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0" r:id="rId6"/>
    <p:sldId id="268" r:id="rId7"/>
    <p:sldId id="261" r:id="rId8"/>
    <p:sldId id="262" r:id="rId9"/>
    <p:sldId id="263" r:id="rId10"/>
    <p:sldId id="271" r:id="rId11"/>
    <p:sldId id="272" r:id="rId12"/>
    <p:sldId id="264" r:id="rId13"/>
    <p:sldId id="270" r:id="rId14"/>
    <p:sldId id="25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Nucera" initials="LN" lastIdx="1" clrIdx="0">
    <p:extLst>
      <p:ext uri="{19B8F6BF-5375-455C-9EA6-DF929625EA0E}">
        <p15:presenceInfo xmlns:p15="http://schemas.microsoft.com/office/powerpoint/2012/main" userId="caf03a490a96f3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A4B"/>
    <a:srgbClr val="FFBF01"/>
    <a:srgbClr val="A3C93A"/>
    <a:srgbClr val="C8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91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6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6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62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9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1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0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86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20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82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27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A6EB-034C-465B-B707-DAF3A9B7376B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B793-9DA8-461F-8750-D687DBD6BCE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36" y="182084"/>
            <a:ext cx="2520701" cy="1691643"/>
          </a:xfrm>
          <a:prstGeom prst="rect">
            <a:avLst/>
          </a:prstGeom>
        </p:spPr>
      </p:pic>
      <p:cxnSp>
        <p:nvCxnSpPr>
          <p:cNvPr id="9" name="Connettore 1 8"/>
          <p:cNvCxnSpPr/>
          <p:nvPr userDrawn="1"/>
        </p:nvCxnSpPr>
        <p:spPr>
          <a:xfrm flipH="1">
            <a:off x="699796" y="365125"/>
            <a:ext cx="9331" cy="6166304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 userDrawn="1"/>
        </p:nvCxnSpPr>
        <p:spPr>
          <a:xfrm flipV="1">
            <a:off x="410547" y="550507"/>
            <a:ext cx="8931789" cy="18660"/>
          </a:xfrm>
          <a:prstGeom prst="line">
            <a:avLst/>
          </a:prstGeom>
          <a:ln w="22225">
            <a:solidFill>
              <a:srgbClr val="92D050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B1CD912A-B8EA-4070-BE98-F9A99528829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54102" y="5895968"/>
            <a:ext cx="971557" cy="9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0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Project-creatures@informest.it" TargetMode="External"/><Relationship Id="rId4" Type="http://schemas.openxmlformats.org/officeDocument/2006/relationships/hyperlink" Target="mailto:elena.mengotti@regione.fvg.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fhlogo.blogspot.com/2011/03/facebook.html" TargetMode="External"/><Relationship Id="rId7" Type="http://schemas.openxmlformats.org/officeDocument/2006/relationships/hyperlink" Target="https://fr.wikipedia.org/wiki/Instagra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flickr.com/photos/ajc1/14793027052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commons.wikimedia.org/wiki/File:Youtube_icon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7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9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90966" y="1798488"/>
            <a:ext cx="4805996" cy="648558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it-IT" sz="4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Web kick-off meeting</a:t>
            </a:r>
          </a:p>
        </p:txBody>
      </p:sp>
      <p:sp>
        <p:nvSpPr>
          <p:cNvPr id="36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cibo&#10;&#10;Descrizione generata automaticamente">
            <a:extLst>
              <a:ext uri="{FF2B5EF4-FFF2-40B4-BE49-F238E27FC236}">
                <a16:creationId xmlns:a16="http://schemas.microsoft.com/office/drawing/2014/main" id="{7C9EDACB-49EC-453A-B6D1-6CECC3C2A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70" y="2540128"/>
            <a:ext cx="4141760" cy="269214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95FB1E7-0DAF-4EDE-86E5-767947C86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3296" y="5895968"/>
            <a:ext cx="971557" cy="962032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D47D06F0-228B-4CDF-AC44-E7EDC9659B51}"/>
              </a:ext>
            </a:extLst>
          </p:cNvPr>
          <p:cNvSpPr txBox="1">
            <a:spLocks/>
          </p:cNvSpPr>
          <p:nvPr/>
        </p:nvSpPr>
        <p:spPr>
          <a:xfrm>
            <a:off x="6590966" y="3762396"/>
            <a:ext cx="4805996" cy="648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i="1" dirty="0">
                <a:solidFill>
                  <a:srgbClr val="000000"/>
                </a:solidFill>
              </a:rPr>
              <a:t>Speaker: Silvia Comiati </a:t>
            </a:r>
          </a:p>
          <a:p>
            <a:pPr algn="just"/>
            <a:r>
              <a:rPr lang="it-IT" sz="1800" i="1" dirty="0">
                <a:solidFill>
                  <a:srgbClr val="000000"/>
                </a:solidFill>
              </a:rPr>
              <a:t>Partner: PP2 – Friuli Venezia Giulia </a:t>
            </a:r>
            <a:r>
              <a:rPr lang="en-GB" sz="1800" i="1" dirty="0">
                <a:solidFill>
                  <a:srgbClr val="000000"/>
                </a:solidFill>
              </a:rPr>
              <a:t>Autonomous</a:t>
            </a:r>
            <a:r>
              <a:rPr lang="it-IT" sz="1800" i="1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Region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8E7E33C9-DBB6-4D56-A11F-6BA0D6AD6411}"/>
              </a:ext>
            </a:extLst>
          </p:cNvPr>
          <p:cNvSpPr txBox="1">
            <a:spLocks/>
          </p:cNvSpPr>
          <p:nvPr/>
        </p:nvSpPr>
        <p:spPr>
          <a:xfrm>
            <a:off x="6590966" y="6099649"/>
            <a:ext cx="4805996" cy="424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rgbClr val="000000"/>
                </a:solidFill>
              </a:rPr>
              <a:t>web kick-off meeting | 22 – 23 April 2020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5F04FA6-9451-4408-98F3-944ECD7F976B}"/>
              </a:ext>
            </a:extLst>
          </p:cNvPr>
          <p:cNvCxnSpPr>
            <a:cxnSpLocks/>
          </p:cNvCxnSpPr>
          <p:nvPr/>
        </p:nvCxnSpPr>
        <p:spPr>
          <a:xfrm flipH="1">
            <a:off x="6647610" y="2447046"/>
            <a:ext cx="4412798" cy="0"/>
          </a:xfrm>
          <a:prstGeom prst="line">
            <a:avLst/>
          </a:prstGeom>
          <a:ln w="28575">
            <a:solidFill>
              <a:srgbClr val="8BCA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59FF6B-E23D-480F-AF0C-5AA783A544DF}"/>
              </a:ext>
            </a:extLst>
          </p:cNvPr>
          <p:cNvSpPr txBox="1"/>
          <p:nvPr/>
        </p:nvSpPr>
        <p:spPr>
          <a:xfrm>
            <a:off x="6590966" y="2540128"/>
            <a:ext cx="442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WPC - COMMUNICATION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336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75314-A06E-4BF9-82DB-56A04BF8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Activity C.4 - </a:t>
            </a:r>
            <a:r>
              <a:rPr lang="it-IT" b="1" dirty="0" err="1"/>
              <a:t>digital</a:t>
            </a:r>
            <a:r>
              <a:rPr lang="it-IT" b="1" dirty="0"/>
              <a:t> activities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75BE2C-EEF5-4653-9BDD-C763E3EB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DELIVERABLES: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018DBE1-A7A3-8048-8ADE-660A35557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94" y="1690688"/>
            <a:ext cx="6751292" cy="48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9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75314-A06E-4BF9-82DB-56A04BF8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Activity C.4 - </a:t>
            </a:r>
            <a:r>
              <a:rPr lang="it-IT" b="1" dirty="0" err="1"/>
              <a:t>digital</a:t>
            </a:r>
            <a:r>
              <a:rPr lang="it-IT" b="1" dirty="0"/>
              <a:t> activities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75BE2C-EEF5-4653-9BDD-C763E3EB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DELIVERABLES: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Immagine 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5594AFC-85EE-8445-848F-2006E2292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96" y="1825625"/>
            <a:ext cx="7673703" cy="44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5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75314-A06E-4BF9-82DB-56A04BF8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Activity C.5 – </a:t>
            </a:r>
            <a:r>
              <a:rPr lang="it-IT" b="1" dirty="0" err="1"/>
              <a:t>promotional</a:t>
            </a:r>
            <a:r>
              <a:rPr lang="it-IT" b="1" dirty="0"/>
              <a:t> </a:t>
            </a:r>
            <a:r>
              <a:rPr lang="it-IT" b="1" dirty="0" err="1"/>
              <a:t>material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75BE2C-EEF5-4653-9BDD-C763E3EB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DELIVERABLES:</a:t>
            </a:r>
          </a:p>
          <a:p>
            <a:r>
              <a:rPr lang="en-GB" b="1" dirty="0">
                <a:solidFill>
                  <a:schemeClr val="accent4"/>
                </a:solidFill>
              </a:rPr>
              <a:t>Project roll-up</a:t>
            </a:r>
            <a:r>
              <a:rPr lang="en-GB" dirty="0"/>
              <a:t>: graphic layout to be produced by WP Leader, all PPs will print one out</a:t>
            </a:r>
          </a:p>
          <a:p>
            <a:r>
              <a:rPr lang="en-GB" b="1" dirty="0">
                <a:solidFill>
                  <a:schemeClr val="accent4"/>
                </a:solidFill>
              </a:rPr>
              <a:t>Communication and promotional materials</a:t>
            </a:r>
            <a:r>
              <a:rPr lang="en-GB" dirty="0"/>
              <a:t>: communication materials and branded promotional materials (pens, pencils, bags, USB sticks, notepads and other eligible material), all PPs</a:t>
            </a:r>
          </a:p>
        </p:txBody>
      </p:sp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C77A079-C0FD-4DD4-9641-BF0AA0653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26" y="4768463"/>
            <a:ext cx="4412735" cy="1102250"/>
          </a:xfrm>
          <a:prstGeom prst="rect">
            <a:avLst/>
          </a:prstGeom>
        </p:spPr>
      </p:pic>
      <p:pic>
        <p:nvPicPr>
          <p:cNvPr id="7" name="Immagin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15029A2-39E7-45FD-890D-3BBA2D6C7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68462"/>
            <a:ext cx="4412731" cy="110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4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25501-D82A-4958-9E7B-17ECEB20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WPC – </a:t>
            </a:r>
            <a:r>
              <a:rPr lang="it-IT" b="1" dirty="0" err="1"/>
              <a:t>next</a:t>
            </a:r>
            <a:r>
              <a:rPr lang="it-IT" b="1" dirty="0"/>
              <a:t> steps</a:t>
            </a:r>
            <a:endParaRPr lang="en-GB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9E13DA87-B7FF-4418-A45E-A1076B33D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966682"/>
              </p:ext>
            </p:extLst>
          </p:nvPr>
        </p:nvGraphicFramePr>
        <p:xfrm>
          <a:off x="838200" y="1997901"/>
          <a:ext cx="1051559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150529082"/>
                    </a:ext>
                  </a:extLst>
                </a:gridCol>
                <a:gridCol w="1046922">
                  <a:extLst>
                    <a:ext uri="{9D8B030D-6E8A-4147-A177-3AD203B41FA5}">
                      <a16:colId xmlns:a16="http://schemas.microsoft.com/office/drawing/2014/main" val="4124728529"/>
                    </a:ext>
                  </a:extLst>
                </a:gridCol>
                <a:gridCol w="1772475">
                  <a:extLst>
                    <a:ext uri="{9D8B030D-6E8A-4147-A177-3AD203B41FA5}">
                      <a16:colId xmlns:a16="http://schemas.microsoft.com/office/drawing/2014/main" val="2530673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Activity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err="1"/>
                        <a:t>PPs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Timing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26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/>
                        <a:t>Create project web pages in PP </a:t>
                      </a:r>
                      <a:r>
                        <a:rPr lang="it-IT" sz="2000" dirty="0" err="1"/>
                        <a:t>institutional</a:t>
                      </a:r>
                      <a:r>
                        <a:rPr lang="it-IT" sz="2000" dirty="0"/>
                        <a:t> websites  and </a:t>
                      </a:r>
                      <a:r>
                        <a:rPr lang="it-IT" sz="2000" dirty="0" err="1"/>
                        <a:t>send</a:t>
                      </a:r>
                      <a:r>
                        <a:rPr lang="it-IT" sz="2000" dirty="0"/>
                        <a:t> link to PP2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err="1"/>
                        <a:t>All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PPs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By </a:t>
                      </a:r>
                      <a:r>
                        <a:rPr lang="it-IT" sz="2000" dirty="0" err="1"/>
                        <a:t>mid</a:t>
                      </a:r>
                      <a:r>
                        <a:rPr lang="it-IT" sz="2000" dirty="0"/>
                        <a:t>- </a:t>
                      </a:r>
                      <a:r>
                        <a:rPr lang="it-IT" sz="2000" dirty="0" err="1"/>
                        <a:t>May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9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/>
                        <a:t>Connect/ </a:t>
                      </a:r>
                      <a:r>
                        <a:rPr lang="it-IT" sz="2000" dirty="0" err="1"/>
                        <a:t>subscribe</a:t>
                      </a:r>
                      <a:r>
                        <a:rPr lang="it-IT" sz="2000" dirty="0"/>
                        <a:t> to project social media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err="1"/>
                        <a:t>All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PPs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By </a:t>
                      </a:r>
                      <a:r>
                        <a:rPr lang="it-IT" sz="2000" dirty="0" err="1"/>
                        <a:t>mid-May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03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/>
                        <a:t>Comment</a:t>
                      </a:r>
                      <a:r>
                        <a:rPr lang="it-IT" sz="2000" dirty="0"/>
                        <a:t> draft </a:t>
                      </a:r>
                      <a:r>
                        <a:rPr lang="it-IT" sz="2000" dirty="0" err="1"/>
                        <a:t>Communication</a:t>
                      </a:r>
                      <a:r>
                        <a:rPr lang="it-IT" sz="2000" dirty="0"/>
                        <a:t> Plan and </a:t>
                      </a:r>
                      <a:r>
                        <a:rPr lang="it-IT" sz="2000" dirty="0" err="1"/>
                        <a:t>provide</a:t>
                      </a:r>
                      <a:r>
                        <a:rPr lang="it-IT" sz="2000" dirty="0"/>
                        <a:t> list of </a:t>
                      </a:r>
                      <a:r>
                        <a:rPr lang="it-IT" sz="2000" dirty="0" err="1"/>
                        <a:t>local</a:t>
                      </a:r>
                      <a:r>
                        <a:rPr lang="it-IT" sz="2000" dirty="0"/>
                        <a:t> media and PP </a:t>
                      </a:r>
                      <a:r>
                        <a:rPr lang="it-IT" sz="2000" dirty="0" err="1"/>
                        <a:t>Communication</a:t>
                      </a:r>
                      <a:r>
                        <a:rPr lang="it-IT" sz="2000" dirty="0"/>
                        <a:t> Manager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err="1"/>
                        <a:t>All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PPs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By end of April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473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/>
                        <a:t>Upload PP logo in the project repository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err="1"/>
                        <a:t>All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PPs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By end of April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14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/>
                        <a:t>Provide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PPs</a:t>
                      </a:r>
                      <a:r>
                        <a:rPr lang="it-IT" sz="2000" dirty="0"/>
                        <a:t> with poster and </a:t>
                      </a:r>
                      <a:r>
                        <a:rPr lang="it-IT" sz="2000" dirty="0" err="1"/>
                        <a:t>roll</a:t>
                      </a:r>
                      <a:r>
                        <a:rPr lang="it-IT" sz="2000" dirty="0"/>
                        <a:t>-up templates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PP2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By end of </a:t>
                      </a:r>
                      <a:r>
                        <a:rPr lang="it-IT" sz="2000" dirty="0" err="1"/>
                        <a:t>May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82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/>
                        <a:t>Creates</a:t>
                      </a:r>
                      <a:r>
                        <a:rPr lang="it-IT" sz="2000" dirty="0"/>
                        <a:t> project web page in ADRION website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PP2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err="1"/>
                        <a:t>According</a:t>
                      </a:r>
                      <a:r>
                        <a:rPr lang="it-IT" sz="2000" dirty="0"/>
                        <a:t> to ADRION timing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4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/>
                        <a:t>Share in project cloud the </a:t>
                      </a:r>
                      <a:r>
                        <a:rPr lang="it-IT" sz="2000" dirty="0" err="1"/>
                        <a:t>communication</a:t>
                      </a:r>
                      <a:r>
                        <a:rPr lang="it-IT" sz="2000" dirty="0"/>
                        <a:t> plan and the </a:t>
                      </a:r>
                      <a:r>
                        <a:rPr lang="it-IT" sz="2000" dirty="0" err="1"/>
                        <a:t>communication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materials</a:t>
                      </a:r>
                      <a:r>
                        <a:rPr lang="it-IT" sz="2000" dirty="0"/>
                        <a:t> (</a:t>
                      </a:r>
                      <a:r>
                        <a:rPr lang="it-IT" sz="2000" dirty="0" err="1"/>
                        <a:t>manual</a:t>
                      </a:r>
                      <a:r>
                        <a:rPr lang="it-IT" sz="2000" dirty="0"/>
                        <a:t>, logos, visual </a:t>
                      </a:r>
                      <a:r>
                        <a:rPr lang="it-IT" sz="2000" dirty="0" err="1"/>
                        <a:t>identity</a:t>
                      </a:r>
                      <a:r>
                        <a:rPr lang="it-IT" sz="2000" dirty="0"/>
                        <a:t>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PP2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In the </a:t>
                      </a:r>
                      <a:r>
                        <a:rPr lang="it-IT" sz="2000" dirty="0" err="1"/>
                        <a:t>next</a:t>
                      </a:r>
                      <a:r>
                        <a:rPr lang="it-IT" sz="2000" dirty="0"/>
                        <a:t> days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78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81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7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9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90966" y="1225817"/>
            <a:ext cx="4805996" cy="741641"/>
          </a:xfrm>
        </p:spPr>
        <p:txBody>
          <a:bodyPr anchor="t">
            <a:normAutofit/>
          </a:bodyPr>
          <a:lstStyle/>
          <a:p>
            <a:r>
              <a:rPr lang="it-IT" sz="4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sp>
        <p:nvSpPr>
          <p:cNvPr id="36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cibo&#10;&#10;Descrizione generata automaticamente">
            <a:extLst>
              <a:ext uri="{FF2B5EF4-FFF2-40B4-BE49-F238E27FC236}">
                <a16:creationId xmlns:a16="http://schemas.microsoft.com/office/drawing/2014/main" id="{7C9EDACB-49EC-453A-B6D1-6CECC3C2A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70" y="2540128"/>
            <a:ext cx="4141760" cy="269214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E45120E3-892A-45BE-9C4C-651140441F75}"/>
              </a:ext>
            </a:extLst>
          </p:cNvPr>
          <p:cNvSpPr txBox="1">
            <a:spLocks/>
          </p:cNvSpPr>
          <p:nvPr/>
        </p:nvSpPr>
        <p:spPr>
          <a:xfrm>
            <a:off x="6590966" y="6099649"/>
            <a:ext cx="4805996" cy="424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000000"/>
                </a:solidFill>
              </a:rPr>
              <a:t>web kick-off meeting | 22 – 23 April 2020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FADDF5-9346-42B8-8669-040430322C3C}"/>
              </a:ext>
            </a:extLst>
          </p:cNvPr>
          <p:cNvSpPr txBox="1"/>
          <p:nvPr/>
        </p:nvSpPr>
        <p:spPr>
          <a:xfrm>
            <a:off x="6590966" y="3022448"/>
            <a:ext cx="4805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i="1" dirty="0">
                <a:solidFill>
                  <a:srgbClr val="000000"/>
                </a:solidFill>
              </a:rPr>
              <a:t>Speaker: Silvia Comiati</a:t>
            </a:r>
          </a:p>
          <a:p>
            <a:pPr algn="just"/>
            <a:r>
              <a:rPr lang="it-IT" sz="2000" i="1" dirty="0">
                <a:solidFill>
                  <a:srgbClr val="000000"/>
                </a:solidFill>
              </a:rPr>
              <a:t>Partner: RAFVG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906825-5ABA-4ECB-8F91-2EBD1052035C}"/>
              </a:ext>
            </a:extLst>
          </p:cNvPr>
          <p:cNvSpPr txBox="1"/>
          <p:nvPr/>
        </p:nvSpPr>
        <p:spPr>
          <a:xfrm>
            <a:off x="6590966" y="4357368"/>
            <a:ext cx="4805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i="1" dirty="0" err="1">
                <a:solidFill>
                  <a:srgbClr val="000000"/>
                </a:solidFill>
              </a:rPr>
              <a:t>Contact</a:t>
            </a:r>
            <a:r>
              <a:rPr lang="it-IT" sz="2000" i="1" dirty="0">
                <a:solidFill>
                  <a:srgbClr val="000000"/>
                </a:solidFill>
              </a:rPr>
              <a:t> info: </a:t>
            </a:r>
          </a:p>
          <a:p>
            <a:pPr algn="just"/>
            <a:r>
              <a:rPr lang="it-IT" sz="2000" i="1" dirty="0">
                <a:solidFill>
                  <a:srgbClr val="000000"/>
                </a:solidFill>
                <a:hlinkClick r:id="rId4"/>
              </a:rPr>
              <a:t>elena.mengotti@regione.fvg.it</a:t>
            </a:r>
            <a:endParaRPr lang="it-IT" sz="2000" i="1" dirty="0">
              <a:solidFill>
                <a:srgbClr val="000000"/>
              </a:solidFill>
            </a:endParaRPr>
          </a:p>
          <a:p>
            <a:pPr algn="just"/>
            <a:r>
              <a:rPr lang="it-IT" sz="2000" i="1" dirty="0">
                <a:solidFill>
                  <a:srgbClr val="000000"/>
                </a:solidFill>
                <a:hlinkClick r:id="rId5"/>
              </a:rPr>
              <a:t>project-creatures@informest.it</a:t>
            </a:r>
            <a:endParaRPr lang="it-IT" sz="2000" i="1" dirty="0">
              <a:solidFill>
                <a:srgbClr val="000000"/>
              </a:solidFill>
            </a:endParaRPr>
          </a:p>
          <a:p>
            <a:pPr algn="just"/>
            <a:endParaRPr lang="it-IT" sz="2000" i="1" dirty="0">
              <a:solidFill>
                <a:srgbClr val="00000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D730C42-78FF-4651-9A83-7820AFAC5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4102" y="5895968"/>
            <a:ext cx="971557" cy="9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6E7CDBD-8EEE-4061-B77C-972C7B7A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WPC - </a:t>
            </a:r>
            <a:r>
              <a:rPr lang="it-IT" b="1" dirty="0" err="1"/>
              <a:t>main</a:t>
            </a:r>
            <a:r>
              <a:rPr lang="it-IT" b="1" dirty="0"/>
              <a:t> data</a:t>
            </a:r>
            <a:endParaRPr lang="en-GB" b="1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D8A5FEC-5126-409D-BDAD-2FFA2A42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4"/>
                </a:solidFill>
              </a:rPr>
              <a:t>Duration</a:t>
            </a:r>
            <a:r>
              <a:rPr lang="it-IT" sz="3200" dirty="0"/>
              <a:t>: March 2020 – August 2022</a:t>
            </a:r>
          </a:p>
          <a:p>
            <a:r>
              <a:rPr lang="it-IT" sz="3200" b="1" dirty="0">
                <a:solidFill>
                  <a:schemeClr val="accent4"/>
                </a:solidFill>
              </a:rPr>
              <a:t>WP Leader</a:t>
            </a:r>
            <a:r>
              <a:rPr lang="it-IT" sz="3200" dirty="0"/>
              <a:t>: PP2 – RAFVG</a:t>
            </a:r>
          </a:p>
          <a:p>
            <a:r>
              <a:rPr lang="it-IT" sz="3200" b="1" dirty="0">
                <a:solidFill>
                  <a:schemeClr val="accent4"/>
                </a:solidFill>
              </a:rPr>
              <a:t>Partners </a:t>
            </a:r>
            <a:r>
              <a:rPr lang="it-IT" sz="3200" b="1" dirty="0" err="1">
                <a:solidFill>
                  <a:schemeClr val="accent4"/>
                </a:solidFill>
              </a:rPr>
              <a:t>involved</a:t>
            </a:r>
            <a:r>
              <a:rPr lang="it-IT" sz="3200" dirty="0"/>
              <a:t>: </a:t>
            </a:r>
            <a:r>
              <a:rPr lang="it-IT" sz="3200" dirty="0" err="1"/>
              <a:t>all</a:t>
            </a:r>
            <a:r>
              <a:rPr lang="it-IT" sz="3200" dirty="0"/>
              <a:t> </a:t>
            </a:r>
            <a:r>
              <a:rPr lang="it-IT" sz="3200" dirty="0" err="1"/>
              <a:t>PPs</a:t>
            </a:r>
            <a:endParaRPr lang="it-IT" sz="3200" dirty="0"/>
          </a:p>
          <a:p>
            <a:r>
              <a:rPr lang="it-IT" sz="3200" b="1" dirty="0">
                <a:solidFill>
                  <a:schemeClr val="accent4"/>
                </a:solidFill>
              </a:rPr>
              <a:t>General </a:t>
            </a:r>
            <a:r>
              <a:rPr lang="it-IT" sz="3200" b="1" dirty="0" err="1">
                <a:solidFill>
                  <a:schemeClr val="accent4"/>
                </a:solidFill>
              </a:rPr>
              <a:t>aims</a:t>
            </a:r>
            <a:r>
              <a:rPr lang="it-IT" sz="3200" dirty="0"/>
              <a:t>: to </a:t>
            </a:r>
            <a:r>
              <a:rPr lang="en-GB" sz="3200" dirty="0"/>
              <a:t>ensure clear and quality communication in all partner regions, to reach target audiences and convey the project message, to make the project known</a:t>
            </a:r>
          </a:p>
          <a:p>
            <a:r>
              <a:rPr lang="en-GB" sz="3200" b="1" dirty="0">
                <a:solidFill>
                  <a:schemeClr val="accent4"/>
                </a:solidFill>
              </a:rPr>
              <a:t>Specific objectives</a:t>
            </a:r>
            <a:r>
              <a:rPr lang="en-GB" sz="3200" dirty="0"/>
              <a:t>: increase knowledge, raise awareness, influence attitude, change behaviours</a:t>
            </a:r>
          </a:p>
        </p:txBody>
      </p:sp>
    </p:spTree>
    <p:extLst>
      <p:ext uri="{BB962C8B-B14F-4D97-AF65-F5344CB8AC3E}">
        <p14:creationId xmlns:p14="http://schemas.microsoft.com/office/powerpoint/2010/main" val="327918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0E25C-91E2-45FD-9FA9-A9D2220C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Legal framework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96CE63-E95D-40D2-9DEC-52DDED6D2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EU regulations:</a:t>
            </a:r>
          </a:p>
          <a:p>
            <a:pPr lvl="0"/>
            <a:r>
              <a:rPr lang="en-US" dirty="0"/>
              <a:t>Art. 115-117 and Annex XII, section 2.2 of EC Regulation 1303/2013</a:t>
            </a:r>
            <a:endParaRPr lang="en-GB" dirty="0"/>
          </a:p>
          <a:p>
            <a:pPr lvl="0"/>
            <a:r>
              <a:rPr lang="en-US" dirty="0"/>
              <a:t>Commission Implementing Regulation (EU) No 821/2014, lays out the rules for the EU flag, how to display the emblem and how to create permanent plaques /billboards</a:t>
            </a:r>
            <a:endParaRPr lang="en-GB" dirty="0"/>
          </a:p>
          <a:p>
            <a:pPr lvl="0"/>
            <a:r>
              <a:rPr lang="en-US" dirty="0"/>
              <a:t>Commission Implementing Regulation (EU) No 447/2014, of 2 May 2014, especially Art 24, lays down obligations for visibility of projects funded under IPA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Programme documents </a:t>
            </a:r>
            <a:r>
              <a:rPr lang="en-US" dirty="0"/>
              <a:t>regarding project communication: </a:t>
            </a:r>
            <a:endParaRPr lang="en-GB" dirty="0"/>
          </a:p>
          <a:p>
            <a:pPr lvl="0"/>
            <a:r>
              <a:rPr lang="en-US" dirty="0"/>
              <a:t>the Implementation Manual of the ADRION Programme</a:t>
            </a:r>
            <a:endParaRPr lang="en-GB" dirty="0">
              <a:highlight>
                <a:srgbClr val="FFFF00"/>
              </a:highlight>
            </a:endParaRPr>
          </a:p>
          <a:p>
            <a:pPr lvl="0"/>
            <a:r>
              <a:rPr lang="en-US" dirty="0"/>
              <a:t>the Project brand and visibility guidelines of the ADRION Programme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48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6FC7F6-0BFC-4FB1-AB4A-95464191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WPC - activities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82ED90-7C7E-4E33-90BE-315FCB178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13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sz="3200" b="1" dirty="0">
                <a:solidFill>
                  <a:schemeClr val="accent4"/>
                </a:solidFill>
              </a:rPr>
              <a:t>C.1 </a:t>
            </a:r>
            <a:r>
              <a:rPr lang="en-GB" sz="3200" dirty="0"/>
              <a:t>–</a:t>
            </a:r>
            <a:r>
              <a:rPr lang="it-IT" sz="3200" dirty="0"/>
              <a:t> </a:t>
            </a:r>
            <a:r>
              <a:rPr lang="en-GB" sz="3200" dirty="0"/>
              <a:t>Start-up activities including communication strategy and website</a:t>
            </a:r>
          </a:p>
          <a:p>
            <a:r>
              <a:rPr lang="en-GB" sz="3200" b="1" dirty="0">
                <a:solidFill>
                  <a:schemeClr val="accent4"/>
                </a:solidFill>
              </a:rPr>
              <a:t>C.2 </a:t>
            </a:r>
            <a:r>
              <a:rPr lang="en-GB" sz="3200" dirty="0"/>
              <a:t>– Publications</a:t>
            </a:r>
          </a:p>
          <a:p>
            <a:r>
              <a:rPr lang="en-GB" sz="3200" b="1" dirty="0">
                <a:solidFill>
                  <a:schemeClr val="accent4"/>
                </a:solidFill>
              </a:rPr>
              <a:t>C.3 </a:t>
            </a:r>
            <a:r>
              <a:rPr lang="en-GB" sz="3200" dirty="0"/>
              <a:t>– Public Events </a:t>
            </a:r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r>
              <a:rPr lang="en-GB" sz="3200" b="1" dirty="0">
                <a:solidFill>
                  <a:schemeClr val="accent4"/>
                </a:solidFill>
              </a:rPr>
              <a:t>C.4 </a:t>
            </a:r>
            <a:r>
              <a:rPr lang="en-GB" sz="3200" dirty="0"/>
              <a:t>– Digital activities including social media and multimedia</a:t>
            </a:r>
          </a:p>
          <a:p>
            <a:r>
              <a:rPr lang="en-GB" sz="3200" b="1" dirty="0">
                <a:solidFill>
                  <a:schemeClr val="accent4"/>
                </a:solidFill>
              </a:rPr>
              <a:t>C.5 </a:t>
            </a:r>
            <a:r>
              <a:rPr lang="en-GB" sz="3200" dirty="0"/>
              <a:t>– Promotional material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CB6175A-FE59-4573-AB1B-6C174CE03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28" y="2438400"/>
            <a:ext cx="7351688" cy="28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9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75314-A06E-4BF9-82DB-56A04BF8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Activity C.1 – start-up activities 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75BE2C-EEF5-4653-9BDD-C763E3EB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DELIVERABLES:</a:t>
            </a:r>
          </a:p>
          <a:p>
            <a:r>
              <a:rPr lang="en-GB" b="1" dirty="0">
                <a:solidFill>
                  <a:schemeClr val="accent4"/>
                </a:solidFill>
              </a:rPr>
              <a:t>Communication Plan</a:t>
            </a:r>
            <a:r>
              <a:rPr lang="en-GB" dirty="0"/>
              <a:t>: drafted by WP Leader, to be commented by PPs</a:t>
            </a:r>
          </a:p>
          <a:p>
            <a:r>
              <a:rPr lang="en-GB" b="1" dirty="0">
                <a:solidFill>
                  <a:schemeClr val="accent4"/>
                </a:solidFill>
              </a:rPr>
              <a:t>Project poster</a:t>
            </a:r>
            <a:r>
              <a:rPr lang="en-GB" dirty="0"/>
              <a:t>: to be provided in EN by WP Leader, all PPs have to display it in a location visible to the public</a:t>
            </a:r>
          </a:p>
          <a:p>
            <a:r>
              <a:rPr lang="en-GB" b="1" dirty="0">
                <a:solidFill>
                  <a:schemeClr val="accent4"/>
                </a:solidFill>
              </a:rPr>
              <a:t>Project office templates</a:t>
            </a:r>
            <a:r>
              <a:rPr lang="en-GB" dirty="0"/>
              <a:t>: attached to Communication Plan</a:t>
            </a:r>
          </a:p>
          <a:p>
            <a:r>
              <a:rPr lang="en-GB" b="1" dirty="0">
                <a:solidFill>
                  <a:schemeClr val="accent4"/>
                </a:solidFill>
              </a:rPr>
              <a:t>Project webpage on Interreg ADRION platform</a:t>
            </a:r>
            <a:r>
              <a:rPr lang="en-GB" dirty="0"/>
              <a:t>: to be set up and updated by WP Leader, all PPs contribute with news, events, pictures</a:t>
            </a:r>
          </a:p>
          <a:p>
            <a:r>
              <a:rPr lang="en-GB" b="1" dirty="0">
                <a:solidFill>
                  <a:schemeClr val="accent4"/>
                </a:solidFill>
              </a:rPr>
              <a:t>Project webpages on partners’ websites</a:t>
            </a:r>
            <a:r>
              <a:rPr lang="en-GB" dirty="0"/>
              <a:t>: to be prepared by all PPs</a:t>
            </a:r>
          </a:p>
          <a:p>
            <a:endParaRPr lang="en-GB" dirty="0"/>
          </a:p>
        </p:txBody>
      </p:sp>
      <p:cxnSp>
        <p:nvCxnSpPr>
          <p:cNvPr id="9" name="Connettore a gomito 8">
            <a:extLst>
              <a:ext uri="{FF2B5EF4-FFF2-40B4-BE49-F238E27FC236}">
                <a16:creationId xmlns:a16="http://schemas.microsoft.com/office/drawing/2014/main" id="{CDD8D8E3-7905-4049-80CD-F6DACDF4AA9A}"/>
              </a:ext>
            </a:extLst>
          </p:cNvPr>
          <p:cNvCxnSpPr>
            <a:cxnSpLocks/>
          </p:cNvCxnSpPr>
          <p:nvPr/>
        </p:nvCxnSpPr>
        <p:spPr>
          <a:xfrm>
            <a:off x="9382539" y="5671930"/>
            <a:ext cx="1921565" cy="505033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60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21EEB-0D75-4021-B3F2-AA6A3DFC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Project page - </a:t>
            </a:r>
            <a:r>
              <a:rPr lang="it-IT" b="1" dirty="0" err="1"/>
              <a:t>example</a:t>
            </a:r>
            <a:endParaRPr lang="en-GB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30069B-13D6-4C49-8323-6CC342C09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Project Logo</a:t>
            </a:r>
          </a:p>
          <a:p>
            <a:r>
              <a:rPr lang="en-GB" dirty="0"/>
              <a:t>Link to the ADRION website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266CCF3-6709-4769-870D-95CA8F3A3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Short description including project aims and results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A0001693-CEC7-42ED-89A1-BDE9E1C130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6456" t="9504" r="29169" b="7275"/>
          <a:stretch/>
        </p:blipFill>
        <p:spPr>
          <a:xfrm>
            <a:off x="6311301" y="2544315"/>
            <a:ext cx="4979088" cy="3618843"/>
          </a:xfrm>
          <a:prstGeom prst="rect">
            <a:avLst/>
          </a:prstGeom>
        </p:spPr>
      </p:pic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131CF79-A9FE-4FDE-B035-7E5FA93165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585" t="9636" r="29438" b="6733"/>
          <a:stretch/>
        </p:blipFill>
        <p:spPr>
          <a:xfrm>
            <a:off x="911966" y="2505075"/>
            <a:ext cx="5013430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8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75314-A06E-4BF9-82DB-56A04BF8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Activity C.2 - </a:t>
            </a:r>
            <a:r>
              <a:rPr lang="it-IT" b="1" dirty="0" err="1"/>
              <a:t>publications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75BE2C-EEF5-4653-9BDD-C763E3EB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DELIVERABLES:</a:t>
            </a:r>
          </a:p>
          <a:p>
            <a:r>
              <a:rPr lang="en-GB" b="1" dirty="0">
                <a:solidFill>
                  <a:schemeClr val="accent4"/>
                </a:solidFill>
              </a:rPr>
              <a:t>Articles in local media</a:t>
            </a:r>
            <a:r>
              <a:rPr lang="en-GB" dirty="0"/>
              <a:t>: 3 articles per PP, national language</a:t>
            </a:r>
          </a:p>
          <a:p>
            <a:r>
              <a:rPr lang="en-GB" b="1" dirty="0">
                <a:solidFill>
                  <a:schemeClr val="accent4"/>
                </a:solidFill>
              </a:rPr>
              <a:t>Articles in international media</a:t>
            </a:r>
            <a:r>
              <a:rPr lang="en-GB" dirty="0"/>
              <a:t>: 2 articles by WP Leader, EN</a:t>
            </a:r>
          </a:p>
          <a:p>
            <a:r>
              <a:rPr lang="en-GB" b="1" dirty="0">
                <a:solidFill>
                  <a:schemeClr val="accent4"/>
                </a:solidFill>
              </a:rPr>
              <a:t>Press releases</a:t>
            </a:r>
            <a:r>
              <a:rPr lang="en-GB" dirty="0"/>
              <a:t>: 2 local press releases by each PP, national language</a:t>
            </a:r>
          </a:p>
          <a:p>
            <a:r>
              <a:rPr lang="en-GB" b="1" dirty="0">
                <a:solidFill>
                  <a:schemeClr val="accent4"/>
                </a:solidFill>
              </a:rPr>
              <a:t>E-catalogue</a:t>
            </a:r>
            <a:r>
              <a:rPr lang="en-GB" dirty="0"/>
              <a:t>: collection of PPs’ good practices by PP8 (SEBS), graphic design by WP Leader </a:t>
            </a:r>
          </a:p>
          <a:p>
            <a:r>
              <a:rPr lang="en-GB" b="1" dirty="0">
                <a:solidFill>
                  <a:schemeClr val="accent4"/>
                </a:solidFill>
              </a:rPr>
              <a:t>Final Report on </a:t>
            </a:r>
            <a:r>
              <a:rPr lang="en-GB" b="1" dirty="0" err="1">
                <a:solidFill>
                  <a:schemeClr val="accent4"/>
                </a:solidFill>
              </a:rPr>
              <a:t>CreaTourES</a:t>
            </a:r>
            <a:r>
              <a:rPr lang="en-GB" b="1" dirty="0">
                <a:solidFill>
                  <a:schemeClr val="accent4"/>
                </a:solidFill>
              </a:rPr>
              <a:t> Project</a:t>
            </a:r>
            <a:r>
              <a:rPr lang="en-GB" dirty="0"/>
              <a:t>: produced in paper-version by WP Leader, EN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CBACA69-0A51-4224-9BD9-1BC5419BC743}"/>
              </a:ext>
            </a:extLst>
          </p:cNvPr>
          <p:cNvSpPr/>
          <p:nvPr/>
        </p:nvSpPr>
        <p:spPr>
          <a:xfrm>
            <a:off x="5174195" y="4252795"/>
            <a:ext cx="372544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TIMING TO BE RE-DEFINED?</a:t>
            </a:r>
          </a:p>
        </p:txBody>
      </p:sp>
    </p:spTree>
    <p:extLst>
      <p:ext uri="{BB962C8B-B14F-4D97-AF65-F5344CB8AC3E}">
        <p14:creationId xmlns:p14="http://schemas.microsoft.com/office/powerpoint/2010/main" val="206735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75314-A06E-4BF9-82DB-56A04BF8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Activity C.3 – public events 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75BE2C-EEF5-4653-9BDD-C763E3EB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DELIVERABLES:</a:t>
            </a:r>
          </a:p>
          <a:p>
            <a:r>
              <a:rPr lang="en-GB" b="1" dirty="0">
                <a:solidFill>
                  <a:schemeClr val="accent4"/>
                </a:solidFill>
              </a:rPr>
              <a:t>Dialogue on </a:t>
            </a:r>
            <a:r>
              <a:rPr lang="en-GB" b="1" dirty="0" err="1">
                <a:solidFill>
                  <a:schemeClr val="accent4"/>
                </a:solidFill>
              </a:rPr>
              <a:t>CreaTourES</a:t>
            </a:r>
            <a:r>
              <a:rPr lang="en-GB" b="1" dirty="0">
                <a:solidFill>
                  <a:schemeClr val="accent4"/>
                </a:solidFill>
              </a:rPr>
              <a:t> pathway</a:t>
            </a:r>
            <a:r>
              <a:rPr lang="en-GB" dirty="0"/>
              <a:t>: Mid-term project will be organized in 06/2021 in Vlore, organised by PP7 (RDNC)</a:t>
            </a:r>
          </a:p>
          <a:p>
            <a:r>
              <a:rPr lang="en-GB" b="1" dirty="0" err="1">
                <a:solidFill>
                  <a:schemeClr val="accent4"/>
                </a:solidFill>
              </a:rPr>
              <a:t>CreaTourES</a:t>
            </a:r>
            <a:r>
              <a:rPr lang="en-GB" b="1" dirty="0">
                <a:solidFill>
                  <a:schemeClr val="accent4"/>
                </a:solidFill>
              </a:rPr>
              <a:t> Press tours</a:t>
            </a:r>
            <a:r>
              <a:rPr lang="en-GB" dirty="0"/>
              <a:t>: 1 press tour for each LAP produced </a:t>
            </a:r>
          </a:p>
          <a:p>
            <a:r>
              <a:rPr lang="en-GB" b="1" dirty="0">
                <a:solidFill>
                  <a:schemeClr val="accent4"/>
                </a:solidFill>
              </a:rPr>
              <a:t>Local General States of Culture &amp; Tourism - Final Local Dissemination Events</a:t>
            </a:r>
            <a:r>
              <a:rPr lang="en-GB" dirty="0"/>
              <a:t>: 1 local/regional to be organized by each PP (catchy format!)</a:t>
            </a:r>
          </a:p>
          <a:p>
            <a:r>
              <a:rPr lang="en-GB" b="1" dirty="0">
                <a:solidFill>
                  <a:schemeClr val="accent4"/>
                </a:solidFill>
              </a:rPr>
              <a:t>ADRION General States of Culture &amp; Tourism Transnational Final Conference</a:t>
            </a:r>
            <a:r>
              <a:rPr lang="en-GB" dirty="0"/>
              <a:t>: to be organised by WP Leader, one speaker and one/two stakeholders per each PP </a:t>
            </a:r>
          </a:p>
          <a:p>
            <a:r>
              <a:rPr lang="en-GB" b="1" dirty="0">
                <a:solidFill>
                  <a:schemeClr val="accent4"/>
                </a:solidFill>
              </a:rPr>
              <a:t>Participation in external events</a:t>
            </a:r>
            <a:r>
              <a:rPr lang="en-GB" dirty="0"/>
              <a:t>:  presentation of outputs and results </a:t>
            </a:r>
          </a:p>
        </p:txBody>
      </p:sp>
    </p:spTree>
    <p:extLst>
      <p:ext uri="{BB962C8B-B14F-4D97-AF65-F5344CB8AC3E}">
        <p14:creationId xmlns:p14="http://schemas.microsoft.com/office/powerpoint/2010/main" val="244080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75314-A06E-4BF9-82DB-56A04BF8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Activity C.4 - </a:t>
            </a:r>
            <a:r>
              <a:rPr lang="it-IT" b="1" dirty="0" err="1"/>
              <a:t>digital</a:t>
            </a:r>
            <a:r>
              <a:rPr lang="it-IT" b="1" dirty="0"/>
              <a:t> activities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75BE2C-EEF5-4653-9BDD-C763E3EB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DELIVERABLES:</a:t>
            </a:r>
          </a:p>
          <a:p>
            <a:r>
              <a:rPr lang="en-GB" b="1" dirty="0">
                <a:solidFill>
                  <a:schemeClr val="accent4"/>
                </a:solidFill>
              </a:rPr>
              <a:t>Social media project accounts</a:t>
            </a:r>
            <a:r>
              <a:rPr lang="en-GB" dirty="0"/>
              <a:t>: set up and managed by WP Leader, all PPs contribute with posts, pictures, news, etc.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C57EA78-2AAC-458B-A28D-193DCBB04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38163" y="3912007"/>
            <a:ext cx="1819483" cy="1819483"/>
          </a:xfrm>
          <a:prstGeom prst="rect">
            <a:avLst/>
          </a:prstGeom>
        </p:spPr>
      </p:pic>
      <p:pic>
        <p:nvPicPr>
          <p:cNvPr id="14" name="Immagine 1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42F4C03-E8CB-404C-90B9-AFCBFE9C0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05893" y="3799437"/>
            <a:ext cx="1958560" cy="1958560"/>
          </a:xfrm>
          <a:prstGeom prst="rect">
            <a:avLst/>
          </a:prstGeom>
        </p:spPr>
      </p:pic>
      <p:pic>
        <p:nvPicPr>
          <p:cNvPr id="17" name="Immagine 1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3E0C561-1D6B-4C37-A26B-B43A9FA20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44465" y="3900720"/>
            <a:ext cx="1830770" cy="1830770"/>
          </a:xfrm>
          <a:prstGeom prst="rect">
            <a:avLst/>
          </a:prstGeom>
        </p:spPr>
      </p:pic>
      <p:pic>
        <p:nvPicPr>
          <p:cNvPr id="20" name="Immagine 19" descr="Immagine che contiene disegnando, piatto&#10;&#10;Descrizione generata automaticamente">
            <a:extLst>
              <a:ext uri="{FF2B5EF4-FFF2-40B4-BE49-F238E27FC236}">
                <a16:creationId xmlns:a16="http://schemas.microsoft.com/office/drawing/2014/main" id="{205C3168-7C1E-40AC-BEFD-21C8AA0CCA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258957" y="3782482"/>
            <a:ext cx="2074833" cy="207483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0DEE79-F27A-470D-A84A-F4EBD3309F14}"/>
              </a:ext>
            </a:extLst>
          </p:cNvPr>
          <p:cNvSpPr txBox="1"/>
          <p:nvPr/>
        </p:nvSpPr>
        <p:spPr>
          <a:xfrm>
            <a:off x="1537253" y="5963478"/>
            <a:ext cx="936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   #</a:t>
            </a:r>
            <a:r>
              <a:rPr lang="it-IT" sz="2400" b="1" dirty="0" err="1">
                <a:solidFill>
                  <a:schemeClr val="accent6"/>
                </a:solidFill>
              </a:rPr>
              <a:t>CreaToures</a:t>
            </a:r>
            <a:r>
              <a:rPr lang="it-IT" sz="2400" b="1" dirty="0">
                <a:solidFill>
                  <a:schemeClr val="accent6"/>
                </a:solidFill>
              </a:rPr>
              <a:t>   </a:t>
            </a:r>
            <a:r>
              <a:rPr lang="it-IT" sz="2400" b="1" dirty="0" err="1">
                <a:solidFill>
                  <a:schemeClr val="accent6"/>
                </a:solidFill>
              </a:rPr>
              <a:t>Key</a:t>
            </a:r>
            <a:r>
              <a:rPr lang="it-IT" sz="2400" b="1" dirty="0">
                <a:solidFill>
                  <a:schemeClr val="accent6"/>
                </a:solidFill>
              </a:rPr>
              <a:t> words: Cultural  and Natural Heritage, </a:t>
            </a:r>
            <a:r>
              <a:rPr lang="it-IT" sz="2400" b="1" dirty="0" err="1">
                <a:solidFill>
                  <a:schemeClr val="accent6"/>
                </a:solidFill>
              </a:rPr>
              <a:t>CCIs</a:t>
            </a:r>
            <a:r>
              <a:rPr lang="it-IT" sz="2400" b="1" dirty="0">
                <a:solidFill>
                  <a:schemeClr val="accent6"/>
                </a:solidFill>
              </a:rPr>
              <a:t>, </a:t>
            </a:r>
            <a:r>
              <a:rPr lang="it-IT" sz="2400" b="1" dirty="0" err="1">
                <a:solidFill>
                  <a:schemeClr val="accent6"/>
                </a:solidFill>
              </a:rPr>
              <a:t>Tourism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797B358-549A-4C1C-AF66-BF62B7FB34B0}"/>
              </a:ext>
            </a:extLst>
          </p:cNvPr>
          <p:cNvSpPr/>
          <p:nvPr/>
        </p:nvSpPr>
        <p:spPr>
          <a:xfrm>
            <a:off x="3603901" y="3192619"/>
            <a:ext cx="2268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OPEN!!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404FB4B-4802-4E27-928C-7E762EB0C260}"/>
              </a:ext>
            </a:extLst>
          </p:cNvPr>
          <p:cNvSpPr/>
          <p:nvPr/>
        </p:nvSpPr>
        <p:spPr>
          <a:xfrm>
            <a:off x="6101935" y="3185999"/>
            <a:ext cx="2268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OPEN!!</a:t>
            </a:r>
          </a:p>
        </p:txBody>
      </p:sp>
    </p:spTree>
    <p:extLst>
      <p:ext uri="{BB962C8B-B14F-4D97-AF65-F5344CB8AC3E}">
        <p14:creationId xmlns:p14="http://schemas.microsoft.com/office/powerpoint/2010/main" val="189047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zat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BCA4B"/>
      </a:accent1>
      <a:accent2>
        <a:srgbClr val="8BCA4B"/>
      </a:accent2>
      <a:accent3>
        <a:srgbClr val="8BCA4B"/>
      </a:accent3>
      <a:accent4>
        <a:srgbClr val="8BCA4B"/>
      </a:accent4>
      <a:accent5>
        <a:srgbClr val="8BCA4B"/>
      </a:accent5>
      <a:accent6>
        <a:srgbClr val="8BCA4B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815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Web kick-off meeting</vt:lpstr>
      <vt:lpstr>WPC - main data</vt:lpstr>
      <vt:lpstr>Legal framework</vt:lpstr>
      <vt:lpstr>WPC - activities</vt:lpstr>
      <vt:lpstr>Activity C.1 – start-up activities </vt:lpstr>
      <vt:lpstr>Project page - example</vt:lpstr>
      <vt:lpstr>Activity C.2 - publications</vt:lpstr>
      <vt:lpstr>Activity C.3 – public events </vt:lpstr>
      <vt:lpstr>Activity C.4 - digital activities</vt:lpstr>
      <vt:lpstr>Activity C.4 - digital activities</vt:lpstr>
      <vt:lpstr>Activity C.4 - digital activities</vt:lpstr>
      <vt:lpstr>Activity C.5 – promotional material</vt:lpstr>
      <vt:lpstr>WPC – 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Nucera</dc:creator>
  <cp:lastModifiedBy>Silvia Comiati</cp:lastModifiedBy>
  <cp:revision>41</cp:revision>
  <dcterms:created xsi:type="dcterms:W3CDTF">2020-04-14T07:56:11Z</dcterms:created>
  <dcterms:modified xsi:type="dcterms:W3CDTF">2020-04-22T20:20:20Z</dcterms:modified>
</cp:coreProperties>
</file>