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  <p:sldId id="258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 Nucera" initials="LN" lastIdx="1" clrIdx="0">
    <p:extLst>
      <p:ext uri="{19B8F6BF-5375-455C-9EA6-DF929625EA0E}">
        <p15:presenceInfo xmlns:p15="http://schemas.microsoft.com/office/powerpoint/2012/main" userId="caf03a490a96f3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A4B"/>
    <a:srgbClr val="FFBF01"/>
    <a:srgbClr val="A3C93A"/>
    <a:srgbClr val="C8E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86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91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61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96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62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9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61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304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86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20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82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A6EB-034C-465B-B707-DAF3A9B7376B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B793-9DA8-461F-8750-D687DBD6BC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27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3A6EB-034C-465B-B707-DAF3A9B7376B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B793-9DA8-461F-8750-D687DBD6BCE2}" type="slidenum">
              <a:rPr lang="it-IT" smtClean="0"/>
              <a:t>‹#›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336" y="182084"/>
            <a:ext cx="2520701" cy="1691643"/>
          </a:xfrm>
          <a:prstGeom prst="rect">
            <a:avLst/>
          </a:prstGeom>
        </p:spPr>
      </p:pic>
      <p:cxnSp>
        <p:nvCxnSpPr>
          <p:cNvPr id="9" name="Connettore 1 8"/>
          <p:cNvCxnSpPr/>
          <p:nvPr userDrawn="1"/>
        </p:nvCxnSpPr>
        <p:spPr>
          <a:xfrm flipH="1">
            <a:off x="699796" y="365125"/>
            <a:ext cx="9331" cy="6166304"/>
          </a:xfrm>
          <a:prstGeom prst="line">
            <a:avLst/>
          </a:prstGeom>
          <a:ln w="22225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 userDrawn="1"/>
        </p:nvCxnSpPr>
        <p:spPr>
          <a:xfrm flipV="1">
            <a:off x="410547" y="550507"/>
            <a:ext cx="8931789" cy="18660"/>
          </a:xfrm>
          <a:prstGeom prst="line">
            <a:avLst/>
          </a:prstGeom>
          <a:ln w="22225">
            <a:solidFill>
              <a:srgbClr val="92D050"/>
            </a:solidFill>
            <a:prstDash val="soli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220443" y="5895968"/>
            <a:ext cx="971557" cy="96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40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hyperlink" Target="http://www.psp.org.g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psp.org.gr" TargetMode="External"/><Relationship Id="rId5" Type="http://schemas.openxmlformats.org/officeDocument/2006/relationships/hyperlink" Target="mailto:pkonst@psp.org.gr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7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29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590966" y="1798488"/>
            <a:ext cx="4805996" cy="648558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it-IT" sz="44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Web kick-off meeting</a:t>
            </a:r>
          </a:p>
        </p:txBody>
      </p:sp>
      <p:sp>
        <p:nvSpPr>
          <p:cNvPr id="36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magine 4" descr="Immagine che contiene cibo&#10;&#10;Descrizione generata automaticamente">
            <a:extLst>
              <a:ext uri="{FF2B5EF4-FFF2-40B4-BE49-F238E27FC236}">
                <a16:creationId xmlns:a16="http://schemas.microsoft.com/office/drawing/2014/main" id="{7C9EDACB-49EC-453A-B6D1-6CECC3C2A9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470" y="2540128"/>
            <a:ext cx="4141760" cy="269214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0443" y="5895968"/>
            <a:ext cx="971557" cy="962032"/>
          </a:xfrm>
          <a:prstGeom prst="rect">
            <a:avLst/>
          </a:prstGeom>
        </p:spPr>
      </p:pic>
      <p:sp>
        <p:nvSpPr>
          <p:cNvPr id="9" name="Sottotitolo 2">
            <a:extLst>
              <a:ext uri="{FF2B5EF4-FFF2-40B4-BE49-F238E27FC236}">
                <a16:creationId xmlns:a16="http://schemas.microsoft.com/office/drawing/2014/main" id="{D47D06F0-228B-4CDF-AC44-E7EDC9659B51}"/>
              </a:ext>
            </a:extLst>
          </p:cNvPr>
          <p:cNvSpPr txBox="1">
            <a:spLocks/>
          </p:cNvSpPr>
          <p:nvPr/>
        </p:nvSpPr>
        <p:spPr>
          <a:xfrm>
            <a:off x="6590966" y="4132995"/>
            <a:ext cx="4805996" cy="6485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600" i="1" dirty="0">
                <a:solidFill>
                  <a:srgbClr val="000000"/>
                </a:solidFill>
              </a:rPr>
              <a:t>Speaker: </a:t>
            </a:r>
            <a:r>
              <a:rPr lang="it-IT" sz="1600" b="1" i="1" dirty="0">
                <a:solidFill>
                  <a:srgbClr val="000000"/>
                </a:solidFill>
              </a:rPr>
              <a:t>Dr. Panagiotis KONSTANTINOPOULOS</a:t>
            </a:r>
          </a:p>
          <a:p>
            <a:pPr algn="just"/>
            <a:r>
              <a:rPr lang="it-IT" sz="1600" i="1" dirty="0">
                <a:solidFill>
                  <a:srgbClr val="000000"/>
                </a:solidFill>
              </a:rPr>
              <a:t>Partner: </a:t>
            </a:r>
            <a:r>
              <a:rPr lang="it-IT" sz="1600" b="1" i="1" dirty="0">
                <a:solidFill>
                  <a:srgbClr val="000000"/>
                </a:solidFill>
              </a:rPr>
              <a:t>PATRAS SCIENCE PARK S.A.</a:t>
            </a:r>
            <a:r>
              <a:rPr lang="it-IT" sz="1600" i="1" dirty="0">
                <a:solidFill>
                  <a:srgbClr val="000000"/>
                </a:solidFill>
              </a:rPr>
              <a:t> (PSP)</a:t>
            </a:r>
          </a:p>
        </p:txBody>
      </p:sp>
      <p:sp>
        <p:nvSpPr>
          <p:cNvPr id="15" name="Sottotitolo 2">
            <a:extLst>
              <a:ext uri="{FF2B5EF4-FFF2-40B4-BE49-F238E27FC236}">
                <a16:creationId xmlns:a16="http://schemas.microsoft.com/office/drawing/2014/main" id="{8E7E33C9-DBB6-4D56-A11F-6BA0D6AD6411}"/>
              </a:ext>
            </a:extLst>
          </p:cNvPr>
          <p:cNvSpPr txBox="1">
            <a:spLocks/>
          </p:cNvSpPr>
          <p:nvPr/>
        </p:nvSpPr>
        <p:spPr>
          <a:xfrm>
            <a:off x="6590966" y="6099649"/>
            <a:ext cx="4805996" cy="4240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solidFill>
                  <a:srgbClr val="000000"/>
                </a:solidFill>
              </a:rPr>
              <a:t>web kick-off meeting | 22 – 23 April 2020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85F04FA6-9451-4408-98F3-944ECD7F976B}"/>
              </a:ext>
            </a:extLst>
          </p:cNvPr>
          <p:cNvCxnSpPr>
            <a:cxnSpLocks/>
          </p:cNvCxnSpPr>
          <p:nvPr/>
        </p:nvCxnSpPr>
        <p:spPr>
          <a:xfrm flipH="1">
            <a:off x="6647610" y="2447046"/>
            <a:ext cx="4412798" cy="0"/>
          </a:xfrm>
          <a:prstGeom prst="line">
            <a:avLst/>
          </a:prstGeom>
          <a:ln w="28575">
            <a:solidFill>
              <a:srgbClr val="8BCA4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759FF6B-E23D-480F-AF0C-5AA783A544DF}"/>
              </a:ext>
            </a:extLst>
          </p:cNvPr>
          <p:cNvSpPr txBox="1"/>
          <p:nvPr/>
        </p:nvSpPr>
        <p:spPr>
          <a:xfrm>
            <a:off x="6590966" y="2540128"/>
            <a:ext cx="4425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WP4 PRESENTATION</a:t>
            </a:r>
          </a:p>
          <a:p>
            <a:pPr algn="ctr"/>
            <a:r>
              <a:rPr lang="it-IT" b="1" dirty="0"/>
              <a:t>T3</a:t>
            </a:r>
            <a:r>
              <a:rPr lang="it-IT" dirty="0"/>
              <a:t> - </a:t>
            </a:r>
            <a:r>
              <a:rPr lang="en-US" dirty="0"/>
              <a:t>To develop </a:t>
            </a:r>
            <a:r>
              <a:rPr lang="en-US" dirty="0" err="1"/>
              <a:t>CreaTourES</a:t>
            </a:r>
            <a:r>
              <a:rPr lang="en-US" dirty="0"/>
              <a:t> mobile app and multimedia installations for </a:t>
            </a:r>
            <a:r>
              <a:rPr lang="en-US" dirty="0" err="1" smtClean="0"/>
              <a:t>CreaTourists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365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 –T3.2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19237"/>
            <a:ext cx="8763000" cy="483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197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 –T3.3</a:t>
            </a:r>
            <a:endParaRPr lang="el-G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83763"/>
            <a:ext cx="8831580" cy="4732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651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 –T3.4</a:t>
            </a:r>
            <a:endParaRPr lang="el-G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42148"/>
            <a:ext cx="10334687" cy="218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067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 –T3.5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46090"/>
            <a:ext cx="8591550" cy="502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946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 –</a:t>
            </a:r>
            <a:r>
              <a:rPr lang="en-US" dirty="0" smtClean="0"/>
              <a:t>T3.6</a:t>
            </a:r>
            <a:endParaRPr lang="el-G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24026"/>
            <a:ext cx="10396569" cy="4368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56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Workplan</a:t>
            </a:r>
            <a:r>
              <a:rPr lang="en-US" dirty="0" smtClean="0"/>
              <a:t> – First 6 months</a:t>
            </a:r>
            <a:endParaRPr lang="el-GR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5744" y="1690688"/>
            <a:ext cx="8745465" cy="1177561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153938"/>
              </p:ext>
            </p:extLst>
          </p:nvPr>
        </p:nvGraphicFramePr>
        <p:xfrm>
          <a:off x="935743" y="3166904"/>
          <a:ext cx="8745465" cy="19423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0047">
                  <a:extLst>
                    <a:ext uri="{9D8B030D-6E8A-4147-A177-3AD203B41FA5}">
                      <a16:colId xmlns:a16="http://schemas.microsoft.com/office/drawing/2014/main" val="2169697977"/>
                    </a:ext>
                  </a:extLst>
                </a:gridCol>
                <a:gridCol w="2218451">
                  <a:extLst>
                    <a:ext uri="{9D8B030D-6E8A-4147-A177-3AD203B41FA5}">
                      <a16:colId xmlns:a16="http://schemas.microsoft.com/office/drawing/2014/main" val="969975916"/>
                    </a:ext>
                  </a:extLst>
                </a:gridCol>
                <a:gridCol w="4766920">
                  <a:extLst>
                    <a:ext uri="{9D8B030D-6E8A-4147-A177-3AD203B41FA5}">
                      <a16:colId xmlns:a16="http://schemas.microsoft.com/office/drawing/2014/main" val="457647054"/>
                    </a:ext>
                  </a:extLst>
                </a:gridCol>
                <a:gridCol w="880047">
                  <a:extLst>
                    <a:ext uri="{9D8B030D-6E8A-4147-A177-3AD203B41FA5}">
                      <a16:colId xmlns:a16="http://schemas.microsoft.com/office/drawing/2014/main" val="3671533479"/>
                    </a:ext>
                  </a:extLst>
                </a:gridCol>
              </a:tblGrid>
              <a:tr h="971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D3.1.1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Market analysis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A market research on possible competitors and existing apps, similar to </a:t>
                      </a:r>
                      <a:r>
                        <a:rPr lang="en-US" sz="1600" u="none" strike="noStrike" dirty="0" err="1">
                          <a:effectLst/>
                        </a:rPr>
                        <a:t>CreaTourES</a:t>
                      </a:r>
                      <a:r>
                        <a:rPr lang="en-US" sz="1600" u="none" strike="noStrike" dirty="0">
                          <a:effectLst/>
                        </a:rPr>
                        <a:t> app idea (features, functions and objectives distinguishing CTES app)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 dirty="0">
                          <a:effectLst/>
                        </a:rPr>
                        <a:t>09.2020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50968194"/>
                  </a:ext>
                </a:extLst>
              </a:tr>
              <a:tr h="971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D3.1.2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Technical analysis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 technical analysis on the possible operating systems (Android, iOS, etc.) through which the app can be developed (or a multi-platform hybrid solution)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 dirty="0">
                          <a:effectLst/>
                        </a:rPr>
                        <a:t>09.2020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43272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257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7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29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590966" y="1225817"/>
            <a:ext cx="4805996" cy="741641"/>
          </a:xfrm>
        </p:spPr>
        <p:txBody>
          <a:bodyPr anchor="t">
            <a:normAutofit/>
          </a:bodyPr>
          <a:lstStyle/>
          <a:p>
            <a:r>
              <a:rPr lang="it-IT" sz="40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THANK YOU!</a:t>
            </a:r>
          </a:p>
        </p:txBody>
      </p:sp>
      <p:sp>
        <p:nvSpPr>
          <p:cNvPr id="36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magine 4" descr="Immagine che contiene cibo&#10;&#10;Descrizione generata automaticamente">
            <a:extLst>
              <a:ext uri="{FF2B5EF4-FFF2-40B4-BE49-F238E27FC236}">
                <a16:creationId xmlns:a16="http://schemas.microsoft.com/office/drawing/2014/main" id="{7C9EDACB-49EC-453A-B6D1-6CECC3C2A9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470" y="2540128"/>
            <a:ext cx="4141760" cy="269214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795FB1E7-0DAF-4EDE-86E5-767947C86F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0443" y="5895968"/>
            <a:ext cx="971557" cy="962032"/>
          </a:xfrm>
          <a:prstGeom prst="rect">
            <a:avLst/>
          </a:prstGeom>
        </p:spPr>
      </p:pic>
      <p:sp>
        <p:nvSpPr>
          <p:cNvPr id="12" name="Sottotitolo 2">
            <a:extLst>
              <a:ext uri="{FF2B5EF4-FFF2-40B4-BE49-F238E27FC236}">
                <a16:creationId xmlns:a16="http://schemas.microsoft.com/office/drawing/2014/main" id="{E45120E3-892A-45BE-9C4C-651140441F75}"/>
              </a:ext>
            </a:extLst>
          </p:cNvPr>
          <p:cNvSpPr txBox="1">
            <a:spLocks/>
          </p:cNvSpPr>
          <p:nvPr/>
        </p:nvSpPr>
        <p:spPr>
          <a:xfrm>
            <a:off x="6590966" y="6099649"/>
            <a:ext cx="4805996" cy="4240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solidFill>
                  <a:srgbClr val="000000"/>
                </a:solidFill>
              </a:rPr>
              <a:t>web kick-off meeting | 22 – 23 April 2020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CFADDF5-9346-42B8-8669-040430322C3C}"/>
              </a:ext>
            </a:extLst>
          </p:cNvPr>
          <p:cNvSpPr txBox="1"/>
          <p:nvPr/>
        </p:nvSpPr>
        <p:spPr>
          <a:xfrm>
            <a:off x="6900225" y="3983798"/>
            <a:ext cx="4805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solidFill>
                  <a:srgbClr val="000000"/>
                </a:solidFill>
              </a:rPr>
              <a:t>Speaker: </a:t>
            </a:r>
            <a:r>
              <a:rPr lang="it-IT" sz="1600" b="1" i="1" dirty="0">
                <a:solidFill>
                  <a:srgbClr val="000000"/>
                </a:solidFill>
              </a:rPr>
              <a:t>Dr. Panagiotis KONSTANTINOPOULOS</a:t>
            </a:r>
          </a:p>
          <a:p>
            <a:pPr algn="just"/>
            <a:r>
              <a:rPr lang="it-IT" sz="1600" i="1" dirty="0">
                <a:solidFill>
                  <a:srgbClr val="000000"/>
                </a:solidFill>
              </a:rPr>
              <a:t>Partner: </a:t>
            </a:r>
            <a:r>
              <a:rPr lang="it-IT" sz="1600" b="1" i="1" dirty="0">
                <a:solidFill>
                  <a:srgbClr val="000000"/>
                </a:solidFill>
              </a:rPr>
              <a:t>PATRAS SCIENCE PARK S.A.</a:t>
            </a:r>
            <a:r>
              <a:rPr lang="it-IT" sz="1600" i="1" dirty="0">
                <a:solidFill>
                  <a:srgbClr val="000000"/>
                </a:solidFill>
              </a:rPr>
              <a:t> (PSP)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4906825-5ABA-4ECB-8F91-2EBD1052035C}"/>
              </a:ext>
            </a:extLst>
          </p:cNvPr>
          <p:cNvSpPr txBox="1"/>
          <p:nvPr/>
        </p:nvSpPr>
        <p:spPr>
          <a:xfrm>
            <a:off x="6762191" y="4816772"/>
            <a:ext cx="4805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solidFill>
                  <a:srgbClr val="000000"/>
                </a:solidFill>
              </a:rPr>
              <a:t>Contact info: </a:t>
            </a:r>
            <a:r>
              <a:rPr lang="it-IT" sz="1600" i="1" dirty="0">
                <a:solidFill>
                  <a:srgbClr val="000000"/>
                </a:solidFill>
                <a:hlinkClick r:id="rId5"/>
              </a:rPr>
              <a:t>pkonst@psp.org.gr</a:t>
            </a:r>
            <a:r>
              <a:rPr lang="it-IT" sz="1600" i="1" dirty="0">
                <a:solidFill>
                  <a:srgbClr val="000000"/>
                </a:solidFill>
              </a:rPr>
              <a:t>; </a:t>
            </a:r>
            <a:r>
              <a:rPr lang="it-IT" sz="1600" i="1" dirty="0" smtClean="0">
                <a:solidFill>
                  <a:srgbClr val="000000"/>
                </a:solidFill>
                <a:hlinkClick r:id="rId6"/>
              </a:rPr>
              <a:t>info@psp.org.gr</a:t>
            </a:r>
            <a:endParaRPr lang="it-IT" sz="1600" i="1" dirty="0" smtClean="0">
              <a:solidFill>
                <a:srgbClr val="000000"/>
              </a:solidFill>
            </a:endParaRPr>
          </a:p>
          <a:p>
            <a:pPr algn="just"/>
            <a:r>
              <a:rPr lang="it-IT" sz="1600" i="1" dirty="0" smtClean="0">
                <a:solidFill>
                  <a:srgbClr val="000000"/>
                </a:solidFill>
              </a:rPr>
              <a:t>              URL: </a:t>
            </a:r>
            <a:r>
              <a:rPr lang="it-IT" sz="1600" i="1" dirty="0" smtClean="0">
                <a:solidFill>
                  <a:srgbClr val="000000"/>
                </a:solidFill>
                <a:hlinkClick r:id="rId7"/>
              </a:rPr>
              <a:t>www.psp.org.gr</a:t>
            </a:r>
            <a:r>
              <a:rPr lang="it-IT" sz="1600" i="1" dirty="0" smtClean="0">
                <a:solidFill>
                  <a:srgbClr val="000000"/>
                </a:solidFill>
              </a:rPr>
              <a:t>  </a:t>
            </a:r>
            <a:endParaRPr lang="it-IT" sz="1600" i="1" dirty="0">
              <a:solidFill>
                <a:srgbClr val="000000"/>
              </a:solidFill>
            </a:endParaRPr>
          </a:p>
          <a:p>
            <a:pPr algn="just"/>
            <a:r>
              <a:rPr lang="it-IT" sz="1600" i="1" dirty="0">
                <a:solidFill>
                  <a:srgbClr val="000000"/>
                </a:solidFill>
              </a:rPr>
              <a:t>               Tel.: +30 2610 911550, +30 6977 468431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83888" y="1835651"/>
            <a:ext cx="3420152" cy="202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03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74ACB7-EB3D-41AA-A97F-F13B150F5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T3 </a:t>
            </a:r>
            <a:r>
              <a:rPr lang="en-GB" b="1" dirty="0"/>
              <a:t>- Contents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948A85-D97D-407C-9B22-2C9D66BA8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Presentation of concept</a:t>
            </a:r>
          </a:p>
          <a:p>
            <a:r>
              <a:rPr lang="en-US" dirty="0"/>
              <a:t>Partners Involved</a:t>
            </a:r>
          </a:p>
          <a:p>
            <a:r>
              <a:rPr lang="en-US" dirty="0"/>
              <a:t>Activities, timelines, Outputs, Deliverables</a:t>
            </a:r>
          </a:p>
          <a:p>
            <a:r>
              <a:rPr lang="en-US" dirty="0"/>
              <a:t>Work plan for FIRST 6 months</a:t>
            </a:r>
          </a:p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76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T3 - Presentation of concept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T3 is related to the development of an innovative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mobile app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(MA)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multimedia installations (MI)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promoted under the ADRION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CreaTourES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brand.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Mobile app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(MA)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Preparatory phase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first technical studies and researches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phase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mobile app development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phase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mobile app will be tested for 8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months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07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Mobile app (MA)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Details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Building on the results of the pilot actions previously carried out (</a:t>
            </a:r>
            <a:r>
              <a:rPr lang="en-US" dirty="0">
                <a:solidFill>
                  <a:srgbClr val="0070C0"/>
                </a:solidFill>
              </a:rPr>
              <a:t>T2.4</a:t>
            </a:r>
            <a:r>
              <a:rPr lang="en-US" dirty="0"/>
              <a:t>)</a:t>
            </a:r>
            <a:endParaRPr lang="el-GR" dirty="0"/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Selection and loading on the MA of </a:t>
            </a:r>
            <a:r>
              <a:rPr lang="en-US" dirty="0">
                <a:solidFill>
                  <a:srgbClr val="0070C0"/>
                </a:solidFill>
              </a:rPr>
              <a:t>at least 1 </a:t>
            </a:r>
            <a:r>
              <a:rPr lang="en-US" dirty="0" err="1"/>
              <a:t>CreaTourES</a:t>
            </a:r>
            <a:r>
              <a:rPr lang="en-US" dirty="0"/>
              <a:t> route </a:t>
            </a:r>
            <a:r>
              <a:rPr lang="en-US" dirty="0">
                <a:solidFill>
                  <a:srgbClr val="0070C0"/>
                </a:solidFill>
              </a:rPr>
              <a:t>per PP</a:t>
            </a:r>
            <a:endParaRPr lang="el-GR" dirty="0">
              <a:solidFill>
                <a:srgbClr val="0070C0"/>
              </a:solidFill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The tourist-user will be able to select the ADRION city to visit (</a:t>
            </a:r>
            <a:r>
              <a:rPr lang="en-US" dirty="0">
                <a:solidFill>
                  <a:srgbClr val="0070C0"/>
                </a:solidFill>
              </a:rPr>
              <a:t>among the partners</a:t>
            </a:r>
            <a:r>
              <a:rPr lang="en-US" dirty="0"/>
              <a:t>), the period of stay and the preferred CCI sectors (</a:t>
            </a:r>
            <a:r>
              <a:rPr lang="en-US" dirty="0">
                <a:solidFill>
                  <a:srgbClr val="0070C0"/>
                </a:solidFill>
              </a:rPr>
              <a:t>3-5</a:t>
            </a:r>
            <a:r>
              <a:rPr lang="en-US" dirty="0"/>
              <a:t>) from the list offered: </a:t>
            </a:r>
            <a:r>
              <a:rPr lang="en-US" i="1" dirty="0"/>
              <a:t>music, movies, fashion, visual arts, performing arts, design, marketing, architecture, handicraft</a:t>
            </a:r>
            <a:r>
              <a:rPr lang="en-US" dirty="0"/>
              <a:t> etc.</a:t>
            </a:r>
            <a:endParaRPr lang="el-GR" dirty="0"/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The app (filtering) will identify and propose to the ‘</a:t>
            </a:r>
            <a:r>
              <a:rPr lang="en-US" dirty="0" err="1"/>
              <a:t>CreaTourist</a:t>
            </a:r>
            <a:r>
              <a:rPr lang="en-US" dirty="0"/>
              <a:t>’ the most suitable route(s) to satisfy his/her preferences, </a:t>
            </a:r>
            <a:r>
              <a:rPr lang="en-US" dirty="0">
                <a:solidFill>
                  <a:srgbClr val="0070C0"/>
                </a:solidFill>
              </a:rPr>
              <a:t>providing useful information</a:t>
            </a:r>
            <a:r>
              <a:rPr lang="en-US" dirty="0"/>
              <a:t> about price, duration, venues (shown on a map), type of activities to be performed, contacts etc.</a:t>
            </a:r>
            <a:endParaRPr lang="el-GR" dirty="0"/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Interactive space </a:t>
            </a:r>
            <a:r>
              <a:rPr lang="en-US" dirty="0"/>
              <a:t>reserved for the exchange of </a:t>
            </a:r>
            <a:r>
              <a:rPr lang="en-US" dirty="0" err="1"/>
              <a:t>CreaTourists</a:t>
            </a:r>
            <a:r>
              <a:rPr lang="en-US" dirty="0"/>
              <a:t>’ comments, opinions and suggestions will be </a:t>
            </a:r>
            <a:r>
              <a:rPr lang="en-US" dirty="0" smtClean="0"/>
              <a:t>available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3685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Multimedia Installation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(MI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 will be another original support tool for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CreaTourists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on and deepening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app's contents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experiential-sustainable aspects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selected route(s)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Official 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within the project Final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Conference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82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T3 - Partners involved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PSP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coordinate T3, and will develop the app (MA) and the multimedia product (MI), supported by external experts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PPs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contribute to define app &amp; MIs' contents, providing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translations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regular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PSP throughout the development of the tools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PPs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demonstrate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MI in the selected areas (except for AUEB)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experts/service providers will be sub-contracted, if needed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PSP will be responsible for the app also (at least) during the 3 years following the project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593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T3 – Activities &amp; Timeline</a:t>
            </a:r>
            <a:endParaRPr lang="el-G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191" y="1931670"/>
            <a:ext cx="10950994" cy="39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561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T3 - Outputs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0022" y="1840230"/>
            <a:ext cx="9467654" cy="30175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" y="5007292"/>
            <a:ext cx="9379476" cy="148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Both outputs related to the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Indicator: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COI_2 Increase in expected number of visits to supported sites of cultural and natural heritage and attractions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 Delivery date: </a:t>
            </a: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07.2022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05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 –T3.1</a:t>
            </a:r>
            <a:endParaRPr lang="el-G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7884" y="1553527"/>
            <a:ext cx="9297656" cy="480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300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zato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BCA4B"/>
      </a:accent1>
      <a:accent2>
        <a:srgbClr val="8BCA4B"/>
      </a:accent2>
      <a:accent3>
        <a:srgbClr val="8BCA4B"/>
      </a:accent3>
      <a:accent4>
        <a:srgbClr val="8BCA4B"/>
      </a:accent4>
      <a:accent5>
        <a:srgbClr val="8BCA4B"/>
      </a:accent5>
      <a:accent6>
        <a:srgbClr val="8BCA4B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592</Words>
  <Application>Microsoft Office PowerPoint</Application>
  <PresentationFormat>Widescreen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Office Theme</vt:lpstr>
      <vt:lpstr>Web kick-off meeting</vt:lpstr>
      <vt:lpstr>T3 - Contents</vt:lpstr>
      <vt:lpstr>T3 - Presentation of concept</vt:lpstr>
      <vt:lpstr>Mobile app (MA) - Details</vt:lpstr>
      <vt:lpstr>Multimedia Installation (MI)</vt:lpstr>
      <vt:lpstr>T3 - Partners involved</vt:lpstr>
      <vt:lpstr>T3 – Activities &amp; Timeline</vt:lpstr>
      <vt:lpstr>T3 - Outputs</vt:lpstr>
      <vt:lpstr>Deliverables –T3.1</vt:lpstr>
      <vt:lpstr>Deliverables –T3.2</vt:lpstr>
      <vt:lpstr>Deliverables –T3.3</vt:lpstr>
      <vt:lpstr>Deliverables –T3.4</vt:lpstr>
      <vt:lpstr>Deliverables –T3.5</vt:lpstr>
      <vt:lpstr>Deliverables –T3.6</vt:lpstr>
      <vt:lpstr>Workplan – First 6 months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Nucera</dc:creator>
  <cp:lastModifiedBy>Παναγιώτης Κωνσταντινόπουλος</cp:lastModifiedBy>
  <cp:revision>32</cp:revision>
  <dcterms:created xsi:type="dcterms:W3CDTF">2020-04-14T07:56:11Z</dcterms:created>
  <dcterms:modified xsi:type="dcterms:W3CDTF">2020-04-20T19:11:02Z</dcterms:modified>
</cp:coreProperties>
</file>