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59" r:id="rId6"/>
    <p:sldId id="262" r:id="rId7"/>
    <p:sldId id="296" r:id="rId8"/>
    <p:sldId id="274" r:id="rId9"/>
    <p:sldId id="282" r:id="rId10"/>
    <p:sldId id="263" r:id="rId11"/>
    <p:sldId id="264" r:id="rId12"/>
    <p:sldId id="265" r:id="rId13"/>
    <p:sldId id="266" r:id="rId14"/>
    <p:sldId id="283" r:id="rId15"/>
    <p:sldId id="267" r:id="rId16"/>
    <p:sldId id="268" r:id="rId17"/>
    <p:sldId id="287" r:id="rId18"/>
    <p:sldId id="290" r:id="rId19"/>
    <p:sldId id="291" r:id="rId20"/>
    <p:sldId id="269" r:id="rId21"/>
    <p:sldId id="270" r:id="rId22"/>
    <p:sldId id="288" r:id="rId23"/>
    <p:sldId id="294" r:id="rId24"/>
    <p:sldId id="285" r:id="rId25"/>
    <p:sldId id="293" r:id="rId26"/>
    <p:sldId id="271" r:id="rId27"/>
    <p:sldId id="272" r:id="rId28"/>
    <p:sldId id="289" r:id="rId29"/>
    <p:sldId id="295" r:id="rId30"/>
    <p:sldId id="273" r:id="rId31"/>
    <p:sldId id="276" r:id="rId32"/>
    <p:sldId id="279" r:id="rId33"/>
    <p:sldId id="280" r:id="rId34"/>
    <p:sldId id="281" r:id="rId35"/>
    <p:sldId id="258"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Nucera" initials="LN" lastIdx="1" clrIdx="0">
    <p:extLst>
      <p:ext uri="{19B8F6BF-5375-455C-9EA6-DF929625EA0E}">
        <p15:presenceInfo xmlns:p15="http://schemas.microsoft.com/office/powerpoint/2012/main" userId="caf03a490a96f3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CC99"/>
    <a:srgbClr val="8BCA4B"/>
    <a:srgbClr val="FFBF01"/>
    <a:srgbClr val="A3C93A"/>
    <a:srgbClr val="C8E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5" d="100"/>
          <a:sy n="35" d="100"/>
        </p:scale>
        <p:origin x="53" y="36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22/04/2020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462914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22/04/2020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45461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22/04/2020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17096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53A6EB-034C-465B-B707-DAF3A9B7376B}" type="datetimeFigureOut">
              <a:rPr lang="it-IT" smtClean="0"/>
              <a:t>22/04/2020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71962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2253A6EB-034C-465B-B707-DAF3A9B7376B}" type="datetimeFigureOut">
              <a:rPr lang="it-IT" smtClean="0"/>
              <a:t>22/04/2020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37993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253A6EB-034C-465B-B707-DAF3A9B7376B}" type="datetimeFigureOut">
              <a:rPr lang="it-IT" smtClean="0"/>
              <a:t>22/04/2020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24561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253A6EB-034C-465B-B707-DAF3A9B7376B}" type="datetimeFigureOut">
              <a:rPr lang="it-IT" smtClean="0"/>
              <a:t>22/04/2020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563048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253A6EB-034C-465B-B707-DAF3A9B7376B}" type="datetimeFigureOut">
              <a:rPr lang="it-IT" smtClean="0"/>
              <a:t>22/04/2020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155386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3A6EB-034C-465B-B707-DAF3A9B7376B}" type="datetimeFigureOut">
              <a:rPr lang="it-IT" smtClean="0"/>
              <a:t>22/04/2020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71420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253A6EB-034C-465B-B707-DAF3A9B7376B}" type="datetimeFigureOut">
              <a:rPr lang="it-IT" smtClean="0"/>
              <a:t>22/04/2020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61282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2253A6EB-034C-465B-B707-DAF3A9B7376B}" type="datetimeFigureOut">
              <a:rPr lang="it-IT" smtClean="0"/>
              <a:t>22/04/2020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1DAB793-9DA8-461F-8750-D687DBD6BCE2}" type="slidenum">
              <a:rPr lang="it-IT" smtClean="0"/>
              <a:t>‹#›</a:t>
            </a:fld>
            <a:endParaRPr lang="it-IT"/>
          </a:p>
        </p:txBody>
      </p:sp>
    </p:spTree>
    <p:extLst>
      <p:ext uri="{BB962C8B-B14F-4D97-AF65-F5344CB8AC3E}">
        <p14:creationId xmlns:p14="http://schemas.microsoft.com/office/powerpoint/2010/main" val="311527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3A6EB-034C-465B-B707-DAF3A9B7376B}" type="datetimeFigureOut">
              <a:rPr lang="it-IT" smtClean="0"/>
              <a:t>22/04/2020</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AB793-9DA8-461F-8750-D687DBD6BCE2}" type="slidenum">
              <a:rPr lang="it-IT" smtClean="0"/>
              <a:t>‹#›</a:t>
            </a:fld>
            <a:endParaRPr lang="it-IT"/>
          </a:p>
        </p:txBody>
      </p:sp>
      <p:pic>
        <p:nvPicPr>
          <p:cNvPr id="7" name="Immagin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342336" y="182084"/>
            <a:ext cx="2520701" cy="1691643"/>
          </a:xfrm>
          <a:prstGeom prst="rect">
            <a:avLst/>
          </a:prstGeom>
        </p:spPr>
      </p:pic>
      <p:cxnSp>
        <p:nvCxnSpPr>
          <p:cNvPr id="9" name="Connettore 1 8"/>
          <p:cNvCxnSpPr/>
          <p:nvPr userDrawn="1"/>
        </p:nvCxnSpPr>
        <p:spPr>
          <a:xfrm flipH="1">
            <a:off x="699796" y="365125"/>
            <a:ext cx="9331" cy="6166304"/>
          </a:xfrm>
          <a:prstGeom prst="line">
            <a:avLst/>
          </a:prstGeom>
          <a:ln w="22225">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userDrawn="1"/>
        </p:nvCxnSpPr>
        <p:spPr>
          <a:xfrm flipV="1">
            <a:off x="410547" y="550507"/>
            <a:ext cx="8931789" cy="18660"/>
          </a:xfrm>
          <a:prstGeom prst="line">
            <a:avLst/>
          </a:prstGeom>
          <a:ln w="22225">
            <a:solidFill>
              <a:srgbClr val="92D050"/>
            </a:solidFill>
            <a:prstDash val="soli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95409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oljubisic@dunea.hr"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2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6590966" y="1798488"/>
            <a:ext cx="4805996" cy="648558"/>
          </a:xfrm>
        </p:spPr>
        <p:txBody>
          <a:bodyPr anchor="t">
            <a:normAutofit fontScale="90000"/>
          </a:bodyPr>
          <a:lstStyle/>
          <a:p>
            <a:pPr algn="just"/>
            <a:r>
              <a:rPr lang="it-IT" sz="4400" b="1" dirty="0">
                <a:solidFill>
                  <a:srgbClr val="000000"/>
                </a:solidFill>
                <a:latin typeface="Calibri Light" panose="020F0302020204030204" pitchFamily="34" charset="0"/>
                <a:cs typeface="Calibri Light" panose="020F0302020204030204" pitchFamily="34" charset="0"/>
              </a:rPr>
              <a:t>Web kick-off meeting</a:t>
            </a:r>
          </a:p>
        </p:txBody>
      </p:sp>
      <p:sp>
        <p:nvSpPr>
          <p:cNvPr id="3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magine 4" descr="Immagine che contiene cibo&#10;&#10;Descrizione generata automaticamente">
            <a:extLst>
              <a:ext uri="{FF2B5EF4-FFF2-40B4-BE49-F238E27FC236}">
                <a16:creationId xmlns:a16="http://schemas.microsoft.com/office/drawing/2014/main" id="{7C9EDACB-49EC-453A-B6D1-6CECC3C2A9CB}"/>
              </a:ext>
            </a:extLst>
          </p:cNvPr>
          <p:cNvPicPr>
            <a:picLocks noChangeAspect="1"/>
          </p:cNvPicPr>
          <p:nvPr/>
        </p:nvPicPr>
        <p:blipFill>
          <a:blip r:embed="rId3"/>
          <a:stretch>
            <a:fillRect/>
          </a:stretch>
        </p:blipFill>
        <p:spPr>
          <a:xfrm>
            <a:off x="340470" y="2540128"/>
            <a:ext cx="4141760" cy="2692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4"/>
          <a:stretch>
            <a:fillRect/>
          </a:stretch>
        </p:blipFill>
        <p:spPr>
          <a:xfrm>
            <a:off x="11220443" y="5895968"/>
            <a:ext cx="971557" cy="962032"/>
          </a:xfrm>
          <a:prstGeom prst="rect">
            <a:avLst/>
          </a:prstGeom>
        </p:spPr>
      </p:pic>
      <p:sp>
        <p:nvSpPr>
          <p:cNvPr id="9" name="Sottotitolo 2">
            <a:extLst>
              <a:ext uri="{FF2B5EF4-FFF2-40B4-BE49-F238E27FC236}">
                <a16:creationId xmlns:a16="http://schemas.microsoft.com/office/drawing/2014/main" id="{D47D06F0-228B-4CDF-AC44-E7EDC9659B51}"/>
              </a:ext>
            </a:extLst>
          </p:cNvPr>
          <p:cNvSpPr txBox="1">
            <a:spLocks/>
          </p:cNvSpPr>
          <p:nvPr/>
        </p:nvSpPr>
        <p:spPr>
          <a:xfrm>
            <a:off x="6590966" y="3762396"/>
            <a:ext cx="4805996" cy="648558"/>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it-IT" sz="1600" i="1" dirty="0">
                <a:solidFill>
                  <a:srgbClr val="000000"/>
                </a:solidFill>
              </a:rPr>
              <a:t>Speaker:</a:t>
            </a:r>
            <a:r>
              <a:rPr lang="hr-HR" sz="1600" i="1" dirty="0">
                <a:solidFill>
                  <a:srgbClr val="000000"/>
                </a:solidFill>
              </a:rPr>
              <a:t> Olja Ljubišić</a:t>
            </a:r>
            <a:endParaRPr lang="it-IT" sz="1600" i="1" dirty="0">
              <a:solidFill>
                <a:srgbClr val="000000"/>
              </a:solidFill>
            </a:endParaRPr>
          </a:p>
          <a:p>
            <a:pPr algn="just"/>
            <a:r>
              <a:rPr lang="it-IT" sz="1600" i="1" dirty="0">
                <a:solidFill>
                  <a:srgbClr val="000000"/>
                </a:solidFill>
              </a:rPr>
              <a:t>Partner:</a:t>
            </a:r>
            <a:r>
              <a:rPr lang="hr-HR" sz="1600" i="1" dirty="0">
                <a:solidFill>
                  <a:srgbClr val="000000"/>
                </a:solidFill>
              </a:rPr>
              <a:t> Regional Development Agency Dubrovnik Neretva </a:t>
            </a:r>
            <a:r>
              <a:rPr lang="en-US" sz="1600" i="1" dirty="0">
                <a:solidFill>
                  <a:srgbClr val="000000"/>
                </a:solidFill>
              </a:rPr>
              <a:t>County</a:t>
            </a:r>
            <a:r>
              <a:rPr lang="hr-HR" sz="1600" i="1" dirty="0">
                <a:solidFill>
                  <a:srgbClr val="000000"/>
                </a:solidFill>
              </a:rPr>
              <a:t> - DUNEA</a:t>
            </a:r>
            <a:endParaRPr lang="it-IT" sz="1600" i="1" dirty="0">
              <a:solidFill>
                <a:srgbClr val="000000"/>
              </a:solidFill>
            </a:endParaRPr>
          </a:p>
        </p:txBody>
      </p:sp>
      <p:sp>
        <p:nvSpPr>
          <p:cNvPr id="15" name="Sottotitolo 2">
            <a:extLst>
              <a:ext uri="{FF2B5EF4-FFF2-40B4-BE49-F238E27FC236}">
                <a16:creationId xmlns:a16="http://schemas.microsoft.com/office/drawing/2014/main" id="{8E7E33C9-DBB6-4D56-A11F-6BA0D6AD6411}"/>
              </a:ext>
            </a:extLst>
          </p:cNvPr>
          <p:cNvSpPr txBox="1">
            <a:spLocks/>
          </p:cNvSpPr>
          <p:nvPr/>
        </p:nvSpPr>
        <p:spPr>
          <a:xfrm>
            <a:off x="6590966" y="6099649"/>
            <a:ext cx="4805996" cy="42406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200" dirty="0">
                <a:solidFill>
                  <a:srgbClr val="000000"/>
                </a:solidFill>
              </a:rPr>
              <a:t>web kick-off meeting | 22 – 23 April 2020</a:t>
            </a:r>
          </a:p>
        </p:txBody>
      </p:sp>
      <p:cxnSp>
        <p:nvCxnSpPr>
          <p:cNvPr id="7" name="Connettore diritto 6">
            <a:extLst>
              <a:ext uri="{FF2B5EF4-FFF2-40B4-BE49-F238E27FC236}">
                <a16:creationId xmlns:a16="http://schemas.microsoft.com/office/drawing/2014/main" id="{85F04FA6-9451-4408-98F3-944ECD7F976B}"/>
              </a:ext>
            </a:extLst>
          </p:cNvPr>
          <p:cNvCxnSpPr>
            <a:cxnSpLocks/>
          </p:cNvCxnSpPr>
          <p:nvPr/>
        </p:nvCxnSpPr>
        <p:spPr>
          <a:xfrm flipH="1">
            <a:off x="6647610" y="2447046"/>
            <a:ext cx="4412798" cy="0"/>
          </a:xfrm>
          <a:prstGeom prst="line">
            <a:avLst/>
          </a:prstGeom>
          <a:ln w="28575">
            <a:solidFill>
              <a:srgbClr val="8BCA4B"/>
            </a:solidFill>
          </a:ln>
        </p:spPr>
        <p:style>
          <a:lnRef idx="1">
            <a:schemeClr val="dk1"/>
          </a:lnRef>
          <a:fillRef idx="0">
            <a:schemeClr val="dk1"/>
          </a:fillRef>
          <a:effectRef idx="0">
            <a:schemeClr val="dk1"/>
          </a:effectRef>
          <a:fontRef idx="minor">
            <a:schemeClr val="tx1"/>
          </a:fontRef>
        </p:style>
      </p:cxnSp>
      <p:sp>
        <p:nvSpPr>
          <p:cNvPr id="11" name="CasellaDiTesto 10">
            <a:extLst>
              <a:ext uri="{FF2B5EF4-FFF2-40B4-BE49-F238E27FC236}">
                <a16:creationId xmlns:a16="http://schemas.microsoft.com/office/drawing/2014/main" id="{8759FF6B-E23D-480F-AF0C-5AA783A544DF}"/>
              </a:ext>
            </a:extLst>
          </p:cNvPr>
          <p:cNvSpPr txBox="1"/>
          <p:nvPr/>
        </p:nvSpPr>
        <p:spPr>
          <a:xfrm>
            <a:off x="6590966" y="2540128"/>
            <a:ext cx="4425638" cy="369332"/>
          </a:xfrm>
          <a:prstGeom prst="rect">
            <a:avLst/>
          </a:prstGeom>
          <a:noFill/>
        </p:spPr>
        <p:txBody>
          <a:bodyPr wrap="square" rtlCol="0">
            <a:spAutoFit/>
          </a:bodyPr>
          <a:lstStyle/>
          <a:p>
            <a:pPr algn="ctr"/>
            <a:r>
              <a:rPr lang="it-IT" dirty="0"/>
              <a:t>WP PRESENTATION</a:t>
            </a:r>
          </a:p>
        </p:txBody>
      </p:sp>
    </p:spTree>
    <p:extLst>
      <p:ext uri="{BB962C8B-B14F-4D97-AF65-F5344CB8AC3E}">
        <p14:creationId xmlns:p14="http://schemas.microsoft.com/office/powerpoint/2010/main" val="29336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CE8DBE1-0C2F-4D7B-B22B-A371A8FC117D}"/>
              </a:ext>
            </a:extLst>
          </p:cNvPr>
          <p:cNvSpPr>
            <a:spLocks noGrp="1"/>
          </p:cNvSpPr>
          <p:nvPr>
            <p:ph type="title"/>
          </p:nvPr>
        </p:nvSpPr>
        <p:spPr/>
        <p:txBody>
          <a:bodyPr/>
          <a:lstStyle/>
          <a:p>
            <a:r>
              <a:rPr lang="hr-HR" dirty="0" err="1"/>
              <a:t>What</a:t>
            </a:r>
            <a:r>
              <a:rPr lang="hr-HR" dirty="0"/>
              <a:t> </a:t>
            </a:r>
            <a:r>
              <a:rPr lang="hr-HR" dirty="0" err="1"/>
              <a:t>will</a:t>
            </a:r>
            <a:r>
              <a:rPr lang="hr-HR" dirty="0"/>
              <a:t> </a:t>
            </a:r>
            <a:r>
              <a:rPr lang="hr-HR" dirty="0" err="1"/>
              <a:t>be</a:t>
            </a:r>
            <a:r>
              <a:rPr lang="hr-HR" dirty="0"/>
              <a:t> </a:t>
            </a:r>
            <a:r>
              <a:rPr lang="hr-HR" dirty="0" err="1"/>
              <a:t>done</a:t>
            </a:r>
            <a:r>
              <a:rPr lang="hr-HR" dirty="0"/>
              <a:t>?</a:t>
            </a:r>
            <a:endParaRPr lang="en-US" dirty="0"/>
          </a:p>
        </p:txBody>
      </p:sp>
      <p:sp>
        <p:nvSpPr>
          <p:cNvPr id="3" name="Rezervirano mjesto sadržaja 2">
            <a:extLst>
              <a:ext uri="{FF2B5EF4-FFF2-40B4-BE49-F238E27FC236}">
                <a16:creationId xmlns:a16="http://schemas.microsoft.com/office/drawing/2014/main" id="{69DAD13E-1570-4FFE-BEC1-44EB533D4626}"/>
              </a:ext>
            </a:extLst>
          </p:cNvPr>
          <p:cNvSpPr>
            <a:spLocks noGrp="1"/>
          </p:cNvSpPr>
          <p:nvPr>
            <p:ph idx="1"/>
          </p:nvPr>
        </p:nvSpPr>
        <p:spPr/>
        <p:txBody>
          <a:bodyPr/>
          <a:lstStyle/>
          <a:p>
            <a:pPr marL="0" indent="0">
              <a:buNone/>
            </a:pPr>
            <a:r>
              <a:rPr lang="hr-HR" dirty="0"/>
              <a:t>Project </a:t>
            </a:r>
            <a:r>
              <a:rPr lang="hr-HR" dirty="0" err="1"/>
              <a:t>partners</a:t>
            </a:r>
            <a:r>
              <a:rPr lang="hr-HR" dirty="0"/>
              <a:t> </a:t>
            </a:r>
            <a:r>
              <a:rPr lang="hr-HR" dirty="0" err="1"/>
              <a:t>and</a:t>
            </a:r>
            <a:r>
              <a:rPr lang="hr-HR" dirty="0"/>
              <a:t> </a:t>
            </a:r>
            <a:r>
              <a:rPr lang="hr-HR" dirty="0" err="1"/>
              <a:t>other</a:t>
            </a:r>
            <a:r>
              <a:rPr lang="hr-HR" dirty="0"/>
              <a:t> </a:t>
            </a:r>
            <a:r>
              <a:rPr lang="hr-HR" dirty="0" err="1"/>
              <a:t>local</a:t>
            </a:r>
            <a:r>
              <a:rPr lang="hr-HR" dirty="0"/>
              <a:t> </a:t>
            </a:r>
            <a:r>
              <a:rPr lang="hr-HR" dirty="0" err="1"/>
              <a:t>stakeholders</a:t>
            </a:r>
            <a:r>
              <a:rPr lang="hr-HR" dirty="0"/>
              <a:t> </a:t>
            </a:r>
            <a:r>
              <a:rPr lang="hr-HR" dirty="0" err="1"/>
              <a:t>will</a:t>
            </a:r>
            <a:r>
              <a:rPr lang="hr-HR" dirty="0"/>
              <a:t> </a:t>
            </a:r>
            <a:r>
              <a:rPr lang="hr-HR" dirty="0" err="1"/>
              <a:t>gather</a:t>
            </a:r>
            <a:r>
              <a:rPr lang="hr-HR" dirty="0"/>
              <a:t> </a:t>
            </a:r>
            <a:r>
              <a:rPr lang="hr-HR" dirty="0" err="1"/>
              <a:t>lessons</a:t>
            </a:r>
            <a:r>
              <a:rPr lang="hr-HR" dirty="0"/>
              <a:t> </a:t>
            </a:r>
            <a:r>
              <a:rPr lang="hr-HR" dirty="0" err="1"/>
              <a:t>learnt</a:t>
            </a:r>
            <a:r>
              <a:rPr lang="hr-HR" dirty="0"/>
              <a:t> </a:t>
            </a:r>
            <a:r>
              <a:rPr lang="hr-HR" dirty="0" err="1"/>
              <a:t>during</a:t>
            </a:r>
            <a:r>
              <a:rPr lang="hr-HR" dirty="0"/>
              <a:t> </a:t>
            </a:r>
            <a:r>
              <a:rPr lang="hr-HR" dirty="0" err="1"/>
              <a:t>TMs</a:t>
            </a:r>
            <a:r>
              <a:rPr lang="hr-HR" dirty="0"/>
              <a:t> </a:t>
            </a:r>
            <a:r>
              <a:rPr lang="hr-HR" dirty="0" err="1"/>
              <a:t>and</a:t>
            </a:r>
            <a:r>
              <a:rPr lang="hr-HR" dirty="0"/>
              <a:t> </a:t>
            </a:r>
            <a:r>
              <a:rPr lang="hr-HR" dirty="0" err="1"/>
              <a:t>develop</a:t>
            </a:r>
            <a:r>
              <a:rPr lang="hr-HR" dirty="0"/>
              <a:t> </a:t>
            </a:r>
            <a:r>
              <a:rPr lang="hr-HR" dirty="0" err="1"/>
              <a:t>recommendations</a:t>
            </a:r>
            <a:r>
              <a:rPr lang="hr-HR" dirty="0"/>
              <a:t> for </a:t>
            </a:r>
            <a:r>
              <a:rPr lang="hr-HR" dirty="0" err="1"/>
              <a:t>policy</a:t>
            </a:r>
            <a:r>
              <a:rPr lang="hr-HR" dirty="0"/>
              <a:t> </a:t>
            </a:r>
            <a:r>
              <a:rPr lang="hr-HR" dirty="0" err="1"/>
              <a:t>makers</a:t>
            </a:r>
            <a:r>
              <a:rPr lang="hr-HR" dirty="0"/>
              <a:t>. </a:t>
            </a:r>
          </a:p>
          <a:p>
            <a:pPr marL="0" indent="0">
              <a:buNone/>
            </a:pPr>
            <a:endParaRPr lang="hr-HR" dirty="0"/>
          </a:p>
          <a:p>
            <a:pPr marL="0" indent="0">
              <a:buNone/>
            </a:pPr>
            <a:r>
              <a:rPr lang="hr-HR" dirty="0"/>
              <a:t>Project </a:t>
            </a:r>
            <a:r>
              <a:rPr lang="hr-HR" dirty="0" err="1"/>
              <a:t>partners</a:t>
            </a:r>
            <a:r>
              <a:rPr lang="hr-HR" dirty="0"/>
              <a:t> </a:t>
            </a:r>
            <a:r>
              <a:rPr lang="hr-HR" dirty="0" err="1"/>
              <a:t>and</a:t>
            </a:r>
            <a:r>
              <a:rPr lang="hr-HR" dirty="0"/>
              <a:t> most </a:t>
            </a:r>
            <a:r>
              <a:rPr lang="hr-HR" dirty="0" err="1"/>
              <a:t>developed</a:t>
            </a:r>
            <a:r>
              <a:rPr lang="hr-HR" dirty="0"/>
              <a:t> CCI </a:t>
            </a:r>
            <a:r>
              <a:rPr lang="hr-HR" dirty="0" err="1"/>
              <a:t>will</a:t>
            </a:r>
            <a:r>
              <a:rPr lang="hr-HR" dirty="0"/>
              <a:t> </a:t>
            </a:r>
            <a:r>
              <a:rPr lang="hr-HR" dirty="0" err="1"/>
              <a:t>choose</a:t>
            </a:r>
            <a:r>
              <a:rPr lang="hr-HR" dirty="0"/>
              <a:t> </a:t>
            </a:r>
            <a:r>
              <a:rPr lang="hr-HR" dirty="0" err="1"/>
              <a:t>and</a:t>
            </a:r>
            <a:r>
              <a:rPr lang="hr-HR" dirty="0"/>
              <a:t> </a:t>
            </a:r>
            <a:r>
              <a:rPr lang="hr-HR" dirty="0" err="1"/>
              <a:t>apply</a:t>
            </a:r>
            <a:r>
              <a:rPr lang="hr-HR" dirty="0"/>
              <a:t> </a:t>
            </a:r>
            <a:r>
              <a:rPr lang="hr-HR" dirty="0" err="1"/>
              <a:t>best</a:t>
            </a:r>
            <a:r>
              <a:rPr lang="hr-HR" dirty="0"/>
              <a:t> </a:t>
            </a:r>
            <a:r>
              <a:rPr lang="hr-HR" dirty="0" err="1"/>
              <a:t>examples</a:t>
            </a:r>
            <a:r>
              <a:rPr lang="hr-HR" dirty="0"/>
              <a:t> </a:t>
            </a:r>
            <a:r>
              <a:rPr lang="hr-HR" dirty="0" err="1"/>
              <a:t>of</a:t>
            </a:r>
            <a:r>
              <a:rPr lang="hr-HR" dirty="0"/>
              <a:t> </a:t>
            </a:r>
            <a:r>
              <a:rPr lang="hr-HR" dirty="0" err="1"/>
              <a:t>recommendations</a:t>
            </a:r>
            <a:r>
              <a:rPr lang="hr-HR" dirty="0"/>
              <a:t> for </a:t>
            </a:r>
            <a:r>
              <a:rPr lang="hr-HR" dirty="0" err="1"/>
              <a:t>their</a:t>
            </a:r>
            <a:r>
              <a:rPr lang="hr-HR" dirty="0"/>
              <a:t> </a:t>
            </a:r>
            <a:r>
              <a:rPr lang="hr-HR" dirty="0" err="1"/>
              <a:t>specific</a:t>
            </a:r>
            <a:r>
              <a:rPr lang="hr-HR" dirty="0"/>
              <a:t> </a:t>
            </a:r>
            <a:r>
              <a:rPr lang="hr-HR" dirty="0" err="1"/>
              <a:t>territory</a:t>
            </a:r>
            <a:r>
              <a:rPr lang="hr-HR" dirty="0"/>
              <a:t> to design </a:t>
            </a:r>
            <a:r>
              <a:rPr lang="hr-HR" dirty="0" err="1"/>
              <a:t>creative</a:t>
            </a:r>
            <a:r>
              <a:rPr lang="hr-HR" dirty="0"/>
              <a:t> urban </a:t>
            </a:r>
            <a:r>
              <a:rPr lang="hr-HR" dirty="0" err="1"/>
              <a:t>spaces</a:t>
            </a:r>
            <a:r>
              <a:rPr lang="hr-HR" dirty="0"/>
              <a:t> for </a:t>
            </a:r>
            <a:r>
              <a:rPr lang="hr-HR" dirty="0" err="1"/>
              <a:t>young</a:t>
            </a:r>
            <a:r>
              <a:rPr lang="hr-HR" dirty="0"/>
              <a:t> </a:t>
            </a:r>
            <a:r>
              <a:rPr lang="hr-HR" dirty="0" err="1"/>
              <a:t>tourists</a:t>
            </a:r>
            <a:r>
              <a:rPr lang="hr-HR" dirty="0"/>
              <a:t> (2 </a:t>
            </a:r>
            <a:r>
              <a:rPr lang="hr-HR" dirty="0" err="1"/>
              <a:t>routes</a:t>
            </a:r>
            <a:r>
              <a:rPr lang="hr-HR" dirty="0"/>
              <a:t> per partner). </a:t>
            </a:r>
            <a:endParaRPr lang="en-US" dirty="0"/>
          </a:p>
          <a:p>
            <a:endParaRPr lang="en-US" dirty="0"/>
          </a:p>
        </p:txBody>
      </p:sp>
    </p:spTree>
    <p:extLst>
      <p:ext uri="{BB962C8B-B14F-4D97-AF65-F5344CB8AC3E}">
        <p14:creationId xmlns:p14="http://schemas.microsoft.com/office/powerpoint/2010/main" val="5730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375621D-A6E3-4071-91F5-7D5F0C811763}"/>
              </a:ext>
            </a:extLst>
          </p:cNvPr>
          <p:cNvSpPr>
            <a:spLocks noGrp="1"/>
          </p:cNvSpPr>
          <p:nvPr>
            <p:ph type="title"/>
          </p:nvPr>
        </p:nvSpPr>
        <p:spPr/>
        <p:txBody>
          <a:bodyPr/>
          <a:lstStyle/>
          <a:p>
            <a:r>
              <a:rPr lang="hr-HR" dirty="0" err="1"/>
              <a:t>Responsabilities</a:t>
            </a:r>
            <a:endParaRPr lang="en-US" dirty="0"/>
          </a:p>
        </p:txBody>
      </p:sp>
      <p:sp>
        <p:nvSpPr>
          <p:cNvPr id="3" name="Rezervirano mjesto sadržaja 2">
            <a:extLst>
              <a:ext uri="{FF2B5EF4-FFF2-40B4-BE49-F238E27FC236}">
                <a16:creationId xmlns:a16="http://schemas.microsoft.com/office/drawing/2014/main" id="{7F93BA55-5EE8-45B8-B909-118E7DE5D8A2}"/>
              </a:ext>
            </a:extLst>
          </p:cNvPr>
          <p:cNvSpPr>
            <a:spLocks noGrp="1"/>
          </p:cNvSpPr>
          <p:nvPr>
            <p:ph idx="1"/>
          </p:nvPr>
        </p:nvSpPr>
        <p:spPr>
          <a:xfrm>
            <a:off x="838200" y="1825625"/>
            <a:ext cx="7116192" cy="4351338"/>
          </a:xfrm>
        </p:spPr>
        <p:txBody>
          <a:bodyPr>
            <a:normAutofit fontScale="25000" lnSpcReduction="20000"/>
          </a:bodyPr>
          <a:lstStyle/>
          <a:p>
            <a:pPr marL="0" lvl="0" indent="0" algn="r">
              <a:lnSpc>
                <a:spcPct val="120000"/>
              </a:lnSpc>
              <a:spcBef>
                <a:spcPts val="0"/>
              </a:spcBef>
              <a:buNone/>
            </a:pPr>
            <a:r>
              <a:rPr lang="hr-HR" sz="6200" dirty="0"/>
              <a:t>ALL PP: </a:t>
            </a:r>
          </a:p>
          <a:p>
            <a:pPr lvl="0" algn="r">
              <a:lnSpc>
                <a:spcPct val="120000"/>
              </a:lnSpc>
              <a:spcBef>
                <a:spcPts val="0"/>
              </a:spcBef>
              <a:buFontTx/>
              <a:buChar char="-"/>
            </a:pPr>
            <a:r>
              <a:rPr lang="hr-HR" sz="6200" dirty="0"/>
              <a:t>provide </a:t>
            </a:r>
            <a:r>
              <a:rPr lang="hr-HR" sz="6200" dirty="0" err="1"/>
              <a:t>inputs</a:t>
            </a:r>
            <a:r>
              <a:rPr lang="hr-HR" sz="6200" dirty="0"/>
              <a:t> for </a:t>
            </a:r>
            <a:r>
              <a:rPr lang="hr-HR" sz="6200" dirty="0" err="1"/>
              <a:t>Policy</a:t>
            </a:r>
            <a:r>
              <a:rPr lang="hr-HR" sz="6200" dirty="0"/>
              <a:t> </a:t>
            </a:r>
            <a:r>
              <a:rPr lang="hr-HR" sz="6200" dirty="0" err="1"/>
              <a:t>Recommendations</a:t>
            </a:r>
            <a:endParaRPr lang="hr-HR" sz="6200" dirty="0"/>
          </a:p>
          <a:p>
            <a:pPr lvl="0" algn="r">
              <a:lnSpc>
                <a:spcPct val="120000"/>
              </a:lnSpc>
              <a:spcBef>
                <a:spcPts val="0"/>
              </a:spcBef>
              <a:buFontTx/>
              <a:buChar char="-"/>
            </a:pPr>
            <a:r>
              <a:rPr lang="hr-HR" sz="6200" dirty="0" err="1"/>
              <a:t>being</a:t>
            </a:r>
            <a:r>
              <a:rPr lang="hr-HR" sz="6200" dirty="0"/>
              <a:t> </a:t>
            </a:r>
            <a:r>
              <a:rPr lang="hr-HR" sz="6200" dirty="0" err="1"/>
              <a:t>responsible</a:t>
            </a:r>
            <a:r>
              <a:rPr lang="hr-HR" sz="6200" dirty="0"/>
              <a:t> for </a:t>
            </a:r>
            <a:r>
              <a:rPr lang="hr-HR" sz="6200" dirty="0" err="1"/>
              <a:t>their</a:t>
            </a:r>
            <a:r>
              <a:rPr lang="hr-HR" sz="6200" dirty="0"/>
              <a:t> </a:t>
            </a:r>
            <a:r>
              <a:rPr lang="hr-HR" sz="6200" dirty="0" err="1"/>
              <a:t>own</a:t>
            </a:r>
            <a:r>
              <a:rPr lang="hr-HR" sz="6200" dirty="0"/>
              <a:t> </a:t>
            </a:r>
            <a:r>
              <a:rPr lang="hr-HR" sz="6200" dirty="0" err="1"/>
              <a:t>Local</a:t>
            </a:r>
            <a:r>
              <a:rPr lang="hr-HR" sz="6200" dirty="0"/>
              <a:t> </a:t>
            </a:r>
            <a:r>
              <a:rPr lang="hr-HR" sz="6200" dirty="0" err="1"/>
              <a:t>Action</a:t>
            </a:r>
            <a:r>
              <a:rPr lang="hr-HR" sz="6200" dirty="0"/>
              <a:t> Plan </a:t>
            </a:r>
            <a:r>
              <a:rPr lang="hr-HR" sz="6200" dirty="0" err="1"/>
              <a:t>and</a:t>
            </a:r>
            <a:r>
              <a:rPr lang="hr-HR" sz="6200" dirty="0"/>
              <a:t> design </a:t>
            </a:r>
            <a:r>
              <a:rPr lang="hr-HR" sz="6200" dirty="0" err="1"/>
              <a:t>of</a:t>
            </a:r>
            <a:r>
              <a:rPr lang="hr-HR" sz="6200" dirty="0"/>
              <a:t> min. 2 </a:t>
            </a:r>
            <a:r>
              <a:rPr lang="hr-HR" sz="6200" dirty="0" err="1"/>
              <a:t>routes</a:t>
            </a:r>
            <a:r>
              <a:rPr lang="hr-HR" sz="6200" dirty="0"/>
              <a:t> </a:t>
            </a:r>
          </a:p>
          <a:p>
            <a:pPr lvl="0" algn="r">
              <a:lnSpc>
                <a:spcPct val="120000"/>
              </a:lnSpc>
              <a:spcBef>
                <a:spcPts val="0"/>
              </a:spcBef>
              <a:buFontTx/>
              <a:buChar char="-"/>
            </a:pPr>
            <a:r>
              <a:rPr lang="hr-HR" sz="6200" dirty="0" err="1"/>
              <a:t>being</a:t>
            </a:r>
            <a:r>
              <a:rPr lang="hr-HR" sz="6200" dirty="0"/>
              <a:t> </a:t>
            </a:r>
            <a:r>
              <a:rPr lang="hr-HR" sz="6200" dirty="0" err="1"/>
              <a:t>responsible</a:t>
            </a:r>
            <a:r>
              <a:rPr lang="hr-HR" sz="6200" dirty="0"/>
              <a:t> for </a:t>
            </a:r>
            <a:r>
              <a:rPr lang="hr-HR" sz="6200" dirty="0" err="1"/>
              <a:t>their</a:t>
            </a:r>
            <a:r>
              <a:rPr lang="hr-HR" sz="6200" dirty="0"/>
              <a:t> </a:t>
            </a:r>
            <a:r>
              <a:rPr lang="hr-HR" sz="6200" dirty="0" err="1"/>
              <a:t>own</a:t>
            </a:r>
            <a:r>
              <a:rPr lang="hr-HR" sz="6200" dirty="0"/>
              <a:t> Pilot </a:t>
            </a:r>
            <a:r>
              <a:rPr lang="hr-HR" sz="6200" dirty="0" err="1"/>
              <a:t>Action</a:t>
            </a:r>
            <a:endParaRPr lang="hr-HR" sz="6200" dirty="0"/>
          </a:p>
          <a:p>
            <a:pPr marL="0" lvl="0" indent="0" algn="r">
              <a:lnSpc>
                <a:spcPct val="120000"/>
              </a:lnSpc>
              <a:spcBef>
                <a:spcPts val="0"/>
              </a:spcBef>
              <a:buNone/>
            </a:pPr>
            <a:endParaRPr lang="hr-HR" sz="6200" dirty="0"/>
          </a:p>
          <a:p>
            <a:pPr marL="0" lvl="0" indent="0" algn="r">
              <a:lnSpc>
                <a:spcPct val="120000"/>
              </a:lnSpc>
              <a:spcBef>
                <a:spcPts val="0"/>
              </a:spcBef>
              <a:buNone/>
            </a:pPr>
            <a:r>
              <a:rPr lang="hr-HR" sz="6200" dirty="0"/>
              <a:t>RDNC</a:t>
            </a:r>
          </a:p>
          <a:p>
            <a:pPr marL="0" lvl="0" indent="0" algn="r">
              <a:lnSpc>
                <a:spcPct val="120000"/>
              </a:lnSpc>
              <a:spcBef>
                <a:spcPts val="0"/>
              </a:spcBef>
              <a:buNone/>
            </a:pPr>
            <a:r>
              <a:rPr lang="hr-HR" sz="6200" dirty="0"/>
              <a:t>- </a:t>
            </a:r>
            <a:r>
              <a:rPr lang="hr-HR" sz="6200" dirty="0" err="1"/>
              <a:t>analysis</a:t>
            </a:r>
            <a:r>
              <a:rPr lang="hr-HR" sz="6200" dirty="0"/>
              <a:t> </a:t>
            </a:r>
            <a:r>
              <a:rPr lang="hr-HR" sz="6200" dirty="0" err="1"/>
              <a:t>of</a:t>
            </a:r>
            <a:r>
              <a:rPr lang="hr-HR" sz="6200" dirty="0"/>
              <a:t> </a:t>
            </a:r>
            <a:r>
              <a:rPr lang="hr-HR" sz="6200" dirty="0" err="1"/>
              <a:t>current</a:t>
            </a:r>
            <a:r>
              <a:rPr lang="hr-HR" sz="6200" dirty="0"/>
              <a:t> </a:t>
            </a:r>
            <a:r>
              <a:rPr lang="hr-HR" sz="6200" dirty="0" err="1"/>
              <a:t>legal</a:t>
            </a:r>
            <a:r>
              <a:rPr lang="hr-HR" sz="6200" dirty="0"/>
              <a:t>, </a:t>
            </a:r>
            <a:r>
              <a:rPr lang="hr-HR" sz="6200" dirty="0" err="1"/>
              <a:t>institutional</a:t>
            </a:r>
            <a:r>
              <a:rPr lang="hr-HR" sz="6200" dirty="0"/>
              <a:t> </a:t>
            </a:r>
            <a:r>
              <a:rPr lang="hr-HR" sz="6200" dirty="0" err="1"/>
              <a:t>and</a:t>
            </a:r>
            <a:r>
              <a:rPr lang="hr-HR" sz="6200" dirty="0"/>
              <a:t> </a:t>
            </a:r>
            <a:r>
              <a:rPr lang="hr-HR" sz="6200" dirty="0" err="1"/>
              <a:t>policy</a:t>
            </a:r>
            <a:r>
              <a:rPr lang="hr-HR" sz="6200" dirty="0"/>
              <a:t> </a:t>
            </a:r>
            <a:r>
              <a:rPr lang="hr-HR" sz="6200" dirty="0" err="1"/>
              <a:t>framework</a:t>
            </a:r>
            <a:r>
              <a:rPr lang="hr-HR" sz="6200" dirty="0"/>
              <a:t> </a:t>
            </a:r>
          </a:p>
          <a:p>
            <a:pPr marL="0" lvl="0" indent="0" algn="r">
              <a:lnSpc>
                <a:spcPct val="120000"/>
              </a:lnSpc>
              <a:spcBef>
                <a:spcPts val="0"/>
              </a:spcBef>
              <a:buNone/>
            </a:pPr>
            <a:endParaRPr lang="hr-HR" sz="6200" dirty="0"/>
          </a:p>
          <a:p>
            <a:pPr marL="0" lvl="0" indent="0" algn="r">
              <a:lnSpc>
                <a:spcPct val="120000"/>
              </a:lnSpc>
              <a:spcBef>
                <a:spcPts val="0"/>
              </a:spcBef>
              <a:buNone/>
            </a:pPr>
            <a:r>
              <a:rPr lang="hr-HR" sz="6200" dirty="0"/>
              <a:t>DUNEA</a:t>
            </a:r>
          </a:p>
          <a:p>
            <a:pPr algn="r">
              <a:lnSpc>
                <a:spcPct val="120000"/>
              </a:lnSpc>
              <a:spcBef>
                <a:spcPts val="0"/>
              </a:spcBef>
              <a:buFontTx/>
              <a:buChar char="-"/>
            </a:pPr>
            <a:r>
              <a:rPr lang="hr-HR" sz="6200" dirty="0"/>
              <a:t>monitoring </a:t>
            </a:r>
            <a:r>
              <a:rPr lang="hr-HR" sz="6200" dirty="0" err="1"/>
              <a:t>methodology</a:t>
            </a:r>
            <a:endParaRPr lang="hr-HR" sz="6200" dirty="0"/>
          </a:p>
          <a:p>
            <a:pPr algn="r">
              <a:lnSpc>
                <a:spcPct val="120000"/>
              </a:lnSpc>
              <a:spcBef>
                <a:spcPts val="0"/>
              </a:spcBef>
              <a:buFontTx/>
              <a:buChar char="-"/>
            </a:pPr>
            <a:r>
              <a:rPr lang="hr-HR" sz="6200" dirty="0" err="1"/>
              <a:t>legal</a:t>
            </a:r>
            <a:r>
              <a:rPr lang="hr-HR" sz="6200" dirty="0"/>
              <a:t> </a:t>
            </a:r>
            <a:r>
              <a:rPr lang="hr-HR" sz="6200" dirty="0" err="1"/>
              <a:t>recommendations</a:t>
            </a:r>
            <a:endParaRPr lang="hr-HR" sz="6200" dirty="0"/>
          </a:p>
          <a:p>
            <a:pPr algn="r">
              <a:lnSpc>
                <a:spcPct val="120000"/>
              </a:lnSpc>
              <a:spcBef>
                <a:spcPts val="0"/>
              </a:spcBef>
              <a:buFontTx/>
              <a:buChar char="-"/>
            </a:pPr>
            <a:r>
              <a:rPr lang="hr-HR" sz="6200" dirty="0" err="1"/>
              <a:t>Policy</a:t>
            </a:r>
            <a:r>
              <a:rPr lang="hr-HR" sz="6200" dirty="0"/>
              <a:t> </a:t>
            </a:r>
            <a:r>
              <a:rPr lang="hr-HR" sz="6200" dirty="0" err="1"/>
              <a:t>Recommendations</a:t>
            </a:r>
            <a:endParaRPr lang="hr-HR" sz="6200" dirty="0"/>
          </a:p>
          <a:p>
            <a:pPr algn="r">
              <a:lnSpc>
                <a:spcPct val="120000"/>
              </a:lnSpc>
              <a:spcBef>
                <a:spcPts val="0"/>
              </a:spcBef>
              <a:buFontTx/>
              <a:buChar char="-"/>
            </a:pPr>
            <a:endParaRPr lang="hr-HR" sz="6200" dirty="0"/>
          </a:p>
          <a:p>
            <a:pPr marL="0" indent="0" algn="r">
              <a:lnSpc>
                <a:spcPct val="120000"/>
              </a:lnSpc>
              <a:spcBef>
                <a:spcPts val="0"/>
              </a:spcBef>
              <a:buNone/>
            </a:pPr>
            <a:r>
              <a:rPr lang="hr-HR" sz="6200" dirty="0"/>
              <a:t>UIRS</a:t>
            </a:r>
          </a:p>
          <a:p>
            <a:pPr algn="r">
              <a:lnSpc>
                <a:spcPct val="120000"/>
              </a:lnSpc>
              <a:spcBef>
                <a:spcPts val="0"/>
              </a:spcBef>
              <a:buFontTx/>
              <a:buChar char="-"/>
            </a:pPr>
            <a:r>
              <a:rPr lang="en-GB" sz="6200" dirty="0"/>
              <a:t>coordinate the production of L</a:t>
            </a:r>
            <a:r>
              <a:rPr lang="hr-HR" sz="6200" dirty="0" err="1"/>
              <a:t>ocal</a:t>
            </a:r>
            <a:r>
              <a:rPr lang="hr-HR" sz="6200" dirty="0"/>
              <a:t> </a:t>
            </a:r>
            <a:r>
              <a:rPr lang="en-GB" sz="6200" dirty="0"/>
              <a:t>A</a:t>
            </a:r>
            <a:r>
              <a:rPr lang="hr-HR" sz="6200" dirty="0" err="1"/>
              <a:t>ction</a:t>
            </a:r>
            <a:r>
              <a:rPr lang="hr-HR" sz="6200" dirty="0"/>
              <a:t> </a:t>
            </a:r>
            <a:r>
              <a:rPr lang="en-GB" sz="6200" dirty="0"/>
              <a:t>P</a:t>
            </a:r>
            <a:r>
              <a:rPr lang="hr-HR" sz="6200" dirty="0"/>
              <a:t>lan</a:t>
            </a:r>
            <a:r>
              <a:rPr lang="en-GB" sz="6200" dirty="0"/>
              <a:t>s</a:t>
            </a:r>
            <a:r>
              <a:rPr lang="hr-HR" sz="6200" dirty="0"/>
              <a:t> </a:t>
            </a:r>
            <a:r>
              <a:rPr lang="hr-HR" sz="6200" dirty="0" err="1"/>
              <a:t>and</a:t>
            </a:r>
            <a:r>
              <a:rPr lang="hr-HR" sz="6200" dirty="0"/>
              <a:t> </a:t>
            </a:r>
            <a:r>
              <a:rPr lang="en-GB" sz="6200" dirty="0"/>
              <a:t>P</a:t>
            </a:r>
            <a:r>
              <a:rPr lang="hr-HR" sz="6200" dirty="0" err="1"/>
              <a:t>ilot</a:t>
            </a:r>
            <a:r>
              <a:rPr lang="hr-HR" sz="6200" dirty="0"/>
              <a:t> </a:t>
            </a:r>
            <a:r>
              <a:rPr lang="en-GB" sz="6200" dirty="0"/>
              <a:t>A</a:t>
            </a:r>
            <a:r>
              <a:rPr lang="hr-HR" sz="6200" dirty="0" err="1"/>
              <a:t>ction</a:t>
            </a:r>
            <a:r>
              <a:rPr lang="en-GB" sz="6200" dirty="0"/>
              <a:t>s</a:t>
            </a:r>
            <a:endParaRPr lang="hr-HR" sz="6200" dirty="0"/>
          </a:p>
          <a:p>
            <a:pPr algn="r">
              <a:lnSpc>
                <a:spcPct val="120000"/>
              </a:lnSpc>
              <a:spcBef>
                <a:spcPts val="0"/>
              </a:spcBef>
              <a:buFontTx/>
              <a:buChar char="-"/>
            </a:pPr>
            <a:endParaRPr lang="hr-HR" sz="6200" dirty="0"/>
          </a:p>
          <a:p>
            <a:pPr marL="0" indent="0" algn="r">
              <a:lnSpc>
                <a:spcPct val="120000"/>
              </a:lnSpc>
              <a:spcBef>
                <a:spcPts val="0"/>
              </a:spcBef>
              <a:buNone/>
            </a:pPr>
            <a:r>
              <a:rPr lang="hr-HR" sz="6200" dirty="0"/>
              <a:t>AP</a:t>
            </a:r>
          </a:p>
          <a:p>
            <a:pPr marL="0" indent="0" algn="r">
              <a:lnSpc>
                <a:spcPct val="120000"/>
              </a:lnSpc>
              <a:spcBef>
                <a:spcPts val="0"/>
              </a:spcBef>
              <a:buNone/>
            </a:pPr>
            <a:r>
              <a:rPr lang="hr-HR" sz="6200" dirty="0"/>
              <a:t>- Provide </a:t>
            </a:r>
            <a:r>
              <a:rPr lang="hr-HR" sz="6200" dirty="0" err="1"/>
              <a:t>assistance</a:t>
            </a:r>
            <a:r>
              <a:rPr lang="hr-HR" sz="6200" dirty="0"/>
              <a:t> to </a:t>
            </a:r>
            <a:r>
              <a:rPr lang="hr-HR" sz="6200" dirty="0" err="1"/>
              <a:t>PPs</a:t>
            </a:r>
            <a:r>
              <a:rPr lang="en-GB" sz="6200" dirty="0"/>
              <a:t> </a:t>
            </a:r>
            <a:r>
              <a:rPr lang="hr-HR" sz="6200" dirty="0"/>
              <a:t> </a:t>
            </a:r>
            <a:endParaRPr lang="en-US" sz="6200" dirty="0"/>
          </a:p>
          <a:p>
            <a:endParaRPr lang="en-US" dirty="0"/>
          </a:p>
        </p:txBody>
      </p:sp>
      <p:pic>
        <p:nvPicPr>
          <p:cNvPr id="4" name="Slika 3">
            <a:extLst>
              <a:ext uri="{FF2B5EF4-FFF2-40B4-BE49-F238E27FC236}">
                <a16:creationId xmlns:a16="http://schemas.microsoft.com/office/drawing/2014/main" id="{AF0C5146-77BE-488F-BD2D-41F7F48898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6105" y="1821621"/>
            <a:ext cx="3503440" cy="4671254"/>
          </a:xfrm>
          <a:prstGeom prst="rect">
            <a:avLst/>
          </a:prstGeom>
        </p:spPr>
      </p:pic>
    </p:spTree>
    <p:extLst>
      <p:ext uri="{BB962C8B-B14F-4D97-AF65-F5344CB8AC3E}">
        <p14:creationId xmlns:p14="http://schemas.microsoft.com/office/powerpoint/2010/main" val="1863708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58FB5EB8-32C5-43F2-864D-102A38AA83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3257" y="1949524"/>
            <a:ext cx="5448693" cy="4086520"/>
          </a:xfrm>
          <a:prstGeom prst="rect">
            <a:avLst/>
          </a:prstGeom>
        </p:spPr>
      </p:pic>
      <p:sp>
        <p:nvSpPr>
          <p:cNvPr id="5" name="Naslov 4">
            <a:extLst>
              <a:ext uri="{FF2B5EF4-FFF2-40B4-BE49-F238E27FC236}">
                <a16:creationId xmlns:a16="http://schemas.microsoft.com/office/drawing/2014/main" id="{B78A4FE7-9635-4A0E-BF5F-8AA481D4273D}"/>
              </a:ext>
            </a:extLst>
          </p:cNvPr>
          <p:cNvSpPr txBox="1">
            <a:spLocks/>
          </p:cNvSpPr>
          <p:nvPr/>
        </p:nvSpPr>
        <p:spPr>
          <a:xfrm>
            <a:off x="1746315" y="2375556"/>
            <a:ext cx="4349685" cy="1836616"/>
          </a:xfrm>
          <a:prstGeom prst="rect">
            <a:avLst/>
          </a:prstGeom>
          <a:solidFill>
            <a:schemeClr val="bg1"/>
          </a:solidFill>
          <a:ln>
            <a:solidFill>
              <a:schemeClr val="bg1"/>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hr-HR" sz="4500"/>
              <a:t>ACTIVITIES </a:t>
            </a:r>
            <a:br>
              <a:rPr lang="hr-HR" sz="4500"/>
            </a:br>
            <a:r>
              <a:rPr lang="hr-HR" sz="4500"/>
              <a:t>&amp; </a:t>
            </a:r>
            <a:br>
              <a:rPr lang="hr-HR" sz="4500"/>
            </a:br>
            <a:r>
              <a:rPr lang="hr-HR" sz="4500"/>
              <a:t>DELIVERABLES</a:t>
            </a:r>
            <a:endParaRPr lang="en-US" sz="4500" dirty="0"/>
          </a:p>
        </p:txBody>
      </p:sp>
    </p:spTree>
    <p:extLst>
      <p:ext uri="{BB962C8B-B14F-4D97-AF65-F5344CB8AC3E}">
        <p14:creationId xmlns:p14="http://schemas.microsoft.com/office/powerpoint/2010/main" val="428635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6202EF7D-5BEE-4477-A510-4E0C801118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70" y="1175656"/>
            <a:ext cx="7171816" cy="5378861"/>
          </a:xfrm>
          <a:prstGeom prst="rect">
            <a:avLst/>
          </a:prstGeom>
        </p:spPr>
      </p:pic>
      <p:sp>
        <p:nvSpPr>
          <p:cNvPr id="5" name="Naslov 1">
            <a:extLst>
              <a:ext uri="{FF2B5EF4-FFF2-40B4-BE49-F238E27FC236}">
                <a16:creationId xmlns:a16="http://schemas.microsoft.com/office/drawing/2014/main" id="{7C754151-0E03-4015-9ADB-C7D71BD2B404}"/>
              </a:ext>
            </a:extLst>
          </p:cNvPr>
          <p:cNvSpPr txBox="1">
            <a:spLocks/>
          </p:cNvSpPr>
          <p:nvPr/>
        </p:nvSpPr>
        <p:spPr>
          <a:xfrm>
            <a:off x="2536372" y="5030808"/>
            <a:ext cx="8857343" cy="961534"/>
          </a:xfrm>
          <a:prstGeom prst="rect">
            <a:avLst/>
          </a:prstGeom>
          <a:solidFill>
            <a:schemeClr val="bg1"/>
          </a:solidFill>
          <a:ln>
            <a:solidFill>
              <a:schemeClr val="bg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HR" sz="3500" b="1" dirty="0"/>
              <a:t>ANALYSIS OF CURRENT LEGAL, INSTITUTIONAL AND POLICY FRAMEWORK </a:t>
            </a:r>
            <a:endParaRPr lang="en-US" sz="3500" dirty="0"/>
          </a:p>
        </p:txBody>
      </p:sp>
    </p:spTree>
    <p:extLst>
      <p:ext uri="{BB962C8B-B14F-4D97-AF65-F5344CB8AC3E}">
        <p14:creationId xmlns:p14="http://schemas.microsoft.com/office/powerpoint/2010/main" val="21434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66F4ADF9-62A4-45EA-A5B4-18ECD3C173D6}"/>
              </a:ext>
            </a:extLst>
          </p:cNvPr>
          <p:cNvSpPr>
            <a:spLocks noGrp="1"/>
          </p:cNvSpPr>
          <p:nvPr>
            <p:ph idx="1"/>
          </p:nvPr>
        </p:nvSpPr>
        <p:spPr/>
        <p:txBody>
          <a:bodyPr>
            <a:normAutofit fontScale="70000" lnSpcReduction="20000"/>
          </a:bodyPr>
          <a:lstStyle/>
          <a:p>
            <a:pPr>
              <a:buFont typeface="Wingdings" panose="05000000000000000000" pitchFamily="2" charset="2"/>
              <a:buChar char="§"/>
            </a:pPr>
            <a:r>
              <a:rPr lang="hr-HR" dirty="0"/>
              <a:t>ORGANIZE 7 LSG MEETINGS</a:t>
            </a:r>
          </a:p>
          <a:p>
            <a:pPr marL="0" indent="0">
              <a:buNone/>
            </a:pPr>
            <a:r>
              <a:rPr lang="en-GB" dirty="0"/>
              <a:t>All PPs will directly involve their relevant local stakeholders to identify </a:t>
            </a:r>
            <a:r>
              <a:rPr lang="hr-HR" dirty="0" err="1"/>
              <a:t>and</a:t>
            </a:r>
            <a:r>
              <a:rPr lang="hr-HR" dirty="0"/>
              <a:t> </a:t>
            </a:r>
            <a:r>
              <a:rPr lang="hr-HR" dirty="0" err="1"/>
              <a:t>analyse</a:t>
            </a:r>
            <a:r>
              <a:rPr lang="hr-HR" dirty="0"/>
              <a:t> </a:t>
            </a:r>
            <a:r>
              <a:rPr lang="en-GB" dirty="0"/>
              <a:t>the existing strategies and policies, analysing the main legal-institutional aspects related to CCI at local, regional and national level</a:t>
            </a:r>
            <a:r>
              <a:rPr lang="hr-HR" dirty="0"/>
              <a:t> </a:t>
            </a:r>
            <a:r>
              <a:rPr lang="en-GB" dirty="0"/>
              <a:t>(particularly focusing on S3, Regional Development Plans, legal measures, subsidies, incentives, social status, etc.), also highlighting the link with EU framework. </a:t>
            </a:r>
            <a:endParaRPr lang="hr-HR" dirty="0"/>
          </a:p>
          <a:p>
            <a:pPr marL="0" indent="0">
              <a:buNone/>
            </a:pPr>
            <a:endParaRPr lang="hr-HR" dirty="0"/>
          </a:p>
          <a:p>
            <a:pPr>
              <a:buFont typeface="Wingdings" panose="05000000000000000000" pitchFamily="2" charset="2"/>
              <a:buChar char="§"/>
            </a:pPr>
            <a:r>
              <a:rPr lang="hr-HR" dirty="0"/>
              <a:t>COLLECT &amp; ANALIZE DATA </a:t>
            </a:r>
          </a:p>
          <a:p>
            <a:pPr marL="0" indent="0">
              <a:buNone/>
            </a:pPr>
            <a:r>
              <a:rPr lang="en-GB" dirty="0"/>
              <a:t>In carrying out the analysis, PPs will focus on the aspects of CCI more directly connected to cultural heritage preservation-valorisation and sustainable tourism promotion. </a:t>
            </a:r>
            <a:endParaRPr lang="hr-HR" dirty="0"/>
          </a:p>
          <a:p>
            <a:pPr marL="0" indent="0">
              <a:buNone/>
            </a:pPr>
            <a:r>
              <a:rPr lang="en-GB" dirty="0"/>
              <a:t>Data and information collection will be coordinated by RDNC, responsible for re-elaborating and integrating the different specific results provided by PPs in a preparatory repot to be used for producing the final PRs. </a:t>
            </a:r>
            <a:endParaRPr lang="hr-HR" dirty="0"/>
          </a:p>
          <a:p>
            <a:pPr marL="0" indent="0">
              <a:buNone/>
            </a:pPr>
            <a:r>
              <a:rPr lang="en-GB" dirty="0"/>
              <a:t>The report</a:t>
            </a:r>
            <a:r>
              <a:rPr lang="hr-HR" dirty="0"/>
              <a:t> (</a:t>
            </a:r>
            <a:r>
              <a:rPr lang="hr-HR" dirty="0" err="1"/>
              <a:t>in</a:t>
            </a:r>
            <a:r>
              <a:rPr lang="hr-HR" dirty="0"/>
              <a:t> English </a:t>
            </a:r>
            <a:r>
              <a:rPr lang="hr-HR" dirty="0" err="1"/>
              <a:t>language</a:t>
            </a:r>
            <a:r>
              <a:rPr lang="hr-HR" dirty="0"/>
              <a:t>) </a:t>
            </a:r>
            <a:r>
              <a:rPr lang="en-GB" dirty="0"/>
              <a:t>will be shared (via e-mail) by RDNC with PPs, APs and LSs within 09/2020.</a:t>
            </a:r>
            <a:endParaRPr lang="en-US" dirty="0"/>
          </a:p>
          <a:p>
            <a:pPr marL="0" indent="0">
              <a:buNone/>
            </a:pPr>
            <a:endParaRPr lang="en-US" dirty="0"/>
          </a:p>
        </p:txBody>
      </p:sp>
    </p:spTree>
    <p:extLst>
      <p:ext uri="{BB962C8B-B14F-4D97-AF65-F5344CB8AC3E}">
        <p14:creationId xmlns:p14="http://schemas.microsoft.com/office/powerpoint/2010/main" val="2114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53125FA9-7AF8-486C-8963-F7AADF759B34}"/>
              </a:ext>
            </a:extLst>
          </p:cNvPr>
          <p:cNvSpPr txBox="1">
            <a:spLocks/>
          </p:cNvSpPr>
          <p:nvPr/>
        </p:nvSpPr>
        <p:spPr>
          <a:xfrm>
            <a:off x="1072076" y="1102561"/>
            <a:ext cx="5502896" cy="10746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400" dirty="0"/>
              <a:t>TIMEFRAME: 4 </a:t>
            </a:r>
            <a:r>
              <a:rPr lang="hr-HR" sz="2400" dirty="0" err="1"/>
              <a:t>months</a:t>
            </a:r>
            <a:r>
              <a:rPr lang="hr-HR" sz="2400" dirty="0"/>
              <a:t> 6/2020 – 9/2020</a:t>
            </a:r>
          </a:p>
          <a:p>
            <a:pPr marL="0" indent="0">
              <a:buFont typeface="Arial" panose="020B0604020202020204" pitchFamily="34" charset="0"/>
              <a:buNone/>
            </a:pPr>
            <a:r>
              <a:rPr lang="hr-HR" sz="2400" dirty="0"/>
              <a:t>RESPONSIBLE: RDNC</a:t>
            </a:r>
          </a:p>
          <a:p>
            <a:pPr marL="0" indent="0">
              <a:buFont typeface="Arial" panose="020B0604020202020204" pitchFamily="34" charset="0"/>
              <a:buNone/>
            </a:pPr>
            <a:endParaRPr lang="hr-HR" sz="2400" dirty="0"/>
          </a:p>
        </p:txBody>
      </p:sp>
      <p:sp>
        <p:nvSpPr>
          <p:cNvPr id="5" name="Rezervirano mjesto sadržaja 2">
            <a:extLst>
              <a:ext uri="{FF2B5EF4-FFF2-40B4-BE49-F238E27FC236}">
                <a16:creationId xmlns:a16="http://schemas.microsoft.com/office/drawing/2014/main" id="{F27C7F69-5DA5-44AA-943E-48141C148318}"/>
              </a:ext>
            </a:extLst>
          </p:cNvPr>
          <p:cNvSpPr>
            <a:spLocks noGrp="1"/>
          </p:cNvSpPr>
          <p:nvPr>
            <p:ph idx="1"/>
          </p:nvPr>
        </p:nvSpPr>
        <p:spPr>
          <a:xfrm>
            <a:off x="947002" y="1860164"/>
            <a:ext cx="3073923" cy="4460729"/>
          </a:xfrm>
        </p:spPr>
        <p:txBody>
          <a:bodyPr>
            <a:noAutofit/>
          </a:bodyPr>
          <a:lstStyle/>
          <a:p>
            <a:pPr marL="0" indent="0">
              <a:buNone/>
            </a:pPr>
            <a:endParaRPr lang="hr-HR" sz="2500" dirty="0"/>
          </a:p>
          <a:p>
            <a:pPr marL="0" indent="0">
              <a:buNone/>
            </a:pPr>
            <a:r>
              <a:rPr lang="hr-HR" sz="2500" dirty="0"/>
              <a:t>6&amp;7/2020 </a:t>
            </a:r>
          </a:p>
          <a:p>
            <a:pPr marL="0" indent="0">
              <a:buNone/>
            </a:pPr>
            <a:r>
              <a:rPr lang="hr-HR" sz="2500" dirty="0"/>
              <a:t>ALL PP: </a:t>
            </a:r>
          </a:p>
          <a:p>
            <a:pPr marL="0" indent="0">
              <a:buNone/>
            </a:pPr>
            <a:r>
              <a:rPr lang="hr-HR" sz="2500" dirty="0"/>
              <a:t>1 </a:t>
            </a:r>
            <a:r>
              <a:rPr lang="hr-HR" sz="2500" dirty="0" err="1"/>
              <a:t>meeting</a:t>
            </a:r>
            <a:r>
              <a:rPr lang="hr-HR" sz="2500" dirty="0"/>
              <a:t> </a:t>
            </a:r>
            <a:r>
              <a:rPr lang="hr-HR" sz="2500" dirty="0" err="1"/>
              <a:t>with</a:t>
            </a:r>
            <a:r>
              <a:rPr lang="hr-HR" sz="2500" dirty="0"/>
              <a:t> </a:t>
            </a:r>
            <a:r>
              <a:rPr lang="hr-HR" sz="2500" dirty="0" err="1"/>
              <a:t>local</a:t>
            </a:r>
            <a:r>
              <a:rPr lang="hr-HR" sz="2500" dirty="0"/>
              <a:t> </a:t>
            </a:r>
            <a:r>
              <a:rPr lang="hr-HR" sz="2500" dirty="0" err="1"/>
              <a:t>stakeholders</a:t>
            </a:r>
            <a:r>
              <a:rPr lang="hr-HR" sz="2500" dirty="0"/>
              <a:t>  </a:t>
            </a:r>
          </a:p>
          <a:p>
            <a:pPr marL="0" indent="0">
              <a:buNone/>
            </a:pPr>
            <a:endParaRPr lang="hr-HR" sz="2500" b="1" dirty="0"/>
          </a:p>
          <a:p>
            <a:pPr marL="0" indent="0">
              <a:buNone/>
            </a:pPr>
            <a:r>
              <a:rPr lang="hr-HR" sz="2500" b="1" dirty="0"/>
              <a:t>DELIVERABLE T2.1.1: </a:t>
            </a:r>
            <a:r>
              <a:rPr lang="hr-HR" sz="2500" dirty="0"/>
              <a:t>7 </a:t>
            </a:r>
            <a:r>
              <a:rPr lang="hr-HR" sz="2500" dirty="0" err="1"/>
              <a:t>Local</a:t>
            </a:r>
            <a:r>
              <a:rPr lang="hr-HR" sz="2500" dirty="0"/>
              <a:t> </a:t>
            </a:r>
            <a:r>
              <a:rPr lang="hr-HR" sz="2500" dirty="0" err="1"/>
              <a:t>Stakeholder</a:t>
            </a:r>
            <a:r>
              <a:rPr lang="hr-HR" sz="2500" dirty="0"/>
              <a:t> </a:t>
            </a:r>
            <a:r>
              <a:rPr lang="hr-HR" sz="2500" dirty="0" err="1"/>
              <a:t>Groups</a:t>
            </a:r>
            <a:r>
              <a:rPr lang="hr-HR" sz="2500" dirty="0"/>
              <a:t>’ </a:t>
            </a:r>
            <a:r>
              <a:rPr lang="hr-HR" sz="2500" dirty="0" err="1"/>
              <a:t>meetings</a:t>
            </a:r>
            <a:r>
              <a:rPr lang="hr-HR" sz="2500" dirty="0"/>
              <a:t> 7/20</a:t>
            </a:r>
          </a:p>
        </p:txBody>
      </p:sp>
      <p:sp>
        <p:nvSpPr>
          <p:cNvPr id="6" name="Rezervirano mjesto sadržaja 2">
            <a:extLst>
              <a:ext uri="{FF2B5EF4-FFF2-40B4-BE49-F238E27FC236}">
                <a16:creationId xmlns:a16="http://schemas.microsoft.com/office/drawing/2014/main" id="{AE3129EC-C14E-445C-8448-C686BFF92D65}"/>
              </a:ext>
            </a:extLst>
          </p:cNvPr>
          <p:cNvSpPr txBox="1">
            <a:spLocks/>
          </p:cNvSpPr>
          <p:nvPr/>
        </p:nvSpPr>
        <p:spPr>
          <a:xfrm>
            <a:off x="1207417" y="2406891"/>
            <a:ext cx="5627016" cy="1222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7" name="Rezervirano mjesto sadržaja 2">
            <a:extLst>
              <a:ext uri="{FF2B5EF4-FFF2-40B4-BE49-F238E27FC236}">
                <a16:creationId xmlns:a16="http://schemas.microsoft.com/office/drawing/2014/main" id="{B74D8D99-59EE-4D72-8F00-F7748AC91407}"/>
              </a:ext>
            </a:extLst>
          </p:cNvPr>
          <p:cNvSpPr txBox="1">
            <a:spLocks/>
          </p:cNvSpPr>
          <p:nvPr/>
        </p:nvSpPr>
        <p:spPr>
          <a:xfrm>
            <a:off x="8238478" y="2406891"/>
            <a:ext cx="3270865" cy="3470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500" dirty="0"/>
              <a:t>9/2020</a:t>
            </a:r>
          </a:p>
          <a:p>
            <a:pPr marL="0" indent="0">
              <a:buNone/>
            </a:pPr>
            <a:r>
              <a:rPr lang="hr-HR" sz="2500" dirty="0"/>
              <a:t>RDNC: </a:t>
            </a:r>
          </a:p>
          <a:p>
            <a:pPr marL="0" indent="0">
              <a:buNone/>
            </a:pPr>
            <a:r>
              <a:rPr lang="hr-HR" sz="2000" dirty="0"/>
              <a:t>A</a:t>
            </a:r>
            <a:r>
              <a:rPr lang="en-GB" sz="2000" dirty="0" err="1"/>
              <a:t>nalys</a:t>
            </a:r>
            <a:r>
              <a:rPr lang="hr-HR" sz="2000" dirty="0"/>
              <a:t>e</a:t>
            </a:r>
            <a:r>
              <a:rPr lang="en-GB" sz="2000" dirty="0"/>
              <a:t> the main legal-institutional aspects related to CCI – at local, regional and national level, also highlighting the link with EU framework</a:t>
            </a:r>
            <a:r>
              <a:rPr lang="hr-HR" sz="2000" dirty="0"/>
              <a:t>.</a:t>
            </a:r>
          </a:p>
          <a:p>
            <a:pPr marL="0" indent="0">
              <a:buNone/>
            </a:pPr>
            <a:r>
              <a:rPr lang="hr-HR" sz="2000" b="1" dirty="0"/>
              <a:t>DELIVERABLE T2.1.2: </a:t>
            </a:r>
            <a:r>
              <a:rPr lang="hr-HR" sz="2000" dirty="0"/>
              <a:t>Joint </a:t>
            </a:r>
            <a:r>
              <a:rPr lang="hr-HR" sz="2000" dirty="0" err="1"/>
              <a:t>Preparatory</a:t>
            </a:r>
            <a:r>
              <a:rPr lang="hr-HR" sz="2000" dirty="0"/>
              <a:t> </a:t>
            </a:r>
            <a:r>
              <a:rPr lang="hr-HR" sz="2000" dirty="0" err="1"/>
              <a:t>Report</a:t>
            </a:r>
            <a:r>
              <a:rPr lang="hr-HR" sz="2000" dirty="0"/>
              <a:t>  </a:t>
            </a:r>
            <a:endParaRPr lang="en-US" sz="2000" dirty="0"/>
          </a:p>
        </p:txBody>
      </p:sp>
      <p:cxnSp>
        <p:nvCxnSpPr>
          <p:cNvPr id="8" name="Ravni poveznik 7">
            <a:extLst>
              <a:ext uri="{FF2B5EF4-FFF2-40B4-BE49-F238E27FC236}">
                <a16:creationId xmlns:a16="http://schemas.microsoft.com/office/drawing/2014/main" id="{8D485832-146B-41CA-9107-A77B956929B1}"/>
              </a:ext>
            </a:extLst>
          </p:cNvPr>
          <p:cNvCxnSpPr/>
          <p:nvPr/>
        </p:nvCxnSpPr>
        <p:spPr>
          <a:xfrm>
            <a:off x="593104" y="2816256"/>
            <a:ext cx="1121789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zervirano mjesto sadržaja 2">
            <a:extLst>
              <a:ext uri="{FF2B5EF4-FFF2-40B4-BE49-F238E27FC236}">
                <a16:creationId xmlns:a16="http://schemas.microsoft.com/office/drawing/2014/main" id="{A8E8EFE5-D669-4842-AAE4-23FCC7268D74}"/>
              </a:ext>
            </a:extLst>
          </p:cNvPr>
          <p:cNvSpPr txBox="1">
            <a:spLocks/>
          </p:cNvSpPr>
          <p:nvPr/>
        </p:nvSpPr>
        <p:spPr>
          <a:xfrm>
            <a:off x="4850090" y="2177239"/>
            <a:ext cx="2828827" cy="313511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r-HR" sz="1100" dirty="0"/>
          </a:p>
          <a:p>
            <a:pPr marL="0" indent="0">
              <a:buFont typeface="Arial" panose="020B0604020202020204" pitchFamily="34" charset="0"/>
              <a:buNone/>
            </a:pPr>
            <a:r>
              <a:rPr lang="hr-HR" sz="2500" dirty="0"/>
              <a:t>8/2020</a:t>
            </a:r>
          </a:p>
          <a:p>
            <a:pPr marL="0" indent="0">
              <a:buNone/>
            </a:pPr>
            <a:r>
              <a:rPr lang="hr-HR" sz="2500" dirty="0"/>
              <a:t>ALL PP: </a:t>
            </a:r>
          </a:p>
          <a:p>
            <a:pPr marL="0" indent="0">
              <a:buNone/>
            </a:pPr>
            <a:r>
              <a:rPr lang="hr-HR" sz="2500" dirty="0"/>
              <a:t>I</a:t>
            </a:r>
            <a:r>
              <a:rPr lang="en-GB" sz="2500" dirty="0" err="1"/>
              <a:t>dentify</a:t>
            </a:r>
            <a:r>
              <a:rPr lang="en-GB" sz="2500" dirty="0"/>
              <a:t> the existing strategies and policies</a:t>
            </a:r>
            <a:r>
              <a:rPr lang="hr-HR" sz="2500" dirty="0"/>
              <a:t> </a:t>
            </a:r>
            <a:r>
              <a:rPr lang="hr-HR" sz="2500" dirty="0" err="1"/>
              <a:t>and</a:t>
            </a:r>
            <a:r>
              <a:rPr lang="hr-HR" sz="2500" dirty="0"/>
              <a:t> </a:t>
            </a:r>
            <a:r>
              <a:rPr lang="hr-HR" sz="2500" dirty="0" err="1"/>
              <a:t>prepare</a:t>
            </a:r>
            <a:r>
              <a:rPr lang="hr-HR" sz="2500" dirty="0"/>
              <a:t> data </a:t>
            </a:r>
            <a:r>
              <a:rPr lang="hr-HR" sz="2500" dirty="0" err="1"/>
              <a:t>and</a:t>
            </a:r>
            <a:r>
              <a:rPr lang="hr-HR" sz="2500" dirty="0"/>
              <a:t> info for Joint </a:t>
            </a:r>
            <a:r>
              <a:rPr lang="hr-HR" sz="2500" dirty="0" err="1"/>
              <a:t>Preparatory</a:t>
            </a:r>
            <a:r>
              <a:rPr lang="hr-HR" sz="2500" dirty="0"/>
              <a:t> </a:t>
            </a:r>
            <a:r>
              <a:rPr lang="hr-HR" sz="2500" dirty="0" err="1"/>
              <a:t>Report</a:t>
            </a:r>
            <a:r>
              <a:rPr lang="hr-HR" sz="2500" dirty="0"/>
              <a:t> </a:t>
            </a:r>
            <a:r>
              <a:rPr lang="hr-HR" sz="2500" dirty="0" err="1"/>
              <a:t>and</a:t>
            </a:r>
            <a:r>
              <a:rPr lang="hr-HR" sz="2500" dirty="0"/>
              <a:t> </a:t>
            </a:r>
            <a:r>
              <a:rPr lang="hr-HR" sz="2500" dirty="0" err="1"/>
              <a:t>deliver</a:t>
            </a:r>
            <a:r>
              <a:rPr lang="hr-HR" sz="2500" dirty="0"/>
              <a:t> to RDNC</a:t>
            </a:r>
          </a:p>
          <a:p>
            <a:pPr marL="0" indent="0">
              <a:buFont typeface="Arial" panose="020B0604020202020204" pitchFamily="34" charset="0"/>
              <a:buNone/>
            </a:pPr>
            <a:endParaRPr lang="hr-HR" sz="1300" dirty="0"/>
          </a:p>
        </p:txBody>
      </p:sp>
    </p:spTree>
    <p:extLst>
      <p:ext uri="{BB962C8B-B14F-4D97-AF65-F5344CB8AC3E}">
        <p14:creationId xmlns:p14="http://schemas.microsoft.com/office/powerpoint/2010/main" val="929156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15B5A65-24E6-4901-8CE5-53BE987A78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989" y="1458797"/>
            <a:ext cx="6763508" cy="5072631"/>
          </a:xfrm>
          <a:prstGeom prst="rect">
            <a:avLst/>
          </a:prstGeom>
        </p:spPr>
      </p:pic>
      <p:sp>
        <p:nvSpPr>
          <p:cNvPr id="5" name="Naslov 1">
            <a:extLst>
              <a:ext uri="{FF2B5EF4-FFF2-40B4-BE49-F238E27FC236}">
                <a16:creationId xmlns:a16="http://schemas.microsoft.com/office/drawing/2014/main" id="{F43A007A-B6C1-489E-86AB-A8442F2F8B4D}"/>
              </a:ext>
            </a:extLst>
          </p:cNvPr>
          <p:cNvSpPr>
            <a:spLocks noGrp="1"/>
          </p:cNvSpPr>
          <p:nvPr>
            <p:ph type="title"/>
          </p:nvPr>
        </p:nvSpPr>
        <p:spPr>
          <a:xfrm>
            <a:off x="2598057" y="5236478"/>
            <a:ext cx="9187543" cy="1534325"/>
          </a:xfrm>
          <a:solidFill>
            <a:schemeClr val="bg1"/>
          </a:solidFill>
          <a:ln>
            <a:solidFill>
              <a:schemeClr val="bg1"/>
            </a:solidFill>
          </a:ln>
        </p:spPr>
        <p:txBody>
          <a:bodyPr>
            <a:noAutofit/>
          </a:bodyPr>
          <a:lstStyle/>
          <a:p>
            <a:pPr algn="ctr"/>
            <a:r>
              <a:rPr lang="hr-HR" sz="3500" dirty="0"/>
              <a:t>DEVELOPMENT OF POLICY RECOMMENDATIONS TO SUPPORT ADRION CCI (</a:t>
            </a:r>
            <a:r>
              <a:rPr lang="hr-HR" sz="3500" dirty="0" err="1"/>
              <a:t>co-production</a:t>
            </a:r>
            <a:r>
              <a:rPr lang="hr-HR" sz="3500" dirty="0"/>
              <a:t>)</a:t>
            </a:r>
            <a:endParaRPr lang="en-US" sz="3500" dirty="0"/>
          </a:p>
        </p:txBody>
      </p:sp>
    </p:spTree>
    <p:extLst>
      <p:ext uri="{BB962C8B-B14F-4D97-AF65-F5344CB8AC3E}">
        <p14:creationId xmlns:p14="http://schemas.microsoft.com/office/powerpoint/2010/main" val="395296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214CBD-2F59-452B-B950-6A5AEF4490F4}"/>
              </a:ext>
            </a:extLst>
          </p:cNvPr>
          <p:cNvSpPr>
            <a:spLocks noGrp="1"/>
          </p:cNvSpPr>
          <p:nvPr>
            <p:ph type="title"/>
          </p:nvPr>
        </p:nvSpPr>
        <p:spPr/>
        <p:txBody>
          <a:bodyPr/>
          <a:lstStyle/>
          <a:p>
            <a:r>
              <a:rPr lang="hr-HR" dirty="0"/>
              <a:t>POLICY RECOMMENDATION</a:t>
            </a:r>
            <a:endParaRPr lang="en-US" dirty="0"/>
          </a:p>
        </p:txBody>
      </p:sp>
      <p:sp>
        <p:nvSpPr>
          <p:cNvPr id="3" name="Rezervirano mjesto sadržaja 2">
            <a:extLst>
              <a:ext uri="{FF2B5EF4-FFF2-40B4-BE49-F238E27FC236}">
                <a16:creationId xmlns:a16="http://schemas.microsoft.com/office/drawing/2014/main" id="{402FF420-B5F9-4718-B236-3C2E72359DF6}"/>
              </a:ext>
            </a:extLst>
          </p:cNvPr>
          <p:cNvSpPr>
            <a:spLocks noGrp="1"/>
          </p:cNvSpPr>
          <p:nvPr>
            <p:ph idx="1"/>
          </p:nvPr>
        </p:nvSpPr>
        <p:spPr/>
        <p:txBody>
          <a:bodyPr/>
          <a:lstStyle/>
          <a:p>
            <a:pPr>
              <a:buFont typeface="Wingdings" panose="05000000000000000000" pitchFamily="2" charset="2"/>
              <a:buChar char="Ø"/>
            </a:pPr>
            <a:r>
              <a:rPr lang="en-GB" dirty="0"/>
              <a:t>to better support CCI in the ADRION Region</a:t>
            </a:r>
            <a:endParaRPr lang="hr-HR" dirty="0"/>
          </a:p>
          <a:p>
            <a:pPr>
              <a:buFont typeface="Wingdings" panose="05000000000000000000" pitchFamily="2" charset="2"/>
              <a:buChar char="Ø"/>
            </a:pPr>
            <a:r>
              <a:rPr lang="hr-HR" dirty="0"/>
              <a:t>to </a:t>
            </a:r>
            <a:r>
              <a:rPr lang="en-GB" dirty="0"/>
              <a:t>promote the importance to create a “European space of creativity”, where especially CCI-related SMEs &amp; start-ups can play a key-role in preserving-valorising cultural heritage and supporting sustainable tourism</a:t>
            </a:r>
            <a:endParaRPr lang="hr-HR" dirty="0"/>
          </a:p>
          <a:p>
            <a:pPr>
              <a:buFont typeface="Wingdings" panose="05000000000000000000" pitchFamily="2" charset="2"/>
              <a:buChar char="Ø"/>
            </a:pPr>
            <a:r>
              <a:rPr lang="hr-HR" dirty="0"/>
              <a:t>to </a:t>
            </a:r>
            <a:r>
              <a:rPr lang="en-GB" dirty="0"/>
              <a:t>act as policy drivers &amp; governance innovator above the national level</a:t>
            </a:r>
            <a:endParaRPr lang="hr-HR" dirty="0"/>
          </a:p>
          <a:p>
            <a:pPr>
              <a:buFont typeface="Wingdings" panose="05000000000000000000" pitchFamily="2" charset="2"/>
              <a:buChar char="Ø"/>
            </a:pPr>
            <a:r>
              <a:rPr lang="hr-HR" dirty="0"/>
              <a:t>to </a:t>
            </a:r>
            <a:r>
              <a:rPr lang="en-GB" dirty="0"/>
              <a:t>support PPs in the production of effective LAPs</a:t>
            </a:r>
            <a:endParaRPr lang="en-US" dirty="0"/>
          </a:p>
        </p:txBody>
      </p:sp>
    </p:spTree>
    <p:extLst>
      <p:ext uri="{BB962C8B-B14F-4D97-AF65-F5344CB8AC3E}">
        <p14:creationId xmlns:p14="http://schemas.microsoft.com/office/powerpoint/2010/main" val="147231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4403137-DA6A-4F1E-8242-C443B89989BE}"/>
              </a:ext>
            </a:extLst>
          </p:cNvPr>
          <p:cNvSpPr>
            <a:spLocks noGrp="1"/>
          </p:cNvSpPr>
          <p:nvPr>
            <p:ph idx="1"/>
          </p:nvPr>
        </p:nvSpPr>
        <p:spPr>
          <a:xfrm>
            <a:off x="838200" y="1262743"/>
            <a:ext cx="10515600" cy="4914220"/>
          </a:xfrm>
        </p:spPr>
        <p:txBody>
          <a:bodyPr/>
          <a:lstStyle/>
          <a:p>
            <a:pPr>
              <a:buFont typeface="Wingdings" panose="05000000000000000000" pitchFamily="2" charset="2"/>
              <a:buChar char="§"/>
            </a:pPr>
            <a:r>
              <a:rPr lang="hr-HR" b="1" dirty="0"/>
              <a:t>MONITORING SYSTEM FOR CCI</a:t>
            </a:r>
          </a:p>
          <a:p>
            <a:pPr marL="0" indent="0">
              <a:buNone/>
            </a:pPr>
            <a:r>
              <a:rPr lang="hr-HR" dirty="0"/>
              <a:t>DUNEA </a:t>
            </a:r>
            <a:r>
              <a:rPr lang="hr-HR" dirty="0" err="1"/>
              <a:t>will</a:t>
            </a:r>
            <a:r>
              <a:rPr lang="hr-HR" dirty="0"/>
              <a:t> </a:t>
            </a:r>
            <a:r>
              <a:rPr lang="hr-HR" dirty="0" err="1"/>
              <a:t>develop</a:t>
            </a:r>
            <a:r>
              <a:rPr lang="hr-HR" dirty="0"/>
              <a:t> </a:t>
            </a:r>
            <a:r>
              <a:rPr lang="hr-HR" dirty="0" err="1"/>
              <a:t>innovative</a:t>
            </a:r>
            <a:r>
              <a:rPr lang="hr-HR" dirty="0"/>
              <a:t> </a:t>
            </a:r>
            <a:r>
              <a:rPr lang="hr-HR" dirty="0" err="1"/>
              <a:t>and</a:t>
            </a:r>
            <a:r>
              <a:rPr lang="hr-HR" dirty="0"/>
              <a:t> </a:t>
            </a:r>
            <a:r>
              <a:rPr lang="hr-HR" dirty="0" err="1"/>
              <a:t>shared</a:t>
            </a:r>
            <a:r>
              <a:rPr lang="hr-HR" dirty="0"/>
              <a:t> </a:t>
            </a:r>
            <a:r>
              <a:rPr lang="hr-HR" dirty="0" err="1"/>
              <a:t>indicators</a:t>
            </a:r>
            <a:r>
              <a:rPr lang="hr-HR" dirty="0"/>
              <a:t>, </a:t>
            </a:r>
            <a:r>
              <a:rPr lang="hr-HR" dirty="0" err="1"/>
              <a:t>methods</a:t>
            </a:r>
            <a:r>
              <a:rPr lang="hr-HR" dirty="0"/>
              <a:t> </a:t>
            </a:r>
            <a:r>
              <a:rPr lang="hr-HR" dirty="0" err="1"/>
              <a:t>and</a:t>
            </a:r>
            <a:r>
              <a:rPr lang="hr-HR" dirty="0"/>
              <a:t> </a:t>
            </a:r>
            <a:r>
              <a:rPr lang="hr-HR" dirty="0" err="1"/>
              <a:t>tools</a:t>
            </a:r>
            <a:r>
              <a:rPr lang="hr-HR" dirty="0"/>
              <a:t> for </a:t>
            </a:r>
            <a:r>
              <a:rPr lang="hr-HR" dirty="0" err="1"/>
              <a:t>measuring</a:t>
            </a:r>
            <a:r>
              <a:rPr lang="hr-HR" dirty="0"/>
              <a:t> </a:t>
            </a:r>
            <a:r>
              <a:rPr lang="hr-HR" dirty="0" err="1"/>
              <a:t>impact</a:t>
            </a:r>
            <a:r>
              <a:rPr lang="hr-HR" dirty="0"/>
              <a:t> </a:t>
            </a:r>
            <a:r>
              <a:rPr lang="hr-HR" dirty="0" err="1"/>
              <a:t>of</a:t>
            </a:r>
            <a:r>
              <a:rPr lang="hr-HR" dirty="0"/>
              <a:t> CCI on </a:t>
            </a:r>
            <a:r>
              <a:rPr lang="hr-HR" dirty="0" err="1"/>
              <a:t>cultural</a:t>
            </a:r>
            <a:r>
              <a:rPr lang="hr-HR" dirty="0"/>
              <a:t> </a:t>
            </a:r>
            <a:r>
              <a:rPr lang="hr-HR" dirty="0" err="1"/>
              <a:t>heritage</a:t>
            </a:r>
            <a:r>
              <a:rPr lang="hr-HR" dirty="0"/>
              <a:t> </a:t>
            </a:r>
            <a:r>
              <a:rPr lang="hr-HR" dirty="0" err="1"/>
              <a:t>preservation</a:t>
            </a:r>
            <a:r>
              <a:rPr lang="hr-HR" dirty="0"/>
              <a:t> </a:t>
            </a:r>
            <a:r>
              <a:rPr lang="hr-HR" dirty="0" err="1"/>
              <a:t>and</a:t>
            </a:r>
            <a:r>
              <a:rPr lang="hr-HR" dirty="0"/>
              <a:t> </a:t>
            </a:r>
            <a:r>
              <a:rPr lang="hr-HR" dirty="0" err="1"/>
              <a:t>promotion</a:t>
            </a:r>
            <a:r>
              <a:rPr lang="hr-HR" dirty="0"/>
              <a:t> </a:t>
            </a:r>
            <a:r>
              <a:rPr lang="hr-HR" dirty="0" err="1"/>
              <a:t>of</a:t>
            </a:r>
            <a:r>
              <a:rPr lang="hr-HR" dirty="0"/>
              <a:t> </a:t>
            </a:r>
            <a:r>
              <a:rPr lang="hr-HR" dirty="0" err="1"/>
              <a:t>sustainable-experiential</a:t>
            </a:r>
            <a:r>
              <a:rPr lang="hr-HR" dirty="0"/>
              <a:t> </a:t>
            </a:r>
            <a:r>
              <a:rPr lang="hr-HR" dirty="0" err="1"/>
              <a:t>tourism</a:t>
            </a:r>
            <a:r>
              <a:rPr lang="hr-HR" dirty="0"/>
              <a:t>. </a:t>
            </a:r>
          </a:p>
          <a:p>
            <a:pPr marL="0" indent="0">
              <a:buNone/>
            </a:pPr>
            <a:endParaRPr lang="hr-HR" dirty="0"/>
          </a:p>
          <a:p>
            <a:pPr>
              <a:buFont typeface="Wingdings" panose="05000000000000000000" pitchFamily="2" charset="2"/>
              <a:buChar char="§"/>
            </a:pPr>
            <a:r>
              <a:rPr lang="hr-HR" b="1" dirty="0"/>
              <a:t>LEGAL RECOMMENATIONS FOR CCI</a:t>
            </a:r>
          </a:p>
          <a:p>
            <a:pPr marL="0" indent="0">
              <a:buNone/>
            </a:pPr>
            <a:r>
              <a:rPr lang="hr-HR" dirty="0"/>
              <a:t>DUNEA </a:t>
            </a:r>
            <a:r>
              <a:rPr lang="hr-HR" dirty="0" err="1"/>
              <a:t>will</a:t>
            </a:r>
            <a:r>
              <a:rPr lang="hr-HR" dirty="0"/>
              <a:t> </a:t>
            </a:r>
            <a:r>
              <a:rPr lang="hr-HR" dirty="0" err="1"/>
              <a:t>develop</a:t>
            </a:r>
            <a:r>
              <a:rPr lang="hr-HR" dirty="0"/>
              <a:t> l</a:t>
            </a:r>
            <a:r>
              <a:rPr lang="en-GB" dirty="0" err="1"/>
              <a:t>egal</a:t>
            </a:r>
            <a:r>
              <a:rPr lang="en-GB" dirty="0"/>
              <a:t> recommendations aimed at strengthening the inter-sectoral and multi-level cooperation between CCI (with a focus on CCI-related SMEs and start-ups), cultural heritage &amp; tourism sectors (to be included in the final PRs). </a:t>
            </a:r>
            <a:endParaRPr lang="en-US" dirty="0"/>
          </a:p>
        </p:txBody>
      </p:sp>
    </p:spTree>
    <p:extLst>
      <p:ext uri="{BB962C8B-B14F-4D97-AF65-F5344CB8AC3E}">
        <p14:creationId xmlns:p14="http://schemas.microsoft.com/office/powerpoint/2010/main" val="361443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CCE0D42-252D-41A0-A160-CA12B713438E}"/>
              </a:ext>
            </a:extLst>
          </p:cNvPr>
          <p:cNvSpPr>
            <a:spLocks noGrp="1"/>
          </p:cNvSpPr>
          <p:nvPr>
            <p:ph idx="1"/>
          </p:nvPr>
        </p:nvSpPr>
        <p:spPr>
          <a:xfrm>
            <a:off x="838200" y="725714"/>
            <a:ext cx="10515600" cy="5451249"/>
          </a:xfrm>
        </p:spPr>
        <p:txBody>
          <a:bodyPr>
            <a:normAutofit fontScale="92500" lnSpcReduction="10000"/>
          </a:bodyPr>
          <a:lstStyle/>
          <a:p>
            <a:pPr>
              <a:buFont typeface="Wingdings" panose="05000000000000000000" pitchFamily="2" charset="2"/>
              <a:buChar char="§"/>
            </a:pPr>
            <a:r>
              <a:rPr lang="hr-HR" b="1" dirty="0"/>
              <a:t>MID-TERM PROJECT MEETING </a:t>
            </a:r>
            <a:r>
              <a:rPr lang="en-GB" dirty="0"/>
              <a:t>06/2021 (Vlore)</a:t>
            </a:r>
            <a:endParaRPr lang="hr-HR" dirty="0"/>
          </a:p>
          <a:p>
            <a:pPr marL="0" indent="0">
              <a:buNone/>
            </a:pPr>
            <a:r>
              <a:rPr lang="hr-HR" dirty="0"/>
              <a:t>A</a:t>
            </a:r>
            <a:r>
              <a:rPr lang="en-GB" dirty="0" err="1"/>
              <a:t>ll</a:t>
            </a:r>
            <a:r>
              <a:rPr lang="en-GB" dirty="0"/>
              <a:t> PPs, APs and L</a:t>
            </a:r>
            <a:r>
              <a:rPr lang="hr-HR" dirty="0"/>
              <a:t>SG</a:t>
            </a:r>
            <a:r>
              <a:rPr lang="en-GB" dirty="0"/>
              <a:t>s will discuss the final aspects of Policy Recommendations, before their finalization within 07/2021.</a:t>
            </a:r>
            <a:endParaRPr lang="hr-HR" dirty="0"/>
          </a:p>
          <a:p>
            <a:pPr marL="0" indent="0">
              <a:buNone/>
            </a:pPr>
            <a:endParaRPr lang="hr-HR" dirty="0"/>
          </a:p>
          <a:p>
            <a:pPr>
              <a:buFont typeface="Wingdings" panose="05000000000000000000" pitchFamily="2" charset="2"/>
              <a:buChar char="§"/>
            </a:pPr>
            <a:r>
              <a:rPr lang="hr-HR" b="1" dirty="0"/>
              <a:t>POLICY RECOMMENDATION REPORT</a:t>
            </a:r>
            <a:r>
              <a:rPr lang="en-GB" b="1" dirty="0"/>
              <a:t> </a:t>
            </a:r>
            <a:r>
              <a:rPr lang="hr-HR" b="1" dirty="0"/>
              <a:t> </a:t>
            </a:r>
          </a:p>
          <a:p>
            <a:pPr marL="0" indent="0">
              <a:buNone/>
            </a:pPr>
            <a:r>
              <a:rPr lang="en-GB" dirty="0"/>
              <a:t>DUNEA will set up a participatory methodology involving partners and stakeholders, to point out joint policy recommendations to support ADRION CCI (particularly CC-related SMEs and start-ups), focusing on post-2020 RIS3, regional development &amp; territorial cohesion policies. The co-production process will be summed up into a short report. </a:t>
            </a:r>
            <a:endParaRPr lang="hr-HR" dirty="0"/>
          </a:p>
          <a:p>
            <a:pPr marL="0" indent="0">
              <a:buNone/>
            </a:pPr>
            <a:r>
              <a:rPr lang="hr-HR" dirty="0"/>
              <a:t>LANGUAGE: </a:t>
            </a:r>
            <a:r>
              <a:rPr lang="en-GB" dirty="0"/>
              <a:t>in E</a:t>
            </a:r>
            <a:r>
              <a:rPr lang="hr-HR" dirty="0" err="1"/>
              <a:t>nglish</a:t>
            </a:r>
            <a:r>
              <a:rPr lang="hr-HR" dirty="0"/>
              <a:t> </a:t>
            </a:r>
            <a:r>
              <a:rPr lang="hr-HR" dirty="0" err="1"/>
              <a:t>and</a:t>
            </a:r>
            <a:r>
              <a:rPr lang="hr-HR" dirty="0"/>
              <a:t> </a:t>
            </a:r>
            <a:r>
              <a:rPr lang="en-GB" dirty="0"/>
              <a:t>PPs’ national </a:t>
            </a:r>
            <a:r>
              <a:rPr lang="en-GB" dirty="0" err="1"/>
              <a:t>lang</a:t>
            </a:r>
            <a:r>
              <a:rPr lang="hr-HR" dirty="0" err="1"/>
              <a:t>uage</a:t>
            </a:r>
            <a:r>
              <a:rPr lang="hr-HR" dirty="0"/>
              <a:t>  </a:t>
            </a:r>
          </a:p>
          <a:p>
            <a:pPr marL="0" indent="0">
              <a:buNone/>
            </a:pPr>
            <a:r>
              <a:rPr lang="hr-HR" dirty="0"/>
              <a:t>PROFFESIONAL SUPPORT: </a:t>
            </a:r>
            <a:r>
              <a:rPr lang="en-GB" dirty="0"/>
              <a:t>APs with specific know-how on CCI (e.g. </a:t>
            </a:r>
            <a:r>
              <a:rPr lang="en-GB" dirty="0" err="1"/>
              <a:t>ClustER</a:t>
            </a:r>
            <a:r>
              <a:rPr lang="en-GB" dirty="0"/>
              <a:t> CCI) </a:t>
            </a:r>
            <a:endParaRPr lang="hr-HR" dirty="0"/>
          </a:p>
          <a:p>
            <a:pPr marL="0" indent="0">
              <a:buNone/>
            </a:pPr>
            <a:r>
              <a:rPr lang="hr-HR" dirty="0"/>
              <a:t>PRESENTATION: at </a:t>
            </a:r>
            <a:r>
              <a:rPr lang="hr-HR" dirty="0" err="1"/>
              <a:t>project</a:t>
            </a:r>
            <a:r>
              <a:rPr lang="hr-HR" dirty="0"/>
              <a:t> </a:t>
            </a:r>
            <a:r>
              <a:rPr lang="hr-HR" dirty="0" err="1"/>
              <a:t>Final</a:t>
            </a:r>
            <a:r>
              <a:rPr lang="hr-HR" dirty="0"/>
              <a:t> </a:t>
            </a:r>
            <a:r>
              <a:rPr lang="hr-HR" dirty="0" err="1"/>
              <a:t>Conference</a:t>
            </a:r>
            <a:r>
              <a:rPr lang="hr-HR" dirty="0"/>
              <a:t> </a:t>
            </a:r>
          </a:p>
          <a:p>
            <a:pPr marL="0" indent="0">
              <a:buNone/>
            </a:pPr>
            <a:endParaRPr lang="en-US" dirty="0"/>
          </a:p>
        </p:txBody>
      </p:sp>
    </p:spTree>
    <p:extLst>
      <p:ext uri="{BB962C8B-B14F-4D97-AF65-F5344CB8AC3E}">
        <p14:creationId xmlns:p14="http://schemas.microsoft.com/office/powerpoint/2010/main" val="393325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2"/>
            <a:ext cx="9144000" cy="3937909"/>
          </a:xfrm>
        </p:spPr>
        <p:txBody>
          <a:bodyPr>
            <a:noAutofit/>
          </a:bodyPr>
          <a:lstStyle/>
          <a:p>
            <a:r>
              <a:rPr lang="hr-HR" sz="4800" dirty="0"/>
              <a:t>WORK PACKAGE 3 - T2</a:t>
            </a:r>
            <a:br>
              <a:rPr lang="hr-HR" sz="4800" dirty="0"/>
            </a:br>
            <a:r>
              <a:rPr lang="en-GB" sz="4800" dirty="0"/>
              <a:t>To increase decision makers’ competencies and tools related to CCIs</a:t>
            </a:r>
            <a:endParaRPr lang="it-IT" sz="4800" dirty="0"/>
          </a:p>
        </p:txBody>
      </p:sp>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2"/>
          <a:stretch>
            <a:fillRect/>
          </a:stretch>
        </p:blipFill>
        <p:spPr>
          <a:xfrm>
            <a:off x="11220443" y="5895968"/>
            <a:ext cx="971557" cy="962032"/>
          </a:xfrm>
          <a:prstGeom prst="rect">
            <a:avLst/>
          </a:prstGeom>
        </p:spPr>
      </p:pic>
    </p:spTree>
    <p:extLst>
      <p:ext uri="{BB962C8B-B14F-4D97-AF65-F5344CB8AC3E}">
        <p14:creationId xmlns:p14="http://schemas.microsoft.com/office/powerpoint/2010/main" val="327918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A0C1C03E-F471-49B4-9DB6-1FC26A9B3EFC}"/>
              </a:ext>
            </a:extLst>
          </p:cNvPr>
          <p:cNvSpPr txBox="1">
            <a:spLocks/>
          </p:cNvSpPr>
          <p:nvPr/>
        </p:nvSpPr>
        <p:spPr>
          <a:xfrm>
            <a:off x="1146628" y="1385101"/>
            <a:ext cx="5094515" cy="8712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400" dirty="0"/>
              <a:t>TIMEFRAME: 10 </a:t>
            </a:r>
            <a:r>
              <a:rPr lang="hr-HR" sz="2400" dirty="0" err="1"/>
              <a:t>months</a:t>
            </a:r>
            <a:r>
              <a:rPr lang="hr-HR" sz="2400" dirty="0"/>
              <a:t> 10/2020 – 7/2021</a:t>
            </a:r>
          </a:p>
          <a:p>
            <a:pPr marL="0" indent="0">
              <a:buFont typeface="Arial" panose="020B0604020202020204" pitchFamily="34" charset="0"/>
              <a:buNone/>
            </a:pPr>
            <a:r>
              <a:rPr lang="hr-HR" sz="2400" dirty="0"/>
              <a:t>RESPONSIBLE: DUNEA</a:t>
            </a:r>
          </a:p>
          <a:p>
            <a:pPr marL="0" indent="0">
              <a:buFont typeface="Arial" panose="020B0604020202020204" pitchFamily="34" charset="0"/>
              <a:buNone/>
            </a:pPr>
            <a:endParaRPr lang="hr-HR" dirty="0"/>
          </a:p>
        </p:txBody>
      </p:sp>
      <p:sp>
        <p:nvSpPr>
          <p:cNvPr id="5" name="Rezervirano mjesto sadržaja 2">
            <a:extLst>
              <a:ext uri="{FF2B5EF4-FFF2-40B4-BE49-F238E27FC236}">
                <a16:creationId xmlns:a16="http://schemas.microsoft.com/office/drawing/2014/main" id="{CDF34F07-DF84-4585-AF4C-5738E841CFBC}"/>
              </a:ext>
            </a:extLst>
          </p:cNvPr>
          <p:cNvSpPr>
            <a:spLocks noGrp="1"/>
          </p:cNvSpPr>
          <p:nvPr>
            <p:ph idx="1"/>
          </p:nvPr>
        </p:nvSpPr>
        <p:spPr>
          <a:xfrm>
            <a:off x="788235" y="3061827"/>
            <a:ext cx="1773025" cy="2648932"/>
          </a:xfrm>
        </p:spPr>
        <p:txBody>
          <a:bodyPr>
            <a:normAutofit/>
          </a:bodyPr>
          <a:lstStyle/>
          <a:p>
            <a:pPr marL="0" indent="0">
              <a:buNone/>
            </a:pPr>
            <a:r>
              <a:rPr lang="hr-HR" sz="2000" dirty="0"/>
              <a:t>10/2020</a:t>
            </a:r>
          </a:p>
          <a:p>
            <a:pPr marL="0" indent="0">
              <a:buNone/>
            </a:pPr>
            <a:r>
              <a:rPr lang="hr-HR" sz="1300" dirty="0"/>
              <a:t>AUEB-RC: </a:t>
            </a:r>
          </a:p>
          <a:p>
            <a:pPr>
              <a:buFont typeface="Wingdings" panose="05000000000000000000" pitchFamily="2" charset="2"/>
              <a:buChar char="Ø"/>
            </a:pPr>
            <a:r>
              <a:rPr lang="hr-HR" sz="1300" dirty="0" err="1"/>
              <a:t>define</a:t>
            </a:r>
            <a:r>
              <a:rPr lang="hr-HR" sz="1300" dirty="0"/>
              <a:t> m</a:t>
            </a:r>
            <a:r>
              <a:rPr lang="en-GB" sz="1300" dirty="0" err="1"/>
              <a:t>ethodology</a:t>
            </a:r>
            <a:r>
              <a:rPr lang="en-GB" sz="1300" dirty="0"/>
              <a:t> for </a:t>
            </a:r>
            <a:r>
              <a:rPr lang="hr-HR" sz="1300" dirty="0"/>
              <a:t>PR</a:t>
            </a:r>
            <a:endParaRPr lang="en-GB" sz="1300" dirty="0"/>
          </a:p>
        </p:txBody>
      </p:sp>
      <p:sp>
        <p:nvSpPr>
          <p:cNvPr id="6" name="Rezervirano mjesto sadržaja 2">
            <a:extLst>
              <a:ext uri="{FF2B5EF4-FFF2-40B4-BE49-F238E27FC236}">
                <a16:creationId xmlns:a16="http://schemas.microsoft.com/office/drawing/2014/main" id="{A03FCB62-F536-49D5-BD05-76C62C1E3507}"/>
              </a:ext>
            </a:extLst>
          </p:cNvPr>
          <p:cNvSpPr txBox="1">
            <a:spLocks/>
          </p:cNvSpPr>
          <p:nvPr/>
        </p:nvSpPr>
        <p:spPr>
          <a:xfrm>
            <a:off x="2641088" y="3096088"/>
            <a:ext cx="2676138" cy="313002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900" dirty="0"/>
              <a:t>10/2020-1/2021</a:t>
            </a:r>
          </a:p>
          <a:p>
            <a:pPr marL="0" indent="0">
              <a:buNone/>
            </a:pPr>
            <a:r>
              <a:rPr lang="hr-HR" sz="1900" dirty="0"/>
              <a:t>DUNEA: </a:t>
            </a:r>
          </a:p>
          <a:p>
            <a:pPr>
              <a:buFont typeface="Wingdings" panose="05000000000000000000" pitchFamily="2" charset="2"/>
              <a:buChar char="Ø"/>
            </a:pPr>
            <a:r>
              <a:rPr lang="hr-HR" sz="1900" dirty="0" err="1"/>
              <a:t>develop</a:t>
            </a:r>
            <a:r>
              <a:rPr lang="hr-HR" sz="1900" dirty="0"/>
              <a:t> </a:t>
            </a:r>
            <a:r>
              <a:rPr lang="hr-HR" sz="1900" dirty="0" err="1"/>
              <a:t>innovative</a:t>
            </a:r>
            <a:r>
              <a:rPr lang="hr-HR" sz="1900" dirty="0"/>
              <a:t> </a:t>
            </a:r>
            <a:r>
              <a:rPr lang="hr-HR" sz="1900" dirty="0" err="1"/>
              <a:t>and</a:t>
            </a:r>
            <a:r>
              <a:rPr lang="hr-HR" sz="1900" dirty="0"/>
              <a:t> </a:t>
            </a:r>
            <a:r>
              <a:rPr lang="hr-HR" sz="1900" dirty="0" err="1"/>
              <a:t>shared</a:t>
            </a:r>
            <a:r>
              <a:rPr lang="hr-HR" sz="1900" dirty="0"/>
              <a:t> </a:t>
            </a:r>
            <a:r>
              <a:rPr lang="hr-HR" sz="1900" dirty="0" err="1"/>
              <a:t>indicators</a:t>
            </a:r>
            <a:r>
              <a:rPr lang="hr-HR" sz="1900" dirty="0"/>
              <a:t>, </a:t>
            </a:r>
            <a:r>
              <a:rPr lang="hr-HR" sz="1900" dirty="0" err="1"/>
              <a:t>methods</a:t>
            </a:r>
            <a:r>
              <a:rPr lang="hr-HR" sz="1900" dirty="0"/>
              <a:t> </a:t>
            </a:r>
            <a:r>
              <a:rPr lang="hr-HR" sz="1900" dirty="0" err="1"/>
              <a:t>and</a:t>
            </a:r>
            <a:r>
              <a:rPr lang="hr-HR" sz="1900" dirty="0"/>
              <a:t> </a:t>
            </a:r>
            <a:r>
              <a:rPr lang="hr-HR" sz="1900" dirty="0" err="1"/>
              <a:t>tools</a:t>
            </a:r>
            <a:r>
              <a:rPr lang="hr-HR" sz="1900" dirty="0"/>
              <a:t> for </a:t>
            </a:r>
            <a:r>
              <a:rPr lang="hr-HR" sz="1900" dirty="0" err="1"/>
              <a:t>measuring</a:t>
            </a:r>
            <a:r>
              <a:rPr lang="hr-HR" sz="1900" dirty="0"/>
              <a:t> </a:t>
            </a:r>
            <a:r>
              <a:rPr lang="hr-HR" sz="1900" dirty="0" err="1"/>
              <a:t>impact</a:t>
            </a:r>
            <a:r>
              <a:rPr lang="hr-HR" sz="1900" dirty="0"/>
              <a:t> </a:t>
            </a:r>
            <a:r>
              <a:rPr lang="hr-HR" sz="1900" dirty="0" err="1"/>
              <a:t>of</a:t>
            </a:r>
            <a:r>
              <a:rPr lang="hr-HR" sz="1900" dirty="0"/>
              <a:t> CCI </a:t>
            </a:r>
            <a:r>
              <a:rPr lang="en-GB" sz="1900" dirty="0"/>
              <a:t>weight in cultural heritage preservation and promotion of sustainable-experiential tourism</a:t>
            </a:r>
            <a:r>
              <a:rPr lang="hr-HR" sz="1900" dirty="0"/>
              <a:t> </a:t>
            </a:r>
            <a:r>
              <a:rPr lang="hr-HR" sz="1900" b="1" dirty="0"/>
              <a:t>(DELIVERABLE T2.2.1)</a:t>
            </a:r>
          </a:p>
          <a:p>
            <a:pPr>
              <a:buFont typeface="Wingdings" panose="05000000000000000000" pitchFamily="2" charset="2"/>
              <a:buChar char="Ø"/>
            </a:pPr>
            <a:r>
              <a:rPr lang="hr-HR" sz="1900" dirty="0" err="1"/>
              <a:t>prepare</a:t>
            </a:r>
            <a:r>
              <a:rPr lang="hr-HR" sz="1900" dirty="0"/>
              <a:t> </a:t>
            </a:r>
            <a:r>
              <a:rPr lang="hr-HR" sz="1900" dirty="0" err="1"/>
              <a:t>legal</a:t>
            </a:r>
            <a:r>
              <a:rPr lang="hr-HR" sz="1900" dirty="0"/>
              <a:t> </a:t>
            </a:r>
            <a:r>
              <a:rPr lang="hr-HR" sz="1900" dirty="0" err="1"/>
              <a:t>recommendations</a:t>
            </a:r>
            <a:r>
              <a:rPr lang="hr-HR" sz="1900" dirty="0"/>
              <a:t> for </a:t>
            </a:r>
            <a:r>
              <a:rPr lang="hr-HR" sz="1900" dirty="0" err="1"/>
              <a:t>supporting</a:t>
            </a:r>
            <a:r>
              <a:rPr lang="hr-HR" sz="1900" dirty="0"/>
              <a:t> </a:t>
            </a:r>
            <a:r>
              <a:rPr lang="hr-HR" sz="1900" dirty="0" err="1"/>
              <a:t>cooperation</a:t>
            </a:r>
            <a:r>
              <a:rPr lang="hr-HR" sz="1900" dirty="0"/>
              <a:t> </a:t>
            </a:r>
            <a:r>
              <a:rPr lang="hr-HR" sz="1900" dirty="0" err="1"/>
              <a:t>between</a:t>
            </a:r>
            <a:r>
              <a:rPr lang="hr-HR" sz="1900" dirty="0"/>
              <a:t> CCI </a:t>
            </a:r>
            <a:r>
              <a:rPr lang="hr-HR" sz="1900" dirty="0" err="1"/>
              <a:t>and</a:t>
            </a:r>
            <a:r>
              <a:rPr lang="hr-HR" sz="1900" dirty="0"/>
              <a:t> </a:t>
            </a:r>
            <a:r>
              <a:rPr lang="hr-HR" sz="1900" dirty="0" err="1"/>
              <a:t>sectors</a:t>
            </a:r>
            <a:r>
              <a:rPr lang="hr-HR" sz="1900" dirty="0"/>
              <a:t> </a:t>
            </a:r>
            <a:r>
              <a:rPr lang="hr-HR" sz="1900" dirty="0" err="1"/>
              <a:t>of</a:t>
            </a:r>
            <a:r>
              <a:rPr lang="hr-HR" sz="1900" dirty="0"/>
              <a:t> </a:t>
            </a:r>
            <a:r>
              <a:rPr lang="hr-HR" sz="1900" dirty="0" err="1"/>
              <a:t>cultural</a:t>
            </a:r>
            <a:r>
              <a:rPr lang="hr-HR" sz="1900" dirty="0"/>
              <a:t> </a:t>
            </a:r>
            <a:r>
              <a:rPr lang="hr-HR" sz="1900" dirty="0" err="1"/>
              <a:t>heritage</a:t>
            </a:r>
            <a:r>
              <a:rPr lang="hr-HR" sz="1900" dirty="0"/>
              <a:t> &amp; </a:t>
            </a:r>
            <a:r>
              <a:rPr lang="hr-HR" sz="1900" dirty="0" err="1"/>
              <a:t>sustainable</a:t>
            </a:r>
            <a:r>
              <a:rPr lang="hr-HR" sz="1900" dirty="0"/>
              <a:t> </a:t>
            </a:r>
            <a:r>
              <a:rPr lang="hr-HR" sz="1900" dirty="0" err="1"/>
              <a:t>tourism</a:t>
            </a:r>
            <a:r>
              <a:rPr lang="hr-HR" sz="1900" dirty="0"/>
              <a:t> </a:t>
            </a:r>
            <a:r>
              <a:rPr lang="hr-HR" sz="1900" b="1" dirty="0"/>
              <a:t>(DELIVERABLE T2.2.2)</a:t>
            </a:r>
          </a:p>
          <a:p>
            <a:pPr marL="0" indent="0">
              <a:buNone/>
            </a:pPr>
            <a:endParaRPr lang="hr-HR" sz="2000" dirty="0"/>
          </a:p>
          <a:p>
            <a:pPr marL="0" indent="0">
              <a:buNone/>
            </a:pPr>
            <a:endParaRPr lang="hr-HR" sz="1900" dirty="0"/>
          </a:p>
        </p:txBody>
      </p:sp>
      <p:sp>
        <p:nvSpPr>
          <p:cNvPr id="7" name="Rezervirano mjesto sadržaja 2">
            <a:extLst>
              <a:ext uri="{FF2B5EF4-FFF2-40B4-BE49-F238E27FC236}">
                <a16:creationId xmlns:a16="http://schemas.microsoft.com/office/drawing/2014/main" id="{D34051CE-D0BC-4AF2-BD57-FC5291165490}"/>
              </a:ext>
            </a:extLst>
          </p:cNvPr>
          <p:cNvSpPr txBox="1">
            <a:spLocks/>
          </p:cNvSpPr>
          <p:nvPr/>
        </p:nvSpPr>
        <p:spPr>
          <a:xfrm>
            <a:off x="8386704" y="2956997"/>
            <a:ext cx="2010659" cy="34082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000" dirty="0"/>
              <a:t>6/2021</a:t>
            </a:r>
          </a:p>
          <a:p>
            <a:pPr marL="0" indent="0">
              <a:buNone/>
            </a:pPr>
            <a:r>
              <a:rPr lang="hr-HR" sz="1400" b="1" dirty="0">
                <a:solidFill>
                  <a:schemeClr val="accent6">
                    <a:lumMod val="75000"/>
                  </a:schemeClr>
                </a:solidFill>
              </a:rPr>
              <a:t>MID TERM PROJECT MEETING </a:t>
            </a:r>
          </a:p>
          <a:p>
            <a:pPr marL="0" indent="0">
              <a:buNone/>
            </a:pPr>
            <a:r>
              <a:rPr lang="hr-HR" sz="1400" dirty="0"/>
              <a:t>(</a:t>
            </a:r>
            <a:r>
              <a:rPr lang="hr-HR" sz="1400" dirty="0" err="1"/>
              <a:t>organization</a:t>
            </a:r>
            <a:r>
              <a:rPr lang="hr-HR" sz="1400" dirty="0"/>
              <a:t> RDNC, </a:t>
            </a:r>
            <a:r>
              <a:rPr lang="hr-HR" sz="1400" dirty="0" err="1"/>
              <a:t>attending</a:t>
            </a:r>
            <a:r>
              <a:rPr lang="hr-HR" sz="1400" dirty="0"/>
              <a:t> ALL PP) </a:t>
            </a:r>
          </a:p>
          <a:p>
            <a:pPr marL="0" indent="0">
              <a:buNone/>
            </a:pPr>
            <a:r>
              <a:rPr lang="hr-HR" sz="1400" b="1" dirty="0"/>
              <a:t>(DELIVERABLE: T2.2.3)</a:t>
            </a:r>
          </a:p>
        </p:txBody>
      </p:sp>
      <p:sp>
        <p:nvSpPr>
          <p:cNvPr id="8" name="Rezervirano mjesto sadržaja 2">
            <a:extLst>
              <a:ext uri="{FF2B5EF4-FFF2-40B4-BE49-F238E27FC236}">
                <a16:creationId xmlns:a16="http://schemas.microsoft.com/office/drawing/2014/main" id="{FC520876-3014-40FD-866E-C2C957D210DF}"/>
              </a:ext>
            </a:extLst>
          </p:cNvPr>
          <p:cNvSpPr txBox="1">
            <a:spLocks/>
          </p:cNvSpPr>
          <p:nvPr/>
        </p:nvSpPr>
        <p:spPr>
          <a:xfrm>
            <a:off x="5513896" y="3029937"/>
            <a:ext cx="2676138" cy="31674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a:t>2-6/2021</a:t>
            </a:r>
          </a:p>
          <a:p>
            <a:pPr marL="0" indent="0">
              <a:buNone/>
            </a:pPr>
            <a:r>
              <a:rPr lang="hr-HR" sz="1700" dirty="0"/>
              <a:t>DUNEA: </a:t>
            </a:r>
          </a:p>
          <a:p>
            <a:pPr marL="0" indent="0">
              <a:buNone/>
            </a:pPr>
            <a:r>
              <a:rPr lang="en-GB" sz="1700" dirty="0"/>
              <a:t>set up a participatory methodology involving partners and stakeholders</a:t>
            </a:r>
            <a:endParaRPr lang="hr-HR" sz="1700" dirty="0"/>
          </a:p>
          <a:p>
            <a:pPr marL="0" indent="0">
              <a:buNone/>
            </a:pPr>
            <a:endParaRPr lang="hr-HR" sz="1700" dirty="0"/>
          </a:p>
          <a:p>
            <a:pPr marL="0" indent="0">
              <a:buNone/>
            </a:pPr>
            <a:r>
              <a:rPr lang="hr-HR" sz="1800" dirty="0"/>
              <a:t>ALL PP:</a:t>
            </a:r>
          </a:p>
          <a:p>
            <a:pPr marL="0" indent="0">
              <a:buNone/>
            </a:pPr>
            <a:r>
              <a:rPr lang="en-GB" sz="1800" dirty="0" err="1"/>
              <a:t>involv</a:t>
            </a:r>
            <a:r>
              <a:rPr lang="hr-HR" sz="1800" dirty="0"/>
              <a:t>e</a:t>
            </a:r>
            <a:r>
              <a:rPr lang="en-GB" sz="1800" dirty="0"/>
              <a:t> partners and stakeholders</a:t>
            </a:r>
            <a:r>
              <a:rPr lang="hr-HR" sz="1800" dirty="0"/>
              <a:t> </a:t>
            </a:r>
            <a:r>
              <a:rPr lang="hr-HR" sz="1800" dirty="0" err="1"/>
              <a:t>and</a:t>
            </a:r>
            <a:r>
              <a:rPr lang="en-GB" sz="1800" dirty="0"/>
              <a:t> point out joint policy recommendations to support ADRION CCI (particularly CC-related SMEs and start-ups), focusing on post-2020 RIS3, regional development &amp; territorial cohesion policies</a:t>
            </a:r>
            <a:endParaRPr lang="hr-HR" sz="1800" dirty="0"/>
          </a:p>
          <a:p>
            <a:pPr marL="0" indent="0">
              <a:buNone/>
            </a:pPr>
            <a:endParaRPr lang="en-GB" sz="1700" dirty="0"/>
          </a:p>
        </p:txBody>
      </p:sp>
      <p:sp>
        <p:nvSpPr>
          <p:cNvPr id="9" name="Rezervirano mjesto sadržaja 2">
            <a:extLst>
              <a:ext uri="{FF2B5EF4-FFF2-40B4-BE49-F238E27FC236}">
                <a16:creationId xmlns:a16="http://schemas.microsoft.com/office/drawing/2014/main" id="{9EEE9591-7291-496D-81C8-5677422F20EB}"/>
              </a:ext>
            </a:extLst>
          </p:cNvPr>
          <p:cNvSpPr txBox="1">
            <a:spLocks/>
          </p:cNvSpPr>
          <p:nvPr/>
        </p:nvSpPr>
        <p:spPr>
          <a:xfrm>
            <a:off x="10397363" y="3077397"/>
            <a:ext cx="1773025" cy="31674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000" dirty="0"/>
              <a:t>7/2021</a:t>
            </a:r>
          </a:p>
          <a:p>
            <a:pPr marL="0" indent="0">
              <a:buNone/>
            </a:pPr>
            <a:r>
              <a:rPr lang="hr-HR" sz="1300" dirty="0"/>
              <a:t>ALL PP: </a:t>
            </a:r>
          </a:p>
          <a:p>
            <a:pPr marL="0" indent="0">
              <a:buNone/>
            </a:pPr>
            <a:r>
              <a:rPr lang="hr-HR" sz="1300" dirty="0"/>
              <a:t>provide input for short </a:t>
            </a:r>
            <a:r>
              <a:rPr lang="hr-HR" sz="1300" dirty="0" err="1"/>
              <a:t>report</a:t>
            </a:r>
            <a:endParaRPr lang="hr-HR" sz="1300" dirty="0"/>
          </a:p>
          <a:p>
            <a:pPr marL="0" indent="0">
              <a:buNone/>
            </a:pPr>
            <a:r>
              <a:rPr lang="hr-HR" sz="1300" dirty="0"/>
              <a:t>DUNEA: </a:t>
            </a:r>
          </a:p>
          <a:p>
            <a:pPr marL="0" indent="0">
              <a:buNone/>
            </a:pPr>
            <a:r>
              <a:rPr lang="hr-HR" sz="1300" dirty="0"/>
              <a:t>short </a:t>
            </a:r>
            <a:r>
              <a:rPr lang="hr-HR" sz="1300" dirty="0" err="1"/>
              <a:t>report</a:t>
            </a:r>
            <a:r>
              <a:rPr lang="hr-HR" sz="1300" dirty="0"/>
              <a:t> </a:t>
            </a:r>
            <a:r>
              <a:rPr lang="hr-HR" sz="1300" dirty="0" err="1"/>
              <a:t>with</a:t>
            </a:r>
            <a:r>
              <a:rPr lang="hr-HR" sz="1300" dirty="0"/>
              <a:t> </a:t>
            </a:r>
            <a:r>
              <a:rPr lang="hr-HR" sz="1300" dirty="0" err="1"/>
              <a:t>summed</a:t>
            </a:r>
            <a:r>
              <a:rPr lang="hr-HR" sz="1300" dirty="0"/>
              <a:t> </a:t>
            </a:r>
            <a:r>
              <a:rPr lang="hr-HR" sz="1300" dirty="0" err="1"/>
              <a:t>up</a:t>
            </a:r>
            <a:r>
              <a:rPr lang="hr-HR" sz="1300" dirty="0"/>
              <a:t> </a:t>
            </a:r>
            <a:r>
              <a:rPr lang="hr-HR" sz="1300" dirty="0" err="1"/>
              <a:t>co-production</a:t>
            </a:r>
            <a:r>
              <a:rPr lang="hr-HR" sz="1300" dirty="0"/>
              <a:t> </a:t>
            </a:r>
            <a:r>
              <a:rPr lang="hr-HR" sz="1300" dirty="0" err="1"/>
              <a:t>process</a:t>
            </a:r>
            <a:endParaRPr lang="hr-HR" sz="1300" dirty="0"/>
          </a:p>
          <a:p>
            <a:pPr marL="0" indent="0">
              <a:buNone/>
            </a:pPr>
            <a:r>
              <a:rPr lang="hr-HR" sz="1300" b="1" dirty="0"/>
              <a:t>(DELIVERABLE T2.2..4)</a:t>
            </a:r>
          </a:p>
        </p:txBody>
      </p:sp>
      <p:cxnSp>
        <p:nvCxnSpPr>
          <p:cNvPr id="10" name="Ravni poveznik 9">
            <a:extLst>
              <a:ext uri="{FF2B5EF4-FFF2-40B4-BE49-F238E27FC236}">
                <a16:creationId xmlns:a16="http://schemas.microsoft.com/office/drawing/2014/main" id="{D93DCB1F-6272-4D80-9DA2-44EA9E0E08AB}"/>
              </a:ext>
            </a:extLst>
          </p:cNvPr>
          <p:cNvCxnSpPr>
            <a:cxnSpLocks/>
          </p:cNvCxnSpPr>
          <p:nvPr/>
        </p:nvCxnSpPr>
        <p:spPr>
          <a:xfrm>
            <a:off x="518474" y="3381865"/>
            <a:ext cx="116735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08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A4DAA839-168D-45E2-94F0-CFE6C19F1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19" y="841539"/>
            <a:ext cx="8334939" cy="4688404"/>
          </a:xfrm>
          <a:prstGeom prst="rect">
            <a:avLst/>
          </a:prstGeom>
        </p:spPr>
      </p:pic>
      <p:sp>
        <p:nvSpPr>
          <p:cNvPr id="5" name="Naslov 1">
            <a:extLst>
              <a:ext uri="{FF2B5EF4-FFF2-40B4-BE49-F238E27FC236}">
                <a16:creationId xmlns:a16="http://schemas.microsoft.com/office/drawing/2014/main" id="{C1AF7A3A-D681-4183-959D-7B8ED143466D}"/>
              </a:ext>
            </a:extLst>
          </p:cNvPr>
          <p:cNvSpPr>
            <a:spLocks noGrp="1"/>
          </p:cNvSpPr>
          <p:nvPr>
            <p:ph type="title"/>
          </p:nvPr>
        </p:nvSpPr>
        <p:spPr>
          <a:xfrm>
            <a:off x="6514779" y="4533157"/>
            <a:ext cx="5412557" cy="1993571"/>
          </a:xfrm>
          <a:solidFill>
            <a:schemeClr val="bg1"/>
          </a:solidFill>
          <a:ln>
            <a:solidFill>
              <a:schemeClr val="bg1"/>
            </a:solidFill>
          </a:ln>
        </p:spPr>
        <p:txBody>
          <a:bodyPr>
            <a:noAutofit/>
          </a:bodyPr>
          <a:lstStyle/>
          <a:p>
            <a:r>
              <a:rPr lang="hr-HR" sz="3500" dirty="0"/>
              <a:t>PRODUCTION OF </a:t>
            </a:r>
            <a:br>
              <a:rPr lang="hr-HR" sz="3500" dirty="0"/>
            </a:br>
            <a:r>
              <a:rPr lang="hr-HR" sz="3500" dirty="0"/>
              <a:t>LOCAL ACTION PLANS </a:t>
            </a:r>
            <a:endParaRPr lang="en-US" sz="3500" dirty="0"/>
          </a:p>
        </p:txBody>
      </p:sp>
    </p:spTree>
    <p:extLst>
      <p:ext uri="{BB962C8B-B14F-4D97-AF65-F5344CB8AC3E}">
        <p14:creationId xmlns:p14="http://schemas.microsoft.com/office/powerpoint/2010/main" val="280648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00BE38-8736-43AF-83FE-075664BA73E5}"/>
              </a:ext>
            </a:extLst>
          </p:cNvPr>
          <p:cNvSpPr>
            <a:spLocks noGrp="1"/>
          </p:cNvSpPr>
          <p:nvPr>
            <p:ph type="title"/>
          </p:nvPr>
        </p:nvSpPr>
        <p:spPr/>
        <p:txBody>
          <a:bodyPr/>
          <a:lstStyle/>
          <a:p>
            <a:r>
              <a:rPr lang="hr-HR" dirty="0"/>
              <a:t>LOCAL ACTION PLANS</a:t>
            </a:r>
            <a:endParaRPr lang="en-US" dirty="0"/>
          </a:p>
        </p:txBody>
      </p:sp>
      <p:sp>
        <p:nvSpPr>
          <p:cNvPr id="3" name="Rezervirano mjesto sadržaja 2">
            <a:extLst>
              <a:ext uri="{FF2B5EF4-FFF2-40B4-BE49-F238E27FC236}">
                <a16:creationId xmlns:a16="http://schemas.microsoft.com/office/drawing/2014/main" id="{475F46CA-5C5D-4622-A10F-E9504EC5763A}"/>
              </a:ext>
            </a:extLst>
          </p:cNvPr>
          <p:cNvSpPr>
            <a:spLocks noGrp="1"/>
          </p:cNvSpPr>
          <p:nvPr>
            <p:ph idx="1"/>
          </p:nvPr>
        </p:nvSpPr>
        <p:spPr>
          <a:xfrm>
            <a:off x="838200" y="2139517"/>
            <a:ext cx="10515600" cy="4037445"/>
          </a:xfrm>
        </p:spPr>
        <p:txBody>
          <a:bodyPr/>
          <a:lstStyle/>
          <a:p>
            <a:pPr>
              <a:buFont typeface="Wingdings" panose="05000000000000000000" pitchFamily="2" charset="2"/>
              <a:buChar char="Ø"/>
            </a:pPr>
            <a:r>
              <a:rPr lang="hr-HR" dirty="0"/>
              <a:t>to </a:t>
            </a:r>
            <a:r>
              <a:rPr lang="en-GB" dirty="0"/>
              <a:t>strengthen the link between local CCI-SMEs &amp; start-ups and the interconnected sectors of cultural heritage preservation and sustainable tourism</a:t>
            </a:r>
            <a:endParaRPr lang="hr-HR" dirty="0"/>
          </a:p>
          <a:p>
            <a:pPr>
              <a:buFont typeface="Wingdings" panose="05000000000000000000" pitchFamily="2" charset="2"/>
              <a:buChar char="Ø"/>
            </a:pPr>
            <a:r>
              <a:rPr lang="hr-HR" dirty="0"/>
              <a:t>to design n</a:t>
            </a:r>
            <a:r>
              <a:rPr lang="en-GB" dirty="0" err="1"/>
              <a:t>ew</a:t>
            </a:r>
            <a:r>
              <a:rPr lang="en-GB" dirty="0"/>
              <a:t> creative, experiential, sustainable tourism routes valorising local cultural heritage and responding to the new tastes-needs of tourists (especially the youngest)</a:t>
            </a:r>
            <a:endParaRPr lang="hr-HR" dirty="0"/>
          </a:p>
          <a:p>
            <a:pPr marL="0" indent="0">
              <a:buNone/>
            </a:pPr>
            <a:endParaRPr lang="hr-HR" dirty="0"/>
          </a:p>
          <a:p>
            <a:pPr>
              <a:buFont typeface="Wingdings" panose="05000000000000000000" pitchFamily="2" charset="2"/>
              <a:buChar char="ü"/>
            </a:pPr>
            <a:r>
              <a:rPr lang="hr-HR" dirty="0" err="1"/>
              <a:t>Structured</a:t>
            </a:r>
            <a:r>
              <a:rPr lang="hr-HR" dirty="0"/>
              <a:t> </a:t>
            </a:r>
            <a:r>
              <a:rPr lang="hr-HR" dirty="0" err="1"/>
              <a:t>document</a:t>
            </a:r>
            <a:r>
              <a:rPr lang="hr-HR" dirty="0"/>
              <a:t>: </a:t>
            </a:r>
            <a:r>
              <a:rPr lang="hr-HR" dirty="0" err="1"/>
              <a:t>includes</a:t>
            </a:r>
            <a:r>
              <a:rPr lang="hr-HR" dirty="0"/>
              <a:t> </a:t>
            </a:r>
            <a:r>
              <a:rPr lang="hr-HR" dirty="0" err="1"/>
              <a:t>activities</a:t>
            </a:r>
            <a:r>
              <a:rPr lang="hr-HR" dirty="0"/>
              <a:t> </a:t>
            </a:r>
            <a:r>
              <a:rPr lang="hr-HR" dirty="0" err="1"/>
              <a:t>description</a:t>
            </a:r>
            <a:r>
              <a:rPr lang="hr-HR" dirty="0"/>
              <a:t>, </a:t>
            </a:r>
            <a:r>
              <a:rPr lang="hr-HR" dirty="0" err="1"/>
              <a:t>timeframe</a:t>
            </a:r>
            <a:r>
              <a:rPr lang="hr-HR" dirty="0"/>
              <a:t>, </a:t>
            </a:r>
            <a:r>
              <a:rPr lang="hr-HR" dirty="0" err="1"/>
              <a:t>budget</a:t>
            </a:r>
            <a:r>
              <a:rPr lang="hr-HR" dirty="0"/>
              <a:t> </a:t>
            </a:r>
            <a:r>
              <a:rPr lang="hr-HR" dirty="0" err="1"/>
              <a:t>and</a:t>
            </a:r>
            <a:r>
              <a:rPr lang="hr-HR" dirty="0"/>
              <a:t> </a:t>
            </a:r>
            <a:r>
              <a:rPr lang="hr-HR" dirty="0" err="1"/>
              <a:t>task</a:t>
            </a:r>
            <a:r>
              <a:rPr lang="hr-HR" dirty="0"/>
              <a:t> </a:t>
            </a:r>
            <a:r>
              <a:rPr lang="hr-HR" dirty="0" err="1"/>
              <a:t>allocations</a:t>
            </a:r>
            <a:endParaRPr lang="en-US" dirty="0"/>
          </a:p>
          <a:p>
            <a:pPr marL="0" indent="0">
              <a:buNone/>
            </a:pPr>
            <a:endParaRPr lang="hr-HR" dirty="0"/>
          </a:p>
          <a:p>
            <a:endParaRPr lang="en-US" dirty="0"/>
          </a:p>
        </p:txBody>
      </p:sp>
    </p:spTree>
    <p:extLst>
      <p:ext uri="{BB962C8B-B14F-4D97-AF65-F5344CB8AC3E}">
        <p14:creationId xmlns:p14="http://schemas.microsoft.com/office/powerpoint/2010/main" val="421338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7BFC32-0137-40D1-877D-81496C39B69E}"/>
              </a:ext>
            </a:extLst>
          </p:cNvPr>
          <p:cNvSpPr>
            <a:spLocks noGrp="1"/>
          </p:cNvSpPr>
          <p:nvPr>
            <p:ph type="title"/>
          </p:nvPr>
        </p:nvSpPr>
        <p:spPr>
          <a:xfrm>
            <a:off x="3073400" y="1547018"/>
            <a:ext cx="6168254" cy="1325563"/>
          </a:xfrm>
        </p:spPr>
        <p:txBody>
          <a:bodyPr/>
          <a:lstStyle/>
          <a:p>
            <a:r>
              <a:rPr lang="hr-HR" dirty="0" err="1"/>
              <a:t>APs</a:t>
            </a:r>
            <a:endParaRPr lang="en-US" dirty="0"/>
          </a:p>
        </p:txBody>
      </p:sp>
      <p:sp>
        <p:nvSpPr>
          <p:cNvPr id="3" name="Rezervirano mjesto sadržaja 2">
            <a:extLst>
              <a:ext uri="{FF2B5EF4-FFF2-40B4-BE49-F238E27FC236}">
                <a16:creationId xmlns:a16="http://schemas.microsoft.com/office/drawing/2014/main" id="{203E2E06-5113-45DC-8FA5-FC28F5CD619C}"/>
              </a:ext>
            </a:extLst>
          </p:cNvPr>
          <p:cNvSpPr>
            <a:spLocks noGrp="1"/>
          </p:cNvSpPr>
          <p:nvPr>
            <p:ph idx="1"/>
          </p:nvPr>
        </p:nvSpPr>
        <p:spPr>
          <a:xfrm>
            <a:off x="838200" y="2872581"/>
            <a:ext cx="10515600" cy="1851706"/>
          </a:xfrm>
        </p:spPr>
        <p:txBody>
          <a:bodyPr/>
          <a:lstStyle/>
          <a:p>
            <a:pPr marL="0" indent="0">
              <a:buNone/>
            </a:pPr>
            <a:r>
              <a:rPr lang="en-GB" dirty="0"/>
              <a:t>APs with experience in social, economic, cultural &amp; environmental development (</a:t>
            </a:r>
            <a:r>
              <a:rPr lang="en-GB" dirty="0" err="1"/>
              <a:t>ClustER</a:t>
            </a:r>
            <a:r>
              <a:rPr lang="en-GB" dirty="0"/>
              <a:t> CCI, AULEDA, SERDA, ACC, MCRS, FWSV) will support PPs to increase their territorial attractiveness, competitiveness and sustainability.</a:t>
            </a:r>
            <a:endParaRPr lang="en-US" dirty="0"/>
          </a:p>
          <a:p>
            <a:endParaRPr lang="en-US" dirty="0"/>
          </a:p>
        </p:txBody>
      </p:sp>
    </p:spTree>
    <p:extLst>
      <p:ext uri="{BB962C8B-B14F-4D97-AF65-F5344CB8AC3E}">
        <p14:creationId xmlns:p14="http://schemas.microsoft.com/office/powerpoint/2010/main" val="3240858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BA748A8-7290-4A6E-9DF1-05445AB70E92}"/>
              </a:ext>
            </a:extLst>
          </p:cNvPr>
          <p:cNvSpPr>
            <a:spLocks noGrp="1"/>
          </p:cNvSpPr>
          <p:nvPr>
            <p:ph idx="1"/>
          </p:nvPr>
        </p:nvSpPr>
        <p:spPr>
          <a:xfrm>
            <a:off x="838200" y="1204687"/>
            <a:ext cx="10337800" cy="4972276"/>
          </a:xfrm>
        </p:spPr>
        <p:txBody>
          <a:bodyPr>
            <a:noAutofit/>
          </a:bodyPr>
          <a:lstStyle/>
          <a:p>
            <a:pPr>
              <a:buFont typeface="Wingdings" panose="05000000000000000000" pitchFamily="2" charset="2"/>
              <a:buChar char="§"/>
            </a:pPr>
            <a:r>
              <a:rPr lang="en-GB" sz="2500" dirty="0"/>
              <a:t>Each PP will organize at least 1 </a:t>
            </a:r>
            <a:r>
              <a:rPr lang="hr-HR" sz="2500" dirty="0"/>
              <a:t>LSG MEETING </a:t>
            </a:r>
            <a:r>
              <a:rPr lang="en-GB" sz="2500" dirty="0"/>
              <a:t>in order to directly and effectively involve all relevant LSs in the production of LAP, also discussing with them on the development of other project activities (JAP implementation and PRs production)</a:t>
            </a:r>
            <a:r>
              <a:rPr lang="hr-HR" sz="2500" dirty="0"/>
              <a:t>. </a:t>
            </a:r>
          </a:p>
          <a:p>
            <a:pPr>
              <a:buFont typeface="Wingdings" panose="05000000000000000000" pitchFamily="2" charset="2"/>
              <a:buChar char="§"/>
            </a:pPr>
            <a:r>
              <a:rPr lang="hr-HR" sz="2500" b="1" dirty="0" err="1">
                <a:solidFill>
                  <a:schemeClr val="accent6">
                    <a:lumMod val="75000"/>
                  </a:schemeClr>
                </a:solidFill>
              </a:rPr>
              <a:t>Determine</a:t>
            </a:r>
            <a:r>
              <a:rPr lang="hr-HR" sz="2500" b="1" dirty="0">
                <a:solidFill>
                  <a:schemeClr val="accent6">
                    <a:lumMod val="75000"/>
                  </a:schemeClr>
                </a:solidFill>
              </a:rPr>
              <a:t> at </a:t>
            </a:r>
            <a:r>
              <a:rPr lang="hr-HR" sz="2500" b="1" dirty="0" err="1">
                <a:solidFill>
                  <a:schemeClr val="accent6">
                    <a:lumMod val="75000"/>
                  </a:schemeClr>
                </a:solidFill>
              </a:rPr>
              <a:t>least</a:t>
            </a:r>
            <a:r>
              <a:rPr lang="hr-HR" sz="2500" b="1" dirty="0">
                <a:solidFill>
                  <a:schemeClr val="accent6">
                    <a:lumMod val="75000"/>
                  </a:schemeClr>
                </a:solidFill>
              </a:rPr>
              <a:t> 2 </a:t>
            </a:r>
            <a:r>
              <a:rPr lang="en-GB" sz="2500" b="1" dirty="0" err="1">
                <a:solidFill>
                  <a:schemeClr val="accent6">
                    <a:lumMod val="75000"/>
                  </a:schemeClr>
                </a:solidFill>
              </a:rPr>
              <a:t>CreaTourES</a:t>
            </a:r>
            <a:r>
              <a:rPr lang="en-GB" sz="2500" b="1" dirty="0">
                <a:solidFill>
                  <a:schemeClr val="accent6">
                    <a:lumMod val="75000"/>
                  </a:schemeClr>
                </a:solidFill>
              </a:rPr>
              <a:t> </a:t>
            </a:r>
            <a:r>
              <a:rPr lang="hr-HR" sz="2500" b="1" dirty="0" err="1">
                <a:solidFill>
                  <a:schemeClr val="accent6">
                    <a:lumMod val="75000"/>
                  </a:schemeClr>
                </a:solidFill>
              </a:rPr>
              <a:t>routes</a:t>
            </a:r>
            <a:endParaRPr lang="hr-HR" sz="2500" b="1" dirty="0">
              <a:solidFill>
                <a:schemeClr val="accent6">
                  <a:lumMod val="75000"/>
                </a:schemeClr>
              </a:solidFill>
            </a:endParaRPr>
          </a:p>
          <a:p>
            <a:pPr>
              <a:buFont typeface="Wingdings" panose="05000000000000000000" pitchFamily="2" charset="2"/>
              <a:buChar char="§"/>
            </a:pPr>
            <a:r>
              <a:rPr lang="hr-HR" sz="2500" dirty="0"/>
              <a:t>SECTORAL ANALYSIS </a:t>
            </a:r>
            <a:r>
              <a:rPr lang="en-GB" sz="2500" dirty="0"/>
              <a:t>will be carried out by PPs, supported by their LSGs’ members (according to their respective areas of action), to design more competitive, attractive and ‘profitable’ tourism offers, also considering territorial strengths &amp; weaknesses</a:t>
            </a:r>
            <a:endParaRPr lang="en-US" sz="2500" dirty="0"/>
          </a:p>
          <a:p>
            <a:pPr>
              <a:buFont typeface="Wingdings" panose="05000000000000000000" pitchFamily="2" charset="2"/>
              <a:buChar char="§"/>
            </a:pPr>
            <a:r>
              <a:rPr lang="hr-HR" sz="2500" dirty="0"/>
              <a:t>FEASIBILITY STUDIES </a:t>
            </a:r>
            <a:r>
              <a:rPr lang="hr-HR" sz="2500" dirty="0" err="1"/>
              <a:t>will</a:t>
            </a:r>
            <a:r>
              <a:rPr lang="hr-HR" sz="2500" dirty="0"/>
              <a:t> </a:t>
            </a:r>
            <a:r>
              <a:rPr lang="hr-HR" sz="2500" dirty="0" err="1"/>
              <a:t>be</a:t>
            </a:r>
            <a:r>
              <a:rPr lang="hr-HR" sz="2500" dirty="0"/>
              <a:t> </a:t>
            </a:r>
            <a:r>
              <a:rPr lang="hr-HR" sz="2500" dirty="0" err="1"/>
              <a:t>carried</a:t>
            </a:r>
            <a:r>
              <a:rPr lang="hr-HR" sz="2500" dirty="0"/>
              <a:t> </a:t>
            </a:r>
            <a:r>
              <a:rPr lang="hr-HR" sz="2500" dirty="0" err="1"/>
              <a:t>by</a:t>
            </a:r>
            <a:r>
              <a:rPr lang="hr-HR" sz="2500" dirty="0"/>
              <a:t> </a:t>
            </a:r>
            <a:r>
              <a:rPr lang="en-GB" sz="2500" dirty="0"/>
              <a:t>PPs, supported by their LSGs, </a:t>
            </a:r>
            <a:r>
              <a:rPr lang="hr-HR" sz="2500" dirty="0"/>
              <a:t>as </a:t>
            </a:r>
            <a:r>
              <a:rPr lang="en-GB" sz="2500" dirty="0"/>
              <a:t>systematic assessments of characteristics, costs and possible results of their LAPs (including cost-benefit analysis and economic-financial sustainability analysis)</a:t>
            </a:r>
            <a:endParaRPr lang="en-US" sz="2500" dirty="0"/>
          </a:p>
          <a:p>
            <a:pPr>
              <a:buFont typeface="Wingdings" panose="05000000000000000000" pitchFamily="2" charset="2"/>
              <a:buChar char="Ø"/>
            </a:pPr>
            <a:endParaRPr lang="hr-HR" sz="2000" dirty="0"/>
          </a:p>
          <a:p>
            <a:pPr marL="0" indent="0">
              <a:buNone/>
            </a:pPr>
            <a:endParaRPr lang="hr-HR" sz="2000" dirty="0"/>
          </a:p>
          <a:p>
            <a:pPr marL="0" indent="0">
              <a:buNone/>
            </a:pPr>
            <a:endParaRPr lang="hr-HR" sz="2000" dirty="0"/>
          </a:p>
        </p:txBody>
      </p:sp>
    </p:spTree>
    <p:extLst>
      <p:ext uri="{BB962C8B-B14F-4D97-AF65-F5344CB8AC3E}">
        <p14:creationId xmlns:p14="http://schemas.microsoft.com/office/powerpoint/2010/main" val="216497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00A14B6-2385-4CAB-9426-1BB71D2A00FE}"/>
              </a:ext>
            </a:extLst>
          </p:cNvPr>
          <p:cNvSpPr>
            <a:spLocks noGrp="1"/>
          </p:cNvSpPr>
          <p:nvPr>
            <p:ph idx="1"/>
          </p:nvPr>
        </p:nvSpPr>
        <p:spPr>
          <a:xfrm>
            <a:off x="838200" y="1799771"/>
            <a:ext cx="10515600" cy="4377192"/>
          </a:xfrm>
        </p:spPr>
        <p:txBody>
          <a:bodyPr/>
          <a:lstStyle/>
          <a:p>
            <a:pPr>
              <a:buFont typeface="Wingdings" panose="05000000000000000000" pitchFamily="2" charset="2"/>
              <a:buChar char="§"/>
            </a:pPr>
            <a:r>
              <a:rPr lang="en-GB" dirty="0"/>
              <a:t>UIRS will define a common methodology and template to collect data &amp; feedback from PPs</a:t>
            </a:r>
            <a:r>
              <a:rPr lang="hr-HR" dirty="0"/>
              <a:t> </a:t>
            </a:r>
            <a:r>
              <a:rPr lang="en-GB" dirty="0"/>
              <a:t>during</a:t>
            </a:r>
            <a:r>
              <a:rPr lang="hr-HR" dirty="0"/>
              <a:t> </a:t>
            </a:r>
            <a:r>
              <a:rPr lang="en-GB" dirty="0"/>
              <a:t>testing</a:t>
            </a:r>
            <a:r>
              <a:rPr lang="hr-HR" dirty="0"/>
              <a:t> </a:t>
            </a:r>
            <a:r>
              <a:rPr lang="en-GB" dirty="0"/>
              <a:t>of</a:t>
            </a:r>
            <a:r>
              <a:rPr lang="hr-HR" dirty="0"/>
              <a:t> </a:t>
            </a:r>
            <a:r>
              <a:rPr lang="en-GB" dirty="0"/>
              <a:t>new</a:t>
            </a:r>
            <a:r>
              <a:rPr lang="hr-HR" dirty="0"/>
              <a:t> </a:t>
            </a:r>
            <a:r>
              <a:rPr lang="en-AU" dirty="0"/>
              <a:t>routes</a:t>
            </a:r>
            <a:r>
              <a:rPr lang="en-GB" dirty="0"/>
              <a:t>.</a:t>
            </a:r>
            <a:endParaRPr lang="en-US" dirty="0"/>
          </a:p>
          <a:p>
            <a:pPr>
              <a:buFont typeface="Wingdings" panose="05000000000000000000" pitchFamily="2" charset="2"/>
              <a:buChar char="§"/>
            </a:pPr>
            <a:r>
              <a:rPr lang="en-CA" dirty="0"/>
              <a:t>Within</a:t>
            </a:r>
            <a:r>
              <a:rPr lang="hr-HR" dirty="0"/>
              <a:t> 7 LOCAL ACTION PLANS </a:t>
            </a:r>
            <a:r>
              <a:rPr lang="de-AT" dirty="0"/>
              <a:t>PPs</a:t>
            </a:r>
            <a:r>
              <a:rPr lang="hr-HR" dirty="0"/>
              <a:t> </a:t>
            </a:r>
            <a:r>
              <a:rPr lang="en-NZ" dirty="0"/>
              <a:t>will</a:t>
            </a:r>
            <a:r>
              <a:rPr lang="hr-HR" dirty="0"/>
              <a:t> </a:t>
            </a:r>
            <a:r>
              <a:rPr lang="en-GB" dirty="0"/>
              <a:t>test at least 2 new </a:t>
            </a:r>
            <a:r>
              <a:rPr lang="en-GB" dirty="0" err="1"/>
              <a:t>CreaTourES</a:t>
            </a:r>
            <a:r>
              <a:rPr lang="en-GB" dirty="0"/>
              <a:t> routes. Tourists will be directly and actively involved. </a:t>
            </a:r>
            <a:endParaRPr lang="hr-HR" dirty="0"/>
          </a:p>
          <a:p>
            <a:pPr>
              <a:buFont typeface="Wingdings" panose="05000000000000000000" pitchFamily="2" charset="2"/>
              <a:buChar char="§"/>
            </a:pPr>
            <a:r>
              <a:rPr lang="hr-HR" dirty="0"/>
              <a:t>1st REPORT ON LAP (PRODUCTION PHASE) - </a:t>
            </a:r>
            <a:r>
              <a:rPr lang="en-GB" dirty="0"/>
              <a:t>LAPs produced by PPs will be integrated and summarized in a joint report, highlighting common elements and differences between LAPs, and laying the foundations for the next implementation phase and pilot actions</a:t>
            </a:r>
            <a:r>
              <a:rPr lang="hr-HR" dirty="0"/>
              <a:t> </a:t>
            </a:r>
            <a:r>
              <a:rPr lang="hr-HR" dirty="0" err="1"/>
              <a:t>by</a:t>
            </a:r>
            <a:r>
              <a:rPr lang="hr-HR" dirty="0"/>
              <a:t> UIRS</a:t>
            </a:r>
            <a:r>
              <a:rPr lang="en-GB" dirty="0"/>
              <a:t>.</a:t>
            </a:r>
            <a:endParaRPr lang="en-US" dirty="0"/>
          </a:p>
        </p:txBody>
      </p:sp>
    </p:spTree>
    <p:extLst>
      <p:ext uri="{BB962C8B-B14F-4D97-AF65-F5344CB8AC3E}">
        <p14:creationId xmlns:p14="http://schemas.microsoft.com/office/powerpoint/2010/main" val="264038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82208828-83DB-4741-94F2-D7F952569076}"/>
              </a:ext>
            </a:extLst>
          </p:cNvPr>
          <p:cNvSpPr txBox="1">
            <a:spLocks/>
          </p:cNvSpPr>
          <p:nvPr/>
        </p:nvSpPr>
        <p:spPr>
          <a:xfrm>
            <a:off x="1026474" y="1049587"/>
            <a:ext cx="8509412" cy="871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400" dirty="0"/>
              <a:t>TIMEFRAME: 1/2021 – 8/2021</a:t>
            </a:r>
          </a:p>
          <a:p>
            <a:pPr marL="0" indent="0">
              <a:buFont typeface="Arial" panose="020B0604020202020204" pitchFamily="34" charset="0"/>
              <a:buNone/>
            </a:pPr>
            <a:r>
              <a:rPr lang="hr-HR" sz="2400" dirty="0"/>
              <a:t>RESPONSIBLE: UIRS</a:t>
            </a:r>
          </a:p>
          <a:p>
            <a:pPr marL="0" indent="0">
              <a:buFont typeface="Arial" panose="020B0604020202020204" pitchFamily="34" charset="0"/>
              <a:buNone/>
            </a:pPr>
            <a:endParaRPr lang="hr-HR" sz="2400" dirty="0"/>
          </a:p>
        </p:txBody>
      </p:sp>
      <p:sp>
        <p:nvSpPr>
          <p:cNvPr id="5" name="Rezervirano mjesto sadržaja 2">
            <a:extLst>
              <a:ext uri="{FF2B5EF4-FFF2-40B4-BE49-F238E27FC236}">
                <a16:creationId xmlns:a16="http://schemas.microsoft.com/office/drawing/2014/main" id="{B8F20F7A-5442-438B-993B-855E9348C476}"/>
              </a:ext>
            </a:extLst>
          </p:cNvPr>
          <p:cNvSpPr>
            <a:spLocks noGrp="1"/>
          </p:cNvSpPr>
          <p:nvPr>
            <p:ph idx="1"/>
          </p:nvPr>
        </p:nvSpPr>
        <p:spPr>
          <a:xfrm>
            <a:off x="864211" y="2994911"/>
            <a:ext cx="1790307" cy="3431813"/>
          </a:xfrm>
        </p:spPr>
        <p:txBody>
          <a:bodyPr>
            <a:normAutofit/>
          </a:bodyPr>
          <a:lstStyle/>
          <a:p>
            <a:pPr marL="0" indent="0">
              <a:buNone/>
            </a:pPr>
            <a:r>
              <a:rPr lang="hr-HR" sz="2000" dirty="0"/>
              <a:t>3/2021</a:t>
            </a:r>
          </a:p>
          <a:p>
            <a:pPr marL="0" indent="0">
              <a:buNone/>
            </a:pPr>
            <a:r>
              <a:rPr lang="hr-HR" sz="1300" dirty="0"/>
              <a:t>ALL PP: </a:t>
            </a:r>
          </a:p>
          <a:p>
            <a:pPr marL="0" indent="0">
              <a:buNone/>
            </a:pPr>
            <a:r>
              <a:rPr lang="hr-HR" sz="1300" dirty="0"/>
              <a:t>7 LSG </a:t>
            </a:r>
            <a:r>
              <a:rPr lang="hr-HR" sz="1300" dirty="0" err="1"/>
              <a:t>meetings</a:t>
            </a:r>
            <a:r>
              <a:rPr lang="hr-HR" sz="1300" dirty="0"/>
              <a:t> </a:t>
            </a:r>
          </a:p>
          <a:p>
            <a:pPr marL="0" indent="0">
              <a:buNone/>
            </a:pPr>
            <a:r>
              <a:rPr lang="hr-HR" sz="1300" b="1" dirty="0"/>
              <a:t>(DELIVERABLE T.2.3.1)</a:t>
            </a:r>
          </a:p>
          <a:p>
            <a:pPr marL="0" indent="0">
              <a:buNone/>
            </a:pPr>
            <a:r>
              <a:rPr lang="hr-HR" sz="1300" dirty="0" err="1"/>
              <a:t>Determine</a:t>
            </a:r>
            <a:r>
              <a:rPr lang="hr-HR" sz="1300" dirty="0"/>
              <a:t> at </a:t>
            </a:r>
            <a:r>
              <a:rPr lang="hr-HR" sz="1300" dirty="0" err="1"/>
              <a:t>least</a:t>
            </a:r>
            <a:r>
              <a:rPr lang="hr-HR" sz="1300" dirty="0"/>
              <a:t> 2 </a:t>
            </a:r>
            <a:r>
              <a:rPr lang="en-GB" sz="1300" dirty="0" err="1"/>
              <a:t>CreaTourES</a:t>
            </a:r>
            <a:r>
              <a:rPr lang="en-GB" sz="1300" dirty="0"/>
              <a:t> </a:t>
            </a:r>
            <a:r>
              <a:rPr lang="hr-HR" sz="1300" dirty="0" err="1"/>
              <a:t>routes</a:t>
            </a:r>
            <a:endParaRPr lang="hr-HR" sz="1300" dirty="0"/>
          </a:p>
          <a:p>
            <a:pPr marL="0" indent="0">
              <a:buNone/>
            </a:pPr>
            <a:endParaRPr lang="hr-HR" sz="1300" dirty="0"/>
          </a:p>
          <a:p>
            <a:pPr marL="0" indent="0">
              <a:buNone/>
            </a:pPr>
            <a:endParaRPr lang="en-US" dirty="0"/>
          </a:p>
        </p:txBody>
      </p:sp>
      <p:cxnSp>
        <p:nvCxnSpPr>
          <p:cNvPr id="6" name="Ravni poveznik 5">
            <a:extLst>
              <a:ext uri="{FF2B5EF4-FFF2-40B4-BE49-F238E27FC236}">
                <a16:creationId xmlns:a16="http://schemas.microsoft.com/office/drawing/2014/main" id="{1BACBCDA-CB39-4C65-B9E2-A1E1BF6ABC9F}"/>
              </a:ext>
            </a:extLst>
          </p:cNvPr>
          <p:cNvCxnSpPr/>
          <p:nvPr/>
        </p:nvCxnSpPr>
        <p:spPr>
          <a:xfrm>
            <a:off x="794240" y="3381865"/>
            <a:ext cx="1121789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zervirano mjesto sadržaja 2">
            <a:extLst>
              <a:ext uri="{FF2B5EF4-FFF2-40B4-BE49-F238E27FC236}">
                <a16:creationId xmlns:a16="http://schemas.microsoft.com/office/drawing/2014/main" id="{A33543A6-EDAF-468B-8563-1C56339495AA}"/>
              </a:ext>
            </a:extLst>
          </p:cNvPr>
          <p:cNvSpPr txBox="1">
            <a:spLocks/>
          </p:cNvSpPr>
          <p:nvPr/>
        </p:nvSpPr>
        <p:spPr>
          <a:xfrm>
            <a:off x="9861540" y="2994911"/>
            <a:ext cx="1905075" cy="300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dirty="0"/>
              <a:t>8/2021</a:t>
            </a:r>
          </a:p>
          <a:p>
            <a:pPr marL="0" indent="0">
              <a:buNone/>
            </a:pPr>
            <a:r>
              <a:rPr lang="hr-HR" sz="1300" dirty="0"/>
              <a:t>UIRS: </a:t>
            </a:r>
          </a:p>
          <a:p>
            <a:pPr marL="0" indent="0">
              <a:buNone/>
            </a:pPr>
            <a:r>
              <a:rPr lang="hr-HR" sz="1300" dirty="0"/>
              <a:t>1 REPORT on </a:t>
            </a:r>
            <a:r>
              <a:rPr lang="hr-HR" sz="1300" dirty="0" err="1"/>
              <a:t>LAPs</a:t>
            </a:r>
            <a:r>
              <a:rPr lang="hr-HR" sz="1300" dirty="0"/>
              <a:t> (</a:t>
            </a:r>
            <a:r>
              <a:rPr lang="hr-HR" sz="1300" dirty="0" err="1"/>
              <a:t>production</a:t>
            </a:r>
            <a:r>
              <a:rPr lang="hr-HR" sz="1300" dirty="0"/>
              <a:t> </a:t>
            </a:r>
            <a:r>
              <a:rPr lang="hr-HR" sz="1300" dirty="0" err="1"/>
              <a:t>phase</a:t>
            </a:r>
            <a:r>
              <a:rPr lang="hr-HR" sz="1300" dirty="0"/>
              <a:t>)</a:t>
            </a:r>
          </a:p>
          <a:p>
            <a:pPr marL="0" indent="0">
              <a:buNone/>
            </a:pPr>
            <a:endParaRPr lang="hr-HR" sz="1300" dirty="0"/>
          </a:p>
          <a:p>
            <a:pPr marL="0" indent="0">
              <a:buNone/>
            </a:pPr>
            <a:r>
              <a:rPr lang="hr-HR" sz="1300" b="1" dirty="0"/>
              <a:t>(DELIVERABLE T.2.3.5)</a:t>
            </a:r>
            <a:endParaRPr lang="hr-HR" sz="1300" dirty="0"/>
          </a:p>
          <a:p>
            <a:pPr marL="514350" indent="-514350">
              <a:buFont typeface="Arial" panose="020B0604020202020204" pitchFamily="34" charset="0"/>
              <a:buAutoNum type="arabicPeriod"/>
            </a:pPr>
            <a:endParaRPr lang="en-US" dirty="0"/>
          </a:p>
        </p:txBody>
      </p:sp>
      <p:sp>
        <p:nvSpPr>
          <p:cNvPr id="8" name="Rezervirano mjesto sadržaja 2">
            <a:extLst>
              <a:ext uri="{FF2B5EF4-FFF2-40B4-BE49-F238E27FC236}">
                <a16:creationId xmlns:a16="http://schemas.microsoft.com/office/drawing/2014/main" id="{F4247910-8BEB-440A-9C4D-D68C93685ABA}"/>
              </a:ext>
            </a:extLst>
          </p:cNvPr>
          <p:cNvSpPr txBox="1">
            <a:spLocks/>
          </p:cNvSpPr>
          <p:nvPr/>
        </p:nvSpPr>
        <p:spPr>
          <a:xfrm>
            <a:off x="7843961" y="2994911"/>
            <a:ext cx="1772057" cy="300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dirty="0"/>
              <a:t>6/21</a:t>
            </a:r>
          </a:p>
          <a:p>
            <a:pPr marL="0" indent="0">
              <a:buNone/>
            </a:pPr>
            <a:r>
              <a:rPr lang="hr-HR" sz="1300" dirty="0"/>
              <a:t>ALL PP: </a:t>
            </a:r>
          </a:p>
          <a:p>
            <a:pPr marL="0" indent="0">
              <a:buNone/>
            </a:pPr>
            <a:r>
              <a:rPr lang="hr-HR" sz="1300" dirty="0"/>
              <a:t>Test </a:t>
            </a:r>
            <a:r>
              <a:rPr lang="hr-HR" sz="1300" dirty="0" err="1"/>
              <a:t>new</a:t>
            </a:r>
            <a:r>
              <a:rPr lang="hr-HR" sz="1300" dirty="0"/>
              <a:t> </a:t>
            </a:r>
            <a:r>
              <a:rPr lang="hr-HR" sz="1300" dirty="0" err="1"/>
              <a:t>routes</a:t>
            </a:r>
            <a:r>
              <a:rPr lang="hr-HR" sz="1300" dirty="0"/>
              <a:t>. </a:t>
            </a:r>
            <a:r>
              <a:rPr lang="en-GB" sz="1300" dirty="0"/>
              <a:t>Tourists </a:t>
            </a:r>
            <a:r>
              <a:rPr lang="hr-HR" sz="1300" dirty="0" err="1"/>
              <a:t>need</a:t>
            </a:r>
            <a:r>
              <a:rPr lang="hr-HR" sz="1300" dirty="0"/>
              <a:t> to</a:t>
            </a:r>
            <a:r>
              <a:rPr lang="en-GB" sz="1300" dirty="0"/>
              <a:t> be directly and actively involved.</a:t>
            </a:r>
            <a:r>
              <a:rPr lang="hr-HR" sz="1300" dirty="0"/>
              <a:t> </a:t>
            </a:r>
            <a:r>
              <a:rPr lang="hr-HR" sz="1300" dirty="0" err="1"/>
              <a:t>Finalize</a:t>
            </a:r>
            <a:r>
              <a:rPr lang="hr-HR" sz="1300" dirty="0"/>
              <a:t> </a:t>
            </a:r>
            <a:r>
              <a:rPr lang="hr-HR" sz="1300" dirty="0" err="1"/>
              <a:t>Local</a:t>
            </a:r>
            <a:r>
              <a:rPr lang="hr-HR" sz="1300" dirty="0"/>
              <a:t> </a:t>
            </a:r>
            <a:r>
              <a:rPr lang="hr-HR" sz="1300" dirty="0" err="1"/>
              <a:t>Action</a:t>
            </a:r>
            <a:r>
              <a:rPr lang="hr-HR" sz="1300" dirty="0"/>
              <a:t> </a:t>
            </a:r>
            <a:r>
              <a:rPr lang="hr-HR" sz="1300" dirty="0" err="1"/>
              <a:t>Plans</a:t>
            </a:r>
            <a:r>
              <a:rPr lang="hr-HR" sz="1300" dirty="0"/>
              <a:t> </a:t>
            </a:r>
          </a:p>
          <a:p>
            <a:pPr marL="0" indent="0">
              <a:buNone/>
            </a:pPr>
            <a:endParaRPr lang="hr-HR" sz="1300" dirty="0"/>
          </a:p>
          <a:p>
            <a:pPr marL="0" indent="0">
              <a:buNone/>
            </a:pPr>
            <a:r>
              <a:rPr lang="hr-HR" sz="1300" b="1" dirty="0"/>
              <a:t>DELIVERABLE T.2.3.4: 7 </a:t>
            </a:r>
            <a:r>
              <a:rPr lang="hr-HR" sz="1300" b="1" dirty="0" err="1"/>
              <a:t>Local</a:t>
            </a:r>
            <a:r>
              <a:rPr lang="hr-HR" sz="1300" b="1" dirty="0"/>
              <a:t> </a:t>
            </a:r>
            <a:r>
              <a:rPr lang="hr-HR" sz="1300" b="1" dirty="0" err="1"/>
              <a:t>Action</a:t>
            </a:r>
            <a:r>
              <a:rPr lang="hr-HR" sz="1300" b="1" dirty="0"/>
              <a:t> </a:t>
            </a:r>
            <a:r>
              <a:rPr lang="hr-HR" sz="1300" b="1" dirty="0" err="1"/>
              <a:t>Plans</a:t>
            </a:r>
            <a:r>
              <a:rPr lang="hr-HR" sz="1300" b="1" dirty="0"/>
              <a:t> </a:t>
            </a:r>
            <a:r>
              <a:rPr lang="hr-HR" sz="1300" b="1" dirty="0" err="1"/>
              <a:t>preparation</a:t>
            </a:r>
            <a:endParaRPr lang="hr-HR" sz="1300" dirty="0"/>
          </a:p>
          <a:p>
            <a:pPr marL="514350" indent="-514350">
              <a:buFont typeface="Arial" panose="020B0604020202020204" pitchFamily="34" charset="0"/>
              <a:buAutoNum type="arabicPeriod"/>
            </a:pPr>
            <a:endParaRPr lang="en-US" dirty="0"/>
          </a:p>
        </p:txBody>
      </p:sp>
      <p:sp>
        <p:nvSpPr>
          <p:cNvPr id="9" name="Rezervirano mjesto sadržaja 2">
            <a:extLst>
              <a:ext uri="{FF2B5EF4-FFF2-40B4-BE49-F238E27FC236}">
                <a16:creationId xmlns:a16="http://schemas.microsoft.com/office/drawing/2014/main" id="{FE968B9E-5D44-4BFA-838D-092EB600E60B}"/>
              </a:ext>
            </a:extLst>
          </p:cNvPr>
          <p:cNvSpPr txBox="1">
            <a:spLocks/>
          </p:cNvSpPr>
          <p:nvPr/>
        </p:nvSpPr>
        <p:spPr>
          <a:xfrm>
            <a:off x="2584547" y="3023688"/>
            <a:ext cx="1377099" cy="300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dirty="0"/>
              <a:t>4/2021</a:t>
            </a:r>
          </a:p>
          <a:p>
            <a:pPr marL="0" indent="0">
              <a:buNone/>
            </a:pPr>
            <a:r>
              <a:rPr lang="hr-HR" sz="1300" dirty="0"/>
              <a:t>ALL PP: </a:t>
            </a:r>
          </a:p>
          <a:p>
            <a:pPr marL="0" indent="0">
              <a:buNone/>
            </a:pPr>
            <a:r>
              <a:rPr lang="hr-HR" sz="1300" dirty="0"/>
              <a:t>7 </a:t>
            </a:r>
            <a:r>
              <a:rPr lang="hr-HR" sz="1300" dirty="0" err="1"/>
              <a:t>sectoral</a:t>
            </a:r>
            <a:r>
              <a:rPr lang="hr-HR" sz="1300" dirty="0"/>
              <a:t> </a:t>
            </a:r>
            <a:r>
              <a:rPr lang="hr-HR" sz="1300" dirty="0" err="1"/>
              <a:t>analysis</a:t>
            </a:r>
            <a:endParaRPr lang="hr-HR" sz="1300" dirty="0"/>
          </a:p>
          <a:p>
            <a:pPr marL="0" indent="0">
              <a:buNone/>
            </a:pPr>
            <a:r>
              <a:rPr lang="hr-HR" sz="1300" b="1" dirty="0"/>
              <a:t>(DELIVERABLE T.2.3.2)</a:t>
            </a:r>
            <a:endParaRPr lang="en-US" sz="1300" dirty="0"/>
          </a:p>
        </p:txBody>
      </p:sp>
      <p:sp>
        <p:nvSpPr>
          <p:cNvPr id="10" name="Rezervirano mjesto sadržaja 2">
            <a:extLst>
              <a:ext uri="{FF2B5EF4-FFF2-40B4-BE49-F238E27FC236}">
                <a16:creationId xmlns:a16="http://schemas.microsoft.com/office/drawing/2014/main" id="{81CF1E84-97F1-4ED3-BA6B-9A3FF80CA859}"/>
              </a:ext>
            </a:extLst>
          </p:cNvPr>
          <p:cNvSpPr txBox="1">
            <a:spLocks/>
          </p:cNvSpPr>
          <p:nvPr/>
        </p:nvSpPr>
        <p:spPr>
          <a:xfrm>
            <a:off x="5612011" y="3023688"/>
            <a:ext cx="1986428" cy="300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dirty="0"/>
              <a:t>5/2021</a:t>
            </a:r>
          </a:p>
          <a:p>
            <a:pPr marL="0" indent="0">
              <a:buNone/>
            </a:pPr>
            <a:r>
              <a:rPr lang="hr-HR" sz="1300" dirty="0"/>
              <a:t>UIRS: </a:t>
            </a:r>
          </a:p>
          <a:p>
            <a:pPr marL="0" indent="0">
              <a:buNone/>
            </a:pPr>
            <a:r>
              <a:rPr lang="en-GB" sz="1300" dirty="0"/>
              <a:t>define a common methodology and template to collect data &amp; feedback from PPs</a:t>
            </a:r>
            <a:r>
              <a:rPr lang="hr-HR" sz="1300" dirty="0"/>
              <a:t> </a:t>
            </a:r>
            <a:r>
              <a:rPr lang="hr-HR" sz="1300" dirty="0" err="1"/>
              <a:t>in</a:t>
            </a:r>
            <a:r>
              <a:rPr lang="hr-HR" sz="1300" dirty="0"/>
              <a:t> </a:t>
            </a:r>
            <a:r>
              <a:rPr lang="hr-HR" sz="1300" dirty="0" err="1"/>
              <a:t>the</a:t>
            </a:r>
            <a:r>
              <a:rPr lang="hr-HR" sz="1300" dirty="0"/>
              <a:t> </a:t>
            </a:r>
            <a:r>
              <a:rPr lang="hr-HR" sz="1300" dirty="0" err="1"/>
              <a:t>process</a:t>
            </a:r>
            <a:r>
              <a:rPr lang="hr-HR" sz="1300" dirty="0"/>
              <a:t> </a:t>
            </a:r>
            <a:r>
              <a:rPr lang="hr-HR" sz="1300" dirty="0" err="1"/>
              <a:t>of</a:t>
            </a:r>
            <a:r>
              <a:rPr lang="hr-HR" sz="1300" dirty="0"/>
              <a:t> </a:t>
            </a:r>
            <a:r>
              <a:rPr lang="hr-HR" sz="1300" dirty="0" err="1"/>
              <a:t>testing</a:t>
            </a:r>
            <a:r>
              <a:rPr lang="hr-HR" sz="1300" dirty="0"/>
              <a:t> </a:t>
            </a:r>
            <a:r>
              <a:rPr lang="hr-HR" sz="1300" dirty="0" err="1"/>
              <a:t>new</a:t>
            </a:r>
            <a:r>
              <a:rPr lang="hr-HR" sz="1300" dirty="0"/>
              <a:t> </a:t>
            </a:r>
            <a:r>
              <a:rPr lang="hr-HR" sz="1300" dirty="0" err="1"/>
              <a:t>routes</a:t>
            </a:r>
            <a:endParaRPr lang="hr-HR" sz="1300" dirty="0"/>
          </a:p>
          <a:p>
            <a:pPr marL="514350" indent="-514350">
              <a:buFont typeface="Arial" panose="020B0604020202020204" pitchFamily="34" charset="0"/>
              <a:buAutoNum type="arabicPeriod"/>
            </a:pPr>
            <a:endParaRPr lang="en-US" dirty="0"/>
          </a:p>
        </p:txBody>
      </p:sp>
      <p:sp>
        <p:nvSpPr>
          <p:cNvPr id="11" name="Rezervirano mjesto sadržaja 2">
            <a:extLst>
              <a:ext uri="{FF2B5EF4-FFF2-40B4-BE49-F238E27FC236}">
                <a16:creationId xmlns:a16="http://schemas.microsoft.com/office/drawing/2014/main" id="{33E5B44D-4811-4EEE-ACA5-A6EC74E86558}"/>
              </a:ext>
            </a:extLst>
          </p:cNvPr>
          <p:cNvSpPr txBox="1">
            <a:spLocks/>
          </p:cNvSpPr>
          <p:nvPr/>
        </p:nvSpPr>
        <p:spPr>
          <a:xfrm>
            <a:off x="4050484" y="2994911"/>
            <a:ext cx="1377099" cy="3007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2000" dirty="0"/>
              <a:t>5/2021</a:t>
            </a:r>
          </a:p>
          <a:p>
            <a:pPr marL="0" indent="0">
              <a:buNone/>
            </a:pPr>
            <a:r>
              <a:rPr lang="hr-HR" sz="1300" dirty="0"/>
              <a:t>ALL PP: </a:t>
            </a:r>
          </a:p>
          <a:p>
            <a:pPr marL="0" indent="0">
              <a:buNone/>
            </a:pPr>
            <a:r>
              <a:rPr lang="hr-HR" sz="1300" dirty="0"/>
              <a:t>7 </a:t>
            </a:r>
            <a:r>
              <a:rPr lang="hr-HR" sz="1300" dirty="0" err="1"/>
              <a:t>feasibility</a:t>
            </a:r>
            <a:r>
              <a:rPr lang="hr-HR" sz="1300" dirty="0"/>
              <a:t> </a:t>
            </a:r>
            <a:r>
              <a:rPr lang="hr-HR" sz="1300" dirty="0" err="1"/>
              <a:t>studies</a:t>
            </a:r>
            <a:r>
              <a:rPr lang="hr-HR" sz="1300" dirty="0"/>
              <a:t> </a:t>
            </a:r>
          </a:p>
          <a:p>
            <a:pPr marL="0" indent="0">
              <a:buNone/>
            </a:pPr>
            <a:r>
              <a:rPr lang="hr-HR" sz="1300" b="1" dirty="0"/>
              <a:t>(DELIVERABLE T.2.3.3)</a:t>
            </a:r>
            <a:endParaRPr lang="hr-HR" sz="1300" dirty="0"/>
          </a:p>
          <a:p>
            <a:pPr marL="514350" indent="-514350">
              <a:buFont typeface="Arial" panose="020B0604020202020204" pitchFamily="34" charset="0"/>
              <a:buAutoNum type="arabicPeriod"/>
            </a:pPr>
            <a:endParaRPr lang="en-US" dirty="0"/>
          </a:p>
        </p:txBody>
      </p:sp>
    </p:spTree>
    <p:extLst>
      <p:ext uri="{BB962C8B-B14F-4D97-AF65-F5344CB8AC3E}">
        <p14:creationId xmlns:p14="http://schemas.microsoft.com/office/powerpoint/2010/main" val="27173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19671224-0488-491C-8D08-07B6D233C1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172" y="749355"/>
            <a:ext cx="7709431" cy="5782074"/>
          </a:xfrm>
          <a:prstGeom prst="rect">
            <a:avLst/>
          </a:prstGeom>
        </p:spPr>
      </p:pic>
      <p:sp>
        <p:nvSpPr>
          <p:cNvPr id="5" name="Naslov 1">
            <a:extLst>
              <a:ext uri="{FF2B5EF4-FFF2-40B4-BE49-F238E27FC236}">
                <a16:creationId xmlns:a16="http://schemas.microsoft.com/office/drawing/2014/main" id="{785EC49D-2854-4FFD-83BC-57C3FFC32165}"/>
              </a:ext>
            </a:extLst>
          </p:cNvPr>
          <p:cNvSpPr>
            <a:spLocks noGrp="1"/>
          </p:cNvSpPr>
          <p:nvPr>
            <p:ph type="title"/>
          </p:nvPr>
        </p:nvSpPr>
        <p:spPr>
          <a:xfrm>
            <a:off x="6284116" y="3429000"/>
            <a:ext cx="5588570" cy="2473216"/>
          </a:xfrm>
          <a:solidFill>
            <a:schemeClr val="bg1"/>
          </a:solidFill>
          <a:ln>
            <a:solidFill>
              <a:schemeClr val="bg1"/>
            </a:solidFill>
          </a:ln>
        </p:spPr>
        <p:txBody>
          <a:bodyPr>
            <a:noAutofit/>
          </a:bodyPr>
          <a:lstStyle/>
          <a:p>
            <a:r>
              <a:rPr lang="hr-HR" sz="3500" dirty="0"/>
              <a:t>PILOT IMPLEMENTATION </a:t>
            </a:r>
            <a:br>
              <a:rPr lang="hr-HR" sz="3500" dirty="0"/>
            </a:br>
            <a:r>
              <a:rPr lang="hr-HR" sz="3500" dirty="0"/>
              <a:t>OF LOCAL ACTION PLANS AND </a:t>
            </a:r>
            <a:br>
              <a:rPr lang="hr-HR" sz="3500" dirty="0"/>
            </a:br>
            <a:r>
              <a:rPr lang="hr-HR" sz="3500" dirty="0"/>
              <a:t>CREATURES ROUTES</a:t>
            </a:r>
            <a:endParaRPr lang="en-US" sz="3500" dirty="0"/>
          </a:p>
        </p:txBody>
      </p:sp>
    </p:spTree>
    <p:extLst>
      <p:ext uri="{BB962C8B-B14F-4D97-AF65-F5344CB8AC3E}">
        <p14:creationId xmlns:p14="http://schemas.microsoft.com/office/powerpoint/2010/main" val="1357812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546A4D-FB33-44B0-8153-29A654063E37}"/>
              </a:ext>
            </a:extLst>
          </p:cNvPr>
          <p:cNvSpPr>
            <a:spLocks noGrp="1"/>
          </p:cNvSpPr>
          <p:nvPr>
            <p:ph type="title"/>
          </p:nvPr>
        </p:nvSpPr>
        <p:spPr/>
        <p:txBody>
          <a:bodyPr/>
          <a:lstStyle/>
          <a:p>
            <a:r>
              <a:rPr lang="hr-HR" dirty="0"/>
              <a:t>PILOT ACTION</a:t>
            </a:r>
            <a:endParaRPr lang="en-US" dirty="0"/>
          </a:p>
        </p:txBody>
      </p:sp>
      <p:sp>
        <p:nvSpPr>
          <p:cNvPr id="3" name="Rezervirano mjesto sadržaja 2">
            <a:extLst>
              <a:ext uri="{FF2B5EF4-FFF2-40B4-BE49-F238E27FC236}">
                <a16:creationId xmlns:a16="http://schemas.microsoft.com/office/drawing/2014/main" id="{B59909EF-63CA-4276-9BBF-7AB098A16BCF}"/>
              </a:ext>
            </a:extLst>
          </p:cNvPr>
          <p:cNvSpPr>
            <a:spLocks noGrp="1"/>
          </p:cNvSpPr>
          <p:nvPr>
            <p:ph idx="1"/>
          </p:nvPr>
        </p:nvSpPr>
        <p:spPr/>
        <p:txBody>
          <a:bodyPr>
            <a:normAutofit fontScale="92500" lnSpcReduction="20000"/>
          </a:bodyPr>
          <a:lstStyle/>
          <a:p>
            <a:pPr marL="0" indent="0">
              <a:buNone/>
            </a:pPr>
            <a:r>
              <a:rPr lang="hr-HR" dirty="0"/>
              <a:t>EXPERIMENTAL PHASE OF LAP</a:t>
            </a:r>
          </a:p>
          <a:p>
            <a:pPr marL="0" indent="0">
              <a:buNone/>
            </a:pPr>
            <a:r>
              <a:rPr lang="hr-HR" dirty="0"/>
              <a:t>T</a:t>
            </a:r>
            <a:r>
              <a:rPr lang="en-GB" dirty="0" err="1"/>
              <a:t>esting</a:t>
            </a:r>
            <a:r>
              <a:rPr lang="en-GB" dirty="0"/>
              <a:t>-evaluating action</a:t>
            </a:r>
            <a:r>
              <a:rPr lang="hr-HR" dirty="0"/>
              <a:t> </a:t>
            </a:r>
            <a:r>
              <a:rPr lang="en-GB" dirty="0"/>
              <a:t>directly involving tourists, especially the younger ones (18-35 years)</a:t>
            </a:r>
            <a:r>
              <a:rPr lang="hr-HR" dirty="0"/>
              <a:t> </a:t>
            </a:r>
            <a:r>
              <a:rPr lang="hr-HR" dirty="0" err="1"/>
              <a:t>considers</a:t>
            </a:r>
            <a:r>
              <a:rPr lang="hr-HR" dirty="0"/>
              <a:t> </a:t>
            </a:r>
            <a:r>
              <a:rPr lang="en-GB" dirty="0"/>
              <a:t>monitor</a:t>
            </a:r>
            <a:r>
              <a:rPr lang="hr-HR" dirty="0" err="1"/>
              <a:t>ing</a:t>
            </a:r>
            <a:r>
              <a:rPr lang="en-GB" dirty="0"/>
              <a:t> a period of almost 1 year in order to detect the real feasibility, attractiveness, effectiveness and replicability of the creative-experiential tourism routes designed, also in a transnational perspective</a:t>
            </a:r>
            <a:r>
              <a:rPr lang="hr-HR" dirty="0"/>
              <a:t>. </a:t>
            </a:r>
          </a:p>
          <a:p>
            <a:pPr marL="0" indent="0">
              <a:buNone/>
            </a:pPr>
            <a:endParaRPr lang="hr-HR" dirty="0"/>
          </a:p>
          <a:p>
            <a:pPr marL="0" indent="0">
              <a:buNone/>
            </a:pPr>
            <a:r>
              <a:rPr lang="hr-HR" dirty="0"/>
              <a:t>Pilot </a:t>
            </a:r>
            <a:r>
              <a:rPr lang="hr-HR" dirty="0" err="1"/>
              <a:t>action</a:t>
            </a:r>
            <a:r>
              <a:rPr lang="hr-HR" dirty="0"/>
              <a:t> </a:t>
            </a:r>
            <a:r>
              <a:rPr lang="hr-HR" dirty="0" err="1"/>
              <a:t>will</a:t>
            </a:r>
            <a:r>
              <a:rPr lang="hr-HR" dirty="0"/>
              <a:t> </a:t>
            </a:r>
            <a:r>
              <a:rPr lang="en-GB" dirty="0"/>
              <a:t>promote a ‘design-thinking’ method based on a user-centric approach and aimed to produce more effective, lasting and transferrable results</a:t>
            </a:r>
            <a:r>
              <a:rPr lang="hr-HR" dirty="0"/>
              <a:t>.</a:t>
            </a:r>
          </a:p>
          <a:p>
            <a:pPr marL="0" indent="0">
              <a:buNone/>
            </a:pPr>
            <a:endParaRPr lang="hr-HR" dirty="0"/>
          </a:p>
          <a:p>
            <a:pPr marL="0" indent="0">
              <a:buNone/>
            </a:pPr>
            <a:r>
              <a:rPr lang="hr-HR" dirty="0"/>
              <a:t>Data </a:t>
            </a:r>
            <a:r>
              <a:rPr lang="hr-HR" dirty="0" err="1"/>
              <a:t>and</a:t>
            </a:r>
            <a:r>
              <a:rPr lang="hr-HR" dirty="0"/>
              <a:t> </a:t>
            </a:r>
            <a:r>
              <a:rPr lang="hr-HR" dirty="0" err="1"/>
              <a:t>feedback</a:t>
            </a:r>
            <a:r>
              <a:rPr lang="hr-HR" dirty="0"/>
              <a:t> </a:t>
            </a:r>
            <a:r>
              <a:rPr lang="hr-HR" dirty="0" err="1"/>
              <a:t>collected</a:t>
            </a:r>
            <a:r>
              <a:rPr lang="hr-HR" dirty="0"/>
              <a:t> </a:t>
            </a:r>
            <a:r>
              <a:rPr lang="hr-HR" dirty="0" err="1"/>
              <a:t>will</a:t>
            </a:r>
            <a:r>
              <a:rPr lang="hr-HR" dirty="0"/>
              <a:t> </a:t>
            </a:r>
            <a:r>
              <a:rPr lang="hr-HR" dirty="0" err="1"/>
              <a:t>be</a:t>
            </a:r>
            <a:r>
              <a:rPr lang="hr-HR" dirty="0"/>
              <a:t> </a:t>
            </a:r>
            <a:r>
              <a:rPr lang="hr-HR" dirty="0" err="1"/>
              <a:t>used</a:t>
            </a:r>
            <a:r>
              <a:rPr lang="hr-HR" dirty="0"/>
              <a:t> for </a:t>
            </a:r>
            <a:r>
              <a:rPr lang="hr-HR" dirty="0" err="1"/>
              <a:t>improvement</a:t>
            </a:r>
            <a:r>
              <a:rPr lang="hr-HR" dirty="0"/>
              <a:t> </a:t>
            </a:r>
            <a:r>
              <a:rPr lang="hr-HR" dirty="0" err="1"/>
              <a:t>of</a:t>
            </a:r>
            <a:r>
              <a:rPr lang="hr-HR" dirty="0"/>
              <a:t> </a:t>
            </a:r>
            <a:r>
              <a:rPr lang="hr-HR" dirty="0" err="1"/>
              <a:t>mobile</a:t>
            </a:r>
            <a:r>
              <a:rPr lang="hr-HR" dirty="0"/>
              <a:t> </a:t>
            </a:r>
            <a:r>
              <a:rPr lang="hr-HR" dirty="0" err="1"/>
              <a:t>app</a:t>
            </a:r>
            <a:r>
              <a:rPr lang="hr-HR" dirty="0"/>
              <a:t>.</a:t>
            </a:r>
            <a:endParaRPr lang="en-US" dirty="0"/>
          </a:p>
        </p:txBody>
      </p:sp>
    </p:spTree>
    <p:extLst>
      <p:ext uri="{BB962C8B-B14F-4D97-AF65-F5344CB8AC3E}">
        <p14:creationId xmlns:p14="http://schemas.microsoft.com/office/powerpoint/2010/main" val="1226140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EAB00A9-68EF-4C59-98F2-4072B1857E05}"/>
              </a:ext>
            </a:extLst>
          </p:cNvPr>
          <p:cNvSpPr>
            <a:spLocks noGrp="1"/>
          </p:cNvSpPr>
          <p:nvPr>
            <p:ph idx="1"/>
          </p:nvPr>
        </p:nvSpPr>
        <p:spPr>
          <a:xfrm>
            <a:off x="838200" y="1259839"/>
            <a:ext cx="10515600" cy="4917123"/>
          </a:xfrm>
        </p:spPr>
        <p:txBody>
          <a:bodyPr/>
          <a:lstStyle/>
          <a:p>
            <a:pPr>
              <a:buFont typeface="Wingdings" panose="05000000000000000000" pitchFamily="2" charset="2"/>
              <a:buChar char="§"/>
            </a:pPr>
            <a:r>
              <a:rPr lang="hr-HR" b="1" dirty="0">
                <a:solidFill>
                  <a:schemeClr val="accent6">
                    <a:lumMod val="75000"/>
                  </a:schemeClr>
                </a:solidFill>
              </a:rPr>
              <a:t>TRANSNATIONAL MEETING </a:t>
            </a:r>
            <a:r>
              <a:rPr lang="hr-HR" dirty="0"/>
              <a:t>11/2021 Dubrovnik </a:t>
            </a:r>
          </a:p>
          <a:p>
            <a:pPr>
              <a:buFont typeface="Wingdings" panose="05000000000000000000" pitchFamily="2" charset="2"/>
              <a:buChar char="§"/>
            </a:pPr>
            <a:r>
              <a:rPr lang="en-GB" dirty="0"/>
              <a:t>Within each </a:t>
            </a:r>
            <a:r>
              <a:rPr lang="hr-HR" dirty="0"/>
              <a:t>PILOT ACTION</a:t>
            </a:r>
            <a:r>
              <a:rPr lang="en-GB" dirty="0"/>
              <a:t>, PPs will test at least 2 new </a:t>
            </a:r>
            <a:r>
              <a:rPr lang="en-GB" dirty="0" err="1"/>
              <a:t>CreaTourES</a:t>
            </a:r>
            <a:r>
              <a:rPr lang="en-GB" dirty="0"/>
              <a:t> routes designed and included in the LAP. Tourists will be directly and actively involved. All data &amp; feedback will be collected and processed by PPs before being provided to UIRS</a:t>
            </a:r>
            <a:r>
              <a:rPr lang="hr-HR" dirty="0"/>
              <a:t>. </a:t>
            </a:r>
          </a:p>
          <a:p>
            <a:pPr>
              <a:buFont typeface="Wingdings" panose="05000000000000000000" pitchFamily="2" charset="2"/>
              <a:buChar char="§"/>
            </a:pPr>
            <a:r>
              <a:rPr lang="hr-HR" dirty="0"/>
              <a:t>2nd REPORT ON </a:t>
            </a:r>
            <a:r>
              <a:rPr lang="hr-HR" dirty="0" err="1"/>
              <a:t>LAPs</a:t>
            </a:r>
            <a:r>
              <a:rPr lang="hr-HR" dirty="0"/>
              <a:t> (IMPLEMENTATION PHASE) - </a:t>
            </a:r>
            <a:r>
              <a:rPr lang="en-GB" dirty="0"/>
              <a:t>All PPs’ data &amp; feedbacks on the </a:t>
            </a:r>
            <a:r>
              <a:rPr lang="en-GB" dirty="0" err="1"/>
              <a:t>CreaTourES</a:t>
            </a:r>
            <a:r>
              <a:rPr lang="en-GB" dirty="0"/>
              <a:t> routes tested by tourists will be collected </a:t>
            </a:r>
            <a:r>
              <a:rPr lang="hr-HR" dirty="0" err="1"/>
              <a:t>and</a:t>
            </a:r>
            <a:r>
              <a:rPr lang="hr-HR" dirty="0"/>
              <a:t> </a:t>
            </a:r>
            <a:r>
              <a:rPr lang="hr-HR" dirty="0" err="1"/>
              <a:t>elaborated</a:t>
            </a:r>
            <a:r>
              <a:rPr lang="hr-HR" dirty="0"/>
              <a:t> </a:t>
            </a:r>
            <a:r>
              <a:rPr lang="en-GB" dirty="0"/>
              <a:t>in a joint final report</a:t>
            </a:r>
            <a:r>
              <a:rPr lang="hr-HR" dirty="0"/>
              <a:t> </a:t>
            </a:r>
            <a:r>
              <a:rPr lang="hr-HR" dirty="0" err="1"/>
              <a:t>by</a:t>
            </a:r>
            <a:r>
              <a:rPr lang="hr-HR" dirty="0"/>
              <a:t> UIRS</a:t>
            </a:r>
            <a:r>
              <a:rPr lang="en-GB" dirty="0"/>
              <a:t>, highlighting the transnational perspective of the new sustainable and creative tourism model(s) produced by PPs through the project</a:t>
            </a:r>
            <a:r>
              <a:rPr lang="hr-HR" dirty="0"/>
              <a:t> (for </a:t>
            </a:r>
            <a:r>
              <a:rPr lang="en-GB" dirty="0"/>
              <a:t>the refinement of the mobile app</a:t>
            </a:r>
            <a:r>
              <a:rPr lang="hr-HR" dirty="0"/>
              <a:t>)</a:t>
            </a:r>
            <a:r>
              <a:rPr lang="en-GB" dirty="0"/>
              <a:t>. </a:t>
            </a:r>
            <a:endParaRPr lang="hr-HR" dirty="0"/>
          </a:p>
          <a:p>
            <a:pPr>
              <a:buFont typeface="Wingdings" panose="05000000000000000000" pitchFamily="2" charset="2"/>
              <a:buChar char="§"/>
            </a:pPr>
            <a:endParaRPr lang="en-US" dirty="0"/>
          </a:p>
          <a:p>
            <a:pPr marL="0" indent="0">
              <a:buNone/>
            </a:pPr>
            <a:endParaRPr lang="en-US" dirty="0"/>
          </a:p>
        </p:txBody>
      </p:sp>
    </p:spTree>
    <p:extLst>
      <p:ext uri="{BB962C8B-B14F-4D97-AF65-F5344CB8AC3E}">
        <p14:creationId xmlns:p14="http://schemas.microsoft.com/office/powerpoint/2010/main" val="73834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99284AF-59CE-468C-A754-34C101C04387}"/>
              </a:ext>
            </a:extLst>
          </p:cNvPr>
          <p:cNvSpPr>
            <a:spLocks noGrp="1"/>
          </p:cNvSpPr>
          <p:nvPr>
            <p:ph idx="1"/>
          </p:nvPr>
        </p:nvSpPr>
        <p:spPr/>
        <p:txBody>
          <a:bodyPr>
            <a:normAutofit lnSpcReduction="10000"/>
          </a:bodyPr>
          <a:lstStyle/>
          <a:p>
            <a:pPr marL="0" indent="0">
              <a:buNone/>
            </a:pPr>
            <a:r>
              <a:rPr lang="hr-HR" sz="3500" dirty="0"/>
              <a:t>TIMEFRAME: 6/20 – 7/22</a:t>
            </a:r>
          </a:p>
          <a:p>
            <a:pPr marL="0" indent="0">
              <a:buNone/>
            </a:pPr>
            <a:endParaRPr lang="hr-HR" sz="3500" dirty="0"/>
          </a:p>
          <a:p>
            <a:pPr marL="0" indent="0" algn="ctr">
              <a:buNone/>
            </a:pPr>
            <a:r>
              <a:rPr lang="hr-HR" sz="5000" dirty="0"/>
              <a:t>AIM</a:t>
            </a:r>
          </a:p>
          <a:p>
            <a:pPr marL="0" indent="0">
              <a:buNone/>
            </a:pPr>
            <a:r>
              <a:rPr lang="en-GB" sz="3500" dirty="0"/>
              <a:t>supporting local-regional, national &amp; ADRION decision makers in developing more integrated CCI-related policies, regulations &amp; practices, to better valorise their key-role and potential in supporting cultural heritage preservation and sustainable tourism.</a:t>
            </a:r>
            <a:endParaRPr lang="hr-HR" sz="3500" dirty="0"/>
          </a:p>
        </p:txBody>
      </p:sp>
    </p:spTree>
    <p:extLst>
      <p:ext uri="{BB962C8B-B14F-4D97-AF65-F5344CB8AC3E}">
        <p14:creationId xmlns:p14="http://schemas.microsoft.com/office/powerpoint/2010/main" val="274126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2">
            <a:extLst>
              <a:ext uri="{FF2B5EF4-FFF2-40B4-BE49-F238E27FC236}">
                <a16:creationId xmlns:a16="http://schemas.microsoft.com/office/drawing/2014/main" id="{088B94DA-D275-48B8-8B63-9997F389E84B}"/>
              </a:ext>
            </a:extLst>
          </p:cNvPr>
          <p:cNvSpPr txBox="1">
            <a:spLocks/>
          </p:cNvSpPr>
          <p:nvPr/>
        </p:nvSpPr>
        <p:spPr>
          <a:xfrm>
            <a:off x="928914" y="1494392"/>
            <a:ext cx="5326744" cy="871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400" dirty="0"/>
              <a:t>TIMEFRAME: 8/2021 – 7/2022</a:t>
            </a:r>
          </a:p>
          <a:p>
            <a:pPr marL="0" indent="0">
              <a:buFont typeface="Arial" panose="020B0604020202020204" pitchFamily="34" charset="0"/>
              <a:buNone/>
            </a:pPr>
            <a:r>
              <a:rPr lang="hr-HR" sz="2400" dirty="0"/>
              <a:t>RESPONSIBLE: UIRS</a:t>
            </a:r>
          </a:p>
          <a:p>
            <a:pPr marL="0" indent="0">
              <a:buFont typeface="Arial" panose="020B0604020202020204" pitchFamily="34" charset="0"/>
              <a:buNone/>
            </a:pPr>
            <a:endParaRPr lang="hr-HR" sz="2400" dirty="0"/>
          </a:p>
        </p:txBody>
      </p:sp>
      <p:sp>
        <p:nvSpPr>
          <p:cNvPr id="5" name="Rezervirano mjesto sadržaja 2">
            <a:extLst>
              <a:ext uri="{FF2B5EF4-FFF2-40B4-BE49-F238E27FC236}">
                <a16:creationId xmlns:a16="http://schemas.microsoft.com/office/drawing/2014/main" id="{8A2C89E6-F36E-4905-90B9-7C3DB013A482}"/>
              </a:ext>
            </a:extLst>
          </p:cNvPr>
          <p:cNvSpPr>
            <a:spLocks noGrp="1"/>
          </p:cNvSpPr>
          <p:nvPr>
            <p:ph idx="1"/>
          </p:nvPr>
        </p:nvSpPr>
        <p:spPr>
          <a:xfrm>
            <a:off x="1225373" y="3033315"/>
            <a:ext cx="2366913" cy="3091711"/>
          </a:xfrm>
        </p:spPr>
        <p:txBody>
          <a:bodyPr>
            <a:normAutofit/>
          </a:bodyPr>
          <a:lstStyle/>
          <a:p>
            <a:pPr marL="0" indent="0">
              <a:buNone/>
            </a:pPr>
            <a:r>
              <a:rPr lang="hr-HR" sz="2000" dirty="0"/>
              <a:t>11/2021</a:t>
            </a:r>
          </a:p>
          <a:p>
            <a:pPr marL="0" indent="0">
              <a:buNone/>
            </a:pPr>
            <a:r>
              <a:rPr lang="hr-HR" sz="2000" b="1" dirty="0">
                <a:solidFill>
                  <a:schemeClr val="accent6">
                    <a:lumMod val="75000"/>
                  </a:schemeClr>
                </a:solidFill>
              </a:rPr>
              <a:t>TRANSNATIONAL MEETING </a:t>
            </a:r>
          </a:p>
          <a:p>
            <a:pPr marL="0" indent="0">
              <a:buNone/>
            </a:pPr>
            <a:r>
              <a:rPr lang="hr-HR" sz="2000" dirty="0"/>
              <a:t>11/21 (</a:t>
            </a:r>
            <a:r>
              <a:rPr lang="hr-HR" sz="2000" dirty="0" err="1"/>
              <a:t>organization</a:t>
            </a:r>
            <a:r>
              <a:rPr lang="hr-HR" sz="2000" dirty="0"/>
              <a:t> DUNEA; </a:t>
            </a:r>
            <a:r>
              <a:rPr lang="hr-HR" sz="2000" dirty="0" err="1"/>
              <a:t>attending</a:t>
            </a:r>
            <a:r>
              <a:rPr lang="hr-HR" sz="2000" dirty="0"/>
              <a:t> ALL PP)</a:t>
            </a:r>
          </a:p>
          <a:p>
            <a:pPr marL="0" indent="0">
              <a:buNone/>
            </a:pPr>
            <a:r>
              <a:rPr lang="hr-HR" sz="2000" b="1" dirty="0"/>
              <a:t>(DELIVERABLE T.2.4.1)</a:t>
            </a:r>
            <a:endParaRPr lang="hr-HR" sz="2000" dirty="0"/>
          </a:p>
        </p:txBody>
      </p:sp>
      <p:sp>
        <p:nvSpPr>
          <p:cNvPr id="6" name="Rezervirano mjesto sadržaja 2">
            <a:extLst>
              <a:ext uri="{FF2B5EF4-FFF2-40B4-BE49-F238E27FC236}">
                <a16:creationId xmlns:a16="http://schemas.microsoft.com/office/drawing/2014/main" id="{749ED915-5038-4208-AA37-B0104CC41544}"/>
              </a:ext>
            </a:extLst>
          </p:cNvPr>
          <p:cNvSpPr txBox="1">
            <a:spLocks/>
          </p:cNvSpPr>
          <p:nvPr/>
        </p:nvSpPr>
        <p:spPr>
          <a:xfrm>
            <a:off x="5234245" y="3079538"/>
            <a:ext cx="2366913" cy="329223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000" dirty="0"/>
              <a:t>1 </a:t>
            </a:r>
            <a:r>
              <a:rPr lang="hr-HR" sz="2000" dirty="0" err="1"/>
              <a:t>year</a:t>
            </a:r>
            <a:endParaRPr lang="hr-HR" sz="2000" dirty="0"/>
          </a:p>
          <a:p>
            <a:pPr marL="0" indent="0">
              <a:buFont typeface="Arial" panose="020B0604020202020204" pitchFamily="34" charset="0"/>
              <a:buNone/>
            </a:pPr>
            <a:r>
              <a:rPr lang="hr-HR" sz="2000" dirty="0"/>
              <a:t>ALL PP: </a:t>
            </a:r>
          </a:p>
          <a:p>
            <a:pPr marL="0" indent="0">
              <a:buFont typeface="Arial" panose="020B0604020202020204" pitchFamily="34" charset="0"/>
              <a:buNone/>
            </a:pPr>
            <a:r>
              <a:rPr lang="hr-HR" sz="2000" dirty="0"/>
              <a:t>7 Pilot </a:t>
            </a:r>
            <a:r>
              <a:rPr lang="hr-HR" sz="2000" dirty="0" err="1"/>
              <a:t>Actions</a:t>
            </a:r>
            <a:r>
              <a:rPr lang="hr-HR" sz="2000" dirty="0"/>
              <a:t> for </a:t>
            </a:r>
            <a:r>
              <a:rPr lang="hr-HR" sz="2000" dirty="0" err="1"/>
              <a:t>testing</a:t>
            </a:r>
            <a:r>
              <a:rPr lang="hr-HR" sz="2000" dirty="0"/>
              <a:t> </a:t>
            </a:r>
            <a:r>
              <a:rPr lang="hr-HR" sz="2000" dirty="0" err="1"/>
              <a:t>new</a:t>
            </a:r>
            <a:r>
              <a:rPr lang="hr-HR" sz="2000" dirty="0"/>
              <a:t> </a:t>
            </a:r>
            <a:r>
              <a:rPr lang="hr-HR" sz="2000" dirty="0" err="1"/>
              <a:t>routes</a:t>
            </a:r>
            <a:r>
              <a:rPr lang="hr-HR" sz="2000" dirty="0"/>
              <a:t>. </a:t>
            </a:r>
            <a:r>
              <a:rPr lang="en-GB" sz="2000" dirty="0"/>
              <a:t>Tourists will be directly and actively involved. </a:t>
            </a:r>
            <a:r>
              <a:rPr lang="hr-HR" sz="2000" dirty="0"/>
              <a:t> </a:t>
            </a:r>
            <a:r>
              <a:rPr lang="hr-HR" sz="2000" dirty="0" err="1"/>
              <a:t>Collect</a:t>
            </a:r>
            <a:r>
              <a:rPr lang="hr-HR" sz="2000" dirty="0"/>
              <a:t> </a:t>
            </a:r>
            <a:r>
              <a:rPr lang="hr-HR" sz="2000" dirty="0" err="1"/>
              <a:t>and</a:t>
            </a:r>
            <a:r>
              <a:rPr lang="hr-HR" sz="2000" dirty="0"/>
              <a:t> </a:t>
            </a:r>
            <a:r>
              <a:rPr lang="hr-HR" sz="2000" dirty="0" err="1"/>
              <a:t>process</a:t>
            </a:r>
            <a:r>
              <a:rPr lang="hr-HR" sz="2000" dirty="0"/>
              <a:t> dana. </a:t>
            </a:r>
            <a:r>
              <a:rPr lang="hr-HR" sz="2000" dirty="0" err="1"/>
              <a:t>Send</a:t>
            </a:r>
            <a:r>
              <a:rPr lang="hr-HR" sz="2000" dirty="0"/>
              <a:t> </a:t>
            </a:r>
            <a:r>
              <a:rPr lang="hr-HR" sz="2000" dirty="0" err="1"/>
              <a:t>feedback</a:t>
            </a:r>
            <a:r>
              <a:rPr lang="hr-HR" sz="2000" dirty="0"/>
              <a:t> to UIRS</a:t>
            </a:r>
          </a:p>
          <a:p>
            <a:pPr marL="0" indent="0">
              <a:buNone/>
            </a:pPr>
            <a:r>
              <a:rPr lang="hr-HR" sz="2000" b="1" dirty="0"/>
              <a:t>(DELIVERABLE T.2.4.2)</a:t>
            </a:r>
            <a:endParaRPr lang="hr-HR" sz="2000" dirty="0"/>
          </a:p>
        </p:txBody>
      </p:sp>
      <p:sp>
        <p:nvSpPr>
          <p:cNvPr id="7" name="Rezervirano mjesto sadržaja 2">
            <a:extLst>
              <a:ext uri="{FF2B5EF4-FFF2-40B4-BE49-F238E27FC236}">
                <a16:creationId xmlns:a16="http://schemas.microsoft.com/office/drawing/2014/main" id="{0874CA9A-DB39-4B3A-A436-D7B409AD0D9C}"/>
              </a:ext>
            </a:extLst>
          </p:cNvPr>
          <p:cNvSpPr txBox="1">
            <a:spLocks/>
          </p:cNvSpPr>
          <p:nvPr/>
        </p:nvSpPr>
        <p:spPr>
          <a:xfrm>
            <a:off x="9016333" y="3033315"/>
            <a:ext cx="2366913" cy="3091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sz="2000" dirty="0"/>
              <a:t>7/2022</a:t>
            </a:r>
          </a:p>
          <a:p>
            <a:pPr marL="0" indent="0">
              <a:buFont typeface="Arial" panose="020B0604020202020204" pitchFamily="34" charset="0"/>
              <a:buNone/>
            </a:pPr>
            <a:r>
              <a:rPr lang="hr-HR" sz="2000" dirty="0"/>
              <a:t>UIRS: </a:t>
            </a:r>
          </a:p>
          <a:p>
            <a:pPr marL="0" indent="0">
              <a:buFont typeface="Arial" panose="020B0604020202020204" pitchFamily="34" charset="0"/>
              <a:buNone/>
            </a:pPr>
            <a:r>
              <a:rPr lang="hr-HR" sz="2000" dirty="0"/>
              <a:t>2nd REPORT on </a:t>
            </a:r>
            <a:r>
              <a:rPr lang="hr-HR" sz="2000" dirty="0" err="1"/>
              <a:t>LAPs</a:t>
            </a:r>
            <a:r>
              <a:rPr lang="hr-HR" sz="2000" dirty="0"/>
              <a:t> (</a:t>
            </a:r>
            <a:r>
              <a:rPr lang="hr-HR" sz="2000" dirty="0" err="1"/>
              <a:t>implementation</a:t>
            </a:r>
            <a:r>
              <a:rPr lang="hr-HR" sz="2000" dirty="0"/>
              <a:t> </a:t>
            </a:r>
            <a:r>
              <a:rPr lang="hr-HR" sz="2000" dirty="0" err="1"/>
              <a:t>phase</a:t>
            </a:r>
            <a:r>
              <a:rPr lang="hr-HR" sz="2000" dirty="0"/>
              <a:t>)</a:t>
            </a:r>
          </a:p>
          <a:p>
            <a:pPr marL="0" indent="0">
              <a:buNone/>
            </a:pPr>
            <a:r>
              <a:rPr lang="hr-HR" sz="2000" b="1" dirty="0"/>
              <a:t>(DELIVERABLE T.2.4.3)</a:t>
            </a:r>
            <a:endParaRPr lang="en-US" sz="2000" dirty="0"/>
          </a:p>
        </p:txBody>
      </p:sp>
      <p:cxnSp>
        <p:nvCxnSpPr>
          <p:cNvPr id="8" name="Ravni poveznik 7">
            <a:extLst>
              <a:ext uri="{FF2B5EF4-FFF2-40B4-BE49-F238E27FC236}">
                <a16:creationId xmlns:a16="http://schemas.microsoft.com/office/drawing/2014/main" id="{18C95114-588C-4C17-9E8C-5199C73E3447}"/>
              </a:ext>
            </a:extLst>
          </p:cNvPr>
          <p:cNvCxnSpPr/>
          <p:nvPr/>
        </p:nvCxnSpPr>
        <p:spPr>
          <a:xfrm>
            <a:off x="808754" y="3381865"/>
            <a:ext cx="112178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642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841801B-9E48-4449-B0A9-DF8E0E64DA01}"/>
              </a:ext>
            </a:extLst>
          </p:cNvPr>
          <p:cNvSpPr>
            <a:spLocks noGrp="1"/>
          </p:cNvSpPr>
          <p:nvPr>
            <p:ph type="title"/>
          </p:nvPr>
        </p:nvSpPr>
        <p:spPr/>
        <p:txBody>
          <a:bodyPr/>
          <a:lstStyle/>
          <a:p>
            <a:r>
              <a:rPr lang="hr-HR" dirty="0"/>
              <a:t>BUDGET</a:t>
            </a:r>
            <a:endParaRPr lang="en-US" dirty="0"/>
          </a:p>
        </p:txBody>
      </p:sp>
      <p:graphicFrame>
        <p:nvGraphicFramePr>
          <p:cNvPr id="4" name="Tablica 3">
            <a:extLst>
              <a:ext uri="{FF2B5EF4-FFF2-40B4-BE49-F238E27FC236}">
                <a16:creationId xmlns:a16="http://schemas.microsoft.com/office/drawing/2014/main" id="{F5C69271-F544-481E-9C40-47F111724C03}"/>
              </a:ext>
            </a:extLst>
          </p:cNvPr>
          <p:cNvGraphicFramePr>
            <a:graphicFrameLocks noGrp="1"/>
          </p:cNvGraphicFramePr>
          <p:nvPr>
            <p:extLst>
              <p:ext uri="{D42A27DB-BD31-4B8C-83A1-F6EECF244321}">
                <p14:modId xmlns:p14="http://schemas.microsoft.com/office/powerpoint/2010/main" val="3065834345"/>
              </p:ext>
            </p:extLst>
          </p:nvPr>
        </p:nvGraphicFramePr>
        <p:xfrm>
          <a:off x="1038687" y="2503503"/>
          <a:ext cx="10010314" cy="1475088"/>
        </p:xfrm>
        <a:graphic>
          <a:graphicData uri="http://schemas.openxmlformats.org/drawingml/2006/table">
            <a:tbl>
              <a:tblPr>
                <a:tableStyleId>{5C22544A-7EE6-4342-B048-85BDC9FD1C3A}</a:tableStyleId>
              </a:tblPr>
              <a:tblGrid>
                <a:gridCol w="1052366">
                  <a:extLst>
                    <a:ext uri="{9D8B030D-6E8A-4147-A177-3AD203B41FA5}">
                      <a16:colId xmlns:a16="http://schemas.microsoft.com/office/drawing/2014/main" val="3809830597"/>
                    </a:ext>
                  </a:extLst>
                </a:gridCol>
                <a:gridCol w="911195">
                  <a:extLst>
                    <a:ext uri="{9D8B030D-6E8A-4147-A177-3AD203B41FA5}">
                      <a16:colId xmlns:a16="http://schemas.microsoft.com/office/drawing/2014/main" val="2060941742"/>
                    </a:ext>
                  </a:extLst>
                </a:gridCol>
                <a:gridCol w="924029">
                  <a:extLst>
                    <a:ext uri="{9D8B030D-6E8A-4147-A177-3AD203B41FA5}">
                      <a16:colId xmlns:a16="http://schemas.microsoft.com/office/drawing/2014/main" val="4167625397"/>
                    </a:ext>
                  </a:extLst>
                </a:gridCol>
                <a:gridCol w="885528">
                  <a:extLst>
                    <a:ext uri="{9D8B030D-6E8A-4147-A177-3AD203B41FA5}">
                      <a16:colId xmlns:a16="http://schemas.microsoft.com/office/drawing/2014/main" val="3042326106"/>
                    </a:ext>
                  </a:extLst>
                </a:gridCol>
                <a:gridCol w="936863">
                  <a:extLst>
                    <a:ext uri="{9D8B030D-6E8A-4147-A177-3AD203B41FA5}">
                      <a16:colId xmlns:a16="http://schemas.microsoft.com/office/drawing/2014/main" val="3877587258"/>
                    </a:ext>
                  </a:extLst>
                </a:gridCol>
                <a:gridCol w="1013865">
                  <a:extLst>
                    <a:ext uri="{9D8B030D-6E8A-4147-A177-3AD203B41FA5}">
                      <a16:colId xmlns:a16="http://schemas.microsoft.com/office/drawing/2014/main" val="2454155223"/>
                    </a:ext>
                  </a:extLst>
                </a:gridCol>
                <a:gridCol w="924029">
                  <a:extLst>
                    <a:ext uri="{9D8B030D-6E8A-4147-A177-3AD203B41FA5}">
                      <a16:colId xmlns:a16="http://schemas.microsoft.com/office/drawing/2014/main" val="3249890368"/>
                    </a:ext>
                  </a:extLst>
                </a:gridCol>
                <a:gridCol w="1129369">
                  <a:extLst>
                    <a:ext uri="{9D8B030D-6E8A-4147-A177-3AD203B41FA5}">
                      <a16:colId xmlns:a16="http://schemas.microsoft.com/office/drawing/2014/main" val="2997034917"/>
                    </a:ext>
                  </a:extLst>
                </a:gridCol>
                <a:gridCol w="1129369">
                  <a:extLst>
                    <a:ext uri="{9D8B030D-6E8A-4147-A177-3AD203B41FA5}">
                      <a16:colId xmlns:a16="http://schemas.microsoft.com/office/drawing/2014/main" val="3736065621"/>
                    </a:ext>
                  </a:extLst>
                </a:gridCol>
                <a:gridCol w="1103701">
                  <a:extLst>
                    <a:ext uri="{9D8B030D-6E8A-4147-A177-3AD203B41FA5}">
                      <a16:colId xmlns:a16="http://schemas.microsoft.com/office/drawing/2014/main" val="2236376678"/>
                    </a:ext>
                  </a:extLst>
                </a:gridCol>
              </a:tblGrid>
              <a:tr h="245848">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ctr"/>
                      <a:r>
                        <a:rPr lang="en-US" sz="1100" u="none" strike="noStrike" dirty="0">
                          <a:effectLst/>
                        </a:rPr>
                        <a:t>MCBO</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u="none" strike="noStrike" dirty="0">
                          <a:effectLst/>
                        </a:rPr>
                        <a:t>FVGAR</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u="none" strike="noStrike" dirty="0">
                          <a:effectLst/>
                        </a:rPr>
                        <a:t>UIRS</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u="none" strike="noStrike" dirty="0">
                          <a:effectLst/>
                        </a:rPr>
                        <a:t>PSP</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u="none" strike="noStrike" dirty="0">
                          <a:effectLst/>
                        </a:rPr>
                        <a:t>AUEB-RC</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u="none" strike="noStrike" dirty="0">
                          <a:effectLst/>
                        </a:rPr>
                        <a:t>DUNEA</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u="none" strike="noStrike" dirty="0">
                          <a:effectLst/>
                        </a:rPr>
                        <a:t>RDNC</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u="none" strike="noStrike" dirty="0">
                          <a:effectLst/>
                        </a:rPr>
                        <a:t>SEBS</a:t>
                      </a:r>
                      <a:endParaRPr lang="en-US" sz="11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100" b="1" u="none" strike="noStrike" dirty="0">
                          <a:effectLst/>
                        </a:rPr>
                        <a:t>TOTAL</a:t>
                      </a:r>
                      <a:endParaRPr lang="en-US"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89467005"/>
                  </a:ext>
                </a:extLst>
              </a:tr>
              <a:tr h="245848">
                <a:tc>
                  <a:txBody>
                    <a:bodyPr/>
                    <a:lstStyle/>
                    <a:p>
                      <a:pPr algn="l" fontAlgn="b"/>
                      <a:r>
                        <a:rPr lang="en-US" sz="1100" u="none" strike="noStrike" dirty="0">
                          <a:effectLst/>
                        </a:rPr>
                        <a:t>STAFF</a:t>
                      </a:r>
                      <a:endParaRPr lang="en-US" sz="1100" b="0" i="0" u="none" strike="noStrike" dirty="0">
                        <a:solidFill>
                          <a:srgbClr val="FFFFFF"/>
                        </a:solidFill>
                        <a:effectLst/>
                        <a:latin typeface="Calibri" panose="020F0502020204030204" pitchFamily="34" charset="0"/>
                      </a:endParaRPr>
                    </a:p>
                  </a:txBody>
                  <a:tcPr marL="0" marR="0" marT="0" marB="0" anchor="b">
                    <a:solidFill>
                      <a:schemeClr val="accent2"/>
                    </a:solidFill>
                  </a:tcPr>
                </a:tc>
                <a:tc>
                  <a:txBody>
                    <a:bodyPr/>
                    <a:lstStyle/>
                    <a:p>
                      <a:pPr algn="ctr" fontAlgn="b"/>
                      <a:r>
                        <a:rPr lang="en-US" sz="1100" u="none" strike="noStrike" dirty="0">
                          <a:effectLst/>
                        </a:rPr>
                        <a:t>37,000.00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26,500.00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32,500.00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31,500.00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22,500.00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37,000.00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27,500.00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27,500.00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b="1" u="none" strike="noStrike" dirty="0">
                          <a:effectLst/>
                        </a:rPr>
                        <a:t>242,000.00</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41603814"/>
                  </a:ext>
                </a:extLst>
              </a:tr>
              <a:tr h="245848">
                <a:tc>
                  <a:txBody>
                    <a:bodyPr/>
                    <a:lstStyle/>
                    <a:p>
                      <a:pPr algn="l" fontAlgn="b"/>
                      <a:r>
                        <a:rPr lang="en-US" sz="1100" u="none" strike="noStrike" dirty="0">
                          <a:effectLst/>
                        </a:rPr>
                        <a:t>OFFICE</a:t>
                      </a:r>
                      <a:endParaRPr lang="en-US" sz="1100" b="0" i="0" u="none" strike="noStrike" dirty="0">
                        <a:solidFill>
                          <a:srgbClr val="FFFFFF"/>
                        </a:solidFill>
                        <a:effectLst/>
                        <a:latin typeface="Calibri" panose="020F0502020204030204" pitchFamily="34" charset="0"/>
                      </a:endParaRPr>
                    </a:p>
                  </a:txBody>
                  <a:tcPr marL="0" marR="0" marT="0" marB="0" anchor="b">
                    <a:solidFill>
                      <a:schemeClr val="accent2"/>
                    </a:solidFill>
                  </a:tcPr>
                </a:tc>
                <a:tc>
                  <a:txBody>
                    <a:bodyPr/>
                    <a:lstStyle/>
                    <a:p>
                      <a:pPr algn="ctr" fontAlgn="b"/>
                      <a:r>
                        <a:rPr lang="en-US" sz="1100" u="none" strike="noStrike" dirty="0">
                          <a:effectLst/>
                        </a:rPr>
                        <a:t>3,700.00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2,650.00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3,250.00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3,150.00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2,250.00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3,700.00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2,750.00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2,750.00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b="1" u="none" strike="noStrike" dirty="0">
                          <a:effectLst/>
                        </a:rPr>
                        <a:t>24,200.00</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998545117"/>
                  </a:ext>
                </a:extLst>
              </a:tr>
              <a:tr h="245848">
                <a:tc>
                  <a:txBody>
                    <a:bodyPr/>
                    <a:lstStyle/>
                    <a:p>
                      <a:pPr algn="l" fontAlgn="b"/>
                      <a:r>
                        <a:rPr lang="en-US" sz="1100" u="none" strike="noStrike" dirty="0">
                          <a:effectLst/>
                        </a:rPr>
                        <a:t>TRAVEL</a:t>
                      </a:r>
                      <a:endParaRPr lang="en-US" sz="1100" b="0" i="0" u="none" strike="noStrike" dirty="0">
                        <a:solidFill>
                          <a:srgbClr val="FFFFFF"/>
                        </a:solidFill>
                        <a:effectLst/>
                        <a:latin typeface="Calibri" panose="020F0502020204030204" pitchFamily="34" charset="0"/>
                      </a:endParaRPr>
                    </a:p>
                  </a:txBody>
                  <a:tcPr marL="0" marR="0" marT="0" marB="0" anchor="b">
                    <a:solidFill>
                      <a:schemeClr val="accent2"/>
                    </a:solidFill>
                  </a:tcPr>
                </a:tc>
                <a:tc>
                  <a:txBody>
                    <a:bodyPr/>
                    <a:lstStyle/>
                    <a:p>
                      <a:pPr algn="ctr" fontAlgn="b"/>
                      <a:r>
                        <a:rPr lang="en-US" sz="1100" u="none" strike="noStrike" dirty="0">
                          <a:effectLst/>
                        </a:rPr>
                        <a:t>5,800.00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4,400.00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6,000.00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5,400.00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6,400.00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4,500.00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4,500.00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6,000.00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b="1" u="none" strike="noStrike" dirty="0">
                          <a:effectLst/>
                        </a:rPr>
                        <a:t>43,000.00</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173674254"/>
                  </a:ext>
                </a:extLst>
              </a:tr>
              <a:tr h="245848">
                <a:tc>
                  <a:txBody>
                    <a:bodyPr/>
                    <a:lstStyle/>
                    <a:p>
                      <a:pPr algn="l" fontAlgn="b"/>
                      <a:r>
                        <a:rPr lang="en-US" sz="1100" u="none" strike="noStrike" dirty="0">
                          <a:effectLst/>
                        </a:rPr>
                        <a:t>EXTERNAL</a:t>
                      </a:r>
                      <a:endParaRPr lang="en-US" sz="1100" b="0" i="0" u="none" strike="noStrike" dirty="0">
                        <a:solidFill>
                          <a:srgbClr val="FFFFFF"/>
                        </a:solidFill>
                        <a:effectLst/>
                        <a:latin typeface="Calibri" panose="020F0502020204030204" pitchFamily="34" charset="0"/>
                      </a:endParaRPr>
                    </a:p>
                  </a:txBody>
                  <a:tcPr marL="0" marR="0" marT="0" marB="0" anchor="b">
                    <a:solidFill>
                      <a:schemeClr val="accent2"/>
                    </a:solidFill>
                  </a:tcPr>
                </a:tc>
                <a:tc>
                  <a:txBody>
                    <a:bodyPr/>
                    <a:lstStyle/>
                    <a:p>
                      <a:pPr algn="ctr" fontAlgn="b"/>
                      <a:r>
                        <a:rPr lang="en-US" sz="1100" u="none" strike="noStrike">
                          <a:effectLst/>
                        </a:rPr>
                        <a:t>31,000.00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33,000.00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28,000.00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28,000.00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11,350.00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a:effectLst/>
                        </a:rPr>
                        <a:t>44,000.00</a:t>
                      </a:r>
                      <a:endParaRPr lang="en-US" sz="1100" b="0" i="0" u="none" strike="noStrike">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30,500.00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u="none" strike="noStrike" dirty="0">
                          <a:effectLst/>
                        </a:rPr>
                        <a:t>26,000.00</a:t>
                      </a:r>
                      <a:endParaRPr lang="en-US" sz="11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b"/>
                      <a:r>
                        <a:rPr lang="en-US" sz="1100" b="1" u="none" strike="noStrike" dirty="0">
                          <a:effectLst/>
                        </a:rPr>
                        <a:t>231,850.00</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669535408"/>
                  </a:ext>
                </a:extLst>
              </a:tr>
              <a:tr h="245848">
                <a:tc>
                  <a:txBody>
                    <a:bodyPr/>
                    <a:lstStyle/>
                    <a:p>
                      <a:pPr algn="l" fontAlgn="b"/>
                      <a:r>
                        <a:rPr lang="en-US" sz="1100" b="1" u="none" strike="noStrike">
                          <a:effectLst/>
                        </a:rPr>
                        <a:t>TOTAL</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77,500.00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66,550.00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69,750.00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68,050.00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42,500.00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89,200.00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65,250.00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a:effectLst/>
                        </a:rPr>
                        <a:t>62,250.00</a:t>
                      </a:r>
                      <a:endParaRPr lang="en-US" sz="11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1100" b="1" u="none" strike="noStrike" dirty="0">
                          <a:effectLst/>
                        </a:rPr>
                        <a:t>541,050.00</a:t>
                      </a:r>
                      <a:endParaRPr lang="en-US" sz="11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5817289"/>
                  </a:ext>
                </a:extLst>
              </a:tr>
            </a:tbl>
          </a:graphicData>
        </a:graphic>
      </p:graphicFrame>
    </p:spTree>
    <p:extLst>
      <p:ext uri="{BB962C8B-B14F-4D97-AF65-F5344CB8AC3E}">
        <p14:creationId xmlns:p14="http://schemas.microsoft.com/office/powerpoint/2010/main" val="973010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95AEE9-4697-459E-A29A-95F36D119115}"/>
              </a:ext>
            </a:extLst>
          </p:cNvPr>
          <p:cNvSpPr>
            <a:spLocks noGrp="1"/>
          </p:cNvSpPr>
          <p:nvPr>
            <p:ph type="title"/>
          </p:nvPr>
        </p:nvSpPr>
        <p:spPr/>
        <p:txBody>
          <a:bodyPr/>
          <a:lstStyle/>
          <a:p>
            <a:r>
              <a:rPr lang="hr-HR" dirty="0"/>
              <a:t>BUDGET - STAFF</a:t>
            </a:r>
            <a:endParaRPr lang="en-US" dirty="0"/>
          </a:p>
        </p:txBody>
      </p:sp>
      <p:graphicFrame>
        <p:nvGraphicFramePr>
          <p:cNvPr id="3" name="Tablica 2">
            <a:extLst>
              <a:ext uri="{FF2B5EF4-FFF2-40B4-BE49-F238E27FC236}">
                <a16:creationId xmlns:a16="http://schemas.microsoft.com/office/drawing/2014/main" id="{D1557E65-B94D-472B-960E-6E2EA63D1BEB}"/>
              </a:ext>
            </a:extLst>
          </p:cNvPr>
          <p:cNvGraphicFramePr>
            <a:graphicFrameLocks noGrp="1"/>
          </p:cNvGraphicFramePr>
          <p:nvPr>
            <p:extLst>
              <p:ext uri="{D42A27DB-BD31-4B8C-83A1-F6EECF244321}">
                <p14:modId xmlns:p14="http://schemas.microsoft.com/office/powerpoint/2010/main" val="3099164551"/>
              </p:ext>
            </p:extLst>
          </p:nvPr>
        </p:nvGraphicFramePr>
        <p:xfrm>
          <a:off x="1237325" y="2308193"/>
          <a:ext cx="9717349" cy="2991771"/>
        </p:xfrm>
        <a:graphic>
          <a:graphicData uri="http://schemas.openxmlformats.org/drawingml/2006/table">
            <a:tbl>
              <a:tblPr>
                <a:tableStyleId>{5C22544A-7EE6-4342-B048-85BDC9FD1C3A}</a:tableStyleId>
              </a:tblPr>
              <a:tblGrid>
                <a:gridCol w="1114951">
                  <a:extLst>
                    <a:ext uri="{9D8B030D-6E8A-4147-A177-3AD203B41FA5}">
                      <a16:colId xmlns:a16="http://schemas.microsoft.com/office/drawing/2014/main" val="1733791251"/>
                    </a:ext>
                  </a:extLst>
                </a:gridCol>
                <a:gridCol w="1130654">
                  <a:extLst>
                    <a:ext uri="{9D8B030D-6E8A-4147-A177-3AD203B41FA5}">
                      <a16:colId xmlns:a16="http://schemas.microsoft.com/office/drawing/2014/main" val="3520809786"/>
                    </a:ext>
                  </a:extLst>
                </a:gridCol>
                <a:gridCol w="1083545">
                  <a:extLst>
                    <a:ext uri="{9D8B030D-6E8A-4147-A177-3AD203B41FA5}">
                      <a16:colId xmlns:a16="http://schemas.microsoft.com/office/drawing/2014/main" val="2306846801"/>
                    </a:ext>
                  </a:extLst>
                </a:gridCol>
                <a:gridCol w="1193469">
                  <a:extLst>
                    <a:ext uri="{9D8B030D-6E8A-4147-A177-3AD203B41FA5}">
                      <a16:colId xmlns:a16="http://schemas.microsoft.com/office/drawing/2014/main" val="912132663"/>
                    </a:ext>
                  </a:extLst>
                </a:gridCol>
                <a:gridCol w="1240579">
                  <a:extLst>
                    <a:ext uri="{9D8B030D-6E8A-4147-A177-3AD203B41FA5}">
                      <a16:colId xmlns:a16="http://schemas.microsoft.com/office/drawing/2014/main" val="3771691971"/>
                    </a:ext>
                  </a:extLst>
                </a:gridCol>
                <a:gridCol w="1130654">
                  <a:extLst>
                    <a:ext uri="{9D8B030D-6E8A-4147-A177-3AD203B41FA5}">
                      <a16:colId xmlns:a16="http://schemas.microsoft.com/office/drawing/2014/main" val="3338552712"/>
                    </a:ext>
                  </a:extLst>
                </a:gridCol>
                <a:gridCol w="1441585">
                  <a:extLst>
                    <a:ext uri="{9D8B030D-6E8A-4147-A177-3AD203B41FA5}">
                      <a16:colId xmlns:a16="http://schemas.microsoft.com/office/drawing/2014/main" val="216146660"/>
                    </a:ext>
                  </a:extLst>
                </a:gridCol>
                <a:gridCol w="1381912">
                  <a:extLst>
                    <a:ext uri="{9D8B030D-6E8A-4147-A177-3AD203B41FA5}">
                      <a16:colId xmlns:a16="http://schemas.microsoft.com/office/drawing/2014/main" val="3751705462"/>
                    </a:ext>
                  </a:extLst>
                </a:gridCol>
              </a:tblGrid>
              <a:tr h="332419">
                <a:tc>
                  <a:txBody>
                    <a:bodyPr/>
                    <a:lstStyle/>
                    <a:p>
                      <a:pPr algn="l" fontAlgn="b"/>
                      <a:endParaRPr lang="en-US" sz="1600" b="0" i="0" u="none" strike="noStrike" dirty="0">
                        <a:solidFill>
                          <a:srgbClr val="000000"/>
                        </a:solidFill>
                        <a:effectLst/>
                        <a:latin typeface="Calibri" panose="020F0502020204030204" pitchFamily="34" charset="0"/>
                      </a:endParaRPr>
                    </a:p>
                  </a:txBody>
                  <a:tcPr marL="0" marR="0" marT="0" marB="0" anchor="b">
                    <a:noFill/>
                  </a:tcPr>
                </a:tc>
                <a:tc>
                  <a:txBody>
                    <a:bodyPr/>
                    <a:lstStyle/>
                    <a:p>
                      <a:pPr algn="ctr" fontAlgn="ctr"/>
                      <a:r>
                        <a:rPr lang="en-US" sz="1600" u="none" strike="noStrike" dirty="0">
                          <a:effectLst/>
                        </a:rPr>
                        <a:t>P1</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600" u="none" strike="noStrike" dirty="0">
                          <a:effectLst/>
                        </a:rPr>
                        <a:t>P2</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600" u="none" strike="noStrike" dirty="0">
                          <a:effectLst/>
                        </a:rPr>
                        <a:t>P3</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600" u="none" strike="noStrike" dirty="0">
                          <a:effectLst/>
                        </a:rPr>
                        <a:t>P4</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n-US" sz="1600" u="none" strike="noStrike" dirty="0">
                          <a:effectLst/>
                        </a:rPr>
                        <a:t>P5</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gridSpan="2">
                  <a:txBody>
                    <a:bodyPr/>
                    <a:lstStyle/>
                    <a:p>
                      <a:pPr algn="ctr" fontAlgn="ctr"/>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1470444177"/>
                  </a:ext>
                </a:extLst>
              </a:tr>
              <a:tr h="332419">
                <a:tc>
                  <a:txBody>
                    <a:bodyPr/>
                    <a:lstStyle/>
                    <a:p>
                      <a:pPr algn="ctr" fontAlgn="ctr"/>
                      <a:r>
                        <a:rPr lang="en-US" sz="1600" u="none" strike="noStrike" dirty="0">
                          <a:effectLst/>
                        </a:rPr>
                        <a:t>MCBO</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dirty="0">
                          <a:effectLst/>
                        </a:rPr>
                        <a:t>1,000.00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9,000.00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8,000.00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8,000.00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11,000.00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37,000.00</a:t>
                      </a:r>
                      <a:endParaRPr lang="en-US" sz="1600" b="1" i="0" u="none" strike="noStrike" dirty="0">
                        <a:solidFill>
                          <a:srgbClr val="000000"/>
                        </a:solidFill>
                        <a:effectLst/>
                        <a:latin typeface="Calibri" panose="020F0502020204030204" pitchFamily="34" charset="0"/>
                      </a:endParaRPr>
                    </a:p>
                  </a:txBody>
                  <a:tcPr marL="0" marR="0" marT="0" marB="0" anchor="b"/>
                </a:tc>
                <a:tc rowSpan="8">
                  <a:txBody>
                    <a:bodyPr/>
                    <a:lstStyle/>
                    <a:p>
                      <a:pPr algn="ctr" fontAlgn="ctr"/>
                      <a:r>
                        <a:rPr lang="en-US" sz="1600" b="1" u="none" strike="noStrike">
                          <a:effectLst/>
                        </a:rPr>
                        <a:t>242,000.00</a:t>
                      </a:r>
                      <a:endParaRPr lang="en-US" sz="16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64410046"/>
                  </a:ext>
                </a:extLst>
              </a:tr>
              <a:tr h="332419">
                <a:tc>
                  <a:txBody>
                    <a:bodyPr/>
                    <a:lstStyle/>
                    <a:p>
                      <a:pPr algn="ctr" fontAlgn="ctr"/>
                      <a:r>
                        <a:rPr lang="en-US" sz="1600" u="none" strike="noStrike" dirty="0">
                          <a:effectLst/>
                        </a:rPr>
                        <a:t>FVGAR</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dirty="0">
                          <a:effectLst/>
                        </a:rPr>
                        <a:t>3,000.00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6,000.00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5,500.00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5,500.00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6,500.00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26,500.00</a:t>
                      </a:r>
                      <a:endParaRPr lang="en-US" sz="1600" b="1"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extLst>
                  <a:ext uri="{0D108BD9-81ED-4DB2-BD59-A6C34878D82A}">
                    <a16:rowId xmlns:a16="http://schemas.microsoft.com/office/drawing/2014/main" val="3968749163"/>
                  </a:ext>
                </a:extLst>
              </a:tr>
              <a:tr h="332419">
                <a:tc>
                  <a:txBody>
                    <a:bodyPr/>
                    <a:lstStyle/>
                    <a:p>
                      <a:pPr algn="ctr" fontAlgn="ctr"/>
                      <a:r>
                        <a:rPr lang="en-US" sz="1600" u="none" strike="noStrike" dirty="0">
                          <a:effectLst/>
                        </a:rPr>
                        <a:t>UIRS</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a:effectLst/>
                        </a:rPr>
                        <a:t>1,000.00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8,000.00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8,000.00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8,000.00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7,500.00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32,500.00</a:t>
                      </a:r>
                      <a:endParaRPr lang="en-US" sz="1600" b="1"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extLst>
                  <a:ext uri="{0D108BD9-81ED-4DB2-BD59-A6C34878D82A}">
                    <a16:rowId xmlns:a16="http://schemas.microsoft.com/office/drawing/2014/main" val="725211184"/>
                  </a:ext>
                </a:extLst>
              </a:tr>
              <a:tr h="332419">
                <a:tc>
                  <a:txBody>
                    <a:bodyPr/>
                    <a:lstStyle/>
                    <a:p>
                      <a:pPr algn="ctr" fontAlgn="ctr"/>
                      <a:r>
                        <a:rPr lang="en-US" sz="1600" u="none" strike="noStrike" dirty="0">
                          <a:effectLst/>
                        </a:rPr>
                        <a:t>PSP</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a:effectLst/>
                        </a:rPr>
                        <a:t>2,000.00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8,000.00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8,500.00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8,000.00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5,000.00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31,500.00</a:t>
                      </a:r>
                      <a:endParaRPr lang="en-US" sz="1600" b="1"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extLst>
                  <a:ext uri="{0D108BD9-81ED-4DB2-BD59-A6C34878D82A}">
                    <a16:rowId xmlns:a16="http://schemas.microsoft.com/office/drawing/2014/main" val="1227377456"/>
                  </a:ext>
                </a:extLst>
              </a:tr>
              <a:tr h="332419">
                <a:tc>
                  <a:txBody>
                    <a:bodyPr/>
                    <a:lstStyle/>
                    <a:p>
                      <a:pPr algn="ctr" fontAlgn="ctr"/>
                      <a:r>
                        <a:rPr lang="en-US" sz="1600" u="none" strike="noStrike" dirty="0">
                          <a:effectLst/>
                        </a:rPr>
                        <a:t>AUEB-RC</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a:effectLst/>
                        </a:rPr>
                        <a:t>1,000.00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3,500.00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7,000.00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6,000.00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5,000.00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22,500.00</a:t>
                      </a:r>
                      <a:endParaRPr lang="en-US" sz="1600" b="1"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extLst>
                  <a:ext uri="{0D108BD9-81ED-4DB2-BD59-A6C34878D82A}">
                    <a16:rowId xmlns:a16="http://schemas.microsoft.com/office/drawing/2014/main" val="1909040253"/>
                  </a:ext>
                </a:extLst>
              </a:tr>
              <a:tr h="332419">
                <a:tc>
                  <a:txBody>
                    <a:bodyPr/>
                    <a:lstStyle/>
                    <a:p>
                      <a:pPr algn="ctr" fontAlgn="ctr"/>
                      <a:r>
                        <a:rPr lang="en-US" sz="1600" u="none" strike="noStrike" dirty="0">
                          <a:effectLst/>
                        </a:rPr>
                        <a:t>DUNEA</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a:effectLst/>
                        </a:rPr>
                        <a:t>2,000.00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12,000.00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8,000.00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8,000.00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7,000.00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37,000.00</a:t>
                      </a:r>
                      <a:endParaRPr lang="en-US" sz="1600" b="1"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extLst>
                  <a:ext uri="{0D108BD9-81ED-4DB2-BD59-A6C34878D82A}">
                    <a16:rowId xmlns:a16="http://schemas.microsoft.com/office/drawing/2014/main" val="1000968922"/>
                  </a:ext>
                </a:extLst>
              </a:tr>
              <a:tr h="332419">
                <a:tc>
                  <a:txBody>
                    <a:bodyPr/>
                    <a:lstStyle/>
                    <a:p>
                      <a:pPr algn="ctr" fontAlgn="ctr"/>
                      <a:r>
                        <a:rPr lang="en-US" sz="1600" u="none" strike="noStrike" dirty="0">
                          <a:effectLst/>
                        </a:rPr>
                        <a:t>RDNC</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a:effectLst/>
                        </a:rPr>
                        <a:t>1,000.00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7,000.00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6,500.00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6,000.00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7,000.00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27,500.00</a:t>
                      </a:r>
                      <a:endParaRPr lang="en-US" sz="1600" b="1"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extLst>
                  <a:ext uri="{0D108BD9-81ED-4DB2-BD59-A6C34878D82A}">
                    <a16:rowId xmlns:a16="http://schemas.microsoft.com/office/drawing/2014/main" val="2616083017"/>
                  </a:ext>
                </a:extLst>
              </a:tr>
              <a:tr h="332419">
                <a:tc>
                  <a:txBody>
                    <a:bodyPr/>
                    <a:lstStyle/>
                    <a:p>
                      <a:pPr algn="ctr" fontAlgn="ctr"/>
                      <a:r>
                        <a:rPr lang="en-US" sz="1600" u="none" strike="noStrike" dirty="0">
                          <a:effectLst/>
                        </a:rPr>
                        <a:t>SEBS</a:t>
                      </a:r>
                      <a:endParaRPr lang="en-US" sz="1600" b="0" i="0" u="none" strike="noStrike" dirty="0">
                        <a:solidFill>
                          <a:srgbClr val="FFFFFF"/>
                        </a:solidFill>
                        <a:effectLst/>
                        <a:latin typeface="Calibri" panose="020F0502020204030204" pitchFamily="34" charset="0"/>
                      </a:endParaRPr>
                    </a:p>
                  </a:txBody>
                  <a:tcPr marL="0" marR="0" marT="0" marB="0" anchor="ctr">
                    <a:solidFill>
                      <a:schemeClr val="accent2"/>
                    </a:solidFill>
                  </a:tcPr>
                </a:tc>
                <a:tc>
                  <a:txBody>
                    <a:bodyPr/>
                    <a:lstStyle/>
                    <a:p>
                      <a:pPr algn="r" fontAlgn="b"/>
                      <a:r>
                        <a:rPr lang="en-US" sz="1600" u="none" strike="noStrike" dirty="0">
                          <a:effectLst/>
                        </a:rPr>
                        <a:t>1,000.00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4,000.00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5,500.00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a:effectLst/>
                        </a:rPr>
                        <a:t>8,000.00</a:t>
                      </a:r>
                      <a:endParaRPr lang="en-US" sz="1600" b="0" i="0" u="none" strike="noStrike">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u="none" strike="noStrike" dirty="0">
                          <a:effectLst/>
                        </a:rPr>
                        <a:t>9,000.00</a:t>
                      </a:r>
                      <a:endParaRPr lang="en-US" sz="1600" b="0" i="0" u="none" strike="noStrike" dirty="0">
                        <a:solidFill>
                          <a:srgbClr val="000000"/>
                        </a:solidFill>
                        <a:effectLst/>
                        <a:latin typeface="Calibri" panose="020F0502020204030204" pitchFamily="34" charset="0"/>
                      </a:endParaRPr>
                    </a:p>
                  </a:txBody>
                  <a:tcPr marL="0" marR="0" marT="0" marB="0" anchor="b">
                    <a:solidFill>
                      <a:schemeClr val="bg1"/>
                    </a:solidFill>
                  </a:tcPr>
                </a:tc>
                <a:tc>
                  <a:txBody>
                    <a:bodyPr/>
                    <a:lstStyle/>
                    <a:p>
                      <a:pPr algn="r" fontAlgn="b"/>
                      <a:r>
                        <a:rPr lang="en-US" sz="1600" b="1" u="none" strike="noStrike" dirty="0">
                          <a:effectLst/>
                        </a:rPr>
                        <a:t>27,500.00</a:t>
                      </a:r>
                      <a:endParaRPr lang="en-US" sz="1600" b="1"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n-US"/>
                    </a:p>
                  </a:txBody>
                  <a:tcPr/>
                </a:tc>
                <a:extLst>
                  <a:ext uri="{0D108BD9-81ED-4DB2-BD59-A6C34878D82A}">
                    <a16:rowId xmlns:a16="http://schemas.microsoft.com/office/drawing/2014/main" val="2606991802"/>
                  </a:ext>
                </a:extLst>
              </a:tr>
            </a:tbl>
          </a:graphicData>
        </a:graphic>
      </p:graphicFrame>
    </p:spTree>
    <p:extLst>
      <p:ext uri="{BB962C8B-B14F-4D97-AF65-F5344CB8AC3E}">
        <p14:creationId xmlns:p14="http://schemas.microsoft.com/office/powerpoint/2010/main" val="32704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4E3C89-3938-4B25-8019-448BECD48752}"/>
              </a:ext>
            </a:extLst>
          </p:cNvPr>
          <p:cNvSpPr>
            <a:spLocks noGrp="1"/>
          </p:cNvSpPr>
          <p:nvPr>
            <p:ph type="title"/>
          </p:nvPr>
        </p:nvSpPr>
        <p:spPr/>
        <p:txBody>
          <a:bodyPr/>
          <a:lstStyle/>
          <a:p>
            <a:r>
              <a:rPr lang="hr-HR" dirty="0"/>
              <a:t>BUDGET - TRAVEL </a:t>
            </a:r>
            <a:endParaRPr lang="en-US" dirty="0"/>
          </a:p>
        </p:txBody>
      </p:sp>
      <p:graphicFrame>
        <p:nvGraphicFramePr>
          <p:cNvPr id="4" name="Tablica 3">
            <a:extLst>
              <a:ext uri="{FF2B5EF4-FFF2-40B4-BE49-F238E27FC236}">
                <a16:creationId xmlns:a16="http://schemas.microsoft.com/office/drawing/2014/main" id="{726DB99B-523A-44F3-B013-7D54A8754337}"/>
              </a:ext>
            </a:extLst>
          </p:cNvPr>
          <p:cNvGraphicFramePr>
            <a:graphicFrameLocks noGrp="1"/>
          </p:cNvGraphicFramePr>
          <p:nvPr>
            <p:extLst>
              <p:ext uri="{D42A27DB-BD31-4B8C-83A1-F6EECF244321}">
                <p14:modId xmlns:p14="http://schemas.microsoft.com/office/powerpoint/2010/main" val="842641822"/>
              </p:ext>
            </p:extLst>
          </p:nvPr>
        </p:nvGraphicFramePr>
        <p:xfrm>
          <a:off x="1180730" y="1787719"/>
          <a:ext cx="8123067" cy="4828677"/>
        </p:xfrm>
        <a:graphic>
          <a:graphicData uri="http://schemas.openxmlformats.org/drawingml/2006/table">
            <a:tbl>
              <a:tblPr>
                <a:tableStyleId>{5C22544A-7EE6-4342-B048-85BDC9FD1C3A}</a:tableStyleId>
              </a:tblPr>
              <a:tblGrid>
                <a:gridCol w="779587">
                  <a:extLst>
                    <a:ext uri="{9D8B030D-6E8A-4147-A177-3AD203B41FA5}">
                      <a16:colId xmlns:a16="http://schemas.microsoft.com/office/drawing/2014/main" val="2024420538"/>
                    </a:ext>
                  </a:extLst>
                </a:gridCol>
                <a:gridCol w="1328590">
                  <a:extLst>
                    <a:ext uri="{9D8B030D-6E8A-4147-A177-3AD203B41FA5}">
                      <a16:colId xmlns:a16="http://schemas.microsoft.com/office/drawing/2014/main" val="1895886224"/>
                    </a:ext>
                  </a:extLst>
                </a:gridCol>
                <a:gridCol w="790566">
                  <a:extLst>
                    <a:ext uri="{9D8B030D-6E8A-4147-A177-3AD203B41FA5}">
                      <a16:colId xmlns:a16="http://schemas.microsoft.com/office/drawing/2014/main" val="796333106"/>
                    </a:ext>
                  </a:extLst>
                </a:gridCol>
                <a:gridCol w="757625">
                  <a:extLst>
                    <a:ext uri="{9D8B030D-6E8A-4147-A177-3AD203B41FA5}">
                      <a16:colId xmlns:a16="http://schemas.microsoft.com/office/drawing/2014/main" val="2658193098"/>
                    </a:ext>
                  </a:extLst>
                </a:gridCol>
                <a:gridCol w="834487">
                  <a:extLst>
                    <a:ext uri="{9D8B030D-6E8A-4147-A177-3AD203B41FA5}">
                      <a16:colId xmlns:a16="http://schemas.microsoft.com/office/drawing/2014/main" val="2122635444"/>
                    </a:ext>
                  </a:extLst>
                </a:gridCol>
                <a:gridCol w="867427">
                  <a:extLst>
                    <a:ext uri="{9D8B030D-6E8A-4147-A177-3AD203B41FA5}">
                      <a16:colId xmlns:a16="http://schemas.microsoft.com/office/drawing/2014/main" val="614372969"/>
                    </a:ext>
                  </a:extLst>
                </a:gridCol>
                <a:gridCol w="790566">
                  <a:extLst>
                    <a:ext uri="{9D8B030D-6E8A-4147-A177-3AD203B41FA5}">
                      <a16:colId xmlns:a16="http://schemas.microsoft.com/office/drawing/2014/main" val="199852356"/>
                    </a:ext>
                  </a:extLst>
                </a:gridCol>
                <a:gridCol w="1007972">
                  <a:extLst>
                    <a:ext uri="{9D8B030D-6E8A-4147-A177-3AD203B41FA5}">
                      <a16:colId xmlns:a16="http://schemas.microsoft.com/office/drawing/2014/main" val="1045287075"/>
                    </a:ext>
                  </a:extLst>
                </a:gridCol>
                <a:gridCol w="966247">
                  <a:extLst>
                    <a:ext uri="{9D8B030D-6E8A-4147-A177-3AD203B41FA5}">
                      <a16:colId xmlns:a16="http://schemas.microsoft.com/office/drawing/2014/main" val="1146048463"/>
                    </a:ext>
                  </a:extLst>
                </a:gridCol>
              </a:tblGrid>
              <a:tr h="156214">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0" marR="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fontAlgn="ctr"/>
                      <a:r>
                        <a:rPr lang="en-US" sz="1500" u="none" strike="noStrike" dirty="0">
                          <a:effectLst/>
                        </a:rPr>
                        <a:t>P1</a:t>
                      </a:r>
                      <a:endParaRPr lang="en-US" sz="15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u="none" strike="noStrike" dirty="0">
                          <a:effectLst/>
                        </a:rPr>
                        <a:t>P2</a:t>
                      </a:r>
                      <a:endParaRPr lang="en-US" sz="15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u="none" strike="noStrike" dirty="0">
                          <a:effectLst/>
                        </a:rPr>
                        <a:t>P3</a:t>
                      </a:r>
                      <a:endParaRPr lang="en-US" sz="15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u="none" strike="noStrike" dirty="0">
                          <a:effectLst/>
                        </a:rPr>
                        <a:t>P4</a:t>
                      </a:r>
                      <a:endParaRPr lang="en-US" sz="15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u="none" strike="noStrike" dirty="0">
                          <a:effectLst/>
                        </a:rPr>
                        <a:t>P5</a:t>
                      </a:r>
                      <a:endParaRPr lang="en-US" sz="1500" b="0"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fontAlgn="ctr"/>
                      <a:r>
                        <a:rPr lang="en-US" sz="1000" u="none" strike="noStrike" dirty="0">
                          <a:effectLst/>
                        </a:rPr>
                        <a:t>TOTAL</a:t>
                      </a:r>
                      <a:endParaRPr lang="en-US"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15457638"/>
                  </a:ext>
                </a:extLst>
              </a:tr>
              <a:tr h="149965">
                <a:tc rowSpan="4">
                  <a:txBody>
                    <a:bodyPr/>
                    <a:lstStyle/>
                    <a:p>
                      <a:pPr algn="ctr" fontAlgn="ctr"/>
                      <a:r>
                        <a:rPr lang="en-US" sz="1000" b="1" u="none" strike="noStrike" dirty="0">
                          <a:effectLst/>
                        </a:rPr>
                        <a:t>MCBO</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u="none" strike="noStrike">
                          <a:effectLst/>
                        </a:rPr>
                        <a:t>2 pax to Vlore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9">
                  <a:txBody>
                    <a:bodyPr/>
                    <a:lstStyle/>
                    <a:p>
                      <a:pPr algn="ctr" fontAlgn="ctr"/>
                      <a:r>
                        <a:rPr lang="en-US" sz="1000" u="none" strike="noStrike" dirty="0">
                          <a:effectLst/>
                        </a:rPr>
                        <a:t>43,000.00</a:t>
                      </a:r>
                      <a:endParaRPr lang="en-US"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92286"/>
                  </a:ext>
                </a:extLst>
              </a:tr>
              <a:tr h="149965">
                <a:tc vMerge="1">
                  <a:txBody>
                    <a:bodyPr/>
                    <a:lstStyle/>
                    <a:p>
                      <a:endParaRPr lang="en-US"/>
                    </a:p>
                  </a:txBody>
                  <a:tcPr/>
                </a:tc>
                <a:tc>
                  <a:txBody>
                    <a:bodyPr/>
                    <a:lstStyle/>
                    <a:p>
                      <a:pPr algn="l" fontAlgn="t"/>
                      <a:r>
                        <a:rPr lang="en-US" sz="1000" u="none" strike="noStrike" dirty="0">
                          <a:effectLst/>
                        </a:rPr>
                        <a:t>2 pax to </a:t>
                      </a:r>
                      <a:r>
                        <a:rPr lang="en-US" sz="1000" u="none" strike="noStrike" dirty="0" err="1">
                          <a:effectLst/>
                        </a:rPr>
                        <a:t>Dbk</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a:effectLst/>
                        </a:rPr>
                        <a:t>1,400.00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a:effectLst/>
                        </a:rPr>
                        <a:t>1,400.00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1629869172"/>
                  </a:ext>
                </a:extLst>
              </a:tr>
              <a:tr h="149965">
                <a:tc vMerge="1">
                  <a:txBody>
                    <a:bodyPr/>
                    <a:lstStyle/>
                    <a:p>
                      <a:endParaRPr lang="en-US"/>
                    </a:p>
                  </a:txBody>
                  <a:tcPr/>
                </a:tc>
                <a:tc>
                  <a:txBody>
                    <a:bodyPr/>
                    <a:lstStyle/>
                    <a:p>
                      <a:pPr algn="l" fontAlgn="t"/>
                      <a:r>
                        <a:rPr lang="en-US" sz="1000" u="none" strike="noStrike" dirty="0">
                          <a:effectLst/>
                        </a:rPr>
                        <a:t>2 pax to Athens</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a:effectLst/>
                        </a:rPr>
                        <a:t>1,450.00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a:effectLst/>
                        </a:rPr>
                        <a:t>1,450.00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75237378"/>
                  </a:ext>
                </a:extLst>
              </a:tr>
              <a:tr h="156214">
                <a:tc vMerge="1">
                  <a:txBody>
                    <a:bodyPr/>
                    <a:lstStyle/>
                    <a:p>
                      <a:endParaRPr lang="en-US"/>
                    </a:p>
                  </a:txBody>
                  <a:tcPr/>
                </a:tc>
                <a:tc>
                  <a:txBody>
                    <a:bodyPr/>
                    <a:lstStyle/>
                    <a:p>
                      <a:pPr algn="l" fontAlgn="t"/>
                      <a:r>
                        <a:rPr lang="en-US" sz="1000" u="none" strike="noStrike" dirty="0">
                          <a:effectLst/>
                        </a:rPr>
                        <a:t>2 pax to Trieste</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1,450.00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1,450.00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849915208"/>
                  </a:ext>
                </a:extLst>
              </a:tr>
              <a:tr h="149965">
                <a:tc rowSpan="3">
                  <a:txBody>
                    <a:bodyPr/>
                    <a:lstStyle/>
                    <a:p>
                      <a:pPr algn="ctr" fontAlgn="ctr"/>
                      <a:r>
                        <a:rPr lang="en-US" sz="1000" b="1" u="none" strike="noStrike" dirty="0">
                          <a:effectLst/>
                        </a:rPr>
                        <a:t>FVGAR</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u="none" strike="noStrike">
                          <a:effectLst/>
                        </a:rPr>
                        <a:t>2 pax to Vlore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a:effectLst/>
                        </a:rPr>
                        <a:t>1,500.00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3632438144"/>
                  </a:ext>
                </a:extLst>
              </a:tr>
              <a:tr h="149965">
                <a:tc vMerge="1">
                  <a:txBody>
                    <a:bodyPr/>
                    <a:lstStyle/>
                    <a:p>
                      <a:endParaRPr lang="en-US"/>
                    </a:p>
                  </a:txBody>
                  <a:tcPr/>
                </a:tc>
                <a:tc>
                  <a:txBody>
                    <a:bodyPr/>
                    <a:lstStyle/>
                    <a:p>
                      <a:pPr algn="l" fontAlgn="t"/>
                      <a:r>
                        <a:rPr lang="en-US" sz="1000" u="none" strike="noStrike" dirty="0">
                          <a:effectLst/>
                        </a:rPr>
                        <a:t>2 pax to </a:t>
                      </a:r>
                      <a:r>
                        <a:rPr lang="en-US" sz="1000" u="none" strike="noStrike" dirty="0" err="1">
                          <a:effectLst/>
                        </a:rPr>
                        <a:t>Dbk</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1,400.00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1,400.00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609820279"/>
                  </a:ext>
                </a:extLst>
              </a:tr>
              <a:tr h="156214">
                <a:tc vMerge="1">
                  <a:txBody>
                    <a:bodyPr/>
                    <a:lstStyle/>
                    <a:p>
                      <a:endParaRPr lang="en-US"/>
                    </a:p>
                  </a:txBody>
                  <a:tcPr/>
                </a:tc>
                <a:tc>
                  <a:txBody>
                    <a:bodyPr/>
                    <a:lstStyle/>
                    <a:p>
                      <a:pPr algn="l" fontAlgn="t"/>
                      <a:r>
                        <a:rPr lang="en-US" sz="1000" u="none" strike="noStrike">
                          <a:effectLst/>
                        </a:rPr>
                        <a:t>2 pax to Athens</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91437151"/>
                  </a:ext>
                </a:extLst>
              </a:tr>
              <a:tr h="149965">
                <a:tc rowSpan="4">
                  <a:txBody>
                    <a:bodyPr/>
                    <a:lstStyle/>
                    <a:p>
                      <a:pPr algn="ctr" fontAlgn="ctr"/>
                      <a:r>
                        <a:rPr lang="en-US" sz="1000" b="1" u="none" strike="noStrike" dirty="0">
                          <a:effectLst/>
                        </a:rPr>
                        <a:t>UIRS</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u="none" strike="noStrike">
                          <a:effectLst/>
                        </a:rPr>
                        <a:t>2 pax to Vlore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a:effectLst/>
                        </a:rPr>
                        <a:t>1,500.00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822600739"/>
                  </a:ext>
                </a:extLst>
              </a:tr>
              <a:tr h="149965">
                <a:tc vMerge="1">
                  <a:txBody>
                    <a:bodyPr/>
                    <a:lstStyle/>
                    <a:p>
                      <a:endParaRPr lang="en-US"/>
                    </a:p>
                  </a:txBody>
                  <a:tcPr/>
                </a:tc>
                <a:tc>
                  <a:txBody>
                    <a:bodyPr/>
                    <a:lstStyle/>
                    <a:p>
                      <a:pPr algn="l" fontAlgn="t"/>
                      <a:r>
                        <a:rPr lang="en-US" sz="1000" u="none" strike="noStrike" dirty="0">
                          <a:effectLst/>
                        </a:rPr>
                        <a:t>2 pax to </a:t>
                      </a:r>
                      <a:r>
                        <a:rPr lang="en-US" sz="1000" u="none" strike="noStrike" dirty="0" err="1">
                          <a:effectLst/>
                        </a:rPr>
                        <a:t>Dbk</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560193290"/>
                  </a:ext>
                </a:extLst>
              </a:tr>
              <a:tr h="149965">
                <a:tc vMerge="1">
                  <a:txBody>
                    <a:bodyPr/>
                    <a:lstStyle/>
                    <a:p>
                      <a:endParaRPr lang="en-US"/>
                    </a:p>
                  </a:txBody>
                  <a:tcPr/>
                </a:tc>
                <a:tc>
                  <a:txBody>
                    <a:bodyPr/>
                    <a:lstStyle/>
                    <a:p>
                      <a:pPr algn="l" fontAlgn="t"/>
                      <a:r>
                        <a:rPr lang="en-US" sz="1000" u="none" strike="noStrike" dirty="0">
                          <a:effectLst/>
                        </a:rPr>
                        <a:t>2 pax to Athens</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a:effectLst/>
                        </a:rPr>
                        <a:t>1,500.00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1792795100"/>
                  </a:ext>
                </a:extLst>
              </a:tr>
              <a:tr h="156214">
                <a:tc vMerge="1">
                  <a:txBody>
                    <a:bodyPr/>
                    <a:lstStyle/>
                    <a:p>
                      <a:endParaRPr lang="en-US"/>
                    </a:p>
                  </a:txBody>
                  <a:tcPr/>
                </a:tc>
                <a:tc>
                  <a:txBody>
                    <a:bodyPr/>
                    <a:lstStyle/>
                    <a:p>
                      <a:pPr algn="l" fontAlgn="t"/>
                      <a:r>
                        <a:rPr lang="en-US" sz="1000" u="none" strike="noStrike">
                          <a:effectLst/>
                        </a:rPr>
                        <a:t>2 pax to Trieste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540261807"/>
                  </a:ext>
                </a:extLst>
              </a:tr>
              <a:tr h="149965">
                <a:tc rowSpan="4">
                  <a:txBody>
                    <a:bodyPr/>
                    <a:lstStyle/>
                    <a:p>
                      <a:pPr algn="ctr" fontAlgn="ctr"/>
                      <a:r>
                        <a:rPr lang="en-US" sz="1000" b="1" u="none" strike="noStrike" dirty="0">
                          <a:effectLst/>
                        </a:rPr>
                        <a:t>PSP</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u="none" strike="noStrike">
                          <a:effectLst/>
                        </a:rPr>
                        <a:t>2 pax to Vlore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2428913478"/>
                  </a:ext>
                </a:extLst>
              </a:tr>
              <a:tr h="149965">
                <a:tc vMerge="1">
                  <a:txBody>
                    <a:bodyPr/>
                    <a:lstStyle/>
                    <a:p>
                      <a:endParaRPr lang="en-US"/>
                    </a:p>
                  </a:txBody>
                  <a:tcPr/>
                </a:tc>
                <a:tc>
                  <a:txBody>
                    <a:bodyPr/>
                    <a:lstStyle/>
                    <a:p>
                      <a:pPr algn="l" fontAlgn="t"/>
                      <a:r>
                        <a:rPr lang="en-US" sz="1000" u="none" strike="noStrike" dirty="0">
                          <a:effectLst/>
                        </a:rPr>
                        <a:t>2 pax to </a:t>
                      </a:r>
                      <a:r>
                        <a:rPr lang="en-US" sz="1000" u="none" strike="noStrike" dirty="0" err="1">
                          <a:effectLst/>
                        </a:rPr>
                        <a:t>Dbk</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987945058"/>
                  </a:ext>
                </a:extLst>
              </a:tr>
              <a:tr h="149965">
                <a:tc vMerge="1">
                  <a:txBody>
                    <a:bodyPr/>
                    <a:lstStyle/>
                    <a:p>
                      <a:endParaRPr lang="en-US"/>
                    </a:p>
                  </a:txBody>
                  <a:tcPr/>
                </a:tc>
                <a:tc>
                  <a:txBody>
                    <a:bodyPr/>
                    <a:lstStyle/>
                    <a:p>
                      <a:pPr algn="l" fontAlgn="t"/>
                      <a:r>
                        <a:rPr lang="en-US" sz="1000" u="none" strike="noStrike">
                          <a:effectLst/>
                        </a:rPr>
                        <a:t>2 pax to Athens</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1,200.00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1,200.00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384899505"/>
                  </a:ext>
                </a:extLst>
              </a:tr>
              <a:tr h="156214">
                <a:tc vMerge="1">
                  <a:txBody>
                    <a:bodyPr/>
                    <a:lstStyle/>
                    <a:p>
                      <a:endParaRPr lang="en-US"/>
                    </a:p>
                  </a:txBody>
                  <a:tcPr/>
                </a:tc>
                <a:tc>
                  <a:txBody>
                    <a:bodyPr/>
                    <a:lstStyle/>
                    <a:p>
                      <a:pPr algn="l" fontAlgn="t"/>
                      <a:r>
                        <a:rPr lang="en-US" sz="1000" u="none" strike="noStrike">
                          <a:effectLst/>
                        </a:rPr>
                        <a:t>2 pax to Trieste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a:effectLst/>
                        </a:rPr>
                        <a:t>1,200.00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1,200.00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6318307"/>
                  </a:ext>
                </a:extLst>
              </a:tr>
              <a:tr h="149965">
                <a:tc rowSpan="4">
                  <a:txBody>
                    <a:bodyPr/>
                    <a:lstStyle/>
                    <a:p>
                      <a:pPr algn="ctr" fontAlgn="ctr"/>
                      <a:r>
                        <a:rPr lang="en-US" sz="1000" b="1" u="none" strike="noStrike" dirty="0">
                          <a:effectLst/>
                        </a:rPr>
                        <a:t>AUEB-RC</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u="none" strike="noStrike">
                          <a:effectLst/>
                        </a:rPr>
                        <a:t>2 pax to Vlore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a:effectLst/>
                        </a:rPr>
                        <a:t>1,800.00</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1,800.00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439966519"/>
                  </a:ext>
                </a:extLst>
              </a:tr>
              <a:tr h="149965">
                <a:tc vMerge="1">
                  <a:txBody>
                    <a:bodyPr/>
                    <a:lstStyle/>
                    <a:p>
                      <a:endParaRPr lang="en-US"/>
                    </a:p>
                  </a:txBody>
                  <a:tcPr/>
                </a:tc>
                <a:tc>
                  <a:txBody>
                    <a:bodyPr/>
                    <a:lstStyle/>
                    <a:p>
                      <a:pPr algn="l" fontAlgn="t"/>
                      <a:r>
                        <a:rPr lang="en-US" sz="1000" u="none" strike="noStrike" dirty="0">
                          <a:effectLst/>
                        </a:rPr>
                        <a:t>2 pax to </a:t>
                      </a:r>
                      <a:r>
                        <a:rPr lang="en-US" sz="1000" u="none" strike="noStrike" dirty="0" err="1">
                          <a:effectLst/>
                        </a:rPr>
                        <a:t>Dbk</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2,000.00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2,000.00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011646536"/>
                  </a:ext>
                </a:extLst>
              </a:tr>
              <a:tr h="149965">
                <a:tc vMerge="1">
                  <a:txBody>
                    <a:bodyPr/>
                    <a:lstStyle/>
                    <a:p>
                      <a:endParaRPr lang="en-US"/>
                    </a:p>
                  </a:txBody>
                  <a:tcPr/>
                </a:tc>
                <a:tc>
                  <a:txBody>
                    <a:bodyPr/>
                    <a:lstStyle/>
                    <a:p>
                      <a:pPr algn="l" fontAlgn="t"/>
                      <a:r>
                        <a:rPr lang="en-US" sz="1000" u="none" strike="noStrike" dirty="0">
                          <a:effectLst/>
                        </a:rPr>
                        <a:t>2 pax to Trieste</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2,000.00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2,000.00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3811996751"/>
                  </a:ext>
                </a:extLst>
              </a:tr>
              <a:tr h="306179">
                <a:tc vMerge="1">
                  <a:txBody>
                    <a:bodyPr/>
                    <a:lstStyle/>
                    <a:p>
                      <a:endParaRPr lang="en-US"/>
                    </a:p>
                  </a:txBody>
                  <a:tcPr/>
                </a:tc>
                <a:tc>
                  <a:txBody>
                    <a:bodyPr/>
                    <a:lstStyle/>
                    <a:p>
                      <a:pPr algn="l" fontAlgn="t"/>
                      <a:r>
                        <a:rPr lang="en-US" sz="1000" u="none" strike="noStrike">
                          <a:effectLst/>
                        </a:rPr>
                        <a:t>2 pax to LSG meetings to Patras</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200.00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200.00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200.00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600.00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187901581"/>
                  </a:ext>
                </a:extLst>
              </a:tr>
              <a:tr h="149965">
                <a:tc rowSpan="3">
                  <a:txBody>
                    <a:bodyPr/>
                    <a:lstStyle/>
                    <a:p>
                      <a:pPr algn="ctr" fontAlgn="ctr"/>
                      <a:r>
                        <a:rPr lang="en-US" sz="1000" b="1" u="none" strike="noStrike" dirty="0">
                          <a:effectLst/>
                        </a:rPr>
                        <a:t>DUNEA</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u="none" strike="noStrike">
                          <a:effectLst/>
                        </a:rPr>
                        <a:t>2 pax to Vlore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3735361994"/>
                  </a:ext>
                </a:extLst>
              </a:tr>
              <a:tr h="149965">
                <a:tc vMerge="1">
                  <a:txBody>
                    <a:bodyPr/>
                    <a:lstStyle/>
                    <a:p>
                      <a:endParaRPr lang="en-US"/>
                    </a:p>
                  </a:txBody>
                  <a:tcPr/>
                </a:tc>
                <a:tc>
                  <a:txBody>
                    <a:bodyPr/>
                    <a:lstStyle/>
                    <a:p>
                      <a:pPr algn="l" fontAlgn="t"/>
                      <a:r>
                        <a:rPr lang="en-US" sz="1000" u="none" strike="noStrike" dirty="0">
                          <a:effectLst/>
                        </a:rPr>
                        <a:t>2 pax to Athens</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362926290"/>
                  </a:ext>
                </a:extLst>
              </a:tr>
              <a:tr h="156214">
                <a:tc vMerge="1">
                  <a:txBody>
                    <a:bodyPr/>
                    <a:lstStyle/>
                    <a:p>
                      <a:endParaRPr lang="en-US"/>
                    </a:p>
                  </a:txBody>
                  <a:tcPr/>
                </a:tc>
                <a:tc>
                  <a:txBody>
                    <a:bodyPr/>
                    <a:lstStyle/>
                    <a:p>
                      <a:pPr algn="l" fontAlgn="t"/>
                      <a:r>
                        <a:rPr lang="en-US" sz="1000" u="none" strike="noStrike">
                          <a:effectLst/>
                        </a:rPr>
                        <a:t>2 pax to Trieste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722751059"/>
                  </a:ext>
                </a:extLst>
              </a:tr>
              <a:tr h="149965">
                <a:tc rowSpan="3">
                  <a:txBody>
                    <a:bodyPr/>
                    <a:lstStyle/>
                    <a:p>
                      <a:pPr algn="ctr" fontAlgn="ctr"/>
                      <a:r>
                        <a:rPr lang="en-US" sz="1000" b="1" u="none" strike="noStrike" dirty="0">
                          <a:effectLst/>
                        </a:rPr>
                        <a:t>RDNC</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b="0" u="none" strike="noStrike" dirty="0">
                          <a:solidFill>
                            <a:schemeClr val="tx1"/>
                          </a:solidFill>
                          <a:effectLst/>
                        </a:rPr>
                        <a:t>2 pax to Vlore</a:t>
                      </a:r>
                      <a:endParaRPr lang="en-US" sz="1000" b="0" i="0" u="none" strike="noStrike" dirty="0">
                        <a:solidFill>
                          <a:schemeClr val="tx1"/>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656017967"/>
                  </a:ext>
                </a:extLst>
              </a:tr>
              <a:tr h="149965">
                <a:tc vMerge="1">
                  <a:txBody>
                    <a:bodyPr/>
                    <a:lstStyle/>
                    <a:p>
                      <a:endParaRPr lang="en-US"/>
                    </a:p>
                  </a:txBody>
                  <a:tcPr/>
                </a:tc>
                <a:tc>
                  <a:txBody>
                    <a:bodyPr/>
                    <a:lstStyle/>
                    <a:p>
                      <a:pPr algn="l" fontAlgn="t"/>
                      <a:r>
                        <a:rPr lang="en-US" sz="1000" u="none" strike="noStrike" dirty="0">
                          <a:effectLst/>
                        </a:rPr>
                        <a:t>2 pax to </a:t>
                      </a:r>
                      <a:r>
                        <a:rPr lang="en-US" sz="1000" u="none" strike="noStrike" dirty="0" err="1">
                          <a:effectLst/>
                        </a:rPr>
                        <a:t>Dbk</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101530371"/>
                  </a:ext>
                </a:extLst>
              </a:tr>
              <a:tr h="156214">
                <a:tc vMerge="1">
                  <a:txBody>
                    <a:bodyPr/>
                    <a:lstStyle/>
                    <a:p>
                      <a:endParaRPr lang="en-US"/>
                    </a:p>
                  </a:txBody>
                  <a:tcPr/>
                </a:tc>
                <a:tc>
                  <a:txBody>
                    <a:bodyPr/>
                    <a:lstStyle/>
                    <a:p>
                      <a:pPr algn="l" fontAlgn="t"/>
                      <a:r>
                        <a:rPr lang="en-US" sz="1000" u="none" strike="noStrike">
                          <a:effectLst/>
                        </a:rPr>
                        <a:t>2 pax to Trieste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41156739"/>
                  </a:ext>
                </a:extLst>
              </a:tr>
              <a:tr h="149965">
                <a:tc rowSpan="4">
                  <a:txBody>
                    <a:bodyPr/>
                    <a:lstStyle/>
                    <a:p>
                      <a:pPr algn="ctr" fontAlgn="ctr"/>
                      <a:r>
                        <a:rPr lang="en-US" sz="1000" b="1" u="none" strike="noStrike" dirty="0">
                          <a:effectLst/>
                        </a:rPr>
                        <a:t>SEBS</a:t>
                      </a:r>
                      <a:endParaRPr lang="en-US" sz="10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1000" u="none" strike="noStrike">
                          <a:effectLst/>
                        </a:rPr>
                        <a:t>2 pax to Vlore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endParaRPr lang="en-US"/>
                    </a:p>
                  </a:txBody>
                  <a:tcPr/>
                </a:tc>
                <a:extLst>
                  <a:ext uri="{0D108BD9-81ED-4DB2-BD59-A6C34878D82A}">
                    <a16:rowId xmlns:a16="http://schemas.microsoft.com/office/drawing/2014/main" val="1056248317"/>
                  </a:ext>
                </a:extLst>
              </a:tr>
              <a:tr h="149965">
                <a:tc vMerge="1">
                  <a:txBody>
                    <a:bodyPr/>
                    <a:lstStyle/>
                    <a:p>
                      <a:endParaRPr lang="en-US"/>
                    </a:p>
                  </a:txBody>
                  <a:tcPr/>
                </a:tc>
                <a:tc>
                  <a:txBody>
                    <a:bodyPr/>
                    <a:lstStyle/>
                    <a:p>
                      <a:pPr algn="l" fontAlgn="t"/>
                      <a:r>
                        <a:rPr lang="en-US" sz="1000" u="none" strike="noStrike" dirty="0">
                          <a:effectLst/>
                        </a:rPr>
                        <a:t>2 pax to </a:t>
                      </a:r>
                      <a:r>
                        <a:rPr lang="en-US" sz="1000" u="none" strike="noStrike" dirty="0" err="1">
                          <a:effectLst/>
                        </a:rPr>
                        <a:t>Dbk</a:t>
                      </a:r>
                      <a:endParaRPr lang="en-US" sz="1000" b="0" i="0" u="none" strike="noStrike" dirty="0">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2105799383"/>
                  </a:ext>
                </a:extLst>
              </a:tr>
              <a:tr h="149965">
                <a:tc vMerge="1">
                  <a:txBody>
                    <a:bodyPr/>
                    <a:lstStyle/>
                    <a:p>
                      <a:endParaRPr lang="en-US"/>
                    </a:p>
                  </a:txBody>
                  <a:tcPr/>
                </a:tc>
                <a:tc>
                  <a:txBody>
                    <a:bodyPr/>
                    <a:lstStyle/>
                    <a:p>
                      <a:pPr algn="l" fontAlgn="t"/>
                      <a:r>
                        <a:rPr lang="en-US" sz="1000" u="none" strike="noStrike">
                          <a:effectLst/>
                        </a:rPr>
                        <a:t>2 pax to Athens</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1773776330"/>
                  </a:ext>
                </a:extLst>
              </a:tr>
              <a:tr h="156214">
                <a:tc vMerge="1">
                  <a:txBody>
                    <a:bodyPr/>
                    <a:lstStyle/>
                    <a:p>
                      <a:endParaRPr lang="en-US"/>
                    </a:p>
                  </a:txBody>
                  <a:tcPr/>
                </a:tc>
                <a:tc>
                  <a:txBody>
                    <a:bodyPr/>
                    <a:lstStyle/>
                    <a:p>
                      <a:pPr algn="l" fontAlgn="t"/>
                      <a:r>
                        <a:rPr lang="en-US" sz="1000" u="none" strike="noStrike">
                          <a:effectLst/>
                        </a:rPr>
                        <a:t>2 pax to Trieste</a:t>
                      </a:r>
                      <a:endParaRPr lang="en-US" sz="1000" b="0" i="0" u="none" strike="noStrike">
                        <a:solidFill>
                          <a:srgbClr val="FFFFFF"/>
                        </a:solidFill>
                        <a:effectLst/>
                        <a:latin typeface="Calibri" panose="020F0502020204030204" pitchFamily="34" charset="0"/>
                      </a:endParaRPr>
                    </a:p>
                  </a:txBody>
                  <a:tcPr marL="0" marR="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fontAlgn="b"/>
                      <a:r>
                        <a:rPr lang="en-US" sz="1000" u="none" strike="noStrike" dirty="0">
                          <a:effectLst/>
                        </a:rPr>
                        <a:t>1,500.00</a:t>
                      </a:r>
                      <a:endParaRPr lang="en-US"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248391999"/>
                  </a:ext>
                </a:extLst>
              </a:tr>
            </a:tbl>
          </a:graphicData>
        </a:graphic>
      </p:graphicFrame>
    </p:spTree>
    <p:extLst>
      <p:ext uri="{BB962C8B-B14F-4D97-AF65-F5344CB8AC3E}">
        <p14:creationId xmlns:p14="http://schemas.microsoft.com/office/powerpoint/2010/main" val="364960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292E96-E475-48A6-8D00-ECE6B049620E}"/>
              </a:ext>
            </a:extLst>
          </p:cNvPr>
          <p:cNvSpPr>
            <a:spLocks noGrp="1"/>
          </p:cNvSpPr>
          <p:nvPr>
            <p:ph type="title"/>
          </p:nvPr>
        </p:nvSpPr>
        <p:spPr/>
        <p:txBody>
          <a:bodyPr/>
          <a:lstStyle/>
          <a:p>
            <a:r>
              <a:rPr lang="hr-HR" dirty="0"/>
              <a:t>BUDGET - EXTERNAL</a:t>
            </a:r>
            <a:endParaRPr lang="en-US" dirty="0"/>
          </a:p>
        </p:txBody>
      </p:sp>
      <p:graphicFrame>
        <p:nvGraphicFramePr>
          <p:cNvPr id="4" name="Tablica 3">
            <a:extLst>
              <a:ext uri="{FF2B5EF4-FFF2-40B4-BE49-F238E27FC236}">
                <a16:creationId xmlns:a16="http://schemas.microsoft.com/office/drawing/2014/main" id="{AC0F315F-A642-42FE-A970-4A3278372FCF}"/>
              </a:ext>
            </a:extLst>
          </p:cNvPr>
          <p:cNvGraphicFramePr>
            <a:graphicFrameLocks noGrp="1"/>
          </p:cNvGraphicFramePr>
          <p:nvPr>
            <p:extLst>
              <p:ext uri="{D42A27DB-BD31-4B8C-83A1-F6EECF244321}">
                <p14:modId xmlns:p14="http://schemas.microsoft.com/office/powerpoint/2010/main" val="1675957802"/>
              </p:ext>
            </p:extLst>
          </p:nvPr>
        </p:nvGraphicFramePr>
        <p:xfrm>
          <a:off x="958787" y="1374955"/>
          <a:ext cx="8407155" cy="5224600"/>
        </p:xfrm>
        <a:graphic>
          <a:graphicData uri="http://schemas.openxmlformats.org/drawingml/2006/table">
            <a:tbl>
              <a:tblPr>
                <a:tableStyleId>{5C22544A-7EE6-4342-B048-85BDC9FD1C3A}</a:tableStyleId>
              </a:tblPr>
              <a:tblGrid>
                <a:gridCol w="710215">
                  <a:extLst>
                    <a:ext uri="{9D8B030D-6E8A-4147-A177-3AD203B41FA5}">
                      <a16:colId xmlns:a16="http://schemas.microsoft.com/office/drawing/2014/main" val="1262616943"/>
                    </a:ext>
                  </a:extLst>
                </a:gridCol>
                <a:gridCol w="2432481">
                  <a:extLst>
                    <a:ext uri="{9D8B030D-6E8A-4147-A177-3AD203B41FA5}">
                      <a16:colId xmlns:a16="http://schemas.microsoft.com/office/drawing/2014/main" val="1451139260"/>
                    </a:ext>
                  </a:extLst>
                </a:gridCol>
                <a:gridCol w="621437">
                  <a:extLst>
                    <a:ext uri="{9D8B030D-6E8A-4147-A177-3AD203B41FA5}">
                      <a16:colId xmlns:a16="http://schemas.microsoft.com/office/drawing/2014/main" val="21661547"/>
                    </a:ext>
                  </a:extLst>
                </a:gridCol>
                <a:gridCol w="656948">
                  <a:extLst>
                    <a:ext uri="{9D8B030D-6E8A-4147-A177-3AD203B41FA5}">
                      <a16:colId xmlns:a16="http://schemas.microsoft.com/office/drawing/2014/main" val="2949696939"/>
                    </a:ext>
                  </a:extLst>
                </a:gridCol>
                <a:gridCol w="692458">
                  <a:extLst>
                    <a:ext uri="{9D8B030D-6E8A-4147-A177-3AD203B41FA5}">
                      <a16:colId xmlns:a16="http://schemas.microsoft.com/office/drawing/2014/main" val="3641543631"/>
                    </a:ext>
                  </a:extLst>
                </a:gridCol>
                <a:gridCol w="798991">
                  <a:extLst>
                    <a:ext uri="{9D8B030D-6E8A-4147-A177-3AD203B41FA5}">
                      <a16:colId xmlns:a16="http://schemas.microsoft.com/office/drawing/2014/main" val="13952132"/>
                    </a:ext>
                  </a:extLst>
                </a:gridCol>
                <a:gridCol w="772357">
                  <a:extLst>
                    <a:ext uri="{9D8B030D-6E8A-4147-A177-3AD203B41FA5}">
                      <a16:colId xmlns:a16="http://schemas.microsoft.com/office/drawing/2014/main" val="4115434209"/>
                    </a:ext>
                  </a:extLst>
                </a:gridCol>
                <a:gridCol w="669698">
                  <a:extLst>
                    <a:ext uri="{9D8B030D-6E8A-4147-A177-3AD203B41FA5}">
                      <a16:colId xmlns:a16="http://schemas.microsoft.com/office/drawing/2014/main" val="1916298004"/>
                    </a:ext>
                  </a:extLst>
                </a:gridCol>
                <a:gridCol w="1052570">
                  <a:extLst>
                    <a:ext uri="{9D8B030D-6E8A-4147-A177-3AD203B41FA5}">
                      <a16:colId xmlns:a16="http://schemas.microsoft.com/office/drawing/2014/main" val="2037648338"/>
                    </a:ext>
                  </a:extLst>
                </a:gridCol>
              </a:tblGrid>
              <a:tr h="111299">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500" b="1" u="none" strike="noStrike" dirty="0">
                          <a:effectLst/>
                        </a:rPr>
                        <a:t>P1</a:t>
                      </a:r>
                      <a:endParaRPr lang="en-US" sz="15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b="1" u="none" strike="noStrike" dirty="0">
                          <a:effectLst/>
                        </a:rPr>
                        <a:t>P2</a:t>
                      </a:r>
                      <a:endParaRPr lang="en-US" sz="15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b="1" u="none" strike="noStrike" dirty="0">
                          <a:effectLst/>
                        </a:rPr>
                        <a:t>P3</a:t>
                      </a:r>
                      <a:endParaRPr lang="en-US" sz="15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b="1" u="none" strike="noStrike" dirty="0">
                          <a:effectLst/>
                        </a:rPr>
                        <a:t>P4</a:t>
                      </a:r>
                      <a:endParaRPr lang="en-US" sz="15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500" b="1" u="none" strike="noStrike" dirty="0">
                          <a:effectLst/>
                        </a:rPr>
                        <a:t>P5</a:t>
                      </a:r>
                      <a:endParaRPr lang="en-US" sz="15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gridSpan="2">
                  <a:txBody>
                    <a:bodyPr/>
                    <a:lstStyle/>
                    <a:p>
                      <a:pPr algn="ctr" fontAlgn="ctr"/>
                      <a:r>
                        <a:rPr lang="en-US" sz="1500" b="1" u="none" strike="noStrike" dirty="0">
                          <a:effectLst/>
                        </a:rPr>
                        <a:t>TOTAL</a:t>
                      </a:r>
                      <a:endParaRPr lang="en-US" sz="15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35680731"/>
                  </a:ext>
                </a:extLst>
              </a:tr>
              <a:tr h="98034">
                <a:tc rowSpan="3">
                  <a:txBody>
                    <a:bodyPr/>
                    <a:lstStyle/>
                    <a:p>
                      <a:pPr algn="ctr" fontAlgn="ctr"/>
                      <a:r>
                        <a:rPr lang="en-US" sz="1200" b="1" u="none" strike="noStrike" dirty="0">
                          <a:effectLst/>
                        </a:rPr>
                        <a:t>MCBO</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a:effectLst/>
                        </a:rPr>
                        <a:t>LSG meeting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dirty="0">
                          <a:effectLst/>
                        </a:rPr>
                        <a:t>500.00</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6">
                  <a:txBody>
                    <a:bodyPr/>
                    <a:lstStyle/>
                    <a:p>
                      <a:pPr algn="ctr" fontAlgn="ctr"/>
                      <a:r>
                        <a:rPr lang="en-US" sz="1500" b="1" u="none" strike="noStrike" dirty="0">
                          <a:effectLst/>
                        </a:rPr>
                        <a:t>231,850.00</a:t>
                      </a:r>
                      <a:endParaRPr lang="en-US" sz="15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417289"/>
                  </a:ext>
                </a:extLst>
              </a:tr>
              <a:tr h="120180">
                <a:tc vMerge="1">
                  <a:txBody>
                    <a:bodyPr/>
                    <a:lstStyle/>
                    <a:p>
                      <a:endParaRPr lang="en-US"/>
                    </a:p>
                  </a:txBody>
                  <a:tcPr/>
                </a:tc>
                <a:tc>
                  <a:txBody>
                    <a:bodyPr/>
                    <a:lstStyle/>
                    <a:p>
                      <a:pPr algn="l" fontAlgn="t"/>
                      <a:r>
                        <a:rPr lang="en-US" sz="900" u="none" strike="noStrike" dirty="0">
                          <a:effectLst/>
                        </a:rPr>
                        <a:t>2 pax to Vlore</a:t>
                      </a:r>
                      <a:endParaRPr lang="en-US" sz="900" b="0" i="0" u="none" strike="noStrike" dirty="0">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108325975"/>
                  </a:ext>
                </a:extLst>
              </a:tr>
              <a:tr h="120180">
                <a:tc vMerge="1">
                  <a:txBody>
                    <a:bodyPr/>
                    <a:lstStyle/>
                    <a:p>
                      <a:endParaRPr lang="en-US"/>
                    </a:p>
                  </a:txBody>
                  <a:tcPr/>
                </a:tc>
                <a:tc>
                  <a:txBody>
                    <a:bodyPr/>
                    <a:lstStyle/>
                    <a:p>
                      <a:pPr algn="l" fontAlgn="t"/>
                      <a:r>
                        <a:rPr lang="en-US" sz="900" u="none" strike="noStrike" dirty="0">
                          <a:effectLst/>
                        </a:rPr>
                        <a:t>pilot management</a:t>
                      </a:r>
                      <a:endParaRPr lang="en-US" sz="900" b="0" i="0" u="none" strike="noStrike" dirty="0">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16,000.00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12,000.00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28,000.00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25348227"/>
                  </a:ext>
                </a:extLst>
              </a:tr>
              <a:tr h="120180">
                <a:tc rowSpan="3">
                  <a:txBody>
                    <a:bodyPr/>
                    <a:lstStyle/>
                    <a:p>
                      <a:pPr algn="ctr" fontAlgn="ctr"/>
                      <a:r>
                        <a:rPr lang="en-US" sz="1200" b="1" u="none" strike="noStrike" dirty="0">
                          <a:effectLst/>
                        </a:rPr>
                        <a:t>FVGAR</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dirty="0">
                          <a:effectLst/>
                        </a:rPr>
                        <a:t>LSG meeting</a:t>
                      </a:r>
                      <a:endParaRPr lang="en-US" sz="900" b="0" i="0" u="none" strike="noStrike" dirty="0">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760900595"/>
                  </a:ext>
                </a:extLst>
              </a:tr>
              <a:tr h="120180">
                <a:tc vMerge="1">
                  <a:txBody>
                    <a:bodyPr/>
                    <a:lstStyle/>
                    <a:p>
                      <a:endParaRPr lang="en-US"/>
                    </a:p>
                  </a:txBody>
                  <a:tcPr/>
                </a:tc>
                <a:tc>
                  <a:txBody>
                    <a:bodyPr/>
                    <a:lstStyle/>
                    <a:p>
                      <a:pPr algn="l" fontAlgn="t"/>
                      <a:r>
                        <a:rPr lang="en-US" sz="900" u="none" strike="noStrike">
                          <a:effectLst/>
                        </a:rPr>
                        <a:t>2 pax to Vlore</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581792928"/>
                  </a:ext>
                </a:extLst>
              </a:tr>
              <a:tr h="120180">
                <a:tc vMerge="1">
                  <a:txBody>
                    <a:bodyPr/>
                    <a:lstStyle/>
                    <a:p>
                      <a:endParaRPr lang="en-US"/>
                    </a:p>
                  </a:txBody>
                  <a:tcPr/>
                </a:tc>
                <a:tc>
                  <a:txBody>
                    <a:bodyPr/>
                    <a:lstStyle/>
                    <a:p>
                      <a:pPr algn="l" fontAlgn="t"/>
                      <a:r>
                        <a:rPr lang="en-US" sz="900" u="none" strike="noStrike">
                          <a:effectLst/>
                        </a:rPr>
                        <a:t>pilot management</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18,000.00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12,000.00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30,000.00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301250480"/>
                  </a:ext>
                </a:extLst>
              </a:tr>
              <a:tr h="120180">
                <a:tc rowSpan="3">
                  <a:txBody>
                    <a:bodyPr/>
                    <a:lstStyle/>
                    <a:p>
                      <a:pPr algn="ctr" fontAlgn="ctr"/>
                      <a:r>
                        <a:rPr lang="en-US" sz="1200" b="1" u="none" strike="noStrike" dirty="0">
                          <a:effectLst/>
                        </a:rPr>
                        <a:t>UIRS</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a:effectLst/>
                        </a:rPr>
                        <a:t>LSG meeting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232341993"/>
                  </a:ext>
                </a:extLst>
              </a:tr>
              <a:tr h="120180">
                <a:tc vMerge="1">
                  <a:txBody>
                    <a:bodyPr/>
                    <a:lstStyle/>
                    <a:p>
                      <a:endParaRPr lang="en-US"/>
                    </a:p>
                  </a:txBody>
                  <a:tcPr/>
                </a:tc>
                <a:tc>
                  <a:txBody>
                    <a:bodyPr/>
                    <a:lstStyle/>
                    <a:p>
                      <a:pPr algn="l" fontAlgn="t"/>
                      <a:r>
                        <a:rPr lang="en-US" sz="900" u="none" strike="noStrike">
                          <a:effectLst/>
                        </a:rPr>
                        <a:t>2 pax to Vlore</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562717701"/>
                  </a:ext>
                </a:extLst>
              </a:tr>
              <a:tr h="120180">
                <a:tc vMerge="1">
                  <a:txBody>
                    <a:bodyPr/>
                    <a:lstStyle/>
                    <a:p>
                      <a:endParaRPr lang="en-US"/>
                    </a:p>
                  </a:txBody>
                  <a:tcPr/>
                </a:tc>
                <a:tc>
                  <a:txBody>
                    <a:bodyPr/>
                    <a:lstStyle/>
                    <a:p>
                      <a:pPr algn="l" fontAlgn="t"/>
                      <a:r>
                        <a:rPr lang="en-US" sz="900" u="none" strike="noStrike">
                          <a:effectLst/>
                        </a:rPr>
                        <a:t>pilot management</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10,000.00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25,000.00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962610322"/>
                  </a:ext>
                </a:extLst>
              </a:tr>
              <a:tr h="120180">
                <a:tc rowSpan="3">
                  <a:txBody>
                    <a:bodyPr/>
                    <a:lstStyle/>
                    <a:p>
                      <a:pPr algn="ctr" fontAlgn="ctr"/>
                      <a:r>
                        <a:rPr lang="en-US" sz="1200" b="1" u="none" strike="noStrike" dirty="0">
                          <a:effectLst/>
                        </a:rPr>
                        <a:t>PSP</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a:effectLst/>
                        </a:rPr>
                        <a:t>LSG meeting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068681661"/>
                  </a:ext>
                </a:extLst>
              </a:tr>
              <a:tr h="120180">
                <a:tc vMerge="1">
                  <a:txBody>
                    <a:bodyPr/>
                    <a:lstStyle/>
                    <a:p>
                      <a:endParaRPr lang="en-US"/>
                    </a:p>
                  </a:txBody>
                  <a:tcPr/>
                </a:tc>
                <a:tc>
                  <a:txBody>
                    <a:bodyPr/>
                    <a:lstStyle/>
                    <a:p>
                      <a:pPr algn="l" fontAlgn="t"/>
                      <a:r>
                        <a:rPr lang="en-US" sz="900" u="none" strike="noStrike">
                          <a:effectLst/>
                        </a:rPr>
                        <a:t>2 pax to Vlore</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172116108"/>
                  </a:ext>
                </a:extLst>
              </a:tr>
              <a:tr h="120180">
                <a:tc vMerge="1">
                  <a:txBody>
                    <a:bodyPr/>
                    <a:lstStyle/>
                    <a:p>
                      <a:endParaRPr lang="en-US"/>
                    </a:p>
                  </a:txBody>
                  <a:tcPr/>
                </a:tc>
                <a:tc>
                  <a:txBody>
                    <a:bodyPr/>
                    <a:lstStyle/>
                    <a:p>
                      <a:pPr algn="l" fontAlgn="t"/>
                      <a:r>
                        <a:rPr lang="en-US" sz="900" u="none" strike="noStrike">
                          <a:effectLst/>
                        </a:rPr>
                        <a:t>pilot management</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10,000.00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25,000.00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604018401"/>
                  </a:ext>
                </a:extLst>
              </a:tr>
              <a:tr h="427900">
                <a:tc rowSpan="3">
                  <a:txBody>
                    <a:bodyPr/>
                    <a:lstStyle/>
                    <a:p>
                      <a:pPr algn="ctr" fontAlgn="ctr"/>
                      <a:r>
                        <a:rPr lang="en-US" sz="1200" b="1" u="none" strike="noStrike" dirty="0">
                          <a:effectLst/>
                        </a:rPr>
                        <a:t>AUEB-RC</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dirty="0">
                          <a:effectLst/>
                        </a:rPr>
                        <a:t>Support DUNEA in developing working</a:t>
                      </a:r>
                      <a:br>
                        <a:rPr lang="en-US" sz="900" u="none" strike="noStrike" dirty="0">
                          <a:effectLst/>
                        </a:rPr>
                      </a:br>
                      <a:r>
                        <a:rPr lang="en-US" sz="900" u="none" strike="noStrike" dirty="0">
                          <a:effectLst/>
                        </a:rPr>
                        <a:t>methodology to produce Policy Recommendations</a:t>
                      </a:r>
                      <a:endParaRPr lang="en-US" sz="900" b="0" i="0" u="none" strike="noStrike" dirty="0">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4,700.00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4,700.00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244179281"/>
                  </a:ext>
                </a:extLst>
              </a:tr>
              <a:tr h="360540">
                <a:tc vMerge="1">
                  <a:txBody>
                    <a:bodyPr/>
                    <a:lstStyle/>
                    <a:p>
                      <a:endParaRPr lang="en-US"/>
                    </a:p>
                  </a:txBody>
                  <a:tcPr/>
                </a:tc>
                <a:tc>
                  <a:txBody>
                    <a:bodyPr/>
                    <a:lstStyle/>
                    <a:p>
                      <a:pPr algn="l" fontAlgn="t"/>
                      <a:r>
                        <a:rPr lang="en-US" sz="900" u="none" strike="noStrike" dirty="0">
                          <a:effectLst/>
                        </a:rPr>
                        <a:t>Production of PRs</a:t>
                      </a:r>
                      <a:br>
                        <a:rPr lang="en-US" sz="900" u="none" strike="noStrike" dirty="0">
                          <a:effectLst/>
                        </a:rPr>
                      </a:br>
                      <a:r>
                        <a:rPr lang="en-US" sz="900" u="none" strike="noStrike" dirty="0">
                          <a:effectLst/>
                        </a:rPr>
                        <a:t>(methodological support to DUNEA)</a:t>
                      </a:r>
                      <a:endParaRPr lang="en-US" sz="900" b="0" i="0" u="none" strike="noStrike" dirty="0">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4,200.00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4,200.00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333348389"/>
                  </a:ext>
                </a:extLst>
              </a:tr>
              <a:tr h="240360">
                <a:tc vMerge="1">
                  <a:txBody>
                    <a:bodyPr/>
                    <a:lstStyle/>
                    <a:p>
                      <a:endParaRPr lang="en-US"/>
                    </a:p>
                  </a:txBody>
                  <a:tcPr/>
                </a:tc>
                <a:tc>
                  <a:txBody>
                    <a:bodyPr/>
                    <a:lstStyle/>
                    <a:p>
                      <a:pPr algn="l" fontAlgn="t"/>
                      <a:r>
                        <a:rPr lang="en-US" sz="900" u="none" strike="noStrike" dirty="0">
                          <a:effectLst/>
                        </a:rPr>
                        <a:t>Organization of meeting in Athens</a:t>
                      </a:r>
                      <a:endParaRPr lang="en-US" sz="900" b="0" i="0" u="none" strike="noStrike" dirty="0">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2,450.00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2,450.00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598659870"/>
                  </a:ext>
                </a:extLst>
              </a:tr>
              <a:tr h="313500">
                <a:tc rowSpan="5">
                  <a:txBody>
                    <a:bodyPr/>
                    <a:lstStyle/>
                    <a:p>
                      <a:pPr algn="ctr" fontAlgn="ctr"/>
                      <a:r>
                        <a:rPr lang="en-US" sz="1200" b="1" u="none" strike="noStrike" dirty="0">
                          <a:effectLst/>
                        </a:rPr>
                        <a:t>DUNEA</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a:effectLst/>
                        </a:rPr>
                        <a:t>External expertise in support to coordination activities (T2.1 &amp;T2.2)</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800" u="none" strike="noStrike">
                          <a:effectLst/>
                        </a:rPr>
                        <a:t>8,000.00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13,000.00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06759410"/>
                  </a:ext>
                </a:extLst>
              </a:tr>
              <a:tr h="120180">
                <a:tc vMerge="1">
                  <a:txBody>
                    <a:bodyPr/>
                    <a:lstStyle/>
                    <a:p>
                      <a:endParaRPr lang="en-US"/>
                    </a:p>
                  </a:txBody>
                  <a:tcPr/>
                </a:tc>
                <a:tc>
                  <a:txBody>
                    <a:bodyPr/>
                    <a:lstStyle/>
                    <a:p>
                      <a:pPr algn="l" fontAlgn="t"/>
                      <a:r>
                        <a:rPr lang="en-US" sz="900" u="none" strike="noStrike">
                          <a:effectLst/>
                        </a:rPr>
                        <a:t>LSG meeting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1,500.00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523627482"/>
                  </a:ext>
                </a:extLst>
              </a:tr>
              <a:tr h="240360">
                <a:tc vMerge="1">
                  <a:txBody>
                    <a:bodyPr/>
                    <a:lstStyle/>
                    <a:p>
                      <a:endParaRPr lang="en-US"/>
                    </a:p>
                  </a:txBody>
                  <a:tcPr/>
                </a:tc>
                <a:tc>
                  <a:txBody>
                    <a:bodyPr/>
                    <a:lstStyle/>
                    <a:p>
                      <a:pPr algn="l" fontAlgn="t"/>
                      <a:r>
                        <a:rPr lang="en-US" sz="900" u="none" strike="noStrike">
                          <a:effectLst/>
                        </a:rPr>
                        <a:t>Organization of the meeting in DBk</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4,000.00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4,000.00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578088403"/>
                  </a:ext>
                </a:extLst>
              </a:tr>
              <a:tr h="120180">
                <a:tc vMerge="1">
                  <a:txBody>
                    <a:bodyPr/>
                    <a:lstStyle/>
                    <a:p>
                      <a:endParaRPr lang="en-US"/>
                    </a:p>
                  </a:txBody>
                  <a:tcPr/>
                </a:tc>
                <a:tc>
                  <a:txBody>
                    <a:bodyPr/>
                    <a:lstStyle/>
                    <a:p>
                      <a:pPr algn="l" fontAlgn="t"/>
                      <a:r>
                        <a:rPr lang="en-US" sz="900" u="none" strike="noStrike">
                          <a:effectLst/>
                        </a:rPr>
                        <a:t>2 pax to Vlore</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1,500.00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889869794"/>
                  </a:ext>
                </a:extLst>
              </a:tr>
              <a:tr h="240360">
                <a:tc vMerge="1">
                  <a:txBody>
                    <a:bodyPr/>
                    <a:lstStyle/>
                    <a:p>
                      <a:endParaRPr lang="en-US"/>
                    </a:p>
                  </a:txBody>
                  <a:tcPr/>
                </a:tc>
                <a:tc>
                  <a:txBody>
                    <a:bodyPr/>
                    <a:lstStyle/>
                    <a:p>
                      <a:pPr algn="l" fontAlgn="t"/>
                      <a:r>
                        <a:rPr lang="en-US" sz="900" u="none" strike="noStrike">
                          <a:effectLst/>
                        </a:rPr>
                        <a:t>Costs for the pilot running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14,000.00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10,000.00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24,000.00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35585082"/>
                  </a:ext>
                </a:extLst>
              </a:tr>
              <a:tr h="120180">
                <a:tc rowSpan="3">
                  <a:txBody>
                    <a:bodyPr/>
                    <a:lstStyle/>
                    <a:p>
                      <a:pPr algn="ctr" fontAlgn="ctr"/>
                      <a:r>
                        <a:rPr lang="en-US" sz="1200" b="1" u="none" strike="noStrike" dirty="0">
                          <a:effectLst/>
                        </a:rPr>
                        <a:t>RDNC</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a:effectLst/>
                        </a:rPr>
                        <a:t>LSG meeting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1,500.00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424267444"/>
                  </a:ext>
                </a:extLst>
              </a:tr>
              <a:tr h="360540">
                <a:tc vMerge="1">
                  <a:txBody>
                    <a:bodyPr/>
                    <a:lstStyle/>
                    <a:p>
                      <a:endParaRPr lang="en-US"/>
                    </a:p>
                  </a:txBody>
                  <a:tcPr/>
                </a:tc>
                <a:tc>
                  <a:txBody>
                    <a:bodyPr/>
                    <a:lstStyle/>
                    <a:p>
                      <a:pPr algn="l" fontAlgn="t"/>
                      <a:r>
                        <a:rPr lang="en-US" sz="900" u="none" strike="noStrike">
                          <a:effectLst/>
                        </a:rPr>
                        <a:t>organization of the meeting in Vlore and LSG meetings</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5,000.00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554108458"/>
                  </a:ext>
                </a:extLst>
              </a:tr>
              <a:tr h="240360">
                <a:tc vMerge="1">
                  <a:txBody>
                    <a:bodyPr/>
                    <a:lstStyle/>
                    <a:p>
                      <a:endParaRPr lang="en-US"/>
                    </a:p>
                  </a:txBody>
                  <a:tcPr/>
                </a:tc>
                <a:tc>
                  <a:txBody>
                    <a:bodyPr/>
                    <a:lstStyle/>
                    <a:p>
                      <a:pPr algn="l" fontAlgn="t"/>
                      <a:r>
                        <a:rPr lang="en-US" sz="900" u="none" strike="noStrike">
                          <a:effectLst/>
                        </a:rPr>
                        <a:t>Costs for the pilot running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9,000.00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24,000.00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499751404"/>
                  </a:ext>
                </a:extLst>
              </a:tr>
              <a:tr h="120180">
                <a:tc rowSpan="3">
                  <a:txBody>
                    <a:bodyPr/>
                    <a:lstStyle/>
                    <a:p>
                      <a:pPr algn="ctr" fontAlgn="ctr"/>
                      <a:r>
                        <a:rPr lang="en-US" sz="1200" b="1" u="none" strike="noStrike" dirty="0">
                          <a:effectLst/>
                        </a:rPr>
                        <a:t>SEBS</a:t>
                      </a:r>
                      <a:endParaRPr lang="en-US" sz="12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US" sz="900" u="none" strike="noStrike">
                          <a:effectLst/>
                        </a:rPr>
                        <a:t>LSG meeting</a:t>
                      </a:r>
                      <a:endParaRPr lang="en-US" sz="900" b="0" i="0" u="none" strike="noStrike">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1,500.00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4121137247"/>
                  </a:ext>
                </a:extLst>
              </a:tr>
              <a:tr h="120180">
                <a:tc vMerge="1">
                  <a:txBody>
                    <a:bodyPr/>
                    <a:lstStyle/>
                    <a:p>
                      <a:endParaRPr lang="en-US"/>
                    </a:p>
                  </a:txBody>
                  <a:tcPr/>
                </a:tc>
                <a:tc>
                  <a:txBody>
                    <a:bodyPr/>
                    <a:lstStyle/>
                    <a:p>
                      <a:pPr algn="l" fontAlgn="ctr"/>
                      <a:r>
                        <a:rPr lang="en-US" sz="900" u="none" strike="noStrike">
                          <a:effectLst/>
                        </a:rPr>
                        <a:t>2 pax to Vlore</a:t>
                      </a:r>
                      <a:endParaRPr lang="en-US" sz="900" b="0" i="0" u="none" strike="noStrike">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a:effectLst/>
                        </a:rPr>
                        <a:t>1,500.00</a:t>
                      </a:r>
                      <a:endParaRPr lang="en-US" sz="8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667350188"/>
                  </a:ext>
                </a:extLst>
              </a:tr>
              <a:tr h="240360">
                <a:tc vMerge="1">
                  <a:txBody>
                    <a:bodyPr/>
                    <a:lstStyle/>
                    <a:p>
                      <a:endParaRPr lang="en-US"/>
                    </a:p>
                  </a:txBody>
                  <a:tcPr/>
                </a:tc>
                <a:tc>
                  <a:txBody>
                    <a:bodyPr/>
                    <a:lstStyle/>
                    <a:p>
                      <a:pPr algn="l" fontAlgn="t"/>
                      <a:r>
                        <a:rPr lang="en-US" sz="900" u="none" strike="noStrike" dirty="0">
                          <a:effectLst/>
                        </a:rPr>
                        <a:t>Costs for the pilot running</a:t>
                      </a:r>
                      <a:endParaRPr lang="en-US" sz="900" b="0" i="0" u="none" strike="noStrike" dirty="0">
                        <a:solidFill>
                          <a:srgbClr val="FFFFFF"/>
                        </a:solidFill>
                        <a:effectLst/>
                        <a:latin typeface="Calibri" panose="020F0502020204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15,000.00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a:effectLst/>
                        </a:rPr>
                        <a:t>8,000.00</a:t>
                      </a:r>
                      <a:endParaRPr lang="en-US" sz="8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b="1" u="none" strike="noStrike" dirty="0">
                          <a:effectLst/>
                        </a:rPr>
                        <a:t>23,000.00</a:t>
                      </a:r>
                      <a:endParaRPr lang="en-US" sz="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966163106"/>
                  </a:ext>
                </a:extLst>
              </a:tr>
            </a:tbl>
          </a:graphicData>
        </a:graphic>
      </p:graphicFrame>
    </p:spTree>
    <p:extLst>
      <p:ext uri="{BB962C8B-B14F-4D97-AF65-F5344CB8AC3E}">
        <p14:creationId xmlns:p14="http://schemas.microsoft.com/office/powerpoint/2010/main" val="1204962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2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6590966" y="1225817"/>
            <a:ext cx="4805996" cy="741641"/>
          </a:xfrm>
        </p:spPr>
        <p:txBody>
          <a:bodyPr anchor="t">
            <a:normAutofit/>
          </a:bodyPr>
          <a:lstStyle/>
          <a:p>
            <a:r>
              <a:rPr lang="it-IT" sz="4000" b="1" dirty="0">
                <a:solidFill>
                  <a:srgbClr val="000000"/>
                </a:solidFill>
                <a:latin typeface="Calibri Light" panose="020F0302020204030204" pitchFamily="34" charset="0"/>
                <a:cs typeface="Calibri Light" panose="020F0302020204030204" pitchFamily="34" charset="0"/>
              </a:rPr>
              <a:t>THANK YOU!</a:t>
            </a:r>
          </a:p>
        </p:txBody>
      </p:sp>
      <p:sp>
        <p:nvSpPr>
          <p:cNvPr id="3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magine 4" descr="Immagine che contiene cibo&#10;&#10;Descrizione generata automaticamente">
            <a:extLst>
              <a:ext uri="{FF2B5EF4-FFF2-40B4-BE49-F238E27FC236}">
                <a16:creationId xmlns:a16="http://schemas.microsoft.com/office/drawing/2014/main" id="{7C9EDACB-49EC-453A-B6D1-6CECC3C2A9CB}"/>
              </a:ext>
            </a:extLst>
          </p:cNvPr>
          <p:cNvPicPr>
            <a:picLocks noChangeAspect="1"/>
          </p:cNvPicPr>
          <p:nvPr/>
        </p:nvPicPr>
        <p:blipFill>
          <a:blip r:embed="rId3"/>
          <a:stretch>
            <a:fillRect/>
          </a:stretch>
        </p:blipFill>
        <p:spPr>
          <a:xfrm>
            <a:off x="340470" y="2540128"/>
            <a:ext cx="4141760" cy="2692143"/>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4" name="Immagine 13">
            <a:extLst>
              <a:ext uri="{FF2B5EF4-FFF2-40B4-BE49-F238E27FC236}">
                <a16:creationId xmlns:a16="http://schemas.microsoft.com/office/drawing/2014/main" id="{795FB1E7-0DAF-4EDE-86E5-767947C86F8A}"/>
              </a:ext>
            </a:extLst>
          </p:cNvPr>
          <p:cNvPicPr>
            <a:picLocks noChangeAspect="1"/>
          </p:cNvPicPr>
          <p:nvPr/>
        </p:nvPicPr>
        <p:blipFill>
          <a:blip r:embed="rId4"/>
          <a:stretch>
            <a:fillRect/>
          </a:stretch>
        </p:blipFill>
        <p:spPr>
          <a:xfrm>
            <a:off x="11220443" y="5895968"/>
            <a:ext cx="971557" cy="962032"/>
          </a:xfrm>
          <a:prstGeom prst="rect">
            <a:avLst/>
          </a:prstGeom>
        </p:spPr>
      </p:pic>
      <p:sp>
        <p:nvSpPr>
          <p:cNvPr id="12" name="Sottotitolo 2">
            <a:extLst>
              <a:ext uri="{FF2B5EF4-FFF2-40B4-BE49-F238E27FC236}">
                <a16:creationId xmlns:a16="http://schemas.microsoft.com/office/drawing/2014/main" id="{E45120E3-892A-45BE-9C4C-651140441F75}"/>
              </a:ext>
            </a:extLst>
          </p:cNvPr>
          <p:cNvSpPr txBox="1">
            <a:spLocks/>
          </p:cNvSpPr>
          <p:nvPr/>
        </p:nvSpPr>
        <p:spPr>
          <a:xfrm>
            <a:off x="6590966" y="6099649"/>
            <a:ext cx="4805996" cy="424065"/>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200" dirty="0">
                <a:solidFill>
                  <a:srgbClr val="000000"/>
                </a:solidFill>
              </a:rPr>
              <a:t>web kick-off meeting | 22 – 23 April 2020</a:t>
            </a:r>
          </a:p>
        </p:txBody>
      </p:sp>
      <p:sp>
        <p:nvSpPr>
          <p:cNvPr id="3" name="CasellaDiTesto 2">
            <a:extLst>
              <a:ext uri="{FF2B5EF4-FFF2-40B4-BE49-F238E27FC236}">
                <a16:creationId xmlns:a16="http://schemas.microsoft.com/office/drawing/2014/main" id="{4CFADDF5-9346-42B8-8669-040430322C3C}"/>
              </a:ext>
            </a:extLst>
          </p:cNvPr>
          <p:cNvSpPr txBox="1"/>
          <p:nvPr/>
        </p:nvSpPr>
        <p:spPr>
          <a:xfrm>
            <a:off x="6590966" y="3022448"/>
            <a:ext cx="4805996" cy="830997"/>
          </a:xfrm>
          <a:prstGeom prst="rect">
            <a:avLst/>
          </a:prstGeom>
          <a:noFill/>
        </p:spPr>
        <p:txBody>
          <a:bodyPr wrap="square" rtlCol="0">
            <a:spAutoFit/>
          </a:bodyPr>
          <a:lstStyle/>
          <a:p>
            <a:pPr algn="just"/>
            <a:r>
              <a:rPr lang="it-IT" sz="1600" i="1" dirty="0">
                <a:solidFill>
                  <a:srgbClr val="000000"/>
                </a:solidFill>
              </a:rPr>
              <a:t>Speaker:</a:t>
            </a:r>
            <a:r>
              <a:rPr lang="hr-HR" sz="1600" i="1" dirty="0">
                <a:solidFill>
                  <a:srgbClr val="000000"/>
                </a:solidFill>
              </a:rPr>
              <a:t> Olja </a:t>
            </a:r>
            <a:r>
              <a:rPr lang="de-DE" sz="1600" i="1" dirty="0">
                <a:solidFill>
                  <a:srgbClr val="000000"/>
                </a:solidFill>
              </a:rPr>
              <a:t>Ljubišić</a:t>
            </a:r>
          </a:p>
          <a:p>
            <a:pPr algn="just"/>
            <a:r>
              <a:rPr lang="it-IT" sz="1600" i="1" dirty="0">
                <a:solidFill>
                  <a:srgbClr val="000000"/>
                </a:solidFill>
              </a:rPr>
              <a:t>Partner:</a:t>
            </a:r>
            <a:r>
              <a:rPr lang="hr-HR" sz="1600" i="1" dirty="0">
                <a:solidFill>
                  <a:srgbClr val="000000"/>
                </a:solidFill>
              </a:rPr>
              <a:t> Regional Development </a:t>
            </a:r>
            <a:r>
              <a:rPr lang="en-GB" sz="1600" i="1" dirty="0">
                <a:solidFill>
                  <a:srgbClr val="000000"/>
                </a:solidFill>
              </a:rPr>
              <a:t>Agency</a:t>
            </a:r>
            <a:r>
              <a:rPr lang="hr-HR" sz="1600" i="1" dirty="0">
                <a:solidFill>
                  <a:srgbClr val="000000"/>
                </a:solidFill>
              </a:rPr>
              <a:t> Dubrovnik Neretva </a:t>
            </a:r>
            <a:r>
              <a:rPr lang="hr-HR" sz="1600" i="1" dirty="0" err="1">
                <a:solidFill>
                  <a:srgbClr val="000000"/>
                </a:solidFill>
              </a:rPr>
              <a:t>County</a:t>
            </a:r>
            <a:r>
              <a:rPr lang="hr-HR" sz="1600" i="1" dirty="0">
                <a:solidFill>
                  <a:srgbClr val="000000"/>
                </a:solidFill>
              </a:rPr>
              <a:t> - DUNEA</a:t>
            </a:r>
            <a:endParaRPr lang="it-IT" sz="1600" i="1" dirty="0">
              <a:solidFill>
                <a:srgbClr val="000000"/>
              </a:solidFill>
            </a:endParaRPr>
          </a:p>
        </p:txBody>
      </p:sp>
      <p:sp>
        <p:nvSpPr>
          <p:cNvPr id="11" name="CasellaDiTesto 10">
            <a:extLst>
              <a:ext uri="{FF2B5EF4-FFF2-40B4-BE49-F238E27FC236}">
                <a16:creationId xmlns:a16="http://schemas.microsoft.com/office/drawing/2014/main" id="{14906825-5ABA-4ECB-8F91-2EBD1052035C}"/>
              </a:ext>
            </a:extLst>
          </p:cNvPr>
          <p:cNvSpPr txBox="1"/>
          <p:nvPr/>
        </p:nvSpPr>
        <p:spPr>
          <a:xfrm>
            <a:off x="6590966" y="4357368"/>
            <a:ext cx="4805996" cy="830997"/>
          </a:xfrm>
          <a:prstGeom prst="rect">
            <a:avLst/>
          </a:prstGeom>
          <a:noFill/>
        </p:spPr>
        <p:txBody>
          <a:bodyPr wrap="square" rtlCol="0">
            <a:spAutoFit/>
          </a:bodyPr>
          <a:lstStyle/>
          <a:p>
            <a:pPr algn="just"/>
            <a:r>
              <a:rPr lang="it-IT" sz="1600" i="1" dirty="0" err="1">
                <a:solidFill>
                  <a:srgbClr val="000000"/>
                </a:solidFill>
              </a:rPr>
              <a:t>Contact</a:t>
            </a:r>
            <a:r>
              <a:rPr lang="it-IT" sz="1600" i="1" dirty="0">
                <a:solidFill>
                  <a:srgbClr val="000000"/>
                </a:solidFill>
              </a:rPr>
              <a:t> info:</a:t>
            </a:r>
            <a:r>
              <a:rPr lang="hr-HR" sz="1600" i="1" dirty="0">
                <a:solidFill>
                  <a:srgbClr val="000000"/>
                </a:solidFill>
              </a:rPr>
              <a:t> </a:t>
            </a:r>
            <a:r>
              <a:rPr lang="hr-HR" sz="1600" i="1" dirty="0">
                <a:solidFill>
                  <a:srgbClr val="000000"/>
                </a:solidFill>
                <a:hlinkClick r:id="rId5"/>
              </a:rPr>
              <a:t>oljubisic@dunea.hr</a:t>
            </a:r>
            <a:r>
              <a:rPr lang="hr-HR" sz="1600" i="1" dirty="0">
                <a:solidFill>
                  <a:srgbClr val="000000"/>
                </a:solidFill>
              </a:rPr>
              <a:t> </a:t>
            </a:r>
          </a:p>
          <a:p>
            <a:pPr algn="just"/>
            <a:r>
              <a:rPr lang="hr-HR" sz="1600" i="1" dirty="0">
                <a:solidFill>
                  <a:srgbClr val="000000"/>
                </a:solidFill>
              </a:rPr>
              <a:t>                        +385 99 5206110 (Viber/</a:t>
            </a:r>
            <a:r>
              <a:rPr lang="hr-HR" sz="1600" i="1" dirty="0" err="1">
                <a:solidFill>
                  <a:srgbClr val="000000"/>
                </a:solidFill>
              </a:rPr>
              <a:t>Whatsapp</a:t>
            </a:r>
            <a:r>
              <a:rPr lang="hr-HR" sz="1600" i="1" dirty="0">
                <a:solidFill>
                  <a:srgbClr val="000000"/>
                </a:solidFill>
              </a:rPr>
              <a:t>)</a:t>
            </a:r>
          </a:p>
          <a:p>
            <a:pPr algn="just"/>
            <a:r>
              <a:rPr lang="hr-HR" sz="1600" i="1" dirty="0">
                <a:solidFill>
                  <a:srgbClr val="000000"/>
                </a:solidFill>
              </a:rPr>
              <a:t>                        </a:t>
            </a:r>
            <a:r>
              <a:rPr lang="hr-HR" sz="1600" i="1" dirty="0" err="1">
                <a:solidFill>
                  <a:srgbClr val="000000"/>
                </a:solidFill>
              </a:rPr>
              <a:t>olja_ljubisic</a:t>
            </a:r>
            <a:r>
              <a:rPr lang="hr-HR" sz="1600" i="1" dirty="0">
                <a:solidFill>
                  <a:srgbClr val="000000"/>
                </a:solidFill>
              </a:rPr>
              <a:t> (Skype)</a:t>
            </a:r>
            <a:endParaRPr lang="it-IT" sz="1600" i="1" dirty="0">
              <a:solidFill>
                <a:srgbClr val="000000"/>
              </a:solidFill>
            </a:endParaRPr>
          </a:p>
        </p:txBody>
      </p:sp>
    </p:spTree>
    <p:extLst>
      <p:ext uri="{BB962C8B-B14F-4D97-AF65-F5344CB8AC3E}">
        <p14:creationId xmlns:p14="http://schemas.microsoft.com/office/powerpoint/2010/main" val="3103034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88C4D6-5A47-4A94-B029-B3C2291F439B}"/>
              </a:ext>
            </a:extLst>
          </p:cNvPr>
          <p:cNvSpPr>
            <a:spLocks noGrp="1"/>
          </p:cNvSpPr>
          <p:nvPr>
            <p:ph type="title"/>
          </p:nvPr>
        </p:nvSpPr>
        <p:spPr>
          <a:xfrm>
            <a:off x="889260" y="2913722"/>
            <a:ext cx="3957668" cy="1325563"/>
          </a:xfrm>
        </p:spPr>
        <p:txBody>
          <a:bodyPr/>
          <a:lstStyle/>
          <a:p>
            <a:r>
              <a:rPr lang="hr-HR" dirty="0"/>
              <a:t>CREATIVE HUB</a:t>
            </a:r>
            <a:endParaRPr lang="en-US" dirty="0"/>
          </a:p>
        </p:txBody>
      </p:sp>
      <p:pic>
        <p:nvPicPr>
          <p:cNvPr id="4" name="Slika 3">
            <a:extLst>
              <a:ext uri="{FF2B5EF4-FFF2-40B4-BE49-F238E27FC236}">
                <a16:creationId xmlns:a16="http://schemas.microsoft.com/office/drawing/2014/main" id="{EA7227DE-75CE-458A-B0FE-0AB2C3805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2412" y="3676454"/>
            <a:ext cx="3040907" cy="2700986"/>
          </a:xfrm>
          <a:prstGeom prst="rect">
            <a:avLst/>
          </a:prstGeom>
        </p:spPr>
      </p:pic>
      <p:pic>
        <p:nvPicPr>
          <p:cNvPr id="5" name="Slika 4">
            <a:extLst>
              <a:ext uri="{FF2B5EF4-FFF2-40B4-BE49-F238E27FC236}">
                <a16:creationId xmlns:a16="http://schemas.microsoft.com/office/drawing/2014/main" id="{B7084E45-5792-47A3-9800-4400E4AD1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6515" y="759439"/>
            <a:ext cx="3957668" cy="2201453"/>
          </a:xfrm>
          <a:prstGeom prst="rect">
            <a:avLst/>
          </a:prstGeom>
        </p:spPr>
      </p:pic>
      <p:pic>
        <p:nvPicPr>
          <p:cNvPr id="6" name="Slika 5">
            <a:extLst>
              <a:ext uri="{FF2B5EF4-FFF2-40B4-BE49-F238E27FC236}">
                <a16:creationId xmlns:a16="http://schemas.microsoft.com/office/drawing/2014/main" id="{C02E29EA-922E-473A-8C86-F67B50592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578" y="759440"/>
            <a:ext cx="3300568" cy="2201453"/>
          </a:xfrm>
          <a:prstGeom prst="rect">
            <a:avLst/>
          </a:prstGeom>
        </p:spPr>
      </p:pic>
      <p:pic>
        <p:nvPicPr>
          <p:cNvPr id="7" name="Slika 6">
            <a:extLst>
              <a:ext uri="{FF2B5EF4-FFF2-40B4-BE49-F238E27FC236}">
                <a16:creationId xmlns:a16="http://schemas.microsoft.com/office/drawing/2014/main" id="{CDBEED9D-94BF-4F91-B3A2-C2A1EF205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3060" y="1930400"/>
            <a:ext cx="2876620" cy="4314932"/>
          </a:xfrm>
          <a:prstGeom prst="rect">
            <a:avLst/>
          </a:prstGeom>
        </p:spPr>
      </p:pic>
      <p:pic>
        <p:nvPicPr>
          <p:cNvPr id="8" name="Slika 7">
            <a:extLst>
              <a:ext uri="{FF2B5EF4-FFF2-40B4-BE49-F238E27FC236}">
                <a16:creationId xmlns:a16="http://schemas.microsoft.com/office/drawing/2014/main" id="{A80CAC84-4815-44AF-AF84-66379E600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260" y="3944278"/>
            <a:ext cx="3300568" cy="2201453"/>
          </a:xfrm>
          <a:prstGeom prst="rect">
            <a:avLst/>
          </a:prstGeom>
        </p:spPr>
      </p:pic>
    </p:spTree>
    <p:extLst>
      <p:ext uri="{BB962C8B-B14F-4D97-AF65-F5344CB8AC3E}">
        <p14:creationId xmlns:p14="http://schemas.microsoft.com/office/powerpoint/2010/main" val="990513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CC7CA3-ECD8-410F-B77C-5930FB295ADD}"/>
              </a:ext>
            </a:extLst>
          </p:cNvPr>
          <p:cNvSpPr>
            <a:spLocks noGrp="1"/>
          </p:cNvSpPr>
          <p:nvPr>
            <p:ph type="title"/>
          </p:nvPr>
        </p:nvSpPr>
        <p:spPr/>
        <p:txBody>
          <a:bodyPr/>
          <a:lstStyle/>
          <a:p>
            <a:r>
              <a:rPr lang="hr-HR" dirty="0"/>
              <a:t>CREATIVE NEIGHBORHOOD </a:t>
            </a:r>
            <a:endParaRPr lang="en-US" dirty="0"/>
          </a:p>
        </p:txBody>
      </p:sp>
      <p:pic>
        <p:nvPicPr>
          <p:cNvPr id="4" name="Slika 3">
            <a:extLst>
              <a:ext uri="{FF2B5EF4-FFF2-40B4-BE49-F238E27FC236}">
                <a16:creationId xmlns:a16="http://schemas.microsoft.com/office/drawing/2014/main" id="{CC34F84F-4A28-4C3B-9D2B-EB5B93D134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03" r="26586"/>
          <a:stretch/>
        </p:blipFill>
        <p:spPr>
          <a:xfrm>
            <a:off x="9624767" y="1404792"/>
            <a:ext cx="2278552" cy="4963014"/>
          </a:xfrm>
          <a:prstGeom prst="rect">
            <a:avLst/>
          </a:prstGeom>
        </p:spPr>
      </p:pic>
      <p:pic>
        <p:nvPicPr>
          <p:cNvPr id="5" name="Slika 4">
            <a:extLst>
              <a:ext uri="{FF2B5EF4-FFF2-40B4-BE49-F238E27FC236}">
                <a16:creationId xmlns:a16="http://schemas.microsoft.com/office/drawing/2014/main" id="{0A87917D-16B3-48B1-9545-B7133C649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56" y="1404792"/>
            <a:ext cx="4453001" cy="2493681"/>
          </a:xfrm>
          <a:prstGeom prst="rect">
            <a:avLst/>
          </a:prstGeom>
        </p:spPr>
      </p:pic>
      <p:pic>
        <p:nvPicPr>
          <p:cNvPr id="6" name="Slika 5">
            <a:extLst>
              <a:ext uri="{FF2B5EF4-FFF2-40B4-BE49-F238E27FC236}">
                <a16:creationId xmlns:a16="http://schemas.microsoft.com/office/drawing/2014/main" id="{014083BA-ECAC-414C-BE6B-5DA434B32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717" y="1404792"/>
            <a:ext cx="3747334" cy="2493681"/>
          </a:xfrm>
          <a:prstGeom prst="rect">
            <a:avLst/>
          </a:prstGeom>
        </p:spPr>
      </p:pic>
      <p:pic>
        <p:nvPicPr>
          <p:cNvPr id="7" name="Slika 6">
            <a:extLst>
              <a:ext uri="{FF2B5EF4-FFF2-40B4-BE49-F238E27FC236}">
                <a16:creationId xmlns:a16="http://schemas.microsoft.com/office/drawing/2014/main" id="{0BD68E4B-311C-4C32-987E-36661A3274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556" y="4112542"/>
            <a:ext cx="3129312" cy="2082415"/>
          </a:xfrm>
          <a:prstGeom prst="rect">
            <a:avLst/>
          </a:prstGeom>
        </p:spPr>
      </p:pic>
      <p:pic>
        <p:nvPicPr>
          <p:cNvPr id="8" name="Slika 7">
            <a:extLst>
              <a:ext uri="{FF2B5EF4-FFF2-40B4-BE49-F238E27FC236}">
                <a16:creationId xmlns:a16="http://schemas.microsoft.com/office/drawing/2014/main" id="{DFF459CD-C370-4080-8BC3-9E74A9DCEF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4707" y="4112542"/>
            <a:ext cx="3123624" cy="2082416"/>
          </a:xfrm>
          <a:prstGeom prst="rect">
            <a:avLst/>
          </a:prstGeom>
        </p:spPr>
      </p:pic>
      <p:pic>
        <p:nvPicPr>
          <p:cNvPr id="9" name="Slika 8">
            <a:extLst>
              <a:ext uri="{FF2B5EF4-FFF2-40B4-BE49-F238E27FC236}">
                <a16:creationId xmlns:a16="http://schemas.microsoft.com/office/drawing/2014/main" id="{AFA1CFDB-DEF2-418C-B65D-00C291A78E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383" y="4112541"/>
            <a:ext cx="1873667" cy="1206173"/>
          </a:xfrm>
          <a:prstGeom prst="rect">
            <a:avLst/>
          </a:prstGeom>
        </p:spPr>
      </p:pic>
      <p:pic>
        <p:nvPicPr>
          <p:cNvPr id="10" name="Slika 9">
            <a:extLst>
              <a:ext uri="{FF2B5EF4-FFF2-40B4-BE49-F238E27FC236}">
                <a16:creationId xmlns:a16="http://schemas.microsoft.com/office/drawing/2014/main" id="{D2CEE78B-0B7E-4278-AC5B-C5A72DC8DF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8253" y="5453208"/>
            <a:ext cx="1919926" cy="959963"/>
          </a:xfrm>
          <a:prstGeom prst="rect">
            <a:avLst/>
          </a:prstGeom>
        </p:spPr>
      </p:pic>
    </p:spTree>
    <p:extLst>
      <p:ext uri="{BB962C8B-B14F-4D97-AF65-F5344CB8AC3E}">
        <p14:creationId xmlns:p14="http://schemas.microsoft.com/office/powerpoint/2010/main" val="4134137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27383F-2C8A-4A6A-9269-B9AE1733EE01}"/>
              </a:ext>
            </a:extLst>
          </p:cNvPr>
          <p:cNvSpPr>
            <a:spLocks noGrp="1"/>
          </p:cNvSpPr>
          <p:nvPr>
            <p:ph type="title"/>
          </p:nvPr>
        </p:nvSpPr>
        <p:spPr/>
        <p:txBody>
          <a:bodyPr/>
          <a:lstStyle/>
          <a:p>
            <a:r>
              <a:rPr lang="hr-HR" dirty="0"/>
              <a:t>DUBROVNIK SUMMER FESTIVAL</a:t>
            </a:r>
            <a:endParaRPr lang="en-US" dirty="0"/>
          </a:p>
        </p:txBody>
      </p:sp>
      <p:pic>
        <p:nvPicPr>
          <p:cNvPr id="4" name="Slika 3">
            <a:extLst>
              <a:ext uri="{FF2B5EF4-FFF2-40B4-BE49-F238E27FC236}">
                <a16:creationId xmlns:a16="http://schemas.microsoft.com/office/drawing/2014/main" id="{8F50E56D-D4D0-4DC5-BB16-B2400FADE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557" y="1331878"/>
            <a:ext cx="3844774" cy="2697079"/>
          </a:xfrm>
          <a:prstGeom prst="rect">
            <a:avLst/>
          </a:prstGeom>
        </p:spPr>
      </p:pic>
      <p:pic>
        <p:nvPicPr>
          <p:cNvPr id="5" name="Slika 4">
            <a:extLst>
              <a:ext uri="{FF2B5EF4-FFF2-40B4-BE49-F238E27FC236}">
                <a16:creationId xmlns:a16="http://schemas.microsoft.com/office/drawing/2014/main" id="{1FCDD47B-5074-4919-85A2-5340C31CD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56" y="4625591"/>
            <a:ext cx="2806028" cy="1867284"/>
          </a:xfrm>
          <a:prstGeom prst="rect">
            <a:avLst/>
          </a:prstGeom>
        </p:spPr>
      </p:pic>
      <p:pic>
        <p:nvPicPr>
          <p:cNvPr id="7" name="Slika 6">
            <a:extLst>
              <a:ext uri="{FF2B5EF4-FFF2-40B4-BE49-F238E27FC236}">
                <a16:creationId xmlns:a16="http://schemas.microsoft.com/office/drawing/2014/main" id="{772A90D1-5D39-40BD-B457-E5CFF7289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137" y="4116879"/>
            <a:ext cx="3364353" cy="2241500"/>
          </a:xfrm>
          <a:prstGeom prst="rect">
            <a:avLst/>
          </a:prstGeom>
        </p:spPr>
      </p:pic>
      <p:pic>
        <p:nvPicPr>
          <p:cNvPr id="10" name="Slika 9">
            <a:extLst>
              <a:ext uri="{FF2B5EF4-FFF2-40B4-BE49-F238E27FC236}">
                <a16:creationId xmlns:a16="http://schemas.microsoft.com/office/drawing/2014/main" id="{D200D420-6B80-45FA-BBE3-1A102C71F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129" y="2061724"/>
            <a:ext cx="4173844" cy="3076413"/>
          </a:xfrm>
          <a:prstGeom prst="rect">
            <a:avLst/>
          </a:prstGeom>
        </p:spPr>
      </p:pic>
      <p:sp>
        <p:nvSpPr>
          <p:cNvPr id="11" name="Rezervirano mjesto sadržaja 2">
            <a:extLst>
              <a:ext uri="{FF2B5EF4-FFF2-40B4-BE49-F238E27FC236}">
                <a16:creationId xmlns:a16="http://schemas.microsoft.com/office/drawing/2014/main" id="{A719A1C5-9223-43D9-9080-677E80B2C5E6}"/>
              </a:ext>
            </a:extLst>
          </p:cNvPr>
          <p:cNvSpPr>
            <a:spLocks noGrp="1"/>
          </p:cNvSpPr>
          <p:nvPr>
            <p:ph idx="1"/>
          </p:nvPr>
        </p:nvSpPr>
        <p:spPr>
          <a:xfrm>
            <a:off x="3903648" y="5301428"/>
            <a:ext cx="2806028" cy="515609"/>
          </a:xfrm>
        </p:spPr>
        <p:txBody>
          <a:bodyPr>
            <a:normAutofit/>
          </a:bodyPr>
          <a:lstStyle/>
          <a:p>
            <a:pPr marL="0" indent="0">
              <a:buNone/>
            </a:pPr>
            <a:r>
              <a:rPr lang="hr-HR" dirty="0" err="1"/>
              <a:t>Rector’s</a:t>
            </a:r>
            <a:r>
              <a:rPr lang="hr-HR" dirty="0"/>
              <a:t> </a:t>
            </a:r>
            <a:r>
              <a:rPr lang="hr-HR" dirty="0" err="1"/>
              <a:t>palace</a:t>
            </a:r>
            <a:endParaRPr lang="en-US" dirty="0"/>
          </a:p>
        </p:txBody>
      </p:sp>
      <p:sp>
        <p:nvSpPr>
          <p:cNvPr id="12" name="Rezervirano mjesto sadržaja 2">
            <a:extLst>
              <a:ext uri="{FF2B5EF4-FFF2-40B4-BE49-F238E27FC236}">
                <a16:creationId xmlns:a16="http://schemas.microsoft.com/office/drawing/2014/main" id="{9544BD27-516A-4C87-A988-17E871F31867}"/>
              </a:ext>
            </a:extLst>
          </p:cNvPr>
          <p:cNvSpPr txBox="1">
            <a:spLocks/>
          </p:cNvSpPr>
          <p:nvPr/>
        </p:nvSpPr>
        <p:spPr>
          <a:xfrm>
            <a:off x="8658977" y="3488038"/>
            <a:ext cx="3423082" cy="5156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hr-HR" dirty="0"/>
              <a:t>Lovrijenac </a:t>
            </a:r>
            <a:r>
              <a:rPr lang="hr-HR" dirty="0" err="1"/>
              <a:t>fortress</a:t>
            </a:r>
            <a:endParaRPr lang="en-US" dirty="0"/>
          </a:p>
        </p:txBody>
      </p:sp>
      <p:sp>
        <p:nvSpPr>
          <p:cNvPr id="13" name="Rezervirano mjesto sadržaja 2">
            <a:extLst>
              <a:ext uri="{FF2B5EF4-FFF2-40B4-BE49-F238E27FC236}">
                <a16:creationId xmlns:a16="http://schemas.microsoft.com/office/drawing/2014/main" id="{984922E1-713D-4F35-93FD-7E7249F61483}"/>
              </a:ext>
            </a:extLst>
          </p:cNvPr>
          <p:cNvSpPr txBox="1">
            <a:spLocks/>
          </p:cNvSpPr>
          <p:nvPr/>
        </p:nvSpPr>
        <p:spPr>
          <a:xfrm>
            <a:off x="4911131" y="1451603"/>
            <a:ext cx="2442540" cy="51560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a:t>St. </a:t>
            </a:r>
            <a:r>
              <a:rPr lang="hr-HR" dirty="0" err="1"/>
              <a:t>Blaise</a:t>
            </a:r>
            <a:r>
              <a:rPr lang="hr-HR" dirty="0"/>
              <a:t> </a:t>
            </a:r>
            <a:r>
              <a:rPr lang="hr-HR" dirty="0" err="1"/>
              <a:t>church</a:t>
            </a:r>
            <a:endParaRPr lang="en-US" dirty="0"/>
          </a:p>
        </p:txBody>
      </p:sp>
    </p:spTree>
    <p:extLst>
      <p:ext uri="{BB962C8B-B14F-4D97-AF65-F5344CB8AC3E}">
        <p14:creationId xmlns:p14="http://schemas.microsoft.com/office/powerpoint/2010/main" val="3003573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CD335929-0A00-429C-9160-B61754195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44" y="716733"/>
            <a:ext cx="4452891" cy="2226446"/>
          </a:xfrm>
          <a:prstGeom prst="rect">
            <a:avLst/>
          </a:prstGeom>
        </p:spPr>
      </p:pic>
      <p:pic>
        <p:nvPicPr>
          <p:cNvPr id="5" name="Slika 4">
            <a:extLst>
              <a:ext uri="{FF2B5EF4-FFF2-40B4-BE49-F238E27FC236}">
                <a16:creationId xmlns:a16="http://schemas.microsoft.com/office/drawing/2014/main" id="{F57F14B9-918A-4646-A9A9-32E55FA67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1016" y="1829956"/>
            <a:ext cx="3625058" cy="2410663"/>
          </a:xfrm>
          <a:prstGeom prst="rect">
            <a:avLst/>
          </a:prstGeom>
        </p:spPr>
      </p:pic>
      <p:pic>
        <p:nvPicPr>
          <p:cNvPr id="6" name="Slika 5">
            <a:extLst>
              <a:ext uri="{FF2B5EF4-FFF2-40B4-BE49-F238E27FC236}">
                <a16:creationId xmlns:a16="http://schemas.microsoft.com/office/drawing/2014/main" id="{31512098-A66D-4293-A958-9729D64F7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650" y="3107364"/>
            <a:ext cx="2952564" cy="1898076"/>
          </a:xfrm>
          <a:prstGeom prst="rect">
            <a:avLst/>
          </a:prstGeom>
        </p:spPr>
      </p:pic>
      <p:pic>
        <p:nvPicPr>
          <p:cNvPr id="3" name="Slika 2">
            <a:extLst>
              <a:ext uri="{FF2B5EF4-FFF2-40B4-BE49-F238E27FC236}">
                <a16:creationId xmlns:a16="http://schemas.microsoft.com/office/drawing/2014/main" id="{39E0A5DF-5201-4C98-BA27-66292392C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422" y="1829956"/>
            <a:ext cx="3515856" cy="4791881"/>
          </a:xfrm>
          <a:prstGeom prst="rect">
            <a:avLst/>
          </a:prstGeom>
        </p:spPr>
      </p:pic>
    </p:spTree>
    <p:extLst>
      <p:ext uri="{BB962C8B-B14F-4D97-AF65-F5344CB8AC3E}">
        <p14:creationId xmlns:p14="http://schemas.microsoft.com/office/powerpoint/2010/main" val="257470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FF347C-4BE4-4DA7-9EA9-55E9F63C4523}"/>
              </a:ext>
            </a:extLst>
          </p:cNvPr>
          <p:cNvSpPr>
            <a:spLocks noGrp="1"/>
          </p:cNvSpPr>
          <p:nvPr>
            <p:ph type="title"/>
          </p:nvPr>
        </p:nvSpPr>
        <p:spPr/>
        <p:txBody>
          <a:bodyPr/>
          <a:lstStyle/>
          <a:p>
            <a:r>
              <a:rPr lang="hr-HR" dirty="0"/>
              <a:t>TARGET GROUPS</a:t>
            </a:r>
            <a:endParaRPr lang="en-US" dirty="0"/>
          </a:p>
        </p:txBody>
      </p:sp>
      <p:sp>
        <p:nvSpPr>
          <p:cNvPr id="3" name="Rezervirano mjesto sadržaja 2">
            <a:extLst>
              <a:ext uri="{FF2B5EF4-FFF2-40B4-BE49-F238E27FC236}">
                <a16:creationId xmlns:a16="http://schemas.microsoft.com/office/drawing/2014/main" id="{AC191D12-48A3-467D-B3FB-EFAA1173EF5D}"/>
              </a:ext>
            </a:extLst>
          </p:cNvPr>
          <p:cNvSpPr>
            <a:spLocks noGrp="1"/>
          </p:cNvSpPr>
          <p:nvPr>
            <p:ph idx="1"/>
          </p:nvPr>
        </p:nvSpPr>
        <p:spPr>
          <a:xfrm>
            <a:off x="838200" y="1825625"/>
            <a:ext cx="4248705" cy="1681055"/>
          </a:xfrm>
        </p:spPr>
        <p:txBody>
          <a:bodyPr/>
          <a:lstStyle/>
          <a:p>
            <a:pPr marL="0" indent="0">
              <a:buNone/>
            </a:pPr>
            <a:r>
              <a:rPr lang="hr-HR" dirty="0"/>
              <a:t>LOCAL, REGIONAL AND NATIONAL </a:t>
            </a:r>
            <a:r>
              <a:rPr lang="hr-HR" dirty="0">
                <a:solidFill>
                  <a:schemeClr val="accent6">
                    <a:lumMod val="75000"/>
                  </a:schemeClr>
                </a:solidFill>
              </a:rPr>
              <a:t>DECISION MAKERS</a:t>
            </a:r>
            <a:endParaRPr lang="en-US" dirty="0">
              <a:solidFill>
                <a:schemeClr val="accent6">
                  <a:lumMod val="75000"/>
                </a:schemeClr>
              </a:solidFill>
            </a:endParaRPr>
          </a:p>
        </p:txBody>
      </p:sp>
      <p:sp>
        <p:nvSpPr>
          <p:cNvPr id="4" name="Rezervirano mjesto sadržaja 2">
            <a:extLst>
              <a:ext uri="{FF2B5EF4-FFF2-40B4-BE49-F238E27FC236}">
                <a16:creationId xmlns:a16="http://schemas.microsoft.com/office/drawing/2014/main" id="{C5276DC7-F03E-4A22-BB2F-315474E9C677}"/>
              </a:ext>
            </a:extLst>
          </p:cNvPr>
          <p:cNvSpPr txBox="1">
            <a:spLocks/>
          </p:cNvSpPr>
          <p:nvPr/>
        </p:nvSpPr>
        <p:spPr>
          <a:xfrm>
            <a:off x="909221" y="4176835"/>
            <a:ext cx="5257800" cy="231604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CCI-</a:t>
            </a:r>
            <a:r>
              <a:rPr lang="hr-HR" dirty="0"/>
              <a:t>RELATED EXPERTS</a:t>
            </a:r>
          </a:p>
          <a:p>
            <a:pPr marL="0" indent="0">
              <a:buNone/>
            </a:pPr>
            <a:r>
              <a:rPr lang="hr-HR" dirty="0"/>
              <a:t>TOURISM PROFESSIONAL</a:t>
            </a:r>
          </a:p>
          <a:p>
            <a:pPr marL="0" indent="0">
              <a:buNone/>
            </a:pPr>
            <a:r>
              <a:rPr lang="hr-HR" dirty="0"/>
              <a:t>CULTURAL HERITAGE PROFESSIONAL</a:t>
            </a:r>
          </a:p>
          <a:p>
            <a:pPr marL="0" indent="0">
              <a:buNone/>
            </a:pPr>
            <a:r>
              <a:rPr lang="en-GB" dirty="0"/>
              <a:t>R&amp;I </a:t>
            </a:r>
            <a:r>
              <a:rPr lang="hr-HR" dirty="0"/>
              <a:t>CENTRES </a:t>
            </a:r>
          </a:p>
          <a:p>
            <a:pPr marL="0" indent="0">
              <a:buNone/>
            </a:pPr>
            <a:r>
              <a:rPr lang="hr-HR" dirty="0"/>
              <a:t>ECONOMIC DEVELOPMENT AGENCIES </a:t>
            </a:r>
          </a:p>
          <a:p>
            <a:pPr marL="0" indent="0">
              <a:buNone/>
            </a:pPr>
            <a:r>
              <a:rPr lang="hr-HR" dirty="0"/>
              <a:t>BUSINESS SUPPORT ORGANISATIONS</a:t>
            </a:r>
          </a:p>
          <a:p>
            <a:pPr marL="0" indent="0">
              <a:buNone/>
            </a:pPr>
            <a:r>
              <a:rPr lang="en-GB" dirty="0"/>
              <a:t>CCI </a:t>
            </a:r>
            <a:r>
              <a:rPr lang="hr-HR" dirty="0"/>
              <a:t>CLUSTERS</a:t>
            </a:r>
            <a:endParaRPr lang="en-US" dirty="0"/>
          </a:p>
        </p:txBody>
      </p:sp>
      <p:sp>
        <p:nvSpPr>
          <p:cNvPr id="5" name="Rezervirano mjesto sadržaja 2">
            <a:extLst>
              <a:ext uri="{FF2B5EF4-FFF2-40B4-BE49-F238E27FC236}">
                <a16:creationId xmlns:a16="http://schemas.microsoft.com/office/drawing/2014/main" id="{E7B3C247-3E66-43D0-B2E2-9B9979E951A0}"/>
              </a:ext>
            </a:extLst>
          </p:cNvPr>
          <p:cNvSpPr txBox="1">
            <a:spLocks/>
          </p:cNvSpPr>
          <p:nvPr/>
        </p:nvSpPr>
        <p:spPr>
          <a:xfrm>
            <a:off x="5358414" y="1914031"/>
            <a:ext cx="5587754" cy="22218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hr-HR" sz="1500" dirty="0"/>
              <a:t>C</a:t>
            </a:r>
            <a:r>
              <a:rPr lang="en-GB" sz="1500" dirty="0" err="1"/>
              <a:t>omment</a:t>
            </a:r>
            <a:r>
              <a:rPr lang="en-GB" sz="1500" dirty="0"/>
              <a:t> and </a:t>
            </a:r>
            <a:r>
              <a:rPr lang="en-GB" sz="1500" dirty="0" err="1"/>
              <a:t>provid</a:t>
            </a:r>
            <a:r>
              <a:rPr lang="hr-HR" sz="1500" dirty="0"/>
              <a:t>e</a:t>
            </a:r>
            <a:r>
              <a:rPr lang="en-GB" sz="1500" dirty="0"/>
              <a:t> useful </a:t>
            </a:r>
            <a:r>
              <a:rPr lang="hr-HR" sz="1500" dirty="0" err="1"/>
              <a:t>inputs</a:t>
            </a:r>
            <a:r>
              <a:rPr lang="hr-HR" sz="1500" dirty="0"/>
              <a:t> on PR </a:t>
            </a:r>
            <a:r>
              <a:rPr lang="en-GB" sz="1500" dirty="0"/>
              <a:t>particularly useful for the transnational round tables and local/regional events organised by PPs, when </a:t>
            </a:r>
            <a:r>
              <a:rPr lang="hr-HR" sz="1500" dirty="0"/>
              <a:t>PR </a:t>
            </a:r>
            <a:r>
              <a:rPr lang="en-GB" sz="1500" dirty="0"/>
              <a:t>will be presented and discussed.</a:t>
            </a:r>
            <a:endParaRPr lang="hr-HR" sz="1500" dirty="0"/>
          </a:p>
          <a:p>
            <a:pPr>
              <a:buFont typeface="Wingdings" panose="05000000000000000000" pitchFamily="2" charset="2"/>
              <a:buChar char="Ø"/>
            </a:pPr>
            <a:r>
              <a:rPr lang="hr-HR" sz="1500" dirty="0"/>
              <a:t>R</a:t>
            </a:r>
            <a:r>
              <a:rPr lang="en-GB" sz="1500" dirty="0" err="1"/>
              <a:t>eceive</a:t>
            </a:r>
            <a:r>
              <a:rPr lang="en-GB" sz="1500" dirty="0"/>
              <a:t> analysis, feedback and the LAPs produced. </a:t>
            </a:r>
            <a:endParaRPr lang="en-US" sz="1500" dirty="0"/>
          </a:p>
        </p:txBody>
      </p:sp>
      <p:sp>
        <p:nvSpPr>
          <p:cNvPr id="6" name="Rezervirano mjesto sadržaja 2">
            <a:extLst>
              <a:ext uri="{FF2B5EF4-FFF2-40B4-BE49-F238E27FC236}">
                <a16:creationId xmlns:a16="http://schemas.microsoft.com/office/drawing/2014/main" id="{9CAB2F46-CBB8-44FD-B8FE-68B60EF3C0C5}"/>
              </a:ext>
            </a:extLst>
          </p:cNvPr>
          <p:cNvSpPr txBox="1">
            <a:spLocks/>
          </p:cNvSpPr>
          <p:nvPr/>
        </p:nvSpPr>
        <p:spPr>
          <a:xfrm>
            <a:off x="5358414" y="4598633"/>
            <a:ext cx="5587754" cy="1218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hr-HR" sz="1500" dirty="0"/>
              <a:t>I</a:t>
            </a:r>
            <a:r>
              <a:rPr lang="en-GB" sz="1500" dirty="0"/>
              <a:t>nvolved in the development of LAPs and </a:t>
            </a:r>
            <a:r>
              <a:rPr lang="hr-HR" sz="1500" dirty="0"/>
              <a:t>Pilot </a:t>
            </a:r>
            <a:r>
              <a:rPr lang="en-GB" sz="1500" dirty="0"/>
              <a:t>Actions</a:t>
            </a:r>
            <a:r>
              <a:rPr lang="hr-HR" sz="1500" dirty="0"/>
              <a:t> </a:t>
            </a:r>
            <a:r>
              <a:rPr lang="en-GB" sz="1500" dirty="0"/>
              <a:t>providing technical support and know-how</a:t>
            </a:r>
            <a:r>
              <a:rPr lang="hr-HR" sz="1500" dirty="0"/>
              <a:t> </a:t>
            </a:r>
            <a:r>
              <a:rPr lang="en-GB" sz="1500" dirty="0"/>
              <a:t>in order to ensure a more integrated approach and more effective results.</a:t>
            </a:r>
            <a:endParaRPr lang="en-US" sz="1500" dirty="0"/>
          </a:p>
          <a:p>
            <a:pPr>
              <a:buFont typeface="Wingdings" panose="05000000000000000000" pitchFamily="2" charset="2"/>
              <a:buChar char="Ø"/>
            </a:pPr>
            <a:endParaRPr lang="en-US" sz="1500" dirty="0"/>
          </a:p>
        </p:txBody>
      </p:sp>
    </p:spTree>
    <p:extLst>
      <p:ext uri="{BB962C8B-B14F-4D97-AF65-F5344CB8AC3E}">
        <p14:creationId xmlns:p14="http://schemas.microsoft.com/office/powerpoint/2010/main" val="358178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BC13F90-2EEE-43E2-9A4C-764EEFAD9616}"/>
              </a:ext>
            </a:extLst>
          </p:cNvPr>
          <p:cNvSpPr>
            <a:spLocks noGrp="1"/>
          </p:cNvSpPr>
          <p:nvPr>
            <p:ph idx="1"/>
          </p:nvPr>
        </p:nvSpPr>
        <p:spPr>
          <a:xfrm>
            <a:off x="838200" y="1118370"/>
            <a:ext cx="4692588" cy="562468"/>
          </a:xfrm>
        </p:spPr>
        <p:txBody>
          <a:bodyPr/>
          <a:lstStyle/>
          <a:p>
            <a:pPr marL="0" indent="0">
              <a:buNone/>
            </a:pPr>
            <a:r>
              <a:rPr lang="hr-HR" dirty="0"/>
              <a:t>1 POLICY RECOMMENDATIONS</a:t>
            </a:r>
            <a:endParaRPr lang="en-US" dirty="0"/>
          </a:p>
        </p:txBody>
      </p:sp>
      <p:sp>
        <p:nvSpPr>
          <p:cNvPr id="4" name="Rezervirano mjesto sadržaja 2">
            <a:extLst>
              <a:ext uri="{FF2B5EF4-FFF2-40B4-BE49-F238E27FC236}">
                <a16:creationId xmlns:a16="http://schemas.microsoft.com/office/drawing/2014/main" id="{EAE9C202-AFE1-4DCF-B3A9-DD06C72812C4}"/>
              </a:ext>
            </a:extLst>
          </p:cNvPr>
          <p:cNvSpPr txBox="1">
            <a:spLocks/>
          </p:cNvSpPr>
          <p:nvPr/>
        </p:nvSpPr>
        <p:spPr>
          <a:xfrm>
            <a:off x="838200" y="2910554"/>
            <a:ext cx="4692588" cy="562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a:t>7 LOCAL ACTION PLANS</a:t>
            </a:r>
            <a:endParaRPr lang="en-US" dirty="0"/>
          </a:p>
        </p:txBody>
      </p:sp>
      <p:sp>
        <p:nvSpPr>
          <p:cNvPr id="5" name="Rezervirano mjesto sadržaja 2">
            <a:extLst>
              <a:ext uri="{FF2B5EF4-FFF2-40B4-BE49-F238E27FC236}">
                <a16:creationId xmlns:a16="http://schemas.microsoft.com/office/drawing/2014/main" id="{8A5533D8-52A6-4904-89B9-A34A5809153B}"/>
              </a:ext>
            </a:extLst>
          </p:cNvPr>
          <p:cNvSpPr txBox="1">
            <a:spLocks/>
          </p:cNvSpPr>
          <p:nvPr/>
        </p:nvSpPr>
        <p:spPr>
          <a:xfrm>
            <a:off x="838200" y="4901578"/>
            <a:ext cx="4692588" cy="5624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a:t>7 PILOT ACTIONS</a:t>
            </a:r>
            <a:endParaRPr lang="en-US" dirty="0"/>
          </a:p>
        </p:txBody>
      </p:sp>
      <p:sp>
        <p:nvSpPr>
          <p:cNvPr id="6" name="Rezervirano mjesto sadržaja 2">
            <a:extLst>
              <a:ext uri="{FF2B5EF4-FFF2-40B4-BE49-F238E27FC236}">
                <a16:creationId xmlns:a16="http://schemas.microsoft.com/office/drawing/2014/main" id="{AD256DCC-EE5D-427F-8783-3FA86EFD646D}"/>
              </a:ext>
            </a:extLst>
          </p:cNvPr>
          <p:cNvSpPr txBox="1">
            <a:spLocks/>
          </p:cNvSpPr>
          <p:nvPr/>
        </p:nvSpPr>
        <p:spPr>
          <a:xfrm>
            <a:off x="2918216" y="1680839"/>
            <a:ext cx="6847221" cy="127588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hr-HR" dirty="0"/>
              <a:t>I</a:t>
            </a:r>
            <a:r>
              <a:rPr lang="en-GB" dirty="0"/>
              <a:t>ntegrated policy tools &amp; measures for the long-term development and sustainability of ADRION CCIs, with a focus on heritage</a:t>
            </a:r>
            <a:r>
              <a:rPr lang="hr-HR" dirty="0"/>
              <a:t> </a:t>
            </a:r>
            <a:r>
              <a:rPr lang="en-US" dirty="0"/>
              <a:t>preservation</a:t>
            </a:r>
            <a:r>
              <a:rPr lang="hr-HR" dirty="0"/>
              <a:t> </a:t>
            </a:r>
            <a:r>
              <a:rPr lang="hr-HR" dirty="0" err="1"/>
              <a:t>and</a:t>
            </a:r>
            <a:r>
              <a:rPr lang="hr-HR" dirty="0"/>
              <a:t> </a:t>
            </a:r>
            <a:r>
              <a:rPr lang="hr-HR" dirty="0" err="1"/>
              <a:t>sustainable</a:t>
            </a:r>
            <a:r>
              <a:rPr lang="hr-HR" dirty="0"/>
              <a:t> </a:t>
            </a:r>
            <a:r>
              <a:rPr lang="hr-HR" dirty="0" err="1"/>
              <a:t>tourism</a:t>
            </a:r>
            <a:r>
              <a:rPr lang="en-GB" dirty="0"/>
              <a:t>. They will aim at policy integration, acting as policy driver above PPs’ national level. </a:t>
            </a:r>
            <a:endParaRPr lang="en-US" dirty="0"/>
          </a:p>
        </p:txBody>
      </p:sp>
      <p:sp>
        <p:nvSpPr>
          <p:cNvPr id="7" name="Rezervirano mjesto sadržaja 2">
            <a:extLst>
              <a:ext uri="{FF2B5EF4-FFF2-40B4-BE49-F238E27FC236}">
                <a16:creationId xmlns:a16="http://schemas.microsoft.com/office/drawing/2014/main" id="{D41B16EB-E3B2-4F6F-81C2-F00DEEE80963}"/>
              </a:ext>
            </a:extLst>
          </p:cNvPr>
          <p:cNvSpPr txBox="1">
            <a:spLocks/>
          </p:cNvSpPr>
          <p:nvPr/>
        </p:nvSpPr>
        <p:spPr>
          <a:xfrm>
            <a:off x="2918215" y="3562482"/>
            <a:ext cx="6847221" cy="11601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GB" sz="2200" dirty="0"/>
              <a:t>LAPs will detail timing, activities, actors involved, available resources, expected results, related to the new "out of the box" creative tourism offers (e.g. multi-sensory </a:t>
            </a:r>
            <a:r>
              <a:rPr lang="en-GB" sz="2200" dirty="0" err="1"/>
              <a:t>exper</a:t>
            </a:r>
            <a:r>
              <a:rPr lang="hr-HR" sz="2200" dirty="0" err="1"/>
              <a:t>ience</a:t>
            </a:r>
            <a:r>
              <a:rPr lang="en-GB" sz="2200" dirty="0"/>
              <a:t>), enhancing experimental sustainable aspects. </a:t>
            </a:r>
            <a:endParaRPr lang="en-US" sz="2200" dirty="0"/>
          </a:p>
        </p:txBody>
      </p:sp>
      <p:sp>
        <p:nvSpPr>
          <p:cNvPr id="8" name="Rezervirano mjesto sadržaja 2">
            <a:extLst>
              <a:ext uri="{FF2B5EF4-FFF2-40B4-BE49-F238E27FC236}">
                <a16:creationId xmlns:a16="http://schemas.microsoft.com/office/drawing/2014/main" id="{0FA96649-F99B-4CA7-B4D8-4269A99BD790}"/>
              </a:ext>
            </a:extLst>
          </p:cNvPr>
          <p:cNvSpPr txBox="1">
            <a:spLocks/>
          </p:cNvSpPr>
          <p:nvPr/>
        </p:nvSpPr>
        <p:spPr>
          <a:xfrm>
            <a:off x="2918215" y="5464046"/>
            <a:ext cx="7020969" cy="1160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hr-HR" sz="2000" dirty="0"/>
              <a:t> P</a:t>
            </a:r>
            <a:r>
              <a:rPr lang="en-GB" sz="2000" dirty="0" err="1"/>
              <a:t>ilot</a:t>
            </a:r>
            <a:r>
              <a:rPr lang="en-GB" sz="2000" dirty="0"/>
              <a:t> action </a:t>
            </a:r>
            <a:r>
              <a:rPr lang="hr-HR" sz="2000" dirty="0" err="1"/>
              <a:t>will</a:t>
            </a:r>
            <a:r>
              <a:rPr lang="hr-HR" sz="2000" dirty="0"/>
              <a:t> </a:t>
            </a:r>
            <a:r>
              <a:rPr lang="en-GB" sz="2000" dirty="0"/>
              <a:t>test the effective attractiveness, ‘experientiality’ and sustainability of </a:t>
            </a:r>
            <a:r>
              <a:rPr lang="en-GB" sz="2000" dirty="0" err="1"/>
              <a:t>CreaTourES</a:t>
            </a:r>
            <a:r>
              <a:rPr lang="en-GB" sz="2000" dirty="0"/>
              <a:t> routes designed within the LAP. Tourists will be actively involved. </a:t>
            </a:r>
            <a:endParaRPr lang="en-US" sz="2000" dirty="0"/>
          </a:p>
        </p:txBody>
      </p:sp>
    </p:spTree>
    <p:extLst>
      <p:ext uri="{BB962C8B-B14F-4D97-AF65-F5344CB8AC3E}">
        <p14:creationId xmlns:p14="http://schemas.microsoft.com/office/powerpoint/2010/main" val="2604094293"/>
      </p:ext>
    </p:extLst>
  </p:cSld>
  <p:clrMapOvr>
    <a:masterClrMapping/>
  </p:clrMapOvr>
</p:sld>
</file>

<file path=ppt/theme/theme1.xml><?xml version="1.0" encoding="utf-8"?>
<a:theme xmlns:a="http://schemas.openxmlformats.org/drawingml/2006/main" name="Office Theme">
  <a:themeElements>
    <a:clrScheme name="Personalizzato 1">
      <a:dk1>
        <a:sysClr val="windowText" lastClr="000000"/>
      </a:dk1>
      <a:lt1>
        <a:sysClr val="window" lastClr="FFFFFF"/>
      </a:lt1>
      <a:dk2>
        <a:srgbClr val="44546A"/>
      </a:dk2>
      <a:lt2>
        <a:srgbClr val="E7E6E6"/>
      </a:lt2>
      <a:accent1>
        <a:srgbClr val="8BCA4B"/>
      </a:accent1>
      <a:accent2>
        <a:srgbClr val="8BCA4B"/>
      </a:accent2>
      <a:accent3>
        <a:srgbClr val="8BCA4B"/>
      </a:accent3>
      <a:accent4>
        <a:srgbClr val="8BCA4B"/>
      </a:accent4>
      <a:accent5>
        <a:srgbClr val="8BCA4B"/>
      </a:accent5>
      <a:accent6>
        <a:srgbClr val="8BCA4B"/>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2672</Words>
  <Application>Microsoft Office PowerPoint</Application>
  <PresentationFormat>Široki zaslon</PresentationFormat>
  <Paragraphs>743</Paragraphs>
  <Slides>35</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35</vt:i4>
      </vt:variant>
    </vt:vector>
  </HeadingPairs>
  <TitlesOfParts>
    <vt:vector size="40" baseType="lpstr">
      <vt:lpstr>Arial</vt:lpstr>
      <vt:lpstr>Calibri</vt:lpstr>
      <vt:lpstr>Calibri Light</vt:lpstr>
      <vt:lpstr>Wingdings</vt:lpstr>
      <vt:lpstr>Office Theme</vt:lpstr>
      <vt:lpstr>Web kick-off meeting</vt:lpstr>
      <vt:lpstr>WORK PACKAGE 3 - T2 To increase decision makers’ competencies and tools related to CCIs</vt:lpstr>
      <vt:lpstr>PowerPoint prezentacija</vt:lpstr>
      <vt:lpstr>CREATIVE HUB</vt:lpstr>
      <vt:lpstr>CREATIVE NEIGHBORHOOD </vt:lpstr>
      <vt:lpstr>DUBROVNIK SUMMER FESTIVAL</vt:lpstr>
      <vt:lpstr>PowerPoint prezentacija</vt:lpstr>
      <vt:lpstr>TARGET GROUPS</vt:lpstr>
      <vt:lpstr>PowerPoint prezentacija</vt:lpstr>
      <vt:lpstr>What will be done?</vt:lpstr>
      <vt:lpstr>Responsabilities</vt:lpstr>
      <vt:lpstr>PowerPoint prezentacija</vt:lpstr>
      <vt:lpstr>PowerPoint prezentacija</vt:lpstr>
      <vt:lpstr>PowerPoint prezentacija</vt:lpstr>
      <vt:lpstr>PowerPoint prezentacija</vt:lpstr>
      <vt:lpstr>DEVELOPMENT OF POLICY RECOMMENDATIONS TO SUPPORT ADRION CCI (co-production)</vt:lpstr>
      <vt:lpstr>POLICY RECOMMENDATION</vt:lpstr>
      <vt:lpstr>PowerPoint prezentacija</vt:lpstr>
      <vt:lpstr>PowerPoint prezentacija</vt:lpstr>
      <vt:lpstr>PowerPoint prezentacija</vt:lpstr>
      <vt:lpstr>PRODUCTION OF  LOCAL ACTION PLANS </vt:lpstr>
      <vt:lpstr>LOCAL ACTION PLANS</vt:lpstr>
      <vt:lpstr>APs</vt:lpstr>
      <vt:lpstr>PowerPoint prezentacija</vt:lpstr>
      <vt:lpstr>PowerPoint prezentacija</vt:lpstr>
      <vt:lpstr>PowerPoint prezentacija</vt:lpstr>
      <vt:lpstr>PILOT IMPLEMENTATION  OF LOCAL ACTION PLANS AND  CREATURES ROUTES</vt:lpstr>
      <vt:lpstr>PILOT ACTION</vt:lpstr>
      <vt:lpstr>PowerPoint prezentacija</vt:lpstr>
      <vt:lpstr>PowerPoint prezentacija</vt:lpstr>
      <vt:lpstr>BUDGET</vt:lpstr>
      <vt:lpstr>BUDGET - STAFF</vt:lpstr>
      <vt:lpstr>BUDGET - TRAVEL </vt:lpstr>
      <vt:lpstr>BUDGET - EXTERNAL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Luca Nucera</dc:creator>
  <cp:lastModifiedBy>HP</cp:lastModifiedBy>
  <cp:revision>84</cp:revision>
  <dcterms:created xsi:type="dcterms:W3CDTF">2020-04-14T07:56:11Z</dcterms:created>
  <dcterms:modified xsi:type="dcterms:W3CDTF">2020-04-22T06:48:32Z</dcterms:modified>
</cp:coreProperties>
</file>