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80" r:id="rId4"/>
    <p:sldId id="264" r:id="rId5"/>
    <p:sldId id="265" r:id="rId6"/>
    <p:sldId id="281" r:id="rId7"/>
    <p:sldId id="266" r:id="rId8"/>
    <p:sldId id="282" r:id="rId9"/>
    <p:sldId id="268" r:id="rId10"/>
    <p:sldId id="269" r:id="rId11"/>
    <p:sldId id="267" r:id="rId12"/>
    <p:sldId id="283" r:id="rId13"/>
    <p:sldId id="270" r:id="rId14"/>
    <p:sldId id="284" r:id="rId15"/>
    <p:sldId id="271" r:id="rId16"/>
    <p:sldId id="273" r:id="rId17"/>
    <p:sldId id="274" r:id="rId18"/>
    <p:sldId id="286" r:id="rId19"/>
    <p:sldId id="275" r:id="rId20"/>
    <p:sldId id="287" r:id="rId21"/>
    <p:sldId id="277" r:id="rId22"/>
    <p:sldId id="278" r:id="rId23"/>
    <p:sldId id="279" r:id="rId24"/>
    <p:sldId id="288" r:id="rId25"/>
    <p:sldId id="289" r:id="rId26"/>
    <p:sldId id="290" r:id="rId27"/>
    <p:sldId id="258" r:id="rId2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a Nucera" initials="LN" lastIdx="1" clrIdx="0">
    <p:extLst>
      <p:ext uri="{19B8F6BF-5375-455C-9EA6-DF929625EA0E}">
        <p15:presenceInfo xmlns:p15="http://schemas.microsoft.com/office/powerpoint/2012/main" xmlns="" userId="caf03a490a96f3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FFBF01"/>
    <a:srgbClr val="0062AC"/>
    <a:srgbClr val="8BCA4B"/>
    <a:srgbClr val="A3C93A"/>
    <a:srgbClr val="C8E7A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-435" y="-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6291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5461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7096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1962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799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21/04/2020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561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21/04/2020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6304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21/04/2020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5386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21/04/2020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1420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21/04/2020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12821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21/04/2020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1527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3A6EB-034C-465B-B707-DAF3A9B7376B}" type="datetimeFigureOut">
              <a:rPr lang="it-IT" smtClean="0"/>
              <a:pPr/>
              <a:t>21/04/2020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B793-9DA8-461F-8750-D687DBD6BCE2}" type="slidenum">
              <a:rPr lang="it-IT" smtClean="0"/>
              <a:pPr/>
              <a:t>‹#›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42336" y="182084"/>
            <a:ext cx="2520701" cy="1691643"/>
          </a:xfrm>
          <a:prstGeom prst="rect">
            <a:avLst/>
          </a:prstGeom>
        </p:spPr>
      </p:pic>
      <p:cxnSp>
        <p:nvCxnSpPr>
          <p:cNvPr id="9" name="Connettore 1 8"/>
          <p:cNvCxnSpPr/>
          <p:nvPr userDrawn="1"/>
        </p:nvCxnSpPr>
        <p:spPr>
          <a:xfrm flipH="1">
            <a:off x="699796" y="365125"/>
            <a:ext cx="9331" cy="6166304"/>
          </a:xfrm>
          <a:prstGeom prst="line">
            <a:avLst/>
          </a:prstGeom>
          <a:ln w="22225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 userDrawn="1"/>
        </p:nvCxnSpPr>
        <p:spPr>
          <a:xfrm flipV="1">
            <a:off x="410547" y="550507"/>
            <a:ext cx="8931789" cy="18660"/>
          </a:xfrm>
          <a:prstGeom prst="line">
            <a:avLst/>
          </a:prstGeom>
          <a:ln w="22225">
            <a:solidFill>
              <a:srgbClr val="92D050"/>
            </a:solidFill>
            <a:prstDash val="soli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0" name="Immagine 9">
            <a:extLst>
              <a:ext uri="{FF2B5EF4-FFF2-40B4-BE49-F238E27FC236}">
                <a16:creationId xmlns:a16="http://schemas.microsoft.com/office/drawing/2014/main" xmlns="" id="{795FB1E7-0DAF-4EDE-86E5-767947C86F8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1220443" y="5895968"/>
            <a:ext cx="971557" cy="96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540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7">
            <a:extLst>
              <a:ext uri="{FF2B5EF4-FFF2-40B4-BE49-F238E27FC236}">
                <a16:creationId xmlns:a16="http://schemas.microsoft.com/office/drawing/2014/main" xmlns="" id="{35555856-9970-4BC3-9AA9-6A917F53AF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29">
            <a:extLst>
              <a:ext uri="{FF2B5EF4-FFF2-40B4-BE49-F238E27FC236}">
                <a16:creationId xmlns:a16="http://schemas.microsoft.com/office/drawing/2014/main" xmlns="" id="{7F487851-BFAF-46D8-A1ED-50CAD6E46F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590966" y="1798488"/>
            <a:ext cx="4805996" cy="648558"/>
          </a:xfrm>
        </p:spPr>
        <p:txBody>
          <a:bodyPr anchor="t">
            <a:normAutofit fontScale="90000"/>
          </a:bodyPr>
          <a:lstStyle/>
          <a:p>
            <a:pPr algn="just"/>
            <a:r>
              <a:rPr lang="it-IT" sz="44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Web kick-off meeting</a:t>
            </a:r>
          </a:p>
        </p:txBody>
      </p:sp>
      <p:sp>
        <p:nvSpPr>
          <p:cNvPr id="36" name="Freeform 50">
            <a:extLst>
              <a:ext uri="{FF2B5EF4-FFF2-40B4-BE49-F238E27FC236}">
                <a16:creationId xmlns:a16="http://schemas.microsoft.com/office/drawing/2014/main" xmlns="" id="{13722DD7-BA73-4776-93A3-94491FEF72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4"/>
                </a:gs>
                <a:gs pos="23000">
                  <a:schemeClr val="accent4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Immagine 4" descr="Immagine che contiene cibo&#10;&#10;Descrizione generata automaticamente">
            <a:extLst>
              <a:ext uri="{FF2B5EF4-FFF2-40B4-BE49-F238E27FC236}">
                <a16:creationId xmlns:a16="http://schemas.microsoft.com/office/drawing/2014/main" xmlns="" id="{7C9EDACB-49EC-453A-B6D1-6CECC3C2A9C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0470" y="2540128"/>
            <a:ext cx="4141760" cy="269214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xmlns="" id="{795FB1E7-0DAF-4EDE-86E5-767947C86F8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220443" y="5895968"/>
            <a:ext cx="971557" cy="962032"/>
          </a:xfrm>
          <a:prstGeom prst="rect">
            <a:avLst/>
          </a:prstGeom>
        </p:spPr>
      </p:pic>
      <p:sp>
        <p:nvSpPr>
          <p:cNvPr id="9" name="Sottotitolo 2">
            <a:extLst>
              <a:ext uri="{FF2B5EF4-FFF2-40B4-BE49-F238E27FC236}">
                <a16:creationId xmlns:a16="http://schemas.microsoft.com/office/drawing/2014/main" xmlns="" id="{D47D06F0-228B-4CDF-AC44-E7EDC9659B51}"/>
              </a:ext>
            </a:extLst>
          </p:cNvPr>
          <p:cNvSpPr txBox="1">
            <a:spLocks/>
          </p:cNvSpPr>
          <p:nvPr/>
        </p:nvSpPr>
        <p:spPr>
          <a:xfrm>
            <a:off x="6590966" y="3762396"/>
            <a:ext cx="4805996" cy="6485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600" i="1" dirty="0">
                <a:solidFill>
                  <a:srgbClr val="000000"/>
                </a:solidFill>
              </a:rPr>
              <a:t>Speaker</a:t>
            </a:r>
            <a:r>
              <a:rPr lang="it-IT" sz="1600" i="1" dirty="0" smtClean="0">
                <a:solidFill>
                  <a:srgbClr val="000000"/>
                </a:solidFill>
              </a:rPr>
              <a:t>: Tea Miokovic Polic</a:t>
            </a:r>
            <a:endParaRPr lang="it-IT" sz="1600" i="1" dirty="0">
              <a:solidFill>
                <a:srgbClr val="000000"/>
              </a:solidFill>
            </a:endParaRPr>
          </a:p>
          <a:p>
            <a:pPr algn="just"/>
            <a:r>
              <a:rPr lang="it-IT" sz="1600" i="1" dirty="0">
                <a:solidFill>
                  <a:srgbClr val="000000"/>
                </a:solidFill>
              </a:rPr>
              <a:t>Partner</a:t>
            </a:r>
            <a:r>
              <a:rPr lang="it-IT" sz="1600" i="1" dirty="0" smtClean="0">
                <a:solidFill>
                  <a:srgbClr val="000000"/>
                </a:solidFill>
              </a:rPr>
              <a:t>: School of Economics and Business University of Sarajevo (SEBS)</a:t>
            </a:r>
            <a:endParaRPr lang="it-IT" sz="1600" i="1" dirty="0">
              <a:solidFill>
                <a:srgbClr val="000000"/>
              </a:solidFill>
            </a:endParaRPr>
          </a:p>
        </p:txBody>
      </p:sp>
      <p:sp>
        <p:nvSpPr>
          <p:cNvPr id="15" name="Sottotitolo 2">
            <a:extLst>
              <a:ext uri="{FF2B5EF4-FFF2-40B4-BE49-F238E27FC236}">
                <a16:creationId xmlns:a16="http://schemas.microsoft.com/office/drawing/2014/main" xmlns="" id="{8E7E33C9-DBB6-4D56-A11F-6BA0D6AD6411}"/>
              </a:ext>
            </a:extLst>
          </p:cNvPr>
          <p:cNvSpPr txBox="1">
            <a:spLocks/>
          </p:cNvSpPr>
          <p:nvPr/>
        </p:nvSpPr>
        <p:spPr>
          <a:xfrm>
            <a:off x="6590966" y="6099649"/>
            <a:ext cx="4805996" cy="4240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>
                <a:solidFill>
                  <a:srgbClr val="000000"/>
                </a:solidFill>
              </a:rPr>
              <a:t>web kick-off meeting | 22 – 23 April 2020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xmlns="" id="{85F04FA6-9451-4408-98F3-944ECD7F976B}"/>
              </a:ext>
            </a:extLst>
          </p:cNvPr>
          <p:cNvCxnSpPr>
            <a:cxnSpLocks/>
          </p:cNvCxnSpPr>
          <p:nvPr/>
        </p:nvCxnSpPr>
        <p:spPr>
          <a:xfrm flipH="1">
            <a:off x="6647610" y="2447046"/>
            <a:ext cx="4412798" cy="0"/>
          </a:xfrm>
          <a:prstGeom prst="line">
            <a:avLst/>
          </a:prstGeom>
          <a:ln w="28575">
            <a:solidFill>
              <a:srgbClr val="8BCA4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8759FF6B-E23D-480F-AF0C-5AA783A544DF}"/>
              </a:ext>
            </a:extLst>
          </p:cNvPr>
          <p:cNvSpPr txBox="1"/>
          <p:nvPr/>
        </p:nvSpPr>
        <p:spPr>
          <a:xfrm>
            <a:off x="6590966" y="2540128"/>
            <a:ext cx="4425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WP2 </a:t>
            </a:r>
            <a:r>
              <a:rPr lang="it-IT" dirty="0"/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9336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T.1.2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Deliverable T1.2.2 State of the Art analysis </a:t>
            </a:r>
            <a:r>
              <a:rPr lang="en-US" i="1" dirty="0" smtClean="0"/>
              <a:t>&amp; </a:t>
            </a:r>
            <a:r>
              <a:rPr lang="en-US" i="1" dirty="0" smtClean="0"/>
              <a:t>Deliverable T1.2.3. SWOT </a:t>
            </a:r>
            <a:r>
              <a:rPr lang="en-US" i="1" dirty="0" smtClean="0"/>
              <a:t>analysis </a:t>
            </a:r>
          </a:p>
          <a:p>
            <a:pPr lvl="1"/>
            <a:r>
              <a:rPr lang="en-US" dirty="0" smtClean="0"/>
              <a:t>Each PP prepares the Country Level State of the Art Report (10-15 pages)</a:t>
            </a:r>
          </a:p>
          <a:p>
            <a:pPr lvl="1"/>
            <a:r>
              <a:rPr lang="en-US" dirty="0" smtClean="0"/>
              <a:t>Integrative part of the </a:t>
            </a:r>
            <a:r>
              <a:rPr lang="en-US" dirty="0" smtClean="0"/>
              <a:t>Country Level State of the Art Report</a:t>
            </a:r>
            <a:r>
              <a:rPr lang="en-US" dirty="0" smtClean="0"/>
              <a:t> is the SWOT analysis</a:t>
            </a:r>
          </a:p>
          <a:p>
            <a:pPr lvl="1"/>
            <a:r>
              <a:rPr lang="en-US" dirty="0" smtClean="0"/>
              <a:t>Partners do desk research, collect information from interviews and closely follow the </a:t>
            </a:r>
            <a:r>
              <a:rPr lang="en-US" dirty="0" smtClean="0"/>
              <a:t>AUEB-RC Working Methodology </a:t>
            </a:r>
            <a:r>
              <a:rPr lang="en-US" dirty="0" smtClean="0"/>
              <a:t>Report in preparation of </a:t>
            </a:r>
            <a:r>
              <a:rPr lang="en-US" dirty="0" smtClean="0"/>
              <a:t>Country Level State of the Art Report </a:t>
            </a:r>
            <a:endParaRPr lang="en-US" dirty="0" smtClean="0"/>
          </a:p>
          <a:p>
            <a:pPr lvl="1"/>
            <a:r>
              <a:rPr lang="en-US" dirty="0" smtClean="0"/>
              <a:t>AUEB-RC </a:t>
            </a:r>
            <a:r>
              <a:rPr lang="en-US" dirty="0" smtClean="0"/>
              <a:t>remains at </a:t>
            </a:r>
            <a:r>
              <a:rPr lang="en-US" dirty="0" smtClean="0"/>
              <a:t>partners' disposal regarding any questions </a:t>
            </a:r>
            <a:r>
              <a:rPr lang="en-US" dirty="0" smtClean="0"/>
              <a:t>concerning the </a:t>
            </a:r>
            <a:r>
              <a:rPr lang="en-US" dirty="0" smtClean="0"/>
              <a:t>Working Methodology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Who? </a:t>
            </a:r>
            <a:r>
              <a:rPr lang="en-US" dirty="0" smtClean="0">
                <a:solidFill>
                  <a:srgbClr val="FFC000"/>
                </a:solidFill>
              </a:rPr>
              <a:t>All partners.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When?  </a:t>
            </a:r>
            <a:r>
              <a:rPr lang="en-US" dirty="0" smtClean="0">
                <a:solidFill>
                  <a:srgbClr val="FFC000"/>
                </a:solidFill>
              </a:rPr>
              <a:t>All partners deliver the Country Level State of the Art Report </a:t>
            </a:r>
            <a:r>
              <a:rPr lang="en-US" dirty="0" smtClean="0">
                <a:solidFill>
                  <a:srgbClr val="FFC000"/>
                </a:solidFill>
              </a:rPr>
              <a:t>by May 25</a:t>
            </a:r>
            <a:r>
              <a:rPr lang="en-US" baseline="30000" dirty="0" smtClean="0">
                <a:solidFill>
                  <a:srgbClr val="FFC000"/>
                </a:solidFill>
              </a:rPr>
              <a:t>th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2020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T.1.2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Deliverable T1.2.4. State of Art Preliminary </a:t>
            </a:r>
            <a:r>
              <a:rPr lang="en-US" i="1" dirty="0" smtClean="0"/>
              <a:t>Report</a:t>
            </a:r>
          </a:p>
          <a:p>
            <a:pPr lvl="1"/>
            <a:r>
              <a:rPr lang="en-US" dirty="0" smtClean="0"/>
              <a:t>Based on the </a:t>
            </a:r>
            <a:r>
              <a:rPr lang="en-US" dirty="0" smtClean="0"/>
              <a:t>individual Country Level State of the Art </a:t>
            </a:r>
            <a:r>
              <a:rPr lang="en-US" dirty="0" smtClean="0"/>
              <a:t>Reports, SEBS prepares a single Project Level State </a:t>
            </a:r>
            <a:r>
              <a:rPr lang="en-US" dirty="0" smtClean="0"/>
              <a:t>of </a:t>
            </a:r>
            <a:r>
              <a:rPr lang="en-US" dirty="0" smtClean="0"/>
              <a:t>the Art </a:t>
            </a:r>
            <a:r>
              <a:rPr lang="en-US" dirty="0" smtClean="0"/>
              <a:t>Preliminary </a:t>
            </a:r>
            <a:r>
              <a:rPr lang="en-US" dirty="0" smtClean="0"/>
              <a:t>Report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Project Level </a:t>
            </a:r>
            <a:r>
              <a:rPr lang="en-US" dirty="0" smtClean="0"/>
              <a:t>Report is prepared in English and is used as a main tool for the preparation of E-catalogue</a:t>
            </a:r>
          </a:p>
          <a:p>
            <a:pPr lvl="1"/>
            <a:r>
              <a:rPr lang="en-US" dirty="0" smtClean="0"/>
              <a:t>Also, in the </a:t>
            </a:r>
            <a:r>
              <a:rPr lang="en-US" dirty="0" smtClean="0"/>
              <a:t>Project Level Report</a:t>
            </a:r>
            <a:r>
              <a:rPr lang="en-US" dirty="0" smtClean="0"/>
              <a:t> SEBS </a:t>
            </a:r>
            <a:r>
              <a:rPr lang="en-US" dirty="0" smtClean="0"/>
              <a:t>includes a joint </a:t>
            </a:r>
            <a:r>
              <a:rPr lang="en-US" dirty="0" smtClean="0"/>
              <a:t>project level SWOT analysis (based </a:t>
            </a:r>
            <a:r>
              <a:rPr lang="en-US" dirty="0" smtClean="0"/>
              <a:t>on the individual SWOT </a:t>
            </a:r>
            <a:r>
              <a:rPr lang="en-US" dirty="0" smtClean="0"/>
              <a:t>analysis delivered by partners in Country Level Reports)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Who? </a:t>
            </a:r>
            <a:r>
              <a:rPr lang="en-US" dirty="0" smtClean="0">
                <a:solidFill>
                  <a:srgbClr val="FFC000"/>
                </a:solidFill>
              </a:rPr>
              <a:t>SEBS.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When? </a:t>
            </a:r>
            <a:r>
              <a:rPr lang="en-US" i="1" dirty="0" smtClean="0">
                <a:solidFill>
                  <a:srgbClr val="FFC000"/>
                </a:solidFill>
              </a:rPr>
              <a:t>Both State of Art Play Preliminary Report and SWOT analysis on the project level are to be finalized by </a:t>
            </a:r>
            <a:r>
              <a:rPr lang="en-US" i="1" dirty="0" smtClean="0">
                <a:solidFill>
                  <a:srgbClr val="FFC000"/>
                </a:solidFill>
              </a:rPr>
              <a:t>June 30</a:t>
            </a:r>
            <a:r>
              <a:rPr lang="en-US" i="1" baseline="30000" dirty="0" smtClean="0">
                <a:solidFill>
                  <a:srgbClr val="FFC000"/>
                </a:solidFill>
              </a:rPr>
              <a:t>th</a:t>
            </a:r>
            <a:r>
              <a:rPr lang="en-US" i="1" dirty="0" smtClean="0">
                <a:solidFill>
                  <a:srgbClr val="FFC000"/>
                </a:solidFill>
              </a:rPr>
              <a:t> 2020</a:t>
            </a:r>
            <a:endParaRPr lang="en-US" dirty="0" smtClean="0">
              <a:solidFill>
                <a:srgbClr val="FFC000"/>
              </a:solidFill>
            </a:endParaRP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it-IT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1 - </a:t>
            </a:r>
            <a:r>
              <a:rPr lang="en-US" dirty="0" smtClean="0"/>
              <a:t>Activity T1.3</a:t>
            </a:r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>
            <a:off x="2996905" y="1812942"/>
            <a:ext cx="5851112" cy="4577284"/>
            <a:chOff x="100249" y="2392746"/>
            <a:chExt cx="3380005" cy="2716629"/>
          </a:xfrm>
        </p:grpSpPr>
        <p:sp>
          <p:nvSpPr>
            <p:cNvPr id="9" name="Hexagon 8"/>
            <p:cNvSpPr/>
            <p:nvPr/>
          </p:nvSpPr>
          <p:spPr>
            <a:xfrm>
              <a:off x="1407235" y="2801512"/>
              <a:ext cx="2073019" cy="1681133"/>
            </a:xfrm>
            <a:prstGeom prst="hexagon">
              <a:avLst/>
            </a:prstGeom>
            <a:noFill/>
            <a:ln w="4762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ACTIVITY T1.3</a:t>
              </a:r>
            </a:p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Production of the E-catalogue for CCI-related </a:t>
              </a:r>
              <a:r>
                <a:rPr lang="en-US" sz="2000" dirty="0" smtClean="0">
                  <a:solidFill>
                    <a:schemeClr val="tx1"/>
                  </a:solidFill>
                </a:rPr>
                <a:t>business, SMEs </a:t>
              </a:r>
              <a:r>
                <a:rPr lang="en-US" sz="2000" dirty="0" smtClean="0">
                  <a:solidFill>
                    <a:schemeClr val="tx1"/>
                  </a:solidFill>
                </a:rPr>
                <a:t>&amp; start-ups</a:t>
              </a:r>
              <a:endParaRPr lang="en-US" sz="4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Hexagon 9"/>
            <p:cNvSpPr/>
            <p:nvPr/>
          </p:nvSpPr>
          <p:spPr>
            <a:xfrm>
              <a:off x="121624" y="2392746"/>
              <a:ext cx="1533467" cy="1233400"/>
            </a:xfrm>
            <a:prstGeom prst="hexagon">
              <a:avLst/>
            </a:prstGeom>
            <a:solidFill>
              <a:schemeClr val="accent1"/>
            </a:solidFill>
            <a:ln w="4762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April –</a:t>
              </a:r>
              <a:r>
                <a:rPr lang="en-US" dirty="0" smtClean="0">
                  <a:solidFill>
                    <a:srgbClr val="FF0000"/>
                  </a:solidFill>
                </a:rPr>
                <a:t>July (?)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2020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" name="Hexagon 10"/>
            <p:cNvSpPr/>
            <p:nvPr/>
          </p:nvSpPr>
          <p:spPr>
            <a:xfrm>
              <a:off x="100249" y="3678345"/>
              <a:ext cx="1619787" cy="1431030"/>
            </a:xfrm>
            <a:prstGeom prst="hexagon">
              <a:avLst/>
            </a:prstGeom>
            <a:solidFill>
              <a:srgbClr val="0070C0"/>
            </a:solidFill>
            <a:ln w="47625">
              <a:solidFill>
                <a:srgbClr val="0062A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Deliverable:</a:t>
              </a:r>
            </a:p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US" dirty="0" smtClean="0">
                  <a:solidFill>
                    <a:schemeClr val="bg1"/>
                  </a:solidFill>
                </a:rPr>
                <a:t>Collection of local/regional good practices for the  </a:t>
              </a:r>
              <a:r>
                <a:rPr lang="en-US" dirty="0" smtClean="0">
                  <a:solidFill>
                    <a:schemeClr val="bg1"/>
                  </a:solidFill>
                </a:rPr>
                <a:t>E-catalogue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1 - Activity T 1.3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u="sng" dirty="0" smtClean="0"/>
              <a:t>Act. T1.3 Production </a:t>
            </a:r>
            <a:r>
              <a:rPr lang="en-US" b="1" i="1" u="sng" dirty="0" smtClean="0"/>
              <a:t>of </a:t>
            </a:r>
            <a:r>
              <a:rPr lang="en-US" b="1" i="1" u="sng" dirty="0" smtClean="0"/>
              <a:t>the E-catalogue for CCI-related businesses, SMEs </a:t>
            </a:r>
            <a:r>
              <a:rPr lang="en-US" b="1" i="1" u="sng" dirty="0" smtClean="0"/>
              <a:t>&amp; </a:t>
            </a:r>
            <a:r>
              <a:rPr lang="en-US" b="1" i="1" u="sng" dirty="0" smtClean="0"/>
              <a:t>start-ups</a:t>
            </a:r>
          </a:p>
          <a:p>
            <a:pPr lvl="1"/>
            <a:r>
              <a:rPr lang="en-US" i="1" dirty="0" smtClean="0"/>
              <a:t>Good Practices, E-Catalogue</a:t>
            </a:r>
          </a:p>
          <a:p>
            <a:r>
              <a:rPr lang="en-US" i="1" dirty="0" smtClean="0"/>
              <a:t>Deliverable T1.3 1 </a:t>
            </a:r>
            <a:r>
              <a:rPr lang="en-US" i="1" dirty="0" smtClean="0"/>
              <a:t>Collection </a:t>
            </a:r>
            <a:r>
              <a:rPr lang="en-US" i="1" dirty="0" smtClean="0"/>
              <a:t>of local/regional good practices </a:t>
            </a:r>
            <a:r>
              <a:rPr lang="en-US" i="1" dirty="0" smtClean="0"/>
              <a:t>for </a:t>
            </a:r>
            <a:r>
              <a:rPr lang="en-US" i="1" dirty="0" smtClean="0"/>
              <a:t>the  E-catalogue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All partners </a:t>
            </a:r>
            <a:r>
              <a:rPr lang="en-US" dirty="0" smtClean="0"/>
              <a:t>identify, collect and report the GPs (based on the methodology to be developed by AUEB-RC: specific selection criteria, requirements, information sheets to be filled in, etc) to SEBS and </a:t>
            </a:r>
            <a:r>
              <a:rPr lang="en-US" dirty="0" smtClean="0"/>
              <a:t>AUEB-RC</a:t>
            </a:r>
          </a:p>
          <a:p>
            <a:pPr marL="685800" lvl="2">
              <a:spcBef>
                <a:spcPts val="1000"/>
              </a:spcBef>
            </a:pPr>
            <a:r>
              <a:rPr lang="en-US" b="1" dirty="0" smtClean="0">
                <a:solidFill>
                  <a:srgbClr val="FFC000"/>
                </a:solidFill>
              </a:rPr>
              <a:t>Who?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AUEB-RC develops the methodology and accordingly upgrades the </a:t>
            </a:r>
            <a:r>
              <a:rPr lang="en-US" dirty="0" smtClean="0"/>
              <a:t>Working Methodology Report 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timeline?</a:t>
            </a:r>
            <a:r>
              <a:rPr lang="en-US" dirty="0" smtClean="0"/>
              <a:t>)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All partners report on Good Practices to SEBS and </a:t>
            </a:r>
            <a:r>
              <a:rPr lang="en-US" dirty="0" smtClean="0"/>
              <a:t>AUEB-RC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timeline?</a:t>
            </a:r>
            <a:r>
              <a:rPr lang="en-US" dirty="0" smtClean="0"/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SEBS engages </a:t>
            </a:r>
            <a:r>
              <a:rPr lang="en-US" dirty="0" smtClean="0"/>
              <a:t>the external expertise for the production of E-catalogue (in English) and </a:t>
            </a:r>
            <a:r>
              <a:rPr lang="en-US" dirty="0" smtClean="0"/>
              <a:t>has editorial </a:t>
            </a:r>
            <a:r>
              <a:rPr lang="en-US" dirty="0" smtClean="0"/>
              <a:t>role in the process. </a:t>
            </a:r>
            <a:endParaRPr lang="en-US" dirty="0" smtClean="0"/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SEBS obtains </a:t>
            </a:r>
            <a:r>
              <a:rPr lang="en-US" dirty="0" smtClean="0"/>
              <a:t>the ISBN for the </a:t>
            </a:r>
            <a:r>
              <a:rPr lang="en-US" dirty="0" smtClean="0"/>
              <a:t>E-Catalogue.</a:t>
            </a:r>
          </a:p>
          <a:p>
            <a:pPr marL="1143000" lvl="3">
              <a:spcBef>
                <a:spcPts val="1000"/>
              </a:spcBef>
            </a:pPr>
            <a:r>
              <a:rPr lang="en-US" i="1" dirty="0" smtClean="0"/>
              <a:t>Friuli </a:t>
            </a:r>
            <a:r>
              <a:rPr lang="en-US" i="1" dirty="0" smtClean="0"/>
              <a:t>Venezia</a:t>
            </a:r>
            <a:r>
              <a:rPr lang="en-US" i="1" dirty="0" smtClean="0"/>
              <a:t> Giulia </a:t>
            </a:r>
            <a:r>
              <a:rPr lang="en-US" dirty="0" smtClean="0"/>
              <a:t>Autonomous Region </a:t>
            </a:r>
            <a:r>
              <a:rPr lang="en-US" i="1" dirty="0" smtClean="0"/>
              <a:t>sends the </a:t>
            </a:r>
            <a:r>
              <a:rPr lang="en-US" i="1" dirty="0" smtClean="0"/>
              <a:t>instructions regarding the obligatory form of the documents (logos, titles, etc.) to be used for the </a:t>
            </a:r>
            <a:r>
              <a:rPr lang="en-US" b="1" i="1" dirty="0" smtClean="0"/>
              <a:t>E-Catalogue</a:t>
            </a:r>
            <a:endParaRPr lang="en-US" dirty="0" smtClean="0"/>
          </a:p>
          <a:p>
            <a:pPr lvl="1"/>
            <a:r>
              <a:rPr lang="en-US" sz="2100" b="1" dirty="0" smtClean="0">
                <a:solidFill>
                  <a:srgbClr val="FFC000"/>
                </a:solidFill>
              </a:rPr>
              <a:t>When?</a:t>
            </a:r>
          </a:p>
          <a:p>
            <a:pPr lvl="2"/>
            <a:r>
              <a:rPr lang="en-US" dirty="0" smtClean="0"/>
              <a:t>To be discussed.</a:t>
            </a:r>
          </a:p>
          <a:p>
            <a:pPr lvl="2"/>
            <a:r>
              <a:rPr lang="en-US" dirty="0" smtClean="0"/>
              <a:t>Application:  “</a:t>
            </a:r>
            <a:r>
              <a:rPr lang="en-US" i="1" dirty="0" smtClean="0"/>
              <a:t>finalization </a:t>
            </a:r>
            <a:r>
              <a:rPr lang="en-US" i="1" dirty="0" smtClean="0"/>
              <a:t>of the E-catalogue </a:t>
            </a:r>
            <a:r>
              <a:rPr lang="en-US" i="1" dirty="0" smtClean="0"/>
              <a:t>by </a:t>
            </a:r>
            <a:r>
              <a:rPr lang="en-US" i="1" dirty="0" smtClean="0"/>
              <a:t>July </a:t>
            </a:r>
            <a:r>
              <a:rPr lang="en-US" i="1" dirty="0" smtClean="0"/>
              <a:t>31</a:t>
            </a:r>
            <a:r>
              <a:rPr lang="en-US" i="1" baseline="30000" dirty="0" smtClean="0"/>
              <a:t>st</a:t>
            </a:r>
            <a:r>
              <a:rPr lang="en-US" i="1" dirty="0" smtClean="0"/>
              <a:t>” and “the </a:t>
            </a:r>
            <a:r>
              <a:rPr lang="en-US" i="1" dirty="0" smtClean="0"/>
              <a:t>E-catalogue will be sent by SEBS to all PPs and APs via e-mail before its official presentation within the 1st TM to be held in Sarajevo, in </a:t>
            </a:r>
            <a:r>
              <a:rPr lang="en-US" i="1" dirty="0" smtClean="0"/>
              <a:t>07/2020”</a:t>
            </a:r>
            <a:endParaRPr lang="en-US" i="1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2 - Activity T1.4</a:t>
            </a:r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>
            <a:off x="2996905" y="1812942"/>
            <a:ext cx="5851112" cy="4577284"/>
            <a:chOff x="100249" y="2392746"/>
            <a:chExt cx="3380005" cy="2716629"/>
          </a:xfrm>
        </p:grpSpPr>
        <p:sp>
          <p:nvSpPr>
            <p:cNvPr id="9" name="Hexagon 8"/>
            <p:cNvSpPr/>
            <p:nvPr/>
          </p:nvSpPr>
          <p:spPr>
            <a:xfrm>
              <a:off x="1407235" y="2801512"/>
              <a:ext cx="2073019" cy="1681133"/>
            </a:xfrm>
            <a:prstGeom prst="hexagon">
              <a:avLst/>
            </a:prstGeom>
            <a:noFill/>
            <a:ln w="4762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ACTIVITY T1.4</a:t>
              </a:r>
            </a:p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Implementation of learning-capacity building activities</a:t>
              </a:r>
              <a:endParaRPr lang="en-US" sz="4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Hexagon 9"/>
            <p:cNvSpPr/>
            <p:nvPr/>
          </p:nvSpPr>
          <p:spPr>
            <a:xfrm>
              <a:off x="121624" y="2392746"/>
              <a:ext cx="1533467" cy="1233400"/>
            </a:xfrm>
            <a:prstGeom prst="hexagon">
              <a:avLst/>
            </a:prstGeom>
            <a:solidFill>
              <a:schemeClr val="accent1"/>
            </a:solidFill>
            <a:ln w="4762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June 2020 – February 2021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" name="Hexagon 10"/>
            <p:cNvSpPr/>
            <p:nvPr/>
          </p:nvSpPr>
          <p:spPr>
            <a:xfrm>
              <a:off x="100249" y="3678345"/>
              <a:ext cx="1619787" cy="1431030"/>
            </a:xfrm>
            <a:prstGeom prst="hexagon">
              <a:avLst/>
            </a:prstGeom>
            <a:solidFill>
              <a:srgbClr val="0070C0"/>
            </a:solidFill>
            <a:ln w="47625">
              <a:solidFill>
                <a:srgbClr val="0062A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Deliverables:</a:t>
              </a:r>
            </a:p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US" dirty="0" smtClean="0"/>
                <a:t>Transnational </a:t>
              </a:r>
              <a:r>
                <a:rPr lang="en-US" dirty="0" smtClean="0"/>
                <a:t>seminar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dirty="0" smtClean="0"/>
                <a:t>Thematic </a:t>
              </a:r>
              <a:r>
                <a:rPr lang="en-US" dirty="0" smtClean="0"/>
                <a:t>workshops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dirty="0" smtClean="0">
                  <a:solidFill>
                    <a:schemeClr val="bg1"/>
                  </a:solidFill>
                </a:rPr>
                <a:t>Study visits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</a:t>
            </a:r>
            <a:r>
              <a:rPr lang="en-US" dirty="0" smtClean="0"/>
              <a:t>2 </a:t>
            </a:r>
            <a:r>
              <a:rPr lang="en-US" dirty="0" smtClean="0"/>
              <a:t>- </a:t>
            </a:r>
            <a:r>
              <a:rPr lang="en-US" dirty="0" smtClean="0"/>
              <a:t>Activity T1.4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i="1" u="sng" dirty="0" smtClean="0"/>
              <a:t>Activity T.1.4 Implementation of learning-capacity building activities</a:t>
            </a:r>
          </a:p>
          <a:p>
            <a:pPr lvl="1"/>
            <a:r>
              <a:rPr lang="en-US" dirty="0" smtClean="0"/>
              <a:t>Transnational seminars, Workshops, Study-visits –all to be delivered during the 3 TMs to be held in Phase 2</a:t>
            </a:r>
          </a:p>
          <a:p>
            <a:pPr lvl="1"/>
            <a:r>
              <a:rPr lang="en-US" dirty="0" smtClean="0"/>
              <a:t>Host PPs will prepare the training material-tools for PPs, under the coordination of AUEB-RC</a:t>
            </a:r>
            <a:endParaRPr lang="en-US" dirty="0" smtClean="0"/>
          </a:p>
          <a:p>
            <a:r>
              <a:rPr lang="en-US" i="1" dirty="0" smtClean="0"/>
              <a:t>Deliverable T1.4.1 </a:t>
            </a:r>
            <a:r>
              <a:rPr lang="en-US" i="1" dirty="0" smtClean="0"/>
              <a:t>Transnational </a:t>
            </a:r>
            <a:r>
              <a:rPr lang="en-US" i="1" dirty="0" smtClean="0"/>
              <a:t>seminar</a:t>
            </a:r>
            <a:endParaRPr lang="en-US" dirty="0" smtClean="0"/>
          </a:p>
          <a:p>
            <a:pPr lvl="1"/>
            <a:r>
              <a:rPr lang="en-US" dirty="0" smtClean="0"/>
              <a:t>3 transnational meetings </a:t>
            </a:r>
            <a:r>
              <a:rPr lang="en-US" dirty="0" smtClean="0"/>
              <a:t>(2 days each) will be </a:t>
            </a:r>
            <a:r>
              <a:rPr lang="en-US" dirty="0" smtClean="0"/>
              <a:t>held in Phase 2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Within </a:t>
            </a:r>
            <a:r>
              <a:rPr lang="en-US" dirty="0" smtClean="0"/>
              <a:t>them, each host PP will organize a 1-day </a:t>
            </a:r>
            <a:r>
              <a:rPr lang="en-US" dirty="0" smtClean="0"/>
              <a:t>seminar, </a:t>
            </a:r>
            <a:r>
              <a:rPr lang="en-US" dirty="0" smtClean="0"/>
              <a:t>aiming at </a:t>
            </a:r>
            <a:r>
              <a:rPr lang="en-US" dirty="0" smtClean="0"/>
              <a:t>teaching </a:t>
            </a:r>
            <a:r>
              <a:rPr lang="en-US" dirty="0" smtClean="0"/>
              <a:t>all PPs, APs and relevant </a:t>
            </a:r>
            <a:r>
              <a:rPr lang="en-US" dirty="0" smtClean="0"/>
              <a:t>LSs on relevant theoretical knowledge</a:t>
            </a:r>
          </a:p>
          <a:p>
            <a:pPr lvl="1"/>
            <a:r>
              <a:rPr lang="en-US" dirty="0" smtClean="0"/>
              <a:t>Transnational seminars will include: </a:t>
            </a:r>
            <a:r>
              <a:rPr lang="en-US" dirty="0" smtClean="0"/>
              <a:t>1. thematic web meeting sessions, 2. master classes held by local experts of </a:t>
            </a:r>
            <a:r>
              <a:rPr lang="en-US" dirty="0" err="1" smtClean="0"/>
              <a:t>CCIand</a:t>
            </a:r>
            <a:r>
              <a:rPr lang="en-US" dirty="0" smtClean="0"/>
              <a:t> 3. capitalization/networking session involving 905 </a:t>
            </a:r>
            <a:r>
              <a:rPr lang="en-US" dirty="0" err="1" smtClean="0"/>
              <a:t>Emoundergrounds</a:t>
            </a:r>
            <a:r>
              <a:rPr lang="en-US" dirty="0" smtClean="0"/>
              <a:t> and No 1124 CCI4TOURISM </a:t>
            </a:r>
            <a:r>
              <a:rPr lang="en-US" dirty="0" smtClean="0"/>
              <a:t>partners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Who? </a:t>
            </a:r>
            <a:r>
              <a:rPr lang="en-US" dirty="0" smtClean="0">
                <a:solidFill>
                  <a:srgbClr val="FFC000"/>
                </a:solidFill>
              </a:rPr>
              <a:t>SEBS, </a:t>
            </a:r>
            <a:r>
              <a:rPr lang="en-US" dirty="0" err="1" smtClean="0">
                <a:solidFill>
                  <a:srgbClr val="FFC000"/>
                </a:solidFill>
              </a:rPr>
              <a:t>Patras</a:t>
            </a:r>
            <a:r>
              <a:rPr lang="en-US" dirty="0" smtClean="0">
                <a:solidFill>
                  <a:srgbClr val="FFC000"/>
                </a:solidFill>
              </a:rPr>
              <a:t> Science Park (PSP</a:t>
            </a:r>
            <a:r>
              <a:rPr lang="en-US" dirty="0" smtClean="0">
                <a:solidFill>
                  <a:srgbClr val="FFC000"/>
                </a:solidFill>
              </a:rPr>
              <a:t>), Urban Planning Institute of the Republic of </a:t>
            </a:r>
            <a:r>
              <a:rPr lang="en-US" dirty="0" smtClean="0">
                <a:solidFill>
                  <a:srgbClr val="FFC000"/>
                </a:solidFill>
              </a:rPr>
              <a:t>Slovenia (UIRS)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When? (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r>
              <a:rPr lang="en-US" b="1" dirty="0" smtClean="0">
                <a:solidFill>
                  <a:srgbClr val="FFC000"/>
                </a:solidFill>
              </a:rPr>
              <a:t>)</a:t>
            </a:r>
          </a:p>
          <a:p>
            <a:pPr lvl="2"/>
            <a:r>
              <a:rPr lang="en-US" b="1" dirty="0" smtClean="0">
                <a:solidFill>
                  <a:srgbClr val="FFC000"/>
                </a:solidFill>
              </a:rPr>
              <a:t>Application</a:t>
            </a:r>
            <a:r>
              <a:rPr lang="en-US" b="1" dirty="0" smtClean="0">
                <a:solidFill>
                  <a:srgbClr val="FFC000"/>
                </a:solidFill>
              </a:rPr>
              <a:t>: </a:t>
            </a:r>
            <a:r>
              <a:rPr lang="en-US" b="1" dirty="0" smtClean="0">
                <a:solidFill>
                  <a:srgbClr val="FFC000"/>
                </a:solidFill>
              </a:rPr>
              <a:t>“</a:t>
            </a:r>
            <a:r>
              <a:rPr lang="en-US" dirty="0" smtClean="0">
                <a:solidFill>
                  <a:srgbClr val="FFC000"/>
                </a:solidFill>
              </a:rPr>
              <a:t>07/2020</a:t>
            </a:r>
            <a:r>
              <a:rPr lang="en-US" dirty="0" smtClean="0">
                <a:solidFill>
                  <a:srgbClr val="FFC000"/>
                </a:solidFill>
              </a:rPr>
              <a:t>, Sarajevo; 11/2020, </a:t>
            </a:r>
            <a:r>
              <a:rPr lang="en-US" dirty="0" err="1" smtClean="0">
                <a:solidFill>
                  <a:srgbClr val="FFC000"/>
                </a:solidFill>
              </a:rPr>
              <a:t>Patras</a:t>
            </a:r>
            <a:r>
              <a:rPr lang="en-US" dirty="0" smtClean="0">
                <a:solidFill>
                  <a:srgbClr val="FFC000"/>
                </a:solidFill>
              </a:rPr>
              <a:t>; 02/2021, </a:t>
            </a:r>
            <a:r>
              <a:rPr lang="en-US" dirty="0" smtClean="0">
                <a:solidFill>
                  <a:srgbClr val="FFC000"/>
                </a:solidFill>
              </a:rPr>
              <a:t>Ljubljana”</a:t>
            </a:r>
          </a:p>
          <a:p>
            <a:pPr lvl="2"/>
            <a:r>
              <a:rPr lang="en-US" dirty="0" smtClean="0">
                <a:solidFill>
                  <a:srgbClr val="FFC000"/>
                </a:solidFill>
              </a:rPr>
              <a:t>Timeline and delivery to be discussed having in mind current situation.</a:t>
            </a: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2 - Activity </a:t>
            </a:r>
            <a:r>
              <a:rPr lang="en-US" dirty="0" smtClean="0"/>
              <a:t>T1.4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Deliverable T.1.4.2 Thematic workshops</a:t>
            </a:r>
          </a:p>
          <a:p>
            <a:pPr lvl="1"/>
            <a:r>
              <a:rPr lang="en-US" dirty="0" smtClean="0"/>
              <a:t>3 transnational meetings (2 days each) will be held in Phase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Within them, each host PP will organize a </a:t>
            </a:r>
            <a:r>
              <a:rPr lang="en-US" dirty="0" smtClean="0"/>
              <a:t>1 thematic workshop, </a:t>
            </a:r>
            <a:r>
              <a:rPr lang="en-US" dirty="0" smtClean="0"/>
              <a:t>aiming at </a:t>
            </a:r>
            <a:r>
              <a:rPr lang="en-US" dirty="0" smtClean="0"/>
              <a:t>training </a:t>
            </a:r>
            <a:r>
              <a:rPr lang="en-US" dirty="0" smtClean="0"/>
              <a:t>all PPs, APs and relevant LSs on relevant </a:t>
            </a:r>
            <a:r>
              <a:rPr lang="en-US" dirty="0" smtClean="0"/>
              <a:t>practical knowledge and skills</a:t>
            </a:r>
          </a:p>
          <a:p>
            <a:pPr lvl="1"/>
            <a:r>
              <a:rPr lang="en-US" dirty="0" smtClean="0"/>
              <a:t>905 </a:t>
            </a:r>
            <a:r>
              <a:rPr lang="en-US" dirty="0" err="1" smtClean="0"/>
              <a:t>Emoundergrounds</a:t>
            </a:r>
            <a:r>
              <a:rPr lang="en-US" dirty="0" smtClean="0"/>
              <a:t> and No 1124 CI4TOURISM partners will be invited to take part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Who? </a:t>
            </a:r>
            <a:r>
              <a:rPr lang="en-US" dirty="0" smtClean="0">
                <a:solidFill>
                  <a:srgbClr val="FFC000"/>
                </a:solidFill>
              </a:rPr>
              <a:t>SEBS, </a:t>
            </a:r>
            <a:r>
              <a:rPr lang="en-US" dirty="0" err="1" smtClean="0">
                <a:solidFill>
                  <a:srgbClr val="FFC000"/>
                </a:solidFill>
              </a:rPr>
              <a:t>Patras</a:t>
            </a:r>
            <a:r>
              <a:rPr lang="en-US" dirty="0" smtClean="0">
                <a:solidFill>
                  <a:srgbClr val="FFC000"/>
                </a:solidFill>
              </a:rPr>
              <a:t> Science Park (PSP), Urban Planning Institute of the Republic of Slovenia (UIRS)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When? (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r>
              <a:rPr lang="en-US" b="1" dirty="0" smtClean="0">
                <a:solidFill>
                  <a:srgbClr val="FFC000"/>
                </a:solidFill>
              </a:rPr>
              <a:t>)</a:t>
            </a:r>
          </a:p>
          <a:p>
            <a:pPr lvl="2"/>
            <a:r>
              <a:rPr lang="en-US" b="1" dirty="0" smtClean="0">
                <a:solidFill>
                  <a:srgbClr val="FFC000"/>
                </a:solidFill>
              </a:rPr>
              <a:t>Application: “</a:t>
            </a:r>
            <a:r>
              <a:rPr lang="en-US" dirty="0" smtClean="0">
                <a:solidFill>
                  <a:srgbClr val="FFC000"/>
                </a:solidFill>
              </a:rPr>
              <a:t>07/2020, Sarajevo; 11/2020, </a:t>
            </a:r>
            <a:r>
              <a:rPr lang="en-US" dirty="0" err="1" smtClean="0">
                <a:solidFill>
                  <a:srgbClr val="FFC000"/>
                </a:solidFill>
              </a:rPr>
              <a:t>Patras</a:t>
            </a:r>
            <a:r>
              <a:rPr lang="en-US" dirty="0" smtClean="0">
                <a:solidFill>
                  <a:srgbClr val="FFC000"/>
                </a:solidFill>
              </a:rPr>
              <a:t>; 02/2021, Ljubljana”</a:t>
            </a:r>
          </a:p>
          <a:p>
            <a:pPr lvl="2"/>
            <a:r>
              <a:rPr lang="en-US" dirty="0" smtClean="0">
                <a:solidFill>
                  <a:srgbClr val="FFC000"/>
                </a:solidFill>
              </a:rPr>
              <a:t>Timeline and delivery to be discussed having in mind current situation.</a:t>
            </a:r>
          </a:p>
          <a:p>
            <a:pPr lvl="1"/>
            <a:endParaRPr lang="en-US" dirty="0" smtClean="0"/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2 - Activity </a:t>
            </a:r>
            <a:r>
              <a:rPr lang="en-US" dirty="0" smtClean="0"/>
              <a:t>T1.4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Deliverable T.1.4.3 Study visits</a:t>
            </a:r>
          </a:p>
          <a:p>
            <a:pPr lvl="1"/>
            <a:r>
              <a:rPr lang="en-US" dirty="0" smtClean="0"/>
              <a:t>3 transnational meetings (2 days each) will be held in Phase 2</a:t>
            </a:r>
          </a:p>
          <a:p>
            <a:pPr lvl="1"/>
            <a:r>
              <a:rPr lang="en-US" dirty="0" smtClean="0"/>
              <a:t>Within them, each host PP will organize </a:t>
            </a:r>
            <a:r>
              <a:rPr lang="en-US" dirty="0" smtClean="0"/>
              <a:t>2 study visits to allow PPs direct insight into some of the GPs presented in the E-Catalogue</a:t>
            </a:r>
          </a:p>
          <a:p>
            <a:pPr lvl="1"/>
            <a:r>
              <a:rPr lang="en-US" dirty="0" smtClean="0"/>
              <a:t>1 representative of CCI-related businesses/SMEs/start-u </a:t>
            </a:r>
            <a:r>
              <a:rPr lang="en-US" dirty="0" err="1" smtClean="0"/>
              <a:t>ps</a:t>
            </a:r>
            <a:r>
              <a:rPr lang="en-US" dirty="0" smtClean="0"/>
              <a:t> from each partner country will be invited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Who</a:t>
            </a:r>
            <a:r>
              <a:rPr lang="en-US" b="1" dirty="0" smtClean="0">
                <a:solidFill>
                  <a:srgbClr val="FFC000"/>
                </a:solidFill>
              </a:rPr>
              <a:t>? </a:t>
            </a:r>
            <a:r>
              <a:rPr lang="en-US" dirty="0" smtClean="0">
                <a:solidFill>
                  <a:srgbClr val="FFC000"/>
                </a:solidFill>
              </a:rPr>
              <a:t>SEBS, </a:t>
            </a:r>
            <a:r>
              <a:rPr lang="en-US" dirty="0" err="1" smtClean="0">
                <a:solidFill>
                  <a:srgbClr val="FFC000"/>
                </a:solidFill>
              </a:rPr>
              <a:t>Patras</a:t>
            </a:r>
            <a:r>
              <a:rPr lang="en-US" dirty="0" smtClean="0">
                <a:solidFill>
                  <a:srgbClr val="FFC000"/>
                </a:solidFill>
              </a:rPr>
              <a:t> Science Park (PSP), Urban Planning Institute of the Republic of Slovenia (UIRS)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When? (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r>
              <a:rPr lang="en-US" b="1" dirty="0" smtClean="0">
                <a:solidFill>
                  <a:srgbClr val="FFC000"/>
                </a:solidFill>
              </a:rPr>
              <a:t>)</a:t>
            </a:r>
          </a:p>
          <a:p>
            <a:pPr lvl="2"/>
            <a:r>
              <a:rPr lang="en-US" b="1" dirty="0" smtClean="0">
                <a:solidFill>
                  <a:srgbClr val="FFC000"/>
                </a:solidFill>
              </a:rPr>
              <a:t>Application: “</a:t>
            </a:r>
            <a:r>
              <a:rPr lang="en-US" dirty="0" smtClean="0">
                <a:solidFill>
                  <a:srgbClr val="FFC000"/>
                </a:solidFill>
              </a:rPr>
              <a:t>07/2020, Sarajevo; 11/2020, </a:t>
            </a:r>
            <a:r>
              <a:rPr lang="en-US" dirty="0" err="1" smtClean="0">
                <a:solidFill>
                  <a:srgbClr val="FFC000"/>
                </a:solidFill>
              </a:rPr>
              <a:t>Patras</a:t>
            </a:r>
            <a:r>
              <a:rPr lang="en-US" dirty="0" smtClean="0">
                <a:solidFill>
                  <a:srgbClr val="FFC000"/>
                </a:solidFill>
              </a:rPr>
              <a:t>; 02/2021, Ljubljana”</a:t>
            </a:r>
          </a:p>
          <a:p>
            <a:pPr lvl="2"/>
            <a:r>
              <a:rPr lang="en-US" dirty="0" smtClean="0">
                <a:solidFill>
                  <a:srgbClr val="FFC000"/>
                </a:solidFill>
              </a:rPr>
              <a:t>Timeline and delivery to be discussed having in mind current situation.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2 - Activity T1.5</a:t>
            </a:r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>
            <a:off x="2996905" y="1812942"/>
            <a:ext cx="5851112" cy="4577284"/>
            <a:chOff x="100249" y="2392746"/>
            <a:chExt cx="3380005" cy="2716629"/>
          </a:xfrm>
        </p:grpSpPr>
        <p:sp>
          <p:nvSpPr>
            <p:cNvPr id="9" name="Hexagon 8"/>
            <p:cNvSpPr/>
            <p:nvPr/>
          </p:nvSpPr>
          <p:spPr>
            <a:xfrm>
              <a:off x="1407235" y="2801512"/>
              <a:ext cx="2073019" cy="1681133"/>
            </a:xfrm>
            <a:prstGeom prst="hexagon">
              <a:avLst/>
            </a:prstGeom>
            <a:noFill/>
            <a:ln w="4762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ACTIVITY T1.5</a:t>
              </a:r>
            </a:p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Production of </a:t>
              </a:r>
              <a:r>
                <a:rPr lang="en-US" sz="2000" dirty="0" smtClean="0">
                  <a:solidFill>
                    <a:schemeClr val="tx1"/>
                  </a:solidFill>
                </a:rPr>
                <a:t>JAP</a:t>
              </a:r>
              <a:endParaRPr lang="en-US" sz="4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Hexagon 9"/>
            <p:cNvSpPr/>
            <p:nvPr/>
          </p:nvSpPr>
          <p:spPr>
            <a:xfrm>
              <a:off x="121624" y="2392746"/>
              <a:ext cx="1533467" cy="1233400"/>
            </a:xfrm>
            <a:prstGeom prst="hexagon">
              <a:avLst/>
            </a:prstGeom>
            <a:solidFill>
              <a:schemeClr val="accent1"/>
            </a:solidFill>
            <a:ln w="4762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February – July 2021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" name="Hexagon 10"/>
            <p:cNvSpPr/>
            <p:nvPr/>
          </p:nvSpPr>
          <p:spPr>
            <a:xfrm>
              <a:off x="100249" y="3678345"/>
              <a:ext cx="1619787" cy="1431030"/>
            </a:xfrm>
            <a:prstGeom prst="hexagon">
              <a:avLst/>
            </a:prstGeom>
            <a:solidFill>
              <a:srgbClr val="0070C0"/>
            </a:solidFill>
            <a:ln w="47625">
              <a:solidFill>
                <a:srgbClr val="0062A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Deliverable:</a:t>
              </a:r>
            </a:p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US" dirty="0" smtClean="0"/>
                <a:t>Acceleration materials and tools for the JAP</a:t>
              </a:r>
              <a:endParaRPr lang="en-US" dirty="0" smtClean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2 - Activity </a:t>
            </a:r>
            <a:r>
              <a:rPr lang="en-US" dirty="0" smtClean="0"/>
              <a:t>T1.5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u="sng" dirty="0" smtClean="0"/>
              <a:t>Act. T1.5 Production </a:t>
            </a:r>
            <a:r>
              <a:rPr lang="en-US" b="1" i="1" u="sng" dirty="0" smtClean="0"/>
              <a:t>of a </a:t>
            </a:r>
            <a:r>
              <a:rPr lang="en-US" b="1" i="1" u="sng" dirty="0" smtClean="0"/>
              <a:t>Joint Acceleration </a:t>
            </a:r>
            <a:r>
              <a:rPr lang="en-US" b="1" i="1" u="sng" dirty="0" smtClean="0"/>
              <a:t>Programme</a:t>
            </a:r>
            <a:r>
              <a:rPr lang="en-US" b="1" i="1" u="sng" dirty="0" smtClean="0"/>
              <a:t>  (</a:t>
            </a:r>
            <a:r>
              <a:rPr lang="en-US" b="1" i="1" u="sng" dirty="0" smtClean="0"/>
              <a:t>JAP) for </a:t>
            </a:r>
            <a:r>
              <a:rPr lang="en-US" b="1" i="1" u="sng" dirty="0" smtClean="0"/>
              <a:t>ADRION CCI-related </a:t>
            </a:r>
            <a:r>
              <a:rPr lang="en-US" b="1" i="1" u="sng" dirty="0" smtClean="0"/>
              <a:t>SMEs </a:t>
            </a:r>
            <a:r>
              <a:rPr lang="en-US" b="1" i="1" u="sng" dirty="0" smtClean="0"/>
              <a:t>and start-ups</a:t>
            </a:r>
          </a:p>
          <a:p>
            <a:pPr lvl="1"/>
            <a:r>
              <a:rPr lang="en-US" dirty="0" smtClean="0"/>
              <a:t>PSP </a:t>
            </a:r>
            <a:r>
              <a:rPr lang="en-US" dirty="0" smtClean="0"/>
              <a:t>will coordinate </a:t>
            </a:r>
            <a:r>
              <a:rPr lang="en-US" dirty="0" smtClean="0"/>
              <a:t>this activity</a:t>
            </a:r>
          </a:p>
          <a:p>
            <a:r>
              <a:rPr lang="en-US" i="1" dirty="0" smtClean="0"/>
              <a:t>Deliverable </a:t>
            </a:r>
            <a:r>
              <a:rPr lang="en-US" i="1" dirty="0" smtClean="0"/>
              <a:t>T1.5.1 </a:t>
            </a:r>
            <a:r>
              <a:rPr lang="en-US" i="1" dirty="0" smtClean="0"/>
              <a:t>- Acceleration materials and tools for the JAP</a:t>
            </a:r>
          </a:p>
          <a:p>
            <a:pPr lvl="1"/>
            <a:r>
              <a:rPr lang="en-US" dirty="0" smtClean="0"/>
              <a:t>All </a:t>
            </a:r>
            <a:r>
              <a:rPr lang="en-US" dirty="0" smtClean="0"/>
              <a:t>PPs, coordinated by PSP, will co-design useful practical acceleration materials &amp; tools for ADRION CCI-related SMEs &amp; start-ups (to be collected in the final </a:t>
            </a:r>
            <a:r>
              <a:rPr lang="en-US" dirty="0" smtClean="0"/>
              <a:t>JAP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Who? </a:t>
            </a:r>
            <a:r>
              <a:rPr lang="en-US" dirty="0" smtClean="0">
                <a:solidFill>
                  <a:srgbClr val="FFC000"/>
                </a:solidFill>
              </a:rPr>
              <a:t>All partners coordinated by JAP </a:t>
            </a:r>
            <a:r>
              <a:rPr lang="en-US" dirty="0" err="1" smtClean="0">
                <a:solidFill>
                  <a:srgbClr val="FFC000"/>
                </a:solidFill>
              </a:rPr>
              <a:t>Patras</a:t>
            </a:r>
            <a:r>
              <a:rPr lang="en-US" dirty="0" smtClean="0">
                <a:solidFill>
                  <a:srgbClr val="FFC000"/>
                </a:solidFill>
              </a:rPr>
              <a:t> Science Park (PSP)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When? </a:t>
            </a:r>
            <a:r>
              <a:rPr lang="en-US" dirty="0" smtClean="0">
                <a:solidFill>
                  <a:srgbClr val="FFC000"/>
                </a:solidFill>
              </a:rPr>
              <a:t>By July </a:t>
            </a:r>
            <a:r>
              <a:rPr lang="en-US" dirty="0" smtClean="0">
                <a:solidFill>
                  <a:srgbClr val="FFC000"/>
                </a:solidFill>
              </a:rPr>
              <a:t>2021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E74ACB7-EB3D-41AA-A97F-F13B150F5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120" y="580965"/>
            <a:ext cx="10515600" cy="1325563"/>
          </a:xfrm>
        </p:spPr>
        <p:txBody>
          <a:bodyPr>
            <a:normAutofit/>
          </a:bodyPr>
          <a:lstStyle/>
          <a:p>
            <a:r>
              <a:rPr lang="it-IT" sz="3600" dirty="0" smtClean="0"/>
              <a:t>WP 2 Overview</a:t>
            </a:r>
            <a:br>
              <a:rPr lang="it-IT" sz="3600" dirty="0" smtClean="0"/>
            </a:b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8948A85-D97D-407C-9B22-2C9D66BA8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WP Title: </a:t>
            </a:r>
            <a:r>
              <a:rPr lang="it-IT" i="1" dirty="0" smtClean="0"/>
              <a:t>To increase CCI-related businesses, SME’s and start-ups’ capacities and </a:t>
            </a:r>
            <a:r>
              <a:rPr lang="it-IT" i="1" dirty="0" smtClean="0"/>
              <a:t>knowledge</a:t>
            </a:r>
          </a:p>
          <a:p>
            <a:pPr lvl="1"/>
            <a:r>
              <a:rPr lang="it-IT" dirty="0" smtClean="0"/>
              <a:t>Main objective: </a:t>
            </a:r>
            <a:r>
              <a:rPr lang="en-US" dirty="0" smtClean="0"/>
              <a:t>To increase </a:t>
            </a:r>
            <a:r>
              <a:rPr lang="en-US" dirty="0" smtClean="0"/>
              <a:t>knowledge, skills and </a:t>
            </a:r>
            <a:r>
              <a:rPr lang="en-US" dirty="0" smtClean="0"/>
              <a:t>competitiveness of </a:t>
            </a:r>
            <a:r>
              <a:rPr lang="en-US" dirty="0" smtClean="0"/>
              <a:t>CCI, SMEs and start-ups in supporting cultural heritage </a:t>
            </a:r>
            <a:r>
              <a:rPr lang="en-US" dirty="0" smtClean="0"/>
              <a:t>preservation-valorization </a:t>
            </a:r>
            <a:r>
              <a:rPr lang="en-US" dirty="0" smtClean="0"/>
              <a:t>and sustainable tourism.</a:t>
            </a:r>
          </a:p>
          <a:p>
            <a:r>
              <a:rPr lang="en-US" dirty="0" smtClean="0"/>
              <a:t>All PPs </a:t>
            </a:r>
            <a:r>
              <a:rPr lang="en-US" dirty="0" smtClean="0"/>
              <a:t>involved</a:t>
            </a:r>
            <a:endParaRPr lang="en-US" dirty="0" smtClean="0"/>
          </a:p>
          <a:p>
            <a:r>
              <a:rPr lang="it-IT" dirty="0" smtClean="0"/>
              <a:t>Responsible partner: SEBS</a:t>
            </a:r>
          </a:p>
          <a:p>
            <a:pPr lvl="1"/>
            <a:r>
              <a:rPr lang="en-US" sz="2200" dirty="0" smtClean="0"/>
              <a:t>SEBS </a:t>
            </a:r>
            <a:r>
              <a:rPr lang="en-US" sz="2200" dirty="0" smtClean="0"/>
              <a:t>coordinates: the collection of GPs, </a:t>
            </a:r>
            <a:r>
              <a:rPr lang="en-US" sz="2200" dirty="0" smtClean="0"/>
              <a:t>E-catalogue </a:t>
            </a:r>
            <a:r>
              <a:rPr lang="en-US" sz="2200" dirty="0" smtClean="0"/>
              <a:t>and JAP </a:t>
            </a:r>
            <a:r>
              <a:rPr lang="en-US" sz="2200" dirty="0" smtClean="0"/>
              <a:t>publication; </a:t>
            </a:r>
            <a:endParaRPr lang="en-US" sz="2200" dirty="0" smtClean="0"/>
          </a:p>
          <a:p>
            <a:pPr lvl="1"/>
            <a:r>
              <a:rPr lang="en-US" sz="2200" dirty="0" smtClean="0"/>
              <a:t>AUEB-RC coordinates learning activities, developing a </a:t>
            </a:r>
            <a:r>
              <a:rPr lang="en-US" sz="2200" dirty="0" smtClean="0"/>
              <a:t>working methodology</a:t>
            </a:r>
            <a:endParaRPr lang="en-US" sz="2200" dirty="0" smtClean="0"/>
          </a:p>
          <a:p>
            <a:r>
              <a:rPr lang="it-IT" dirty="0" smtClean="0"/>
              <a:t>Implementation period: March 2020 – January 2022</a:t>
            </a:r>
          </a:p>
          <a:p>
            <a:pPr lvl="1"/>
            <a:endParaRPr lang="en-US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74197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2 - Activity T1.6</a:t>
            </a:r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>
            <a:off x="2996905" y="1812942"/>
            <a:ext cx="5851112" cy="4577284"/>
            <a:chOff x="100249" y="2392746"/>
            <a:chExt cx="3380005" cy="2716629"/>
          </a:xfrm>
        </p:grpSpPr>
        <p:sp>
          <p:nvSpPr>
            <p:cNvPr id="9" name="Hexagon 8"/>
            <p:cNvSpPr/>
            <p:nvPr/>
          </p:nvSpPr>
          <p:spPr>
            <a:xfrm>
              <a:off x="1407235" y="2801512"/>
              <a:ext cx="2073019" cy="1681133"/>
            </a:xfrm>
            <a:prstGeom prst="hexagon">
              <a:avLst/>
            </a:prstGeom>
            <a:noFill/>
            <a:ln w="4762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ACTIVITY T1.6</a:t>
              </a:r>
            </a:p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Implementation of JAP</a:t>
              </a:r>
              <a:endParaRPr lang="en-US" sz="4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Hexagon 9"/>
            <p:cNvSpPr/>
            <p:nvPr/>
          </p:nvSpPr>
          <p:spPr>
            <a:xfrm>
              <a:off x="121624" y="2392746"/>
              <a:ext cx="1533467" cy="1233400"/>
            </a:xfrm>
            <a:prstGeom prst="hexagon">
              <a:avLst/>
            </a:prstGeom>
            <a:solidFill>
              <a:schemeClr val="accent1"/>
            </a:solidFill>
            <a:ln w="4762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May 2021 – January 2022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" name="Hexagon 10"/>
            <p:cNvSpPr/>
            <p:nvPr/>
          </p:nvSpPr>
          <p:spPr>
            <a:xfrm>
              <a:off x="100249" y="3678345"/>
              <a:ext cx="1619787" cy="1431030"/>
            </a:xfrm>
            <a:prstGeom prst="hexagon">
              <a:avLst/>
            </a:prstGeom>
            <a:solidFill>
              <a:srgbClr val="0070C0"/>
            </a:solidFill>
            <a:ln w="47625">
              <a:solidFill>
                <a:srgbClr val="0062A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Deliverables:</a:t>
              </a:r>
            </a:p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US" dirty="0" smtClean="0"/>
                <a:t>Mid-term Report on the </a:t>
              </a:r>
              <a:r>
                <a:rPr lang="en-US" dirty="0" smtClean="0"/>
                <a:t>implementation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dirty="0" smtClean="0"/>
                <a:t>Final Report on </a:t>
              </a:r>
              <a:r>
                <a:rPr lang="en-US" dirty="0" smtClean="0"/>
                <a:t>implementation</a:t>
              </a:r>
            </a:p>
            <a:p>
              <a:pPr marL="228600" indent="-228600">
                <a:buFont typeface="+mj-lt"/>
                <a:buAutoNum type="arabicPeriod"/>
              </a:pPr>
              <a:endParaRPr lang="en-US" dirty="0" smtClean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2 - Activity </a:t>
            </a:r>
            <a:r>
              <a:rPr lang="en-US" dirty="0" smtClean="0"/>
              <a:t>T1.6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u="sng" dirty="0" smtClean="0"/>
              <a:t>Act. T1.6 Implementation of JAP</a:t>
            </a:r>
          </a:p>
          <a:p>
            <a:r>
              <a:rPr lang="en-US" dirty="0" smtClean="0"/>
              <a:t>Each </a:t>
            </a:r>
            <a:r>
              <a:rPr lang="en-US" dirty="0" smtClean="0"/>
              <a:t>PP will </a:t>
            </a:r>
            <a:r>
              <a:rPr lang="en-US" dirty="0" smtClean="0"/>
              <a:t>implements </a:t>
            </a:r>
            <a:r>
              <a:rPr lang="en-US" dirty="0" smtClean="0"/>
              <a:t>the JAP, </a:t>
            </a:r>
            <a:r>
              <a:rPr lang="en-US" dirty="0" smtClean="0"/>
              <a:t>the acceleration materials </a:t>
            </a:r>
            <a:r>
              <a:rPr lang="en-US" dirty="0" smtClean="0"/>
              <a:t>&amp; tools produced will be used </a:t>
            </a:r>
            <a:r>
              <a:rPr lang="en-US" dirty="0" smtClean="0"/>
              <a:t>by </a:t>
            </a:r>
            <a:r>
              <a:rPr lang="en-US" dirty="0" smtClean="0"/>
              <a:t>CC SMEs and start-ups – </a:t>
            </a:r>
            <a:r>
              <a:rPr lang="en-US" dirty="0" smtClean="0"/>
              <a:t> simultaneously </a:t>
            </a:r>
            <a:r>
              <a:rPr lang="en-US" dirty="0" smtClean="0"/>
              <a:t>with the production of </a:t>
            </a:r>
            <a:r>
              <a:rPr lang="en-US" dirty="0" smtClean="0"/>
              <a:t>Policy Recommendations</a:t>
            </a:r>
            <a:r>
              <a:rPr lang="en-US" dirty="0" smtClean="0"/>
              <a:t>, Local Action Plans </a:t>
            </a:r>
            <a:r>
              <a:rPr lang="en-US" dirty="0" smtClean="0"/>
              <a:t> and  pp</a:t>
            </a:r>
            <a:r>
              <a:rPr lang="en-US" dirty="0" smtClean="0"/>
              <a:t>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2 - Activity T1.6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880" y="1871062"/>
            <a:ext cx="10515600" cy="4351338"/>
          </a:xfrm>
        </p:spPr>
        <p:txBody>
          <a:bodyPr>
            <a:normAutofit/>
          </a:bodyPr>
          <a:lstStyle/>
          <a:p>
            <a:r>
              <a:rPr lang="en-US" i="1" dirty="0" smtClean="0"/>
              <a:t>Deliverable T1.6.1 </a:t>
            </a:r>
            <a:r>
              <a:rPr lang="en-US" i="1" dirty="0" smtClean="0"/>
              <a:t>Mid-term Report on </a:t>
            </a:r>
            <a:r>
              <a:rPr lang="en-US" i="1" dirty="0" smtClean="0"/>
              <a:t>the results </a:t>
            </a:r>
            <a:r>
              <a:rPr lang="en-US" i="1" dirty="0" smtClean="0"/>
              <a:t>of </a:t>
            </a:r>
            <a:r>
              <a:rPr lang="en-US" i="1" dirty="0" smtClean="0"/>
              <a:t>JAP‘s implementation</a:t>
            </a:r>
          </a:p>
          <a:p>
            <a:pPr lvl="1"/>
            <a:r>
              <a:rPr lang="en-US" dirty="0" smtClean="0"/>
              <a:t>After 4 </a:t>
            </a:r>
            <a:r>
              <a:rPr lang="en-US" dirty="0" smtClean="0"/>
              <a:t>months of implementation, each PP will collect the first feedbacks and data from the SMEs and start-ups testing the </a:t>
            </a:r>
            <a:r>
              <a:rPr lang="en-US" dirty="0" smtClean="0"/>
              <a:t>JAP and prepare the </a:t>
            </a:r>
            <a:r>
              <a:rPr lang="en-US" dirty="0" smtClean="0"/>
              <a:t>Mid-term Report </a:t>
            </a:r>
            <a:r>
              <a:rPr lang="en-US" dirty="0" smtClean="0"/>
              <a:t>(Eng) 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Who? </a:t>
            </a:r>
          </a:p>
          <a:p>
            <a:pPr lvl="2"/>
            <a:r>
              <a:rPr lang="en-US" dirty="0" smtClean="0"/>
              <a:t>AUEB-RC prepares methodology for collection of feedbacks and report preparation (e.g</a:t>
            </a:r>
            <a:r>
              <a:rPr lang="en-US" dirty="0" smtClean="0"/>
              <a:t>. questionnaires, interviews, descriptions sheets highlighting benefits &amp; weaknesses of the JAP etc</a:t>
            </a:r>
            <a:r>
              <a:rPr lang="en-US" dirty="0" smtClean="0"/>
              <a:t>. to be sent to entrepreneurs)</a:t>
            </a:r>
          </a:p>
          <a:p>
            <a:pPr lvl="2"/>
            <a:r>
              <a:rPr lang="en-US" dirty="0" smtClean="0"/>
              <a:t>All partners collect feedback and prepare individual reports and deliver them to SEBS</a:t>
            </a:r>
          </a:p>
          <a:p>
            <a:pPr lvl="2"/>
            <a:r>
              <a:rPr lang="en-US" dirty="0" smtClean="0"/>
              <a:t>SEBS collects all PP’s reports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When? </a:t>
            </a:r>
            <a:r>
              <a:rPr lang="en-US" dirty="0" smtClean="0">
                <a:solidFill>
                  <a:srgbClr val="FFC000"/>
                </a:solidFill>
              </a:rPr>
              <a:t>All partners send individual reports to SEBS by September 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2 - Activity T1.6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Deliverable T1.6.2 </a:t>
            </a:r>
            <a:r>
              <a:rPr lang="en-US" i="1" dirty="0" smtClean="0"/>
              <a:t>Final Report on </a:t>
            </a:r>
            <a:r>
              <a:rPr lang="en-US" i="1" dirty="0" smtClean="0"/>
              <a:t>the results </a:t>
            </a:r>
            <a:r>
              <a:rPr lang="en-US" i="1" dirty="0" smtClean="0"/>
              <a:t>of </a:t>
            </a:r>
            <a:r>
              <a:rPr lang="en-US" i="1" dirty="0" smtClean="0"/>
              <a:t>JAP's Implementation</a:t>
            </a:r>
          </a:p>
          <a:p>
            <a:pPr lvl="1"/>
            <a:r>
              <a:rPr lang="en-US" dirty="0" smtClean="0"/>
              <a:t>SEBS collects all </a:t>
            </a:r>
            <a:r>
              <a:rPr lang="en-US" dirty="0" smtClean="0"/>
              <a:t>PPs’ results </a:t>
            </a:r>
            <a:r>
              <a:rPr lang="en-US" dirty="0" smtClean="0"/>
              <a:t>and </a:t>
            </a:r>
            <a:r>
              <a:rPr lang="en-US" dirty="0" smtClean="0"/>
              <a:t>integrates </a:t>
            </a:r>
            <a:r>
              <a:rPr lang="en-US" dirty="0" smtClean="0"/>
              <a:t>them in </a:t>
            </a:r>
            <a:r>
              <a:rPr lang="en-US" dirty="0" smtClean="0"/>
              <a:t>a Final Report </a:t>
            </a:r>
            <a:endParaRPr lang="en-US" dirty="0" smtClean="0"/>
          </a:p>
          <a:p>
            <a:pPr lvl="1"/>
            <a:r>
              <a:rPr lang="en-US" dirty="0" smtClean="0"/>
              <a:t>Final Report will analyze </a:t>
            </a:r>
            <a:r>
              <a:rPr lang="en-US" dirty="0" smtClean="0"/>
              <a:t>similarities and differences among the CC SMEs and start-ups involved in the partner countries, highlighting their possible useful suggestions for the future. 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Who? </a:t>
            </a:r>
            <a:r>
              <a:rPr lang="en-US" dirty="0" smtClean="0">
                <a:solidFill>
                  <a:srgbClr val="FFC000"/>
                </a:solidFill>
              </a:rPr>
              <a:t>SEBS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When: </a:t>
            </a:r>
            <a:r>
              <a:rPr lang="en-US" dirty="0" smtClean="0">
                <a:solidFill>
                  <a:srgbClr val="FFC000"/>
                </a:solidFill>
              </a:rPr>
              <a:t>The </a:t>
            </a:r>
            <a:r>
              <a:rPr lang="en-US" dirty="0" smtClean="0">
                <a:solidFill>
                  <a:srgbClr val="FFC000"/>
                </a:solidFill>
              </a:rPr>
              <a:t>final report will be presented within the TM in 11/2021 (Dubrovnik).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WP2 Timeline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800" b="1" i="1" u="sng" dirty="0" smtClean="0"/>
              <a:t>Act T1.1 : Definition of a common working methodology </a:t>
            </a:r>
            <a:endParaRPr lang="en-US" sz="3800" i="1" dirty="0" smtClean="0"/>
          </a:p>
          <a:p>
            <a:pPr lvl="1"/>
            <a:r>
              <a:rPr lang="en-US" sz="3200" i="1" dirty="0" smtClean="0"/>
              <a:t>Deliverable T1.1.1 Working Methodology Report </a:t>
            </a:r>
          </a:p>
          <a:p>
            <a:pPr lvl="2"/>
            <a:r>
              <a:rPr lang="en-US" sz="2600" b="1" dirty="0" smtClean="0">
                <a:solidFill>
                  <a:srgbClr val="FFC000"/>
                </a:solidFill>
              </a:rPr>
              <a:t>When? </a:t>
            </a:r>
            <a:r>
              <a:rPr lang="en-US" sz="2600" dirty="0" smtClean="0">
                <a:solidFill>
                  <a:srgbClr val="FFC000"/>
                </a:solidFill>
              </a:rPr>
              <a:t>Working Methodology Report distributed to partners by April 30</a:t>
            </a:r>
            <a:r>
              <a:rPr lang="en-US" sz="2600" baseline="30000" dirty="0" smtClean="0">
                <a:solidFill>
                  <a:srgbClr val="FFC000"/>
                </a:solidFill>
              </a:rPr>
              <a:t>th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C000"/>
                </a:solidFill>
              </a:rPr>
              <a:t>2020</a:t>
            </a:r>
          </a:p>
          <a:p>
            <a:pPr lvl="2"/>
            <a:r>
              <a:rPr lang="en-GB" sz="2600" b="1" dirty="0" smtClean="0">
                <a:solidFill>
                  <a:srgbClr val="FFC000"/>
                </a:solidFill>
              </a:rPr>
              <a:t>Who? </a:t>
            </a:r>
            <a:r>
              <a:rPr lang="en-US" sz="2600" dirty="0" smtClean="0">
                <a:solidFill>
                  <a:srgbClr val="FFC000"/>
                </a:solidFill>
              </a:rPr>
              <a:t>AUEB-RC</a:t>
            </a:r>
          </a:p>
          <a:p>
            <a:r>
              <a:rPr lang="en-US" sz="3800" b="1" i="1" u="sng" dirty="0" smtClean="0"/>
              <a:t>Act T1.2: State of Art in the </a:t>
            </a:r>
            <a:r>
              <a:rPr lang="en-US" sz="3800" b="1" i="1" u="sng" dirty="0" err="1" smtClean="0"/>
              <a:t>Adrion</a:t>
            </a:r>
            <a:r>
              <a:rPr lang="en-US" sz="3800" b="1" i="1" u="sng" dirty="0" smtClean="0"/>
              <a:t> Regions (Play?)</a:t>
            </a:r>
          </a:p>
          <a:p>
            <a:pPr lvl="1"/>
            <a:r>
              <a:rPr lang="en-US" sz="3200" i="1" dirty="0" smtClean="0"/>
              <a:t>Deliverable T1.2.1 Local Support Groups' set-up meetings</a:t>
            </a:r>
          </a:p>
          <a:p>
            <a:pPr lvl="2"/>
            <a:r>
              <a:rPr lang="en-GB" sz="2600" b="1" dirty="0" smtClean="0">
                <a:solidFill>
                  <a:srgbClr val="FFC000"/>
                </a:solidFill>
              </a:rPr>
              <a:t>Who? </a:t>
            </a:r>
            <a:r>
              <a:rPr lang="en-GB" sz="2600" dirty="0" smtClean="0">
                <a:solidFill>
                  <a:srgbClr val="FFC000"/>
                </a:solidFill>
              </a:rPr>
              <a:t>All partners.</a:t>
            </a:r>
          </a:p>
          <a:p>
            <a:pPr lvl="2"/>
            <a:r>
              <a:rPr lang="en-US" sz="2600" b="1" dirty="0" smtClean="0">
                <a:solidFill>
                  <a:srgbClr val="FFC000"/>
                </a:solidFill>
              </a:rPr>
              <a:t>When?  </a:t>
            </a:r>
            <a:r>
              <a:rPr lang="en-US" sz="2600" dirty="0" smtClean="0">
                <a:solidFill>
                  <a:srgbClr val="FFC000"/>
                </a:solidFill>
              </a:rPr>
              <a:t>All partners deliver the interview reports to SEBS by May 17</a:t>
            </a:r>
            <a:r>
              <a:rPr lang="en-US" sz="2600" baseline="30000" dirty="0" smtClean="0">
                <a:solidFill>
                  <a:srgbClr val="FFC000"/>
                </a:solidFill>
              </a:rPr>
              <a:t>th </a:t>
            </a:r>
            <a:r>
              <a:rPr lang="en-US" sz="2600" dirty="0" smtClean="0">
                <a:solidFill>
                  <a:srgbClr val="FFC000"/>
                </a:solidFill>
              </a:rPr>
              <a:t>2020</a:t>
            </a:r>
          </a:p>
          <a:p>
            <a:pPr lvl="1"/>
            <a:r>
              <a:rPr lang="en-US" sz="3200" i="1" dirty="0" smtClean="0"/>
              <a:t>Deliverable T1.2.2 State of the Art analysis &amp; Deliverable T1.2.3. SWOT analysis </a:t>
            </a:r>
          </a:p>
          <a:p>
            <a:pPr lvl="2"/>
            <a:r>
              <a:rPr lang="en-US" sz="2600" b="1" dirty="0" smtClean="0">
                <a:solidFill>
                  <a:srgbClr val="FFC000"/>
                </a:solidFill>
              </a:rPr>
              <a:t>Who? </a:t>
            </a:r>
            <a:r>
              <a:rPr lang="en-US" sz="2600" dirty="0" smtClean="0">
                <a:solidFill>
                  <a:srgbClr val="FFC000"/>
                </a:solidFill>
              </a:rPr>
              <a:t>All partners.</a:t>
            </a:r>
          </a:p>
          <a:p>
            <a:pPr lvl="2"/>
            <a:r>
              <a:rPr lang="en-US" sz="2600" b="1" dirty="0" smtClean="0">
                <a:solidFill>
                  <a:srgbClr val="FFC000"/>
                </a:solidFill>
              </a:rPr>
              <a:t>When?  </a:t>
            </a:r>
            <a:r>
              <a:rPr lang="en-US" sz="2600" dirty="0" smtClean="0">
                <a:solidFill>
                  <a:srgbClr val="FFC000"/>
                </a:solidFill>
              </a:rPr>
              <a:t>All partners deliver the Country Level State of the Art Report by May 25</a:t>
            </a:r>
            <a:r>
              <a:rPr lang="en-US" sz="2600" baseline="30000" dirty="0" smtClean="0">
                <a:solidFill>
                  <a:srgbClr val="FFC000"/>
                </a:solidFill>
              </a:rPr>
              <a:t>th </a:t>
            </a:r>
            <a:r>
              <a:rPr lang="en-US" sz="2600" dirty="0" smtClean="0">
                <a:solidFill>
                  <a:srgbClr val="FFC000"/>
                </a:solidFill>
              </a:rPr>
              <a:t>2020</a:t>
            </a:r>
          </a:p>
          <a:p>
            <a:pPr lvl="1"/>
            <a:r>
              <a:rPr lang="en-US" sz="3200" i="1" dirty="0" smtClean="0"/>
              <a:t>Deliverable T1.2.4. State of Art Preliminary Report</a:t>
            </a:r>
          </a:p>
          <a:p>
            <a:pPr lvl="2"/>
            <a:r>
              <a:rPr lang="en-US" sz="2600" b="1" dirty="0" smtClean="0">
                <a:solidFill>
                  <a:srgbClr val="FFC000"/>
                </a:solidFill>
              </a:rPr>
              <a:t>Who? </a:t>
            </a:r>
            <a:r>
              <a:rPr lang="en-US" sz="2600" dirty="0" smtClean="0">
                <a:solidFill>
                  <a:srgbClr val="FFC000"/>
                </a:solidFill>
              </a:rPr>
              <a:t>SEBS.</a:t>
            </a:r>
          </a:p>
          <a:p>
            <a:pPr lvl="2"/>
            <a:r>
              <a:rPr lang="en-US" sz="2600" b="1" dirty="0" smtClean="0">
                <a:solidFill>
                  <a:srgbClr val="FFC000"/>
                </a:solidFill>
              </a:rPr>
              <a:t>When? </a:t>
            </a:r>
            <a:r>
              <a:rPr lang="en-US" sz="2600" i="1" dirty="0" smtClean="0">
                <a:solidFill>
                  <a:srgbClr val="FFC000"/>
                </a:solidFill>
              </a:rPr>
              <a:t>Both State of Art Play Preliminary Report and SWOT analysis on the project level are to be finalized by June 30</a:t>
            </a:r>
            <a:r>
              <a:rPr lang="en-US" sz="2600" i="1" baseline="30000" dirty="0" smtClean="0">
                <a:solidFill>
                  <a:srgbClr val="FFC000"/>
                </a:solidFill>
              </a:rPr>
              <a:t>th</a:t>
            </a:r>
            <a:r>
              <a:rPr lang="en-US" sz="2600" i="1" dirty="0" smtClean="0">
                <a:solidFill>
                  <a:srgbClr val="FFC000"/>
                </a:solidFill>
              </a:rPr>
              <a:t> 2020.</a:t>
            </a:r>
            <a:endParaRPr lang="en-US" sz="2600" dirty="0" smtClean="0">
              <a:solidFill>
                <a:srgbClr val="FFC000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WP2 </a:t>
            </a:r>
            <a:r>
              <a:rPr lang="en-US" dirty="0" smtClean="0"/>
              <a:t>Timeline </a:t>
            </a: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b="1" i="1" u="sng" dirty="0" smtClean="0"/>
              <a:t>Act. T1.3 Production of the E-catalogue for CCI-related businesses, SMEs &amp; start-ups</a:t>
            </a:r>
          </a:p>
          <a:p>
            <a:pPr lvl="1"/>
            <a:r>
              <a:rPr lang="en-US" sz="2900" i="1" dirty="0" smtClean="0"/>
              <a:t>Deliverable T1.3 1 Collection of local/regional good practices for the  E-catalogue</a:t>
            </a:r>
          </a:p>
          <a:p>
            <a:pPr lvl="2"/>
            <a:r>
              <a:rPr lang="en-US" sz="2500" b="1" dirty="0" smtClean="0">
                <a:solidFill>
                  <a:srgbClr val="FFC000"/>
                </a:solidFill>
              </a:rPr>
              <a:t>Who?</a:t>
            </a:r>
          </a:p>
          <a:p>
            <a:pPr lvl="3"/>
            <a:r>
              <a:rPr lang="en-US" sz="2200" dirty="0" smtClean="0"/>
              <a:t>AUEB-RC develops the methodology and accordingly upgrades the Working Methodology Report  (</a:t>
            </a:r>
            <a:r>
              <a:rPr lang="en-US" sz="2200" dirty="0" smtClean="0">
                <a:solidFill>
                  <a:srgbClr val="FF0000"/>
                </a:solidFill>
              </a:rPr>
              <a:t>timeline?</a:t>
            </a:r>
            <a:r>
              <a:rPr lang="en-US" sz="2200" dirty="0" smtClean="0"/>
              <a:t>)</a:t>
            </a:r>
          </a:p>
          <a:p>
            <a:pPr lvl="3"/>
            <a:r>
              <a:rPr lang="en-US" sz="2200" dirty="0" smtClean="0"/>
              <a:t>All partners report on Good Practices to SEBS and AUEB-RC (</a:t>
            </a:r>
            <a:r>
              <a:rPr lang="en-US" sz="2200" dirty="0" smtClean="0">
                <a:solidFill>
                  <a:srgbClr val="FF0000"/>
                </a:solidFill>
              </a:rPr>
              <a:t>timeline?</a:t>
            </a:r>
            <a:r>
              <a:rPr lang="en-US" sz="2200" dirty="0" smtClean="0"/>
              <a:t>)</a:t>
            </a:r>
            <a:endParaRPr lang="en-US" sz="2200" dirty="0" smtClean="0">
              <a:solidFill>
                <a:srgbClr val="FF0000"/>
              </a:solidFill>
            </a:endParaRPr>
          </a:p>
          <a:p>
            <a:pPr lvl="2"/>
            <a:r>
              <a:rPr lang="en-US" sz="1800" b="1" dirty="0" smtClean="0">
                <a:solidFill>
                  <a:srgbClr val="FFC000"/>
                </a:solidFill>
              </a:rPr>
              <a:t>When?</a:t>
            </a:r>
          </a:p>
          <a:p>
            <a:pPr lvl="3"/>
            <a:r>
              <a:rPr lang="en-US" sz="2200" dirty="0" smtClean="0"/>
              <a:t>To be discussed.</a:t>
            </a:r>
          </a:p>
          <a:p>
            <a:pPr lvl="3"/>
            <a:r>
              <a:rPr lang="en-US" sz="2200" dirty="0" smtClean="0"/>
              <a:t>Application:  “</a:t>
            </a:r>
            <a:r>
              <a:rPr lang="en-US" sz="2200" i="1" dirty="0" smtClean="0"/>
              <a:t>finalization of the E-catalogue by July 31</a:t>
            </a:r>
            <a:r>
              <a:rPr lang="en-US" sz="2200" i="1" baseline="30000" dirty="0" smtClean="0"/>
              <a:t>st</a:t>
            </a:r>
            <a:r>
              <a:rPr lang="en-US" sz="2200" i="1" dirty="0" smtClean="0"/>
              <a:t>” and “the E-catalogue will be sent by SEBS to all PPs and APs via e-mail before its official presentation within the 1st TM to be held in Sarajevo, in 07/2020”</a:t>
            </a:r>
          </a:p>
          <a:p>
            <a:r>
              <a:rPr lang="en-US" sz="3600" b="1" i="1" u="sng" dirty="0" smtClean="0"/>
              <a:t>Activity T.1.4 Implementation of learning-capacity building activities</a:t>
            </a:r>
          </a:p>
          <a:p>
            <a:pPr lvl="1"/>
            <a:r>
              <a:rPr lang="en-US" sz="2900" i="1" dirty="0" smtClean="0"/>
              <a:t>Deliverables T1.4.1 Transnational seminar, T.1.4.2 Thematic workshops, T.1.4.3 Study visits</a:t>
            </a:r>
            <a:endParaRPr lang="en-US" sz="2900" dirty="0" smtClean="0"/>
          </a:p>
          <a:p>
            <a:pPr lvl="2"/>
            <a:r>
              <a:rPr lang="en-US" sz="2500" b="1" dirty="0" smtClean="0">
                <a:solidFill>
                  <a:srgbClr val="FFC000"/>
                </a:solidFill>
              </a:rPr>
              <a:t>Who? </a:t>
            </a:r>
            <a:r>
              <a:rPr lang="en-US" sz="2500" dirty="0" smtClean="0">
                <a:solidFill>
                  <a:srgbClr val="FFC000"/>
                </a:solidFill>
              </a:rPr>
              <a:t>SEBS, </a:t>
            </a:r>
            <a:r>
              <a:rPr lang="en-US" sz="2500" dirty="0" err="1" smtClean="0">
                <a:solidFill>
                  <a:srgbClr val="FFC000"/>
                </a:solidFill>
              </a:rPr>
              <a:t>Patras</a:t>
            </a:r>
            <a:r>
              <a:rPr lang="en-US" sz="2500" dirty="0" smtClean="0">
                <a:solidFill>
                  <a:srgbClr val="FFC000"/>
                </a:solidFill>
              </a:rPr>
              <a:t> Science Park (PSP), Urban Planning Institute of the Republic of Slovenia (UIRS)</a:t>
            </a:r>
          </a:p>
          <a:p>
            <a:pPr lvl="2"/>
            <a:r>
              <a:rPr lang="en-US" sz="2500" b="1" dirty="0" smtClean="0">
                <a:solidFill>
                  <a:srgbClr val="FFC000"/>
                </a:solidFill>
              </a:rPr>
              <a:t>When? (</a:t>
            </a:r>
            <a:r>
              <a:rPr lang="en-US" sz="2500" b="1" dirty="0" smtClean="0">
                <a:solidFill>
                  <a:srgbClr val="FF0000"/>
                </a:solidFill>
              </a:rPr>
              <a:t>?</a:t>
            </a:r>
            <a:r>
              <a:rPr lang="en-US" sz="2500" b="1" dirty="0" smtClean="0">
                <a:solidFill>
                  <a:srgbClr val="FFC000"/>
                </a:solidFill>
              </a:rPr>
              <a:t>)</a:t>
            </a:r>
          </a:p>
          <a:p>
            <a:pPr lvl="3"/>
            <a:r>
              <a:rPr lang="en-US" sz="2200" b="1" dirty="0" smtClean="0">
                <a:solidFill>
                  <a:srgbClr val="FFC000"/>
                </a:solidFill>
              </a:rPr>
              <a:t>Application: “</a:t>
            </a:r>
            <a:r>
              <a:rPr lang="en-US" sz="2200" dirty="0" smtClean="0">
                <a:solidFill>
                  <a:srgbClr val="FFC000"/>
                </a:solidFill>
              </a:rPr>
              <a:t>07/2020, Sarajevo; 11/2020, </a:t>
            </a:r>
            <a:r>
              <a:rPr lang="en-US" sz="2200" dirty="0" err="1" smtClean="0">
                <a:solidFill>
                  <a:srgbClr val="FFC000"/>
                </a:solidFill>
              </a:rPr>
              <a:t>Patras</a:t>
            </a:r>
            <a:r>
              <a:rPr lang="en-US" sz="2200" dirty="0" smtClean="0">
                <a:solidFill>
                  <a:srgbClr val="FFC000"/>
                </a:solidFill>
              </a:rPr>
              <a:t>; 02/2021, Ljubljana”</a:t>
            </a:r>
          </a:p>
          <a:p>
            <a:pPr lvl="3"/>
            <a:r>
              <a:rPr lang="en-US" sz="2200" dirty="0" smtClean="0">
                <a:solidFill>
                  <a:srgbClr val="FFC000"/>
                </a:solidFill>
              </a:rPr>
              <a:t>Timeline and delivery to be discussed having in mind current situation.</a:t>
            </a:r>
            <a:endParaRPr lang="en-US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WP2 Timeline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648200"/>
          </a:xfrm>
        </p:spPr>
        <p:txBody>
          <a:bodyPr>
            <a:normAutofit fontScale="70000" lnSpcReduction="20000"/>
          </a:bodyPr>
          <a:lstStyle/>
          <a:p>
            <a:r>
              <a:rPr lang="en-US" sz="3800" b="1" i="1" u="sng" dirty="0" smtClean="0"/>
              <a:t>Act. T1.5 Production of a Joint Acceleration </a:t>
            </a:r>
            <a:r>
              <a:rPr lang="en-US" sz="3800" b="1" i="1" u="sng" dirty="0" err="1" smtClean="0"/>
              <a:t>Programme</a:t>
            </a:r>
            <a:r>
              <a:rPr lang="en-US" sz="3800" b="1" i="1" u="sng" dirty="0" smtClean="0"/>
              <a:t>  (JAP) for ADRION CCI-related SMEs and start-ups</a:t>
            </a:r>
          </a:p>
          <a:p>
            <a:pPr lvl="1"/>
            <a:r>
              <a:rPr lang="en-US" sz="3200" i="1" dirty="0" smtClean="0"/>
              <a:t>Deliverable T1.5.1 - Acceleration materials and tools for the JAP</a:t>
            </a:r>
          </a:p>
          <a:p>
            <a:pPr lvl="2"/>
            <a:r>
              <a:rPr lang="en-US" sz="2600" b="1" dirty="0" smtClean="0">
                <a:solidFill>
                  <a:srgbClr val="FFC000"/>
                </a:solidFill>
              </a:rPr>
              <a:t>Who? </a:t>
            </a:r>
            <a:r>
              <a:rPr lang="en-US" sz="2600" dirty="0" smtClean="0">
                <a:solidFill>
                  <a:srgbClr val="FFC000"/>
                </a:solidFill>
              </a:rPr>
              <a:t>All partners coordinated by JAP </a:t>
            </a:r>
            <a:r>
              <a:rPr lang="en-US" sz="2600" dirty="0" err="1" smtClean="0">
                <a:solidFill>
                  <a:srgbClr val="FFC000"/>
                </a:solidFill>
              </a:rPr>
              <a:t>Patras</a:t>
            </a:r>
            <a:r>
              <a:rPr lang="en-US" sz="2600" dirty="0" smtClean="0">
                <a:solidFill>
                  <a:srgbClr val="FFC000"/>
                </a:solidFill>
              </a:rPr>
              <a:t> Science Park (PSP)</a:t>
            </a:r>
          </a:p>
          <a:p>
            <a:pPr lvl="2"/>
            <a:r>
              <a:rPr lang="en-US" sz="2600" b="1" dirty="0" smtClean="0">
                <a:solidFill>
                  <a:srgbClr val="FFC000"/>
                </a:solidFill>
              </a:rPr>
              <a:t>When? </a:t>
            </a:r>
            <a:r>
              <a:rPr lang="en-US" sz="2600" dirty="0" smtClean="0">
                <a:solidFill>
                  <a:srgbClr val="FFC000"/>
                </a:solidFill>
              </a:rPr>
              <a:t>By July 2021</a:t>
            </a:r>
          </a:p>
          <a:p>
            <a:r>
              <a:rPr lang="en-US" sz="3800" b="1" i="1" u="sng" dirty="0" smtClean="0"/>
              <a:t>Act. T1.6 Implementation of JAP</a:t>
            </a:r>
          </a:p>
          <a:p>
            <a:pPr lvl="1"/>
            <a:r>
              <a:rPr lang="en-US" sz="3200" i="1" dirty="0" smtClean="0"/>
              <a:t>Deliverable T1.6.1 Mid-term Report on the results of JAP‘s implementation</a:t>
            </a:r>
          </a:p>
          <a:p>
            <a:pPr lvl="2"/>
            <a:r>
              <a:rPr lang="en-US" sz="2600" b="1" dirty="0" smtClean="0">
                <a:solidFill>
                  <a:srgbClr val="FFC000"/>
                </a:solidFill>
              </a:rPr>
              <a:t>Who? </a:t>
            </a:r>
          </a:p>
          <a:p>
            <a:pPr lvl="3"/>
            <a:r>
              <a:rPr lang="en-US" sz="2200" dirty="0" smtClean="0"/>
              <a:t>AUEB-RC prepares methodology for collection of feedbacks and report preparation (e.g. questionnaires, interviews, descriptions sheets highlighting benefits &amp; weaknesses of the JAP etc. to be sent to entrepreneurs)</a:t>
            </a:r>
          </a:p>
          <a:p>
            <a:pPr lvl="3"/>
            <a:r>
              <a:rPr lang="en-US" sz="2200" dirty="0" smtClean="0"/>
              <a:t>All partners collect feedback and prepare individual reports and deliver them to SEBS</a:t>
            </a:r>
          </a:p>
          <a:p>
            <a:pPr lvl="3"/>
            <a:r>
              <a:rPr lang="en-US" sz="2200" dirty="0" smtClean="0"/>
              <a:t>SEBS collects all PP’s reports</a:t>
            </a:r>
          </a:p>
          <a:p>
            <a:pPr lvl="2"/>
            <a:r>
              <a:rPr lang="en-US" sz="2600" b="1" dirty="0" smtClean="0">
                <a:solidFill>
                  <a:srgbClr val="FFC000"/>
                </a:solidFill>
              </a:rPr>
              <a:t>When? </a:t>
            </a:r>
            <a:r>
              <a:rPr lang="en-US" sz="2600" dirty="0" smtClean="0">
                <a:solidFill>
                  <a:srgbClr val="FFC000"/>
                </a:solidFill>
              </a:rPr>
              <a:t>All partners send individual reports to SEBS by September 2021</a:t>
            </a:r>
          </a:p>
          <a:p>
            <a:pPr lvl="1"/>
            <a:r>
              <a:rPr lang="en-US" sz="3200" i="1" dirty="0" smtClean="0"/>
              <a:t>Deliverable T1.6.2 Final Report on the results of JAP's Implementation</a:t>
            </a:r>
          </a:p>
          <a:p>
            <a:pPr lvl="2"/>
            <a:r>
              <a:rPr lang="en-US" sz="2600" b="1" dirty="0" smtClean="0">
                <a:solidFill>
                  <a:srgbClr val="FFC000"/>
                </a:solidFill>
              </a:rPr>
              <a:t>Who? </a:t>
            </a:r>
            <a:r>
              <a:rPr lang="en-US" sz="2600" dirty="0" smtClean="0">
                <a:solidFill>
                  <a:srgbClr val="FFC000"/>
                </a:solidFill>
              </a:rPr>
              <a:t>SEBS</a:t>
            </a:r>
          </a:p>
          <a:p>
            <a:pPr lvl="2"/>
            <a:r>
              <a:rPr lang="en-US" sz="2600" b="1" dirty="0" smtClean="0">
                <a:solidFill>
                  <a:srgbClr val="FFC000"/>
                </a:solidFill>
              </a:rPr>
              <a:t>When: </a:t>
            </a:r>
            <a:r>
              <a:rPr lang="en-US" sz="2600" dirty="0" smtClean="0">
                <a:solidFill>
                  <a:srgbClr val="FFC000"/>
                </a:solidFill>
              </a:rPr>
              <a:t>The final report will be presented within the TM in 11/2021 (Dubrovnik).</a:t>
            </a:r>
          </a:p>
          <a:p>
            <a:pPr lvl="2"/>
            <a:endParaRPr lang="en-US" dirty="0" smtClean="0">
              <a:solidFill>
                <a:srgbClr val="FFC000"/>
              </a:solidFill>
            </a:endParaRPr>
          </a:p>
          <a:p>
            <a:endParaRPr lang="en-US" b="1" i="1" u="sng" dirty="0" smtClean="0"/>
          </a:p>
          <a:p>
            <a:pPr lvl="2"/>
            <a:endParaRPr lang="en-US" dirty="0" smtClean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7">
            <a:extLst>
              <a:ext uri="{FF2B5EF4-FFF2-40B4-BE49-F238E27FC236}">
                <a16:creationId xmlns:a16="http://schemas.microsoft.com/office/drawing/2014/main" xmlns="" id="{35555856-9970-4BC3-9AA9-6A917F53AF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29">
            <a:extLst>
              <a:ext uri="{FF2B5EF4-FFF2-40B4-BE49-F238E27FC236}">
                <a16:creationId xmlns:a16="http://schemas.microsoft.com/office/drawing/2014/main" xmlns="" id="{7F487851-BFAF-46D8-A1ED-50CAD6E46F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590966" y="1225817"/>
            <a:ext cx="4805996" cy="741641"/>
          </a:xfrm>
        </p:spPr>
        <p:txBody>
          <a:bodyPr anchor="t">
            <a:normAutofit/>
          </a:bodyPr>
          <a:lstStyle/>
          <a:p>
            <a:r>
              <a:rPr lang="it-IT" sz="40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THANK YOU!</a:t>
            </a:r>
          </a:p>
        </p:txBody>
      </p:sp>
      <p:sp>
        <p:nvSpPr>
          <p:cNvPr id="36" name="Freeform 50">
            <a:extLst>
              <a:ext uri="{FF2B5EF4-FFF2-40B4-BE49-F238E27FC236}">
                <a16:creationId xmlns:a16="http://schemas.microsoft.com/office/drawing/2014/main" xmlns="" id="{13722DD7-BA73-4776-93A3-94491FEF72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4"/>
                </a:gs>
                <a:gs pos="23000">
                  <a:schemeClr val="accent4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Immagine 4" descr="Immagine che contiene cibo&#10;&#10;Descrizione generata automaticamente">
            <a:extLst>
              <a:ext uri="{FF2B5EF4-FFF2-40B4-BE49-F238E27FC236}">
                <a16:creationId xmlns:a16="http://schemas.microsoft.com/office/drawing/2014/main" xmlns="" id="{7C9EDACB-49EC-453A-B6D1-6CECC3C2A9C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0470" y="2540128"/>
            <a:ext cx="4141760" cy="269214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xmlns="" id="{795FB1E7-0DAF-4EDE-86E5-767947C86F8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220443" y="5895968"/>
            <a:ext cx="971557" cy="962032"/>
          </a:xfrm>
          <a:prstGeom prst="rect">
            <a:avLst/>
          </a:prstGeom>
        </p:spPr>
      </p:pic>
      <p:sp>
        <p:nvSpPr>
          <p:cNvPr id="12" name="Sottotitolo 2">
            <a:extLst>
              <a:ext uri="{FF2B5EF4-FFF2-40B4-BE49-F238E27FC236}">
                <a16:creationId xmlns:a16="http://schemas.microsoft.com/office/drawing/2014/main" xmlns="" id="{E45120E3-892A-45BE-9C4C-651140441F75}"/>
              </a:ext>
            </a:extLst>
          </p:cNvPr>
          <p:cNvSpPr txBox="1">
            <a:spLocks/>
          </p:cNvSpPr>
          <p:nvPr/>
        </p:nvSpPr>
        <p:spPr>
          <a:xfrm>
            <a:off x="6590966" y="6099649"/>
            <a:ext cx="4805996" cy="4240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>
                <a:solidFill>
                  <a:srgbClr val="000000"/>
                </a:solidFill>
              </a:rPr>
              <a:t>web kick-off meeting | 22 – 23 April 2020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4CFADDF5-9346-42B8-8669-040430322C3C}"/>
              </a:ext>
            </a:extLst>
          </p:cNvPr>
          <p:cNvSpPr txBox="1"/>
          <p:nvPr/>
        </p:nvSpPr>
        <p:spPr>
          <a:xfrm>
            <a:off x="6590966" y="3022448"/>
            <a:ext cx="48059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>
                <a:solidFill>
                  <a:srgbClr val="000000"/>
                </a:solidFill>
              </a:rPr>
              <a:t>Speaker</a:t>
            </a:r>
            <a:r>
              <a:rPr lang="it-IT" sz="1600" i="1" dirty="0" smtClean="0">
                <a:solidFill>
                  <a:srgbClr val="000000"/>
                </a:solidFill>
              </a:rPr>
              <a:t>: Tea Mioković Polić</a:t>
            </a:r>
            <a:endParaRPr lang="it-IT" sz="1600" i="1" dirty="0">
              <a:solidFill>
                <a:srgbClr val="000000"/>
              </a:solidFill>
            </a:endParaRPr>
          </a:p>
          <a:p>
            <a:pPr algn="just"/>
            <a:r>
              <a:rPr lang="it-IT" sz="1600" i="1" dirty="0">
                <a:solidFill>
                  <a:srgbClr val="000000"/>
                </a:solidFill>
              </a:rPr>
              <a:t>Partner</a:t>
            </a:r>
            <a:r>
              <a:rPr lang="it-IT" sz="1600" i="1" dirty="0" smtClean="0">
                <a:solidFill>
                  <a:srgbClr val="000000"/>
                </a:solidFill>
              </a:rPr>
              <a:t>: School of Economics and Business University of Sarajevo  - SEBS (Ekonomski fakultet Univerziteta u Sarajevu)</a:t>
            </a:r>
            <a:endParaRPr lang="it-IT" sz="1600" i="1" dirty="0">
              <a:solidFill>
                <a:srgbClr val="00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14906825-5ABA-4ECB-8F91-2EBD1052035C}"/>
              </a:ext>
            </a:extLst>
          </p:cNvPr>
          <p:cNvSpPr txBox="1"/>
          <p:nvPr/>
        </p:nvSpPr>
        <p:spPr>
          <a:xfrm>
            <a:off x="6590966" y="4357368"/>
            <a:ext cx="4805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>
                <a:solidFill>
                  <a:srgbClr val="000000"/>
                </a:solidFill>
              </a:rPr>
              <a:t>Contact info</a:t>
            </a:r>
            <a:r>
              <a:rPr lang="it-IT" sz="1600" i="1" dirty="0" smtClean="0">
                <a:solidFill>
                  <a:srgbClr val="000000"/>
                </a:solidFill>
              </a:rPr>
              <a:t>: tea.miokovic@efsa.unsa.ba</a:t>
            </a:r>
            <a:endParaRPr lang="it-IT" sz="16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03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299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 output, 6 activities, 12 deliverables</a:t>
            </a:r>
            <a:endParaRPr lang="en-US" sz="36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767061" y="1754353"/>
            <a:ext cx="2936313" cy="2209370"/>
            <a:chOff x="182690" y="2464897"/>
            <a:chExt cx="3315883" cy="2487630"/>
          </a:xfrm>
        </p:grpSpPr>
        <p:sp>
          <p:nvSpPr>
            <p:cNvPr id="7" name="Hexagon 6"/>
            <p:cNvSpPr/>
            <p:nvPr/>
          </p:nvSpPr>
          <p:spPr>
            <a:xfrm>
              <a:off x="1425553" y="2845430"/>
              <a:ext cx="2073020" cy="1681133"/>
            </a:xfrm>
            <a:prstGeom prst="hexagon">
              <a:avLst/>
            </a:prstGeom>
            <a:noFill/>
            <a:ln w="4762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Definition of a </a:t>
              </a:r>
              <a:r>
                <a:rPr lang="en-US" sz="1400" dirty="0" smtClean="0">
                  <a:solidFill>
                    <a:schemeClr val="tx1"/>
                  </a:solidFill>
                </a:rPr>
                <a:t>Common Working Methodology </a:t>
              </a:r>
              <a:endParaRPr lang="en-US" sz="3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" name="Hexagon 8"/>
            <p:cNvSpPr/>
            <p:nvPr/>
          </p:nvSpPr>
          <p:spPr>
            <a:xfrm>
              <a:off x="182690" y="2464897"/>
              <a:ext cx="1533467" cy="1233400"/>
            </a:xfrm>
            <a:prstGeom prst="hexagon">
              <a:avLst/>
            </a:prstGeom>
            <a:solidFill>
              <a:schemeClr val="accent1"/>
            </a:solidFill>
            <a:ln w="4762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Activity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T.1.1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>
              <a:off x="198783" y="3719127"/>
              <a:ext cx="1533467" cy="1233400"/>
            </a:xfrm>
            <a:prstGeom prst="hexagon">
              <a:avLst/>
            </a:prstGeom>
            <a:solidFill>
              <a:srgbClr val="0070C0"/>
            </a:solidFill>
            <a:ln w="47625">
              <a:solidFill>
                <a:srgbClr val="0062A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1 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deliverable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502538" y="1747021"/>
            <a:ext cx="2941343" cy="2209370"/>
            <a:chOff x="3424740" y="2475310"/>
            <a:chExt cx="3321563" cy="2487630"/>
          </a:xfrm>
        </p:grpSpPr>
        <p:sp>
          <p:nvSpPr>
            <p:cNvPr id="13" name="Hexagon 12"/>
            <p:cNvSpPr/>
            <p:nvPr/>
          </p:nvSpPr>
          <p:spPr>
            <a:xfrm>
              <a:off x="4673283" y="2850163"/>
              <a:ext cx="2073020" cy="1681133"/>
            </a:xfrm>
            <a:prstGeom prst="hexagon">
              <a:avLst/>
            </a:prstGeom>
            <a:noFill/>
            <a:ln w="4762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State of Art in the </a:t>
              </a:r>
              <a:r>
                <a:rPr lang="en-US" sz="1400" dirty="0" smtClean="0">
                  <a:solidFill>
                    <a:schemeClr val="tx1"/>
                  </a:solidFill>
                </a:rPr>
                <a:t>Adrion</a:t>
              </a:r>
              <a:r>
                <a:rPr lang="en-US" sz="1400" dirty="0" smtClean="0">
                  <a:solidFill>
                    <a:schemeClr val="tx1"/>
                  </a:solidFill>
                </a:rPr>
                <a:t> Regions</a:t>
              </a:r>
              <a:endParaRPr lang="en-US" sz="3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Hexagon 13"/>
            <p:cNvSpPr/>
            <p:nvPr/>
          </p:nvSpPr>
          <p:spPr>
            <a:xfrm>
              <a:off x="3424740" y="2475310"/>
              <a:ext cx="1533467" cy="1233400"/>
            </a:xfrm>
            <a:prstGeom prst="hexagon">
              <a:avLst/>
            </a:prstGeom>
            <a:solidFill>
              <a:schemeClr val="accent1"/>
            </a:solidFill>
            <a:ln w="4762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Activity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T.1.2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5" name="Hexagon 14"/>
            <p:cNvSpPr/>
            <p:nvPr/>
          </p:nvSpPr>
          <p:spPr>
            <a:xfrm>
              <a:off x="3446513" y="3729540"/>
              <a:ext cx="1533467" cy="1233400"/>
            </a:xfrm>
            <a:prstGeom prst="hexagon">
              <a:avLst/>
            </a:prstGeom>
            <a:solidFill>
              <a:srgbClr val="0070C0"/>
            </a:solidFill>
            <a:ln w="47625">
              <a:solidFill>
                <a:srgbClr val="0062A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4</a:t>
              </a:r>
              <a:endParaRPr lang="en-US" sz="12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deliverables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45794" y="1747702"/>
            <a:ext cx="2941343" cy="2209370"/>
            <a:chOff x="3424740" y="2475310"/>
            <a:chExt cx="3321563" cy="2487630"/>
          </a:xfrm>
        </p:grpSpPr>
        <p:sp>
          <p:nvSpPr>
            <p:cNvPr id="23" name="Hexagon 22"/>
            <p:cNvSpPr/>
            <p:nvPr/>
          </p:nvSpPr>
          <p:spPr>
            <a:xfrm>
              <a:off x="4673283" y="2850163"/>
              <a:ext cx="2073020" cy="1681133"/>
            </a:xfrm>
            <a:prstGeom prst="hexagon">
              <a:avLst/>
            </a:prstGeom>
            <a:noFill/>
            <a:ln w="4762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Production of the </a:t>
              </a:r>
              <a:r>
                <a:rPr lang="en-US" sz="1400" dirty="0" smtClean="0">
                  <a:solidFill>
                    <a:schemeClr val="tx1"/>
                  </a:solidFill>
                </a:rPr>
                <a:t>E-catalogue</a:t>
              </a:r>
              <a:endParaRPr lang="en-US" sz="3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4" name="Hexagon 23"/>
            <p:cNvSpPr/>
            <p:nvPr/>
          </p:nvSpPr>
          <p:spPr>
            <a:xfrm>
              <a:off x="3424740" y="2475310"/>
              <a:ext cx="1533467" cy="1233400"/>
            </a:xfrm>
            <a:prstGeom prst="hexagon">
              <a:avLst/>
            </a:prstGeom>
            <a:solidFill>
              <a:schemeClr val="accent1"/>
            </a:solidFill>
            <a:ln w="4762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Activity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T.1.3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5" name="Hexagon 24"/>
            <p:cNvSpPr/>
            <p:nvPr/>
          </p:nvSpPr>
          <p:spPr>
            <a:xfrm>
              <a:off x="3446513" y="3729540"/>
              <a:ext cx="1533467" cy="1233400"/>
            </a:xfrm>
            <a:prstGeom prst="hexagon">
              <a:avLst/>
            </a:prstGeom>
            <a:solidFill>
              <a:srgbClr val="0070C0"/>
            </a:solidFill>
            <a:ln w="47625">
              <a:solidFill>
                <a:srgbClr val="0062A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1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deliverable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8994187" y="1745708"/>
            <a:ext cx="3130864" cy="2392732"/>
            <a:chOff x="182690" y="2464897"/>
            <a:chExt cx="3327117" cy="2487630"/>
          </a:xfrm>
        </p:grpSpPr>
        <p:sp>
          <p:nvSpPr>
            <p:cNvPr id="31" name="Hexagon 30"/>
            <p:cNvSpPr/>
            <p:nvPr/>
          </p:nvSpPr>
          <p:spPr>
            <a:xfrm>
              <a:off x="1436787" y="2845430"/>
              <a:ext cx="2073020" cy="1681133"/>
            </a:xfrm>
            <a:prstGeom prst="hexagon">
              <a:avLst/>
            </a:prstGeom>
            <a:noFill/>
            <a:ln w="4762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Implementation </a:t>
              </a:r>
              <a:r>
                <a:rPr lang="en-US" sz="1400" dirty="0" smtClean="0">
                  <a:solidFill>
                    <a:schemeClr val="tx1"/>
                  </a:solidFill>
                </a:rPr>
                <a:t>of </a:t>
              </a:r>
              <a:r>
                <a:rPr lang="en-US" sz="1400" dirty="0" smtClean="0">
                  <a:solidFill>
                    <a:schemeClr val="tx1"/>
                  </a:solidFill>
                </a:rPr>
                <a:t>learning-CB activities </a:t>
              </a:r>
              <a:endParaRPr 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2" name="Hexagon 31"/>
            <p:cNvSpPr/>
            <p:nvPr/>
          </p:nvSpPr>
          <p:spPr>
            <a:xfrm>
              <a:off x="182690" y="2464897"/>
              <a:ext cx="1533467" cy="1233400"/>
            </a:xfrm>
            <a:prstGeom prst="hexagon">
              <a:avLst/>
            </a:prstGeom>
            <a:solidFill>
              <a:schemeClr val="accent1"/>
            </a:solidFill>
            <a:ln w="4762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Activity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T.1.4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3" name="Hexagon 32"/>
            <p:cNvSpPr/>
            <p:nvPr/>
          </p:nvSpPr>
          <p:spPr>
            <a:xfrm>
              <a:off x="198783" y="3719127"/>
              <a:ext cx="1533467" cy="1233400"/>
            </a:xfrm>
            <a:prstGeom prst="hexagon">
              <a:avLst/>
            </a:prstGeom>
            <a:solidFill>
              <a:srgbClr val="0070C0"/>
            </a:solidFill>
            <a:ln w="47625">
              <a:solidFill>
                <a:srgbClr val="0062A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3</a:t>
              </a:r>
              <a:r>
                <a:rPr lang="en-US" sz="1200" dirty="0" smtClean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deliverables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63339" y="4064207"/>
            <a:ext cx="2985269" cy="2392732"/>
            <a:chOff x="182690" y="2464897"/>
            <a:chExt cx="3217276" cy="2487630"/>
          </a:xfrm>
        </p:grpSpPr>
        <p:sp>
          <p:nvSpPr>
            <p:cNvPr id="39" name="Hexagon 38"/>
            <p:cNvSpPr/>
            <p:nvPr/>
          </p:nvSpPr>
          <p:spPr>
            <a:xfrm>
              <a:off x="1425554" y="2857464"/>
              <a:ext cx="1974412" cy="1669099"/>
            </a:xfrm>
            <a:prstGeom prst="hexagon">
              <a:avLst/>
            </a:prstGeom>
            <a:noFill/>
            <a:ln w="4762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Production of a </a:t>
              </a:r>
              <a:r>
                <a:rPr lang="en-US" sz="1400" dirty="0" smtClean="0">
                  <a:solidFill>
                    <a:schemeClr val="tx1"/>
                  </a:solidFill>
                </a:rPr>
                <a:t>JAP</a:t>
              </a:r>
              <a:endParaRPr 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0" name="Hexagon 39"/>
            <p:cNvSpPr/>
            <p:nvPr/>
          </p:nvSpPr>
          <p:spPr>
            <a:xfrm>
              <a:off x="182690" y="2464897"/>
              <a:ext cx="1533467" cy="1233400"/>
            </a:xfrm>
            <a:prstGeom prst="hexagon">
              <a:avLst/>
            </a:prstGeom>
            <a:solidFill>
              <a:schemeClr val="accent1"/>
            </a:solidFill>
            <a:ln w="4762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Activity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T.1.5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1" name="Hexagon 40"/>
            <p:cNvSpPr/>
            <p:nvPr/>
          </p:nvSpPr>
          <p:spPr>
            <a:xfrm>
              <a:off x="198783" y="3719127"/>
              <a:ext cx="1533467" cy="1233400"/>
            </a:xfrm>
            <a:prstGeom prst="hexagon">
              <a:avLst/>
            </a:prstGeom>
            <a:solidFill>
              <a:srgbClr val="0070C0"/>
            </a:solidFill>
            <a:ln w="47625">
              <a:solidFill>
                <a:srgbClr val="0062A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1 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deliverable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516745" y="4044455"/>
            <a:ext cx="3121906" cy="2392732"/>
            <a:chOff x="182690" y="2464897"/>
            <a:chExt cx="3364532" cy="2487630"/>
          </a:xfrm>
        </p:grpSpPr>
        <p:sp>
          <p:nvSpPr>
            <p:cNvPr id="47" name="Hexagon 46"/>
            <p:cNvSpPr/>
            <p:nvPr/>
          </p:nvSpPr>
          <p:spPr>
            <a:xfrm>
              <a:off x="1425554" y="2845430"/>
              <a:ext cx="2121668" cy="1681133"/>
            </a:xfrm>
            <a:prstGeom prst="hexagon">
              <a:avLst/>
            </a:prstGeom>
            <a:noFill/>
            <a:ln w="4762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Implementation of JAP</a:t>
              </a:r>
            </a:p>
          </p:txBody>
        </p:sp>
        <p:sp>
          <p:nvSpPr>
            <p:cNvPr id="48" name="Hexagon 47"/>
            <p:cNvSpPr/>
            <p:nvPr/>
          </p:nvSpPr>
          <p:spPr>
            <a:xfrm>
              <a:off x="182690" y="2464897"/>
              <a:ext cx="1533467" cy="1233400"/>
            </a:xfrm>
            <a:prstGeom prst="hexagon">
              <a:avLst/>
            </a:prstGeom>
            <a:solidFill>
              <a:schemeClr val="accent1"/>
            </a:solidFill>
            <a:ln w="4762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Activity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T.1.6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9" name="Hexagon 48"/>
            <p:cNvSpPr/>
            <p:nvPr/>
          </p:nvSpPr>
          <p:spPr>
            <a:xfrm>
              <a:off x="198783" y="3719127"/>
              <a:ext cx="1533467" cy="1233400"/>
            </a:xfrm>
            <a:prstGeom prst="hexagon">
              <a:avLst/>
            </a:prstGeom>
            <a:solidFill>
              <a:srgbClr val="0070C0"/>
            </a:solidFill>
            <a:ln w="47625">
              <a:solidFill>
                <a:srgbClr val="0062A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2</a:t>
              </a:r>
              <a:r>
                <a:rPr lang="en-US" sz="1200" dirty="0" smtClean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deliverables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50" name="Chevron 49"/>
          <p:cNvSpPr/>
          <p:nvPr/>
        </p:nvSpPr>
        <p:spPr>
          <a:xfrm>
            <a:off x="6839501" y="4291866"/>
            <a:ext cx="4249582" cy="2214645"/>
          </a:xfrm>
          <a:prstGeom prst="chevron">
            <a:avLst>
              <a:gd name="adj" fmla="val 38485"/>
            </a:avLst>
          </a:prstGeom>
          <a:noFill/>
          <a:ln w="889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Output T.1.1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Joint </a:t>
            </a:r>
            <a:r>
              <a:rPr lang="en-US" dirty="0" smtClean="0">
                <a:solidFill>
                  <a:schemeClr val="tx1"/>
                </a:solidFill>
              </a:rPr>
              <a:t>Acceleration </a:t>
            </a:r>
            <a:r>
              <a:rPr lang="en-US" dirty="0" smtClean="0">
                <a:solidFill>
                  <a:schemeClr val="tx1"/>
                </a:solidFill>
              </a:rPr>
              <a:t>Programme</a:t>
            </a:r>
            <a:r>
              <a:rPr lang="en-US" dirty="0" smtClean="0">
                <a:solidFill>
                  <a:schemeClr val="tx1"/>
                </a:solidFill>
              </a:rPr>
              <a:t> (JAP)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for CCI-related SMEs &amp; </a:t>
            </a:r>
            <a:r>
              <a:rPr lang="en-US" dirty="0" smtClean="0">
                <a:solidFill>
                  <a:schemeClr val="tx1"/>
                </a:solidFill>
              </a:rPr>
              <a:t>Start-ups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 2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3337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872114" y="1479953"/>
            <a:ext cx="4836279" cy="4689166"/>
            <a:chOff x="872114" y="1479953"/>
            <a:chExt cx="4836279" cy="4689166"/>
          </a:xfrm>
        </p:grpSpPr>
        <p:sp>
          <p:nvSpPr>
            <p:cNvPr id="4" name="Rounded Rectangle 3"/>
            <p:cNvSpPr/>
            <p:nvPr/>
          </p:nvSpPr>
          <p:spPr>
            <a:xfrm>
              <a:off x="1786515" y="2066651"/>
              <a:ext cx="3921878" cy="4102468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accent1">
                      <a:lumMod val="50000"/>
                    </a:schemeClr>
                  </a:solidFill>
                </a:rPr>
                <a:t>Exchanging-sharing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indent="227013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tx1"/>
                  </a:solidFill>
                </a:rPr>
                <a:t> State </a:t>
              </a:r>
              <a:r>
                <a:rPr lang="en-US" dirty="0" smtClean="0">
                  <a:solidFill>
                    <a:schemeClr val="tx1"/>
                  </a:solidFill>
                </a:rPr>
                <a:t>of </a:t>
              </a:r>
              <a:r>
                <a:rPr lang="en-US" dirty="0" smtClean="0">
                  <a:solidFill>
                    <a:schemeClr val="tx1"/>
                  </a:solidFill>
                </a:rPr>
                <a:t>Art analysis </a:t>
              </a:r>
            </a:p>
            <a:p>
              <a:pPr indent="227013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</a:rPr>
                <a:t>SWOT Analysis</a:t>
              </a:r>
            </a:p>
            <a:p>
              <a:pPr indent="227013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tx1"/>
                  </a:solidFill>
                </a:rPr>
                <a:t>Good Practices (GPs)</a:t>
              </a:r>
            </a:p>
            <a:p>
              <a:pPr indent="227013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tx1"/>
                  </a:solidFill>
                </a:rPr>
                <a:t>E-catalogue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872114" y="1479953"/>
              <a:ext cx="2045508" cy="1971510"/>
            </a:xfrm>
            <a:prstGeom prst="ellipse">
              <a:avLst/>
            </a:prstGeom>
            <a:solidFill>
              <a:schemeClr val="bg1"/>
            </a:solidFill>
            <a:ln w="984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PHASE </a:t>
              </a:r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971786" y="1531928"/>
            <a:ext cx="5212451" cy="4731451"/>
            <a:chOff x="5855494" y="1531928"/>
            <a:chExt cx="5212451" cy="4731451"/>
          </a:xfrm>
        </p:grpSpPr>
        <p:sp>
          <p:nvSpPr>
            <p:cNvPr id="5" name="Rounded Rectangle 4"/>
            <p:cNvSpPr/>
            <p:nvPr/>
          </p:nvSpPr>
          <p:spPr>
            <a:xfrm>
              <a:off x="6965479" y="2045510"/>
              <a:ext cx="4102466" cy="4217869"/>
            </a:xfrm>
            <a:prstGeom prst="roundRect">
              <a:avLst/>
            </a:prstGeom>
            <a:noFill/>
            <a:ln w="222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rgbClr val="0070C0"/>
                  </a:solidFill>
                </a:rPr>
                <a:t>Learning-capacity building</a:t>
              </a:r>
              <a:endParaRPr lang="en-US" b="1" i="1" dirty="0" smtClean="0">
                <a:solidFill>
                  <a:srgbClr val="0070C0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 </a:t>
              </a:r>
            </a:p>
            <a:p>
              <a:pPr marL="227013" indent="-227013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tx1"/>
                  </a:solidFill>
                </a:rPr>
                <a:t> 3 </a:t>
              </a:r>
              <a:r>
                <a:rPr lang="en-US" dirty="0" smtClean="0">
                  <a:solidFill>
                    <a:schemeClr val="tx1"/>
                  </a:solidFill>
                </a:rPr>
                <a:t>Transnational Meetings (TMs</a:t>
              </a:r>
              <a:r>
                <a:rPr lang="en-US" dirty="0" smtClean="0">
                  <a:solidFill>
                    <a:schemeClr val="tx1"/>
                  </a:solidFill>
                </a:rPr>
                <a:t>)</a:t>
              </a:r>
            </a:p>
            <a:p>
              <a:pPr marL="227013" indent="-227013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</a:rPr>
                <a:t>‘Train the trainers’</a:t>
              </a:r>
            </a:p>
            <a:p>
              <a:pPr marL="227013" indent="-227013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tx1"/>
                  </a:solidFill>
                </a:rPr>
                <a:t>Joint </a:t>
              </a:r>
              <a:r>
                <a:rPr lang="en-US" dirty="0" smtClean="0">
                  <a:solidFill>
                    <a:schemeClr val="tx1"/>
                  </a:solidFill>
                </a:rPr>
                <a:t>Acceleration Program (JAP</a:t>
              </a:r>
              <a:r>
                <a:rPr lang="en-US" dirty="0" smtClean="0">
                  <a:solidFill>
                    <a:schemeClr val="tx1"/>
                  </a:solidFill>
                </a:rPr>
                <a:t>)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855494" y="1531928"/>
              <a:ext cx="2045508" cy="1971510"/>
            </a:xfrm>
            <a:prstGeom prst="ellipse">
              <a:avLst/>
            </a:prstGeom>
            <a:solidFill>
              <a:schemeClr val="bg1"/>
            </a:solidFill>
            <a:ln w="984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0070C0"/>
                  </a:solidFill>
                </a:rPr>
                <a:t>PHASE 2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T.1.1: JAP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Joint Acceleration </a:t>
            </a:r>
            <a:r>
              <a:rPr lang="en-US" dirty="0" smtClean="0"/>
              <a:t>Programme</a:t>
            </a:r>
            <a:r>
              <a:rPr lang="en-US" dirty="0" smtClean="0"/>
              <a:t> (JAP) for CCI-related </a:t>
            </a:r>
            <a:r>
              <a:rPr lang="en-US" dirty="0" smtClean="0"/>
              <a:t>SMEs </a:t>
            </a:r>
            <a:r>
              <a:rPr lang="en-US" dirty="0" smtClean="0"/>
              <a:t>&amp; Start-ups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/>
              <a:t>Will </a:t>
            </a:r>
            <a:r>
              <a:rPr lang="en-US" sz="2400" dirty="0" smtClean="0"/>
              <a:t>elaborate exchange &amp; learning activities' results, aiming at accelerating ADRION CC SMEs </a:t>
            </a:r>
            <a:r>
              <a:rPr lang="en-US" sz="2400" dirty="0" smtClean="0"/>
              <a:t>&amp; startups</a:t>
            </a:r>
            <a:r>
              <a:rPr lang="en-US" sz="2400" dirty="0" smtClean="0"/>
              <a:t>’ preparation in supporting  cultural heritage preservation &amp; sustainable tourism. </a:t>
            </a:r>
            <a:endParaRPr lang="en-US" sz="2400" dirty="0" smtClean="0"/>
          </a:p>
          <a:p>
            <a:r>
              <a:rPr lang="en-US" dirty="0" smtClean="0"/>
              <a:t>Delivery date: 01/2022</a:t>
            </a:r>
          </a:p>
          <a:p>
            <a:pPr lvl="1"/>
            <a:r>
              <a:rPr lang="en-US" dirty="0" smtClean="0"/>
              <a:t>Prepared by SEBS in English + translations in national languages by PPs</a:t>
            </a:r>
          </a:p>
          <a:p>
            <a:r>
              <a:rPr lang="en-US" dirty="0" smtClean="0"/>
              <a:t>Transferability and durability: both JAP and E-Catalogue will be made available publicly at CREATURES website and partners’ websites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1 - </a:t>
            </a:r>
            <a:r>
              <a:rPr lang="en-US" dirty="0" smtClean="0"/>
              <a:t>Activity T1.1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139619" y="1934510"/>
            <a:ext cx="5798252" cy="4191441"/>
            <a:chOff x="182690" y="2464897"/>
            <a:chExt cx="3349470" cy="2487630"/>
          </a:xfrm>
        </p:grpSpPr>
        <p:sp>
          <p:nvSpPr>
            <p:cNvPr id="9" name="Hexagon 8"/>
            <p:cNvSpPr/>
            <p:nvPr/>
          </p:nvSpPr>
          <p:spPr>
            <a:xfrm>
              <a:off x="1459141" y="2845430"/>
              <a:ext cx="2073019" cy="1681133"/>
            </a:xfrm>
            <a:prstGeom prst="hexagon">
              <a:avLst/>
            </a:prstGeom>
            <a:noFill/>
            <a:ln w="4762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ACTIVITY T1.1</a:t>
              </a:r>
            </a:p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Definition </a:t>
              </a:r>
              <a:r>
                <a:rPr lang="en-US" sz="2000" dirty="0" smtClean="0">
                  <a:solidFill>
                    <a:schemeClr val="tx1"/>
                  </a:solidFill>
                </a:rPr>
                <a:t>of a </a:t>
              </a:r>
              <a:r>
                <a:rPr lang="en-US" sz="2000" dirty="0" smtClean="0">
                  <a:solidFill>
                    <a:schemeClr val="tx1"/>
                  </a:solidFill>
                </a:rPr>
                <a:t>Common Working Methodology </a:t>
              </a:r>
              <a:endParaRPr lang="en-US" sz="4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Hexagon 9"/>
            <p:cNvSpPr/>
            <p:nvPr/>
          </p:nvSpPr>
          <p:spPr>
            <a:xfrm>
              <a:off x="182690" y="2464897"/>
              <a:ext cx="1533467" cy="1233400"/>
            </a:xfrm>
            <a:prstGeom prst="hexagon">
              <a:avLst/>
            </a:prstGeom>
            <a:solidFill>
              <a:schemeClr val="accent1"/>
            </a:solidFill>
            <a:ln w="4762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March-April 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2020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" name="Hexagon 10"/>
            <p:cNvSpPr/>
            <p:nvPr/>
          </p:nvSpPr>
          <p:spPr>
            <a:xfrm>
              <a:off x="198783" y="3719127"/>
              <a:ext cx="1533467" cy="1233400"/>
            </a:xfrm>
            <a:prstGeom prst="hexagon">
              <a:avLst/>
            </a:prstGeom>
            <a:solidFill>
              <a:srgbClr val="0070C0"/>
            </a:solidFill>
            <a:ln w="47625">
              <a:solidFill>
                <a:srgbClr val="0062A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Deliverable:</a:t>
              </a:r>
            </a:p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US" dirty="0" smtClean="0"/>
                <a:t>Working Methodology Report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1 - </a:t>
            </a:r>
            <a:r>
              <a:rPr lang="en-US" dirty="0" smtClean="0"/>
              <a:t>Activity T1.1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u="sng" dirty="0" smtClean="0"/>
              <a:t>Act T1.1 : Definition </a:t>
            </a:r>
            <a:r>
              <a:rPr lang="en-US" b="1" i="1" u="sng" dirty="0" smtClean="0"/>
              <a:t>of a </a:t>
            </a:r>
            <a:r>
              <a:rPr lang="en-US" b="1" i="1" u="sng" dirty="0" smtClean="0"/>
              <a:t>common working </a:t>
            </a:r>
            <a:r>
              <a:rPr lang="en-US" b="1" i="1" u="sng" dirty="0" smtClean="0"/>
              <a:t>methodology </a:t>
            </a:r>
            <a:endParaRPr lang="en-US" b="1" i="1" u="sng" dirty="0" smtClean="0"/>
          </a:p>
          <a:p>
            <a:pPr lvl="1"/>
            <a:r>
              <a:rPr lang="en-US" dirty="0" smtClean="0"/>
              <a:t>AUEB-RC prepared the </a:t>
            </a:r>
            <a:r>
              <a:rPr lang="en-US" dirty="0" smtClean="0"/>
              <a:t>Working Methodology Report </a:t>
            </a:r>
            <a:r>
              <a:rPr lang="en-US" dirty="0" smtClean="0"/>
              <a:t>for </a:t>
            </a:r>
            <a:r>
              <a:rPr lang="en-US" dirty="0" smtClean="0"/>
              <a:t>the </a:t>
            </a:r>
            <a:r>
              <a:rPr lang="en-US" dirty="0" smtClean="0"/>
              <a:t>implementation </a:t>
            </a:r>
            <a:r>
              <a:rPr lang="en-US" b="1" dirty="0" smtClean="0"/>
              <a:t>of the </a:t>
            </a:r>
            <a:r>
              <a:rPr lang="en-US" b="1" dirty="0" smtClean="0"/>
              <a:t>entire WP and development of the output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i="1" dirty="0" smtClean="0"/>
              <a:t>Deliverable </a:t>
            </a:r>
            <a:r>
              <a:rPr lang="en-US" i="1" dirty="0" smtClean="0"/>
              <a:t>T1.1.1 Working Methodology Report </a:t>
            </a:r>
          </a:p>
          <a:p>
            <a:pPr lvl="1"/>
            <a:r>
              <a:rPr lang="en-US" dirty="0" smtClean="0"/>
              <a:t>Common </a:t>
            </a:r>
            <a:r>
              <a:rPr lang="en-US" dirty="0" smtClean="0"/>
              <a:t>indications, rules and procedures </a:t>
            </a:r>
            <a:r>
              <a:rPr lang="en-US" dirty="0" smtClean="0"/>
              <a:t>for WP2</a:t>
            </a:r>
          </a:p>
          <a:p>
            <a:pPr lvl="1"/>
            <a:r>
              <a:rPr lang="en-US" dirty="0" smtClean="0"/>
              <a:t>AUEB-RC </a:t>
            </a:r>
            <a:r>
              <a:rPr lang="en-US" dirty="0" smtClean="0"/>
              <a:t>will </a:t>
            </a:r>
            <a:r>
              <a:rPr lang="en-US" dirty="0" smtClean="0"/>
              <a:t>present the Report at the Kick-off</a:t>
            </a:r>
          </a:p>
          <a:p>
            <a:pPr lvl="1"/>
            <a:r>
              <a:rPr lang="en-US" dirty="0" smtClean="0"/>
              <a:t>AUEB-RC </a:t>
            </a:r>
            <a:r>
              <a:rPr lang="en-US" dirty="0" smtClean="0"/>
              <a:t>will </a:t>
            </a:r>
            <a:r>
              <a:rPr lang="en-US" dirty="0" smtClean="0"/>
              <a:t>be </a:t>
            </a:r>
            <a:r>
              <a:rPr lang="en-US" dirty="0" smtClean="0"/>
              <a:t>available for any possible clarifications on the </a:t>
            </a:r>
            <a:r>
              <a:rPr lang="en-US" dirty="0" smtClean="0"/>
              <a:t>content of the Report</a:t>
            </a:r>
          </a:p>
          <a:p>
            <a:pPr lvl="1"/>
            <a:r>
              <a:rPr lang="en-US" dirty="0" smtClean="0"/>
              <a:t>For discussion: GP methodology inclusion in the Report and deadlines (</a:t>
            </a:r>
            <a:r>
              <a:rPr lang="en-US" dirty="0" smtClean="0">
                <a:solidFill>
                  <a:srgbClr val="FF0000"/>
                </a:solidFill>
              </a:rPr>
              <a:t>when?</a:t>
            </a:r>
            <a:r>
              <a:rPr lang="en-US" dirty="0" smtClean="0"/>
              <a:t>)</a:t>
            </a:r>
          </a:p>
          <a:p>
            <a:pPr lvl="1"/>
            <a:r>
              <a:rPr lang="en-GB" b="1" dirty="0" smtClean="0">
                <a:solidFill>
                  <a:srgbClr val="FFC000"/>
                </a:solidFill>
              </a:rPr>
              <a:t>Who? </a:t>
            </a:r>
            <a:r>
              <a:rPr lang="en-US" dirty="0" smtClean="0">
                <a:solidFill>
                  <a:srgbClr val="FFC000"/>
                </a:solidFill>
              </a:rPr>
              <a:t>AUEB-RC.</a:t>
            </a:r>
            <a:endParaRPr lang="en-GB" dirty="0" smtClean="0">
              <a:solidFill>
                <a:srgbClr val="FFC000"/>
              </a:solidFill>
            </a:endParaRPr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When? </a:t>
            </a:r>
            <a:r>
              <a:rPr lang="en-US" dirty="0" smtClean="0">
                <a:solidFill>
                  <a:srgbClr val="FFC000"/>
                </a:solidFill>
              </a:rPr>
              <a:t>Working Methodology Report </a:t>
            </a:r>
            <a:r>
              <a:rPr lang="en-US" dirty="0" smtClean="0">
                <a:solidFill>
                  <a:srgbClr val="FFC000"/>
                </a:solidFill>
              </a:rPr>
              <a:t>distributed to partners by April 30</a:t>
            </a:r>
            <a:r>
              <a:rPr lang="en-US" baseline="30000" dirty="0" smtClean="0">
                <a:solidFill>
                  <a:srgbClr val="FFC000"/>
                </a:solidFill>
              </a:rPr>
              <a:t>th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1 - </a:t>
            </a:r>
            <a:r>
              <a:rPr lang="en-US" dirty="0" smtClean="0"/>
              <a:t>Activity T1.2</a:t>
            </a:r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>
            <a:off x="2996905" y="1812942"/>
            <a:ext cx="5851112" cy="4577284"/>
            <a:chOff x="100249" y="2392746"/>
            <a:chExt cx="3380005" cy="2716629"/>
          </a:xfrm>
        </p:grpSpPr>
        <p:sp>
          <p:nvSpPr>
            <p:cNvPr id="9" name="Hexagon 8"/>
            <p:cNvSpPr/>
            <p:nvPr/>
          </p:nvSpPr>
          <p:spPr>
            <a:xfrm>
              <a:off x="1407235" y="2801512"/>
              <a:ext cx="2073019" cy="1681133"/>
            </a:xfrm>
            <a:prstGeom prst="hexagon">
              <a:avLst/>
            </a:prstGeom>
            <a:noFill/>
            <a:ln w="4762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ACTIVITY T1.2</a:t>
              </a:r>
            </a:p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State of Art in the </a:t>
              </a:r>
              <a:r>
                <a:rPr lang="en-US" sz="2000" dirty="0" smtClean="0">
                  <a:solidFill>
                    <a:schemeClr val="tx1"/>
                  </a:solidFill>
                </a:rPr>
                <a:t>Adrion</a:t>
              </a:r>
              <a:r>
                <a:rPr lang="en-US" sz="2000" dirty="0" smtClean="0">
                  <a:solidFill>
                    <a:schemeClr val="tx1"/>
                  </a:solidFill>
                </a:rPr>
                <a:t> Regions</a:t>
              </a:r>
              <a:endParaRPr lang="en-US" sz="4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Hexagon 9"/>
            <p:cNvSpPr/>
            <p:nvPr/>
          </p:nvSpPr>
          <p:spPr>
            <a:xfrm>
              <a:off x="121624" y="2392746"/>
              <a:ext cx="1533467" cy="1233400"/>
            </a:xfrm>
            <a:prstGeom prst="hexagon">
              <a:avLst/>
            </a:prstGeom>
            <a:solidFill>
              <a:schemeClr val="accent1"/>
            </a:solidFill>
            <a:ln w="4762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April -June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2020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" name="Hexagon 10"/>
            <p:cNvSpPr/>
            <p:nvPr/>
          </p:nvSpPr>
          <p:spPr>
            <a:xfrm>
              <a:off x="100249" y="3678345"/>
              <a:ext cx="1619787" cy="1431030"/>
            </a:xfrm>
            <a:prstGeom prst="hexagon">
              <a:avLst/>
            </a:prstGeom>
            <a:solidFill>
              <a:srgbClr val="0070C0"/>
            </a:solidFill>
            <a:ln w="47625">
              <a:solidFill>
                <a:srgbClr val="0062A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Deliverables:</a:t>
              </a:r>
            </a:p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US" dirty="0" smtClean="0">
                  <a:solidFill>
                    <a:srgbClr val="FF0000"/>
                  </a:solidFill>
                </a:rPr>
                <a:t>Local Support Groups' set-up </a:t>
              </a:r>
              <a:r>
                <a:rPr lang="en-US" dirty="0" smtClean="0">
                  <a:solidFill>
                    <a:srgbClr val="FF0000"/>
                  </a:solidFill>
                </a:rPr>
                <a:t>meetings (</a:t>
              </a:r>
              <a:r>
                <a:rPr lang="en-US" dirty="0" smtClean="0">
                  <a:solidFill>
                    <a:srgbClr val="FF0000"/>
                  </a:solidFill>
                  <a:sym typeface="Wingdings"/>
                </a:rPr>
                <a:t>)</a:t>
              </a:r>
              <a:endParaRPr lang="en-US" dirty="0" smtClean="0">
                <a:solidFill>
                  <a:srgbClr val="FF0000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US" dirty="0" smtClean="0"/>
                <a:t>State </a:t>
              </a:r>
              <a:r>
                <a:rPr lang="en-US" dirty="0" smtClean="0"/>
                <a:t>of the Art analysis </a:t>
              </a:r>
              <a:endParaRPr lang="en-US" dirty="0" smtClean="0"/>
            </a:p>
            <a:p>
              <a:pPr marL="228600" indent="-228600">
                <a:buFont typeface="+mj-lt"/>
                <a:buAutoNum type="arabicPeriod"/>
              </a:pPr>
              <a:r>
                <a:rPr lang="en-US" dirty="0" smtClean="0"/>
                <a:t>SWOT </a:t>
              </a:r>
              <a:r>
                <a:rPr lang="en-US" dirty="0" smtClean="0"/>
                <a:t>analysis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T.1.2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u="sng" dirty="0" smtClean="0"/>
              <a:t>Act T1.2: State of Art in the </a:t>
            </a:r>
            <a:r>
              <a:rPr lang="en-US" b="1" i="1" u="sng" dirty="0" smtClean="0"/>
              <a:t>Adrion</a:t>
            </a:r>
            <a:r>
              <a:rPr lang="en-US" b="1" i="1" u="sng" dirty="0" smtClean="0"/>
              <a:t> Regions (Play?)</a:t>
            </a:r>
          </a:p>
          <a:p>
            <a:pPr lvl="1"/>
            <a:r>
              <a:rPr lang="en-US" dirty="0" smtClean="0"/>
              <a:t>Local Support Groups, Interviews, State of Art Report, SWOT analysis, Good Practices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Deliverable </a:t>
            </a:r>
            <a:r>
              <a:rPr lang="en-US" i="1" dirty="0" smtClean="0"/>
              <a:t>T1.2.1 Local Support Groups' set-up meetings</a:t>
            </a:r>
          </a:p>
          <a:p>
            <a:pPr lvl="1"/>
            <a:r>
              <a:rPr lang="en-US" dirty="0" smtClean="0"/>
              <a:t>In the </a:t>
            </a:r>
            <a:r>
              <a:rPr lang="en-US" dirty="0" smtClean="0"/>
              <a:t>application: "each </a:t>
            </a:r>
            <a:r>
              <a:rPr lang="en-US" dirty="0" smtClean="0"/>
              <a:t>PP/Country will organize a 1st local meeting in order to set up its LSG, that will be made up of representatives of all relevant </a:t>
            </a:r>
            <a:r>
              <a:rPr lang="en-US" dirty="0" smtClean="0"/>
              <a:t>LSs...a </a:t>
            </a:r>
            <a:r>
              <a:rPr lang="en-US" dirty="0" smtClean="0"/>
              <a:t>meeting minute will be produced for each meeting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COVID-19: are such meetings feasible </a:t>
            </a:r>
            <a:r>
              <a:rPr lang="en-US" dirty="0" smtClean="0"/>
              <a:t>in the </a:t>
            </a:r>
            <a:r>
              <a:rPr lang="en-US" dirty="0" smtClean="0"/>
              <a:t>foreseeable future?</a:t>
            </a:r>
          </a:p>
          <a:p>
            <a:pPr lvl="2"/>
            <a:r>
              <a:rPr lang="en-GB" dirty="0" smtClean="0"/>
              <a:t>Alternative: every </a:t>
            </a:r>
            <a:r>
              <a:rPr lang="en-GB" dirty="0" smtClean="0"/>
              <a:t>PP organizes the 1-on-1 in-depth interview with the most relevant </a:t>
            </a:r>
            <a:r>
              <a:rPr lang="en-GB" dirty="0" smtClean="0"/>
              <a:t>stakeholder. </a:t>
            </a:r>
          </a:p>
          <a:p>
            <a:pPr lvl="2"/>
            <a:r>
              <a:rPr lang="en-US" dirty="0" smtClean="0"/>
              <a:t>AUEB-RC</a:t>
            </a:r>
            <a:r>
              <a:rPr lang="en-GB" dirty="0" smtClean="0"/>
              <a:t> developed </a:t>
            </a:r>
            <a:r>
              <a:rPr lang="en-GB" dirty="0" smtClean="0"/>
              <a:t>the interview structure </a:t>
            </a:r>
            <a:r>
              <a:rPr lang="en-GB" dirty="0" smtClean="0"/>
              <a:t>for </a:t>
            </a:r>
            <a:r>
              <a:rPr lang="en-GB" dirty="0" smtClean="0"/>
              <a:t>partners to use for the </a:t>
            </a:r>
            <a:r>
              <a:rPr lang="en-GB" dirty="0" smtClean="0"/>
              <a:t>interviews</a:t>
            </a:r>
            <a:r>
              <a:rPr lang="en-GB" dirty="0" smtClean="0"/>
              <a:t> </a:t>
            </a:r>
            <a:r>
              <a:rPr lang="en-GB" dirty="0" smtClean="0"/>
              <a:t>and recommendations regarding acceptable </a:t>
            </a:r>
            <a:r>
              <a:rPr lang="en-GB" dirty="0" smtClean="0"/>
              <a:t>ways to record the interviews (minutes, notes, photos, recordings etc</a:t>
            </a:r>
            <a:r>
              <a:rPr lang="en-GB" dirty="0" smtClean="0"/>
              <a:t>.).</a:t>
            </a:r>
          </a:p>
          <a:p>
            <a:pPr lvl="1"/>
            <a:r>
              <a:rPr lang="en-GB" b="1" dirty="0" smtClean="0">
                <a:solidFill>
                  <a:srgbClr val="FFC000"/>
                </a:solidFill>
              </a:rPr>
              <a:t>Who? </a:t>
            </a:r>
            <a:r>
              <a:rPr lang="en-GB" dirty="0" smtClean="0">
                <a:solidFill>
                  <a:srgbClr val="FFC000"/>
                </a:solidFill>
              </a:rPr>
              <a:t>All partners.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When?  </a:t>
            </a:r>
            <a:r>
              <a:rPr lang="en-US" dirty="0" smtClean="0">
                <a:solidFill>
                  <a:srgbClr val="FFC000"/>
                </a:solidFill>
              </a:rPr>
              <a:t>All partners deliver the interview reports to SEBS by May 17</a:t>
            </a:r>
            <a:r>
              <a:rPr lang="en-US" baseline="30000" dirty="0" smtClean="0">
                <a:solidFill>
                  <a:srgbClr val="FFC000"/>
                </a:solidFill>
              </a:rPr>
              <a:t>th</a:t>
            </a:r>
            <a:r>
              <a:rPr lang="en-US" dirty="0" smtClean="0">
                <a:solidFill>
                  <a:srgbClr val="FFC000"/>
                </a:solidFill>
              </a:rPr>
              <a:t> 2020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ersonalizzato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BCA4B"/>
      </a:accent1>
      <a:accent2>
        <a:srgbClr val="8BCA4B"/>
      </a:accent2>
      <a:accent3>
        <a:srgbClr val="8BCA4B"/>
      </a:accent3>
      <a:accent4>
        <a:srgbClr val="8BCA4B"/>
      </a:accent4>
      <a:accent5>
        <a:srgbClr val="8BCA4B"/>
      </a:accent5>
      <a:accent6>
        <a:srgbClr val="8BCA4B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2405</Words>
  <Application>Microsoft Office PowerPoint</Application>
  <PresentationFormat>Custom</PresentationFormat>
  <Paragraphs>285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Web kick-off meeting</vt:lpstr>
      <vt:lpstr>WP 2 Overview </vt:lpstr>
      <vt:lpstr>1 output, 6 activities, 12 deliverables</vt:lpstr>
      <vt:lpstr>WP 2 Implementation</vt:lpstr>
      <vt:lpstr>Output T.1.1: JAP</vt:lpstr>
      <vt:lpstr>Phase 1 - Activity T1.1</vt:lpstr>
      <vt:lpstr>Phase 1 - Activity T1.1</vt:lpstr>
      <vt:lpstr>Phase 1 - Activity T1.2</vt:lpstr>
      <vt:lpstr>Activity T.1.2</vt:lpstr>
      <vt:lpstr>Activity T.1.2</vt:lpstr>
      <vt:lpstr>Activity T.1.2</vt:lpstr>
      <vt:lpstr>Phase 1 - Activity T1.3</vt:lpstr>
      <vt:lpstr>Phase 1 - Activity T 1.3</vt:lpstr>
      <vt:lpstr>Phase 2 - Activity T1.4</vt:lpstr>
      <vt:lpstr>Phase 2 - Activity T1.4 </vt:lpstr>
      <vt:lpstr>Phase 2 - Activity T1.4 </vt:lpstr>
      <vt:lpstr>Phase 2 - Activity T1.4 </vt:lpstr>
      <vt:lpstr>Phase 2 - Activity T1.5</vt:lpstr>
      <vt:lpstr>Phase 2 - Activity T1.5</vt:lpstr>
      <vt:lpstr>Phase 2 - Activity T1.6</vt:lpstr>
      <vt:lpstr>Phase 2 - Activity T1.6</vt:lpstr>
      <vt:lpstr>Phase 2 - Activity T1.6</vt:lpstr>
      <vt:lpstr>Phase 2 - Activity T1.6</vt:lpstr>
      <vt:lpstr>WP2 Timeline Summary</vt:lpstr>
      <vt:lpstr>WP2 Timeline Summary</vt:lpstr>
      <vt:lpstr>WP2 Timeline Summary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Nucera</dc:creator>
  <cp:lastModifiedBy>IPA lenovo</cp:lastModifiedBy>
  <cp:revision>19</cp:revision>
  <dcterms:created xsi:type="dcterms:W3CDTF">2020-04-14T07:56:11Z</dcterms:created>
  <dcterms:modified xsi:type="dcterms:W3CDTF">2020-04-21T20:47:38Z</dcterms:modified>
</cp:coreProperties>
</file>