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4" r:id="rId3"/>
    <p:sldId id="260" r:id="rId4"/>
    <p:sldId id="264" r:id="rId5"/>
    <p:sldId id="259" r:id="rId6"/>
    <p:sldId id="268" r:id="rId7"/>
    <p:sldId id="270" r:id="rId8"/>
    <p:sldId id="272" r:id="rId9"/>
    <p:sldId id="267" r:id="rId10"/>
    <p:sldId id="276" r:id="rId11"/>
    <p:sldId id="277" r:id="rId12"/>
    <p:sldId id="266" r:id="rId13"/>
    <p:sldId id="273" r:id="rId14"/>
    <p:sldId id="265" r:id="rId15"/>
    <p:sldId id="258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a Nucera" initials="LN" lastIdx="1" clrIdx="0">
    <p:extLst>
      <p:ext uri="{19B8F6BF-5375-455C-9EA6-DF929625EA0E}">
        <p15:presenceInfo xmlns:p15="http://schemas.microsoft.com/office/powerpoint/2012/main" userId="caf03a490a96f3a6" providerId="Windows Live"/>
      </p:ext>
    </p:extLst>
  </p:cmAuthor>
  <p:cmAuthor id="2" name="Eleonora Di Cintio" initials="EDC" lastIdx="1" clrIdx="1">
    <p:extLst>
      <p:ext uri="{19B8F6BF-5375-455C-9EA6-DF929625EA0E}">
        <p15:presenceInfo xmlns:p15="http://schemas.microsoft.com/office/powerpoint/2012/main" userId="Eleonora Di Cint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1"/>
    <a:srgbClr val="FF5B5B"/>
    <a:srgbClr val="A70101"/>
    <a:srgbClr val="FFFFFF"/>
    <a:srgbClr val="ED29C3"/>
    <a:srgbClr val="8BCA4B"/>
    <a:srgbClr val="993300"/>
    <a:srgbClr val="540D89"/>
    <a:srgbClr val="A3C93A"/>
    <a:srgbClr val="C8E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343" autoAdjust="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16EEF-472D-4280-A912-01AD1D46E69C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F1944-FE7F-4C26-84B3-1ADECCCA3B2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7573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F1944-FE7F-4C26-84B3-1ADECCCA3B27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0892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F1944-FE7F-4C26-84B3-1ADECCCA3B27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1551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F1944-FE7F-4C26-84B3-1ADECCCA3B27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87063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F1944-FE7F-4C26-84B3-1ADECCCA3B27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85331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F1944-FE7F-4C26-84B3-1ADECCCA3B27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5386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F1944-FE7F-4C26-84B3-1ADECCCA3B27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617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F1944-FE7F-4C26-84B3-1ADECCCA3B27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4437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F1944-FE7F-4C26-84B3-1ADECCCA3B27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6332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F1944-FE7F-4C26-84B3-1ADECCCA3B27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3239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F1944-FE7F-4C26-84B3-1ADECCCA3B27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2911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F1944-FE7F-4C26-84B3-1ADECCCA3B27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911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F1944-FE7F-4C26-84B3-1ADECCCA3B27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2430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F1944-FE7F-4C26-84B3-1ADECCCA3B27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341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291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461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096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62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99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61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304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386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420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2821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527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3A6EB-034C-465B-B707-DAF3A9B7376B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B793-9DA8-461F-8750-D687DBD6BCE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2336" y="182084"/>
            <a:ext cx="2520701" cy="1691643"/>
          </a:xfrm>
          <a:prstGeom prst="rect">
            <a:avLst/>
          </a:prstGeom>
        </p:spPr>
      </p:pic>
      <p:cxnSp>
        <p:nvCxnSpPr>
          <p:cNvPr id="9" name="Connettore 1 8"/>
          <p:cNvCxnSpPr/>
          <p:nvPr userDrawn="1"/>
        </p:nvCxnSpPr>
        <p:spPr>
          <a:xfrm flipH="1">
            <a:off x="699796" y="365125"/>
            <a:ext cx="9331" cy="6166304"/>
          </a:xfrm>
          <a:prstGeom prst="line">
            <a:avLst/>
          </a:prstGeom>
          <a:ln w="22225"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 userDrawn="1"/>
        </p:nvCxnSpPr>
        <p:spPr>
          <a:xfrm flipV="1">
            <a:off x="410547" y="550507"/>
            <a:ext cx="8931789" cy="18660"/>
          </a:xfrm>
          <a:prstGeom prst="line">
            <a:avLst/>
          </a:prstGeom>
          <a:ln w="22225">
            <a:solidFill>
              <a:srgbClr val="92D050"/>
            </a:solidFill>
            <a:prstDash val="soli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40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ms.regione.emilia-romagna.it/ems/app/main?execution=e1s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7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5" name="Picture 29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590966" y="1798488"/>
            <a:ext cx="4805996" cy="648558"/>
          </a:xfrm>
        </p:spPr>
        <p:txBody>
          <a:bodyPr anchor="t">
            <a:normAutofit fontScale="90000"/>
          </a:bodyPr>
          <a:lstStyle/>
          <a:p>
            <a:pPr algn="just"/>
            <a:r>
              <a:rPr lang="it-IT" sz="4400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Web kick-off meeting</a:t>
            </a:r>
          </a:p>
        </p:txBody>
      </p:sp>
      <p:sp>
        <p:nvSpPr>
          <p:cNvPr id="36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4"/>
                </a:gs>
                <a:gs pos="23000">
                  <a:schemeClr val="accent4"/>
                </a:gs>
                <a:gs pos="83000">
                  <a:schemeClr val="accent2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Immagine 4" descr="Immagine che contiene cibo&#10;&#10;Descrizione generata automaticamente">
            <a:extLst>
              <a:ext uri="{FF2B5EF4-FFF2-40B4-BE49-F238E27FC236}">
                <a16:creationId xmlns:a16="http://schemas.microsoft.com/office/drawing/2014/main" id="{7C9EDACB-49EC-453A-B6D1-6CECC3C2A9C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0470" y="2540128"/>
            <a:ext cx="4141760" cy="269214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795FB1E7-0DAF-4EDE-86E5-767947C86F8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220443" y="5895968"/>
            <a:ext cx="971557" cy="962032"/>
          </a:xfrm>
          <a:prstGeom prst="rect">
            <a:avLst/>
          </a:prstGeom>
        </p:spPr>
      </p:pic>
      <p:sp>
        <p:nvSpPr>
          <p:cNvPr id="9" name="Sottotitolo 2">
            <a:extLst>
              <a:ext uri="{FF2B5EF4-FFF2-40B4-BE49-F238E27FC236}">
                <a16:creationId xmlns:a16="http://schemas.microsoft.com/office/drawing/2014/main" id="{D47D06F0-228B-4CDF-AC44-E7EDC9659B51}"/>
              </a:ext>
            </a:extLst>
          </p:cNvPr>
          <p:cNvSpPr txBox="1">
            <a:spLocks/>
          </p:cNvSpPr>
          <p:nvPr/>
        </p:nvSpPr>
        <p:spPr>
          <a:xfrm>
            <a:off x="6590966" y="3762396"/>
            <a:ext cx="4805996" cy="6485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600" i="1" dirty="0">
                <a:solidFill>
                  <a:srgbClr val="000000"/>
                </a:solidFill>
              </a:rPr>
              <a:t>Speaker</a:t>
            </a:r>
            <a:r>
              <a:rPr lang="it-IT" sz="1600" i="1" dirty="0" smtClean="0">
                <a:solidFill>
                  <a:srgbClr val="000000"/>
                </a:solidFill>
              </a:rPr>
              <a:t>: </a:t>
            </a:r>
            <a:r>
              <a:rPr lang="it-IT" sz="1600" dirty="0" smtClean="0">
                <a:solidFill>
                  <a:srgbClr val="000000"/>
                </a:solidFill>
              </a:rPr>
              <a:t>Eleonora Di Cintio</a:t>
            </a:r>
            <a:endParaRPr lang="it-IT" sz="1600" dirty="0">
              <a:solidFill>
                <a:srgbClr val="000000"/>
              </a:solidFill>
            </a:endParaRPr>
          </a:p>
          <a:p>
            <a:pPr algn="just"/>
            <a:r>
              <a:rPr lang="it-IT" sz="1600" i="1" dirty="0">
                <a:solidFill>
                  <a:srgbClr val="000000"/>
                </a:solidFill>
              </a:rPr>
              <a:t>Partner</a:t>
            </a:r>
            <a:r>
              <a:rPr lang="it-IT" sz="1600" i="1" dirty="0" smtClean="0">
                <a:solidFill>
                  <a:srgbClr val="000000"/>
                </a:solidFill>
              </a:rPr>
              <a:t>: </a:t>
            </a:r>
            <a:r>
              <a:rPr lang="it-IT" sz="1600" dirty="0" err="1" smtClean="0">
                <a:solidFill>
                  <a:srgbClr val="000000"/>
                </a:solidFill>
              </a:rPr>
              <a:t>Metropolitan</a:t>
            </a:r>
            <a:r>
              <a:rPr lang="it-IT" sz="1600" dirty="0" smtClean="0">
                <a:solidFill>
                  <a:srgbClr val="000000"/>
                </a:solidFill>
              </a:rPr>
              <a:t> City of Bologna</a:t>
            </a:r>
            <a:endParaRPr lang="it-IT" sz="1600" dirty="0">
              <a:solidFill>
                <a:srgbClr val="000000"/>
              </a:solidFill>
            </a:endParaRPr>
          </a:p>
        </p:txBody>
      </p:sp>
      <p:sp>
        <p:nvSpPr>
          <p:cNvPr id="15" name="Sottotitolo 2">
            <a:extLst>
              <a:ext uri="{FF2B5EF4-FFF2-40B4-BE49-F238E27FC236}">
                <a16:creationId xmlns:a16="http://schemas.microsoft.com/office/drawing/2014/main" id="{8E7E33C9-DBB6-4D56-A11F-6BA0D6AD6411}"/>
              </a:ext>
            </a:extLst>
          </p:cNvPr>
          <p:cNvSpPr txBox="1">
            <a:spLocks/>
          </p:cNvSpPr>
          <p:nvPr/>
        </p:nvSpPr>
        <p:spPr>
          <a:xfrm>
            <a:off x="6590966" y="6099649"/>
            <a:ext cx="4805996" cy="4240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>
                <a:solidFill>
                  <a:srgbClr val="000000"/>
                </a:solidFill>
              </a:rPr>
              <a:t>web kick-off meeting | 22 – 23 April 2020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85F04FA6-9451-4408-98F3-944ECD7F976B}"/>
              </a:ext>
            </a:extLst>
          </p:cNvPr>
          <p:cNvCxnSpPr>
            <a:cxnSpLocks/>
          </p:cNvCxnSpPr>
          <p:nvPr/>
        </p:nvCxnSpPr>
        <p:spPr>
          <a:xfrm flipH="1">
            <a:off x="6647610" y="2447046"/>
            <a:ext cx="4412798" cy="0"/>
          </a:xfrm>
          <a:prstGeom prst="line">
            <a:avLst/>
          </a:prstGeom>
          <a:ln w="28575">
            <a:solidFill>
              <a:srgbClr val="8BCA4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itolo 1"/>
          <p:cNvSpPr txBox="1">
            <a:spLocks/>
          </p:cNvSpPr>
          <p:nvPr/>
        </p:nvSpPr>
        <p:spPr>
          <a:xfrm>
            <a:off x="6647611" y="2640441"/>
            <a:ext cx="4412798" cy="658733"/>
          </a:xfrm>
          <a:prstGeom prst="snip2Diag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dirty="0" smtClean="0">
                <a:solidFill>
                  <a:srgbClr val="002060"/>
                </a:solidFill>
                <a:latin typeface="+mj-lt"/>
              </a:rPr>
              <a:t>The PROJECT</a:t>
            </a:r>
            <a:r>
              <a:rPr lang="it-IT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it-IT" dirty="0" smtClean="0">
                <a:solidFill>
                  <a:srgbClr val="002060"/>
                </a:solidFill>
                <a:latin typeface="+mj-lt"/>
              </a:rPr>
              <a:t>REPORTING</a:t>
            </a:r>
            <a:endParaRPr lang="it-IT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336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868221" y="757406"/>
            <a:ext cx="7926977" cy="912367"/>
          </a:xfrm>
          <a:prstGeom prst="snip2Diag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ELIGIBILITY OF EXPENDITURE</a:t>
            </a:r>
            <a:endParaRPr lang="it-IT" sz="3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83543" y="5276690"/>
            <a:ext cx="545732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it-IT" u="sng" dirty="0" smtClean="0">
                <a:latin typeface="+mj-lt"/>
              </a:rPr>
              <a:t>NOTE</a:t>
            </a:r>
            <a:r>
              <a:rPr lang="it-IT" dirty="0" smtClean="0">
                <a:latin typeface="+mj-lt"/>
              </a:rPr>
              <a:t>: </a:t>
            </a:r>
            <a:r>
              <a:rPr lang="it-IT" dirty="0" err="1" smtClean="0">
                <a:latin typeface="+mj-lt"/>
              </a:rPr>
              <a:t>always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check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eligible</a:t>
            </a:r>
            <a:r>
              <a:rPr lang="it-IT" dirty="0" smtClean="0">
                <a:latin typeface="+mj-lt"/>
              </a:rPr>
              <a:t> and </a:t>
            </a:r>
            <a:r>
              <a:rPr lang="it-IT" dirty="0" err="1" smtClean="0">
                <a:latin typeface="+mj-lt"/>
              </a:rPr>
              <a:t>not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eligible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expenditure</a:t>
            </a:r>
            <a:r>
              <a:rPr lang="it-IT" dirty="0" smtClean="0">
                <a:latin typeface="+mj-lt"/>
              </a:rPr>
              <a:t>!</a:t>
            </a:r>
            <a:endParaRPr lang="it-IT" dirty="0">
              <a:latin typeface="+mj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742346" y="2446439"/>
            <a:ext cx="4401292" cy="2130385"/>
          </a:xfrm>
          <a:prstGeom prst="snip2Diag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1002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000" dirty="0" smtClean="0">
                <a:latin typeface="+mj-lt"/>
              </a:rPr>
              <a:t>Project budget </a:t>
            </a:r>
            <a:r>
              <a:rPr lang="it-IT" sz="2000" dirty="0" err="1" smtClean="0">
                <a:latin typeface="+mj-lt"/>
              </a:rPr>
              <a:t>lines</a:t>
            </a:r>
            <a:r>
              <a:rPr lang="it-IT" dirty="0" smtClean="0">
                <a:latin typeface="+mj-lt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Staff costs;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Office </a:t>
            </a:r>
            <a:r>
              <a:rPr lang="en-US" dirty="0">
                <a:latin typeface="+mj-lt"/>
              </a:rPr>
              <a:t>and administrative expenditure;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Travel </a:t>
            </a:r>
            <a:r>
              <a:rPr lang="en-US" dirty="0">
                <a:latin typeface="+mj-lt"/>
              </a:rPr>
              <a:t>and accommodation costs;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External </a:t>
            </a:r>
            <a:r>
              <a:rPr lang="en-US" dirty="0">
                <a:latin typeface="+mj-lt"/>
              </a:rPr>
              <a:t>expertise and services costs;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Equipment </a:t>
            </a:r>
            <a:r>
              <a:rPr lang="en-US" dirty="0">
                <a:latin typeface="+mj-lt"/>
              </a:rPr>
              <a:t>expenditure. </a:t>
            </a:r>
            <a:endParaRPr lang="it-IT" dirty="0">
              <a:latin typeface="+mj-lt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795FB1E7-0DAF-4EDE-86E5-767947C86F8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32435" y="5782478"/>
            <a:ext cx="971557" cy="96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77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4">
            <a:extLst>
              <a:ext uri="{FF2B5EF4-FFF2-40B4-BE49-F238E27FC236}">
                <a16:creationId xmlns:a16="http://schemas.microsoft.com/office/drawing/2014/main" id="{5FCAF6E1-E3B4-44C2-9267-CBDA53131232}"/>
              </a:ext>
            </a:extLst>
          </p:cNvPr>
          <p:cNvGrpSpPr/>
          <p:nvPr/>
        </p:nvGrpSpPr>
        <p:grpSpPr>
          <a:xfrm rot="4012967">
            <a:off x="7488191" y="701925"/>
            <a:ext cx="1673012" cy="9233541"/>
            <a:chOff x="2043326" y="-2554029"/>
            <a:chExt cx="1673012" cy="9233541"/>
          </a:xfrm>
          <a:solidFill>
            <a:schemeClr val="tx2">
              <a:lumMod val="20000"/>
              <a:lumOff val="80000"/>
            </a:schemeClr>
          </a:solidFill>
        </p:grpSpPr>
        <p:grpSp>
          <p:nvGrpSpPr>
            <p:cNvPr id="12" name="Group 13">
              <a:extLst>
                <a:ext uri="{FF2B5EF4-FFF2-40B4-BE49-F238E27FC236}">
                  <a16:creationId xmlns:a16="http://schemas.microsoft.com/office/drawing/2014/main" id="{2862EA3D-AFAF-4F0F-BDB6-0F51374B87E1}"/>
                </a:ext>
              </a:extLst>
            </p:cNvPr>
            <p:cNvGrpSpPr/>
            <p:nvPr/>
          </p:nvGrpSpPr>
          <p:grpSpPr>
            <a:xfrm rot="21344680">
              <a:off x="2043326" y="4847797"/>
              <a:ext cx="703343" cy="1831715"/>
              <a:chOff x="2043326" y="4456372"/>
              <a:chExt cx="703343" cy="1831715"/>
            </a:xfrm>
            <a:grpFill/>
          </p:grpSpPr>
          <p:sp>
            <p:nvSpPr>
              <p:cNvPr id="28" name="Freeform 5">
                <a:extLst>
                  <a:ext uri="{FF2B5EF4-FFF2-40B4-BE49-F238E27FC236}">
                    <a16:creationId xmlns:a16="http://schemas.microsoft.com/office/drawing/2014/main" id="{090A66EE-5B82-40BF-A881-7952F259E7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3326" y="4456372"/>
                <a:ext cx="703343" cy="1161411"/>
              </a:xfrm>
              <a:custGeom>
                <a:avLst/>
                <a:gdLst>
                  <a:gd name="T0" fmla="*/ 4 w 1176"/>
                  <a:gd name="T1" fmla="*/ 1085 h 1953"/>
                  <a:gd name="T2" fmla="*/ 55 w 1176"/>
                  <a:gd name="T3" fmla="*/ 707 h 1953"/>
                  <a:gd name="T4" fmla="*/ 196 w 1176"/>
                  <a:gd name="T5" fmla="*/ 349 h 1953"/>
                  <a:gd name="T6" fmla="*/ 434 w 1176"/>
                  <a:gd name="T7" fmla="*/ 79 h 1953"/>
                  <a:gd name="T8" fmla="*/ 713 w 1176"/>
                  <a:gd name="T9" fmla="*/ 23 h 1953"/>
                  <a:gd name="T10" fmla="*/ 888 w 1176"/>
                  <a:gd name="T11" fmla="*/ 136 h 1953"/>
                  <a:gd name="T12" fmla="*/ 1070 w 1176"/>
                  <a:gd name="T13" fmla="*/ 467 h 1953"/>
                  <a:gd name="T14" fmla="*/ 1172 w 1176"/>
                  <a:gd name="T15" fmla="*/ 994 h 1953"/>
                  <a:gd name="T16" fmla="*/ 1132 w 1176"/>
                  <a:gd name="T17" fmla="*/ 1287 h 1953"/>
                  <a:gd name="T18" fmla="*/ 1025 w 1176"/>
                  <a:gd name="T19" fmla="*/ 1580 h 1953"/>
                  <a:gd name="T20" fmla="*/ 967 w 1176"/>
                  <a:gd name="T21" fmla="*/ 1842 h 1953"/>
                  <a:gd name="T22" fmla="*/ 944 w 1176"/>
                  <a:gd name="T23" fmla="*/ 1864 h 1953"/>
                  <a:gd name="T24" fmla="*/ 700 w 1176"/>
                  <a:gd name="T25" fmla="*/ 1893 h 1953"/>
                  <a:gd name="T26" fmla="*/ 282 w 1176"/>
                  <a:gd name="T27" fmla="*/ 1947 h 1953"/>
                  <a:gd name="T28" fmla="*/ 216 w 1176"/>
                  <a:gd name="T29" fmla="*/ 1907 h 1953"/>
                  <a:gd name="T30" fmla="*/ 119 w 1176"/>
                  <a:gd name="T31" fmla="*/ 1666 h 1953"/>
                  <a:gd name="T32" fmla="*/ 4 w 1176"/>
                  <a:gd name="T33" fmla="*/ 1085 h 19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76" h="1953">
                    <a:moveTo>
                      <a:pt x="4" y="1085"/>
                    </a:moveTo>
                    <a:cubicBezTo>
                      <a:pt x="3" y="957"/>
                      <a:pt x="24" y="832"/>
                      <a:pt x="55" y="707"/>
                    </a:cubicBezTo>
                    <a:cubicBezTo>
                      <a:pt x="85" y="581"/>
                      <a:pt x="132" y="462"/>
                      <a:pt x="196" y="349"/>
                    </a:cubicBezTo>
                    <a:cubicBezTo>
                      <a:pt x="256" y="244"/>
                      <a:pt x="331" y="149"/>
                      <a:pt x="434" y="79"/>
                    </a:cubicBezTo>
                    <a:cubicBezTo>
                      <a:pt x="518" y="21"/>
                      <a:pt x="613" y="0"/>
                      <a:pt x="713" y="23"/>
                    </a:cubicBezTo>
                    <a:cubicBezTo>
                      <a:pt x="782" y="39"/>
                      <a:pt x="840" y="82"/>
                      <a:pt x="888" y="136"/>
                    </a:cubicBezTo>
                    <a:cubicBezTo>
                      <a:pt x="975" y="232"/>
                      <a:pt x="1029" y="347"/>
                      <a:pt x="1070" y="467"/>
                    </a:cubicBezTo>
                    <a:cubicBezTo>
                      <a:pt x="1129" y="637"/>
                      <a:pt x="1166" y="813"/>
                      <a:pt x="1172" y="994"/>
                    </a:cubicBezTo>
                    <a:cubicBezTo>
                      <a:pt x="1176" y="1094"/>
                      <a:pt x="1165" y="1192"/>
                      <a:pt x="1132" y="1287"/>
                    </a:cubicBezTo>
                    <a:cubicBezTo>
                      <a:pt x="1098" y="1385"/>
                      <a:pt x="1059" y="1482"/>
                      <a:pt x="1025" y="1580"/>
                    </a:cubicBezTo>
                    <a:cubicBezTo>
                      <a:pt x="996" y="1665"/>
                      <a:pt x="964" y="1750"/>
                      <a:pt x="967" y="1842"/>
                    </a:cubicBezTo>
                    <a:cubicBezTo>
                      <a:pt x="968" y="1859"/>
                      <a:pt x="959" y="1863"/>
                      <a:pt x="944" y="1864"/>
                    </a:cubicBezTo>
                    <a:cubicBezTo>
                      <a:pt x="862" y="1873"/>
                      <a:pt x="781" y="1883"/>
                      <a:pt x="700" y="1893"/>
                    </a:cubicBezTo>
                    <a:cubicBezTo>
                      <a:pt x="560" y="1911"/>
                      <a:pt x="421" y="1929"/>
                      <a:pt x="282" y="1947"/>
                    </a:cubicBezTo>
                    <a:cubicBezTo>
                      <a:pt x="235" y="1953"/>
                      <a:pt x="235" y="1953"/>
                      <a:pt x="216" y="1907"/>
                    </a:cubicBezTo>
                    <a:cubicBezTo>
                      <a:pt x="183" y="1827"/>
                      <a:pt x="145" y="1748"/>
                      <a:pt x="119" y="1666"/>
                    </a:cubicBezTo>
                    <a:cubicBezTo>
                      <a:pt x="57" y="1477"/>
                      <a:pt x="0" y="1287"/>
                      <a:pt x="4" y="10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" name="Freeform 6">
                <a:extLst>
                  <a:ext uri="{FF2B5EF4-FFF2-40B4-BE49-F238E27FC236}">
                    <a16:creationId xmlns:a16="http://schemas.microsoft.com/office/drawing/2014/main" id="{3DE0955C-A932-450A-A96F-557FEBD53F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2210" y="5700645"/>
                <a:ext cx="491933" cy="587442"/>
              </a:xfrm>
              <a:custGeom>
                <a:avLst/>
                <a:gdLst>
                  <a:gd name="T0" fmla="*/ 821 w 821"/>
                  <a:gd name="T1" fmla="*/ 562 h 987"/>
                  <a:gd name="T2" fmla="*/ 773 w 821"/>
                  <a:gd name="T3" fmla="*/ 795 h 987"/>
                  <a:gd name="T4" fmla="*/ 658 w 821"/>
                  <a:gd name="T5" fmla="*/ 915 h 987"/>
                  <a:gd name="T6" fmla="*/ 334 w 821"/>
                  <a:gd name="T7" fmla="*/ 964 h 987"/>
                  <a:gd name="T8" fmla="*/ 186 w 821"/>
                  <a:gd name="T9" fmla="*/ 879 h 987"/>
                  <a:gd name="T10" fmla="*/ 50 w 821"/>
                  <a:gd name="T11" fmla="*/ 574 h 987"/>
                  <a:gd name="T12" fmla="*/ 2 w 821"/>
                  <a:gd name="T13" fmla="*/ 138 h 987"/>
                  <a:gd name="T14" fmla="*/ 26 w 821"/>
                  <a:gd name="T15" fmla="*/ 102 h 987"/>
                  <a:gd name="T16" fmla="*/ 163 w 821"/>
                  <a:gd name="T17" fmla="*/ 81 h 987"/>
                  <a:gd name="T18" fmla="*/ 400 w 821"/>
                  <a:gd name="T19" fmla="*/ 43 h 987"/>
                  <a:gd name="T20" fmla="*/ 485 w 821"/>
                  <a:gd name="T21" fmla="*/ 33 h 987"/>
                  <a:gd name="T22" fmla="*/ 678 w 821"/>
                  <a:gd name="T23" fmla="*/ 3 h 987"/>
                  <a:gd name="T24" fmla="*/ 713 w 821"/>
                  <a:gd name="T25" fmla="*/ 25 h 987"/>
                  <a:gd name="T26" fmla="*/ 776 w 821"/>
                  <a:gd name="T27" fmla="*/ 264 h 987"/>
                  <a:gd name="T28" fmla="*/ 819 w 821"/>
                  <a:gd name="T29" fmla="*/ 515 h 987"/>
                  <a:gd name="T30" fmla="*/ 821 w 821"/>
                  <a:gd name="T31" fmla="*/ 562 h 9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21" h="987">
                    <a:moveTo>
                      <a:pt x="821" y="562"/>
                    </a:moveTo>
                    <a:cubicBezTo>
                      <a:pt x="820" y="647"/>
                      <a:pt x="810" y="724"/>
                      <a:pt x="773" y="795"/>
                    </a:cubicBezTo>
                    <a:cubicBezTo>
                      <a:pt x="746" y="845"/>
                      <a:pt x="708" y="887"/>
                      <a:pt x="658" y="915"/>
                    </a:cubicBezTo>
                    <a:cubicBezTo>
                      <a:pt x="556" y="970"/>
                      <a:pt x="448" y="987"/>
                      <a:pt x="334" y="964"/>
                    </a:cubicBezTo>
                    <a:cubicBezTo>
                      <a:pt x="276" y="952"/>
                      <a:pt x="226" y="923"/>
                      <a:pt x="186" y="879"/>
                    </a:cubicBezTo>
                    <a:cubicBezTo>
                      <a:pt x="106" y="793"/>
                      <a:pt x="74" y="686"/>
                      <a:pt x="50" y="574"/>
                    </a:cubicBezTo>
                    <a:cubicBezTo>
                      <a:pt x="19" y="430"/>
                      <a:pt x="19" y="283"/>
                      <a:pt x="2" y="138"/>
                    </a:cubicBezTo>
                    <a:cubicBezTo>
                      <a:pt x="0" y="117"/>
                      <a:pt x="5" y="105"/>
                      <a:pt x="26" y="102"/>
                    </a:cubicBezTo>
                    <a:cubicBezTo>
                      <a:pt x="72" y="95"/>
                      <a:pt x="118" y="89"/>
                      <a:pt x="163" y="81"/>
                    </a:cubicBezTo>
                    <a:cubicBezTo>
                      <a:pt x="242" y="69"/>
                      <a:pt x="321" y="56"/>
                      <a:pt x="400" y="43"/>
                    </a:cubicBezTo>
                    <a:cubicBezTo>
                      <a:pt x="428" y="39"/>
                      <a:pt x="457" y="37"/>
                      <a:pt x="485" y="33"/>
                    </a:cubicBezTo>
                    <a:cubicBezTo>
                      <a:pt x="550" y="23"/>
                      <a:pt x="614" y="13"/>
                      <a:pt x="678" y="3"/>
                    </a:cubicBezTo>
                    <a:cubicBezTo>
                      <a:pt x="697" y="0"/>
                      <a:pt x="708" y="5"/>
                      <a:pt x="713" y="25"/>
                    </a:cubicBezTo>
                    <a:cubicBezTo>
                      <a:pt x="734" y="105"/>
                      <a:pt x="758" y="184"/>
                      <a:pt x="776" y="264"/>
                    </a:cubicBezTo>
                    <a:cubicBezTo>
                      <a:pt x="794" y="347"/>
                      <a:pt x="805" y="431"/>
                      <a:pt x="819" y="515"/>
                    </a:cubicBezTo>
                    <a:cubicBezTo>
                      <a:pt x="821" y="532"/>
                      <a:pt x="821" y="550"/>
                      <a:pt x="821" y="56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86DD11CB-3877-4963-89A5-E0FDC67AA467}"/>
                </a:ext>
              </a:extLst>
            </p:cNvPr>
            <p:cNvGrpSpPr/>
            <p:nvPr/>
          </p:nvGrpSpPr>
          <p:grpSpPr>
            <a:xfrm rot="219926">
              <a:off x="3012995" y="3461538"/>
              <a:ext cx="703343" cy="1831715"/>
              <a:chOff x="3097662" y="4456372"/>
              <a:chExt cx="703343" cy="1831715"/>
            </a:xfrm>
            <a:grpFill/>
          </p:grpSpPr>
          <p:sp>
            <p:nvSpPr>
              <p:cNvPr id="26" name="Freeform 7">
                <a:extLst>
                  <a:ext uri="{FF2B5EF4-FFF2-40B4-BE49-F238E27FC236}">
                    <a16:creationId xmlns:a16="http://schemas.microsoft.com/office/drawing/2014/main" id="{8E43655A-4BD6-4111-9E28-07ACF023DD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7662" y="4456372"/>
                <a:ext cx="703343" cy="1161411"/>
              </a:xfrm>
              <a:custGeom>
                <a:avLst/>
                <a:gdLst>
                  <a:gd name="T0" fmla="*/ 1172 w 1176"/>
                  <a:gd name="T1" fmla="*/ 1085 h 1953"/>
                  <a:gd name="T2" fmla="*/ 1122 w 1176"/>
                  <a:gd name="T3" fmla="*/ 707 h 1953"/>
                  <a:gd name="T4" fmla="*/ 980 w 1176"/>
                  <a:gd name="T5" fmla="*/ 349 h 1953"/>
                  <a:gd name="T6" fmla="*/ 743 w 1176"/>
                  <a:gd name="T7" fmla="*/ 79 h 1953"/>
                  <a:gd name="T8" fmla="*/ 464 w 1176"/>
                  <a:gd name="T9" fmla="*/ 23 h 1953"/>
                  <a:gd name="T10" fmla="*/ 288 w 1176"/>
                  <a:gd name="T11" fmla="*/ 136 h 1953"/>
                  <a:gd name="T12" fmla="*/ 106 w 1176"/>
                  <a:gd name="T13" fmla="*/ 467 h 1953"/>
                  <a:gd name="T14" fmla="*/ 4 w 1176"/>
                  <a:gd name="T15" fmla="*/ 994 h 1953"/>
                  <a:gd name="T16" fmla="*/ 44 w 1176"/>
                  <a:gd name="T17" fmla="*/ 1287 h 1953"/>
                  <a:gd name="T18" fmla="*/ 151 w 1176"/>
                  <a:gd name="T19" fmla="*/ 1580 h 1953"/>
                  <a:gd name="T20" fmla="*/ 209 w 1176"/>
                  <a:gd name="T21" fmla="*/ 1842 h 1953"/>
                  <a:gd name="T22" fmla="*/ 232 w 1176"/>
                  <a:gd name="T23" fmla="*/ 1864 h 1953"/>
                  <a:gd name="T24" fmla="*/ 477 w 1176"/>
                  <a:gd name="T25" fmla="*/ 1893 h 1953"/>
                  <a:gd name="T26" fmla="*/ 894 w 1176"/>
                  <a:gd name="T27" fmla="*/ 1947 h 1953"/>
                  <a:gd name="T28" fmla="*/ 961 w 1176"/>
                  <a:gd name="T29" fmla="*/ 1907 h 1953"/>
                  <a:gd name="T30" fmla="*/ 1058 w 1176"/>
                  <a:gd name="T31" fmla="*/ 1666 h 1953"/>
                  <a:gd name="T32" fmla="*/ 1172 w 1176"/>
                  <a:gd name="T33" fmla="*/ 1085 h 19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76" h="1953">
                    <a:moveTo>
                      <a:pt x="1172" y="1085"/>
                    </a:moveTo>
                    <a:cubicBezTo>
                      <a:pt x="1173" y="957"/>
                      <a:pt x="1152" y="832"/>
                      <a:pt x="1122" y="707"/>
                    </a:cubicBezTo>
                    <a:cubicBezTo>
                      <a:pt x="1091" y="581"/>
                      <a:pt x="1044" y="462"/>
                      <a:pt x="980" y="349"/>
                    </a:cubicBezTo>
                    <a:cubicBezTo>
                      <a:pt x="920" y="244"/>
                      <a:pt x="845" y="149"/>
                      <a:pt x="743" y="79"/>
                    </a:cubicBezTo>
                    <a:cubicBezTo>
                      <a:pt x="658" y="21"/>
                      <a:pt x="563" y="0"/>
                      <a:pt x="464" y="23"/>
                    </a:cubicBezTo>
                    <a:cubicBezTo>
                      <a:pt x="394" y="39"/>
                      <a:pt x="337" y="82"/>
                      <a:pt x="288" y="136"/>
                    </a:cubicBezTo>
                    <a:cubicBezTo>
                      <a:pt x="201" y="232"/>
                      <a:pt x="147" y="347"/>
                      <a:pt x="106" y="467"/>
                    </a:cubicBezTo>
                    <a:cubicBezTo>
                      <a:pt x="47" y="637"/>
                      <a:pt x="11" y="813"/>
                      <a:pt x="4" y="994"/>
                    </a:cubicBezTo>
                    <a:cubicBezTo>
                      <a:pt x="0" y="1094"/>
                      <a:pt x="11" y="1192"/>
                      <a:pt x="44" y="1287"/>
                    </a:cubicBezTo>
                    <a:cubicBezTo>
                      <a:pt x="78" y="1385"/>
                      <a:pt x="117" y="1482"/>
                      <a:pt x="151" y="1580"/>
                    </a:cubicBezTo>
                    <a:cubicBezTo>
                      <a:pt x="181" y="1665"/>
                      <a:pt x="213" y="1750"/>
                      <a:pt x="209" y="1842"/>
                    </a:cubicBezTo>
                    <a:cubicBezTo>
                      <a:pt x="209" y="1859"/>
                      <a:pt x="217" y="1863"/>
                      <a:pt x="232" y="1864"/>
                    </a:cubicBezTo>
                    <a:cubicBezTo>
                      <a:pt x="314" y="1873"/>
                      <a:pt x="395" y="1883"/>
                      <a:pt x="477" y="1893"/>
                    </a:cubicBezTo>
                    <a:cubicBezTo>
                      <a:pt x="616" y="1911"/>
                      <a:pt x="755" y="1929"/>
                      <a:pt x="894" y="1947"/>
                    </a:cubicBezTo>
                    <a:cubicBezTo>
                      <a:pt x="942" y="1953"/>
                      <a:pt x="942" y="1953"/>
                      <a:pt x="961" y="1907"/>
                    </a:cubicBezTo>
                    <a:cubicBezTo>
                      <a:pt x="993" y="1827"/>
                      <a:pt x="1031" y="1748"/>
                      <a:pt x="1058" y="1666"/>
                    </a:cubicBezTo>
                    <a:cubicBezTo>
                      <a:pt x="1119" y="1477"/>
                      <a:pt x="1176" y="1287"/>
                      <a:pt x="1172" y="10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" name="Freeform 8">
                <a:extLst>
                  <a:ext uri="{FF2B5EF4-FFF2-40B4-BE49-F238E27FC236}">
                    <a16:creationId xmlns:a16="http://schemas.microsoft.com/office/drawing/2014/main" id="{FFCC3426-F544-4B14-8166-5232D25E42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0187" y="5700645"/>
                <a:ext cx="491933" cy="587442"/>
              </a:xfrm>
              <a:custGeom>
                <a:avLst/>
                <a:gdLst>
                  <a:gd name="T0" fmla="*/ 0 w 821"/>
                  <a:gd name="T1" fmla="*/ 562 h 987"/>
                  <a:gd name="T2" fmla="*/ 49 w 821"/>
                  <a:gd name="T3" fmla="*/ 795 h 987"/>
                  <a:gd name="T4" fmla="*/ 164 w 821"/>
                  <a:gd name="T5" fmla="*/ 915 h 987"/>
                  <a:gd name="T6" fmla="*/ 487 w 821"/>
                  <a:gd name="T7" fmla="*/ 964 h 987"/>
                  <a:gd name="T8" fmla="*/ 635 w 821"/>
                  <a:gd name="T9" fmla="*/ 879 h 987"/>
                  <a:gd name="T10" fmla="*/ 771 w 821"/>
                  <a:gd name="T11" fmla="*/ 574 h 987"/>
                  <a:gd name="T12" fmla="*/ 819 w 821"/>
                  <a:gd name="T13" fmla="*/ 138 h 987"/>
                  <a:gd name="T14" fmla="*/ 795 w 821"/>
                  <a:gd name="T15" fmla="*/ 102 h 987"/>
                  <a:gd name="T16" fmla="*/ 658 w 821"/>
                  <a:gd name="T17" fmla="*/ 81 h 987"/>
                  <a:gd name="T18" fmla="*/ 421 w 821"/>
                  <a:gd name="T19" fmla="*/ 43 h 987"/>
                  <a:gd name="T20" fmla="*/ 336 w 821"/>
                  <a:gd name="T21" fmla="*/ 33 h 987"/>
                  <a:gd name="T22" fmla="*/ 143 w 821"/>
                  <a:gd name="T23" fmla="*/ 3 h 987"/>
                  <a:gd name="T24" fmla="*/ 108 w 821"/>
                  <a:gd name="T25" fmla="*/ 25 h 987"/>
                  <a:gd name="T26" fmla="*/ 45 w 821"/>
                  <a:gd name="T27" fmla="*/ 264 h 987"/>
                  <a:gd name="T28" fmla="*/ 3 w 821"/>
                  <a:gd name="T29" fmla="*/ 515 h 987"/>
                  <a:gd name="T30" fmla="*/ 0 w 821"/>
                  <a:gd name="T31" fmla="*/ 562 h 9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21" h="987">
                    <a:moveTo>
                      <a:pt x="0" y="562"/>
                    </a:moveTo>
                    <a:cubicBezTo>
                      <a:pt x="2" y="647"/>
                      <a:pt x="11" y="724"/>
                      <a:pt x="49" y="795"/>
                    </a:cubicBezTo>
                    <a:cubicBezTo>
                      <a:pt x="75" y="845"/>
                      <a:pt x="113" y="887"/>
                      <a:pt x="164" y="915"/>
                    </a:cubicBezTo>
                    <a:cubicBezTo>
                      <a:pt x="265" y="970"/>
                      <a:pt x="374" y="987"/>
                      <a:pt x="487" y="964"/>
                    </a:cubicBezTo>
                    <a:cubicBezTo>
                      <a:pt x="545" y="952"/>
                      <a:pt x="595" y="923"/>
                      <a:pt x="635" y="879"/>
                    </a:cubicBezTo>
                    <a:cubicBezTo>
                      <a:pt x="715" y="793"/>
                      <a:pt x="747" y="686"/>
                      <a:pt x="771" y="574"/>
                    </a:cubicBezTo>
                    <a:cubicBezTo>
                      <a:pt x="802" y="430"/>
                      <a:pt x="802" y="283"/>
                      <a:pt x="819" y="138"/>
                    </a:cubicBezTo>
                    <a:cubicBezTo>
                      <a:pt x="821" y="117"/>
                      <a:pt x="816" y="105"/>
                      <a:pt x="795" y="102"/>
                    </a:cubicBezTo>
                    <a:cubicBezTo>
                      <a:pt x="750" y="95"/>
                      <a:pt x="704" y="89"/>
                      <a:pt x="658" y="81"/>
                    </a:cubicBezTo>
                    <a:cubicBezTo>
                      <a:pt x="579" y="69"/>
                      <a:pt x="500" y="56"/>
                      <a:pt x="421" y="43"/>
                    </a:cubicBezTo>
                    <a:cubicBezTo>
                      <a:pt x="393" y="39"/>
                      <a:pt x="364" y="37"/>
                      <a:pt x="336" y="33"/>
                    </a:cubicBezTo>
                    <a:cubicBezTo>
                      <a:pt x="272" y="23"/>
                      <a:pt x="207" y="13"/>
                      <a:pt x="143" y="3"/>
                    </a:cubicBezTo>
                    <a:cubicBezTo>
                      <a:pt x="124" y="0"/>
                      <a:pt x="113" y="5"/>
                      <a:pt x="108" y="25"/>
                    </a:cubicBezTo>
                    <a:cubicBezTo>
                      <a:pt x="88" y="105"/>
                      <a:pt x="63" y="184"/>
                      <a:pt x="45" y="264"/>
                    </a:cubicBezTo>
                    <a:cubicBezTo>
                      <a:pt x="28" y="347"/>
                      <a:pt x="16" y="431"/>
                      <a:pt x="3" y="515"/>
                    </a:cubicBezTo>
                    <a:cubicBezTo>
                      <a:pt x="0" y="532"/>
                      <a:pt x="0" y="550"/>
                      <a:pt x="0" y="56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roup 16">
              <a:extLst>
                <a:ext uri="{FF2B5EF4-FFF2-40B4-BE49-F238E27FC236}">
                  <a16:creationId xmlns:a16="http://schemas.microsoft.com/office/drawing/2014/main" id="{F7F2EB9A-0C43-475F-A47A-6F2C46F03C57}"/>
                </a:ext>
              </a:extLst>
            </p:cNvPr>
            <p:cNvGrpSpPr/>
            <p:nvPr/>
          </p:nvGrpSpPr>
          <p:grpSpPr>
            <a:xfrm rot="21344680">
              <a:off x="2043326" y="1899439"/>
              <a:ext cx="703343" cy="1831715"/>
              <a:chOff x="2043326" y="4456372"/>
              <a:chExt cx="703343" cy="1831715"/>
            </a:xfrm>
            <a:grpFill/>
          </p:grpSpPr>
          <p:sp>
            <p:nvSpPr>
              <p:cNvPr id="24" name="Freeform 5">
                <a:extLst>
                  <a:ext uri="{FF2B5EF4-FFF2-40B4-BE49-F238E27FC236}">
                    <a16:creationId xmlns:a16="http://schemas.microsoft.com/office/drawing/2014/main" id="{5088D7B1-955C-4C38-9ECF-8865295A3A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3326" y="4456372"/>
                <a:ext cx="703343" cy="1161411"/>
              </a:xfrm>
              <a:custGeom>
                <a:avLst/>
                <a:gdLst>
                  <a:gd name="T0" fmla="*/ 4 w 1176"/>
                  <a:gd name="T1" fmla="*/ 1085 h 1953"/>
                  <a:gd name="T2" fmla="*/ 55 w 1176"/>
                  <a:gd name="T3" fmla="*/ 707 h 1953"/>
                  <a:gd name="T4" fmla="*/ 196 w 1176"/>
                  <a:gd name="T5" fmla="*/ 349 h 1953"/>
                  <a:gd name="T6" fmla="*/ 434 w 1176"/>
                  <a:gd name="T7" fmla="*/ 79 h 1953"/>
                  <a:gd name="T8" fmla="*/ 713 w 1176"/>
                  <a:gd name="T9" fmla="*/ 23 h 1953"/>
                  <a:gd name="T10" fmla="*/ 888 w 1176"/>
                  <a:gd name="T11" fmla="*/ 136 h 1953"/>
                  <a:gd name="T12" fmla="*/ 1070 w 1176"/>
                  <a:gd name="T13" fmla="*/ 467 h 1953"/>
                  <a:gd name="T14" fmla="*/ 1172 w 1176"/>
                  <a:gd name="T15" fmla="*/ 994 h 1953"/>
                  <a:gd name="T16" fmla="*/ 1132 w 1176"/>
                  <a:gd name="T17" fmla="*/ 1287 h 1953"/>
                  <a:gd name="T18" fmla="*/ 1025 w 1176"/>
                  <a:gd name="T19" fmla="*/ 1580 h 1953"/>
                  <a:gd name="T20" fmla="*/ 967 w 1176"/>
                  <a:gd name="T21" fmla="*/ 1842 h 1953"/>
                  <a:gd name="T22" fmla="*/ 944 w 1176"/>
                  <a:gd name="T23" fmla="*/ 1864 h 1953"/>
                  <a:gd name="T24" fmla="*/ 700 w 1176"/>
                  <a:gd name="T25" fmla="*/ 1893 h 1953"/>
                  <a:gd name="T26" fmla="*/ 282 w 1176"/>
                  <a:gd name="T27" fmla="*/ 1947 h 1953"/>
                  <a:gd name="T28" fmla="*/ 216 w 1176"/>
                  <a:gd name="T29" fmla="*/ 1907 h 1953"/>
                  <a:gd name="T30" fmla="*/ 119 w 1176"/>
                  <a:gd name="T31" fmla="*/ 1666 h 1953"/>
                  <a:gd name="T32" fmla="*/ 4 w 1176"/>
                  <a:gd name="T33" fmla="*/ 1085 h 19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76" h="1953">
                    <a:moveTo>
                      <a:pt x="4" y="1085"/>
                    </a:moveTo>
                    <a:cubicBezTo>
                      <a:pt x="3" y="957"/>
                      <a:pt x="24" y="832"/>
                      <a:pt x="55" y="707"/>
                    </a:cubicBezTo>
                    <a:cubicBezTo>
                      <a:pt x="85" y="581"/>
                      <a:pt x="132" y="462"/>
                      <a:pt x="196" y="349"/>
                    </a:cubicBezTo>
                    <a:cubicBezTo>
                      <a:pt x="256" y="244"/>
                      <a:pt x="331" y="149"/>
                      <a:pt x="434" y="79"/>
                    </a:cubicBezTo>
                    <a:cubicBezTo>
                      <a:pt x="518" y="21"/>
                      <a:pt x="613" y="0"/>
                      <a:pt x="713" y="23"/>
                    </a:cubicBezTo>
                    <a:cubicBezTo>
                      <a:pt x="782" y="39"/>
                      <a:pt x="840" y="82"/>
                      <a:pt x="888" y="136"/>
                    </a:cubicBezTo>
                    <a:cubicBezTo>
                      <a:pt x="975" y="232"/>
                      <a:pt x="1029" y="347"/>
                      <a:pt x="1070" y="467"/>
                    </a:cubicBezTo>
                    <a:cubicBezTo>
                      <a:pt x="1129" y="637"/>
                      <a:pt x="1166" y="813"/>
                      <a:pt x="1172" y="994"/>
                    </a:cubicBezTo>
                    <a:cubicBezTo>
                      <a:pt x="1176" y="1094"/>
                      <a:pt x="1165" y="1192"/>
                      <a:pt x="1132" y="1287"/>
                    </a:cubicBezTo>
                    <a:cubicBezTo>
                      <a:pt x="1098" y="1385"/>
                      <a:pt x="1059" y="1482"/>
                      <a:pt x="1025" y="1580"/>
                    </a:cubicBezTo>
                    <a:cubicBezTo>
                      <a:pt x="996" y="1665"/>
                      <a:pt x="964" y="1750"/>
                      <a:pt x="967" y="1842"/>
                    </a:cubicBezTo>
                    <a:cubicBezTo>
                      <a:pt x="968" y="1859"/>
                      <a:pt x="959" y="1863"/>
                      <a:pt x="944" y="1864"/>
                    </a:cubicBezTo>
                    <a:cubicBezTo>
                      <a:pt x="862" y="1873"/>
                      <a:pt x="781" y="1883"/>
                      <a:pt x="700" y="1893"/>
                    </a:cubicBezTo>
                    <a:cubicBezTo>
                      <a:pt x="560" y="1911"/>
                      <a:pt x="421" y="1929"/>
                      <a:pt x="282" y="1947"/>
                    </a:cubicBezTo>
                    <a:cubicBezTo>
                      <a:pt x="235" y="1953"/>
                      <a:pt x="235" y="1953"/>
                      <a:pt x="216" y="1907"/>
                    </a:cubicBezTo>
                    <a:cubicBezTo>
                      <a:pt x="183" y="1827"/>
                      <a:pt x="145" y="1748"/>
                      <a:pt x="119" y="1666"/>
                    </a:cubicBezTo>
                    <a:cubicBezTo>
                      <a:pt x="57" y="1477"/>
                      <a:pt x="0" y="1287"/>
                      <a:pt x="4" y="10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" name="Freeform 6">
                <a:extLst>
                  <a:ext uri="{FF2B5EF4-FFF2-40B4-BE49-F238E27FC236}">
                    <a16:creationId xmlns:a16="http://schemas.microsoft.com/office/drawing/2014/main" id="{01E9CED9-886A-4C31-84C5-16D40806BF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2210" y="5700645"/>
                <a:ext cx="491933" cy="587442"/>
              </a:xfrm>
              <a:custGeom>
                <a:avLst/>
                <a:gdLst>
                  <a:gd name="T0" fmla="*/ 821 w 821"/>
                  <a:gd name="T1" fmla="*/ 562 h 987"/>
                  <a:gd name="T2" fmla="*/ 773 w 821"/>
                  <a:gd name="T3" fmla="*/ 795 h 987"/>
                  <a:gd name="T4" fmla="*/ 658 w 821"/>
                  <a:gd name="T5" fmla="*/ 915 h 987"/>
                  <a:gd name="T6" fmla="*/ 334 w 821"/>
                  <a:gd name="T7" fmla="*/ 964 h 987"/>
                  <a:gd name="T8" fmla="*/ 186 w 821"/>
                  <a:gd name="T9" fmla="*/ 879 h 987"/>
                  <a:gd name="T10" fmla="*/ 50 w 821"/>
                  <a:gd name="T11" fmla="*/ 574 h 987"/>
                  <a:gd name="T12" fmla="*/ 2 w 821"/>
                  <a:gd name="T13" fmla="*/ 138 h 987"/>
                  <a:gd name="T14" fmla="*/ 26 w 821"/>
                  <a:gd name="T15" fmla="*/ 102 h 987"/>
                  <a:gd name="T16" fmla="*/ 163 w 821"/>
                  <a:gd name="T17" fmla="*/ 81 h 987"/>
                  <a:gd name="T18" fmla="*/ 400 w 821"/>
                  <a:gd name="T19" fmla="*/ 43 h 987"/>
                  <a:gd name="T20" fmla="*/ 485 w 821"/>
                  <a:gd name="T21" fmla="*/ 33 h 987"/>
                  <a:gd name="T22" fmla="*/ 678 w 821"/>
                  <a:gd name="T23" fmla="*/ 3 h 987"/>
                  <a:gd name="T24" fmla="*/ 713 w 821"/>
                  <a:gd name="T25" fmla="*/ 25 h 987"/>
                  <a:gd name="T26" fmla="*/ 776 w 821"/>
                  <a:gd name="T27" fmla="*/ 264 h 987"/>
                  <a:gd name="T28" fmla="*/ 819 w 821"/>
                  <a:gd name="T29" fmla="*/ 515 h 987"/>
                  <a:gd name="T30" fmla="*/ 821 w 821"/>
                  <a:gd name="T31" fmla="*/ 562 h 9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21" h="987">
                    <a:moveTo>
                      <a:pt x="821" y="562"/>
                    </a:moveTo>
                    <a:cubicBezTo>
                      <a:pt x="820" y="647"/>
                      <a:pt x="810" y="724"/>
                      <a:pt x="773" y="795"/>
                    </a:cubicBezTo>
                    <a:cubicBezTo>
                      <a:pt x="746" y="845"/>
                      <a:pt x="708" y="887"/>
                      <a:pt x="658" y="915"/>
                    </a:cubicBezTo>
                    <a:cubicBezTo>
                      <a:pt x="556" y="970"/>
                      <a:pt x="448" y="987"/>
                      <a:pt x="334" y="964"/>
                    </a:cubicBezTo>
                    <a:cubicBezTo>
                      <a:pt x="276" y="952"/>
                      <a:pt x="226" y="923"/>
                      <a:pt x="186" y="879"/>
                    </a:cubicBezTo>
                    <a:cubicBezTo>
                      <a:pt x="106" y="793"/>
                      <a:pt x="74" y="686"/>
                      <a:pt x="50" y="574"/>
                    </a:cubicBezTo>
                    <a:cubicBezTo>
                      <a:pt x="19" y="430"/>
                      <a:pt x="19" y="283"/>
                      <a:pt x="2" y="138"/>
                    </a:cubicBezTo>
                    <a:cubicBezTo>
                      <a:pt x="0" y="117"/>
                      <a:pt x="5" y="105"/>
                      <a:pt x="26" y="102"/>
                    </a:cubicBezTo>
                    <a:cubicBezTo>
                      <a:pt x="72" y="95"/>
                      <a:pt x="118" y="89"/>
                      <a:pt x="163" y="81"/>
                    </a:cubicBezTo>
                    <a:cubicBezTo>
                      <a:pt x="242" y="69"/>
                      <a:pt x="321" y="56"/>
                      <a:pt x="400" y="43"/>
                    </a:cubicBezTo>
                    <a:cubicBezTo>
                      <a:pt x="428" y="39"/>
                      <a:pt x="457" y="37"/>
                      <a:pt x="485" y="33"/>
                    </a:cubicBezTo>
                    <a:cubicBezTo>
                      <a:pt x="550" y="23"/>
                      <a:pt x="614" y="13"/>
                      <a:pt x="678" y="3"/>
                    </a:cubicBezTo>
                    <a:cubicBezTo>
                      <a:pt x="697" y="0"/>
                      <a:pt x="708" y="5"/>
                      <a:pt x="713" y="25"/>
                    </a:cubicBezTo>
                    <a:cubicBezTo>
                      <a:pt x="734" y="105"/>
                      <a:pt x="758" y="184"/>
                      <a:pt x="776" y="264"/>
                    </a:cubicBezTo>
                    <a:cubicBezTo>
                      <a:pt x="794" y="347"/>
                      <a:pt x="805" y="431"/>
                      <a:pt x="819" y="515"/>
                    </a:cubicBezTo>
                    <a:cubicBezTo>
                      <a:pt x="821" y="532"/>
                      <a:pt x="821" y="550"/>
                      <a:pt x="821" y="56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roup 19">
              <a:extLst>
                <a:ext uri="{FF2B5EF4-FFF2-40B4-BE49-F238E27FC236}">
                  <a16:creationId xmlns:a16="http://schemas.microsoft.com/office/drawing/2014/main" id="{9A4A522B-134B-455F-84E0-003CC0036349}"/>
                </a:ext>
              </a:extLst>
            </p:cNvPr>
            <p:cNvGrpSpPr/>
            <p:nvPr/>
          </p:nvGrpSpPr>
          <p:grpSpPr>
            <a:xfrm rot="219926">
              <a:off x="3012995" y="498205"/>
              <a:ext cx="703343" cy="1831715"/>
              <a:chOff x="3097662" y="4456372"/>
              <a:chExt cx="703343" cy="1831715"/>
            </a:xfrm>
            <a:grpFill/>
          </p:grpSpPr>
          <p:sp>
            <p:nvSpPr>
              <p:cNvPr id="22" name="Freeform 7">
                <a:extLst>
                  <a:ext uri="{FF2B5EF4-FFF2-40B4-BE49-F238E27FC236}">
                    <a16:creationId xmlns:a16="http://schemas.microsoft.com/office/drawing/2014/main" id="{06DA823C-FD72-4FC3-A339-5FCC8EFDE8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7662" y="4456372"/>
                <a:ext cx="703343" cy="1161411"/>
              </a:xfrm>
              <a:custGeom>
                <a:avLst/>
                <a:gdLst>
                  <a:gd name="T0" fmla="*/ 1172 w 1176"/>
                  <a:gd name="T1" fmla="*/ 1085 h 1953"/>
                  <a:gd name="T2" fmla="*/ 1122 w 1176"/>
                  <a:gd name="T3" fmla="*/ 707 h 1953"/>
                  <a:gd name="T4" fmla="*/ 980 w 1176"/>
                  <a:gd name="T5" fmla="*/ 349 h 1953"/>
                  <a:gd name="T6" fmla="*/ 743 w 1176"/>
                  <a:gd name="T7" fmla="*/ 79 h 1953"/>
                  <a:gd name="T8" fmla="*/ 464 w 1176"/>
                  <a:gd name="T9" fmla="*/ 23 h 1953"/>
                  <a:gd name="T10" fmla="*/ 288 w 1176"/>
                  <a:gd name="T11" fmla="*/ 136 h 1953"/>
                  <a:gd name="T12" fmla="*/ 106 w 1176"/>
                  <a:gd name="T13" fmla="*/ 467 h 1953"/>
                  <a:gd name="T14" fmla="*/ 4 w 1176"/>
                  <a:gd name="T15" fmla="*/ 994 h 1953"/>
                  <a:gd name="T16" fmla="*/ 44 w 1176"/>
                  <a:gd name="T17" fmla="*/ 1287 h 1953"/>
                  <a:gd name="T18" fmla="*/ 151 w 1176"/>
                  <a:gd name="T19" fmla="*/ 1580 h 1953"/>
                  <a:gd name="T20" fmla="*/ 209 w 1176"/>
                  <a:gd name="T21" fmla="*/ 1842 h 1953"/>
                  <a:gd name="T22" fmla="*/ 232 w 1176"/>
                  <a:gd name="T23" fmla="*/ 1864 h 1953"/>
                  <a:gd name="T24" fmla="*/ 477 w 1176"/>
                  <a:gd name="T25" fmla="*/ 1893 h 1953"/>
                  <a:gd name="T26" fmla="*/ 894 w 1176"/>
                  <a:gd name="T27" fmla="*/ 1947 h 1953"/>
                  <a:gd name="T28" fmla="*/ 961 w 1176"/>
                  <a:gd name="T29" fmla="*/ 1907 h 1953"/>
                  <a:gd name="T30" fmla="*/ 1058 w 1176"/>
                  <a:gd name="T31" fmla="*/ 1666 h 1953"/>
                  <a:gd name="T32" fmla="*/ 1172 w 1176"/>
                  <a:gd name="T33" fmla="*/ 1085 h 19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76" h="1953">
                    <a:moveTo>
                      <a:pt x="1172" y="1085"/>
                    </a:moveTo>
                    <a:cubicBezTo>
                      <a:pt x="1173" y="957"/>
                      <a:pt x="1152" y="832"/>
                      <a:pt x="1122" y="707"/>
                    </a:cubicBezTo>
                    <a:cubicBezTo>
                      <a:pt x="1091" y="581"/>
                      <a:pt x="1044" y="462"/>
                      <a:pt x="980" y="349"/>
                    </a:cubicBezTo>
                    <a:cubicBezTo>
                      <a:pt x="920" y="244"/>
                      <a:pt x="845" y="149"/>
                      <a:pt x="743" y="79"/>
                    </a:cubicBezTo>
                    <a:cubicBezTo>
                      <a:pt x="658" y="21"/>
                      <a:pt x="563" y="0"/>
                      <a:pt x="464" y="23"/>
                    </a:cubicBezTo>
                    <a:cubicBezTo>
                      <a:pt x="394" y="39"/>
                      <a:pt x="337" y="82"/>
                      <a:pt x="288" y="136"/>
                    </a:cubicBezTo>
                    <a:cubicBezTo>
                      <a:pt x="201" y="232"/>
                      <a:pt x="147" y="347"/>
                      <a:pt x="106" y="467"/>
                    </a:cubicBezTo>
                    <a:cubicBezTo>
                      <a:pt x="47" y="637"/>
                      <a:pt x="11" y="813"/>
                      <a:pt x="4" y="994"/>
                    </a:cubicBezTo>
                    <a:cubicBezTo>
                      <a:pt x="0" y="1094"/>
                      <a:pt x="11" y="1192"/>
                      <a:pt x="44" y="1287"/>
                    </a:cubicBezTo>
                    <a:cubicBezTo>
                      <a:pt x="78" y="1385"/>
                      <a:pt x="117" y="1482"/>
                      <a:pt x="151" y="1580"/>
                    </a:cubicBezTo>
                    <a:cubicBezTo>
                      <a:pt x="181" y="1665"/>
                      <a:pt x="213" y="1750"/>
                      <a:pt x="209" y="1842"/>
                    </a:cubicBezTo>
                    <a:cubicBezTo>
                      <a:pt x="209" y="1859"/>
                      <a:pt x="217" y="1863"/>
                      <a:pt x="232" y="1864"/>
                    </a:cubicBezTo>
                    <a:cubicBezTo>
                      <a:pt x="314" y="1873"/>
                      <a:pt x="395" y="1883"/>
                      <a:pt x="477" y="1893"/>
                    </a:cubicBezTo>
                    <a:cubicBezTo>
                      <a:pt x="616" y="1911"/>
                      <a:pt x="755" y="1929"/>
                      <a:pt x="894" y="1947"/>
                    </a:cubicBezTo>
                    <a:cubicBezTo>
                      <a:pt x="942" y="1953"/>
                      <a:pt x="942" y="1953"/>
                      <a:pt x="961" y="1907"/>
                    </a:cubicBezTo>
                    <a:cubicBezTo>
                      <a:pt x="993" y="1827"/>
                      <a:pt x="1031" y="1748"/>
                      <a:pt x="1058" y="1666"/>
                    </a:cubicBezTo>
                    <a:cubicBezTo>
                      <a:pt x="1119" y="1477"/>
                      <a:pt x="1176" y="1287"/>
                      <a:pt x="1172" y="10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" name="Freeform 8">
                <a:extLst>
                  <a:ext uri="{FF2B5EF4-FFF2-40B4-BE49-F238E27FC236}">
                    <a16:creationId xmlns:a16="http://schemas.microsoft.com/office/drawing/2014/main" id="{00346DD7-2E1C-47ED-826B-87A433917C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0187" y="5700645"/>
                <a:ext cx="491933" cy="587442"/>
              </a:xfrm>
              <a:custGeom>
                <a:avLst/>
                <a:gdLst>
                  <a:gd name="T0" fmla="*/ 0 w 821"/>
                  <a:gd name="T1" fmla="*/ 562 h 987"/>
                  <a:gd name="T2" fmla="*/ 49 w 821"/>
                  <a:gd name="T3" fmla="*/ 795 h 987"/>
                  <a:gd name="T4" fmla="*/ 164 w 821"/>
                  <a:gd name="T5" fmla="*/ 915 h 987"/>
                  <a:gd name="T6" fmla="*/ 487 w 821"/>
                  <a:gd name="T7" fmla="*/ 964 h 987"/>
                  <a:gd name="T8" fmla="*/ 635 w 821"/>
                  <a:gd name="T9" fmla="*/ 879 h 987"/>
                  <a:gd name="T10" fmla="*/ 771 w 821"/>
                  <a:gd name="T11" fmla="*/ 574 h 987"/>
                  <a:gd name="T12" fmla="*/ 819 w 821"/>
                  <a:gd name="T13" fmla="*/ 138 h 987"/>
                  <a:gd name="T14" fmla="*/ 795 w 821"/>
                  <a:gd name="T15" fmla="*/ 102 h 987"/>
                  <a:gd name="T16" fmla="*/ 658 w 821"/>
                  <a:gd name="T17" fmla="*/ 81 h 987"/>
                  <a:gd name="T18" fmla="*/ 421 w 821"/>
                  <a:gd name="T19" fmla="*/ 43 h 987"/>
                  <a:gd name="T20" fmla="*/ 336 w 821"/>
                  <a:gd name="T21" fmla="*/ 33 h 987"/>
                  <a:gd name="T22" fmla="*/ 143 w 821"/>
                  <a:gd name="T23" fmla="*/ 3 h 987"/>
                  <a:gd name="T24" fmla="*/ 108 w 821"/>
                  <a:gd name="T25" fmla="*/ 25 h 987"/>
                  <a:gd name="T26" fmla="*/ 45 w 821"/>
                  <a:gd name="T27" fmla="*/ 264 h 987"/>
                  <a:gd name="T28" fmla="*/ 3 w 821"/>
                  <a:gd name="T29" fmla="*/ 515 h 987"/>
                  <a:gd name="T30" fmla="*/ 0 w 821"/>
                  <a:gd name="T31" fmla="*/ 562 h 9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21" h="987">
                    <a:moveTo>
                      <a:pt x="0" y="562"/>
                    </a:moveTo>
                    <a:cubicBezTo>
                      <a:pt x="2" y="647"/>
                      <a:pt x="11" y="724"/>
                      <a:pt x="49" y="795"/>
                    </a:cubicBezTo>
                    <a:cubicBezTo>
                      <a:pt x="75" y="845"/>
                      <a:pt x="113" y="887"/>
                      <a:pt x="164" y="915"/>
                    </a:cubicBezTo>
                    <a:cubicBezTo>
                      <a:pt x="265" y="970"/>
                      <a:pt x="374" y="987"/>
                      <a:pt x="487" y="964"/>
                    </a:cubicBezTo>
                    <a:cubicBezTo>
                      <a:pt x="545" y="952"/>
                      <a:pt x="595" y="923"/>
                      <a:pt x="635" y="879"/>
                    </a:cubicBezTo>
                    <a:cubicBezTo>
                      <a:pt x="715" y="793"/>
                      <a:pt x="747" y="686"/>
                      <a:pt x="771" y="574"/>
                    </a:cubicBezTo>
                    <a:cubicBezTo>
                      <a:pt x="802" y="430"/>
                      <a:pt x="802" y="283"/>
                      <a:pt x="819" y="138"/>
                    </a:cubicBezTo>
                    <a:cubicBezTo>
                      <a:pt x="821" y="117"/>
                      <a:pt x="816" y="105"/>
                      <a:pt x="795" y="102"/>
                    </a:cubicBezTo>
                    <a:cubicBezTo>
                      <a:pt x="750" y="95"/>
                      <a:pt x="704" y="89"/>
                      <a:pt x="658" y="81"/>
                    </a:cubicBezTo>
                    <a:cubicBezTo>
                      <a:pt x="579" y="69"/>
                      <a:pt x="500" y="56"/>
                      <a:pt x="421" y="43"/>
                    </a:cubicBezTo>
                    <a:cubicBezTo>
                      <a:pt x="393" y="39"/>
                      <a:pt x="364" y="37"/>
                      <a:pt x="336" y="33"/>
                    </a:cubicBezTo>
                    <a:cubicBezTo>
                      <a:pt x="272" y="23"/>
                      <a:pt x="207" y="13"/>
                      <a:pt x="143" y="3"/>
                    </a:cubicBezTo>
                    <a:cubicBezTo>
                      <a:pt x="124" y="0"/>
                      <a:pt x="113" y="5"/>
                      <a:pt x="108" y="25"/>
                    </a:cubicBezTo>
                    <a:cubicBezTo>
                      <a:pt x="88" y="105"/>
                      <a:pt x="63" y="184"/>
                      <a:pt x="45" y="264"/>
                    </a:cubicBezTo>
                    <a:cubicBezTo>
                      <a:pt x="28" y="347"/>
                      <a:pt x="16" y="431"/>
                      <a:pt x="3" y="515"/>
                    </a:cubicBezTo>
                    <a:cubicBezTo>
                      <a:pt x="0" y="532"/>
                      <a:pt x="0" y="550"/>
                      <a:pt x="0" y="56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6" name="Group 22">
              <a:extLst>
                <a:ext uri="{FF2B5EF4-FFF2-40B4-BE49-F238E27FC236}">
                  <a16:creationId xmlns:a16="http://schemas.microsoft.com/office/drawing/2014/main" id="{376D1922-63F1-4651-90AD-8D83DEFC66AE}"/>
                </a:ext>
              </a:extLst>
            </p:cNvPr>
            <p:cNvGrpSpPr/>
            <p:nvPr/>
          </p:nvGrpSpPr>
          <p:grpSpPr>
            <a:xfrm rot="21344680">
              <a:off x="2043326" y="-1087338"/>
              <a:ext cx="703343" cy="1831715"/>
              <a:chOff x="2043326" y="4456372"/>
              <a:chExt cx="703343" cy="1831715"/>
            </a:xfrm>
            <a:grpFill/>
          </p:grpSpPr>
          <p:sp>
            <p:nvSpPr>
              <p:cNvPr id="20" name="Freeform 5">
                <a:extLst>
                  <a:ext uri="{FF2B5EF4-FFF2-40B4-BE49-F238E27FC236}">
                    <a16:creationId xmlns:a16="http://schemas.microsoft.com/office/drawing/2014/main" id="{33DA7191-722D-41D1-A7D2-09A9C299FA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3326" y="4456372"/>
                <a:ext cx="703343" cy="1161411"/>
              </a:xfrm>
              <a:custGeom>
                <a:avLst/>
                <a:gdLst>
                  <a:gd name="T0" fmla="*/ 4 w 1176"/>
                  <a:gd name="T1" fmla="*/ 1085 h 1953"/>
                  <a:gd name="T2" fmla="*/ 55 w 1176"/>
                  <a:gd name="T3" fmla="*/ 707 h 1953"/>
                  <a:gd name="T4" fmla="*/ 196 w 1176"/>
                  <a:gd name="T5" fmla="*/ 349 h 1953"/>
                  <a:gd name="T6" fmla="*/ 434 w 1176"/>
                  <a:gd name="T7" fmla="*/ 79 h 1953"/>
                  <a:gd name="T8" fmla="*/ 713 w 1176"/>
                  <a:gd name="T9" fmla="*/ 23 h 1953"/>
                  <a:gd name="T10" fmla="*/ 888 w 1176"/>
                  <a:gd name="T11" fmla="*/ 136 h 1953"/>
                  <a:gd name="T12" fmla="*/ 1070 w 1176"/>
                  <a:gd name="T13" fmla="*/ 467 h 1953"/>
                  <a:gd name="T14" fmla="*/ 1172 w 1176"/>
                  <a:gd name="T15" fmla="*/ 994 h 1953"/>
                  <a:gd name="T16" fmla="*/ 1132 w 1176"/>
                  <a:gd name="T17" fmla="*/ 1287 h 1953"/>
                  <a:gd name="T18" fmla="*/ 1025 w 1176"/>
                  <a:gd name="T19" fmla="*/ 1580 h 1953"/>
                  <a:gd name="T20" fmla="*/ 967 w 1176"/>
                  <a:gd name="T21" fmla="*/ 1842 h 1953"/>
                  <a:gd name="T22" fmla="*/ 944 w 1176"/>
                  <a:gd name="T23" fmla="*/ 1864 h 1953"/>
                  <a:gd name="T24" fmla="*/ 700 w 1176"/>
                  <a:gd name="T25" fmla="*/ 1893 h 1953"/>
                  <a:gd name="T26" fmla="*/ 282 w 1176"/>
                  <a:gd name="T27" fmla="*/ 1947 h 1953"/>
                  <a:gd name="T28" fmla="*/ 216 w 1176"/>
                  <a:gd name="T29" fmla="*/ 1907 h 1953"/>
                  <a:gd name="T30" fmla="*/ 119 w 1176"/>
                  <a:gd name="T31" fmla="*/ 1666 h 1953"/>
                  <a:gd name="T32" fmla="*/ 4 w 1176"/>
                  <a:gd name="T33" fmla="*/ 1085 h 19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76" h="1953">
                    <a:moveTo>
                      <a:pt x="4" y="1085"/>
                    </a:moveTo>
                    <a:cubicBezTo>
                      <a:pt x="3" y="957"/>
                      <a:pt x="24" y="832"/>
                      <a:pt x="55" y="707"/>
                    </a:cubicBezTo>
                    <a:cubicBezTo>
                      <a:pt x="85" y="581"/>
                      <a:pt x="132" y="462"/>
                      <a:pt x="196" y="349"/>
                    </a:cubicBezTo>
                    <a:cubicBezTo>
                      <a:pt x="256" y="244"/>
                      <a:pt x="331" y="149"/>
                      <a:pt x="434" y="79"/>
                    </a:cubicBezTo>
                    <a:cubicBezTo>
                      <a:pt x="518" y="21"/>
                      <a:pt x="613" y="0"/>
                      <a:pt x="713" y="23"/>
                    </a:cubicBezTo>
                    <a:cubicBezTo>
                      <a:pt x="782" y="39"/>
                      <a:pt x="840" y="82"/>
                      <a:pt x="888" y="136"/>
                    </a:cubicBezTo>
                    <a:cubicBezTo>
                      <a:pt x="975" y="232"/>
                      <a:pt x="1029" y="347"/>
                      <a:pt x="1070" y="467"/>
                    </a:cubicBezTo>
                    <a:cubicBezTo>
                      <a:pt x="1129" y="637"/>
                      <a:pt x="1166" y="813"/>
                      <a:pt x="1172" y="994"/>
                    </a:cubicBezTo>
                    <a:cubicBezTo>
                      <a:pt x="1176" y="1094"/>
                      <a:pt x="1165" y="1192"/>
                      <a:pt x="1132" y="1287"/>
                    </a:cubicBezTo>
                    <a:cubicBezTo>
                      <a:pt x="1098" y="1385"/>
                      <a:pt x="1059" y="1482"/>
                      <a:pt x="1025" y="1580"/>
                    </a:cubicBezTo>
                    <a:cubicBezTo>
                      <a:pt x="996" y="1665"/>
                      <a:pt x="964" y="1750"/>
                      <a:pt x="967" y="1842"/>
                    </a:cubicBezTo>
                    <a:cubicBezTo>
                      <a:pt x="968" y="1859"/>
                      <a:pt x="959" y="1863"/>
                      <a:pt x="944" y="1864"/>
                    </a:cubicBezTo>
                    <a:cubicBezTo>
                      <a:pt x="862" y="1873"/>
                      <a:pt x="781" y="1883"/>
                      <a:pt x="700" y="1893"/>
                    </a:cubicBezTo>
                    <a:cubicBezTo>
                      <a:pt x="560" y="1911"/>
                      <a:pt x="421" y="1929"/>
                      <a:pt x="282" y="1947"/>
                    </a:cubicBezTo>
                    <a:cubicBezTo>
                      <a:pt x="235" y="1953"/>
                      <a:pt x="235" y="1953"/>
                      <a:pt x="216" y="1907"/>
                    </a:cubicBezTo>
                    <a:cubicBezTo>
                      <a:pt x="183" y="1827"/>
                      <a:pt x="145" y="1748"/>
                      <a:pt x="119" y="1666"/>
                    </a:cubicBezTo>
                    <a:cubicBezTo>
                      <a:pt x="57" y="1477"/>
                      <a:pt x="0" y="1287"/>
                      <a:pt x="4" y="10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" name="Freeform 6">
                <a:extLst>
                  <a:ext uri="{FF2B5EF4-FFF2-40B4-BE49-F238E27FC236}">
                    <a16:creationId xmlns:a16="http://schemas.microsoft.com/office/drawing/2014/main" id="{29017B88-1266-480C-ADC6-E072937F12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2210" y="5700645"/>
                <a:ext cx="491933" cy="587442"/>
              </a:xfrm>
              <a:custGeom>
                <a:avLst/>
                <a:gdLst>
                  <a:gd name="T0" fmla="*/ 821 w 821"/>
                  <a:gd name="T1" fmla="*/ 562 h 987"/>
                  <a:gd name="T2" fmla="*/ 773 w 821"/>
                  <a:gd name="T3" fmla="*/ 795 h 987"/>
                  <a:gd name="T4" fmla="*/ 658 w 821"/>
                  <a:gd name="T5" fmla="*/ 915 h 987"/>
                  <a:gd name="T6" fmla="*/ 334 w 821"/>
                  <a:gd name="T7" fmla="*/ 964 h 987"/>
                  <a:gd name="T8" fmla="*/ 186 w 821"/>
                  <a:gd name="T9" fmla="*/ 879 h 987"/>
                  <a:gd name="T10" fmla="*/ 50 w 821"/>
                  <a:gd name="T11" fmla="*/ 574 h 987"/>
                  <a:gd name="T12" fmla="*/ 2 w 821"/>
                  <a:gd name="T13" fmla="*/ 138 h 987"/>
                  <a:gd name="T14" fmla="*/ 26 w 821"/>
                  <a:gd name="T15" fmla="*/ 102 h 987"/>
                  <a:gd name="T16" fmla="*/ 163 w 821"/>
                  <a:gd name="T17" fmla="*/ 81 h 987"/>
                  <a:gd name="T18" fmla="*/ 400 w 821"/>
                  <a:gd name="T19" fmla="*/ 43 h 987"/>
                  <a:gd name="T20" fmla="*/ 485 w 821"/>
                  <a:gd name="T21" fmla="*/ 33 h 987"/>
                  <a:gd name="T22" fmla="*/ 678 w 821"/>
                  <a:gd name="T23" fmla="*/ 3 h 987"/>
                  <a:gd name="T24" fmla="*/ 713 w 821"/>
                  <a:gd name="T25" fmla="*/ 25 h 987"/>
                  <a:gd name="T26" fmla="*/ 776 w 821"/>
                  <a:gd name="T27" fmla="*/ 264 h 987"/>
                  <a:gd name="T28" fmla="*/ 819 w 821"/>
                  <a:gd name="T29" fmla="*/ 515 h 987"/>
                  <a:gd name="T30" fmla="*/ 821 w 821"/>
                  <a:gd name="T31" fmla="*/ 562 h 9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21" h="987">
                    <a:moveTo>
                      <a:pt x="821" y="562"/>
                    </a:moveTo>
                    <a:cubicBezTo>
                      <a:pt x="820" y="647"/>
                      <a:pt x="810" y="724"/>
                      <a:pt x="773" y="795"/>
                    </a:cubicBezTo>
                    <a:cubicBezTo>
                      <a:pt x="746" y="845"/>
                      <a:pt x="708" y="887"/>
                      <a:pt x="658" y="915"/>
                    </a:cubicBezTo>
                    <a:cubicBezTo>
                      <a:pt x="556" y="970"/>
                      <a:pt x="448" y="987"/>
                      <a:pt x="334" y="964"/>
                    </a:cubicBezTo>
                    <a:cubicBezTo>
                      <a:pt x="276" y="952"/>
                      <a:pt x="226" y="923"/>
                      <a:pt x="186" y="879"/>
                    </a:cubicBezTo>
                    <a:cubicBezTo>
                      <a:pt x="106" y="793"/>
                      <a:pt x="74" y="686"/>
                      <a:pt x="50" y="574"/>
                    </a:cubicBezTo>
                    <a:cubicBezTo>
                      <a:pt x="19" y="430"/>
                      <a:pt x="19" y="283"/>
                      <a:pt x="2" y="138"/>
                    </a:cubicBezTo>
                    <a:cubicBezTo>
                      <a:pt x="0" y="117"/>
                      <a:pt x="5" y="105"/>
                      <a:pt x="26" y="102"/>
                    </a:cubicBezTo>
                    <a:cubicBezTo>
                      <a:pt x="72" y="95"/>
                      <a:pt x="118" y="89"/>
                      <a:pt x="163" y="81"/>
                    </a:cubicBezTo>
                    <a:cubicBezTo>
                      <a:pt x="242" y="69"/>
                      <a:pt x="321" y="56"/>
                      <a:pt x="400" y="43"/>
                    </a:cubicBezTo>
                    <a:cubicBezTo>
                      <a:pt x="428" y="39"/>
                      <a:pt x="457" y="37"/>
                      <a:pt x="485" y="33"/>
                    </a:cubicBezTo>
                    <a:cubicBezTo>
                      <a:pt x="550" y="23"/>
                      <a:pt x="614" y="13"/>
                      <a:pt x="678" y="3"/>
                    </a:cubicBezTo>
                    <a:cubicBezTo>
                      <a:pt x="697" y="0"/>
                      <a:pt x="708" y="5"/>
                      <a:pt x="713" y="25"/>
                    </a:cubicBezTo>
                    <a:cubicBezTo>
                      <a:pt x="734" y="105"/>
                      <a:pt x="758" y="184"/>
                      <a:pt x="776" y="264"/>
                    </a:cubicBezTo>
                    <a:cubicBezTo>
                      <a:pt x="794" y="347"/>
                      <a:pt x="805" y="431"/>
                      <a:pt x="819" y="515"/>
                    </a:cubicBezTo>
                    <a:cubicBezTo>
                      <a:pt x="821" y="532"/>
                      <a:pt x="821" y="550"/>
                      <a:pt x="821" y="56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7" name="Group 25">
              <a:extLst>
                <a:ext uri="{FF2B5EF4-FFF2-40B4-BE49-F238E27FC236}">
                  <a16:creationId xmlns:a16="http://schemas.microsoft.com/office/drawing/2014/main" id="{46F80CBC-1CEC-4C3E-8143-72D22E7D0011}"/>
                </a:ext>
              </a:extLst>
            </p:cNvPr>
            <p:cNvGrpSpPr/>
            <p:nvPr/>
          </p:nvGrpSpPr>
          <p:grpSpPr>
            <a:xfrm rot="219926">
              <a:off x="3012995" y="-2554029"/>
              <a:ext cx="703343" cy="1831715"/>
              <a:chOff x="3097662" y="4456372"/>
              <a:chExt cx="703343" cy="1831715"/>
            </a:xfrm>
            <a:grpFill/>
          </p:grpSpPr>
          <p:sp>
            <p:nvSpPr>
              <p:cNvPr id="18" name="Freeform 7">
                <a:extLst>
                  <a:ext uri="{FF2B5EF4-FFF2-40B4-BE49-F238E27FC236}">
                    <a16:creationId xmlns:a16="http://schemas.microsoft.com/office/drawing/2014/main" id="{BA468E78-5383-4170-AA29-8281EC31A2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7662" y="4456372"/>
                <a:ext cx="703343" cy="1161411"/>
              </a:xfrm>
              <a:custGeom>
                <a:avLst/>
                <a:gdLst>
                  <a:gd name="T0" fmla="*/ 1172 w 1176"/>
                  <a:gd name="T1" fmla="*/ 1085 h 1953"/>
                  <a:gd name="T2" fmla="*/ 1122 w 1176"/>
                  <a:gd name="T3" fmla="*/ 707 h 1953"/>
                  <a:gd name="T4" fmla="*/ 980 w 1176"/>
                  <a:gd name="T5" fmla="*/ 349 h 1953"/>
                  <a:gd name="T6" fmla="*/ 743 w 1176"/>
                  <a:gd name="T7" fmla="*/ 79 h 1953"/>
                  <a:gd name="T8" fmla="*/ 464 w 1176"/>
                  <a:gd name="T9" fmla="*/ 23 h 1953"/>
                  <a:gd name="T10" fmla="*/ 288 w 1176"/>
                  <a:gd name="T11" fmla="*/ 136 h 1953"/>
                  <a:gd name="T12" fmla="*/ 106 w 1176"/>
                  <a:gd name="T13" fmla="*/ 467 h 1953"/>
                  <a:gd name="T14" fmla="*/ 4 w 1176"/>
                  <a:gd name="T15" fmla="*/ 994 h 1953"/>
                  <a:gd name="T16" fmla="*/ 44 w 1176"/>
                  <a:gd name="T17" fmla="*/ 1287 h 1953"/>
                  <a:gd name="T18" fmla="*/ 151 w 1176"/>
                  <a:gd name="T19" fmla="*/ 1580 h 1953"/>
                  <a:gd name="T20" fmla="*/ 209 w 1176"/>
                  <a:gd name="T21" fmla="*/ 1842 h 1953"/>
                  <a:gd name="T22" fmla="*/ 232 w 1176"/>
                  <a:gd name="T23" fmla="*/ 1864 h 1953"/>
                  <a:gd name="T24" fmla="*/ 477 w 1176"/>
                  <a:gd name="T25" fmla="*/ 1893 h 1953"/>
                  <a:gd name="T26" fmla="*/ 894 w 1176"/>
                  <a:gd name="T27" fmla="*/ 1947 h 1953"/>
                  <a:gd name="T28" fmla="*/ 961 w 1176"/>
                  <a:gd name="T29" fmla="*/ 1907 h 1953"/>
                  <a:gd name="T30" fmla="*/ 1058 w 1176"/>
                  <a:gd name="T31" fmla="*/ 1666 h 1953"/>
                  <a:gd name="T32" fmla="*/ 1172 w 1176"/>
                  <a:gd name="T33" fmla="*/ 1085 h 19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76" h="1953">
                    <a:moveTo>
                      <a:pt x="1172" y="1085"/>
                    </a:moveTo>
                    <a:cubicBezTo>
                      <a:pt x="1173" y="957"/>
                      <a:pt x="1152" y="832"/>
                      <a:pt x="1122" y="707"/>
                    </a:cubicBezTo>
                    <a:cubicBezTo>
                      <a:pt x="1091" y="581"/>
                      <a:pt x="1044" y="462"/>
                      <a:pt x="980" y="349"/>
                    </a:cubicBezTo>
                    <a:cubicBezTo>
                      <a:pt x="920" y="244"/>
                      <a:pt x="845" y="149"/>
                      <a:pt x="743" y="79"/>
                    </a:cubicBezTo>
                    <a:cubicBezTo>
                      <a:pt x="658" y="21"/>
                      <a:pt x="563" y="0"/>
                      <a:pt x="464" y="23"/>
                    </a:cubicBezTo>
                    <a:cubicBezTo>
                      <a:pt x="394" y="39"/>
                      <a:pt x="337" y="82"/>
                      <a:pt x="288" y="136"/>
                    </a:cubicBezTo>
                    <a:cubicBezTo>
                      <a:pt x="201" y="232"/>
                      <a:pt x="147" y="347"/>
                      <a:pt x="106" y="467"/>
                    </a:cubicBezTo>
                    <a:cubicBezTo>
                      <a:pt x="47" y="637"/>
                      <a:pt x="11" y="813"/>
                      <a:pt x="4" y="994"/>
                    </a:cubicBezTo>
                    <a:cubicBezTo>
                      <a:pt x="0" y="1094"/>
                      <a:pt x="11" y="1192"/>
                      <a:pt x="44" y="1287"/>
                    </a:cubicBezTo>
                    <a:cubicBezTo>
                      <a:pt x="78" y="1385"/>
                      <a:pt x="117" y="1482"/>
                      <a:pt x="151" y="1580"/>
                    </a:cubicBezTo>
                    <a:cubicBezTo>
                      <a:pt x="181" y="1665"/>
                      <a:pt x="213" y="1750"/>
                      <a:pt x="209" y="1842"/>
                    </a:cubicBezTo>
                    <a:cubicBezTo>
                      <a:pt x="209" y="1859"/>
                      <a:pt x="217" y="1863"/>
                      <a:pt x="232" y="1864"/>
                    </a:cubicBezTo>
                    <a:cubicBezTo>
                      <a:pt x="314" y="1873"/>
                      <a:pt x="395" y="1883"/>
                      <a:pt x="477" y="1893"/>
                    </a:cubicBezTo>
                    <a:cubicBezTo>
                      <a:pt x="616" y="1911"/>
                      <a:pt x="755" y="1929"/>
                      <a:pt x="894" y="1947"/>
                    </a:cubicBezTo>
                    <a:cubicBezTo>
                      <a:pt x="942" y="1953"/>
                      <a:pt x="942" y="1953"/>
                      <a:pt x="961" y="1907"/>
                    </a:cubicBezTo>
                    <a:cubicBezTo>
                      <a:pt x="993" y="1827"/>
                      <a:pt x="1031" y="1748"/>
                      <a:pt x="1058" y="1666"/>
                    </a:cubicBezTo>
                    <a:cubicBezTo>
                      <a:pt x="1119" y="1477"/>
                      <a:pt x="1176" y="1287"/>
                      <a:pt x="1172" y="10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Freeform 8">
                <a:extLst>
                  <a:ext uri="{FF2B5EF4-FFF2-40B4-BE49-F238E27FC236}">
                    <a16:creationId xmlns:a16="http://schemas.microsoft.com/office/drawing/2014/main" id="{9F49F067-030D-47D8-8B78-5C5E459280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0187" y="5700645"/>
                <a:ext cx="491933" cy="587442"/>
              </a:xfrm>
              <a:custGeom>
                <a:avLst/>
                <a:gdLst>
                  <a:gd name="T0" fmla="*/ 0 w 821"/>
                  <a:gd name="T1" fmla="*/ 562 h 987"/>
                  <a:gd name="T2" fmla="*/ 49 w 821"/>
                  <a:gd name="T3" fmla="*/ 795 h 987"/>
                  <a:gd name="T4" fmla="*/ 164 w 821"/>
                  <a:gd name="T5" fmla="*/ 915 h 987"/>
                  <a:gd name="T6" fmla="*/ 487 w 821"/>
                  <a:gd name="T7" fmla="*/ 964 h 987"/>
                  <a:gd name="T8" fmla="*/ 635 w 821"/>
                  <a:gd name="T9" fmla="*/ 879 h 987"/>
                  <a:gd name="T10" fmla="*/ 771 w 821"/>
                  <a:gd name="T11" fmla="*/ 574 h 987"/>
                  <a:gd name="T12" fmla="*/ 819 w 821"/>
                  <a:gd name="T13" fmla="*/ 138 h 987"/>
                  <a:gd name="T14" fmla="*/ 795 w 821"/>
                  <a:gd name="T15" fmla="*/ 102 h 987"/>
                  <a:gd name="T16" fmla="*/ 658 w 821"/>
                  <a:gd name="T17" fmla="*/ 81 h 987"/>
                  <a:gd name="T18" fmla="*/ 421 w 821"/>
                  <a:gd name="T19" fmla="*/ 43 h 987"/>
                  <a:gd name="T20" fmla="*/ 336 w 821"/>
                  <a:gd name="T21" fmla="*/ 33 h 987"/>
                  <a:gd name="T22" fmla="*/ 143 w 821"/>
                  <a:gd name="T23" fmla="*/ 3 h 987"/>
                  <a:gd name="T24" fmla="*/ 108 w 821"/>
                  <a:gd name="T25" fmla="*/ 25 h 987"/>
                  <a:gd name="T26" fmla="*/ 45 w 821"/>
                  <a:gd name="T27" fmla="*/ 264 h 987"/>
                  <a:gd name="T28" fmla="*/ 3 w 821"/>
                  <a:gd name="T29" fmla="*/ 515 h 987"/>
                  <a:gd name="T30" fmla="*/ 0 w 821"/>
                  <a:gd name="T31" fmla="*/ 562 h 9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21" h="987">
                    <a:moveTo>
                      <a:pt x="0" y="562"/>
                    </a:moveTo>
                    <a:cubicBezTo>
                      <a:pt x="2" y="647"/>
                      <a:pt x="11" y="724"/>
                      <a:pt x="49" y="795"/>
                    </a:cubicBezTo>
                    <a:cubicBezTo>
                      <a:pt x="75" y="845"/>
                      <a:pt x="113" y="887"/>
                      <a:pt x="164" y="915"/>
                    </a:cubicBezTo>
                    <a:cubicBezTo>
                      <a:pt x="265" y="970"/>
                      <a:pt x="374" y="987"/>
                      <a:pt x="487" y="964"/>
                    </a:cubicBezTo>
                    <a:cubicBezTo>
                      <a:pt x="545" y="952"/>
                      <a:pt x="595" y="923"/>
                      <a:pt x="635" y="879"/>
                    </a:cubicBezTo>
                    <a:cubicBezTo>
                      <a:pt x="715" y="793"/>
                      <a:pt x="747" y="686"/>
                      <a:pt x="771" y="574"/>
                    </a:cubicBezTo>
                    <a:cubicBezTo>
                      <a:pt x="802" y="430"/>
                      <a:pt x="802" y="283"/>
                      <a:pt x="819" y="138"/>
                    </a:cubicBezTo>
                    <a:cubicBezTo>
                      <a:pt x="821" y="117"/>
                      <a:pt x="816" y="105"/>
                      <a:pt x="795" y="102"/>
                    </a:cubicBezTo>
                    <a:cubicBezTo>
                      <a:pt x="750" y="95"/>
                      <a:pt x="704" y="89"/>
                      <a:pt x="658" y="81"/>
                    </a:cubicBezTo>
                    <a:cubicBezTo>
                      <a:pt x="579" y="69"/>
                      <a:pt x="500" y="56"/>
                      <a:pt x="421" y="43"/>
                    </a:cubicBezTo>
                    <a:cubicBezTo>
                      <a:pt x="393" y="39"/>
                      <a:pt x="364" y="37"/>
                      <a:pt x="336" y="33"/>
                    </a:cubicBezTo>
                    <a:cubicBezTo>
                      <a:pt x="272" y="23"/>
                      <a:pt x="207" y="13"/>
                      <a:pt x="143" y="3"/>
                    </a:cubicBezTo>
                    <a:cubicBezTo>
                      <a:pt x="124" y="0"/>
                      <a:pt x="113" y="5"/>
                      <a:pt x="108" y="25"/>
                    </a:cubicBezTo>
                    <a:cubicBezTo>
                      <a:pt x="88" y="105"/>
                      <a:pt x="63" y="184"/>
                      <a:pt x="45" y="264"/>
                    </a:cubicBezTo>
                    <a:cubicBezTo>
                      <a:pt x="28" y="347"/>
                      <a:pt x="16" y="431"/>
                      <a:pt x="3" y="515"/>
                    </a:cubicBezTo>
                    <a:cubicBezTo>
                      <a:pt x="0" y="532"/>
                      <a:pt x="0" y="550"/>
                      <a:pt x="0" y="56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4" name="Titolo 1"/>
          <p:cNvSpPr txBox="1">
            <a:spLocks/>
          </p:cNvSpPr>
          <p:nvPr/>
        </p:nvSpPr>
        <p:spPr>
          <a:xfrm>
            <a:off x="1020621" y="2043994"/>
            <a:ext cx="4604927" cy="799430"/>
          </a:xfrm>
          <a:prstGeom prst="snip2Diag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  <a:latin typeface="+mj-lt"/>
              </a:rPr>
              <a:t>Pre-financing (for IPA partners only)</a:t>
            </a:r>
          </a:p>
          <a:p>
            <a:pPr algn="ctr">
              <a:lnSpc>
                <a:spcPct val="170000"/>
              </a:lnSpc>
            </a:pPr>
            <a:r>
              <a:rPr lang="it-IT" sz="1400" dirty="0">
                <a:solidFill>
                  <a:schemeClr val="tx1"/>
                </a:solidFill>
                <a:latin typeface="+mj-lt"/>
              </a:rPr>
              <a:t>Albania, Bosnia and </a:t>
            </a:r>
            <a:r>
              <a:rPr lang="it-IT" sz="1400" dirty="0" err="1" smtClean="0">
                <a:solidFill>
                  <a:schemeClr val="tx1"/>
                </a:solidFill>
                <a:latin typeface="+mj-lt"/>
              </a:rPr>
              <a:t>Herzegovina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1020621" y="909807"/>
            <a:ext cx="7926977" cy="846546"/>
          </a:xfrm>
          <a:prstGeom prst="snip2Diag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3700" dirty="0" smtClean="0">
                <a:solidFill>
                  <a:schemeClr val="tx2"/>
                </a:solidFill>
                <a:latin typeface="+mj-lt"/>
              </a:rPr>
              <a:t>QUICK&amp;USEFUL REMINDERS</a:t>
            </a:r>
            <a:endParaRPr lang="it-IT" sz="37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" name="Freccia a destra 1"/>
          <p:cNvSpPr/>
          <p:nvPr/>
        </p:nvSpPr>
        <p:spPr>
          <a:xfrm>
            <a:off x="5764697" y="2302412"/>
            <a:ext cx="556591" cy="261884"/>
          </a:xfrm>
          <a:prstGeom prst="rightArrow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6380922" y="2072078"/>
            <a:ext cx="5327375" cy="771346"/>
          </a:xfrm>
          <a:prstGeom prst="snip2DiagRect">
            <a:avLst/>
          </a:prstGeom>
          <a:noFill/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A</a:t>
            </a:r>
            <a:r>
              <a:rPr lang="en-US" dirty="0" smtClean="0">
                <a:latin typeface="+mj-lt"/>
              </a:rPr>
              <a:t>dvance </a:t>
            </a:r>
            <a:r>
              <a:rPr lang="en-US" dirty="0">
                <a:latin typeface="+mj-lt"/>
              </a:rPr>
              <a:t>payment is up to 10</a:t>
            </a:r>
            <a:r>
              <a:rPr lang="en-US" dirty="0" smtClean="0">
                <a:latin typeface="+mj-lt"/>
              </a:rPr>
              <a:t>% per IPA PP and it will be deducted from its first 2 request of payments</a:t>
            </a:r>
            <a:endParaRPr lang="it-IT" dirty="0">
              <a:latin typeface="+mj-lt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1020620" y="3117997"/>
            <a:ext cx="4604927" cy="771346"/>
          </a:xfrm>
          <a:prstGeom prst="snip2Diag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dirty="0" err="1" smtClean="0">
                <a:solidFill>
                  <a:schemeClr val="tx1"/>
                </a:solidFill>
                <a:latin typeface="+mj-lt"/>
              </a:rPr>
              <a:t>Period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t-IT" sz="2000" dirty="0">
                <a:solidFill>
                  <a:schemeClr val="tx1"/>
                </a:solidFill>
                <a:latin typeface="+mj-lt"/>
              </a:rPr>
              <a:t>0: </a:t>
            </a:r>
            <a:r>
              <a:rPr lang="it-IT" sz="2000" b="1" dirty="0">
                <a:solidFill>
                  <a:srgbClr val="FFC000"/>
                </a:solidFill>
                <a:latin typeface="+mj-lt"/>
              </a:rPr>
              <a:t>1°</a:t>
            </a:r>
            <a:r>
              <a:rPr lang="it-IT" sz="2000" dirty="0">
                <a:solidFill>
                  <a:schemeClr val="tx2"/>
                </a:solidFill>
                <a:latin typeface="+mj-lt"/>
              </a:rPr>
              <a:t> </a:t>
            </a:r>
            <a:r>
              <a:rPr lang="it-IT" sz="2000" dirty="0">
                <a:solidFill>
                  <a:srgbClr val="FFC000"/>
                </a:solidFill>
                <a:latin typeface="+mj-lt"/>
              </a:rPr>
              <a:t>DEADLINE</a:t>
            </a:r>
            <a:r>
              <a:rPr lang="it-IT" sz="2000" dirty="0">
                <a:solidFill>
                  <a:schemeClr val="bg1"/>
                </a:solidFill>
                <a:latin typeface="+mj-lt"/>
              </a:rPr>
              <a:t>!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380921" y="3117997"/>
            <a:ext cx="5327375" cy="771346"/>
          </a:xfrm>
          <a:prstGeom prst="snip2DiagRect">
            <a:avLst/>
          </a:prstGeom>
          <a:noFill/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+mj-lt"/>
              </a:rPr>
              <a:t>CREATURES </a:t>
            </a:r>
            <a:r>
              <a:rPr lang="en-US" dirty="0" smtClean="0">
                <a:latin typeface="+mj-lt"/>
              </a:rPr>
              <a:t>preparation </a:t>
            </a:r>
            <a:r>
              <a:rPr lang="en-US" dirty="0">
                <a:latin typeface="+mj-lt"/>
              </a:rPr>
              <a:t>costs:</a:t>
            </a:r>
            <a:r>
              <a:rPr lang="en-US" dirty="0">
                <a:latin typeface="+mj-lt"/>
                <a:sym typeface="Wingdings" panose="05000000000000000000" pitchFamily="2" charset="2"/>
              </a:rPr>
              <a:t> </a:t>
            </a:r>
            <a:r>
              <a:rPr lang="en-US" dirty="0">
                <a:latin typeface="+mj-lt"/>
              </a:rPr>
              <a:t>11.100€ in the </a:t>
            </a:r>
            <a:r>
              <a:rPr lang="en-US" i="1" dirty="0">
                <a:latin typeface="+mj-lt"/>
              </a:rPr>
              <a:t>External expertise </a:t>
            </a:r>
            <a:r>
              <a:rPr lang="en-US" dirty="0">
                <a:latin typeface="+mj-lt"/>
              </a:rPr>
              <a:t>budget line</a:t>
            </a:r>
            <a:r>
              <a:rPr lang="en-US" dirty="0" smtClean="0">
                <a:latin typeface="+mj-lt"/>
              </a:rPr>
              <a:t>. Deadline to apply: 31.05.2020</a:t>
            </a:r>
            <a:endParaRPr lang="en-US" i="1" dirty="0">
              <a:latin typeface="+mj-lt"/>
            </a:endParaRPr>
          </a:p>
        </p:txBody>
      </p:sp>
      <p:sp>
        <p:nvSpPr>
          <p:cNvPr id="10" name="Freccia a destra 9"/>
          <p:cNvSpPr/>
          <p:nvPr/>
        </p:nvSpPr>
        <p:spPr>
          <a:xfrm>
            <a:off x="5764697" y="3404279"/>
            <a:ext cx="556591" cy="261884"/>
          </a:xfrm>
          <a:prstGeom prst="rightArrow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Titolo 1"/>
          <p:cNvSpPr txBox="1">
            <a:spLocks/>
          </p:cNvSpPr>
          <p:nvPr/>
        </p:nvSpPr>
        <p:spPr>
          <a:xfrm>
            <a:off x="1020619" y="4163916"/>
            <a:ext cx="4604927" cy="771346"/>
          </a:xfrm>
          <a:prstGeom prst="snip2Diag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dirty="0" err="1" smtClean="0">
                <a:solidFill>
                  <a:schemeClr val="tx1"/>
                </a:solidFill>
                <a:latin typeface="+mj-lt"/>
              </a:rPr>
              <a:t>Modification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 in </a:t>
            </a:r>
            <a:r>
              <a:rPr lang="it-IT" sz="2000" dirty="0" err="1" smtClean="0">
                <a:solidFill>
                  <a:schemeClr val="tx1"/>
                </a:solidFill>
                <a:latin typeface="+mj-lt"/>
              </a:rPr>
              <a:t>operations</a:t>
            </a:r>
            <a:endParaRPr lang="it-IT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1" name="Freccia a destra 30"/>
          <p:cNvSpPr/>
          <p:nvPr/>
        </p:nvSpPr>
        <p:spPr>
          <a:xfrm>
            <a:off x="5753222" y="4418303"/>
            <a:ext cx="556591" cy="261884"/>
          </a:xfrm>
          <a:prstGeom prst="rightArrow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asellaDiTesto 31"/>
          <p:cNvSpPr txBox="1"/>
          <p:nvPr/>
        </p:nvSpPr>
        <p:spPr>
          <a:xfrm>
            <a:off x="6380920" y="4227322"/>
            <a:ext cx="5327375" cy="1101923"/>
          </a:xfrm>
          <a:prstGeom prst="snip2DiagRect">
            <a:avLst/>
          </a:prstGeom>
          <a:noFill/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+mj-lt"/>
              </a:rPr>
              <a:t>Of major and minor relevance; some require the prior approval by the JS/MA. Always inform the LP without delay</a:t>
            </a:r>
            <a:endParaRPr lang="en-US" i="1" dirty="0">
              <a:latin typeface="+mj-lt"/>
            </a:endParaRPr>
          </a:p>
        </p:txBody>
      </p:sp>
      <p:pic>
        <p:nvPicPr>
          <p:cNvPr id="33" name="Immagine 32">
            <a:extLst>
              <a:ext uri="{FF2B5EF4-FFF2-40B4-BE49-F238E27FC236}">
                <a16:creationId xmlns:a16="http://schemas.microsoft.com/office/drawing/2014/main" id="{795FB1E7-0DAF-4EDE-86E5-767947C86F8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32435" y="5843438"/>
            <a:ext cx="971557" cy="96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00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047208" y="1897654"/>
            <a:ext cx="10588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Budget flexibility allows projects to </a:t>
            </a:r>
            <a:r>
              <a:rPr lang="en-US" dirty="0" smtClean="0">
                <a:solidFill>
                  <a:srgbClr val="FFC000"/>
                </a:solidFill>
                <a:latin typeface="+mj-lt"/>
              </a:rPr>
              <a:t>reallocate </a:t>
            </a:r>
            <a:r>
              <a:rPr lang="en-US" dirty="0" smtClean="0">
                <a:latin typeface="+mj-lt"/>
              </a:rPr>
              <a:t>amounts up to 20% or € 40.000,00 in total</a:t>
            </a:r>
            <a:endParaRPr lang="it-IT" dirty="0">
              <a:latin typeface="+mj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47208" y="2397303"/>
            <a:ext cx="9315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>
                <a:latin typeface="+mj-lt"/>
              </a:rPr>
              <a:t>Among budget </a:t>
            </a:r>
            <a:r>
              <a:rPr lang="en-US" dirty="0">
                <a:latin typeface="+mj-lt"/>
              </a:rPr>
              <a:t>lines or work </a:t>
            </a:r>
            <a:r>
              <a:rPr lang="en-US" dirty="0" smtClean="0">
                <a:latin typeface="+mj-lt"/>
              </a:rPr>
              <a:t>packages.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>
                <a:latin typeface="+mj-lt"/>
              </a:rPr>
              <a:t>The </a:t>
            </a:r>
            <a:r>
              <a:rPr lang="en-US" dirty="0">
                <a:latin typeface="+mj-lt"/>
              </a:rPr>
              <a:t>PPs must inform the LP about </a:t>
            </a:r>
            <a:r>
              <a:rPr lang="en-US" dirty="0" smtClean="0">
                <a:latin typeface="+mj-lt"/>
              </a:rPr>
              <a:t>the need </a:t>
            </a:r>
            <a:r>
              <a:rPr lang="en-US" dirty="0">
                <a:latin typeface="+mj-lt"/>
              </a:rPr>
              <a:t>of minor changes without delay</a:t>
            </a:r>
            <a:r>
              <a:rPr lang="en-US" dirty="0" smtClean="0">
                <a:latin typeface="+mj-lt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>
                <a:latin typeface="+mj-lt"/>
              </a:rPr>
              <a:t>Avoid extremely limited </a:t>
            </a:r>
            <a:r>
              <a:rPr lang="en-US" dirty="0">
                <a:latin typeface="+mj-lt"/>
              </a:rPr>
              <a:t>amount (e.g.: EUR 500/1.000).</a:t>
            </a:r>
            <a:endParaRPr lang="en-US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+mj-lt"/>
              </a:rPr>
              <a:t>A communication must be sent to the JS via </a:t>
            </a:r>
            <a:r>
              <a:rPr lang="en-US" dirty="0" err="1" smtClean="0">
                <a:latin typeface="+mj-lt"/>
              </a:rPr>
              <a:t>eMS</a:t>
            </a:r>
            <a:r>
              <a:rPr lang="en-US" dirty="0" smtClean="0">
                <a:latin typeface="+mj-lt"/>
              </a:rPr>
              <a:t>.</a:t>
            </a:r>
          </a:p>
          <a:p>
            <a:r>
              <a:rPr lang="en-US" dirty="0" smtClean="0">
                <a:latin typeface="+mj-lt"/>
              </a:rPr>
              <a:t>Other requirements are listed in the Implementation manual.</a:t>
            </a:r>
            <a:endParaRPr lang="it-IT" dirty="0">
              <a:latin typeface="+mj-lt"/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85307" y="5432750"/>
            <a:ext cx="6598649" cy="110300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7208" y="4081671"/>
            <a:ext cx="6636748" cy="108585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1047208" y="3878113"/>
            <a:ext cx="1924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EX. 1</a:t>
            </a:r>
            <a:endParaRPr lang="it-IT" sz="12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047208" y="5250797"/>
            <a:ext cx="1924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EX. 2</a:t>
            </a:r>
            <a:endParaRPr lang="it-IT" sz="1200" dirty="0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795FB1E7-0DAF-4EDE-86E5-767947C86F8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032435" y="5843438"/>
            <a:ext cx="971557" cy="962032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8076500" y="4050468"/>
            <a:ext cx="27181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u="sng" dirty="0" smtClean="0">
                <a:latin typeface="+mj-lt"/>
              </a:rPr>
              <a:t>NOTE</a:t>
            </a:r>
            <a:r>
              <a:rPr lang="en-US" dirty="0" smtClean="0">
                <a:latin typeface="+mj-lt"/>
              </a:rPr>
              <a:t>: Budget </a:t>
            </a:r>
            <a:r>
              <a:rPr lang="en-US" dirty="0">
                <a:latin typeface="+mj-lt"/>
              </a:rPr>
              <a:t>flexibility cannot apply in the first six months of project implementation.</a:t>
            </a:r>
            <a:endParaRPr lang="it-IT" dirty="0">
              <a:latin typeface="+mj-lt"/>
            </a:endParaRPr>
          </a:p>
        </p:txBody>
      </p:sp>
      <p:sp>
        <p:nvSpPr>
          <p:cNvPr id="8" name="Simbolo &quot;divieto&quot; 7"/>
          <p:cNvSpPr/>
          <p:nvPr/>
        </p:nvSpPr>
        <p:spPr>
          <a:xfrm>
            <a:off x="10960190" y="4307223"/>
            <a:ext cx="675126" cy="634745"/>
          </a:xfrm>
          <a:prstGeom prst="noSmoking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868221" y="757407"/>
            <a:ext cx="7926977" cy="846546"/>
          </a:xfrm>
          <a:prstGeom prst="snip2Diag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800" dirty="0">
                <a:solidFill>
                  <a:srgbClr val="002060"/>
                </a:solidFill>
                <a:latin typeface="+mj-lt"/>
              </a:rPr>
              <a:t> BUDGET FLEXIBILITY</a:t>
            </a:r>
          </a:p>
          <a:p>
            <a:pPr algn="ctr"/>
            <a:r>
              <a:rPr lang="en-US" sz="12800" dirty="0">
                <a:solidFill>
                  <a:srgbClr val="002060"/>
                </a:solidFill>
                <a:latin typeface="+mj-lt"/>
              </a:rPr>
              <a:t>a minor </a:t>
            </a:r>
            <a:r>
              <a:rPr lang="en-US" sz="12800" dirty="0" smtClean="0">
                <a:solidFill>
                  <a:srgbClr val="002060"/>
                </a:solidFill>
                <a:latin typeface="+mj-lt"/>
              </a:rPr>
              <a:t>change from the AF</a:t>
            </a:r>
            <a:endParaRPr lang="en-US" sz="128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935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795FB1E7-0DAF-4EDE-86E5-767947C86F8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32435" y="5843438"/>
            <a:ext cx="971557" cy="96203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740588" y="5526065"/>
            <a:ext cx="9616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u="sng" dirty="0" smtClean="0">
                <a:latin typeface="+mj-lt"/>
              </a:rPr>
              <a:t>NOTE</a:t>
            </a:r>
            <a:r>
              <a:rPr lang="en-US" dirty="0" smtClean="0">
                <a:latin typeface="+mj-lt"/>
              </a:rPr>
              <a:t>: No project modification in the first six months of project implementation (unless they are vital).</a:t>
            </a:r>
            <a:endParaRPr lang="it-IT" dirty="0">
              <a:latin typeface="+mj-lt"/>
            </a:endParaRPr>
          </a:p>
        </p:txBody>
      </p:sp>
      <p:sp>
        <p:nvSpPr>
          <p:cNvPr id="6" name="Simbolo &quot;divieto&quot; 5"/>
          <p:cNvSpPr/>
          <p:nvPr/>
        </p:nvSpPr>
        <p:spPr>
          <a:xfrm>
            <a:off x="947686" y="5354615"/>
            <a:ext cx="693882" cy="661020"/>
          </a:xfrm>
          <a:prstGeom prst="noSmoking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868221" y="757406"/>
            <a:ext cx="7926977" cy="912367"/>
          </a:xfrm>
          <a:prstGeom prst="snip2Diag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400" dirty="0" smtClean="0">
                <a:solidFill>
                  <a:srgbClr val="002060"/>
                </a:solidFill>
                <a:latin typeface="+mj-lt"/>
              </a:rPr>
              <a:t>MAJOR </a:t>
            </a:r>
            <a:r>
              <a:rPr lang="it-IT" sz="11400" dirty="0">
                <a:solidFill>
                  <a:srgbClr val="002060"/>
                </a:solidFill>
                <a:latin typeface="+mj-lt"/>
              </a:rPr>
              <a:t>CHANGES </a:t>
            </a:r>
          </a:p>
          <a:p>
            <a:pPr algn="ctr"/>
            <a:r>
              <a:rPr lang="it-IT" sz="8000" dirty="0">
                <a:solidFill>
                  <a:srgbClr val="002060"/>
                </a:solidFill>
                <a:latin typeface="+mj-lt"/>
              </a:rPr>
              <a:t>from the AF</a:t>
            </a:r>
            <a:endParaRPr lang="en-US" sz="8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1679667" y="3565891"/>
            <a:ext cx="967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All  major changes have to be prior communicated to MA/JS and further approved by the Monitoring </a:t>
            </a:r>
            <a:r>
              <a:rPr lang="en-US" dirty="0" smtClean="0">
                <a:latin typeface="+mj-lt"/>
              </a:rPr>
              <a:t>Committee. </a:t>
            </a:r>
            <a:r>
              <a:rPr lang="en-US" dirty="0">
                <a:latin typeface="+mj-lt"/>
              </a:rPr>
              <a:t>If necessary, the MA/JS can ask for support to the NCPs</a:t>
            </a:r>
            <a:r>
              <a:rPr lang="en-US" dirty="0" smtClean="0">
                <a:latin typeface="+mj-lt"/>
              </a:rPr>
              <a:t>.</a:t>
            </a:r>
            <a:endParaRPr lang="en-US" dirty="0">
              <a:latin typeface="+mj-lt"/>
            </a:endParaRPr>
          </a:p>
        </p:txBody>
      </p:sp>
      <p:sp>
        <p:nvSpPr>
          <p:cNvPr id="36" name="TextBox 25">
            <a:extLst>
              <a:ext uri="{FF2B5EF4-FFF2-40B4-BE49-F238E27FC236}">
                <a16:creationId xmlns:a16="http://schemas.microsoft.com/office/drawing/2014/main" id="{8E23CC86-15FF-44B7-9D6E-A6E17D571369}"/>
              </a:ext>
            </a:extLst>
          </p:cNvPr>
          <p:cNvSpPr txBox="1"/>
          <p:nvPr/>
        </p:nvSpPr>
        <p:spPr>
          <a:xfrm>
            <a:off x="868220" y="1934934"/>
            <a:ext cx="41270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rgbClr val="00206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01</a:t>
            </a:r>
            <a:r>
              <a:rPr lang="en-US" sz="2000" b="1" dirty="0" smtClean="0">
                <a:latin typeface="+mj-l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US" sz="2000" dirty="0" smtClean="0">
                <a:latin typeface="+mj-lt"/>
              </a:rPr>
              <a:t>Changes in the partnership</a:t>
            </a:r>
            <a:endParaRPr lang="en-US" sz="2000" dirty="0">
              <a:latin typeface="+mj-lt"/>
            </a:endParaRPr>
          </a:p>
        </p:txBody>
      </p:sp>
      <p:sp>
        <p:nvSpPr>
          <p:cNvPr id="38" name="TextBox 25">
            <a:extLst>
              <a:ext uri="{FF2B5EF4-FFF2-40B4-BE49-F238E27FC236}">
                <a16:creationId xmlns:a16="http://schemas.microsoft.com/office/drawing/2014/main" id="{8E23CC86-15FF-44B7-9D6E-A6E17D571369}"/>
              </a:ext>
            </a:extLst>
          </p:cNvPr>
          <p:cNvSpPr txBox="1"/>
          <p:nvPr/>
        </p:nvSpPr>
        <p:spPr>
          <a:xfrm>
            <a:off x="868218" y="2321197"/>
            <a:ext cx="412701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5000" b="1" dirty="0">
                <a:solidFill>
                  <a:srgbClr val="CB1B4A"/>
                </a:solidFill>
                <a:latin typeface="Noto Sans" panose="020B0502040504020204"/>
              </a:rPr>
              <a:t>03</a:t>
            </a:r>
            <a:r>
              <a:rPr lang="en-US" sz="2400" b="1" dirty="0" smtClean="0">
                <a:latin typeface="+mj-lt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US" sz="2000" dirty="0">
                <a:latin typeface="+mj-lt"/>
              </a:rPr>
              <a:t>Changes in the work </a:t>
            </a:r>
            <a:r>
              <a:rPr lang="en-US" sz="2000" dirty="0" smtClean="0">
                <a:latin typeface="+mj-lt"/>
              </a:rPr>
              <a:t>plan</a:t>
            </a:r>
            <a:endParaRPr lang="en-US" sz="2000" dirty="0">
              <a:latin typeface="+mj-lt"/>
            </a:endParaRPr>
          </a:p>
        </p:txBody>
      </p:sp>
      <p:sp>
        <p:nvSpPr>
          <p:cNvPr id="39" name="TextBox 25">
            <a:extLst>
              <a:ext uri="{FF2B5EF4-FFF2-40B4-BE49-F238E27FC236}">
                <a16:creationId xmlns:a16="http://schemas.microsoft.com/office/drawing/2014/main" id="{8E23CC86-15FF-44B7-9D6E-A6E17D571369}"/>
              </a:ext>
            </a:extLst>
          </p:cNvPr>
          <p:cNvSpPr txBox="1"/>
          <p:nvPr/>
        </p:nvSpPr>
        <p:spPr>
          <a:xfrm>
            <a:off x="4995230" y="1977550"/>
            <a:ext cx="70087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rgbClr val="FFBF0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02</a:t>
            </a:r>
            <a:r>
              <a:rPr lang="en-US" sz="5000" b="1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US" sz="2000" dirty="0">
                <a:latin typeface="+mj-lt"/>
              </a:rPr>
              <a:t>Changes in project budget (exceeding budget flexibility</a:t>
            </a:r>
            <a:r>
              <a:rPr lang="en-US" sz="2000" dirty="0" smtClean="0">
                <a:latin typeface="+mj-lt"/>
              </a:rPr>
              <a:t>)</a:t>
            </a:r>
            <a:endParaRPr lang="en-US" sz="2400" dirty="0">
              <a:latin typeface="+mj-lt"/>
            </a:endParaRPr>
          </a:p>
        </p:txBody>
      </p:sp>
      <p:sp>
        <p:nvSpPr>
          <p:cNvPr id="40" name="TextBox 25">
            <a:extLst>
              <a:ext uri="{FF2B5EF4-FFF2-40B4-BE49-F238E27FC236}">
                <a16:creationId xmlns:a16="http://schemas.microsoft.com/office/drawing/2014/main" id="{8E23CC86-15FF-44B7-9D6E-A6E17D571369}"/>
              </a:ext>
            </a:extLst>
          </p:cNvPr>
          <p:cNvSpPr txBox="1"/>
          <p:nvPr/>
        </p:nvSpPr>
        <p:spPr>
          <a:xfrm>
            <a:off x="4995229" y="2363813"/>
            <a:ext cx="70087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5000" b="1" dirty="0">
                <a:solidFill>
                  <a:schemeClr val="tx2"/>
                </a:solidFill>
                <a:latin typeface="Noto Sans" panose="020B0502040504020204"/>
              </a:rPr>
              <a:t>04</a:t>
            </a:r>
            <a:r>
              <a:rPr lang="en-US" sz="5000" b="1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US" sz="2000" dirty="0">
                <a:latin typeface="+mj-lt"/>
              </a:rPr>
              <a:t>Prolongation of the project </a:t>
            </a:r>
            <a:r>
              <a:rPr lang="en-US" sz="2000" dirty="0" smtClean="0">
                <a:latin typeface="+mj-lt"/>
              </a:rPr>
              <a:t>duration</a:t>
            </a:r>
            <a:endParaRPr lang="en-US" sz="2000" dirty="0">
              <a:latin typeface="+mj-lt"/>
            </a:endParaRPr>
          </a:p>
        </p:txBody>
      </p:sp>
      <p:sp>
        <p:nvSpPr>
          <p:cNvPr id="41" name="Freccia a destra 40"/>
          <p:cNvSpPr/>
          <p:nvPr/>
        </p:nvSpPr>
        <p:spPr>
          <a:xfrm>
            <a:off x="985785" y="3697290"/>
            <a:ext cx="556591" cy="261884"/>
          </a:xfrm>
          <a:prstGeom prst="rightArrow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Freccia a destra 41"/>
          <p:cNvSpPr/>
          <p:nvPr/>
        </p:nvSpPr>
        <p:spPr>
          <a:xfrm>
            <a:off x="985785" y="4727586"/>
            <a:ext cx="556591" cy="261884"/>
          </a:xfrm>
          <a:prstGeom prst="rightArrow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CasellaDiTesto 42"/>
          <p:cNvSpPr txBox="1"/>
          <p:nvPr/>
        </p:nvSpPr>
        <p:spPr>
          <a:xfrm>
            <a:off x="1679667" y="4620138"/>
            <a:ext cx="9616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All major </a:t>
            </a:r>
            <a:r>
              <a:rPr lang="en-US" dirty="0">
                <a:latin typeface="+mj-lt"/>
              </a:rPr>
              <a:t>changes require an amendment of the subsidy contract and of the partnership agreement</a:t>
            </a:r>
            <a:r>
              <a:rPr lang="en-US" dirty="0" smtClean="0">
                <a:latin typeface="+mj-lt"/>
              </a:rPr>
              <a:t>.</a:t>
            </a:r>
            <a:endParaRPr lang="it-IT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2598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000" dirty="0" err="1">
                <a:latin typeface="+mj-lt"/>
              </a:rPr>
              <a:t>Implementation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manual</a:t>
            </a:r>
            <a:endParaRPr lang="it-IT" sz="2000" dirty="0" smtClean="0">
              <a:latin typeface="+mj-lt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000" dirty="0" err="1" smtClean="0">
                <a:latin typeface="+mj-lt"/>
              </a:rPr>
              <a:t>Subsidy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contract</a:t>
            </a:r>
            <a:r>
              <a:rPr lang="it-IT" sz="2000" dirty="0">
                <a:latin typeface="+mj-lt"/>
              </a:rPr>
              <a:t> </a:t>
            </a:r>
            <a:endParaRPr lang="it-IT" sz="2000" dirty="0" smtClean="0">
              <a:latin typeface="+mj-lt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000" dirty="0" smtClean="0">
                <a:latin typeface="+mj-lt"/>
              </a:rPr>
              <a:t>Partnership </a:t>
            </a:r>
            <a:r>
              <a:rPr lang="it-IT" sz="2000" dirty="0" err="1" smtClean="0">
                <a:latin typeface="+mj-lt"/>
              </a:rPr>
              <a:t>agreement</a:t>
            </a:r>
            <a:endParaRPr lang="it-IT" sz="2000" dirty="0">
              <a:latin typeface="+mj-lt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000" dirty="0" smtClean="0">
                <a:latin typeface="+mj-lt"/>
              </a:rPr>
              <a:t>Application Form</a:t>
            </a:r>
            <a:endParaRPr lang="it-IT" sz="2000" dirty="0">
              <a:latin typeface="+mj-lt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795FB1E7-0DAF-4EDE-86E5-767947C86F8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32435" y="5782478"/>
            <a:ext cx="971557" cy="962032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897171" y="5782478"/>
            <a:ext cx="54900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i="1" dirty="0" smtClean="0">
                <a:latin typeface="+mj-lt"/>
              </a:rPr>
              <a:t>Valeria Stacchini</a:t>
            </a:r>
            <a:r>
              <a:rPr lang="it-IT" sz="2000" i="1" dirty="0" smtClean="0">
                <a:latin typeface="+mj-lt"/>
              </a:rPr>
              <a:t>,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financial</a:t>
            </a:r>
            <a:r>
              <a:rPr lang="it-IT" sz="2000" dirty="0" smtClean="0">
                <a:latin typeface="+mj-lt"/>
              </a:rPr>
              <a:t> manager</a:t>
            </a:r>
          </a:p>
          <a:p>
            <a:r>
              <a:rPr lang="it-IT" sz="2000" dirty="0" smtClean="0">
                <a:latin typeface="+mj-lt"/>
              </a:rPr>
              <a:t>valeria.stacchini@cittametropolitana.bo.it</a:t>
            </a:r>
            <a:endParaRPr lang="it-IT" sz="2000" dirty="0">
              <a:latin typeface="+mj-lt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868221" y="757406"/>
            <a:ext cx="7926977" cy="912367"/>
          </a:xfrm>
          <a:prstGeom prst="snip2Diag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2060"/>
                </a:solidFill>
                <a:latin typeface="+mj-lt"/>
              </a:rPr>
              <a:t>USEFUL DOCUMENTS</a:t>
            </a:r>
            <a:endParaRPr lang="it-IT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897171" y="4364719"/>
            <a:ext cx="7926977" cy="912367"/>
          </a:xfrm>
          <a:prstGeom prst="snip2Diag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2060"/>
                </a:solidFill>
                <a:latin typeface="+mj-lt"/>
              </a:rPr>
              <a:t>CONTACT</a:t>
            </a:r>
            <a:endParaRPr lang="it-IT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1" name="Fumetto 4 10"/>
          <p:cNvSpPr/>
          <p:nvPr/>
        </p:nvSpPr>
        <p:spPr>
          <a:xfrm>
            <a:off x="6427459" y="1825625"/>
            <a:ext cx="3532909" cy="1806981"/>
          </a:xfrm>
          <a:prstGeom prst="cloudCallout">
            <a:avLst>
              <a:gd name="adj1" fmla="val -111719"/>
              <a:gd name="adj2" fmla="val -1742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>
                <a:latin typeface="+mj-lt"/>
              </a:rPr>
              <a:t>On </a:t>
            </a:r>
          </a:p>
          <a:p>
            <a:pPr algn="ctr"/>
            <a:r>
              <a:rPr lang="it-IT" sz="3200" dirty="0" err="1">
                <a:latin typeface="+mj-lt"/>
              </a:rPr>
              <a:t>M</a:t>
            </a:r>
            <a:r>
              <a:rPr lang="it-IT" sz="3200" dirty="0" err="1" smtClean="0">
                <a:latin typeface="+mj-lt"/>
              </a:rPr>
              <a:t>etrocloud</a:t>
            </a:r>
            <a:r>
              <a:rPr lang="it-IT" sz="3200" dirty="0" smtClean="0">
                <a:latin typeface="+mj-lt"/>
              </a:rPr>
              <a:t>!</a:t>
            </a:r>
            <a:endParaRPr lang="it-IT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399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7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29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590966" y="1225817"/>
            <a:ext cx="4805996" cy="741641"/>
          </a:xfrm>
        </p:spPr>
        <p:txBody>
          <a:bodyPr anchor="t">
            <a:normAutofit/>
          </a:bodyPr>
          <a:lstStyle/>
          <a:p>
            <a:r>
              <a:rPr lang="it-IT" sz="4000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THANK YOU!</a:t>
            </a:r>
          </a:p>
        </p:txBody>
      </p:sp>
      <p:sp>
        <p:nvSpPr>
          <p:cNvPr id="36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4"/>
                </a:gs>
                <a:gs pos="23000">
                  <a:schemeClr val="accent4"/>
                </a:gs>
                <a:gs pos="83000">
                  <a:schemeClr val="accent2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mmagine 4" descr="Immagine che contiene cibo&#10;&#10;Descrizione generata automaticamente">
            <a:extLst>
              <a:ext uri="{FF2B5EF4-FFF2-40B4-BE49-F238E27FC236}">
                <a16:creationId xmlns:a16="http://schemas.microsoft.com/office/drawing/2014/main" id="{7C9EDACB-49EC-453A-B6D1-6CECC3C2A9C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0470" y="2540128"/>
            <a:ext cx="4141760" cy="269214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795FB1E7-0DAF-4EDE-86E5-767947C86F8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220443" y="5895968"/>
            <a:ext cx="971557" cy="962032"/>
          </a:xfrm>
          <a:prstGeom prst="rect">
            <a:avLst/>
          </a:prstGeom>
        </p:spPr>
      </p:pic>
      <p:sp>
        <p:nvSpPr>
          <p:cNvPr id="12" name="Sottotitolo 2">
            <a:extLst>
              <a:ext uri="{FF2B5EF4-FFF2-40B4-BE49-F238E27FC236}">
                <a16:creationId xmlns:a16="http://schemas.microsoft.com/office/drawing/2014/main" id="{E45120E3-892A-45BE-9C4C-651140441F75}"/>
              </a:ext>
            </a:extLst>
          </p:cNvPr>
          <p:cNvSpPr txBox="1">
            <a:spLocks/>
          </p:cNvSpPr>
          <p:nvPr/>
        </p:nvSpPr>
        <p:spPr>
          <a:xfrm>
            <a:off x="6590966" y="6099649"/>
            <a:ext cx="4805996" cy="4240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>
                <a:solidFill>
                  <a:srgbClr val="000000"/>
                </a:solidFill>
              </a:rPr>
              <a:t>web kick-off meeting | 22 – 23 April 2020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CFADDF5-9346-42B8-8669-040430322C3C}"/>
              </a:ext>
            </a:extLst>
          </p:cNvPr>
          <p:cNvSpPr txBox="1"/>
          <p:nvPr/>
        </p:nvSpPr>
        <p:spPr>
          <a:xfrm>
            <a:off x="6590966" y="3022448"/>
            <a:ext cx="4805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>
                <a:solidFill>
                  <a:srgbClr val="000000"/>
                </a:solidFill>
              </a:rPr>
              <a:t>Speaker</a:t>
            </a:r>
            <a:r>
              <a:rPr lang="it-IT" sz="1600" i="1" dirty="0" smtClean="0">
                <a:solidFill>
                  <a:srgbClr val="000000"/>
                </a:solidFill>
              </a:rPr>
              <a:t>: </a:t>
            </a:r>
            <a:r>
              <a:rPr lang="it-IT" sz="1600" dirty="0" smtClean="0">
                <a:solidFill>
                  <a:srgbClr val="000000"/>
                </a:solidFill>
              </a:rPr>
              <a:t>Eleonora Di Cintio</a:t>
            </a:r>
            <a:endParaRPr lang="it-IT" sz="1600" dirty="0">
              <a:solidFill>
                <a:srgbClr val="000000"/>
              </a:solidFill>
            </a:endParaRPr>
          </a:p>
          <a:p>
            <a:pPr algn="just"/>
            <a:r>
              <a:rPr lang="it-IT" sz="1600" i="1" dirty="0">
                <a:solidFill>
                  <a:srgbClr val="000000"/>
                </a:solidFill>
              </a:rPr>
              <a:t>Partner</a:t>
            </a:r>
            <a:r>
              <a:rPr lang="it-IT" sz="1600" i="1" dirty="0" smtClean="0">
                <a:solidFill>
                  <a:srgbClr val="000000"/>
                </a:solidFill>
              </a:rPr>
              <a:t>: </a:t>
            </a:r>
            <a:r>
              <a:rPr lang="it-IT" sz="1600" dirty="0" err="1" smtClean="0">
                <a:solidFill>
                  <a:srgbClr val="000000"/>
                </a:solidFill>
              </a:rPr>
              <a:t>Metropolitan</a:t>
            </a:r>
            <a:r>
              <a:rPr lang="it-IT" sz="1600" dirty="0" smtClean="0">
                <a:solidFill>
                  <a:srgbClr val="000000"/>
                </a:solidFill>
              </a:rPr>
              <a:t> City of Bologna</a:t>
            </a:r>
            <a:endParaRPr lang="it-IT" sz="1600" dirty="0">
              <a:solidFill>
                <a:srgbClr val="00000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4906825-5ABA-4ECB-8F91-2EBD1052035C}"/>
              </a:ext>
            </a:extLst>
          </p:cNvPr>
          <p:cNvSpPr txBox="1"/>
          <p:nvPr/>
        </p:nvSpPr>
        <p:spPr>
          <a:xfrm>
            <a:off x="6590966" y="4357368"/>
            <a:ext cx="5072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 err="1">
                <a:solidFill>
                  <a:srgbClr val="000000"/>
                </a:solidFill>
              </a:rPr>
              <a:t>Contact</a:t>
            </a:r>
            <a:r>
              <a:rPr lang="it-IT" sz="1600" i="1" dirty="0">
                <a:solidFill>
                  <a:srgbClr val="000000"/>
                </a:solidFill>
              </a:rPr>
              <a:t> info</a:t>
            </a:r>
            <a:r>
              <a:rPr lang="it-IT" sz="1600" i="1" dirty="0" smtClean="0">
                <a:solidFill>
                  <a:srgbClr val="000000"/>
                </a:solidFill>
              </a:rPr>
              <a:t>: eleonora.dicintio@cittametropolitana.bo.it</a:t>
            </a:r>
            <a:endParaRPr lang="it-IT" sz="16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03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24301" y="3205812"/>
            <a:ext cx="3247697" cy="570562"/>
          </a:xfrm>
          <a:solidFill>
            <a:srgbClr val="92D050"/>
          </a:solidFill>
          <a:ln w="1905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+mj-lt"/>
              </a:rPr>
              <a:t>Be accountable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95FB1E7-0DAF-4EDE-86E5-767947C86F8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32435" y="5843438"/>
            <a:ext cx="971557" cy="962032"/>
          </a:xfrm>
          <a:prstGeom prst="rect">
            <a:avLst/>
          </a:prstGeom>
        </p:spPr>
      </p:pic>
      <p:grpSp>
        <p:nvGrpSpPr>
          <p:cNvPr id="5" name="Group 32">
            <a:extLst>
              <a:ext uri="{FF2B5EF4-FFF2-40B4-BE49-F238E27FC236}">
                <a16:creationId xmlns:a16="http://schemas.microsoft.com/office/drawing/2014/main" id="{8DF9CDA1-3E55-4DE8-B747-487B67FB547C}"/>
              </a:ext>
            </a:extLst>
          </p:cNvPr>
          <p:cNvGrpSpPr/>
          <p:nvPr/>
        </p:nvGrpSpPr>
        <p:grpSpPr>
          <a:xfrm>
            <a:off x="6120102" y="2077100"/>
            <a:ext cx="2449768" cy="2795078"/>
            <a:chOff x="3783013" y="1633179"/>
            <a:chExt cx="3791429" cy="3237258"/>
          </a:xfrm>
        </p:grpSpPr>
        <p:sp>
          <p:nvSpPr>
            <p:cNvPr id="6" name="Freeform 26">
              <a:extLst>
                <a:ext uri="{FF2B5EF4-FFF2-40B4-BE49-F238E27FC236}">
                  <a16:creationId xmlns:a16="http://schemas.microsoft.com/office/drawing/2014/main" id="{0DB1E01A-D77C-4AC4-BBFE-F524CF1143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3013" y="2531414"/>
              <a:ext cx="3427128" cy="2339023"/>
            </a:xfrm>
            <a:custGeom>
              <a:avLst/>
              <a:gdLst>
                <a:gd name="T0" fmla="*/ 2015 w 2176"/>
                <a:gd name="T1" fmla="*/ 65 h 1473"/>
                <a:gd name="T2" fmla="*/ 1817 w 2176"/>
                <a:gd name="T3" fmla="*/ 280 h 1473"/>
                <a:gd name="T4" fmla="*/ 1777 w 2176"/>
                <a:gd name="T5" fmla="*/ 195 h 1473"/>
                <a:gd name="T6" fmla="*/ 1493 w 2176"/>
                <a:gd name="T7" fmla="*/ 6 h 1473"/>
                <a:gd name="T8" fmla="*/ 1101 w 2176"/>
                <a:gd name="T9" fmla="*/ 9 h 1473"/>
                <a:gd name="T10" fmla="*/ 1005 w 2176"/>
                <a:gd name="T11" fmla="*/ 32 h 1473"/>
                <a:gd name="T12" fmla="*/ 789 w 2176"/>
                <a:gd name="T13" fmla="*/ 383 h 1473"/>
                <a:gd name="T14" fmla="*/ 719 w 2176"/>
                <a:gd name="T15" fmla="*/ 460 h 1473"/>
                <a:gd name="T16" fmla="*/ 384 w 2176"/>
                <a:gd name="T17" fmla="*/ 489 h 1473"/>
                <a:gd name="T18" fmla="*/ 298 w 2176"/>
                <a:gd name="T19" fmla="*/ 412 h 1473"/>
                <a:gd name="T20" fmla="*/ 319 w 2176"/>
                <a:gd name="T21" fmla="*/ 297 h 1473"/>
                <a:gd name="T22" fmla="*/ 78 w 2176"/>
                <a:gd name="T23" fmla="*/ 92 h 1473"/>
                <a:gd name="T24" fmla="*/ 15 w 2176"/>
                <a:gd name="T25" fmla="*/ 90 h 1473"/>
                <a:gd name="T26" fmla="*/ 6 w 2176"/>
                <a:gd name="T27" fmla="*/ 146 h 1473"/>
                <a:gd name="T28" fmla="*/ 121 w 2176"/>
                <a:gd name="T29" fmla="*/ 438 h 1473"/>
                <a:gd name="T30" fmla="*/ 260 w 2176"/>
                <a:gd name="T31" fmla="*/ 444 h 1473"/>
                <a:gd name="T32" fmla="*/ 362 w 2176"/>
                <a:gd name="T33" fmla="*/ 528 h 1473"/>
                <a:gd name="T34" fmla="*/ 475 w 2176"/>
                <a:gd name="T35" fmla="*/ 647 h 1473"/>
                <a:gd name="T36" fmla="*/ 821 w 2176"/>
                <a:gd name="T37" fmla="*/ 623 h 1473"/>
                <a:gd name="T38" fmla="*/ 950 w 2176"/>
                <a:gd name="T39" fmla="*/ 507 h 1473"/>
                <a:gd name="T40" fmla="*/ 986 w 2176"/>
                <a:gd name="T41" fmla="*/ 330 h 1473"/>
                <a:gd name="T42" fmla="*/ 1014 w 2176"/>
                <a:gd name="T43" fmla="*/ 376 h 1473"/>
                <a:gd name="T44" fmla="*/ 1012 w 2176"/>
                <a:gd name="T45" fmla="*/ 1473 h 1473"/>
                <a:gd name="T46" fmla="*/ 1287 w 2176"/>
                <a:gd name="T47" fmla="*/ 1473 h 1473"/>
                <a:gd name="T48" fmla="*/ 1288 w 2176"/>
                <a:gd name="T49" fmla="*/ 1014 h 1473"/>
                <a:gd name="T50" fmla="*/ 1314 w 2176"/>
                <a:gd name="T51" fmla="*/ 951 h 1473"/>
                <a:gd name="T52" fmla="*/ 1343 w 2176"/>
                <a:gd name="T53" fmla="*/ 1012 h 1473"/>
                <a:gd name="T54" fmla="*/ 1344 w 2176"/>
                <a:gd name="T55" fmla="*/ 1235 h 1473"/>
                <a:gd name="T56" fmla="*/ 1617 w 2176"/>
                <a:gd name="T57" fmla="*/ 1235 h 1473"/>
                <a:gd name="T58" fmla="*/ 1617 w 2176"/>
                <a:gd name="T59" fmla="*/ 323 h 1473"/>
                <a:gd name="T60" fmla="*/ 1675 w 2176"/>
                <a:gd name="T61" fmla="*/ 461 h 1473"/>
                <a:gd name="T62" fmla="*/ 1742 w 2176"/>
                <a:gd name="T63" fmla="*/ 558 h 1473"/>
                <a:gd name="T64" fmla="*/ 1901 w 2176"/>
                <a:gd name="T65" fmla="*/ 464 h 1473"/>
                <a:gd name="T66" fmla="*/ 2116 w 2176"/>
                <a:gd name="T67" fmla="*/ 217 h 1473"/>
                <a:gd name="T68" fmla="*/ 2176 w 2176"/>
                <a:gd name="T69" fmla="*/ 142 h 1473"/>
                <a:gd name="T70" fmla="*/ 2015 w 2176"/>
                <a:gd name="T71" fmla="*/ 65 h 1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76" h="1473">
                  <a:moveTo>
                    <a:pt x="2015" y="65"/>
                  </a:moveTo>
                  <a:cubicBezTo>
                    <a:pt x="1950" y="135"/>
                    <a:pt x="1886" y="205"/>
                    <a:pt x="1817" y="280"/>
                  </a:cubicBezTo>
                  <a:cubicBezTo>
                    <a:pt x="1801" y="246"/>
                    <a:pt x="1789" y="220"/>
                    <a:pt x="1777" y="195"/>
                  </a:cubicBezTo>
                  <a:cubicBezTo>
                    <a:pt x="1718" y="79"/>
                    <a:pt x="1636" y="0"/>
                    <a:pt x="1493" y="6"/>
                  </a:cubicBezTo>
                  <a:cubicBezTo>
                    <a:pt x="1362" y="12"/>
                    <a:pt x="1231" y="6"/>
                    <a:pt x="1101" y="9"/>
                  </a:cubicBezTo>
                  <a:cubicBezTo>
                    <a:pt x="1068" y="9"/>
                    <a:pt x="1034" y="18"/>
                    <a:pt x="1005" y="32"/>
                  </a:cubicBezTo>
                  <a:cubicBezTo>
                    <a:pt x="860" y="103"/>
                    <a:pt x="821" y="243"/>
                    <a:pt x="789" y="383"/>
                  </a:cubicBezTo>
                  <a:cubicBezTo>
                    <a:pt x="779" y="429"/>
                    <a:pt x="763" y="455"/>
                    <a:pt x="719" y="460"/>
                  </a:cubicBezTo>
                  <a:cubicBezTo>
                    <a:pt x="636" y="469"/>
                    <a:pt x="398" y="464"/>
                    <a:pt x="384" y="489"/>
                  </a:cubicBezTo>
                  <a:cubicBezTo>
                    <a:pt x="339" y="456"/>
                    <a:pt x="337" y="455"/>
                    <a:pt x="298" y="412"/>
                  </a:cubicBezTo>
                  <a:cubicBezTo>
                    <a:pt x="308" y="363"/>
                    <a:pt x="333" y="311"/>
                    <a:pt x="319" y="297"/>
                  </a:cubicBezTo>
                  <a:cubicBezTo>
                    <a:pt x="244" y="223"/>
                    <a:pt x="161" y="157"/>
                    <a:pt x="78" y="92"/>
                  </a:cubicBezTo>
                  <a:cubicBezTo>
                    <a:pt x="64" y="81"/>
                    <a:pt x="31" y="81"/>
                    <a:pt x="15" y="90"/>
                  </a:cubicBezTo>
                  <a:cubicBezTo>
                    <a:pt x="4" y="96"/>
                    <a:pt x="0" y="129"/>
                    <a:pt x="6" y="146"/>
                  </a:cubicBezTo>
                  <a:cubicBezTo>
                    <a:pt x="39" y="242"/>
                    <a:pt x="81" y="345"/>
                    <a:pt x="121" y="438"/>
                  </a:cubicBezTo>
                  <a:cubicBezTo>
                    <a:pt x="127" y="453"/>
                    <a:pt x="257" y="443"/>
                    <a:pt x="260" y="444"/>
                  </a:cubicBezTo>
                  <a:cubicBezTo>
                    <a:pt x="275" y="448"/>
                    <a:pt x="330" y="505"/>
                    <a:pt x="362" y="528"/>
                  </a:cubicBezTo>
                  <a:cubicBezTo>
                    <a:pt x="362" y="656"/>
                    <a:pt x="429" y="646"/>
                    <a:pt x="475" y="647"/>
                  </a:cubicBezTo>
                  <a:cubicBezTo>
                    <a:pt x="579" y="652"/>
                    <a:pt x="761" y="632"/>
                    <a:pt x="821" y="623"/>
                  </a:cubicBezTo>
                  <a:cubicBezTo>
                    <a:pt x="899" y="612"/>
                    <a:pt x="940" y="586"/>
                    <a:pt x="950" y="507"/>
                  </a:cubicBezTo>
                  <a:cubicBezTo>
                    <a:pt x="958" y="447"/>
                    <a:pt x="973" y="389"/>
                    <a:pt x="986" y="330"/>
                  </a:cubicBezTo>
                  <a:cubicBezTo>
                    <a:pt x="1007" y="345"/>
                    <a:pt x="1014" y="361"/>
                    <a:pt x="1014" y="376"/>
                  </a:cubicBezTo>
                  <a:cubicBezTo>
                    <a:pt x="1013" y="667"/>
                    <a:pt x="1012" y="1182"/>
                    <a:pt x="1012" y="1473"/>
                  </a:cubicBezTo>
                  <a:cubicBezTo>
                    <a:pt x="1287" y="1473"/>
                    <a:pt x="1287" y="1473"/>
                    <a:pt x="1287" y="1473"/>
                  </a:cubicBezTo>
                  <a:cubicBezTo>
                    <a:pt x="1286" y="1394"/>
                    <a:pt x="1287" y="1093"/>
                    <a:pt x="1288" y="1014"/>
                  </a:cubicBezTo>
                  <a:cubicBezTo>
                    <a:pt x="1289" y="993"/>
                    <a:pt x="1305" y="972"/>
                    <a:pt x="1314" y="951"/>
                  </a:cubicBezTo>
                  <a:cubicBezTo>
                    <a:pt x="1324" y="972"/>
                    <a:pt x="1341" y="991"/>
                    <a:pt x="1343" y="1012"/>
                  </a:cubicBezTo>
                  <a:cubicBezTo>
                    <a:pt x="1346" y="1071"/>
                    <a:pt x="1344" y="1175"/>
                    <a:pt x="1344" y="1235"/>
                  </a:cubicBezTo>
                  <a:cubicBezTo>
                    <a:pt x="1438" y="1235"/>
                    <a:pt x="1523" y="1235"/>
                    <a:pt x="1617" y="1235"/>
                  </a:cubicBezTo>
                  <a:cubicBezTo>
                    <a:pt x="1617" y="942"/>
                    <a:pt x="1617" y="610"/>
                    <a:pt x="1617" y="323"/>
                  </a:cubicBezTo>
                  <a:cubicBezTo>
                    <a:pt x="1646" y="368"/>
                    <a:pt x="1655" y="417"/>
                    <a:pt x="1675" y="461"/>
                  </a:cubicBezTo>
                  <a:cubicBezTo>
                    <a:pt x="1691" y="498"/>
                    <a:pt x="1715" y="554"/>
                    <a:pt x="1742" y="558"/>
                  </a:cubicBezTo>
                  <a:cubicBezTo>
                    <a:pt x="1778" y="564"/>
                    <a:pt x="1872" y="494"/>
                    <a:pt x="1901" y="464"/>
                  </a:cubicBezTo>
                  <a:cubicBezTo>
                    <a:pt x="1991" y="372"/>
                    <a:pt x="2032" y="315"/>
                    <a:pt x="2116" y="217"/>
                  </a:cubicBezTo>
                  <a:cubicBezTo>
                    <a:pt x="2136" y="195"/>
                    <a:pt x="2153" y="171"/>
                    <a:pt x="2176" y="142"/>
                  </a:cubicBezTo>
                  <a:cubicBezTo>
                    <a:pt x="2117" y="114"/>
                    <a:pt x="2068" y="90"/>
                    <a:pt x="2015" y="6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Oval 29">
              <a:extLst>
                <a:ext uri="{FF2B5EF4-FFF2-40B4-BE49-F238E27FC236}">
                  <a16:creationId xmlns:a16="http://schemas.microsoft.com/office/drawing/2014/main" id="{241B227C-0984-42C0-A8A2-D9E272CED52F}"/>
                </a:ext>
              </a:extLst>
            </p:cNvPr>
            <p:cNvSpPr/>
            <p:nvPr/>
          </p:nvSpPr>
          <p:spPr>
            <a:xfrm>
              <a:off x="5440076" y="1633179"/>
              <a:ext cx="803743" cy="80374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angle 30">
              <a:extLst>
                <a:ext uri="{FF2B5EF4-FFF2-40B4-BE49-F238E27FC236}">
                  <a16:creationId xmlns:a16="http://schemas.microsoft.com/office/drawing/2014/main" id="{63A6AEB4-4FFC-4C6E-AEC9-B38E1D89D1FB}"/>
                </a:ext>
              </a:extLst>
            </p:cNvPr>
            <p:cNvSpPr/>
            <p:nvPr/>
          </p:nvSpPr>
          <p:spPr>
            <a:xfrm rot="1529257">
              <a:off x="6797802" y="2375176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" name="Group 34">
            <a:extLst>
              <a:ext uri="{FF2B5EF4-FFF2-40B4-BE49-F238E27FC236}">
                <a16:creationId xmlns:a16="http://schemas.microsoft.com/office/drawing/2014/main" id="{AADC6C61-1F51-4E3D-B8EA-4831F39E6715}"/>
              </a:ext>
            </a:extLst>
          </p:cNvPr>
          <p:cNvGrpSpPr/>
          <p:nvPr/>
        </p:nvGrpSpPr>
        <p:grpSpPr>
          <a:xfrm>
            <a:off x="6122240" y="3964348"/>
            <a:ext cx="2741453" cy="1927515"/>
            <a:chOff x="3920888" y="3793179"/>
            <a:chExt cx="4242862" cy="2232447"/>
          </a:xfrm>
        </p:grpSpPr>
        <p:sp>
          <p:nvSpPr>
            <p:cNvPr id="10" name="Rectangle 33">
              <a:extLst>
                <a:ext uri="{FF2B5EF4-FFF2-40B4-BE49-F238E27FC236}">
                  <a16:creationId xmlns:a16="http://schemas.microsoft.com/office/drawing/2014/main" id="{06C707EF-6B59-41C1-BA57-A88CE898D50F}"/>
                </a:ext>
              </a:extLst>
            </p:cNvPr>
            <p:cNvSpPr/>
            <p:nvPr/>
          </p:nvSpPr>
          <p:spPr>
            <a:xfrm>
              <a:off x="7387110" y="5723262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ctangle 37">
              <a:extLst>
                <a:ext uri="{FF2B5EF4-FFF2-40B4-BE49-F238E27FC236}">
                  <a16:creationId xmlns:a16="http://schemas.microsoft.com/office/drawing/2014/main" id="{4F76BC88-4FB4-4E83-8C13-DD2C91205AAD}"/>
                </a:ext>
              </a:extLst>
            </p:cNvPr>
            <p:cNvSpPr/>
            <p:nvPr/>
          </p:nvSpPr>
          <p:spPr>
            <a:xfrm>
              <a:off x="6519009" y="5723262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38">
              <a:extLst>
                <a:ext uri="{FF2B5EF4-FFF2-40B4-BE49-F238E27FC236}">
                  <a16:creationId xmlns:a16="http://schemas.microsoft.com/office/drawing/2014/main" id="{6A8A2687-409F-453E-9FCE-81DC028A2452}"/>
                </a:ext>
              </a:extLst>
            </p:cNvPr>
            <p:cNvSpPr/>
            <p:nvPr/>
          </p:nvSpPr>
          <p:spPr>
            <a:xfrm>
              <a:off x="5651280" y="5723262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39">
              <a:extLst>
                <a:ext uri="{FF2B5EF4-FFF2-40B4-BE49-F238E27FC236}">
                  <a16:creationId xmlns:a16="http://schemas.microsoft.com/office/drawing/2014/main" id="{8802AC8E-329B-4123-9ECF-EFFE626F91F4}"/>
                </a:ext>
              </a:extLst>
            </p:cNvPr>
            <p:cNvSpPr/>
            <p:nvPr/>
          </p:nvSpPr>
          <p:spPr>
            <a:xfrm>
              <a:off x="4783179" y="5723262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Rectangle 40">
              <a:extLst>
                <a:ext uri="{FF2B5EF4-FFF2-40B4-BE49-F238E27FC236}">
                  <a16:creationId xmlns:a16="http://schemas.microsoft.com/office/drawing/2014/main" id="{E3CD7FE7-5117-4339-A01E-56A7F73135AD}"/>
                </a:ext>
              </a:extLst>
            </p:cNvPr>
            <p:cNvSpPr/>
            <p:nvPr/>
          </p:nvSpPr>
          <p:spPr>
            <a:xfrm>
              <a:off x="3920888" y="5723262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42">
              <a:extLst>
                <a:ext uri="{FF2B5EF4-FFF2-40B4-BE49-F238E27FC236}">
                  <a16:creationId xmlns:a16="http://schemas.microsoft.com/office/drawing/2014/main" id="{BE4D49EC-B6E2-4E8D-9423-BF5C5B62E9F9}"/>
                </a:ext>
              </a:extLst>
            </p:cNvPr>
            <p:cNvSpPr/>
            <p:nvPr/>
          </p:nvSpPr>
          <p:spPr>
            <a:xfrm>
              <a:off x="7820307" y="5334642"/>
              <a:ext cx="343443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43">
              <a:extLst>
                <a:ext uri="{FF2B5EF4-FFF2-40B4-BE49-F238E27FC236}">
                  <a16:creationId xmlns:a16="http://schemas.microsoft.com/office/drawing/2014/main" id="{9CEBF4A3-3323-4D94-8D91-B6507B5ED2CD}"/>
                </a:ext>
              </a:extLst>
            </p:cNvPr>
            <p:cNvSpPr/>
            <p:nvPr/>
          </p:nvSpPr>
          <p:spPr>
            <a:xfrm>
              <a:off x="6952206" y="5334642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44">
              <a:extLst>
                <a:ext uri="{FF2B5EF4-FFF2-40B4-BE49-F238E27FC236}">
                  <a16:creationId xmlns:a16="http://schemas.microsoft.com/office/drawing/2014/main" id="{DC6D879C-4463-4B9E-95E7-97118F2EFE94}"/>
                </a:ext>
              </a:extLst>
            </p:cNvPr>
            <p:cNvSpPr/>
            <p:nvPr/>
          </p:nvSpPr>
          <p:spPr>
            <a:xfrm>
              <a:off x="6084477" y="5334642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45">
              <a:extLst>
                <a:ext uri="{FF2B5EF4-FFF2-40B4-BE49-F238E27FC236}">
                  <a16:creationId xmlns:a16="http://schemas.microsoft.com/office/drawing/2014/main" id="{FB45B8A7-C6D8-4F4F-88F3-DA8150FE1E3B}"/>
                </a:ext>
              </a:extLst>
            </p:cNvPr>
            <p:cNvSpPr/>
            <p:nvPr/>
          </p:nvSpPr>
          <p:spPr>
            <a:xfrm>
              <a:off x="5216376" y="5334642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46">
              <a:extLst>
                <a:ext uri="{FF2B5EF4-FFF2-40B4-BE49-F238E27FC236}">
                  <a16:creationId xmlns:a16="http://schemas.microsoft.com/office/drawing/2014/main" id="{DEB747E3-679B-429B-A54C-503B0BB331A5}"/>
                </a:ext>
              </a:extLst>
            </p:cNvPr>
            <p:cNvSpPr/>
            <p:nvPr/>
          </p:nvSpPr>
          <p:spPr>
            <a:xfrm>
              <a:off x="4354085" y="5334642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47">
              <a:extLst>
                <a:ext uri="{FF2B5EF4-FFF2-40B4-BE49-F238E27FC236}">
                  <a16:creationId xmlns:a16="http://schemas.microsoft.com/office/drawing/2014/main" id="{D743BD94-1188-489E-82B4-BF2EC9305852}"/>
                </a:ext>
              </a:extLst>
            </p:cNvPr>
            <p:cNvSpPr/>
            <p:nvPr/>
          </p:nvSpPr>
          <p:spPr>
            <a:xfrm>
              <a:off x="7387110" y="4946973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48">
              <a:extLst>
                <a:ext uri="{FF2B5EF4-FFF2-40B4-BE49-F238E27FC236}">
                  <a16:creationId xmlns:a16="http://schemas.microsoft.com/office/drawing/2014/main" id="{CC8FBD9A-3FF9-45A8-A6B5-B7A0372CA3EA}"/>
                </a:ext>
              </a:extLst>
            </p:cNvPr>
            <p:cNvSpPr/>
            <p:nvPr/>
          </p:nvSpPr>
          <p:spPr>
            <a:xfrm>
              <a:off x="6519009" y="4946973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49">
              <a:extLst>
                <a:ext uri="{FF2B5EF4-FFF2-40B4-BE49-F238E27FC236}">
                  <a16:creationId xmlns:a16="http://schemas.microsoft.com/office/drawing/2014/main" id="{B57A5457-522E-4A85-8EED-6E21CBEA3702}"/>
                </a:ext>
              </a:extLst>
            </p:cNvPr>
            <p:cNvSpPr/>
            <p:nvPr/>
          </p:nvSpPr>
          <p:spPr>
            <a:xfrm>
              <a:off x="5651280" y="4946973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50">
              <a:extLst>
                <a:ext uri="{FF2B5EF4-FFF2-40B4-BE49-F238E27FC236}">
                  <a16:creationId xmlns:a16="http://schemas.microsoft.com/office/drawing/2014/main" id="{CCB98FBA-BB7E-4C47-8B27-08045DB46B61}"/>
                </a:ext>
              </a:extLst>
            </p:cNvPr>
            <p:cNvSpPr/>
            <p:nvPr/>
          </p:nvSpPr>
          <p:spPr>
            <a:xfrm>
              <a:off x="4783179" y="4946973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52">
              <a:extLst>
                <a:ext uri="{FF2B5EF4-FFF2-40B4-BE49-F238E27FC236}">
                  <a16:creationId xmlns:a16="http://schemas.microsoft.com/office/drawing/2014/main" id="{A9245BBB-97CD-48B7-9E0F-134B50C9C1CB}"/>
                </a:ext>
              </a:extLst>
            </p:cNvPr>
            <p:cNvSpPr/>
            <p:nvPr/>
          </p:nvSpPr>
          <p:spPr>
            <a:xfrm>
              <a:off x="7820307" y="4567879"/>
              <a:ext cx="343443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53">
              <a:extLst>
                <a:ext uri="{FF2B5EF4-FFF2-40B4-BE49-F238E27FC236}">
                  <a16:creationId xmlns:a16="http://schemas.microsoft.com/office/drawing/2014/main" id="{22845ABC-DA10-4FF6-9C9C-C9B95D7E14DB}"/>
                </a:ext>
              </a:extLst>
            </p:cNvPr>
            <p:cNvSpPr/>
            <p:nvPr/>
          </p:nvSpPr>
          <p:spPr>
            <a:xfrm>
              <a:off x="6952206" y="4567879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54">
              <a:extLst>
                <a:ext uri="{FF2B5EF4-FFF2-40B4-BE49-F238E27FC236}">
                  <a16:creationId xmlns:a16="http://schemas.microsoft.com/office/drawing/2014/main" id="{F1B3EE27-F7B8-46F3-A6D2-7C752ED50188}"/>
                </a:ext>
              </a:extLst>
            </p:cNvPr>
            <p:cNvSpPr/>
            <p:nvPr/>
          </p:nvSpPr>
          <p:spPr>
            <a:xfrm>
              <a:off x="6084477" y="4567879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55">
              <a:extLst>
                <a:ext uri="{FF2B5EF4-FFF2-40B4-BE49-F238E27FC236}">
                  <a16:creationId xmlns:a16="http://schemas.microsoft.com/office/drawing/2014/main" id="{2A83447A-270F-4506-83D0-BDF5F280EDE1}"/>
                </a:ext>
              </a:extLst>
            </p:cNvPr>
            <p:cNvSpPr/>
            <p:nvPr/>
          </p:nvSpPr>
          <p:spPr>
            <a:xfrm>
              <a:off x="7387110" y="4170686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56">
              <a:extLst>
                <a:ext uri="{FF2B5EF4-FFF2-40B4-BE49-F238E27FC236}">
                  <a16:creationId xmlns:a16="http://schemas.microsoft.com/office/drawing/2014/main" id="{409169E4-2720-4129-81B5-6F88A78598FC}"/>
                </a:ext>
              </a:extLst>
            </p:cNvPr>
            <p:cNvSpPr/>
            <p:nvPr/>
          </p:nvSpPr>
          <p:spPr>
            <a:xfrm>
              <a:off x="6519009" y="4170686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58">
              <a:extLst>
                <a:ext uri="{FF2B5EF4-FFF2-40B4-BE49-F238E27FC236}">
                  <a16:creationId xmlns:a16="http://schemas.microsoft.com/office/drawing/2014/main" id="{C8A5CBCA-9210-4A42-B86A-F6ED863CD688}"/>
                </a:ext>
              </a:extLst>
            </p:cNvPr>
            <p:cNvSpPr/>
            <p:nvPr/>
          </p:nvSpPr>
          <p:spPr>
            <a:xfrm>
              <a:off x="7820307" y="3793179"/>
              <a:ext cx="343443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50EC48B2-30C0-4DF6-86A6-DD9727ED5E1C}"/>
                </a:ext>
              </a:extLst>
            </p:cNvPr>
            <p:cNvSpPr/>
            <p:nvPr/>
          </p:nvSpPr>
          <p:spPr>
            <a:xfrm>
              <a:off x="6952206" y="3793179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1" name="Titolo 1"/>
          <p:cNvSpPr txBox="1">
            <a:spLocks/>
          </p:cNvSpPr>
          <p:nvPr/>
        </p:nvSpPr>
        <p:spPr>
          <a:xfrm>
            <a:off x="868221" y="757407"/>
            <a:ext cx="7926977" cy="658733"/>
          </a:xfrm>
          <a:prstGeom prst="snip2Diag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dirty="0">
                <a:solidFill>
                  <a:srgbClr val="002060"/>
                </a:solidFill>
                <a:latin typeface="+mj-lt"/>
              </a:rPr>
              <a:t>FINANCIAL MANAGEMENT</a:t>
            </a:r>
          </a:p>
        </p:txBody>
      </p:sp>
      <p:sp>
        <p:nvSpPr>
          <p:cNvPr id="32" name="CasellaDiTesto 31"/>
          <p:cNvSpPr txBox="1"/>
          <p:nvPr/>
        </p:nvSpPr>
        <p:spPr>
          <a:xfrm>
            <a:off x="1324302" y="1703314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latin typeface="+mj-lt"/>
              </a:rPr>
              <a:t>Basic </a:t>
            </a:r>
            <a:r>
              <a:rPr lang="it-IT" sz="2000" dirty="0" err="1" smtClean="0">
                <a:latin typeface="+mj-lt"/>
              </a:rPr>
              <a:t>principles</a:t>
            </a:r>
            <a:r>
              <a:rPr lang="it-IT" sz="2000" dirty="0" smtClean="0">
                <a:latin typeface="+mj-lt"/>
              </a:rPr>
              <a:t>:</a:t>
            </a:r>
            <a:endParaRPr lang="it-IT" sz="2000" dirty="0">
              <a:latin typeface="+mj-lt"/>
            </a:endParaRPr>
          </a:p>
        </p:txBody>
      </p:sp>
      <p:sp>
        <p:nvSpPr>
          <p:cNvPr id="35" name="Segnaposto contenuto 2"/>
          <p:cNvSpPr txBox="1">
            <a:spLocks/>
          </p:cNvSpPr>
          <p:nvPr/>
        </p:nvSpPr>
        <p:spPr>
          <a:xfrm>
            <a:off x="1324300" y="4005010"/>
            <a:ext cx="3247697" cy="570562"/>
          </a:xfrm>
          <a:prstGeom prst="rect">
            <a:avLst/>
          </a:prstGeom>
          <a:solidFill>
            <a:srgbClr val="92D050"/>
          </a:solidFill>
          <a:ln w="1905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dirty="0">
                <a:latin typeface="+mj-lt"/>
              </a:rPr>
              <a:t>Be cooperative</a:t>
            </a:r>
          </a:p>
        </p:txBody>
      </p:sp>
      <p:sp>
        <p:nvSpPr>
          <p:cNvPr id="36" name="Segnaposto contenuto 2"/>
          <p:cNvSpPr txBox="1">
            <a:spLocks/>
          </p:cNvSpPr>
          <p:nvPr/>
        </p:nvSpPr>
        <p:spPr>
          <a:xfrm>
            <a:off x="1324302" y="2390598"/>
            <a:ext cx="3247697" cy="586578"/>
          </a:xfrm>
          <a:prstGeom prst="rect">
            <a:avLst/>
          </a:prstGeom>
          <a:solidFill>
            <a:srgbClr val="92D050"/>
          </a:solidFill>
          <a:ln w="1905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4000" dirty="0">
                <a:latin typeface="+mj-lt"/>
              </a:rPr>
              <a:t>Use all the 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/>
          <p:cNvSpPr txBox="1">
            <a:spLocks/>
          </p:cNvSpPr>
          <p:nvPr/>
        </p:nvSpPr>
        <p:spPr>
          <a:xfrm>
            <a:off x="727741" y="365890"/>
            <a:ext cx="6520461" cy="631121"/>
          </a:xfrm>
          <a:prstGeom prst="snip2Diag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rgbClr val="FFC000"/>
                </a:solidFill>
                <a:latin typeface="+mj-lt"/>
              </a:rPr>
              <a:t>6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+mj-lt"/>
              </a:rPr>
              <a:t>Reporting 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periods</a:t>
            </a:r>
            <a:endParaRPr lang="it-IT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41384" y="893789"/>
            <a:ext cx="5673383" cy="5775125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670424" y="5094357"/>
            <a:ext cx="52167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u="sng" dirty="0" smtClean="0">
                <a:solidFill>
                  <a:srgbClr val="FFC000"/>
                </a:solidFill>
                <a:latin typeface="+mj-lt"/>
              </a:rPr>
              <a:t>NOTE:</a:t>
            </a:r>
            <a:r>
              <a:rPr lang="it-IT" sz="2000" dirty="0" smtClean="0">
                <a:latin typeface="+mj-lt"/>
              </a:rPr>
              <a:t> The </a:t>
            </a:r>
            <a:r>
              <a:rPr lang="it-IT" sz="2000" dirty="0" err="1" smtClean="0">
                <a:latin typeface="+mj-lt"/>
              </a:rPr>
              <a:t>Period</a:t>
            </a:r>
            <a:r>
              <a:rPr lang="it-IT" sz="2000" dirty="0" smtClean="0">
                <a:latin typeface="+mj-lt"/>
              </a:rPr>
              <a:t> 1 </a:t>
            </a:r>
            <a:r>
              <a:rPr lang="it-IT" sz="2000" dirty="0" err="1" smtClean="0">
                <a:latin typeface="+mj-lt"/>
              </a:rPr>
              <a:t>ends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at</a:t>
            </a:r>
            <a:r>
              <a:rPr lang="it-IT" sz="2000" dirty="0" smtClean="0">
                <a:latin typeface="+mj-lt"/>
              </a:rPr>
              <a:t> the end of </a:t>
            </a:r>
            <a:r>
              <a:rPr lang="it-IT" sz="2000" dirty="0" err="1" smtClean="0">
                <a:latin typeface="+mj-lt"/>
              </a:rPr>
              <a:t>June</a:t>
            </a:r>
            <a:r>
              <a:rPr lang="it-IT" sz="2000" dirty="0" smtClean="0">
                <a:latin typeface="+mj-lt"/>
              </a:rPr>
              <a:t> 2020.</a:t>
            </a:r>
            <a:endParaRPr lang="it-IT" sz="2000" dirty="0">
              <a:latin typeface="+mj-lt"/>
            </a:endParaRPr>
          </a:p>
        </p:txBody>
      </p:sp>
      <p:cxnSp>
        <p:nvCxnSpPr>
          <p:cNvPr id="11" name="Connettore 2 10"/>
          <p:cNvCxnSpPr/>
          <p:nvPr/>
        </p:nvCxnSpPr>
        <p:spPr>
          <a:xfrm flipH="1" flipV="1">
            <a:off x="3618411" y="3931920"/>
            <a:ext cx="3052013" cy="151638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4452078" y="788858"/>
            <a:ext cx="1079292" cy="38361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6670425" y="1955340"/>
            <a:ext cx="52167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err="1" smtClean="0">
                <a:solidFill>
                  <a:srgbClr val="FFC000"/>
                </a:solidFill>
                <a:latin typeface="+mj-lt"/>
              </a:rPr>
              <a:t>Quick</a:t>
            </a:r>
            <a:r>
              <a:rPr lang="it-IT" sz="2000" b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it-IT" sz="2000" b="1" dirty="0">
                <a:solidFill>
                  <a:srgbClr val="FFC000"/>
                </a:solidFill>
                <a:latin typeface="+mj-lt"/>
              </a:rPr>
              <a:t>info</a:t>
            </a:r>
            <a:r>
              <a:rPr lang="it-IT" sz="2000" dirty="0">
                <a:latin typeface="+mj-lt"/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dirty="0" smtClean="0">
                <a:latin typeface="+mj-lt"/>
              </a:rPr>
              <a:t>LP - </a:t>
            </a:r>
            <a:r>
              <a:rPr lang="it-IT" sz="2000" dirty="0" err="1" smtClean="0">
                <a:latin typeface="+mj-lt"/>
              </a:rPr>
              <a:t>Submission</a:t>
            </a:r>
            <a:r>
              <a:rPr lang="it-IT" sz="2000" dirty="0" smtClean="0">
                <a:latin typeface="+mj-lt"/>
              </a:rPr>
              <a:t> via </a:t>
            </a:r>
            <a:r>
              <a:rPr lang="it-IT" sz="2000" dirty="0" err="1" smtClean="0">
                <a:latin typeface="+mj-lt"/>
              </a:rPr>
              <a:t>eMS</a:t>
            </a:r>
            <a:r>
              <a:rPr lang="it-IT" sz="2000" dirty="0" smtClean="0">
                <a:latin typeface="+mj-lt"/>
              </a:rPr>
              <a:t> to the MA </a:t>
            </a:r>
            <a:r>
              <a:rPr lang="it-IT" sz="2000" dirty="0" err="1" smtClean="0">
                <a:latin typeface="+mj-lt"/>
              </a:rPr>
              <a:t>within</a:t>
            </a:r>
            <a:r>
              <a:rPr lang="it-IT" sz="2000" dirty="0" smtClean="0">
                <a:latin typeface="+mj-lt"/>
              </a:rPr>
              <a:t> 3 </a:t>
            </a:r>
            <a:r>
              <a:rPr lang="it-IT" sz="2000" dirty="0" err="1" smtClean="0">
                <a:latin typeface="+mj-lt"/>
              </a:rPr>
              <a:t>months</a:t>
            </a:r>
            <a:r>
              <a:rPr lang="it-IT" sz="2000" dirty="0" smtClean="0">
                <a:latin typeface="+mj-lt"/>
              </a:rPr>
              <a:t> from the end of the Reporting </a:t>
            </a:r>
            <a:r>
              <a:rPr lang="it-IT" sz="2000" dirty="0" err="1" smtClean="0">
                <a:latin typeface="+mj-lt"/>
              </a:rPr>
              <a:t>Period</a:t>
            </a:r>
            <a:endParaRPr lang="it-IT" sz="20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 smtClean="0"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dirty="0" smtClean="0">
                <a:latin typeface="+mj-lt"/>
              </a:rPr>
              <a:t>PP - </a:t>
            </a:r>
            <a:r>
              <a:rPr lang="it-IT" sz="2000" dirty="0" err="1" smtClean="0">
                <a:latin typeface="+mj-lt"/>
              </a:rPr>
              <a:t>Submission</a:t>
            </a:r>
            <a:r>
              <a:rPr lang="it-IT" sz="2000" dirty="0" smtClean="0">
                <a:latin typeface="+mj-lt"/>
              </a:rPr>
              <a:t> via </a:t>
            </a:r>
            <a:r>
              <a:rPr lang="it-IT" sz="2000" dirty="0" err="1" smtClean="0">
                <a:latin typeface="+mj-lt"/>
              </a:rPr>
              <a:t>eMS</a:t>
            </a:r>
            <a:r>
              <a:rPr lang="it-IT" sz="2000" dirty="0" smtClean="0">
                <a:latin typeface="+mj-lt"/>
              </a:rPr>
              <a:t> to the FLC </a:t>
            </a:r>
            <a:r>
              <a:rPr lang="it-IT" sz="2000" dirty="0" err="1" smtClean="0">
                <a:latin typeface="+mj-lt"/>
              </a:rPr>
              <a:t>within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i="1" dirty="0" smtClean="0">
                <a:latin typeface="+mj-lt"/>
              </a:rPr>
              <a:t>10 </a:t>
            </a:r>
            <a:r>
              <a:rPr lang="it-IT" sz="2000" i="1" dirty="0" err="1" smtClean="0">
                <a:latin typeface="+mj-lt"/>
              </a:rPr>
              <a:t>calendar</a:t>
            </a:r>
            <a:r>
              <a:rPr lang="it-IT" sz="2000" i="1" dirty="0" smtClean="0">
                <a:latin typeface="+mj-lt"/>
              </a:rPr>
              <a:t> </a:t>
            </a:r>
            <a:r>
              <a:rPr lang="it-IT" sz="2000" i="1" dirty="0" err="1" smtClean="0">
                <a:latin typeface="+mj-lt"/>
              </a:rPr>
              <a:t>days</a:t>
            </a:r>
            <a:r>
              <a:rPr lang="it-IT" sz="2000" i="1" dirty="0" smtClean="0">
                <a:latin typeface="+mj-lt"/>
              </a:rPr>
              <a:t> </a:t>
            </a:r>
            <a:r>
              <a:rPr lang="it-IT" sz="2000" dirty="0" smtClean="0">
                <a:latin typeface="+mj-lt"/>
              </a:rPr>
              <a:t>from the end date of the Reporting </a:t>
            </a:r>
            <a:r>
              <a:rPr lang="it-IT" sz="2000" dirty="0" err="1" smtClean="0">
                <a:latin typeface="+mj-lt"/>
              </a:rPr>
              <a:t>Period</a:t>
            </a:r>
            <a:endParaRPr lang="it-IT" sz="2000" dirty="0" smtClean="0">
              <a:latin typeface="+mj-lt"/>
            </a:endParaRPr>
          </a:p>
        </p:txBody>
      </p:sp>
      <p:pic>
        <p:nvPicPr>
          <p:cNvPr id="25" name="Immagine 24">
            <a:extLst>
              <a:ext uri="{FF2B5EF4-FFF2-40B4-BE49-F238E27FC236}">
                <a16:creationId xmlns:a16="http://schemas.microsoft.com/office/drawing/2014/main" id="{795FB1E7-0DAF-4EDE-86E5-767947C86F8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032435" y="5843438"/>
            <a:ext cx="971557" cy="96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21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8">
            <a:extLst>
              <a:ext uri="{FF2B5EF4-FFF2-40B4-BE49-F238E27FC236}">
                <a16:creationId xmlns:a16="http://schemas.microsoft.com/office/drawing/2014/main" id="{BB9C68F4-9380-4959-A22F-35CBF2E4D4F8}"/>
              </a:ext>
            </a:extLst>
          </p:cNvPr>
          <p:cNvSpPr/>
          <p:nvPr/>
        </p:nvSpPr>
        <p:spPr>
          <a:xfrm>
            <a:off x="795410" y="5625036"/>
            <a:ext cx="1568064" cy="148721"/>
          </a:xfrm>
          <a:prstGeom prst="ellipse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5">
            <a:extLst>
              <a:ext uri="{FF2B5EF4-FFF2-40B4-BE49-F238E27FC236}">
                <a16:creationId xmlns:a16="http://schemas.microsoft.com/office/drawing/2014/main" id="{0CA7A612-AAD5-4B6B-A2DE-C7CFE27300FC}"/>
              </a:ext>
            </a:extLst>
          </p:cNvPr>
          <p:cNvSpPr>
            <a:spLocks/>
          </p:cNvSpPr>
          <p:nvPr/>
        </p:nvSpPr>
        <p:spPr bwMode="auto">
          <a:xfrm>
            <a:off x="1710830" y="1640393"/>
            <a:ext cx="1341788" cy="1093751"/>
          </a:xfrm>
          <a:custGeom>
            <a:avLst/>
            <a:gdLst>
              <a:gd name="T0" fmla="*/ 45 w 276"/>
              <a:gd name="T1" fmla="*/ 92 h 274"/>
              <a:gd name="T2" fmla="*/ 57 w 276"/>
              <a:gd name="T3" fmla="*/ 111 h 274"/>
              <a:gd name="T4" fmla="*/ 116 w 276"/>
              <a:gd name="T5" fmla="*/ 115 h 274"/>
              <a:gd name="T6" fmla="*/ 116 w 276"/>
              <a:gd name="T7" fmla="*/ 64 h 274"/>
              <a:gd name="T8" fmla="*/ 96 w 276"/>
              <a:gd name="T9" fmla="*/ 49 h 274"/>
              <a:gd name="T10" fmla="*/ 91 w 276"/>
              <a:gd name="T11" fmla="*/ 47 h 274"/>
              <a:gd name="T12" fmla="*/ 139 w 276"/>
              <a:gd name="T13" fmla="*/ 0 h 274"/>
              <a:gd name="T14" fmla="*/ 193 w 276"/>
              <a:gd name="T15" fmla="*/ 54 h 274"/>
              <a:gd name="T16" fmla="*/ 196 w 276"/>
              <a:gd name="T17" fmla="*/ 57 h 274"/>
              <a:gd name="T18" fmla="*/ 207 w 276"/>
              <a:gd name="T19" fmla="*/ 36 h 274"/>
              <a:gd name="T20" fmla="*/ 227 w 276"/>
              <a:gd name="T21" fmla="*/ 16 h 274"/>
              <a:gd name="T22" fmla="*/ 253 w 276"/>
              <a:gd name="T23" fmla="*/ 20 h 274"/>
              <a:gd name="T24" fmla="*/ 260 w 276"/>
              <a:gd name="T25" fmla="*/ 46 h 274"/>
              <a:gd name="T26" fmla="*/ 237 w 276"/>
              <a:gd name="T27" fmla="*/ 69 h 274"/>
              <a:gd name="T28" fmla="*/ 218 w 276"/>
              <a:gd name="T29" fmla="*/ 79 h 274"/>
              <a:gd name="T30" fmla="*/ 276 w 276"/>
              <a:gd name="T31" fmla="*/ 137 h 274"/>
              <a:gd name="T32" fmla="*/ 261 w 276"/>
              <a:gd name="T33" fmla="*/ 152 h 274"/>
              <a:gd name="T34" fmla="*/ 220 w 276"/>
              <a:gd name="T35" fmla="*/ 192 h 274"/>
              <a:gd name="T36" fmla="*/ 221 w 276"/>
              <a:gd name="T37" fmla="*/ 198 h 274"/>
              <a:gd name="T38" fmla="*/ 248 w 276"/>
              <a:gd name="T39" fmla="*/ 213 h 274"/>
              <a:gd name="T40" fmla="*/ 253 w 276"/>
              <a:gd name="T41" fmla="*/ 254 h 274"/>
              <a:gd name="T42" fmla="*/ 213 w 276"/>
              <a:gd name="T43" fmla="*/ 250 h 274"/>
              <a:gd name="T44" fmla="*/ 199 w 276"/>
              <a:gd name="T45" fmla="*/ 225 h 274"/>
              <a:gd name="T46" fmla="*/ 195 w 276"/>
              <a:gd name="T47" fmla="*/ 218 h 274"/>
              <a:gd name="T48" fmla="*/ 178 w 276"/>
              <a:gd name="T49" fmla="*/ 234 h 274"/>
              <a:gd name="T50" fmla="*/ 141 w 276"/>
              <a:gd name="T51" fmla="*/ 272 h 274"/>
              <a:gd name="T52" fmla="*/ 135 w 276"/>
              <a:gd name="T53" fmla="*/ 272 h 274"/>
              <a:gd name="T54" fmla="*/ 92 w 276"/>
              <a:gd name="T55" fmla="*/ 229 h 274"/>
              <a:gd name="T56" fmla="*/ 91 w 276"/>
              <a:gd name="T57" fmla="*/ 227 h 274"/>
              <a:gd name="T58" fmla="*/ 108 w 276"/>
              <a:gd name="T59" fmla="*/ 219 h 274"/>
              <a:gd name="T60" fmla="*/ 128 w 276"/>
              <a:gd name="T61" fmla="*/ 174 h 274"/>
              <a:gd name="T62" fmla="*/ 78 w 276"/>
              <a:gd name="T63" fmla="*/ 149 h 274"/>
              <a:gd name="T64" fmla="*/ 52 w 276"/>
              <a:gd name="T65" fmla="*/ 176 h 274"/>
              <a:gd name="T66" fmla="*/ 48 w 276"/>
              <a:gd name="T67" fmla="*/ 184 h 274"/>
              <a:gd name="T68" fmla="*/ 30 w 276"/>
              <a:gd name="T69" fmla="*/ 166 h 274"/>
              <a:gd name="T70" fmla="*/ 4 w 276"/>
              <a:gd name="T71" fmla="*/ 140 h 274"/>
              <a:gd name="T72" fmla="*/ 3 w 276"/>
              <a:gd name="T73" fmla="*/ 135 h 274"/>
              <a:gd name="T74" fmla="*/ 45 w 276"/>
              <a:gd name="T75" fmla="*/ 92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76" h="274">
                <a:moveTo>
                  <a:pt x="45" y="92"/>
                </a:moveTo>
                <a:cubicBezTo>
                  <a:pt x="50" y="99"/>
                  <a:pt x="53" y="106"/>
                  <a:pt x="57" y="111"/>
                </a:cubicBezTo>
                <a:cubicBezTo>
                  <a:pt x="72" y="129"/>
                  <a:pt x="99" y="133"/>
                  <a:pt x="116" y="115"/>
                </a:cubicBezTo>
                <a:cubicBezTo>
                  <a:pt x="129" y="102"/>
                  <a:pt x="129" y="79"/>
                  <a:pt x="116" y="64"/>
                </a:cubicBezTo>
                <a:cubicBezTo>
                  <a:pt x="110" y="57"/>
                  <a:pt x="103" y="53"/>
                  <a:pt x="96" y="49"/>
                </a:cubicBezTo>
                <a:cubicBezTo>
                  <a:pt x="94" y="48"/>
                  <a:pt x="93" y="48"/>
                  <a:pt x="91" y="47"/>
                </a:cubicBezTo>
                <a:cubicBezTo>
                  <a:pt x="106" y="32"/>
                  <a:pt x="139" y="0"/>
                  <a:pt x="139" y="0"/>
                </a:cubicBezTo>
                <a:cubicBezTo>
                  <a:pt x="141" y="3"/>
                  <a:pt x="181" y="42"/>
                  <a:pt x="193" y="54"/>
                </a:cubicBezTo>
                <a:cubicBezTo>
                  <a:pt x="193" y="55"/>
                  <a:pt x="194" y="56"/>
                  <a:pt x="196" y="57"/>
                </a:cubicBezTo>
                <a:cubicBezTo>
                  <a:pt x="200" y="50"/>
                  <a:pt x="204" y="43"/>
                  <a:pt x="207" y="36"/>
                </a:cubicBezTo>
                <a:cubicBezTo>
                  <a:pt x="211" y="27"/>
                  <a:pt x="217" y="19"/>
                  <a:pt x="227" y="16"/>
                </a:cubicBezTo>
                <a:cubicBezTo>
                  <a:pt x="236" y="12"/>
                  <a:pt x="245" y="13"/>
                  <a:pt x="253" y="20"/>
                </a:cubicBezTo>
                <a:cubicBezTo>
                  <a:pt x="261" y="26"/>
                  <a:pt x="263" y="35"/>
                  <a:pt x="260" y="46"/>
                </a:cubicBezTo>
                <a:cubicBezTo>
                  <a:pt x="257" y="58"/>
                  <a:pt x="248" y="64"/>
                  <a:pt x="237" y="69"/>
                </a:cubicBezTo>
                <a:cubicBezTo>
                  <a:pt x="231" y="72"/>
                  <a:pt x="225" y="76"/>
                  <a:pt x="218" y="79"/>
                </a:cubicBezTo>
                <a:cubicBezTo>
                  <a:pt x="237" y="99"/>
                  <a:pt x="256" y="117"/>
                  <a:pt x="276" y="137"/>
                </a:cubicBezTo>
                <a:cubicBezTo>
                  <a:pt x="270" y="142"/>
                  <a:pt x="266" y="147"/>
                  <a:pt x="261" y="152"/>
                </a:cubicBezTo>
                <a:cubicBezTo>
                  <a:pt x="247" y="166"/>
                  <a:pt x="234" y="179"/>
                  <a:pt x="220" y="192"/>
                </a:cubicBezTo>
                <a:cubicBezTo>
                  <a:pt x="217" y="195"/>
                  <a:pt x="218" y="197"/>
                  <a:pt x="221" y="198"/>
                </a:cubicBezTo>
                <a:cubicBezTo>
                  <a:pt x="230" y="203"/>
                  <a:pt x="240" y="207"/>
                  <a:pt x="248" y="213"/>
                </a:cubicBezTo>
                <a:cubicBezTo>
                  <a:pt x="262" y="222"/>
                  <a:pt x="265" y="244"/>
                  <a:pt x="253" y="254"/>
                </a:cubicBezTo>
                <a:cubicBezTo>
                  <a:pt x="242" y="266"/>
                  <a:pt x="223" y="263"/>
                  <a:pt x="213" y="250"/>
                </a:cubicBezTo>
                <a:cubicBezTo>
                  <a:pt x="207" y="242"/>
                  <a:pt x="203" y="233"/>
                  <a:pt x="199" y="225"/>
                </a:cubicBezTo>
                <a:cubicBezTo>
                  <a:pt x="197" y="223"/>
                  <a:pt x="196" y="221"/>
                  <a:pt x="195" y="218"/>
                </a:cubicBezTo>
                <a:cubicBezTo>
                  <a:pt x="189" y="224"/>
                  <a:pt x="184" y="229"/>
                  <a:pt x="178" y="234"/>
                </a:cubicBezTo>
                <a:cubicBezTo>
                  <a:pt x="166" y="247"/>
                  <a:pt x="153" y="259"/>
                  <a:pt x="141" y="272"/>
                </a:cubicBezTo>
                <a:cubicBezTo>
                  <a:pt x="139" y="274"/>
                  <a:pt x="137" y="274"/>
                  <a:pt x="135" y="272"/>
                </a:cubicBezTo>
                <a:cubicBezTo>
                  <a:pt x="121" y="258"/>
                  <a:pt x="107" y="243"/>
                  <a:pt x="92" y="229"/>
                </a:cubicBezTo>
                <a:cubicBezTo>
                  <a:pt x="92" y="229"/>
                  <a:pt x="92" y="228"/>
                  <a:pt x="91" y="227"/>
                </a:cubicBezTo>
                <a:cubicBezTo>
                  <a:pt x="97" y="225"/>
                  <a:pt x="102" y="222"/>
                  <a:pt x="108" y="219"/>
                </a:cubicBezTo>
                <a:cubicBezTo>
                  <a:pt x="123" y="210"/>
                  <a:pt x="132" y="191"/>
                  <a:pt x="128" y="174"/>
                </a:cubicBezTo>
                <a:cubicBezTo>
                  <a:pt x="123" y="151"/>
                  <a:pt x="100" y="141"/>
                  <a:pt x="78" y="149"/>
                </a:cubicBezTo>
                <a:cubicBezTo>
                  <a:pt x="65" y="154"/>
                  <a:pt x="58" y="164"/>
                  <a:pt x="52" y="176"/>
                </a:cubicBezTo>
                <a:cubicBezTo>
                  <a:pt x="51" y="178"/>
                  <a:pt x="49" y="181"/>
                  <a:pt x="48" y="184"/>
                </a:cubicBezTo>
                <a:cubicBezTo>
                  <a:pt x="41" y="178"/>
                  <a:pt x="35" y="172"/>
                  <a:pt x="30" y="166"/>
                </a:cubicBezTo>
                <a:cubicBezTo>
                  <a:pt x="21" y="158"/>
                  <a:pt x="12" y="149"/>
                  <a:pt x="4" y="140"/>
                </a:cubicBezTo>
                <a:cubicBezTo>
                  <a:pt x="2" y="139"/>
                  <a:pt x="0" y="137"/>
                  <a:pt x="3" y="135"/>
                </a:cubicBezTo>
                <a:cubicBezTo>
                  <a:pt x="17" y="121"/>
                  <a:pt x="31" y="106"/>
                  <a:pt x="45" y="92"/>
                </a:cubicBezTo>
                <a:close/>
              </a:path>
            </a:pathLst>
          </a:custGeom>
          <a:noFill/>
          <a:ln w="28575">
            <a:solidFill>
              <a:srgbClr val="00206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E18242A4-31C7-4940-B567-792D8F5F9D58}"/>
              </a:ext>
            </a:extLst>
          </p:cNvPr>
          <p:cNvSpPr>
            <a:spLocks/>
          </p:cNvSpPr>
          <p:nvPr/>
        </p:nvSpPr>
        <p:spPr bwMode="auto">
          <a:xfrm>
            <a:off x="953945" y="982176"/>
            <a:ext cx="1383496" cy="1136386"/>
          </a:xfrm>
          <a:custGeom>
            <a:avLst/>
            <a:gdLst>
              <a:gd name="T0" fmla="*/ 81 w 276"/>
              <a:gd name="T1" fmla="*/ 219 h 274"/>
              <a:gd name="T2" fmla="*/ 71 w 276"/>
              <a:gd name="T3" fmla="*/ 239 h 274"/>
              <a:gd name="T4" fmla="*/ 54 w 276"/>
              <a:gd name="T5" fmla="*/ 260 h 274"/>
              <a:gd name="T6" fmla="*/ 17 w 276"/>
              <a:gd name="T7" fmla="*/ 250 h 274"/>
              <a:gd name="T8" fmla="*/ 28 w 276"/>
              <a:gd name="T9" fmla="*/ 215 h 274"/>
              <a:gd name="T10" fmla="*/ 53 w 276"/>
              <a:gd name="T11" fmla="*/ 201 h 274"/>
              <a:gd name="T12" fmla="*/ 60 w 276"/>
              <a:gd name="T13" fmla="*/ 197 h 274"/>
              <a:gd name="T14" fmla="*/ 0 w 276"/>
              <a:gd name="T15" fmla="*/ 137 h 274"/>
              <a:gd name="T16" fmla="*/ 48 w 276"/>
              <a:gd name="T17" fmla="*/ 91 h 274"/>
              <a:gd name="T18" fmla="*/ 56 w 276"/>
              <a:gd name="T19" fmla="*/ 106 h 274"/>
              <a:gd name="T20" fmla="*/ 107 w 276"/>
              <a:gd name="T21" fmla="*/ 126 h 274"/>
              <a:gd name="T22" fmla="*/ 129 w 276"/>
              <a:gd name="T23" fmla="*/ 91 h 274"/>
              <a:gd name="T24" fmla="*/ 99 w 276"/>
              <a:gd name="T25" fmla="*/ 51 h 274"/>
              <a:gd name="T26" fmla="*/ 97 w 276"/>
              <a:gd name="T27" fmla="*/ 50 h 274"/>
              <a:gd name="T28" fmla="*/ 92 w 276"/>
              <a:gd name="T29" fmla="*/ 47 h 274"/>
              <a:gd name="T30" fmla="*/ 139 w 276"/>
              <a:gd name="T31" fmla="*/ 0 h 274"/>
              <a:gd name="T32" fmla="*/ 196 w 276"/>
              <a:gd name="T33" fmla="*/ 58 h 274"/>
              <a:gd name="T34" fmla="*/ 212 w 276"/>
              <a:gd name="T35" fmla="*/ 28 h 274"/>
              <a:gd name="T36" fmla="*/ 248 w 276"/>
              <a:gd name="T37" fmla="*/ 15 h 274"/>
              <a:gd name="T38" fmla="*/ 262 w 276"/>
              <a:gd name="T39" fmla="*/ 45 h 274"/>
              <a:gd name="T40" fmla="*/ 240 w 276"/>
              <a:gd name="T41" fmla="*/ 68 h 274"/>
              <a:gd name="T42" fmla="*/ 221 w 276"/>
              <a:gd name="T43" fmla="*/ 78 h 274"/>
              <a:gd name="T44" fmla="*/ 218 w 276"/>
              <a:gd name="T45" fmla="*/ 80 h 274"/>
              <a:gd name="T46" fmla="*/ 239 w 276"/>
              <a:gd name="T47" fmla="*/ 100 h 274"/>
              <a:gd name="T48" fmla="*/ 273 w 276"/>
              <a:gd name="T49" fmla="*/ 135 h 274"/>
              <a:gd name="T50" fmla="*/ 273 w 276"/>
              <a:gd name="T51" fmla="*/ 140 h 274"/>
              <a:gd name="T52" fmla="*/ 221 w 276"/>
              <a:gd name="T53" fmla="*/ 192 h 274"/>
              <a:gd name="T54" fmla="*/ 218 w 276"/>
              <a:gd name="T55" fmla="*/ 196 h 274"/>
              <a:gd name="T56" fmla="*/ 238 w 276"/>
              <a:gd name="T57" fmla="*/ 206 h 274"/>
              <a:gd name="T58" fmla="*/ 259 w 276"/>
              <a:gd name="T59" fmla="*/ 229 h 274"/>
              <a:gd name="T60" fmla="*/ 251 w 276"/>
              <a:gd name="T61" fmla="*/ 256 h 274"/>
              <a:gd name="T62" fmla="*/ 221 w 276"/>
              <a:gd name="T63" fmla="*/ 257 h 274"/>
              <a:gd name="T64" fmla="*/ 203 w 276"/>
              <a:gd name="T65" fmla="*/ 234 h 274"/>
              <a:gd name="T66" fmla="*/ 195 w 276"/>
              <a:gd name="T67" fmla="*/ 218 h 274"/>
              <a:gd name="T68" fmla="*/ 171 w 276"/>
              <a:gd name="T69" fmla="*/ 242 h 274"/>
              <a:gd name="T70" fmla="*/ 142 w 276"/>
              <a:gd name="T71" fmla="*/ 271 h 274"/>
              <a:gd name="T72" fmla="*/ 134 w 276"/>
              <a:gd name="T73" fmla="*/ 271 h 274"/>
              <a:gd name="T74" fmla="*/ 85 w 276"/>
              <a:gd name="T75" fmla="*/ 221 h 274"/>
              <a:gd name="T76" fmla="*/ 81 w 276"/>
              <a:gd name="T77" fmla="*/ 219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76" h="274">
                <a:moveTo>
                  <a:pt x="81" y="219"/>
                </a:moveTo>
                <a:cubicBezTo>
                  <a:pt x="78" y="226"/>
                  <a:pt x="74" y="232"/>
                  <a:pt x="71" y="239"/>
                </a:cubicBezTo>
                <a:cubicBezTo>
                  <a:pt x="67" y="247"/>
                  <a:pt x="62" y="255"/>
                  <a:pt x="54" y="260"/>
                </a:cubicBezTo>
                <a:cubicBezTo>
                  <a:pt x="40" y="268"/>
                  <a:pt x="24" y="263"/>
                  <a:pt x="17" y="250"/>
                </a:cubicBezTo>
                <a:cubicBezTo>
                  <a:pt x="12" y="239"/>
                  <a:pt x="16" y="222"/>
                  <a:pt x="28" y="215"/>
                </a:cubicBezTo>
                <a:cubicBezTo>
                  <a:pt x="36" y="210"/>
                  <a:pt x="45" y="205"/>
                  <a:pt x="53" y="201"/>
                </a:cubicBezTo>
                <a:cubicBezTo>
                  <a:pt x="55" y="200"/>
                  <a:pt x="57" y="199"/>
                  <a:pt x="60" y="197"/>
                </a:cubicBezTo>
                <a:cubicBezTo>
                  <a:pt x="40" y="177"/>
                  <a:pt x="21" y="157"/>
                  <a:pt x="0" y="137"/>
                </a:cubicBezTo>
                <a:cubicBezTo>
                  <a:pt x="16" y="122"/>
                  <a:pt x="32" y="107"/>
                  <a:pt x="48" y="91"/>
                </a:cubicBezTo>
                <a:cubicBezTo>
                  <a:pt x="51" y="96"/>
                  <a:pt x="53" y="101"/>
                  <a:pt x="56" y="106"/>
                </a:cubicBezTo>
                <a:cubicBezTo>
                  <a:pt x="65" y="123"/>
                  <a:pt x="88" y="134"/>
                  <a:pt x="107" y="126"/>
                </a:cubicBezTo>
                <a:cubicBezTo>
                  <a:pt x="120" y="121"/>
                  <a:pt x="130" y="106"/>
                  <a:pt x="129" y="91"/>
                </a:cubicBezTo>
                <a:cubicBezTo>
                  <a:pt x="128" y="71"/>
                  <a:pt x="116" y="59"/>
                  <a:pt x="99" y="51"/>
                </a:cubicBezTo>
                <a:cubicBezTo>
                  <a:pt x="99" y="51"/>
                  <a:pt x="98" y="51"/>
                  <a:pt x="97" y="50"/>
                </a:cubicBezTo>
                <a:cubicBezTo>
                  <a:pt x="96" y="49"/>
                  <a:pt x="94" y="48"/>
                  <a:pt x="92" y="47"/>
                </a:cubicBezTo>
                <a:cubicBezTo>
                  <a:pt x="107" y="32"/>
                  <a:pt x="123" y="16"/>
                  <a:pt x="139" y="0"/>
                </a:cubicBezTo>
                <a:cubicBezTo>
                  <a:pt x="158" y="19"/>
                  <a:pt x="177" y="38"/>
                  <a:pt x="196" y="58"/>
                </a:cubicBezTo>
                <a:cubicBezTo>
                  <a:pt x="202" y="47"/>
                  <a:pt x="207" y="38"/>
                  <a:pt x="212" y="28"/>
                </a:cubicBezTo>
                <a:cubicBezTo>
                  <a:pt x="219" y="16"/>
                  <a:pt x="236" y="10"/>
                  <a:pt x="248" y="15"/>
                </a:cubicBezTo>
                <a:cubicBezTo>
                  <a:pt x="259" y="20"/>
                  <a:pt x="265" y="32"/>
                  <a:pt x="262" y="45"/>
                </a:cubicBezTo>
                <a:cubicBezTo>
                  <a:pt x="259" y="57"/>
                  <a:pt x="250" y="63"/>
                  <a:pt x="240" y="68"/>
                </a:cubicBezTo>
                <a:cubicBezTo>
                  <a:pt x="233" y="71"/>
                  <a:pt x="227" y="75"/>
                  <a:pt x="221" y="78"/>
                </a:cubicBezTo>
                <a:cubicBezTo>
                  <a:pt x="220" y="78"/>
                  <a:pt x="220" y="79"/>
                  <a:pt x="218" y="80"/>
                </a:cubicBezTo>
                <a:cubicBezTo>
                  <a:pt x="225" y="87"/>
                  <a:pt x="232" y="94"/>
                  <a:pt x="239" y="100"/>
                </a:cubicBezTo>
                <a:cubicBezTo>
                  <a:pt x="250" y="112"/>
                  <a:pt x="262" y="123"/>
                  <a:pt x="273" y="135"/>
                </a:cubicBezTo>
                <a:cubicBezTo>
                  <a:pt x="276" y="137"/>
                  <a:pt x="275" y="138"/>
                  <a:pt x="273" y="140"/>
                </a:cubicBezTo>
                <a:cubicBezTo>
                  <a:pt x="256" y="157"/>
                  <a:pt x="238" y="175"/>
                  <a:pt x="221" y="192"/>
                </a:cubicBezTo>
                <a:cubicBezTo>
                  <a:pt x="220" y="193"/>
                  <a:pt x="219" y="194"/>
                  <a:pt x="218" y="196"/>
                </a:cubicBezTo>
                <a:cubicBezTo>
                  <a:pt x="225" y="199"/>
                  <a:pt x="231" y="203"/>
                  <a:pt x="238" y="206"/>
                </a:cubicBezTo>
                <a:cubicBezTo>
                  <a:pt x="248" y="211"/>
                  <a:pt x="256" y="217"/>
                  <a:pt x="259" y="229"/>
                </a:cubicBezTo>
                <a:cubicBezTo>
                  <a:pt x="262" y="239"/>
                  <a:pt x="258" y="250"/>
                  <a:pt x="251" y="256"/>
                </a:cubicBezTo>
                <a:cubicBezTo>
                  <a:pt x="242" y="262"/>
                  <a:pt x="231" y="262"/>
                  <a:pt x="221" y="257"/>
                </a:cubicBezTo>
                <a:cubicBezTo>
                  <a:pt x="212" y="252"/>
                  <a:pt x="208" y="243"/>
                  <a:pt x="203" y="234"/>
                </a:cubicBezTo>
                <a:cubicBezTo>
                  <a:pt x="201" y="229"/>
                  <a:pt x="198" y="224"/>
                  <a:pt x="195" y="218"/>
                </a:cubicBezTo>
                <a:cubicBezTo>
                  <a:pt x="186" y="226"/>
                  <a:pt x="179" y="234"/>
                  <a:pt x="171" y="242"/>
                </a:cubicBezTo>
                <a:cubicBezTo>
                  <a:pt x="162" y="252"/>
                  <a:pt x="152" y="261"/>
                  <a:pt x="142" y="271"/>
                </a:cubicBezTo>
                <a:cubicBezTo>
                  <a:pt x="139" y="274"/>
                  <a:pt x="137" y="274"/>
                  <a:pt x="134" y="271"/>
                </a:cubicBezTo>
                <a:cubicBezTo>
                  <a:pt x="118" y="254"/>
                  <a:pt x="101" y="238"/>
                  <a:pt x="85" y="221"/>
                </a:cubicBezTo>
                <a:cubicBezTo>
                  <a:pt x="84" y="220"/>
                  <a:pt x="83" y="220"/>
                  <a:pt x="81" y="219"/>
                </a:cubicBezTo>
                <a:close/>
              </a:path>
            </a:pathLst>
          </a:custGeom>
          <a:noFill/>
          <a:ln w="28575">
            <a:solidFill>
              <a:srgbClr val="FFBF0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2762011" y="2618700"/>
            <a:ext cx="2944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dirty="0" smtClean="0">
                <a:latin typeface="+mj-lt"/>
              </a:rPr>
              <a:t>Activity </a:t>
            </a:r>
            <a:r>
              <a:rPr lang="it-IT" sz="2800" dirty="0" err="1" smtClean="0">
                <a:latin typeface="+mj-lt"/>
              </a:rPr>
              <a:t>description</a:t>
            </a:r>
            <a:endParaRPr lang="it-IT" sz="2800" dirty="0">
              <a:latin typeface="+mj-lt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2762011" y="5272119"/>
            <a:ext cx="333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j-lt"/>
              </a:rPr>
              <a:t>Financial</a:t>
            </a:r>
            <a:r>
              <a:rPr lang="it-IT" dirty="0" smtClean="0"/>
              <a:t> </a:t>
            </a:r>
            <a:r>
              <a:rPr lang="it-IT" sz="2800" dirty="0" smtClean="0">
                <a:latin typeface="+mj-lt"/>
              </a:rPr>
              <a:t>information</a:t>
            </a:r>
            <a:endParaRPr lang="it-IT" sz="2800" dirty="0">
              <a:latin typeface="+mj-lt"/>
            </a:endParaRPr>
          </a:p>
        </p:txBody>
      </p:sp>
      <p:grpSp>
        <p:nvGrpSpPr>
          <p:cNvPr id="18" name="Group 9">
            <a:extLst>
              <a:ext uri="{FF2B5EF4-FFF2-40B4-BE49-F238E27FC236}">
                <a16:creationId xmlns:a16="http://schemas.microsoft.com/office/drawing/2014/main" id="{1F9125F9-2E3C-4B69-B97B-B5ADB7E35866}"/>
              </a:ext>
            </a:extLst>
          </p:cNvPr>
          <p:cNvGrpSpPr/>
          <p:nvPr/>
        </p:nvGrpSpPr>
        <p:grpSpPr>
          <a:xfrm>
            <a:off x="1143003" y="4036798"/>
            <a:ext cx="1147954" cy="1649227"/>
            <a:chOff x="1929333" y="1142442"/>
            <a:chExt cx="3150667" cy="4519606"/>
          </a:xfrm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49293C50-2C06-4028-8A40-2359928EC0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74688" y="3461037"/>
              <a:ext cx="3105312" cy="2201011"/>
            </a:xfrm>
            <a:custGeom>
              <a:avLst/>
              <a:gdLst>
                <a:gd name="T0" fmla="*/ 1199 w 1231"/>
                <a:gd name="T1" fmla="*/ 196 h 872"/>
                <a:gd name="T2" fmla="*/ 1158 w 1231"/>
                <a:gd name="T3" fmla="*/ 217 h 872"/>
                <a:gd name="T4" fmla="*/ 1117 w 1231"/>
                <a:gd name="T5" fmla="*/ 131 h 872"/>
                <a:gd name="T6" fmla="*/ 1070 w 1231"/>
                <a:gd name="T7" fmla="*/ 213 h 872"/>
                <a:gd name="T8" fmla="*/ 1107 w 1231"/>
                <a:gd name="T9" fmla="*/ 246 h 872"/>
                <a:gd name="T10" fmla="*/ 1054 w 1231"/>
                <a:gd name="T11" fmla="*/ 271 h 872"/>
                <a:gd name="T12" fmla="*/ 1038 w 1231"/>
                <a:gd name="T13" fmla="*/ 241 h 872"/>
                <a:gd name="T14" fmla="*/ 667 w 1231"/>
                <a:gd name="T15" fmla="*/ 23 h 872"/>
                <a:gd name="T16" fmla="*/ 355 w 1231"/>
                <a:gd name="T17" fmla="*/ 65 h 872"/>
                <a:gd name="T18" fmla="*/ 196 w 1231"/>
                <a:gd name="T19" fmla="*/ 63 h 872"/>
                <a:gd name="T20" fmla="*/ 67 w 1231"/>
                <a:gd name="T21" fmla="*/ 106 h 872"/>
                <a:gd name="T22" fmla="*/ 101 w 1231"/>
                <a:gd name="T23" fmla="*/ 178 h 872"/>
                <a:gd name="T24" fmla="*/ 168 w 1231"/>
                <a:gd name="T25" fmla="*/ 227 h 872"/>
                <a:gd name="T26" fmla="*/ 122 w 1231"/>
                <a:gd name="T27" fmla="*/ 301 h 872"/>
                <a:gd name="T28" fmla="*/ 65 w 1231"/>
                <a:gd name="T29" fmla="*/ 407 h 872"/>
                <a:gd name="T30" fmla="*/ 3 w 1231"/>
                <a:gd name="T31" fmla="*/ 478 h 872"/>
                <a:gd name="T32" fmla="*/ 85 w 1231"/>
                <a:gd name="T33" fmla="*/ 625 h 872"/>
                <a:gd name="T34" fmla="*/ 163 w 1231"/>
                <a:gd name="T35" fmla="*/ 639 h 872"/>
                <a:gd name="T36" fmla="*/ 220 w 1231"/>
                <a:gd name="T37" fmla="*/ 711 h 872"/>
                <a:gd name="T38" fmla="*/ 283 w 1231"/>
                <a:gd name="T39" fmla="*/ 758 h 872"/>
                <a:gd name="T40" fmla="*/ 283 w 1231"/>
                <a:gd name="T41" fmla="*/ 872 h 872"/>
                <a:gd name="T42" fmla="*/ 429 w 1231"/>
                <a:gd name="T43" fmla="*/ 872 h 872"/>
                <a:gd name="T44" fmla="*/ 477 w 1231"/>
                <a:gd name="T45" fmla="*/ 798 h 872"/>
                <a:gd name="T46" fmla="*/ 576 w 1231"/>
                <a:gd name="T47" fmla="*/ 801 h 872"/>
                <a:gd name="T48" fmla="*/ 690 w 1231"/>
                <a:gd name="T49" fmla="*/ 796 h 872"/>
                <a:gd name="T50" fmla="*/ 685 w 1231"/>
                <a:gd name="T51" fmla="*/ 872 h 872"/>
                <a:gd name="T52" fmla="*/ 833 w 1231"/>
                <a:gd name="T53" fmla="*/ 872 h 872"/>
                <a:gd name="T54" fmla="*/ 1023 w 1231"/>
                <a:gd name="T55" fmla="*/ 634 h 872"/>
                <a:gd name="T56" fmla="*/ 1065 w 1231"/>
                <a:gd name="T57" fmla="*/ 302 h 872"/>
                <a:gd name="T58" fmla="*/ 1144 w 1231"/>
                <a:gd name="T59" fmla="*/ 250 h 872"/>
                <a:gd name="T60" fmla="*/ 1215 w 1231"/>
                <a:gd name="T61" fmla="*/ 224 h 872"/>
                <a:gd name="T62" fmla="*/ 1199 w 1231"/>
                <a:gd name="T63" fmla="*/ 196 h 872"/>
                <a:gd name="T64" fmla="*/ 706 w 1231"/>
                <a:gd name="T65" fmla="*/ 92 h 872"/>
                <a:gd name="T66" fmla="*/ 512 w 1231"/>
                <a:gd name="T67" fmla="*/ 87 h 872"/>
                <a:gd name="T68" fmla="*/ 504 w 1231"/>
                <a:gd name="T69" fmla="*/ 57 h 872"/>
                <a:gd name="T70" fmla="*/ 714 w 1231"/>
                <a:gd name="T71" fmla="*/ 61 h 872"/>
                <a:gd name="T72" fmla="*/ 706 w 1231"/>
                <a:gd name="T73" fmla="*/ 92 h 872"/>
                <a:gd name="T74" fmla="*/ 1092 w 1231"/>
                <a:gd name="T75" fmla="*/ 178 h 872"/>
                <a:gd name="T76" fmla="*/ 1111 w 1231"/>
                <a:gd name="T77" fmla="*/ 163 h 872"/>
                <a:gd name="T78" fmla="*/ 1122 w 1231"/>
                <a:gd name="T79" fmla="*/ 177 h 872"/>
                <a:gd name="T80" fmla="*/ 1127 w 1231"/>
                <a:gd name="T81" fmla="*/ 218 h 872"/>
                <a:gd name="T82" fmla="*/ 1125 w 1231"/>
                <a:gd name="T83" fmla="*/ 217 h 872"/>
                <a:gd name="T84" fmla="*/ 1092 w 1231"/>
                <a:gd name="T85" fmla="*/ 178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31" h="872">
                  <a:moveTo>
                    <a:pt x="1199" y="196"/>
                  </a:moveTo>
                  <a:cubicBezTo>
                    <a:pt x="1186" y="206"/>
                    <a:pt x="1172" y="214"/>
                    <a:pt x="1158" y="217"/>
                  </a:cubicBezTo>
                  <a:cubicBezTo>
                    <a:pt x="1163" y="183"/>
                    <a:pt x="1152" y="141"/>
                    <a:pt x="1117" y="131"/>
                  </a:cubicBezTo>
                  <a:cubicBezTo>
                    <a:pt x="1063" y="115"/>
                    <a:pt x="1053" y="175"/>
                    <a:pt x="1070" y="213"/>
                  </a:cubicBezTo>
                  <a:cubicBezTo>
                    <a:pt x="1078" y="230"/>
                    <a:pt x="1091" y="241"/>
                    <a:pt x="1107" y="246"/>
                  </a:cubicBezTo>
                  <a:cubicBezTo>
                    <a:pt x="1092" y="259"/>
                    <a:pt x="1072" y="268"/>
                    <a:pt x="1054" y="271"/>
                  </a:cubicBezTo>
                  <a:cubicBezTo>
                    <a:pt x="1049" y="261"/>
                    <a:pt x="1044" y="251"/>
                    <a:pt x="1038" y="241"/>
                  </a:cubicBezTo>
                  <a:cubicBezTo>
                    <a:pt x="955" y="106"/>
                    <a:pt x="851" y="46"/>
                    <a:pt x="667" y="23"/>
                  </a:cubicBezTo>
                  <a:cubicBezTo>
                    <a:pt x="484" y="0"/>
                    <a:pt x="355" y="65"/>
                    <a:pt x="355" y="65"/>
                  </a:cubicBezTo>
                  <a:cubicBezTo>
                    <a:pt x="355" y="65"/>
                    <a:pt x="266" y="54"/>
                    <a:pt x="196" y="63"/>
                  </a:cubicBezTo>
                  <a:cubicBezTo>
                    <a:pt x="125" y="71"/>
                    <a:pt x="70" y="98"/>
                    <a:pt x="67" y="106"/>
                  </a:cubicBezTo>
                  <a:cubicBezTo>
                    <a:pt x="65" y="113"/>
                    <a:pt x="78" y="149"/>
                    <a:pt x="101" y="178"/>
                  </a:cubicBezTo>
                  <a:cubicBezTo>
                    <a:pt x="128" y="212"/>
                    <a:pt x="168" y="227"/>
                    <a:pt x="168" y="227"/>
                  </a:cubicBezTo>
                  <a:cubicBezTo>
                    <a:pt x="168" y="227"/>
                    <a:pt x="138" y="259"/>
                    <a:pt x="122" y="301"/>
                  </a:cubicBezTo>
                  <a:cubicBezTo>
                    <a:pt x="106" y="344"/>
                    <a:pt x="108" y="384"/>
                    <a:pt x="65" y="407"/>
                  </a:cubicBezTo>
                  <a:cubicBezTo>
                    <a:pt x="23" y="430"/>
                    <a:pt x="0" y="416"/>
                    <a:pt x="3" y="478"/>
                  </a:cubicBezTo>
                  <a:cubicBezTo>
                    <a:pt x="6" y="541"/>
                    <a:pt x="39" y="597"/>
                    <a:pt x="85" y="625"/>
                  </a:cubicBezTo>
                  <a:cubicBezTo>
                    <a:pt x="132" y="653"/>
                    <a:pt x="163" y="639"/>
                    <a:pt x="163" y="639"/>
                  </a:cubicBezTo>
                  <a:cubicBezTo>
                    <a:pt x="163" y="639"/>
                    <a:pt x="183" y="682"/>
                    <a:pt x="220" y="711"/>
                  </a:cubicBezTo>
                  <a:cubicBezTo>
                    <a:pt x="256" y="741"/>
                    <a:pt x="283" y="758"/>
                    <a:pt x="283" y="758"/>
                  </a:cubicBezTo>
                  <a:cubicBezTo>
                    <a:pt x="283" y="758"/>
                    <a:pt x="274" y="872"/>
                    <a:pt x="283" y="872"/>
                  </a:cubicBezTo>
                  <a:cubicBezTo>
                    <a:pt x="292" y="872"/>
                    <a:pt x="419" y="872"/>
                    <a:pt x="429" y="872"/>
                  </a:cubicBezTo>
                  <a:cubicBezTo>
                    <a:pt x="446" y="872"/>
                    <a:pt x="477" y="798"/>
                    <a:pt x="477" y="798"/>
                  </a:cubicBezTo>
                  <a:cubicBezTo>
                    <a:pt x="477" y="798"/>
                    <a:pt x="522" y="802"/>
                    <a:pt x="576" y="801"/>
                  </a:cubicBezTo>
                  <a:cubicBezTo>
                    <a:pt x="629" y="801"/>
                    <a:pt x="690" y="796"/>
                    <a:pt x="690" y="796"/>
                  </a:cubicBezTo>
                  <a:cubicBezTo>
                    <a:pt x="690" y="796"/>
                    <a:pt x="671" y="872"/>
                    <a:pt x="685" y="872"/>
                  </a:cubicBezTo>
                  <a:cubicBezTo>
                    <a:pt x="700" y="872"/>
                    <a:pt x="805" y="872"/>
                    <a:pt x="833" y="872"/>
                  </a:cubicBezTo>
                  <a:cubicBezTo>
                    <a:pt x="860" y="872"/>
                    <a:pt x="979" y="704"/>
                    <a:pt x="1023" y="634"/>
                  </a:cubicBezTo>
                  <a:cubicBezTo>
                    <a:pt x="1061" y="574"/>
                    <a:pt x="1105" y="427"/>
                    <a:pt x="1065" y="302"/>
                  </a:cubicBezTo>
                  <a:cubicBezTo>
                    <a:pt x="1097" y="295"/>
                    <a:pt x="1127" y="277"/>
                    <a:pt x="1144" y="250"/>
                  </a:cubicBezTo>
                  <a:cubicBezTo>
                    <a:pt x="1171" y="248"/>
                    <a:pt x="1197" y="238"/>
                    <a:pt x="1215" y="224"/>
                  </a:cubicBezTo>
                  <a:cubicBezTo>
                    <a:pt x="1231" y="212"/>
                    <a:pt x="1216" y="184"/>
                    <a:pt x="1199" y="196"/>
                  </a:cubicBezTo>
                  <a:close/>
                  <a:moveTo>
                    <a:pt x="706" y="92"/>
                  </a:moveTo>
                  <a:cubicBezTo>
                    <a:pt x="638" y="66"/>
                    <a:pt x="581" y="64"/>
                    <a:pt x="512" y="87"/>
                  </a:cubicBezTo>
                  <a:cubicBezTo>
                    <a:pt x="493" y="94"/>
                    <a:pt x="484" y="63"/>
                    <a:pt x="504" y="57"/>
                  </a:cubicBezTo>
                  <a:cubicBezTo>
                    <a:pt x="577" y="32"/>
                    <a:pt x="642" y="33"/>
                    <a:pt x="714" y="61"/>
                  </a:cubicBezTo>
                  <a:cubicBezTo>
                    <a:pt x="733" y="69"/>
                    <a:pt x="725" y="99"/>
                    <a:pt x="706" y="92"/>
                  </a:cubicBezTo>
                  <a:close/>
                  <a:moveTo>
                    <a:pt x="1092" y="178"/>
                  </a:moveTo>
                  <a:cubicBezTo>
                    <a:pt x="1090" y="167"/>
                    <a:pt x="1096" y="162"/>
                    <a:pt x="1111" y="163"/>
                  </a:cubicBezTo>
                  <a:cubicBezTo>
                    <a:pt x="1116" y="167"/>
                    <a:pt x="1120" y="171"/>
                    <a:pt x="1122" y="177"/>
                  </a:cubicBezTo>
                  <a:cubicBezTo>
                    <a:pt x="1131" y="192"/>
                    <a:pt x="1131" y="205"/>
                    <a:pt x="1127" y="218"/>
                  </a:cubicBezTo>
                  <a:cubicBezTo>
                    <a:pt x="1127" y="218"/>
                    <a:pt x="1126" y="217"/>
                    <a:pt x="1125" y="217"/>
                  </a:cubicBezTo>
                  <a:cubicBezTo>
                    <a:pt x="1106" y="213"/>
                    <a:pt x="1095" y="196"/>
                    <a:pt x="1092" y="178"/>
                  </a:cubicBezTo>
                  <a:close/>
                </a:path>
              </a:pathLst>
            </a:custGeom>
            <a:solidFill>
              <a:schemeClr val="bg1"/>
            </a:solidFill>
            <a:ln w="25400" cap="flat">
              <a:solidFill>
                <a:srgbClr val="A7010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0" name="Group 8">
              <a:extLst>
                <a:ext uri="{FF2B5EF4-FFF2-40B4-BE49-F238E27FC236}">
                  <a16:creationId xmlns:a16="http://schemas.microsoft.com/office/drawing/2014/main" id="{563E7168-C67F-4E2D-9880-047129445021}"/>
                </a:ext>
              </a:extLst>
            </p:cNvPr>
            <p:cNvGrpSpPr/>
            <p:nvPr/>
          </p:nvGrpSpPr>
          <p:grpSpPr>
            <a:xfrm>
              <a:off x="1929333" y="1142442"/>
              <a:ext cx="3087724" cy="3081011"/>
              <a:chOff x="1910283" y="1252386"/>
              <a:chExt cx="3087724" cy="3081011"/>
            </a:xfrm>
          </p:grpSpPr>
          <p:sp>
            <p:nvSpPr>
              <p:cNvPr id="24" name="TextBox 34">
                <a:extLst>
                  <a:ext uri="{FF2B5EF4-FFF2-40B4-BE49-F238E27FC236}">
                    <a16:creationId xmlns:a16="http://schemas.microsoft.com/office/drawing/2014/main" id="{84EFF5F7-6001-4A90-B200-5C15FCAD1D3C}"/>
                  </a:ext>
                </a:extLst>
              </p:cNvPr>
              <p:cNvSpPr txBox="1"/>
              <p:nvPr/>
            </p:nvSpPr>
            <p:spPr>
              <a:xfrm rot="9428847" flipV="1">
                <a:off x="1910283" y="2045242"/>
                <a:ext cx="1044973" cy="15034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it-IT" sz="3600" dirty="0">
                    <a:solidFill>
                      <a:srgbClr val="FFBF01"/>
                    </a:solidFill>
                  </a:rPr>
                  <a:t>€</a:t>
                </a:r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Noto Sans" panose="020B0502040504020204"/>
                  <a:ea typeface="Noto Sans" panose="020B0502040504020204" pitchFamily="34"/>
                  <a:cs typeface="Noto Sans" panose="020B0502040504020204" pitchFamily="34"/>
                </a:endParaRPr>
              </a:p>
            </p:txBody>
          </p:sp>
          <p:sp>
            <p:nvSpPr>
              <p:cNvPr id="25" name="TextBox 35">
                <a:extLst>
                  <a:ext uri="{FF2B5EF4-FFF2-40B4-BE49-F238E27FC236}">
                    <a16:creationId xmlns:a16="http://schemas.microsoft.com/office/drawing/2014/main" id="{C712E3BB-BC37-41DA-9824-F47678190A96}"/>
                  </a:ext>
                </a:extLst>
              </p:cNvPr>
              <p:cNvSpPr txBox="1"/>
              <p:nvPr/>
            </p:nvSpPr>
            <p:spPr>
              <a:xfrm>
                <a:off x="3393935" y="2400420"/>
                <a:ext cx="1604072" cy="19329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it-IT" sz="4800" dirty="0">
                    <a:solidFill>
                      <a:srgbClr val="FFBF01"/>
                    </a:solidFill>
                  </a:rPr>
                  <a:t>€</a:t>
                </a:r>
                <a:endParaRPr kumimoji="0" lang="en-GB" sz="4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Noto Sans" panose="020B0502040504020204"/>
                  <a:ea typeface="Noto Sans" panose="020B0502040504020204" pitchFamily="34"/>
                  <a:cs typeface="Noto Sans" panose="020B0502040504020204" pitchFamily="34"/>
                </a:endParaRPr>
              </a:p>
            </p:txBody>
          </p:sp>
          <p:sp>
            <p:nvSpPr>
              <p:cNvPr id="26" name="TextBox 36">
                <a:extLst>
                  <a:ext uri="{FF2B5EF4-FFF2-40B4-BE49-F238E27FC236}">
                    <a16:creationId xmlns:a16="http://schemas.microsoft.com/office/drawing/2014/main" id="{ECE99C18-6CAA-4DF9-A345-8FEBA220D449}"/>
                  </a:ext>
                </a:extLst>
              </p:cNvPr>
              <p:cNvSpPr txBox="1"/>
              <p:nvPr/>
            </p:nvSpPr>
            <p:spPr>
              <a:xfrm>
                <a:off x="2839335" y="1252386"/>
                <a:ext cx="1435303" cy="9306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it-IT" sz="2000" dirty="0">
                    <a:solidFill>
                      <a:srgbClr val="FFBF01"/>
                    </a:solidFill>
                  </a:rPr>
                  <a:t>€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Noto Sans" panose="020B0502040504020204"/>
                  <a:ea typeface="Noto Sans" panose="020B0502040504020204" pitchFamily="34"/>
                  <a:cs typeface="Noto Sans" panose="020B0502040504020204" pitchFamily="34"/>
                </a:endParaRPr>
              </a:p>
            </p:txBody>
          </p:sp>
        </p:grpSp>
      </p:grpSp>
      <p:sp>
        <p:nvSpPr>
          <p:cNvPr id="31" name="CasellaDiTesto 30"/>
          <p:cNvSpPr txBox="1"/>
          <p:nvPr/>
        </p:nvSpPr>
        <p:spPr>
          <a:xfrm>
            <a:off x="6761316" y="2695644"/>
            <a:ext cx="4574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latin typeface="+mj-lt"/>
                <a:sym typeface="Wingdings" panose="05000000000000000000" pitchFamily="2" charset="2"/>
              </a:rPr>
              <a:t>Describe</a:t>
            </a:r>
            <a:r>
              <a:rPr lang="it-IT" dirty="0" smtClean="0">
                <a:latin typeface="+mj-lt"/>
                <a:sym typeface="Wingdings" panose="05000000000000000000" pitchFamily="2" charset="2"/>
              </a:rPr>
              <a:t> </a:t>
            </a:r>
            <a:r>
              <a:rPr lang="it-IT" dirty="0" err="1" smtClean="0">
                <a:latin typeface="+mj-lt"/>
                <a:sym typeface="Wingdings" panose="05000000000000000000" pitchFamily="2" charset="2"/>
              </a:rPr>
              <a:t>your</a:t>
            </a:r>
            <a:r>
              <a:rPr lang="it-IT" dirty="0" smtClean="0">
                <a:latin typeface="+mj-lt"/>
                <a:sym typeface="Wingdings" panose="05000000000000000000" pitchFamily="2" charset="2"/>
              </a:rPr>
              <a:t> </a:t>
            </a:r>
            <a:r>
              <a:rPr lang="it-IT" dirty="0" err="1" smtClean="0">
                <a:latin typeface="+mj-lt"/>
                <a:sym typeface="Wingdings" panose="05000000000000000000" pitchFamily="2" charset="2"/>
              </a:rPr>
              <a:t>contribution</a:t>
            </a:r>
            <a:r>
              <a:rPr lang="it-IT" dirty="0" smtClean="0">
                <a:latin typeface="+mj-lt"/>
                <a:sym typeface="Wingdings" panose="05000000000000000000" pitchFamily="2" charset="2"/>
              </a:rPr>
              <a:t> in the </a:t>
            </a:r>
            <a:r>
              <a:rPr lang="it-IT" dirty="0" err="1" smtClean="0">
                <a:latin typeface="+mj-lt"/>
                <a:sym typeface="Wingdings" panose="05000000000000000000" pitchFamily="2" charset="2"/>
              </a:rPr>
              <a:t>semester</a:t>
            </a:r>
            <a:r>
              <a:rPr lang="it-IT" dirty="0" smtClean="0">
                <a:latin typeface="+mj-lt"/>
                <a:sym typeface="Wingdings" panose="05000000000000000000" pitchFamily="2" charset="2"/>
              </a:rPr>
              <a:t>!</a:t>
            </a:r>
            <a:endParaRPr lang="it-IT" dirty="0">
              <a:latin typeface="+mj-lt"/>
              <a:sym typeface="Wingdings" panose="05000000000000000000" pitchFamily="2" charset="2"/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6898793" y="4776066"/>
            <a:ext cx="4110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latin typeface="+mj-lt"/>
              </a:rPr>
              <a:t>…Upload </a:t>
            </a:r>
            <a:r>
              <a:rPr lang="it-IT" b="1" u="sng" dirty="0" err="1" smtClean="0">
                <a:latin typeface="+mj-lt"/>
              </a:rPr>
              <a:t>all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expenditures</a:t>
            </a:r>
            <a:r>
              <a:rPr lang="it-IT" dirty="0" smtClean="0">
                <a:latin typeface="+mj-lt"/>
              </a:rPr>
              <a:t> and </a:t>
            </a:r>
            <a:r>
              <a:rPr lang="it-IT" dirty="0" err="1" smtClean="0">
                <a:latin typeface="+mj-lt"/>
              </a:rPr>
              <a:t>invoices</a:t>
            </a:r>
            <a:r>
              <a:rPr lang="it-IT" dirty="0" smtClean="0">
                <a:latin typeface="+mj-lt"/>
              </a:rPr>
              <a:t> on the </a:t>
            </a:r>
            <a:r>
              <a:rPr lang="it-IT" dirty="0" err="1" smtClean="0">
                <a:latin typeface="+mj-lt"/>
              </a:rPr>
              <a:t>eMS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platform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paying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attention</a:t>
            </a:r>
            <a:r>
              <a:rPr lang="it-IT" dirty="0" smtClean="0">
                <a:latin typeface="+mj-lt"/>
              </a:rPr>
              <a:t> to the budget line and the Work </a:t>
            </a:r>
            <a:r>
              <a:rPr lang="it-IT" dirty="0" err="1" smtClean="0">
                <a:latin typeface="+mj-lt"/>
              </a:rPr>
              <a:t>packages</a:t>
            </a:r>
            <a:r>
              <a:rPr lang="it-IT" dirty="0" smtClean="0">
                <a:latin typeface="+mj-lt"/>
              </a:rPr>
              <a:t>!</a:t>
            </a:r>
            <a:endParaRPr lang="it-IT" dirty="0">
              <a:latin typeface="+mj-lt"/>
            </a:endParaRPr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795FB1E7-0DAF-4EDE-86E5-767947C86F8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32435" y="5784450"/>
            <a:ext cx="971557" cy="962032"/>
          </a:xfrm>
          <a:prstGeom prst="rect">
            <a:avLst/>
          </a:prstGeom>
        </p:spPr>
      </p:pic>
      <p:sp>
        <p:nvSpPr>
          <p:cNvPr id="4" name="Titolo 1"/>
          <p:cNvSpPr txBox="1">
            <a:spLocks/>
          </p:cNvSpPr>
          <p:nvPr/>
        </p:nvSpPr>
        <p:spPr>
          <a:xfrm>
            <a:off x="868221" y="757407"/>
            <a:ext cx="7926977" cy="658733"/>
          </a:xfrm>
          <a:prstGeom prst="snip2Diag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700" dirty="0" smtClean="0">
                <a:solidFill>
                  <a:schemeClr val="tx2"/>
                </a:solidFill>
                <a:latin typeface="+mj-lt"/>
              </a:rPr>
              <a:t>The PROJECT PARTNER REPORT</a:t>
            </a:r>
            <a:endParaRPr lang="it-IT" sz="37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9" name="Freeform 13">
            <a:extLst>
              <a:ext uri="{FF2B5EF4-FFF2-40B4-BE49-F238E27FC236}">
                <a16:creationId xmlns:a16="http://schemas.microsoft.com/office/drawing/2014/main" id="{E18242A4-31C7-4940-B567-792D8F5F9D58}"/>
              </a:ext>
            </a:extLst>
          </p:cNvPr>
          <p:cNvSpPr>
            <a:spLocks/>
          </p:cNvSpPr>
          <p:nvPr/>
        </p:nvSpPr>
        <p:spPr bwMode="auto">
          <a:xfrm>
            <a:off x="914406" y="2246167"/>
            <a:ext cx="1383496" cy="1136386"/>
          </a:xfrm>
          <a:custGeom>
            <a:avLst/>
            <a:gdLst>
              <a:gd name="T0" fmla="*/ 81 w 276"/>
              <a:gd name="T1" fmla="*/ 219 h 274"/>
              <a:gd name="T2" fmla="*/ 71 w 276"/>
              <a:gd name="T3" fmla="*/ 239 h 274"/>
              <a:gd name="T4" fmla="*/ 54 w 276"/>
              <a:gd name="T5" fmla="*/ 260 h 274"/>
              <a:gd name="T6" fmla="*/ 17 w 276"/>
              <a:gd name="T7" fmla="*/ 250 h 274"/>
              <a:gd name="T8" fmla="*/ 28 w 276"/>
              <a:gd name="T9" fmla="*/ 215 h 274"/>
              <a:gd name="T10" fmla="*/ 53 w 276"/>
              <a:gd name="T11" fmla="*/ 201 h 274"/>
              <a:gd name="T12" fmla="*/ 60 w 276"/>
              <a:gd name="T13" fmla="*/ 197 h 274"/>
              <a:gd name="T14" fmla="*/ 0 w 276"/>
              <a:gd name="T15" fmla="*/ 137 h 274"/>
              <a:gd name="T16" fmla="*/ 48 w 276"/>
              <a:gd name="T17" fmla="*/ 91 h 274"/>
              <a:gd name="T18" fmla="*/ 56 w 276"/>
              <a:gd name="T19" fmla="*/ 106 h 274"/>
              <a:gd name="T20" fmla="*/ 107 w 276"/>
              <a:gd name="T21" fmla="*/ 126 h 274"/>
              <a:gd name="T22" fmla="*/ 129 w 276"/>
              <a:gd name="T23" fmla="*/ 91 h 274"/>
              <a:gd name="T24" fmla="*/ 99 w 276"/>
              <a:gd name="T25" fmla="*/ 51 h 274"/>
              <a:gd name="T26" fmla="*/ 97 w 276"/>
              <a:gd name="T27" fmla="*/ 50 h 274"/>
              <a:gd name="T28" fmla="*/ 92 w 276"/>
              <a:gd name="T29" fmla="*/ 47 h 274"/>
              <a:gd name="T30" fmla="*/ 139 w 276"/>
              <a:gd name="T31" fmla="*/ 0 h 274"/>
              <a:gd name="T32" fmla="*/ 196 w 276"/>
              <a:gd name="T33" fmla="*/ 58 h 274"/>
              <a:gd name="T34" fmla="*/ 212 w 276"/>
              <a:gd name="T35" fmla="*/ 28 h 274"/>
              <a:gd name="T36" fmla="*/ 248 w 276"/>
              <a:gd name="T37" fmla="*/ 15 h 274"/>
              <a:gd name="T38" fmla="*/ 262 w 276"/>
              <a:gd name="T39" fmla="*/ 45 h 274"/>
              <a:gd name="T40" fmla="*/ 240 w 276"/>
              <a:gd name="T41" fmla="*/ 68 h 274"/>
              <a:gd name="T42" fmla="*/ 221 w 276"/>
              <a:gd name="T43" fmla="*/ 78 h 274"/>
              <a:gd name="T44" fmla="*/ 218 w 276"/>
              <a:gd name="T45" fmla="*/ 80 h 274"/>
              <a:gd name="T46" fmla="*/ 239 w 276"/>
              <a:gd name="T47" fmla="*/ 100 h 274"/>
              <a:gd name="T48" fmla="*/ 273 w 276"/>
              <a:gd name="T49" fmla="*/ 135 h 274"/>
              <a:gd name="T50" fmla="*/ 273 w 276"/>
              <a:gd name="T51" fmla="*/ 140 h 274"/>
              <a:gd name="T52" fmla="*/ 221 w 276"/>
              <a:gd name="T53" fmla="*/ 192 h 274"/>
              <a:gd name="T54" fmla="*/ 218 w 276"/>
              <a:gd name="T55" fmla="*/ 196 h 274"/>
              <a:gd name="T56" fmla="*/ 238 w 276"/>
              <a:gd name="T57" fmla="*/ 206 h 274"/>
              <a:gd name="T58" fmla="*/ 259 w 276"/>
              <a:gd name="T59" fmla="*/ 229 h 274"/>
              <a:gd name="T60" fmla="*/ 251 w 276"/>
              <a:gd name="T61" fmla="*/ 256 h 274"/>
              <a:gd name="T62" fmla="*/ 221 w 276"/>
              <a:gd name="T63" fmla="*/ 257 h 274"/>
              <a:gd name="T64" fmla="*/ 203 w 276"/>
              <a:gd name="T65" fmla="*/ 234 h 274"/>
              <a:gd name="T66" fmla="*/ 195 w 276"/>
              <a:gd name="T67" fmla="*/ 218 h 274"/>
              <a:gd name="T68" fmla="*/ 171 w 276"/>
              <a:gd name="T69" fmla="*/ 242 h 274"/>
              <a:gd name="T70" fmla="*/ 142 w 276"/>
              <a:gd name="T71" fmla="*/ 271 h 274"/>
              <a:gd name="T72" fmla="*/ 134 w 276"/>
              <a:gd name="T73" fmla="*/ 271 h 274"/>
              <a:gd name="T74" fmla="*/ 85 w 276"/>
              <a:gd name="T75" fmla="*/ 221 h 274"/>
              <a:gd name="T76" fmla="*/ 81 w 276"/>
              <a:gd name="T77" fmla="*/ 219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76" h="274">
                <a:moveTo>
                  <a:pt x="81" y="219"/>
                </a:moveTo>
                <a:cubicBezTo>
                  <a:pt x="78" y="226"/>
                  <a:pt x="74" y="232"/>
                  <a:pt x="71" y="239"/>
                </a:cubicBezTo>
                <a:cubicBezTo>
                  <a:pt x="67" y="247"/>
                  <a:pt x="62" y="255"/>
                  <a:pt x="54" y="260"/>
                </a:cubicBezTo>
                <a:cubicBezTo>
                  <a:pt x="40" y="268"/>
                  <a:pt x="24" y="263"/>
                  <a:pt x="17" y="250"/>
                </a:cubicBezTo>
                <a:cubicBezTo>
                  <a:pt x="12" y="239"/>
                  <a:pt x="16" y="222"/>
                  <a:pt x="28" y="215"/>
                </a:cubicBezTo>
                <a:cubicBezTo>
                  <a:pt x="36" y="210"/>
                  <a:pt x="45" y="205"/>
                  <a:pt x="53" y="201"/>
                </a:cubicBezTo>
                <a:cubicBezTo>
                  <a:pt x="55" y="200"/>
                  <a:pt x="57" y="199"/>
                  <a:pt x="60" y="197"/>
                </a:cubicBezTo>
                <a:cubicBezTo>
                  <a:pt x="40" y="177"/>
                  <a:pt x="21" y="157"/>
                  <a:pt x="0" y="137"/>
                </a:cubicBezTo>
                <a:cubicBezTo>
                  <a:pt x="16" y="122"/>
                  <a:pt x="32" y="107"/>
                  <a:pt x="48" y="91"/>
                </a:cubicBezTo>
                <a:cubicBezTo>
                  <a:pt x="51" y="96"/>
                  <a:pt x="53" y="101"/>
                  <a:pt x="56" y="106"/>
                </a:cubicBezTo>
                <a:cubicBezTo>
                  <a:pt x="65" y="123"/>
                  <a:pt x="88" y="134"/>
                  <a:pt x="107" y="126"/>
                </a:cubicBezTo>
                <a:cubicBezTo>
                  <a:pt x="120" y="121"/>
                  <a:pt x="130" y="106"/>
                  <a:pt x="129" y="91"/>
                </a:cubicBezTo>
                <a:cubicBezTo>
                  <a:pt x="128" y="71"/>
                  <a:pt x="116" y="59"/>
                  <a:pt x="99" y="51"/>
                </a:cubicBezTo>
                <a:cubicBezTo>
                  <a:pt x="99" y="51"/>
                  <a:pt x="98" y="51"/>
                  <a:pt x="97" y="50"/>
                </a:cubicBezTo>
                <a:cubicBezTo>
                  <a:pt x="96" y="49"/>
                  <a:pt x="94" y="48"/>
                  <a:pt x="92" y="47"/>
                </a:cubicBezTo>
                <a:cubicBezTo>
                  <a:pt x="107" y="32"/>
                  <a:pt x="123" y="16"/>
                  <a:pt x="139" y="0"/>
                </a:cubicBezTo>
                <a:cubicBezTo>
                  <a:pt x="158" y="19"/>
                  <a:pt x="177" y="38"/>
                  <a:pt x="196" y="58"/>
                </a:cubicBezTo>
                <a:cubicBezTo>
                  <a:pt x="202" y="47"/>
                  <a:pt x="207" y="38"/>
                  <a:pt x="212" y="28"/>
                </a:cubicBezTo>
                <a:cubicBezTo>
                  <a:pt x="219" y="16"/>
                  <a:pt x="236" y="10"/>
                  <a:pt x="248" y="15"/>
                </a:cubicBezTo>
                <a:cubicBezTo>
                  <a:pt x="259" y="20"/>
                  <a:pt x="265" y="32"/>
                  <a:pt x="262" y="45"/>
                </a:cubicBezTo>
                <a:cubicBezTo>
                  <a:pt x="259" y="57"/>
                  <a:pt x="250" y="63"/>
                  <a:pt x="240" y="68"/>
                </a:cubicBezTo>
                <a:cubicBezTo>
                  <a:pt x="233" y="71"/>
                  <a:pt x="227" y="75"/>
                  <a:pt x="221" y="78"/>
                </a:cubicBezTo>
                <a:cubicBezTo>
                  <a:pt x="220" y="78"/>
                  <a:pt x="220" y="79"/>
                  <a:pt x="218" y="80"/>
                </a:cubicBezTo>
                <a:cubicBezTo>
                  <a:pt x="225" y="87"/>
                  <a:pt x="232" y="94"/>
                  <a:pt x="239" y="100"/>
                </a:cubicBezTo>
                <a:cubicBezTo>
                  <a:pt x="250" y="112"/>
                  <a:pt x="262" y="123"/>
                  <a:pt x="273" y="135"/>
                </a:cubicBezTo>
                <a:cubicBezTo>
                  <a:pt x="276" y="137"/>
                  <a:pt x="275" y="138"/>
                  <a:pt x="273" y="140"/>
                </a:cubicBezTo>
                <a:cubicBezTo>
                  <a:pt x="256" y="157"/>
                  <a:pt x="238" y="175"/>
                  <a:pt x="221" y="192"/>
                </a:cubicBezTo>
                <a:cubicBezTo>
                  <a:pt x="220" y="193"/>
                  <a:pt x="219" y="194"/>
                  <a:pt x="218" y="196"/>
                </a:cubicBezTo>
                <a:cubicBezTo>
                  <a:pt x="225" y="199"/>
                  <a:pt x="231" y="203"/>
                  <a:pt x="238" y="206"/>
                </a:cubicBezTo>
                <a:cubicBezTo>
                  <a:pt x="248" y="211"/>
                  <a:pt x="256" y="217"/>
                  <a:pt x="259" y="229"/>
                </a:cubicBezTo>
                <a:cubicBezTo>
                  <a:pt x="262" y="239"/>
                  <a:pt x="258" y="250"/>
                  <a:pt x="251" y="256"/>
                </a:cubicBezTo>
                <a:cubicBezTo>
                  <a:pt x="242" y="262"/>
                  <a:pt x="231" y="262"/>
                  <a:pt x="221" y="257"/>
                </a:cubicBezTo>
                <a:cubicBezTo>
                  <a:pt x="212" y="252"/>
                  <a:pt x="208" y="243"/>
                  <a:pt x="203" y="234"/>
                </a:cubicBezTo>
                <a:cubicBezTo>
                  <a:pt x="201" y="229"/>
                  <a:pt x="198" y="224"/>
                  <a:pt x="195" y="218"/>
                </a:cubicBezTo>
                <a:cubicBezTo>
                  <a:pt x="186" y="226"/>
                  <a:pt x="179" y="234"/>
                  <a:pt x="171" y="242"/>
                </a:cubicBezTo>
                <a:cubicBezTo>
                  <a:pt x="162" y="252"/>
                  <a:pt x="152" y="261"/>
                  <a:pt x="142" y="271"/>
                </a:cubicBezTo>
                <a:cubicBezTo>
                  <a:pt x="139" y="274"/>
                  <a:pt x="137" y="274"/>
                  <a:pt x="134" y="271"/>
                </a:cubicBezTo>
                <a:cubicBezTo>
                  <a:pt x="118" y="254"/>
                  <a:pt x="101" y="238"/>
                  <a:pt x="85" y="221"/>
                </a:cubicBezTo>
                <a:cubicBezTo>
                  <a:pt x="84" y="220"/>
                  <a:pt x="83" y="220"/>
                  <a:pt x="81" y="219"/>
                </a:cubicBezTo>
                <a:close/>
              </a:path>
            </a:pathLst>
          </a:custGeom>
          <a:noFill/>
          <a:ln w="28575">
            <a:solidFill>
              <a:srgbClr val="FFBF0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4883834" y="3529513"/>
            <a:ext cx="8629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 smtClean="0"/>
              <a:t>+</a:t>
            </a:r>
            <a:endParaRPr lang="it-IT" dirty="0"/>
          </a:p>
        </p:txBody>
      </p:sp>
      <p:cxnSp>
        <p:nvCxnSpPr>
          <p:cNvPr id="32" name="Connettore diritto 31"/>
          <p:cNvCxnSpPr/>
          <p:nvPr/>
        </p:nvCxnSpPr>
        <p:spPr>
          <a:xfrm flipV="1">
            <a:off x="2615147" y="5686025"/>
            <a:ext cx="8292339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/>
          <p:cNvCxnSpPr/>
          <p:nvPr/>
        </p:nvCxnSpPr>
        <p:spPr>
          <a:xfrm flipV="1">
            <a:off x="2615147" y="3045096"/>
            <a:ext cx="8292339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501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1327203" y="2141507"/>
            <a:ext cx="102170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it-IT" sz="2000" dirty="0" err="1" smtClean="0">
                <a:latin typeface="+mj-lt"/>
              </a:rPr>
              <a:t>Timely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submission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is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essential</a:t>
            </a:r>
            <a:r>
              <a:rPr lang="it-IT" sz="2000" dirty="0" smtClean="0">
                <a:latin typeface="+mj-lt"/>
              </a:rPr>
              <a:t>: </a:t>
            </a:r>
            <a:r>
              <a:rPr lang="en-US" sz="2000" dirty="0">
                <a:latin typeface="+mj-lt"/>
              </a:rPr>
              <a:t>s</a:t>
            </a:r>
            <a:r>
              <a:rPr lang="en-US" sz="2000" dirty="0" smtClean="0">
                <a:latin typeface="+mj-lt"/>
              </a:rPr>
              <a:t>ubmit </a:t>
            </a:r>
            <a:r>
              <a:rPr lang="en-US" sz="2000" dirty="0">
                <a:latin typeface="+mj-lt"/>
              </a:rPr>
              <a:t>your Partner Project report to the national controller according to set </a:t>
            </a:r>
            <a:r>
              <a:rPr lang="en-US" sz="2000" dirty="0" smtClean="0">
                <a:latin typeface="+mj-lt"/>
              </a:rPr>
              <a:t>deadlines: in 10 calendar days after the end date of the reporting period</a:t>
            </a:r>
            <a:endParaRPr lang="it-IT" sz="2000" dirty="0"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t-IT" sz="2000" dirty="0" err="1" smtClean="0">
                <a:latin typeface="+mj-lt"/>
                <a:sym typeface="Wingdings" panose="05000000000000000000" pitchFamily="2" charset="2"/>
              </a:rPr>
              <a:t>Check</a:t>
            </a:r>
            <a:r>
              <a:rPr lang="it-IT" sz="2000" dirty="0" smtClean="0">
                <a:latin typeface="+mj-lt"/>
                <a:sym typeface="Wingdings" panose="05000000000000000000" pitchFamily="2" charset="2"/>
              </a:rPr>
              <a:t> </a:t>
            </a:r>
            <a:r>
              <a:rPr lang="it-IT" sz="2000" dirty="0" err="1">
                <a:latin typeface="+mj-lt"/>
                <a:sym typeface="Wingdings" panose="05000000000000000000" pitchFamily="2" charset="2"/>
              </a:rPr>
              <a:t>eligibility</a:t>
            </a:r>
            <a:r>
              <a:rPr lang="it-IT" sz="2000" dirty="0">
                <a:latin typeface="+mj-lt"/>
                <a:sym typeface="Wingdings" panose="05000000000000000000" pitchFamily="2" charset="2"/>
              </a:rPr>
              <a:t> of </a:t>
            </a:r>
            <a:r>
              <a:rPr lang="it-IT" sz="2000" dirty="0" err="1">
                <a:latin typeface="+mj-lt"/>
                <a:sym typeface="Wingdings" panose="05000000000000000000" pitchFamily="2" charset="2"/>
              </a:rPr>
              <a:t>costs</a:t>
            </a:r>
            <a:endParaRPr lang="it-IT" sz="2000" dirty="0">
              <a:latin typeface="+mj-lt"/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+mj-lt"/>
              </a:rPr>
              <a:t>Provision </a:t>
            </a:r>
            <a:r>
              <a:rPr lang="en-US" sz="2000" dirty="0">
                <a:latin typeface="+mj-lt"/>
              </a:rPr>
              <a:t>of information must be accurate, reliable and duly </a:t>
            </a:r>
            <a:r>
              <a:rPr lang="en-US" sz="2000" dirty="0" smtClean="0">
                <a:latin typeface="+mj-lt"/>
              </a:rPr>
              <a:t>supported</a:t>
            </a:r>
            <a:endParaRPr lang="it-IT" sz="2000" dirty="0" smtClean="0"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t-IT" sz="2000" dirty="0" smtClean="0">
                <a:latin typeface="+mj-lt"/>
                <a:sym typeface="Wingdings" panose="05000000000000000000" pitchFamily="2" charset="2"/>
              </a:rPr>
              <a:t>Be </a:t>
            </a:r>
            <a:r>
              <a:rPr lang="it-IT" sz="2000" dirty="0" err="1" smtClean="0">
                <a:latin typeface="+mj-lt"/>
                <a:sym typeface="Wingdings" panose="05000000000000000000" pitchFamily="2" charset="2"/>
              </a:rPr>
              <a:t>realistic</a:t>
            </a:r>
            <a:endParaRPr lang="it-IT" sz="2000" dirty="0">
              <a:latin typeface="+mj-lt"/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t-IT" sz="2000" dirty="0" smtClean="0">
                <a:latin typeface="+mj-lt"/>
              </a:rPr>
              <a:t>A </a:t>
            </a:r>
            <a:r>
              <a:rPr lang="it-IT" sz="2000" dirty="0" err="1" smtClean="0">
                <a:latin typeface="+mj-lt"/>
              </a:rPr>
              <a:t>great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writing</a:t>
            </a:r>
            <a:endParaRPr lang="it-IT" sz="2000" dirty="0" smtClean="0"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+mj-lt"/>
              </a:rPr>
              <a:t>Get in touch with your national controller (through NCP), ask for the required format, timing and set-up communication for co-operation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+mj-lt"/>
              </a:rPr>
              <a:t>If </a:t>
            </a:r>
            <a:r>
              <a:rPr lang="en-US" sz="2000" dirty="0">
                <a:latin typeface="+mj-lt"/>
              </a:rPr>
              <a:t>in your country/region, FLC organizes a workshop about preparation of FLC report, it is recommended to </a:t>
            </a:r>
            <a:r>
              <a:rPr lang="en-US" sz="2000" dirty="0" smtClean="0">
                <a:latin typeface="+mj-lt"/>
              </a:rPr>
              <a:t>attend</a:t>
            </a:r>
          </a:p>
          <a:p>
            <a:r>
              <a:rPr lang="it-IT" sz="2000" dirty="0" smtClean="0">
                <a:latin typeface="+mj-lt"/>
              </a:rPr>
              <a:t>								…in English!</a:t>
            </a:r>
          </a:p>
          <a:p>
            <a:endParaRPr lang="it-IT" sz="2000" dirty="0">
              <a:latin typeface="+mj-lt"/>
            </a:endParaRPr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795FB1E7-0DAF-4EDE-86E5-767947C86F8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32435" y="5843438"/>
            <a:ext cx="971557" cy="962032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/>
        </p:nvSpPr>
        <p:spPr>
          <a:xfrm>
            <a:off x="838578" y="693652"/>
            <a:ext cx="8362572" cy="846546"/>
          </a:xfrm>
          <a:prstGeom prst="snip2Diag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500" dirty="0" smtClean="0">
                <a:solidFill>
                  <a:schemeClr val="tx2"/>
                </a:solidFill>
                <a:latin typeface="+mj-lt"/>
              </a:rPr>
              <a:t>RECOMMENDATIONS </a:t>
            </a:r>
          </a:p>
          <a:p>
            <a:pPr algn="ctr"/>
            <a:r>
              <a:rPr lang="en-US" sz="3200" dirty="0" smtClean="0">
                <a:solidFill>
                  <a:schemeClr val="tx2"/>
                </a:solidFill>
                <a:latin typeface="+mj-lt"/>
              </a:rPr>
              <a:t>related to the Project Partner Report</a:t>
            </a:r>
            <a:endParaRPr lang="it-IT" sz="3200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15" name="Group 10"/>
          <p:cNvGrpSpPr/>
          <p:nvPr/>
        </p:nvGrpSpPr>
        <p:grpSpPr>
          <a:xfrm rot="15812087">
            <a:off x="354813" y="2974885"/>
            <a:ext cx="967530" cy="1040373"/>
            <a:chOff x="5995988" y="2712903"/>
            <a:chExt cx="2457450" cy="2587625"/>
          </a:xfrm>
        </p:grpSpPr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5995988" y="2712903"/>
              <a:ext cx="2457450" cy="2587625"/>
            </a:xfrm>
            <a:custGeom>
              <a:avLst/>
              <a:gdLst>
                <a:gd name="T0" fmla="*/ 707 w 771"/>
                <a:gd name="T1" fmla="*/ 219 h 812"/>
                <a:gd name="T2" fmla="*/ 760 w 771"/>
                <a:gd name="T3" fmla="*/ 369 h 812"/>
                <a:gd name="T4" fmla="*/ 685 w 771"/>
                <a:gd name="T5" fmla="*/ 634 h 812"/>
                <a:gd name="T6" fmla="*/ 197 w 771"/>
                <a:gd name="T7" fmla="*/ 707 h 812"/>
                <a:gd name="T8" fmla="*/ 97 w 771"/>
                <a:gd name="T9" fmla="*/ 220 h 812"/>
                <a:gd name="T10" fmla="*/ 594 w 771"/>
                <a:gd name="T11" fmla="*/ 106 h 812"/>
                <a:gd name="T12" fmla="*/ 552 w 771"/>
                <a:gd name="T13" fmla="*/ 147 h 812"/>
                <a:gd name="T14" fmla="*/ 509 w 771"/>
                <a:gd name="T15" fmla="*/ 128 h 812"/>
                <a:gd name="T16" fmla="*/ 454 w 771"/>
                <a:gd name="T17" fmla="*/ 113 h 812"/>
                <a:gd name="T18" fmla="*/ 372 w 771"/>
                <a:gd name="T19" fmla="*/ 110 h 812"/>
                <a:gd name="T20" fmla="*/ 241 w 771"/>
                <a:gd name="T21" fmla="*/ 155 h 812"/>
                <a:gd name="T22" fmla="*/ 147 w 771"/>
                <a:gd name="T23" fmla="*/ 249 h 812"/>
                <a:gd name="T24" fmla="*/ 115 w 771"/>
                <a:gd name="T25" fmla="*/ 317 h 812"/>
                <a:gd name="T26" fmla="*/ 103 w 771"/>
                <a:gd name="T27" fmla="*/ 366 h 812"/>
                <a:gd name="T28" fmla="*/ 102 w 771"/>
                <a:gd name="T29" fmla="*/ 450 h 812"/>
                <a:gd name="T30" fmla="*/ 124 w 771"/>
                <a:gd name="T31" fmla="*/ 528 h 812"/>
                <a:gd name="T32" fmla="*/ 209 w 771"/>
                <a:gd name="T33" fmla="*/ 643 h 812"/>
                <a:gd name="T34" fmla="*/ 295 w 771"/>
                <a:gd name="T35" fmla="*/ 694 h 812"/>
                <a:gd name="T36" fmla="*/ 357 w 771"/>
                <a:gd name="T37" fmla="*/ 710 h 812"/>
                <a:gd name="T38" fmla="*/ 439 w 771"/>
                <a:gd name="T39" fmla="*/ 711 h 812"/>
                <a:gd name="T40" fmla="*/ 512 w 771"/>
                <a:gd name="T41" fmla="*/ 693 h 812"/>
                <a:gd name="T42" fmla="*/ 585 w 771"/>
                <a:gd name="T43" fmla="*/ 652 h 812"/>
                <a:gd name="T44" fmla="*/ 644 w 771"/>
                <a:gd name="T45" fmla="*/ 592 h 812"/>
                <a:gd name="T46" fmla="*/ 677 w 771"/>
                <a:gd name="T47" fmla="*/ 536 h 812"/>
                <a:gd name="T48" fmla="*/ 696 w 771"/>
                <a:gd name="T49" fmla="*/ 482 h 812"/>
                <a:gd name="T50" fmla="*/ 704 w 771"/>
                <a:gd name="T51" fmla="*/ 432 h 812"/>
                <a:gd name="T52" fmla="*/ 702 w 771"/>
                <a:gd name="T53" fmla="*/ 374 h 812"/>
                <a:gd name="T54" fmla="*/ 695 w 771"/>
                <a:gd name="T55" fmla="*/ 334 h 812"/>
                <a:gd name="T56" fmla="*/ 666 w 771"/>
                <a:gd name="T57" fmla="*/ 264 h 812"/>
                <a:gd name="T58" fmla="*/ 667 w 771"/>
                <a:gd name="T59" fmla="*/ 258 h 812"/>
                <a:gd name="T60" fmla="*/ 703 w 771"/>
                <a:gd name="T61" fmla="*/ 222 h 812"/>
                <a:gd name="T62" fmla="*/ 707 w 771"/>
                <a:gd name="T63" fmla="*/ 219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71" h="812">
                  <a:moveTo>
                    <a:pt x="707" y="219"/>
                  </a:moveTo>
                  <a:cubicBezTo>
                    <a:pt x="736" y="265"/>
                    <a:pt x="754" y="315"/>
                    <a:pt x="760" y="369"/>
                  </a:cubicBezTo>
                  <a:cubicBezTo>
                    <a:pt x="771" y="467"/>
                    <a:pt x="746" y="557"/>
                    <a:pt x="685" y="634"/>
                  </a:cubicBezTo>
                  <a:cubicBezTo>
                    <a:pt x="561" y="789"/>
                    <a:pt x="347" y="812"/>
                    <a:pt x="197" y="707"/>
                  </a:cubicBezTo>
                  <a:cubicBezTo>
                    <a:pt x="31" y="591"/>
                    <a:pt x="0" y="374"/>
                    <a:pt x="97" y="220"/>
                  </a:cubicBezTo>
                  <a:cubicBezTo>
                    <a:pt x="203" y="52"/>
                    <a:pt x="424" y="0"/>
                    <a:pt x="594" y="106"/>
                  </a:cubicBezTo>
                  <a:cubicBezTo>
                    <a:pt x="580" y="120"/>
                    <a:pt x="566" y="134"/>
                    <a:pt x="552" y="147"/>
                  </a:cubicBezTo>
                  <a:cubicBezTo>
                    <a:pt x="538" y="141"/>
                    <a:pt x="523" y="134"/>
                    <a:pt x="509" y="128"/>
                  </a:cubicBezTo>
                  <a:cubicBezTo>
                    <a:pt x="491" y="121"/>
                    <a:pt x="473" y="116"/>
                    <a:pt x="454" y="113"/>
                  </a:cubicBezTo>
                  <a:cubicBezTo>
                    <a:pt x="427" y="108"/>
                    <a:pt x="399" y="107"/>
                    <a:pt x="372" y="110"/>
                  </a:cubicBezTo>
                  <a:cubicBezTo>
                    <a:pt x="325" y="115"/>
                    <a:pt x="281" y="130"/>
                    <a:pt x="241" y="155"/>
                  </a:cubicBezTo>
                  <a:cubicBezTo>
                    <a:pt x="203" y="179"/>
                    <a:pt x="171" y="211"/>
                    <a:pt x="147" y="249"/>
                  </a:cubicBezTo>
                  <a:cubicBezTo>
                    <a:pt x="134" y="270"/>
                    <a:pt x="123" y="293"/>
                    <a:pt x="115" y="317"/>
                  </a:cubicBezTo>
                  <a:cubicBezTo>
                    <a:pt x="110" y="333"/>
                    <a:pt x="106" y="350"/>
                    <a:pt x="103" y="366"/>
                  </a:cubicBezTo>
                  <a:cubicBezTo>
                    <a:pt x="99" y="394"/>
                    <a:pt x="99" y="422"/>
                    <a:pt x="102" y="450"/>
                  </a:cubicBezTo>
                  <a:cubicBezTo>
                    <a:pt x="105" y="477"/>
                    <a:pt x="113" y="503"/>
                    <a:pt x="124" y="528"/>
                  </a:cubicBezTo>
                  <a:cubicBezTo>
                    <a:pt x="143" y="574"/>
                    <a:pt x="171" y="612"/>
                    <a:pt x="209" y="643"/>
                  </a:cubicBezTo>
                  <a:cubicBezTo>
                    <a:pt x="235" y="665"/>
                    <a:pt x="263" y="682"/>
                    <a:pt x="295" y="694"/>
                  </a:cubicBezTo>
                  <a:cubicBezTo>
                    <a:pt x="315" y="701"/>
                    <a:pt x="336" y="707"/>
                    <a:pt x="357" y="710"/>
                  </a:cubicBezTo>
                  <a:cubicBezTo>
                    <a:pt x="384" y="714"/>
                    <a:pt x="412" y="715"/>
                    <a:pt x="439" y="711"/>
                  </a:cubicBezTo>
                  <a:cubicBezTo>
                    <a:pt x="464" y="708"/>
                    <a:pt x="488" y="702"/>
                    <a:pt x="512" y="693"/>
                  </a:cubicBezTo>
                  <a:cubicBezTo>
                    <a:pt x="538" y="683"/>
                    <a:pt x="563" y="669"/>
                    <a:pt x="585" y="652"/>
                  </a:cubicBezTo>
                  <a:cubicBezTo>
                    <a:pt x="607" y="635"/>
                    <a:pt x="627" y="615"/>
                    <a:pt x="644" y="592"/>
                  </a:cubicBezTo>
                  <a:cubicBezTo>
                    <a:pt x="657" y="575"/>
                    <a:pt x="668" y="556"/>
                    <a:pt x="677" y="536"/>
                  </a:cubicBezTo>
                  <a:cubicBezTo>
                    <a:pt x="686" y="519"/>
                    <a:pt x="692" y="501"/>
                    <a:pt x="696" y="482"/>
                  </a:cubicBezTo>
                  <a:cubicBezTo>
                    <a:pt x="700" y="465"/>
                    <a:pt x="703" y="449"/>
                    <a:pt x="704" y="432"/>
                  </a:cubicBezTo>
                  <a:cubicBezTo>
                    <a:pt x="704" y="413"/>
                    <a:pt x="704" y="393"/>
                    <a:pt x="702" y="374"/>
                  </a:cubicBezTo>
                  <a:cubicBezTo>
                    <a:pt x="701" y="361"/>
                    <a:pt x="698" y="347"/>
                    <a:pt x="695" y="334"/>
                  </a:cubicBezTo>
                  <a:cubicBezTo>
                    <a:pt x="689" y="310"/>
                    <a:pt x="679" y="286"/>
                    <a:pt x="666" y="264"/>
                  </a:cubicBezTo>
                  <a:cubicBezTo>
                    <a:pt x="665" y="262"/>
                    <a:pt x="665" y="260"/>
                    <a:pt x="667" y="258"/>
                  </a:cubicBezTo>
                  <a:cubicBezTo>
                    <a:pt x="680" y="246"/>
                    <a:pt x="691" y="234"/>
                    <a:pt x="703" y="222"/>
                  </a:cubicBezTo>
                  <a:cubicBezTo>
                    <a:pt x="704" y="221"/>
                    <a:pt x="705" y="220"/>
                    <a:pt x="707" y="21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7"/>
            <p:cNvSpPr>
              <a:spLocks/>
            </p:cNvSpPr>
            <p:nvPr/>
          </p:nvSpPr>
          <p:spPr bwMode="auto">
            <a:xfrm>
              <a:off x="6515101" y="3270116"/>
              <a:ext cx="1450975" cy="1435100"/>
            </a:xfrm>
            <a:custGeom>
              <a:avLst/>
              <a:gdLst>
                <a:gd name="T0" fmla="*/ 350 w 455"/>
                <a:gd name="T1" fmla="*/ 54 h 450"/>
                <a:gd name="T2" fmla="*/ 311 w 455"/>
                <a:gd name="T3" fmla="*/ 93 h 450"/>
                <a:gd name="T4" fmla="*/ 305 w 455"/>
                <a:gd name="T5" fmla="*/ 94 h 450"/>
                <a:gd name="T6" fmla="*/ 262 w 455"/>
                <a:gd name="T7" fmla="*/ 81 h 450"/>
                <a:gd name="T8" fmla="*/ 210 w 455"/>
                <a:gd name="T9" fmla="*/ 82 h 450"/>
                <a:gd name="T10" fmla="*/ 148 w 455"/>
                <a:gd name="T11" fmla="*/ 109 h 450"/>
                <a:gd name="T12" fmla="*/ 103 w 455"/>
                <a:gd name="T13" fmla="*/ 160 h 450"/>
                <a:gd name="T14" fmla="*/ 84 w 455"/>
                <a:gd name="T15" fmla="*/ 216 h 450"/>
                <a:gd name="T16" fmla="*/ 90 w 455"/>
                <a:gd name="T17" fmla="*/ 283 h 450"/>
                <a:gd name="T18" fmla="*/ 154 w 455"/>
                <a:gd name="T19" fmla="*/ 367 h 450"/>
                <a:gd name="T20" fmla="*/ 225 w 455"/>
                <a:gd name="T21" fmla="*/ 392 h 450"/>
                <a:gd name="T22" fmla="*/ 302 w 455"/>
                <a:gd name="T23" fmla="*/ 379 h 450"/>
                <a:gd name="T24" fmla="*/ 364 w 455"/>
                <a:gd name="T25" fmla="*/ 330 h 450"/>
                <a:gd name="T26" fmla="*/ 391 w 455"/>
                <a:gd name="T27" fmla="*/ 273 h 450"/>
                <a:gd name="T28" fmla="*/ 395 w 455"/>
                <a:gd name="T29" fmla="*/ 223 h 450"/>
                <a:gd name="T30" fmla="*/ 380 w 455"/>
                <a:gd name="T31" fmla="*/ 167 h 450"/>
                <a:gd name="T32" fmla="*/ 422 w 455"/>
                <a:gd name="T33" fmla="*/ 125 h 450"/>
                <a:gd name="T34" fmla="*/ 453 w 455"/>
                <a:gd name="T35" fmla="*/ 242 h 450"/>
                <a:gd name="T36" fmla="*/ 418 w 455"/>
                <a:gd name="T37" fmla="*/ 354 h 450"/>
                <a:gd name="T38" fmla="*/ 235 w 455"/>
                <a:gd name="T39" fmla="*/ 450 h 450"/>
                <a:gd name="T40" fmla="*/ 85 w 455"/>
                <a:gd name="T41" fmla="*/ 385 h 450"/>
                <a:gd name="T42" fmla="*/ 95 w 455"/>
                <a:gd name="T43" fmla="*/ 78 h 450"/>
                <a:gd name="T44" fmla="*/ 350 w 455"/>
                <a:gd name="T45" fmla="*/ 54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5" h="450">
                  <a:moveTo>
                    <a:pt x="350" y="54"/>
                  </a:moveTo>
                  <a:cubicBezTo>
                    <a:pt x="337" y="67"/>
                    <a:pt x="324" y="80"/>
                    <a:pt x="311" y="93"/>
                  </a:cubicBezTo>
                  <a:cubicBezTo>
                    <a:pt x="310" y="94"/>
                    <a:pt x="307" y="95"/>
                    <a:pt x="305" y="94"/>
                  </a:cubicBezTo>
                  <a:cubicBezTo>
                    <a:pt x="292" y="87"/>
                    <a:pt x="277" y="83"/>
                    <a:pt x="262" y="81"/>
                  </a:cubicBezTo>
                  <a:cubicBezTo>
                    <a:pt x="244" y="79"/>
                    <a:pt x="227" y="79"/>
                    <a:pt x="210" y="82"/>
                  </a:cubicBezTo>
                  <a:cubicBezTo>
                    <a:pt x="187" y="87"/>
                    <a:pt x="166" y="96"/>
                    <a:pt x="148" y="109"/>
                  </a:cubicBezTo>
                  <a:cubicBezTo>
                    <a:pt x="129" y="123"/>
                    <a:pt x="114" y="140"/>
                    <a:pt x="103" y="160"/>
                  </a:cubicBezTo>
                  <a:cubicBezTo>
                    <a:pt x="93" y="178"/>
                    <a:pt x="87" y="196"/>
                    <a:pt x="84" y="216"/>
                  </a:cubicBezTo>
                  <a:cubicBezTo>
                    <a:pt x="81" y="239"/>
                    <a:pt x="83" y="261"/>
                    <a:pt x="90" y="283"/>
                  </a:cubicBezTo>
                  <a:cubicBezTo>
                    <a:pt x="101" y="319"/>
                    <a:pt x="123" y="347"/>
                    <a:pt x="154" y="367"/>
                  </a:cubicBezTo>
                  <a:cubicBezTo>
                    <a:pt x="176" y="381"/>
                    <a:pt x="199" y="389"/>
                    <a:pt x="225" y="392"/>
                  </a:cubicBezTo>
                  <a:cubicBezTo>
                    <a:pt x="252" y="394"/>
                    <a:pt x="277" y="390"/>
                    <a:pt x="302" y="379"/>
                  </a:cubicBezTo>
                  <a:cubicBezTo>
                    <a:pt x="327" y="368"/>
                    <a:pt x="348" y="352"/>
                    <a:pt x="364" y="330"/>
                  </a:cubicBezTo>
                  <a:cubicBezTo>
                    <a:pt x="377" y="313"/>
                    <a:pt x="386" y="294"/>
                    <a:pt x="391" y="273"/>
                  </a:cubicBezTo>
                  <a:cubicBezTo>
                    <a:pt x="395" y="256"/>
                    <a:pt x="397" y="240"/>
                    <a:pt x="395" y="223"/>
                  </a:cubicBezTo>
                  <a:cubicBezTo>
                    <a:pt x="394" y="204"/>
                    <a:pt x="389" y="185"/>
                    <a:pt x="380" y="167"/>
                  </a:cubicBezTo>
                  <a:cubicBezTo>
                    <a:pt x="394" y="153"/>
                    <a:pt x="408" y="139"/>
                    <a:pt x="422" y="125"/>
                  </a:cubicBezTo>
                  <a:cubicBezTo>
                    <a:pt x="444" y="161"/>
                    <a:pt x="455" y="200"/>
                    <a:pt x="453" y="242"/>
                  </a:cubicBezTo>
                  <a:cubicBezTo>
                    <a:pt x="452" y="283"/>
                    <a:pt x="441" y="320"/>
                    <a:pt x="418" y="354"/>
                  </a:cubicBezTo>
                  <a:cubicBezTo>
                    <a:pt x="374" y="418"/>
                    <a:pt x="312" y="450"/>
                    <a:pt x="235" y="450"/>
                  </a:cubicBezTo>
                  <a:cubicBezTo>
                    <a:pt x="176" y="450"/>
                    <a:pt x="125" y="427"/>
                    <a:pt x="85" y="385"/>
                  </a:cubicBezTo>
                  <a:cubicBezTo>
                    <a:pt x="0" y="295"/>
                    <a:pt x="6" y="160"/>
                    <a:pt x="95" y="78"/>
                  </a:cubicBezTo>
                  <a:cubicBezTo>
                    <a:pt x="179" y="0"/>
                    <a:pt x="293" y="14"/>
                    <a:pt x="350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8"/>
            <p:cNvSpPr>
              <a:spLocks/>
            </p:cNvSpPr>
            <p:nvPr/>
          </p:nvSpPr>
          <p:spPr bwMode="auto">
            <a:xfrm>
              <a:off x="7040562" y="2874829"/>
              <a:ext cx="1381124" cy="1384299"/>
            </a:xfrm>
            <a:custGeom>
              <a:avLst/>
              <a:gdLst>
                <a:gd name="T0" fmla="*/ 363 w 433"/>
                <a:gd name="T1" fmla="*/ 0 h 434"/>
                <a:gd name="T2" fmla="*/ 363 w 433"/>
                <a:gd name="T3" fmla="*/ 71 h 434"/>
                <a:gd name="T4" fmla="*/ 432 w 433"/>
                <a:gd name="T5" fmla="*/ 71 h 434"/>
                <a:gd name="T6" fmla="*/ 433 w 433"/>
                <a:gd name="T7" fmla="*/ 73 h 434"/>
                <a:gd name="T8" fmla="*/ 408 w 433"/>
                <a:gd name="T9" fmla="*/ 98 h 434"/>
                <a:gd name="T10" fmla="*/ 303 w 433"/>
                <a:gd name="T11" fmla="*/ 203 h 434"/>
                <a:gd name="T12" fmla="*/ 292 w 433"/>
                <a:gd name="T13" fmla="*/ 207 h 434"/>
                <a:gd name="T14" fmla="*/ 262 w 433"/>
                <a:gd name="T15" fmla="*/ 208 h 434"/>
                <a:gd name="T16" fmla="*/ 255 w 433"/>
                <a:gd name="T17" fmla="*/ 210 h 434"/>
                <a:gd name="T18" fmla="*/ 176 w 433"/>
                <a:gd name="T19" fmla="*/ 289 h 434"/>
                <a:gd name="T20" fmla="*/ 141 w 433"/>
                <a:gd name="T21" fmla="*/ 325 h 434"/>
                <a:gd name="T22" fmla="*/ 140 w 433"/>
                <a:gd name="T23" fmla="*/ 330 h 434"/>
                <a:gd name="T24" fmla="*/ 146 w 433"/>
                <a:gd name="T25" fmla="*/ 354 h 434"/>
                <a:gd name="T26" fmla="*/ 121 w 433"/>
                <a:gd name="T27" fmla="*/ 415 h 434"/>
                <a:gd name="T28" fmla="*/ 67 w 433"/>
                <a:gd name="T29" fmla="*/ 432 h 434"/>
                <a:gd name="T30" fmla="*/ 12 w 433"/>
                <a:gd name="T31" fmla="*/ 397 h 434"/>
                <a:gd name="T32" fmla="*/ 4 w 433"/>
                <a:gd name="T33" fmla="*/ 342 h 434"/>
                <a:gd name="T34" fmla="*/ 46 w 433"/>
                <a:gd name="T35" fmla="*/ 294 h 434"/>
                <a:gd name="T36" fmla="*/ 105 w 433"/>
                <a:gd name="T37" fmla="*/ 295 h 434"/>
                <a:gd name="T38" fmla="*/ 110 w 433"/>
                <a:gd name="T39" fmla="*/ 293 h 434"/>
                <a:gd name="T40" fmla="*/ 191 w 433"/>
                <a:gd name="T41" fmla="*/ 213 h 434"/>
                <a:gd name="T42" fmla="*/ 223 w 433"/>
                <a:gd name="T43" fmla="*/ 181 h 434"/>
                <a:gd name="T44" fmla="*/ 227 w 433"/>
                <a:gd name="T45" fmla="*/ 171 h 434"/>
                <a:gd name="T46" fmla="*/ 227 w 433"/>
                <a:gd name="T47" fmla="*/ 143 h 434"/>
                <a:gd name="T48" fmla="*/ 231 w 433"/>
                <a:gd name="T49" fmla="*/ 131 h 434"/>
                <a:gd name="T50" fmla="*/ 360 w 433"/>
                <a:gd name="T51" fmla="*/ 3 h 434"/>
                <a:gd name="T52" fmla="*/ 363 w 433"/>
                <a:gd name="T53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33" h="434">
                  <a:moveTo>
                    <a:pt x="363" y="0"/>
                  </a:moveTo>
                  <a:cubicBezTo>
                    <a:pt x="363" y="24"/>
                    <a:pt x="363" y="47"/>
                    <a:pt x="363" y="71"/>
                  </a:cubicBezTo>
                  <a:cubicBezTo>
                    <a:pt x="386" y="71"/>
                    <a:pt x="409" y="71"/>
                    <a:pt x="432" y="71"/>
                  </a:cubicBezTo>
                  <a:cubicBezTo>
                    <a:pt x="432" y="72"/>
                    <a:pt x="432" y="73"/>
                    <a:pt x="433" y="73"/>
                  </a:cubicBezTo>
                  <a:cubicBezTo>
                    <a:pt x="424" y="81"/>
                    <a:pt x="416" y="90"/>
                    <a:pt x="408" y="98"/>
                  </a:cubicBezTo>
                  <a:cubicBezTo>
                    <a:pt x="373" y="133"/>
                    <a:pt x="338" y="168"/>
                    <a:pt x="303" y="203"/>
                  </a:cubicBezTo>
                  <a:cubicBezTo>
                    <a:pt x="300" y="206"/>
                    <a:pt x="297" y="208"/>
                    <a:pt x="292" y="207"/>
                  </a:cubicBezTo>
                  <a:cubicBezTo>
                    <a:pt x="282" y="207"/>
                    <a:pt x="272" y="207"/>
                    <a:pt x="262" y="208"/>
                  </a:cubicBezTo>
                  <a:cubicBezTo>
                    <a:pt x="260" y="208"/>
                    <a:pt x="256" y="209"/>
                    <a:pt x="255" y="210"/>
                  </a:cubicBezTo>
                  <a:cubicBezTo>
                    <a:pt x="228" y="237"/>
                    <a:pt x="202" y="263"/>
                    <a:pt x="176" y="289"/>
                  </a:cubicBezTo>
                  <a:cubicBezTo>
                    <a:pt x="164" y="301"/>
                    <a:pt x="152" y="313"/>
                    <a:pt x="141" y="325"/>
                  </a:cubicBezTo>
                  <a:cubicBezTo>
                    <a:pt x="140" y="326"/>
                    <a:pt x="139" y="328"/>
                    <a:pt x="140" y="330"/>
                  </a:cubicBezTo>
                  <a:cubicBezTo>
                    <a:pt x="143" y="338"/>
                    <a:pt x="145" y="346"/>
                    <a:pt x="146" y="354"/>
                  </a:cubicBezTo>
                  <a:cubicBezTo>
                    <a:pt x="148" y="379"/>
                    <a:pt x="139" y="399"/>
                    <a:pt x="121" y="415"/>
                  </a:cubicBezTo>
                  <a:cubicBezTo>
                    <a:pt x="105" y="428"/>
                    <a:pt x="87" y="434"/>
                    <a:pt x="67" y="432"/>
                  </a:cubicBezTo>
                  <a:cubicBezTo>
                    <a:pt x="43" y="429"/>
                    <a:pt x="25" y="417"/>
                    <a:pt x="12" y="397"/>
                  </a:cubicBezTo>
                  <a:cubicBezTo>
                    <a:pt x="2" y="380"/>
                    <a:pt x="0" y="361"/>
                    <a:pt x="4" y="342"/>
                  </a:cubicBezTo>
                  <a:cubicBezTo>
                    <a:pt x="10" y="320"/>
                    <a:pt x="24" y="303"/>
                    <a:pt x="46" y="294"/>
                  </a:cubicBezTo>
                  <a:cubicBezTo>
                    <a:pt x="66" y="285"/>
                    <a:pt x="86" y="286"/>
                    <a:pt x="105" y="295"/>
                  </a:cubicBezTo>
                  <a:cubicBezTo>
                    <a:pt x="107" y="295"/>
                    <a:pt x="109" y="294"/>
                    <a:pt x="110" y="293"/>
                  </a:cubicBezTo>
                  <a:cubicBezTo>
                    <a:pt x="137" y="267"/>
                    <a:pt x="164" y="240"/>
                    <a:pt x="191" y="213"/>
                  </a:cubicBezTo>
                  <a:cubicBezTo>
                    <a:pt x="202" y="202"/>
                    <a:pt x="212" y="191"/>
                    <a:pt x="223" y="181"/>
                  </a:cubicBezTo>
                  <a:cubicBezTo>
                    <a:pt x="226" y="178"/>
                    <a:pt x="227" y="175"/>
                    <a:pt x="227" y="171"/>
                  </a:cubicBezTo>
                  <a:cubicBezTo>
                    <a:pt x="227" y="162"/>
                    <a:pt x="227" y="152"/>
                    <a:pt x="227" y="143"/>
                  </a:cubicBezTo>
                  <a:cubicBezTo>
                    <a:pt x="226" y="138"/>
                    <a:pt x="228" y="135"/>
                    <a:pt x="231" y="131"/>
                  </a:cubicBezTo>
                  <a:cubicBezTo>
                    <a:pt x="274" y="88"/>
                    <a:pt x="317" y="45"/>
                    <a:pt x="360" y="3"/>
                  </a:cubicBezTo>
                  <a:cubicBezTo>
                    <a:pt x="361" y="2"/>
                    <a:pt x="362" y="1"/>
                    <a:pt x="36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284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72721" y="2299911"/>
            <a:ext cx="7114479" cy="403398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800" dirty="0" smtClean="0">
                <a:latin typeface="+mj-lt"/>
              </a:rPr>
              <a:t>The electronic Monitoring System (</a:t>
            </a:r>
            <a:r>
              <a:rPr lang="en-US" sz="1800" dirty="0" err="1" smtClean="0">
                <a:latin typeface="+mj-lt"/>
                <a:hlinkClick r:id="rId3"/>
              </a:rPr>
              <a:t>eMS</a:t>
            </a:r>
            <a:r>
              <a:rPr lang="en-US" sz="1800" dirty="0" smtClean="0">
                <a:latin typeface="+mj-lt"/>
              </a:rPr>
              <a:t>) is the virtual place where you will upload </a:t>
            </a:r>
            <a:r>
              <a:rPr lang="en-US" sz="1800" b="1" dirty="0" smtClean="0">
                <a:solidFill>
                  <a:srgbClr val="FFC000"/>
                </a:solidFill>
                <a:latin typeface="+mj-lt"/>
              </a:rPr>
              <a:t>all</a:t>
            </a:r>
            <a:r>
              <a:rPr lang="en-US" sz="1800" dirty="0" smtClean="0">
                <a:latin typeface="+mj-lt"/>
              </a:rPr>
              <a:t> documentation 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US" sz="1800" dirty="0" smtClean="0">
                <a:latin typeface="+mj-lt"/>
              </a:rPr>
              <a:t>All </a:t>
            </a:r>
            <a:r>
              <a:rPr lang="en-US" sz="1800" dirty="0">
                <a:latin typeface="+mj-lt"/>
              </a:rPr>
              <a:t>PPs must become </a:t>
            </a:r>
            <a:r>
              <a:rPr lang="en-US" sz="1800" dirty="0" err="1">
                <a:latin typeface="+mj-lt"/>
              </a:rPr>
              <a:t>eMS</a:t>
            </a:r>
            <a:r>
              <a:rPr lang="en-US" sz="1800" dirty="0">
                <a:latin typeface="+mj-lt"/>
              </a:rPr>
              <a:t> users through </a:t>
            </a:r>
            <a:r>
              <a:rPr lang="en-US" sz="1800" dirty="0" smtClean="0">
                <a:latin typeface="+mj-lt"/>
              </a:rPr>
              <a:t>registration (</a:t>
            </a:r>
            <a:r>
              <a:rPr lang="en-US" sz="1800" dirty="0" smtClean="0">
                <a:solidFill>
                  <a:srgbClr val="FFC000"/>
                </a:solidFill>
                <a:latin typeface="+mj-lt"/>
              </a:rPr>
              <a:t>soon!</a:t>
            </a:r>
            <a:r>
              <a:rPr lang="en-US" sz="1800" dirty="0" smtClean="0">
                <a:latin typeface="+mj-lt"/>
              </a:rPr>
              <a:t>)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US" sz="1800" dirty="0" smtClean="0">
                <a:latin typeface="+mj-lt"/>
              </a:rPr>
              <a:t>Usernames </a:t>
            </a:r>
            <a:r>
              <a:rPr lang="en-US" sz="1800" dirty="0">
                <a:latin typeface="+mj-lt"/>
              </a:rPr>
              <a:t>are to be communicated to the </a:t>
            </a:r>
            <a:r>
              <a:rPr lang="en-US" sz="1800" dirty="0" smtClean="0">
                <a:latin typeface="+mj-lt"/>
              </a:rPr>
              <a:t>LP</a:t>
            </a:r>
            <a:endParaRPr lang="en-US" sz="1800" dirty="0">
              <a:latin typeface="+mj-lt"/>
            </a:endParaRPr>
          </a:p>
          <a:p>
            <a:pPr marL="0" indent="0">
              <a:lnSpc>
                <a:spcPct val="250000"/>
              </a:lnSpc>
              <a:buNone/>
            </a:pPr>
            <a:r>
              <a:rPr lang="en-US" sz="1800" dirty="0" smtClean="0">
                <a:latin typeface="+mj-lt"/>
              </a:rPr>
              <a:t>LP </a:t>
            </a:r>
            <a:r>
              <a:rPr lang="en-US" sz="1800" dirty="0">
                <a:latin typeface="+mj-lt"/>
              </a:rPr>
              <a:t>and PPs must consider password and login as confidential </a:t>
            </a:r>
            <a:r>
              <a:rPr lang="en-US" sz="1800" dirty="0" smtClean="0">
                <a:latin typeface="+mj-lt"/>
              </a:rPr>
              <a:t>data</a:t>
            </a:r>
            <a:endParaRPr lang="en-US" sz="1800" dirty="0">
              <a:latin typeface="+mj-lt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sz="1800" dirty="0" smtClean="0">
                <a:latin typeface="+mj-lt"/>
              </a:rPr>
              <a:t>Only the </a:t>
            </a:r>
            <a:r>
              <a:rPr lang="en-US" sz="1800" dirty="0">
                <a:latin typeface="+mj-lt"/>
              </a:rPr>
              <a:t>LP can have access to all PPs and project </a:t>
            </a:r>
            <a:r>
              <a:rPr lang="en-US" sz="1800" dirty="0" smtClean="0">
                <a:latin typeface="+mj-lt"/>
              </a:rPr>
              <a:t>reports</a:t>
            </a:r>
            <a:endParaRPr lang="en-US" sz="1800" dirty="0">
              <a:latin typeface="+mj-lt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68221" y="757407"/>
            <a:ext cx="7926977" cy="846546"/>
          </a:xfrm>
          <a:prstGeom prst="snip2Diag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it-IT" sz="3600" dirty="0">
                <a:solidFill>
                  <a:schemeClr val="tx2"/>
                </a:solidFill>
                <a:latin typeface="+mj-lt"/>
              </a:rPr>
              <a:t>…</a:t>
            </a:r>
            <a:r>
              <a:rPr lang="it-IT" sz="3600" dirty="0" err="1">
                <a:solidFill>
                  <a:schemeClr val="tx2"/>
                </a:solidFill>
                <a:latin typeface="+mj-lt"/>
              </a:rPr>
              <a:t>eMS</a:t>
            </a:r>
            <a:r>
              <a:rPr lang="it-IT" sz="3600" dirty="0">
                <a:solidFill>
                  <a:schemeClr val="tx2"/>
                </a:solidFill>
                <a:latin typeface="+mj-lt"/>
              </a:rPr>
              <a:t> </a:t>
            </a:r>
            <a:r>
              <a:rPr lang="it-IT" sz="3600" dirty="0" smtClean="0">
                <a:solidFill>
                  <a:schemeClr val="tx2"/>
                </a:solidFill>
                <a:latin typeface="+mj-lt"/>
              </a:rPr>
              <a:t>PLATFORM: </a:t>
            </a:r>
            <a:r>
              <a:rPr lang="it-IT" sz="3600" dirty="0">
                <a:solidFill>
                  <a:schemeClr val="tx2"/>
                </a:solidFill>
                <a:latin typeface="+mj-lt"/>
              </a:rPr>
              <a:t>first </a:t>
            </a:r>
            <a:r>
              <a:rPr lang="it-IT" sz="3600" dirty="0" err="1" smtClean="0">
                <a:solidFill>
                  <a:schemeClr val="tx2"/>
                </a:solidFill>
                <a:latin typeface="+mj-lt"/>
              </a:rPr>
              <a:t>duties&amp;info</a:t>
            </a:r>
            <a:r>
              <a:rPr lang="it-IT" sz="3600" dirty="0" smtClean="0">
                <a:solidFill>
                  <a:schemeClr val="tx2"/>
                </a:solidFill>
                <a:latin typeface="+mj-lt"/>
              </a:rPr>
              <a:t>! </a:t>
            </a:r>
            <a:endParaRPr lang="it-IT" sz="3600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7" name="Group 9">
            <a:extLst>
              <a:ext uri="{FF2B5EF4-FFF2-40B4-BE49-F238E27FC236}">
                <a16:creationId xmlns:a16="http://schemas.microsoft.com/office/drawing/2014/main" id="{21AEDD45-DD85-40AB-9DE8-2F0387EBA92A}"/>
              </a:ext>
            </a:extLst>
          </p:cNvPr>
          <p:cNvGrpSpPr/>
          <p:nvPr/>
        </p:nvGrpSpPr>
        <p:grpSpPr>
          <a:xfrm>
            <a:off x="1000124" y="1825626"/>
            <a:ext cx="3594178" cy="4836904"/>
            <a:chOff x="3499600" y="892023"/>
            <a:chExt cx="6063500" cy="5319804"/>
          </a:xfrm>
        </p:grpSpPr>
        <p:grpSp>
          <p:nvGrpSpPr>
            <p:cNvPr id="8" name="Group 5">
              <a:extLst>
                <a:ext uri="{FF2B5EF4-FFF2-40B4-BE49-F238E27FC236}">
                  <a16:creationId xmlns:a16="http://schemas.microsoft.com/office/drawing/2014/main" id="{10EBBFD5-EBD6-4708-AB44-A1136232A89C}"/>
                </a:ext>
              </a:extLst>
            </p:cNvPr>
            <p:cNvGrpSpPr/>
            <p:nvPr/>
          </p:nvGrpSpPr>
          <p:grpSpPr>
            <a:xfrm>
              <a:off x="4927600" y="1545677"/>
              <a:ext cx="4635500" cy="4047730"/>
              <a:chOff x="3670300" y="956199"/>
              <a:chExt cx="5842000" cy="5101259"/>
            </a:xfrm>
          </p:grpSpPr>
          <p:sp>
            <p:nvSpPr>
              <p:cNvPr id="14" name="Arrow: Right 3">
                <a:extLst>
                  <a:ext uri="{FF2B5EF4-FFF2-40B4-BE49-F238E27FC236}">
                    <a16:creationId xmlns:a16="http://schemas.microsoft.com/office/drawing/2014/main" id="{76532D2E-28F1-4BC2-AE52-C5BC82BE89FE}"/>
                  </a:ext>
                </a:extLst>
              </p:cNvPr>
              <p:cNvSpPr/>
              <p:nvPr/>
            </p:nvSpPr>
            <p:spPr>
              <a:xfrm>
                <a:off x="3670300" y="5381828"/>
                <a:ext cx="4025900" cy="675630"/>
              </a:xfrm>
              <a:prstGeom prst="rightArrow">
                <a:avLst>
                  <a:gd name="adj1" fmla="val 58842"/>
                  <a:gd name="adj2" fmla="val 116317"/>
                </a:avLst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Arrow: Right 56">
                <a:extLst>
                  <a:ext uri="{FF2B5EF4-FFF2-40B4-BE49-F238E27FC236}">
                    <a16:creationId xmlns:a16="http://schemas.microsoft.com/office/drawing/2014/main" id="{58FCC6B8-2206-4D6E-8F3D-D8777B942EBD}"/>
                  </a:ext>
                </a:extLst>
              </p:cNvPr>
              <p:cNvSpPr/>
              <p:nvPr/>
            </p:nvSpPr>
            <p:spPr>
              <a:xfrm>
                <a:off x="3670300" y="4153629"/>
                <a:ext cx="4876801" cy="861774"/>
              </a:xfrm>
              <a:prstGeom prst="rightArrow">
                <a:avLst>
                  <a:gd name="adj1" fmla="val 58842"/>
                  <a:gd name="adj2" fmla="val 116317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Arrow: Right 58">
                <a:extLst>
                  <a:ext uri="{FF2B5EF4-FFF2-40B4-BE49-F238E27FC236}">
                    <a16:creationId xmlns:a16="http://schemas.microsoft.com/office/drawing/2014/main" id="{F0D3F3AB-A8CC-4E1B-88E8-840EE2D3095F}"/>
                  </a:ext>
                </a:extLst>
              </p:cNvPr>
              <p:cNvSpPr/>
              <p:nvPr/>
            </p:nvSpPr>
            <p:spPr>
              <a:xfrm>
                <a:off x="3670300" y="3080890"/>
                <a:ext cx="5842000" cy="861774"/>
              </a:xfrm>
              <a:prstGeom prst="rightArrow">
                <a:avLst>
                  <a:gd name="adj1" fmla="val 58842"/>
                  <a:gd name="adj2" fmla="val 116317"/>
                </a:avLst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Arrow: Right 60">
                <a:extLst>
                  <a:ext uri="{FF2B5EF4-FFF2-40B4-BE49-F238E27FC236}">
                    <a16:creationId xmlns:a16="http://schemas.microsoft.com/office/drawing/2014/main" id="{E71A99ED-7640-4BC4-A3C0-EBB7DB5457FD}"/>
                  </a:ext>
                </a:extLst>
              </p:cNvPr>
              <p:cNvSpPr/>
              <p:nvPr/>
            </p:nvSpPr>
            <p:spPr>
              <a:xfrm>
                <a:off x="3670300" y="1919902"/>
                <a:ext cx="4876801" cy="861774"/>
              </a:xfrm>
              <a:prstGeom prst="rightArrow">
                <a:avLst>
                  <a:gd name="adj1" fmla="val 58842"/>
                  <a:gd name="adj2" fmla="val 116317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Arrow: Right 61">
                <a:extLst>
                  <a:ext uri="{FF2B5EF4-FFF2-40B4-BE49-F238E27FC236}">
                    <a16:creationId xmlns:a16="http://schemas.microsoft.com/office/drawing/2014/main" id="{D48D62AF-0F8C-4D54-9D60-82ABEF8584C1}"/>
                  </a:ext>
                </a:extLst>
              </p:cNvPr>
              <p:cNvSpPr/>
              <p:nvPr/>
            </p:nvSpPr>
            <p:spPr>
              <a:xfrm>
                <a:off x="3670300" y="956199"/>
                <a:ext cx="4025900" cy="659259"/>
              </a:xfrm>
              <a:prstGeom prst="rightArrow">
                <a:avLst>
                  <a:gd name="adj1" fmla="val 58842"/>
                  <a:gd name="adj2" fmla="val 116317"/>
                </a:avLst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9" name="Trapezoid 6">
              <a:extLst>
                <a:ext uri="{FF2B5EF4-FFF2-40B4-BE49-F238E27FC236}">
                  <a16:creationId xmlns:a16="http://schemas.microsoft.com/office/drawing/2014/main" id="{3312DC26-F8F9-4D73-A94C-3E5EA19E81F3}"/>
                </a:ext>
              </a:extLst>
            </p:cNvPr>
            <p:cNvSpPr/>
            <p:nvPr/>
          </p:nvSpPr>
          <p:spPr>
            <a:xfrm rot="5400000">
              <a:off x="3826171" y="2871613"/>
              <a:ext cx="797719" cy="1405137"/>
            </a:xfrm>
            <a:prstGeom prst="trapezoid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rapezoid 65">
              <a:extLst>
                <a:ext uri="{FF2B5EF4-FFF2-40B4-BE49-F238E27FC236}">
                  <a16:creationId xmlns:a16="http://schemas.microsoft.com/office/drawing/2014/main" id="{D6DBD494-3EB0-4EFB-9727-50E8CCBC05BC}"/>
                </a:ext>
              </a:extLst>
            </p:cNvPr>
            <p:cNvSpPr/>
            <p:nvPr/>
          </p:nvSpPr>
          <p:spPr>
            <a:xfrm rot="5400000">
              <a:off x="3803966" y="1716211"/>
              <a:ext cx="849749" cy="1397518"/>
            </a:xfrm>
            <a:custGeom>
              <a:avLst/>
              <a:gdLst>
                <a:gd name="connsiteX0" fmla="*/ 0 w 797719"/>
                <a:gd name="connsiteY0" fmla="*/ 1405138 h 1405138"/>
                <a:gd name="connsiteX1" fmla="*/ 199430 w 797719"/>
                <a:gd name="connsiteY1" fmla="*/ 0 h 1405138"/>
                <a:gd name="connsiteX2" fmla="*/ 598289 w 797719"/>
                <a:gd name="connsiteY2" fmla="*/ 0 h 1405138"/>
                <a:gd name="connsiteX3" fmla="*/ 797719 w 797719"/>
                <a:gd name="connsiteY3" fmla="*/ 1405138 h 1405138"/>
                <a:gd name="connsiteX4" fmla="*/ 0 w 797719"/>
                <a:gd name="connsiteY4" fmla="*/ 1405138 h 1405138"/>
                <a:gd name="connsiteX0" fmla="*/ 0 w 598289"/>
                <a:gd name="connsiteY0" fmla="*/ 1405138 h 1405138"/>
                <a:gd name="connsiteX1" fmla="*/ 199430 w 598289"/>
                <a:gd name="connsiteY1" fmla="*/ 0 h 1405138"/>
                <a:gd name="connsiteX2" fmla="*/ 598289 w 598289"/>
                <a:gd name="connsiteY2" fmla="*/ 0 h 1405138"/>
                <a:gd name="connsiteX3" fmla="*/ 508161 w 598289"/>
                <a:gd name="connsiteY3" fmla="*/ 1397518 h 1405138"/>
                <a:gd name="connsiteX4" fmla="*/ 0 w 598289"/>
                <a:gd name="connsiteY4" fmla="*/ 1405138 h 1405138"/>
                <a:gd name="connsiteX0" fmla="*/ 0 w 743069"/>
                <a:gd name="connsiteY0" fmla="*/ 1405138 h 1405138"/>
                <a:gd name="connsiteX1" fmla="*/ 344210 w 743069"/>
                <a:gd name="connsiteY1" fmla="*/ 0 h 1405138"/>
                <a:gd name="connsiteX2" fmla="*/ 743069 w 743069"/>
                <a:gd name="connsiteY2" fmla="*/ 0 h 1405138"/>
                <a:gd name="connsiteX3" fmla="*/ 652941 w 743069"/>
                <a:gd name="connsiteY3" fmla="*/ 1397518 h 1405138"/>
                <a:gd name="connsiteX4" fmla="*/ 0 w 743069"/>
                <a:gd name="connsiteY4" fmla="*/ 1405138 h 1405138"/>
                <a:gd name="connsiteX0" fmla="*/ 0 w 849749"/>
                <a:gd name="connsiteY0" fmla="*/ 1389898 h 1397518"/>
                <a:gd name="connsiteX1" fmla="*/ 450890 w 849749"/>
                <a:gd name="connsiteY1" fmla="*/ 0 h 1397518"/>
                <a:gd name="connsiteX2" fmla="*/ 849749 w 849749"/>
                <a:gd name="connsiteY2" fmla="*/ 0 h 1397518"/>
                <a:gd name="connsiteX3" fmla="*/ 759621 w 849749"/>
                <a:gd name="connsiteY3" fmla="*/ 1397518 h 1397518"/>
                <a:gd name="connsiteX4" fmla="*/ 0 w 849749"/>
                <a:gd name="connsiteY4" fmla="*/ 1389898 h 1397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749" h="1397518">
                  <a:moveTo>
                    <a:pt x="0" y="1389898"/>
                  </a:moveTo>
                  <a:lnTo>
                    <a:pt x="450890" y="0"/>
                  </a:lnTo>
                  <a:lnTo>
                    <a:pt x="849749" y="0"/>
                  </a:lnTo>
                  <a:lnTo>
                    <a:pt x="759621" y="1397518"/>
                  </a:lnTo>
                  <a:lnTo>
                    <a:pt x="0" y="138989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65">
              <a:extLst>
                <a:ext uri="{FF2B5EF4-FFF2-40B4-BE49-F238E27FC236}">
                  <a16:creationId xmlns:a16="http://schemas.microsoft.com/office/drawing/2014/main" id="{7AD68979-8C0C-444E-8E82-A081683EECDC}"/>
                </a:ext>
              </a:extLst>
            </p:cNvPr>
            <p:cNvSpPr/>
            <p:nvPr/>
          </p:nvSpPr>
          <p:spPr>
            <a:xfrm rot="5400000">
              <a:off x="3691962" y="699661"/>
              <a:ext cx="1043273" cy="1427998"/>
            </a:xfrm>
            <a:custGeom>
              <a:avLst/>
              <a:gdLst>
                <a:gd name="connsiteX0" fmla="*/ 0 w 797719"/>
                <a:gd name="connsiteY0" fmla="*/ 1405138 h 1405138"/>
                <a:gd name="connsiteX1" fmla="*/ 199430 w 797719"/>
                <a:gd name="connsiteY1" fmla="*/ 0 h 1405138"/>
                <a:gd name="connsiteX2" fmla="*/ 598289 w 797719"/>
                <a:gd name="connsiteY2" fmla="*/ 0 h 1405138"/>
                <a:gd name="connsiteX3" fmla="*/ 797719 w 797719"/>
                <a:gd name="connsiteY3" fmla="*/ 1405138 h 1405138"/>
                <a:gd name="connsiteX4" fmla="*/ 0 w 797719"/>
                <a:gd name="connsiteY4" fmla="*/ 1405138 h 1405138"/>
                <a:gd name="connsiteX0" fmla="*/ 0 w 598289"/>
                <a:gd name="connsiteY0" fmla="*/ 1405138 h 1405138"/>
                <a:gd name="connsiteX1" fmla="*/ 199430 w 598289"/>
                <a:gd name="connsiteY1" fmla="*/ 0 h 1405138"/>
                <a:gd name="connsiteX2" fmla="*/ 598289 w 598289"/>
                <a:gd name="connsiteY2" fmla="*/ 0 h 1405138"/>
                <a:gd name="connsiteX3" fmla="*/ 508161 w 598289"/>
                <a:gd name="connsiteY3" fmla="*/ 1397518 h 1405138"/>
                <a:gd name="connsiteX4" fmla="*/ 0 w 598289"/>
                <a:gd name="connsiteY4" fmla="*/ 1405138 h 1405138"/>
                <a:gd name="connsiteX0" fmla="*/ 0 w 743069"/>
                <a:gd name="connsiteY0" fmla="*/ 1405138 h 1405138"/>
                <a:gd name="connsiteX1" fmla="*/ 344210 w 743069"/>
                <a:gd name="connsiteY1" fmla="*/ 0 h 1405138"/>
                <a:gd name="connsiteX2" fmla="*/ 743069 w 743069"/>
                <a:gd name="connsiteY2" fmla="*/ 0 h 1405138"/>
                <a:gd name="connsiteX3" fmla="*/ 652941 w 743069"/>
                <a:gd name="connsiteY3" fmla="*/ 1397518 h 1405138"/>
                <a:gd name="connsiteX4" fmla="*/ 0 w 743069"/>
                <a:gd name="connsiteY4" fmla="*/ 1405138 h 1405138"/>
                <a:gd name="connsiteX0" fmla="*/ 0 w 743069"/>
                <a:gd name="connsiteY0" fmla="*/ 1405138 h 1405138"/>
                <a:gd name="connsiteX1" fmla="*/ 344210 w 743069"/>
                <a:gd name="connsiteY1" fmla="*/ 0 h 1405138"/>
                <a:gd name="connsiteX2" fmla="*/ 743069 w 743069"/>
                <a:gd name="connsiteY2" fmla="*/ 0 h 1405138"/>
                <a:gd name="connsiteX3" fmla="*/ 492924 w 743069"/>
                <a:gd name="connsiteY3" fmla="*/ 1405138 h 1405138"/>
                <a:gd name="connsiteX4" fmla="*/ 0 w 743069"/>
                <a:gd name="connsiteY4" fmla="*/ 1405138 h 1405138"/>
                <a:gd name="connsiteX0" fmla="*/ 0 w 1070727"/>
                <a:gd name="connsiteY0" fmla="*/ 1405138 h 1405138"/>
                <a:gd name="connsiteX1" fmla="*/ 671868 w 1070727"/>
                <a:gd name="connsiteY1" fmla="*/ 0 h 1405138"/>
                <a:gd name="connsiteX2" fmla="*/ 1070727 w 1070727"/>
                <a:gd name="connsiteY2" fmla="*/ 0 h 1405138"/>
                <a:gd name="connsiteX3" fmla="*/ 820582 w 1070727"/>
                <a:gd name="connsiteY3" fmla="*/ 1405138 h 1405138"/>
                <a:gd name="connsiteX4" fmla="*/ 0 w 1070727"/>
                <a:gd name="connsiteY4" fmla="*/ 1405138 h 1405138"/>
                <a:gd name="connsiteX0" fmla="*/ 0 w 1070727"/>
                <a:gd name="connsiteY0" fmla="*/ 1405138 h 1412758"/>
                <a:gd name="connsiteX1" fmla="*/ 671868 w 1070727"/>
                <a:gd name="connsiteY1" fmla="*/ 0 h 1412758"/>
                <a:gd name="connsiteX2" fmla="*/ 1070727 w 1070727"/>
                <a:gd name="connsiteY2" fmla="*/ 0 h 1412758"/>
                <a:gd name="connsiteX3" fmla="*/ 614845 w 1070727"/>
                <a:gd name="connsiteY3" fmla="*/ 1412758 h 1412758"/>
                <a:gd name="connsiteX4" fmla="*/ 0 w 1070727"/>
                <a:gd name="connsiteY4" fmla="*/ 1405138 h 1412758"/>
                <a:gd name="connsiteX0" fmla="*/ 0 w 1383145"/>
                <a:gd name="connsiteY0" fmla="*/ 1427998 h 1427998"/>
                <a:gd name="connsiteX1" fmla="*/ 984286 w 1383145"/>
                <a:gd name="connsiteY1" fmla="*/ 0 h 1427998"/>
                <a:gd name="connsiteX2" fmla="*/ 1383145 w 1383145"/>
                <a:gd name="connsiteY2" fmla="*/ 0 h 1427998"/>
                <a:gd name="connsiteX3" fmla="*/ 927263 w 1383145"/>
                <a:gd name="connsiteY3" fmla="*/ 1412758 h 1427998"/>
                <a:gd name="connsiteX4" fmla="*/ 0 w 1383145"/>
                <a:gd name="connsiteY4" fmla="*/ 1427998 h 142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3145" h="1427998">
                  <a:moveTo>
                    <a:pt x="0" y="1427998"/>
                  </a:moveTo>
                  <a:lnTo>
                    <a:pt x="984286" y="0"/>
                  </a:lnTo>
                  <a:lnTo>
                    <a:pt x="1383145" y="0"/>
                  </a:lnTo>
                  <a:lnTo>
                    <a:pt x="927263" y="1412758"/>
                  </a:lnTo>
                  <a:lnTo>
                    <a:pt x="0" y="1427998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65">
              <a:extLst>
                <a:ext uri="{FF2B5EF4-FFF2-40B4-BE49-F238E27FC236}">
                  <a16:creationId xmlns:a16="http://schemas.microsoft.com/office/drawing/2014/main" id="{7697DEA5-C0D6-42BF-BA23-2321F6B15B85}"/>
                </a:ext>
              </a:extLst>
            </p:cNvPr>
            <p:cNvSpPr/>
            <p:nvPr/>
          </p:nvSpPr>
          <p:spPr>
            <a:xfrm rot="5400000" flipH="1">
              <a:off x="3793598" y="3939468"/>
              <a:ext cx="870486" cy="1397519"/>
            </a:xfrm>
            <a:custGeom>
              <a:avLst/>
              <a:gdLst>
                <a:gd name="connsiteX0" fmla="*/ 0 w 797719"/>
                <a:gd name="connsiteY0" fmla="*/ 1405138 h 1405138"/>
                <a:gd name="connsiteX1" fmla="*/ 199430 w 797719"/>
                <a:gd name="connsiteY1" fmla="*/ 0 h 1405138"/>
                <a:gd name="connsiteX2" fmla="*/ 598289 w 797719"/>
                <a:gd name="connsiteY2" fmla="*/ 0 h 1405138"/>
                <a:gd name="connsiteX3" fmla="*/ 797719 w 797719"/>
                <a:gd name="connsiteY3" fmla="*/ 1405138 h 1405138"/>
                <a:gd name="connsiteX4" fmla="*/ 0 w 797719"/>
                <a:gd name="connsiteY4" fmla="*/ 1405138 h 1405138"/>
                <a:gd name="connsiteX0" fmla="*/ 0 w 598289"/>
                <a:gd name="connsiteY0" fmla="*/ 1405138 h 1405138"/>
                <a:gd name="connsiteX1" fmla="*/ 199430 w 598289"/>
                <a:gd name="connsiteY1" fmla="*/ 0 h 1405138"/>
                <a:gd name="connsiteX2" fmla="*/ 598289 w 598289"/>
                <a:gd name="connsiteY2" fmla="*/ 0 h 1405138"/>
                <a:gd name="connsiteX3" fmla="*/ 508161 w 598289"/>
                <a:gd name="connsiteY3" fmla="*/ 1397518 h 1405138"/>
                <a:gd name="connsiteX4" fmla="*/ 0 w 598289"/>
                <a:gd name="connsiteY4" fmla="*/ 1405138 h 1405138"/>
                <a:gd name="connsiteX0" fmla="*/ 0 w 743069"/>
                <a:gd name="connsiteY0" fmla="*/ 1405138 h 1405138"/>
                <a:gd name="connsiteX1" fmla="*/ 344210 w 743069"/>
                <a:gd name="connsiteY1" fmla="*/ 0 h 1405138"/>
                <a:gd name="connsiteX2" fmla="*/ 743069 w 743069"/>
                <a:gd name="connsiteY2" fmla="*/ 0 h 1405138"/>
                <a:gd name="connsiteX3" fmla="*/ 652941 w 743069"/>
                <a:gd name="connsiteY3" fmla="*/ 1397518 h 1405138"/>
                <a:gd name="connsiteX4" fmla="*/ 0 w 743069"/>
                <a:gd name="connsiteY4" fmla="*/ 1405138 h 1405138"/>
                <a:gd name="connsiteX0" fmla="*/ 0 w 849749"/>
                <a:gd name="connsiteY0" fmla="*/ 1389898 h 1397518"/>
                <a:gd name="connsiteX1" fmla="*/ 450890 w 849749"/>
                <a:gd name="connsiteY1" fmla="*/ 0 h 1397518"/>
                <a:gd name="connsiteX2" fmla="*/ 849749 w 849749"/>
                <a:gd name="connsiteY2" fmla="*/ 0 h 1397518"/>
                <a:gd name="connsiteX3" fmla="*/ 759621 w 849749"/>
                <a:gd name="connsiteY3" fmla="*/ 1397518 h 1397518"/>
                <a:gd name="connsiteX4" fmla="*/ 0 w 849749"/>
                <a:gd name="connsiteY4" fmla="*/ 1389898 h 1397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749" h="1397518">
                  <a:moveTo>
                    <a:pt x="0" y="1389898"/>
                  </a:moveTo>
                  <a:lnTo>
                    <a:pt x="450890" y="0"/>
                  </a:lnTo>
                  <a:lnTo>
                    <a:pt x="849749" y="0"/>
                  </a:lnTo>
                  <a:lnTo>
                    <a:pt x="759621" y="1397518"/>
                  </a:lnTo>
                  <a:lnTo>
                    <a:pt x="0" y="1389898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apezoid 65">
              <a:extLst>
                <a:ext uri="{FF2B5EF4-FFF2-40B4-BE49-F238E27FC236}">
                  <a16:creationId xmlns:a16="http://schemas.microsoft.com/office/drawing/2014/main" id="{52EFAE30-D862-4E0B-B0E4-3A2DD4943524}"/>
                </a:ext>
              </a:extLst>
            </p:cNvPr>
            <p:cNvSpPr/>
            <p:nvPr/>
          </p:nvSpPr>
          <p:spPr>
            <a:xfrm rot="5400000" flipH="1">
              <a:off x="3679446" y="4963676"/>
              <a:ext cx="1068305" cy="1427998"/>
            </a:xfrm>
            <a:custGeom>
              <a:avLst/>
              <a:gdLst>
                <a:gd name="connsiteX0" fmla="*/ 0 w 797719"/>
                <a:gd name="connsiteY0" fmla="*/ 1405138 h 1405138"/>
                <a:gd name="connsiteX1" fmla="*/ 199430 w 797719"/>
                <a:gd name="connsiteY1" fmla="*/ 0 h 1405138"/>
                <a:gd name="connsiteX2" fmla="*/ 598289 w 797719"/>
                <a:gd name="connsiteY2" fmla="*/ 0 h 1405138"/>
                <a:gd name="connsiteX3" fmla="*/ 797719 w 797719"/>
                <a:gd name="connsiteY3" fmla="*/ 1405138 h 1405138"/>
                <a:gd name="connsiteX4" fmla="*/ 0 w 797719"/>
                <a:gd name="connsiteY4" fmla="*/ 1405138 h 1405138"/>
                <a:gd name="connsiteX0" fmla="*/ 0 w 598289"/>
                <a:gd name="connsiteY0" fmla="*/ 1405138 h 1405138"/>
                <a:gd name="connsiteX1" fmla="*/ 199430 w 598289"/>
                <a:gd name="connsiteY1" fmla="*/ 0 h 1405138"/>
                <a:gd name="connsiteX2" fmla="*/ 598289 w 598289"/>
                <a:gd name="connsiteY2" fmla="*/ 0 h 1405138"/>
                <a:gd name="connsiteX3" fmla="*/ 508161 w 598289"/>
                <a:gd name="connsiteY3" fmla="*/ 1397518 h 1405138"/>
                <a:gd name="connsiteX4" fmla="*/ 0 w 598289"/>
                <a:gd name="connsiteY4" fmla="*/ 1405138 h 1405138"/>
                <a:gd name="connsiteX0" fmla="*/ 0 w 743069"/>
                <a:gd name="connsiteY0" fmla="*/ 1405138 h 1405138"/>
                <a:gd name="connsiteX1" fmla="*/ 344210 w 743069"/>
                <a:gd name="connsiteY1" fmla="*/ 0 h 1405138"/>
                <a:gd name="connsiteX2" fmla="*/ 743069 w 743069"/>
                <a:gd name="connsiteY2" fmla="*/ 0 h 1405138"/>
                <a:gd name="connsiteX3" fmla="*/ 652941 w 743069"/>
                <a:gd name="connsiteY3" fmla="*/ 1397518 h 1405138"/>
                <a:gd name="connsiteX4" fmla="*/ 0 w 743069"/>
                <a:gd name="connsiteY4" fmla="*/ 1405138 h 1405138"/>
                <a:gd name="connsiteX0" fmla="*/ 0 w 743069"/>
                <a:gd name="connsiteY0" fmla="*/ 1405138 h 1405138"/>
                <a:gd name="connsiteX1" fmla="*/ 344210 w 743069"/>
                <a:gd name="connsiteY1" fmla="*/ 0 h 1405138"/>
                <a:gd name="connsiteX2" fmla="*/ 743069 w 743069"/>
                <a:gd name="connsiteY2" fmla="*/ 0 h 1405138"/>
                <a:gd name="connsiteX3" fmla="*/ 492924 w 743069"/>
                <a:gd name="connsiteY3" fmla="*/ 1405138 h 1405138"/>
                <a:gd name="connsiteX4" fmla="*/ 0 w 743069"/>
                <a:gd name="connsiteY4" fmla="*/ 1405138 h 1405138"/>
                <a:gd name="connsiteX0" fmla="*/ 0 w 1070727"/>
                <a:gd name="connsiteY0" fmla="*/ 1405138 h 1405138"/>
                <a:gd name="connsiteX1" fmla="*/ 671868 w 1070727"/>
                <a:gd name="connsiteY1" fmla="*/ 0 h 1405138"/>
                <a:gd name="connsiteX2" fmla="*/ 1070727 w 1070727"/>
                <a:gd name="connsiteY2" fmla="*/ 0 h 1405138"/>
                <a:gd name="connsiteX3" fmla="*/ 820582 w 1070727"/>
                <a:gd name="connsiteY3" fmla="*/ 1405138 h 1405138"/>
                <a:gd name="connsiteX4" fmla="*/ 0 w 1070727"/>
                <a:gd name="connsiteY4" fmla="*/ 1405138 h 1405138"/>
                <a:gd name="connsiteX0" fmla="*/ 0 w 1070727"/>
                <a:gd name="connsiteY0" fmla="*/ 1405138 h 1412758"/>
                <a:gd name="connsiteX1" fmla="*/ 671868 w 1070727"/>
                <a:gd name="connsiteY1" fmla="*/ 0 h 1412758"/>
                <a:gd name="connsiteX2" fmla="*/ 1070727 w 1070727"/>
                <a:gd name="connsiteY2" fmla="*/ 0 h 1412758"/>
                <a:gd name="connsiteX3" fmla="*/ 614845 w 1070727"/>
                <a:gd name="connsiteY3" fmla="*/ 1412758 h 1412758"/>
                <a:gd name="connsiteX4" fmla="*/ 0 w 1070727"/>
                <a:gd name="connsiteY4" fmla="*/ 1405138 h 1412758"/>
                <a:gd name="connsiteX0" fmla="*/ 0 w 1383145"/>
                <a:gd name="connsiteY0" fmla="*/ 1427998 h 1427998"/>
                <a:gd name="connsiteX1" fmla="*/ 984286 w 1383145"/>
                <a:gd name="connsiteY1" fmla="*/ 0 h 1427998"/>
                <a:gd name="connsiteX2" fmla="*/ 1383145 w 1383145"/>
                <a:gd name="connsiteY2" fmla="*/ 0 h 1427998"/>
                <a:gd name="connsiteX3" fmla="*/ 927263 w 1383145"/>
                <a:gd name="connsiteY3" fmla="*/ 1412758 h 1427998"/>
                <a:gd name="connsiteX4" fmla="*/ 0 w 1383145"/>
                <a:gd name="connsiteY4" fmla="*/ 1427998 h 142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3145" h="1427998">
                  <a:moveTo>
                    <a:pt x="0" y="1427998"/>
                  </a:moveTo>
                  <a:lnTo>
                    <a:pt x="984286" y="0"/>
                  </a:lnTo>
                  <a:lnTo>
                    <a:pt x="1383145" y="0"/>
                  </a:lnTo>
                  <a:lnTo>
                    <a:pt x="927263" y="1412758"/>
                  </a:lnTo>
                  <a:lnTo>
                    <a:pt x="0" y="1427998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9" name="Immagine 18">
            <a:extLst>
              <a:ext uri="{FF2B5EF4-FFF2-40B4-BE49-F238E27FC236}">
                <a16:creationId xmlns:a16="http://schemas.microsoft.com/office/drawing/2014/main" id="{795FB1E7-0DAF-4EDE-86E5-767947C86F8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032435" y="5843438"/>
            <a:ext cx="971557" cy="96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89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>
            <a:extLst>
              <a:ext uri="{FF2B5EF4-FFF2-40B4-BE49-F238E27FC236}">
                <a16:creationId xmlns:a16="http://schemas.microsoft.com/office/drawing/2014/main" id="{B5801CA0-43DA-4006-A438-AF5BDFB47E0D}"/>
              </a:ext>
            </a:extLst>
          </p:cNvPr>
          <p:cNvSpPr>
            <a:spLocks noEditPoints="1"/>
          </p:cNvSpPr>
          <p:nvPr/>
        </p:nvSpPr>
        <p:spPr bwMode="auto">
          <a:xfrm>
            <a:off x="2871053" y="3041936"/>
            <a:ext cx="6127437" cy="2195469"/>
          </a:xfrm>
          <a:custGeom>
            <a:avLst/>
            <a:gdLst>
              <a:gd name="T0" fmla="*/ 540 w 3111"/>
              <a:gd name="T1" fmla="*/ 672 h 2468"/>
              <a:gd name="T2" fmla="*/ 1987 w 3111"/>
              <a:gd name="T3" fmla="*/ 1413 h 2468"/>
              <a:gd name="T4" fmla="*/ 0 w 3111"/>
              <a:gd name="T5" fmla="*/ 2464 h 2468"/>
              <a:gd name="T6" fmla="*/ 2568 w 3111"/>
              <a:gd name="T7" fmla="*/ 1566 h 2468"/>
              <a:gd name="T8" fmla="*/ 877 w 3111"/>
              <a:gd name="T9" fmla="*/ 620 h 2468"/>
              <a:gd name="T10" fmla="*/ 3111 w 3111"/>
              <a:gd name="T11" fmla="*/ 4 h 2468"/>
              <a:gd name="T12" fmla="*/ 84 w 3111"/>
              <a:gd name="T13" fmla="*/ 2275 h 2468"/>
              <a:gd name="T14" fmla="*/ 266 w 3111"/>
              <a:gd name="T15" fmla="*/ 2312 h 2468"/>
              <a:gd name="T16" fmla="*/ 532 w 3111"/>
              <a:gd name="T17" fmla="*/ 2312 h 2468"/>
              <a:gd name="T18" fmla="*/ 532 w 3111"/>
              <a:gd name="T19" fmla="*/ 2312 h 2468"/>
              <a:gd name="T20" fmla="*/ 702 w 3111"/>
              <a:gd name="T21" fmla="*/ 2275 h 2468"/>
              <a:gd name="T22" fmla="*/ 786 w 3111"/>
              <a:gd name="T23" fmla="*/ 2275 h 2468"/>
              <a:gd name="T24" fmla="*/ 956 w 3111"/>
              <a:gd name="T25" fmla="*/ 2312 h 2468"/>
              <a:gd name="T26" fmla="*/ 1221 w 3111"/>
              <a:gd name="T27" fmla="*/ 2312 h 2468"/>
              <a:gd name="T28" fmla="*/ 1221 w 3111"/>
              <a:gd name="T29" fmla="*/ 2312 h 2468"/>
              <a:gd name="T30" fmla="*/ 1402 w 3111"/>
              <a:gd name="T31" fmla="*/ 2277 h 2468"/>
              <a:gd name="T32" fmla="*/ 1537 w 3111"/>
              <a:gd name="T33" fmla="*/ 2274 h 2468"/>
              <a:gd name="T34" fmla="*/ 1670 w 3111"/>
              <a:gd name="T35" fmla="*/ 2310 h 2468"/>
              <a:gd name="T36" fmla="*/ 1670 w 3111"/>
              <a:gd name="T37" fmla="*/ 2310 h 2468"/>
              <a:gd name="T38" fmla="*/ 1942 w 3111"/>
              <a:gd name="T39" fmla="*/ 2289 h 2468"/>
              <a:gd name="T40" fmla="*/ 2109 w 3111"/>
              <a:gd name="T41" fmla="*/ 2219 h 2468"/>
              <a:gd name="T42" fmla="*/ 2187 w 3111"/>
              <a:gd name="T43" fmla="*/ 2174 h 2468"/>
              <a:gd name="T44" fmla="*/ 2439 w 3111"/>
              <a:gd name="T45" fmla="*/ 1894 h 2468"/>
              <a:gd name="T46" fmla="*/ 2439 w 3111"/>
              <a:gd name="T47" fmla="*/ 1894 h 2468"/>
              <a:gd name="T48" fmla="*/ 2442 w 3111"/>
              <a:gd name="T49" fmla="*/ 1598 h 2468"/>
              <a:gd name="T50" fmla="*/ 2381 w 3111"/>
              <a:gd name="T51" fmla="*/ 1524 h 2468"/>
              <a:gd name="T52" fmla="*/ 2405 w 3111"/>
              <a:gd name="T53" fmla="*/ 1989 h 2468"/>
              <a:gd name="T54" fmla="*/ 2244 w 3111"/>
              <a:gd name="T55" fmla="*/ 1286 h 2468"/>
              <a:gd name="T56" fmla="*/ 2244 w 3111"/>
              <a:gd name="T57" fmla="*/ 1286 h 2468"/>
              <a:gd name="T58" fmla="*/ 2072 w 3111"/>
              <a:gd name="T59" fmla="*/ 1243 h 2468"/>
              <a:gd name="T60" fmla="*/ 1984 w 3111"/>
              <a:gd name="T61" fmla="*/ 1235 h 2468"/>
              <a:gd name="T62" fmla="*/ 1806 w 3111"/>
              <a:gd name="T63" fmla="*/ 1235 h 2468"/>
              <a:gd name="T64" fmla="*/ 1539 w 3111"/>
              <a:gd name="T65" fmla="*/ 1204 h 2468"/>
              <a:gd name="T66" fmla="*/ 1539 w 3111"/>
              <a:gd name="T67" fmla="*/ 1204 h 2468"/>
              <a:gd name="T68" fmla="*/ 1360 w 3111"/>
              <a:gd name="T69" fmla="*/ 1244 h 2468"/>
              <a:gd name="T70" fmla="*/ 1271 w 3111"/>
              <a:gd name="T71" fmla="*/ 1244 h 2468"/>
              <a:gd name="T72" fmla="*/ 1095 w 3111"/>
              <a:gd name="T73" fmla="*/ 1201 h 2468"/>
              <a:gd name="T74" fmla="*/ 710 w 3111"/>
              <a:gd name="T75" fmla="*/ 585 h 2468"/>
              <a:gd name="T76" fmla="*/ 710 w 3111"/>
              <a:gd name="T77" fmla="*/ 585 h 2468"/>
              <a:gd name="T78" fmla="*/ 705 w 3111"/>
              <a:gd name="T79" fmla="*/ 880 h 2468"/>
              <a:gd name="T80" fmla="*/ 765 w 3111"/>
              <a:gd name="T81" fmla="*/ 955 h 2468"/>
              <a:gd name="T82" fmla="*/ 745 w 3111"/>
              <a:gd name="T83" fmla="*/ 493 h 2468"/>
              <a:gd name="T84" fmla="*/ 865 w 3111"/>
              <a:gd name="T85" fmla="*/ 1096 h 2468"/>
              <a:gd name="T86" fmla="*/ 865 w 3111"/>
              <a:gd name="T87" fmla="*/ 1096 h 2468"/>
              <a:gd name="T88" fmla="*/ 943 w 3111"/>
              <a:gd name="T89" fmla="*/ 285 h 2468"/>
              <a:gd name="T90" fmla="*/ 1094 w 3111"/>
              <a:gd name="T91" fmla="*/ 171 h 2468"/>
              <a:gd name="T92" fmla="*/ 1188 w 3111"/>
              <a:gd name="T93" fmla="*/ 195 h 2468"/>
              <a:gd name="T94" fmla="*/ 1454 w 3111"/>
              <a:gd name="T95" fmla="*/ 197 h 2468"/>
              <a:gd name="T96" fmla="*/ 1456 w 3111"/>
              <a:gd name="T97" fmla="*/ 158 h 2468"/>
              <a:gd name="T98" fmla="*/ 1547 w 3111"/>
              <a:gd name="T99" fmla="*/ 161 h 2468"/>
              <a:gd name="T100" fmla="*/ 1724 w 3111"/>
              <a:gd name="T101" fmla="*/ 200 h 2468"/>
              <a:gd name="T102" fmla="*/ 1989 w 3111"/>
              <a:gd name="T103" fmla="*/ 199 h 2468"/>
              <a:gd name="T104" fmla="*/ 1989 w 3111"/>
              <a:gd name="T105" fmla="*/ 199 h 2468"/>
              <a:gd name="T106" fmla="*/ 2164 w 3111"/>
              <a:gd name="T107" fmla="*/ 163 h 2468"/>
              <a:gd name="T108" fmla="*/ 2242 w 3111"/>
              <a:gd name="T109" fmla="*/ 163 h 2468"/>
              <a:gd name="T110" fmla="*/ 2411 w 3111"/>
              <a:gd name="T111" fmla="*/ 200 h 2468"/>
              <a:gd name="T112" fmla="*/ 2667 w 3111"/>
              <a:gd name="T113" fmla="*/ 200 h 2468"/>
              <a:gd name="T114" fmla="*/ 2667 w 3111"/>
              <a:gd name="T115" fmla="*/ 200 h 2468"/>
              <a:gd name="T116" fmla="*/ 2843 w 3111"/>
              <a:gd name="T117" fmla="*/ 163 h 2468"/>
              <a:gd name="T118" fmla="*/ 2933 w 3111"/>
              <a:gd name="T119" fmla="*/ 163 h 2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111" h="2468">
                <a:moveTo>
                  <a:pt x="3103" y="4"/>
                </a:moveTo>
                <a:cubicBezTo>
                  <a:pt x="2840" y="3"/>
                  <a:pt x="1508" y="1"/>
                  <a:pt x="1246" y="0"/>
                </a:cubicBezTo>
                <a:cubicBezTo>
                  <a:pt x="1208" y="0"/>
                  <a:pt x="1172" y="1"/>
                  <a:pt x="1135" y="7"/>
                </a:cubicBezTo>
                <a:cubicBezTo>
                  <a:pt x="823" y="55"/>
                  <a:pt x="570" y="337"/>
                  <a:pt x="540" y="672"/>
                </a:cubicBezTo>
                <a:cubicBezTo>
                  <a:pt x="521" y="895"/>
                  <a:pt x="587" y="1082"/>
                  <a:pt x="735" y="1230"/>
                </a:cubicBezTo>
                <a:cubicBezTo>
                  <a:pt x="852" y="1347"/>
                  <a:pt x="995" y="1404"/>
                  <a:pt x="1160" y="1404"/>
                </a:cubicBezTo>
                <a:cubicBezTo>
                  <a:pt x="1410" y="1406"/>
                  <a:pt x="1660" y="1407"/>
                  <a:pt x="1910" y="1408"/>
                </a:cubicBezTo>
                <a:cubicBezTo>
                  <a:pt x="1935" y="1409"/>
                  <a:pt x="1961" y="1409"/>
                  <a:pt x="1987" y="1413"/>
                </a:cubicBezTo>
                <a:cubicBezTo>
                  <a:pt x="2172" y="1434"/>
                  <a:pt x="2297" y="1634"/>
                  <a:pt x="2249" y="1832"/>
                </a:cubicBezTo>
                <a:cubicBezTo>
                  <a:pt x="2205" y="2017"/>
                  <a:pt x="2045" y="2122"/>
                  <a:pt x="1904" y="2120"/>
                </a:cubicBezTo>
                <a:cubicBezTo>
                  <a:pt x="1642" y="2116"/>
                  <a:pt x="263" y="2116"/>
                  <a:pt x="0" y="2116"/>
                </a:cubicBezTo>
                <a:cubicBezTo>
                  <a:pt x="0" y="2464"/>
                  <a:pt x="0" y="2464"/>
                  <a:pt x="0" y="2464"/>
                </a:cubicBezTo>
                <a:cubicBezTo>
                  <a:pt x="153" y="2464"/>
                  <a:pt x="1422" y="2465"/>
                  <a:pt x="1576" y="2466"/>
                </a:cubicBezTo>
                <a:cubicBezTo>
                  <a:pt x="1674" y="2466"/>
                  <a:pt x="1773" y="2465"/>
                  <a:pt x="1872" y="2467"/>
                </a:cubicBezTo>
                <a:cubicBezTo>
                  <a:pt x="1925" y="2468"/>
                  <a:pt x="1977" y="2465"/>
                  <a:pt x="2029" y="2452"/>
                </a:cubicBezTo>
                <a:cubicBezTo>
                  <a:pt x="2410" y="2363"/>
                  <a:pt x="2654" y="1963"/>
                  <a:pt x="2568" y="1566"/>
                </a:cubicBezTo>
                <a:cubicBezTo>
                  <a:pt x="2506" y="1275"/>
                  <a:pt x="2257" y="1064"/>
                  <a:pt x="1975" y="1063"/>
                </a:cubicBezTo>
                <a:cubicBezTo>
                  <a:pt x="1713" y="1061"/>
                  <a:pt x="1451" y="1060"/>
                  <a:pt x="1189" y="1058"/>
                </a:cubicBezTo>
                <a:cubicBezTo>
                  <a:pt x="1171" y="1058"/>
                  <a:pt x="1154" y="1057"/>
                  <a:pt x="1136" y="1054"/>
                </a:cubicBezTo>
                <a:cubicBezTo>
                  <a:pt x="943" y="1030"/>
                  <a:pt x="820" y="824"/>
                  <a:pt x="877" y="620"/>
                </a:cubicBezTo>
                <a:cubicBezTo>
                  <a:pt x="923" y="458"/>
                  <a:pt x="1061" y="347"/>
                  <a:pt x="1215" y="348"/>
                </a:cubicBezTo>
                <a:cubicBezTo>
                  <a:pt x="1482" y="349"/>
                  <a:pt x="2816" y="351"/>
                  <a:pt x="3081" y="352"/>
                </a:cubicBezTo>
                <a:cubicBezTo>
                  <a:pt x="3091" y="352"/>
                  <a:pt x="3101" y="352"/>
                  <a:pt x="3111" y="351"/>
                </a:cubicBezTo>
                <a:cubicBezTo>
                  <a:pt x="3111" y="4"/>
                  <a:pt x="3111" y="4"/>
                  <a:pt x="3111" y="4"/>
                </a:cubicBezTo>
                <a:cubicBezTo>
                  <a:pt x="3108" y="4"/>
                  <a:pt x="3105" y="4"/>
                  <a:pt x="3103" y="4"/>
                </a:cubicBezTo>
                <a:close/>
                <a:moveTo>
                  <a:pt x="176" y="2312"/>
                </a:moveTo>
                <a:cubicBezTo>
                  <a:pt x="84" y="2312"/>
                  <a:pt x="84" y="2312"/>
                  <a:pt x="84" y="2312"/>
                </a:cubicBezTo>
                <a:cubicBezTo>
                  <a:pt x="84" y="2275"/>
                  <a:pt x="84" y="2275"/>
                  <a:pt x="84" y="2275"/>
                </a:cubicBezTo>
                <a:cubicBezTo>
                  <a:pt x="176" y="2275"/>
                  <a:pt x="176" y="2275"/>
                  <a:pt x="176" y="2275"/>
                </a:cubicBezTo>
                <a:lnTo>
                  <a:pt x="176" y="2312"/>
                </a:lnTo>
                <a:close/>
                <a:moveTo>
                  <a:pt x="358" y="2312"/>
                </a:moveTo>
                <a:cubicBezTo>
                  <a:pt x="266" y="2312"/>
                  <a:pt x="266" y="2312"/>
                  <a:pt x="266" y="2312"/>
                </a:cubicBezTo>
                <a:cubicBezTo>
                  <a:pt x="266" y="2275"/>
                  <a:pt x="266" y="2275"/>
                  <a:pt x="266" y="2275"/>
                </a:cubicBezTo>
                <a:cubicBezTo>
                  <a:pt x="358" y="2275"/>
                  <a:pt x="358" y="2275"/>
                  <a:pt x="358" y="2275"/>
                </a:cubicBezTo>
                <a:lnTo>
                  <a:pt x="358" y="2312"/>
                </a:lnTo>
                <a:close/>
                <a:moveTo>
                  <a:pt x="532" y="2312"/>
                </a:moveTo>
                <a:cubicBezTo>
                  <a:pt x="440" y="2312"/>
                  <a:pt x="440" y="2312"/>
                  <a:pt x="440" y="2312"/>
                </a:cubicBezTo>
                <a:cubicBezTo>
                  <a:pt x="440" y="2275"/>
                  <a:pt x="440" y="2275"/>
                  <a:pt x="440" y="2275"/>
                </a:cubicBezTo>
                <a:cubicBezTo>
                  <a:pt x="532" y="2275"/>
                  <a:pt x="532" y="2275"/>
                  <a:pt x="532" y="2275"/>
                </a:cubicBezTo>
                <a:lnTo>
                  <a:pt x="532" y="2312"/>
                </a:lnTo>
                <a:close/>
                <a:moveTo>
                  <a:pt x="702" y="2312"/>
                </a:moveTo>
                <a:cubicBezTo>
                  <a:pt x="610" y="2312"/>
                  <a:pt x="610" y="2312"/>
                  <a:pt x="610" y="2312"/>
                </a:cubicBezTo>
                <a:cubicBezTo>
                  <a:pt x="610" y="2275"/>
                  <a:pt x="610" y="2275"/>
                  <a:pt x="610" y="2275"/>
                </a:cubicBezTo>
                <a:cubicBezTo>
                  <a:pt x="702" y="2275"/>
                  <a:pt x="702" y="2275"/>
                  <a:pt x="702" y="2275"/>
                </a:cubicBezTo>
                <a:lnTo>
                  <a:pt x="702" y="2312"/>
                </a:lnTo>
                <a:close/>
                <a:moveTo>
                  <a:pt x="878" y="2312"/>
                </a:moveTo>
                <a:cubicBezTo>
                  <a:pt x="786" y="2312"/>
                  <a:pt x="786" y="2312"/>
                  <a:pt x="786" y="2312"/>
                </a:cubicBezTo>
                <a:cubicBezTo>
                  <a:pt x="786" y="2275"/>
                  <a:pt x="786" y="2275"/>
                  <a:pt x="786" y="2275"/>
                </a:cubicBezTo>
                <a:cubicBezTo>
                  <a:pt x="878" y="2275"/>
                  <a:pt x="878" y="2275"/>
                  <a:pt x="878" y="2275"/>
                </a:cubicBezTo>
                <a:lnTo>
                  <a:pt x="878" y="2312"/>
                </a:lnTo>
                <a:close/>
                <a:moveTo>
                  <a:pt x="1048" y="2312"/>
                </a:moveTo>
                <a:cubicBezTo>
                  <a:pt x="956" y="2312"/>
                  <a:pt x="956" y="2312"/>
                  <a:pt x="956" y="2312"/>
                </a:cubicBezTo>
                <a:cubicBezTo>
                  <a:pt x="956" y="2275"/>
                  <a:pt x="956" y="2275"/>
                  <a:pt x="956" y="2275"/>
                </a:cubicBezTo>
                <a:cubicBezTo>
                  <a:pt x="1048" y="2275"/>
                  <a:pt x="1048" y="2275"/>
                  <a:pt x="1048" y="2275"/>
                </a:cubicBezTo>
                <a:lnTo>
                  <a:pt x="1048" y="2312"/>
                </a:lnTo>
                <a:close/>
                <a:moveTo>
                  <a:pt x="1221" y="2312"/>
                </a:moveTo>
                <a:cubicBezTo>
                  <a:pt x="1192" y="2311"/>
                  <a:pt x="1165" y="2311"/>
                  <a:pt x="1134" y="2311"/>
                </a:cubicBezTo>
                <a:cubicBezTo>
                  <a:pt x="1134" y="2300"/>
                  <a:pt x="1134" y="2289"/>
                  <a:pt x="1134" y="2275"/>
                </a:cubicBezTo>
                <a:cubicBezTo>
                  <a:pt x="1165" y="2276"/>
                  <a:pt x="1194" y="2276"/>
                  <a:pt x="1223" y="2276"/>
                </a:cubicBezTo>
                <a:cubicBezTo>
                  <a:pt x="1223" y="2287"/>
                  <a:pt x="1222" y="2297"/>
                  <a:pt x="1221" y="2312"/>
                </a:cubicBezTo>
                <a:close/>
                <a:moveTo>
                  <a:pt x="1400" y="2313"/>
                </a:moveTo>
                <a:cubicBezTo>
                  <a:pt x="1371" y="2312"/>
                  <a:pt x="1343" y="2312"/>
                  <a:pt x="1313" y="2312"/>
                </a:cubicBezTo>
                <a:cubicBezTo>
                  <a:pt x="1314" y="2300"/>
                  <a:pt x="1314" y="2289"/>
                  <a:pt x="1315" y="2276"/>
                </a:cubicBezTo>
                <a:cubicBezTo>
                  <a:pt x="1343" y="2277"/>
                  <a:pt x="1371" y="2277"/>
                  <a:pt x="1402" y="2277"/>
                </a:cubicBezTo>
                <a:cubicBezTo>
                  <a:pt x="1401" y="2290"/>
                  <a:pt x="1400" y="2301"/>
                  <a:pt x="1400" y="2313"/>
                </a:cubicBezTo>
                <a:close/>
                <a:moveTo>
                  <a:pt x="1491" y="2311"/>
                </a:moveTo>
                <a:cubicBezTo>
                  <a:pt x="1492" y="2300"/>
                  <a:pt x="1492" y="2289"/>
                  <a:pt x="1493" y="2276"/>
                </a:cubicBezTo>
                <a:cubicBezTo>
                  <a:pt x="1508" y="2275"/>
                  <a:pt x="1523" y="2274"/>
                  <a:pt x="1537" y="2274"/>
                </a:cubicBezTo>
                <a:cubicBezTo>
                  <a:pt x="1551" y="2274"/>
                  <a:pt x="1564" y="2274"/>
                  <a:pt x="1581" y="2275"/>
                </a:cubicBezTo>
                <a:cubicBezTo>
                  <a:pt x="1581" y="2286"/>
                  <a:pt x="1581" y="2298"/>
                  <a:pt x="1581" y="2311"/>
                </a:cubicBezTo>
                <a:cubicBezTo>
                  <a:pt x="1550" y="2311"/>
                  <a:pt x="1522" y="2311"/>
                  <a:pt x="1491" y="2311"/>
                </a:cubicBezTo>
                <a:close/>
                <a:moveTo>
                  <a:pt x="1670" y="2310"/>
                </a:moveTo>
                <a:cubicBezTo>
                  <a:pt x="1670" y="2296"/>
                  <a:pt x="1670" y="2285"/>
                  <a:pt x="1670" y="2271"/>
                </a:cubicBezTo>
                <a:cubicBezTo>
                  <a:pt x="1700" y="2269"/>
                  <a:pt x="1728" y="2267"/>
                  <a:pt x="1760" y="2265"/>
                </a:cubicBezTo>
                <a:cubicBezTo>
                  <a:pt x="1760" y="2279"/>
                  <a:pt x="1761" y="2289"/>
                  <a:pt x="1761" y="2302"/>
                </a:cubicBezTo>
                <a:cubicBezTo>
                  <a:pt x="1731" y="2312"/>
                  <a:pt x="1703" y="2305"/>
                  <a:pt x="1670" y="2310"/>
                </a:cubicBezTo>
                <a:close/>
                <a:moveTo>
                  <a:pt x="1850" y="2298"/>
                </a:moveTo>
                <a:cubicBezTo>
                  <a:pt x="1849" y="2285"/>
                  <a:pt x="1849" y="2274"/>
                  <a:pt x="1848" y="2260"/>
                </a:cubicBezTo>
                <a:cubicBezTo>
                  <a:pt x="1879" y="2258"/>
                  <a:pt x="1908" y="2256"/>
                  <a:pt x="1938" y="2253"/>
                </a:cubicBezTo>
                <a:cubicBezTo>
                  <a:pt x="1939" y="2265"/>
                  <a:pt x="1940" y="2276"/>
                  <a:pt x="1942" y="2289"/>
                </a:cubicBezTo>
                <a:cubicBezTo>
                  <a:pt x="1912" y="2299"/>
                  <a:pt x="1883" y="2295"/>
                  <a:pt x="1850" y="2298"/>
                </a:cubicBezTo>
                <a:close/>
                <a:moveTo>
                  <a:pt x="2032" y="2285"/>
                </a:moveTo>
                <a:cubicBezTo>
                  <a:pt x="2030" y="2270"/>
                  <a:pt x="2028" y="2258"/>
                  <a:pt x="2026" y="2246"/>
                </a:cubicBezTo>
                <a:cubicBezTo>
                  <a:pt x="2055" y="2237"/>
                  <a:pt x="2081" y="2228"/>
                  <a:pt x="2109" y="2219"/>
                </a:cubicBezTo>
                <a:cubicBezTo>
                  <a:pt x="2114" y="2229"/>
                  <a:pt x="2118" y="2239"/>
                  <a:pt x="2123" y="2254"/>
                </a:cubicBezTo>
                <a:cubicBezTo>
                  <a:pt x="2093" y="2264"/>
                  <a:pt x="2064" y="2274"/>
                  <a:pt x="2032" y="2285"/>
                </a:cubicBezTo>
                <a:close/>
                <a:moveTo>
                  <a:pt x="2206" y="2206"/>
                </a:moveTo>
                <a:cubicBezTo>
                  <a:pt x="2200" y="2194"/>
                  <a:pt x="2194" y="2185"/>
                  <a:pt x="2187" y="2174"/>
                </a:cubicBezTo>
                <a:cubicBezTo>
                  <a:pt x="2211" y="2155"/>
                  <a:pt x="2234" y="2137"/>
                  <a:pt x="2259" y="2116"/>
                </a:cubicBezTo>
                <a:cubicBezTo>
                  <a:pt x="2268" y="2126"/>
                  <a:pt x="2275" y="2132"/>
                  <a:pt x="2285" y="2143"/>
                </a:cubicBezTo>
                <a:cubicBezTo>
                  <a:pt x="2258" y="2165"/>
                  <a:pt x="2233" y="2184"/>
                  <a:pt x="2206" y="2206"/>
                </a:cubicBezTo>
                <a:close/>
                <a:moveTo>
                  <a:pt x="2439" y="1894"/>
                </a:moveTo>
                <a:cubicBezTo>
                  <a:pt x="2425" y="1891"/>
                  <a:pt x="2416" y="1888"/>
                  <a:pt x="2404" y="1886"/>
                </a:cubicBezTo>
                <a:cubicBezTo>
                  <a:pt x="2409" y="1854"/>
                  <a:pt x="2414" y="1824"/>
                  <a:pt x="2419" y="1792"/>
                </a:cubicBezTo>
                <a:cubicBezTo>
                  <a:pt x="2432" y="1793"/>
                  <a:pt x="2442" y="1794"/>
                  <a:pt x="2456" y="1796"/>
                </a:cubicBezTo>
                <a:cubicBezTo>
                  <a:pt x="2450" y="1829"/>
                  <a:pt x="2445" y="1860"/>
                  <a:pt x="2439" y="1894"/>
                </a:cubicBezTo>
                <a:close/>
                <a:moveTo>
                  <a:pt x="2456" y="1695"/>
                </a:moveTo>
                <a:cubicBezTo>
                  <a:pt x="2442" y="1698"/>
                  <a:pt x="2432" y="1700"/>
                  <a:pt x="2420" y="1702"/>
                </a:cubicBezTo>
                <a:cubicBezTo>
                  <a:pt x="2416" y="1671"/>
                  <a:pt x="2411" y="1642"/>
                  <a:pt x="2406" y="1610"/>
                </a:cubicBezTo>
                <a:cubicBezTo>
                  <a:pt x="2418" y="1606"/>
                  <a:pt x="2428" y="1602"/>
                  <a:pt x="2442" y="1598"/>
                </a:cubicBezTo>
                <a:cubicBezTo>
                  <a:pt x="2447" y="1631"/>
                  <a:pt x="2451" y="1661"/>
                  <a:pt x="2456" y="1695"/>
                </a:cubicBezTo>
                <a:close/>
                <a:moveTo>
                  <a:pt x="2371" y="1420"/>
                </a:moveTo>
                <a:cubicBezTo>
                  <a:pt x="2386" y="1449"/>
                  <a:pt x="2400" y="1477"/>
                  <a:pt x="2414" y="1506"/>
                </a:cubicBezTo>
                <a:cubicBezTo>
                  <a:pt x="2402" y="1513"/>
                  <a:pt x="2392" y="1518"/>
                  <a:pt x="2381" y="1524"/>
                </a:cubicBezTo>
                <a:cubicBezTo>
                  <a:pt x="2368" y="1497"/>
                  <a:pt x="2354" y="1471"/>
                  <a:pt x="2340" y="1443"/>
                </a:cubicBezTo>
                <a:cubicBezTo>
                  <a:pt x="2350" y="1436"/>
                  <a:pt x="2359" y="1430"/>
                  <a:pt x="2371" y="1420"/>
                </a:cubicBezTo>
                <a:close/>
                <a:moveTo>
                  <a:pt x="2373" y="1971"/>
                </a:moveTo>
                <a:cubicBezTo>
                  <a:pt x="2383" y="1977"/>
                  <a:pt x="2393" y="1983"/>
                  <a:pt x="2405" y="1989"/>
                </a:cubicBezTo>
                <a:cubicBezTo>
                  <a:pt x="2386" y="2018"/>
                  <a:pt x="2369" y="2044"/>
                  <a:pt x="2350" y="2074"/>
                </a:cubicBezTo>
                <a:cubicBezTo>
                  <a:pt x="2339" y="2064"/>
                  <a:pt x="2331" y="2057"/>
                  <a:pt x="2322" y="2049"/>
                </a:cubicBezTo>
                <a:cubicBezTo>
                  <a:pt x="2340" y="2023"/>
                  <a:pt x="2355" y="1998"/>
                  <a:pt x="2373" y="1971"/>
                </a:cubicBezTo>
                <a:close/>
                <a:moveTo>
                  <a:pt x="2244" y="1286"/>
                </a:moveTo>
                <a:cubicBezTo>
                  <a:pt x="2272" y="1300"/>
                  <a:pt x="2291" y="1323"/>
                  <a:pt x="2314" y="1345"/>
                </a:cubicBezTo>
                <a:cubicBezTo>
                  <a:pt x="2306" y="1356"/>
                  <a:pt x="2299" y="1364"/>
                  <a:pt x="2290" y="1374"/>
                </a:cubicBezTo>
                <a:cubicBezTo>
                  <a:pt x="2268" y="1355"/>
                  <a:pt x="2247" y="1336"/>
                  <a:pt x="2224" y="1316"/>
                </a:cubicBezTo>
                <a:cubicBezTo>
                  <a:pt x="2231" y="1304"/>
                  <a:pt x="2237" y="1296"/>
                  <a:pt x="2244" y="1286"/>
                </a:cubicBezTo>
                <a:close/>
                <a:moveTo>
                  <a:pt x="2076" y="1211"/>
                </a:moveTo>
                <a:cubicBezTo>
                  <a:pt x="2111" y="1207"/>
                  <a:pt x="2137" y="1225"/>
                  <a:pt x="2167" y="1237"/>
                </a:cubicBezTo>
                <a:cubicBezTo>
                  <a:pt x="2161" y="1250"/>
                  <a:pt x="2156" y="1260"/>
                  <a:pt x="2151" y="1271"/>
                </a:cubicBezTo>
                <a:cubicBezTo>
                  <a:pt x="2124" y="1262"/>
                  <a:pt x="2100" y="1253"/>
                  <a:pt x="2072" y="1243"/>
                </a:cubicBezTo>
                <a:cubicBezTo>
                  <a:pt x="2073" y="1234"/>
                  <a:pt x="2075" y="1223"/>
                  <a:pt x="2076" y="1211"/>
                </a:cubicBezTo>
                <a:close/>
                <a:moveTo>
                  <a:pt x="1898" y="1199"/>
                </a:moveTo>
                <a:cubicBezTo>
                  <a:pt x="1928" y="1199"/>
                  <a:pt x="1956" y="1199"/>
                  <a:pt x="1986" y="1199"/>
                </a:cubicBezTo>
                <a:cubicBezTo>
                  <a:pt x="1985" y="1212"/>
                  <a:pt x="1984" y="1223"/>
                  <a:pt x="1984" y="1235"/>
                </a:cubicBezTo>
                <a:cubicBezTo>
                  <a:pt x="1954" y="1235"/>
                  <a:pt x="1926" y="1235"/>
                  <a:pt x="1895" y="1234"/>
                </a:cubicBezTo>
                <a:cubicBezTo>
                  <a:pt x="1896" y="1220"/>
                  <a:pt x="1897" y="1211"/>
                  <a:pt x="1898" y="1199"/>
                </a:cubicBezTo>
                <a:close/>
                <a:moveTo>
                  <a:pt x="1808" y="1197"/>
                </a:moveTo>
                <a:cubicBezTo>
                  <a:pt x="1807" y="1211"/>
                  <a:pt x="1806" y="1221"/>
                  <a:pt x="1806" y="1235"/>
                </a:cubicBezTo>
                <a:cubicBezTo>
                  <a:pt x="1777" y="1236"/>
                  <a:pt x="1749" y="1238"/>
                  <a:pt x="1718" y="1239"/>
                </a:cubicBezTo>
                <a:cubicBezTo>
                  <a:pt x="1718" y="1226"/>
                  <a:pt x="1718" y="1216"/>
                  <a:pt x="1717" y="1201"/>
                </a:cubicBezTo>
                <a:cubicBezTo>
                  <a:pt x="1747" y="1194"/>
                  <a:pt x="1775" y="1198"/>
                  <a:pt x="1808" y="1197"/>
                </a:cubicBezTo>
                <a:close/>
                <a:moveTo>
                  <a:pt x="1539" y="1204"/>
                </a:moveTo>
                <a:cubicBezTo>
                  <a:pt x="1569" y="1204"/>
                  <a:pt x="1598" y="1204"/>
                  <a:pt x="1628" y="1204"/>
                </a:cubicBezTo>
                <a:cubicBezTo>
                  <a:pt x="1628" y="1215"/>
                  <a:pt x="1627" y="1226"/>
                  <a:pt x="1627" y="1241"/>
                </a:cubicBezTo>
                <a:cubicBezTo>
                  <a:pt x="1596" y="1241"/>
                  <a:pt x="1569" y="1241"/>
                  <a:pt x="1538" y="1241"/>
                </a:cubicBezTo>
                <a:cubicBezTo>
                  <a:pt x="1539" y="1229"/>
                  <a:pt x="1539" y="1218"/>
                  <a:pt x="1539" y="1204"/>
                </a:cubicBezTo>
                <a:close/>
                <a:moveTo>
                  <a:pt x="1362" y="1209"/>
                </a:moveTo>
                <a:cubicBezTo>
                  <a:pt x="1390" y="1209"/>
                  <a:pt x="1419" y="1209"/>
                  <a:pt x="1449" y="1209"/>
                </a:cubicBezTo>
                <a:cubicBezTo>
                  <a:pt x="1448" y="1222"/>
                  <a:pt x="1448" y="1231"/>
                  <a:pt x="1447" y="1244"/>
                </a:cubicBezTo>
                <a:cubicBezTo>
                  <a:pt x="1418" y="1244"/>
                  <a:pt x="1390" y="1244"/>
                  <a:pt x="1360" y="1244"/>
                </a:cubicBezTo>
                <a:cubicBezTo>
                  <a:pt x="1360" y="1232"/>
                  <a:pt x="1361" y="1222"/>
                  <a:pt x="1362" y="1209"/>
                </a:cubicBezTo>
                <a:close/>
                <a:moveTo>
                  <a:pt x="1182" y="1208"/>
                </a:moveTo>
                <a:cubicBezTo>
                  <a:pt x="1213" y="1208"/>
                  <a:pt x="1241" y="1208"/>
                  <a:pt x="1271" y="1208"/>
                </a:cubicBezTo>
                <a:cubicBezTo>
                  <a:pt x="1270" y="1221"/>
                  <a:pt x="1271" y="1230"/>
                  <a:pt x="1271" y="1244"/>
                </a:cubicBezTo>
                <a:cubicBezTo>
                  <a:pt x="1239" y="1248"/>
                  <a:pt x="1210" y="1245"/>
                  <a:pt x="1177" y="1244"/>
                </a:cubicBezTo>
                <a:cubicBezTo>
                  <a:pt x="1179" y="1230"/>
                  <a:pt x="1181" y="1220"/>
                  <a:pt x="1182" y="1208"/>
                </a:cubicBezTo>
                <a:close/>
                <a:moveTo>
                  <a:pt x="1009" y="1186"/>
                </a:moveTo>
                <a:cubicBezTo>
                  <a:pt x="1038" y="1191"/>
                  <a:pt x="1064" y="1196"/>
                  <a:pt x="1095" y="1201"/>
                </a:cubicBezTo>
                <a:cubicBezTo>
                  <a:pt x="1093" y="1214"/>
                  <a:pt x="1091" y="1225"/>
                  <a:pt x="1089" y="1237"/>
                </a:cubicBezTo>
                <a:cubicBezTo>
                  <a:pt x="1057" y="1237"/>
                  <a:pt x="1029" y="1232"/>
                  <a:pt x="998" y="1222"/>
                </a:cubicBezTo>
                <a:cubicBezTo>
                  <a:pt x="1002" y="1209"/>
                  <a:pt x="1006" y="1198"/>
                  <a:pt x="1009" y="1186"/>
                </a:cubicBezTo>
                <a:close/>
                <a:moveTo>
                  <a:pt x="710" y="585"/>
                </a:moveTo>
                <a:cubicBezTo>
                  <a:pt x="724" y="588"/>
                  <a:pt x="734" y="591"/>
                  <a:pt x="746" y="594"/>
                </a:cubicBezTo>
                <a:cubicBezTo>
                  <a:pt x="739" y="626"/>
                  <a:pt x="734" y="655"/>
                  <a:pt x="728" y="687"/>
                </a:cubicBezTo>
                <a:cubicBezTo>
                  <a:pt x="715" y="685"/>
                  <a:pt x="705" y="684"/>
                  <a:pt x="692" y="683"/>
                </a:cubicBezTo>
                <a:cubicBezTo>
                  <a:pt x="698" y="649"/>
                  <a:pt x="704" y="619"/>
                  <a:pt x="710" y="585"/>
                </a:cubicBezTo>
                <a:close/>
                <a:moveTo>
                  <a:pt x="691" y="782"/>
                </a:moveTo>
                <a:cubicBezTo>
                  <a:pt x="704" y="780"/>
                  <a:pt x="713" y="780"/>
                  <a:pt x="725" y="778"/>
                </a:cubicBezTo>
                <a:cubicBezTo>
                  <a:pt x="730" y="809"/>
                  <a:pt x="733" y="838"/>
                  <a:pt x="737" y="870"/>
                </a:cubicBezTo>
                <a:cubicBezTo>
                  <a:pt x="725" y="873"/>
                  <a:pt x="716" y="876"/>
                  <a:pt x="705" y="880"/>
                </a:cubicBezTo>
                <a:cubicBezTo>
                  <a:pt x="694" y="849"/>
                  <a:pt x="691" y="817"/>
                  <a:pt x="691" y="782"/>
                </a:cubicBezTo>
                <a:close/>
                <a:moveTo>
                  <a:pt x="779" y="1057"/>
                </a:moveTo>
                <a:cubicBezTo>
                  <a:pt x="763" y="1028"/>
                  <a:pt x="748" y="1002"/>
                  <a:pt x="731" y="973"/>
                </a:cubicBezTo>
                <a:cubicBezTo>
                  <a:pt x="745" y="965"/>
                  <a:pt x="754" y="960"/>
                  <a:pt x="765" y="955"/>
                </a:cubicBezTo>
                <a:cubicBezTo>
                  <a:pt x="779" y="980"/>
                  <a:pt x="793" y="1005"/>
                  <a:pt x="808" y="1032"/>
                </a:cubicBezTo>
                <a:cubicBezTo>
                  <a:pt x="800" y="1039"/>
                  <a:pt x="791" y="1046"/>
                  <a:pt x="779" y="1057"/>
                </a:cubicBezTo>
                <a:close/>
                <a:moveTo>
                  <a:pt x="776" y="506"/>
                </a:moveTo>
                <a:cubicBezTo>
                  <a:pt x="765" y="501"/>
                  <a:pt x="756" y="497"/>
                  <a:pt x="745" y="493"/>
                </a:cubicBezTo>
                <a:cubicBezTo>
                  <a:pt x="755" y="460"/>
                  <a:pt x="772" y="433"/>
                  <a:pt x="791" y="404"/>
                </a:cubicBezTo>
                <a:cubicBezTo>
                  <a:pt x="800" y="410"/>
                  <a:pt x="810" y="416"/>
                  <a:pt x="821" y="422"/>
                </a:cubicBezTo>
                <a:cubicBezTo>
                  <a:pt x="806" y="451"/>
                  <a:pt x="791" y="477"/>
                  <a:pt x="776" y="506"/>
                </a:cubicBezTo>
                <a:close/>
                <a:moveTo>
                  <a:pt x="865" y="1096"/>
                </a:moveTo>
                <a:cubicBezTo>
                  <a:pt x="889" y="1115"/>
                  <a:pt x="911" y="1132"/>
                  <a:pt x="933" y="1149"/>
                </a:cubicBezTo>
                <a:cubicBezTo>
                  <a:pt x="928" y="1160"/>
                  <a:pt x="922" y="1170"/>
                  <a:pt x="914" y="1184"/>
                </a:cubicBezTo>
                <a:cubicBezTo>
                  <a:pt x="889" y="1164"/>
                  <a:pt x="865" y="1146"/>
                  <a:pt x="840" y="1127"/>
                </a:cubicBezTo>
                <a:cubicBezTo>
                  <a:pt x="849" y="1115"/>
                  <a:pt x="857" y="1107"/>
                  <a:pt x="865" y="1096"/>
                </a:cubicBezTo>
                <a:close/>
                <a:moveTo>
                  <a:pt x="877" y="353"/>
                </a:moveTo>
                <a:cubicBezTo>
                  <a:pt x="868" y="342"/>
                  <a:pt x="860" y="334"/>
                  <a:pt x="854" y="327"/>
                </a:cubicBezTo>
                <a:cubicBezTo>
                  <a:pt x="876" y="302"/>
                  <a:pt x="897" y="280"/>
                  <a:pt x="920" y="254"/>
                </a:cubicBezTo>
                <a:cubicBezTo>
                  <a:pt x="929" y="267"/>
                  <a:pt x="936" y="276"/>
                  <a:pt x="943" y="285"/>
                </a:cubicBezTo>
                <a:cubicBezTo>
                  <a:pt x="921" y="307"/>
                  <a:pt x="901" y="328"/>
                  <a:pt x="877" y="353"/>
                </a:cubicBezTo>
                <a:close/>
                <a:moveTo>
                  <a:pt x="1018" y="239"/>
                </a:moveTo>
                <a:cubicBezTo>
                  <a:pt x="1013" y="228"/>
                  <a:pt x="1009" y="217"/>
                  <a:pt x="1004" y="203"/>
                </a:cubicBezTo>
                <a:cubicBezTo>
                  <a:pt x="1034" y="192"/>
                  <a:pt x="1062" y="182"/>
                  <a:pt x="1094" y="171"/>
                </a:cubicBezTo>
                <a:cubicBezTo>
                  <a:pt x="1096" y="185"/>
                  <a:pt x="1099" y="197"/>
                  <a:pt x="1101" y="209"/>
                </a:cubicBezTo>
                <a:cubicBezTo>
                  <a:pt x="1071" y="219"/>
                  <a:pt x="1046" y="229"/>
                  <a:pt x="1018" y="239"/>
                </a:cubicBezTo>
                <a:close/>
                <a:moveTo>
                  <a:pt x="1274" y="196"/>
                </a:moveTo>
                <a:cubicBezTo>
                  <a:pt x="1245" y="196"/>
                  <a:pt x="1217" y="195"/>
                  <a:pt x="1188" y="195"/>
                </a:cubicBezTo>
                <a:cubicBezTo>
                  <a:pt x="1187" y="184"/>
                  <a:pt x="1186" y="174"/>
                  <a:pt x="1185" y="159"/>
                </a:cubicBezTo>
                <a:cubicBezTo>
                  <a:pt x="1217" y="157"/>
                  <a:pt x="1246" y="157"/>
                  <a:pt x="1277" y="155"/>
                </a:cubicBezTo>
                <a:cubicBezTo>
                  <a:pt x="1276" y="170"/>
                  <a:pt x="1275" y="181"/>
                  <a:pt x="1274" y="196"/>
                </a:cubicBezTo>
                <a:close/>
                <a:moveTo>
                  <a:pt x="1454" y="197"/>
                </a:moveTo>
                <a:cubicBezTo>
                  <a:pt x="1438" y="197"/>
                  <a:pt x="1424" y="197"/>
                  <a:pt x="1410" y="196"/>
                </a:cubicBezTo>
                <a:cubicBezTo>
                  <a:pt x="1396" y="196"/>
                  <a:pt x="1383" y="196"/>
                  <a:pt x="1366" y="196"/>
                </a:cubicBezTo>
                <a:cubicBezTo>
                  <a:pt x="1367" y="182"/>
                  <a:pt x="1368" y="170"/>
                  <a:pt x="1369" y="157"/>
                </a:cubicBezTo>
                <a:cubicBezTo>
                  <a:pt x="1397" y="158"/>
                  <a:pt x="1425" y="158"/>
                  <a:pt x="1456" y="158"/>
                </a:cubicBezTo>
                <a:cubicBezTo>
                  <a:pt x="1455" y="171"/>
                  <a:pt x="1455" y="182"/>
                  <a:pt x="1454" y="197"/>
                </a:cubicBezTo>
                <a:close/>
                <a:moveTo>
                  <a:pt x="1631" y="198"/>
                </a:moveTo>
                <a:cubicBezTo>
                  <a:pt x="1601" y="198"/>
                  <a:pt x="1575" y="198"/>
                  <a:pt x="1545" y="198"/>
                </a:cubicBezTo>
                <a:cubicBezTo>
                  <a:pt x="1546" y="186"/>
                  <a:pt x="1546" y="175"/>
                  <a:pt x="1547" y="161"/>
                </a:cubicBezTo>
                <a:cubicBezTo>
                  <a:pt x="1575" y="162"/>
                  <a:pt x="1603" y="162"/>
                  <a:pt x="1633" y="162"/>
                </a:cubicBezTo>
                <a:cubicBezTo>
                  <a:pt x="1632" y="174"/>
                  <a:pt x="1632" y="185"/>
                  <a:pt x="1631" y="198"/>
                </a:cubicBezTo>
                <a:close/>
                <a:moveTo>
                  <a:pt x="1811" y="200"/>
                </a:moveTo>
                <a:cubicBezTo>
                  <a:pt x="1782" y="200"/>
                  <a:pt x="1754" y="200"/>
                  <a:pt x="1724" y="200"/>
                </a:cubicBezTo>
                <a:cubicBezTo>
                  <a:pt x="1724" y="189"/>
                  <a:pt x="1725" y="177"/>
                  <a:pt x="1726" y="164"/>
                </a:cubicBezTo>
                <a:cubicBezTo>
                  <a:pt x="1754" y="164"/>
                  <a:pt x="1782" y="164"/>
                  <a:pt x="1813" y="164"/>
                </a:cubicBezTo>
                <a:cubicBezTo>
                  <a:pt x="1812" y="177"/>
                  <a:pt x="1812" y="187"/>
                  <a:pt x="1811" y="200"/>
                </a:cubicBezTo>
                <a:close/>
                <a:moveTo>
                  <a:pt x="1989" y="199"/>
                </a:moveTo>
                <a:cubicBezTo>
                  <a:pt x="1960" y="199"/>
                  <a:pt x="1933" y="199"/>
                  <a:pt x="1902" y="199"/>
                </a:cubicBezTo>
                <a:cubicBezTo>
                  <a:pt x="1903" y="188"/>
                  <a:pt x="1903" y="177"/>
                  <a:pt x="1904" y="163"/>
                </a:cubicBezTo>
                <a:cubicBezTo>
                  <a:pt x="1935" y="163"/>
                  <a:pt x="1961" y="163"/>
                  <a:pt x="1991" y="163"/>
                </a:cubicBezTo>
                <a:cubicBezTo>
                  <a:pt x="1990" y="175"/>
                  <a:pt x="1990" y="186"/>
                  <a:pt x="1989" y="199"/>
                </a:cubicBezTo>
                <a:close/>
                <a:moveTo>
                  <a:pt x="2164" y="200"/>
                </a:moveTo>
                <a:cubicBezTo>
                  <a:pt x="2077" y="200"/>
                  <a:pt x="2077" y="200"/>
                  <a:pt x="2077" y="200"/>
                </a:cubicBezTo>
                <a:cubicBezTo>
                  <a:pt x="2077" y="163"/>
                  <a:pt x="2077" y="163"/>
                  <a:pt x="2077" y="163"/>
                </a:cubicBezTo>
                <a:cubicBezTo>
                  <a:pt x="2164" y="163"/>
                  <a:pt x="2164" y="163"/>
                  <a:pt x="2164" y="163"/>
                </a:cubicBezTo>
                <a:lnTo>
                  <a:pt x="2164" y="200"/>
                </a:lnTo>
                <a:close/>
                <a:moveTo>
                  <a:pt x="2329" y="200"/>
                </a:moveTo>
                <a:cubicBezTo>
                  <a:pt x="2242" y="200"/>
                  <a:pt x="2242" y="200"/>
                  <a:pt x="2242" y="200"/>
                </a:cubicBezTo>
                <a:cubicBezTo>
                  <a:pt x="2242" y="163"/>
                  <a:pt x="2242" y="163"/>
                  <a:pt x="2242" y="163"/>
                </a:cubicBezTo>
                <a:cubicBezTo>
                  <a:pt x="2329" y="163"/>
                  <a:pt x="2329" y="163"/>
                  <a:pt x="2329" y="163"/>
                </a:cubicBezTo>
                <a:lnTo>
                  <a:pt x="2329" y="200"/>
                </a:lnTo>
                <a:close/>
                <a:moveTo>
                  <a:pt x="2498" y="200"/>
                </a:moveTo>
                <a:cubicBezTo>
                  <a:pt x="2411" y="200"/>
                  <a:pt x="2411" y="200"/>
                  <a:pt x="2411" y="200"/>
                </a:cubicBezTo>
                <a:cubicBezTo>
                  <a:pt x="2411" y="163"/>
                  <a:pt x="2411" y="163"/>
                  <a:pt x="2411" y="163"/>
                </a:cubicBezTo>
                <a:cubicBezTo>
                  <a:pt x="2498" y="163"/>
                  <a:pt x="2498" y="163"/>
                  <a:pt x="2498" y="163"/>
                </a:cubicBezTo>
                <a:lnTo>
                  <a:pt x="2498" y="200"/>
                </a:lnTo>
                <a:close/>
                <a:moveTo>
                  <a:pt x="2667" y="200"/>
                </a:moveTo>
                <a:cubicBezTo>
                  <a:pt x="2580" y="200"/>
                  <a:pt x="2580" y="200"/>
                  <a:pt x="2580" y="200"/>
                </a:cubicBezTo>
                <a:cubicBezTo>
                  <a:pt x="2580" y="163"/>
                  <a:pt x="2580" y="163"/>
                  <a:pt x="2580" y="163"/>
                </a:cubicBezTo>
                <a:cubicBezTo>
                  <a:pt x="2667" y="163"/>
                  <a:pt x="2667" y="163"/>
                  <a:pt x="2667" y="163"/>
                </a:cubicBezTo>
                <a:lnTo>
                  <a:pt x="2667" y="200"/>
                </a:lnTo>
                <a:close/>
                <a:moveTo>
                  <a:pt x="2843" y="200"/>
                </a:moveTo>
                <a:cubicBezTo>
                  <a:pt x="2757" y="200"/>
                  <a:pt x="2757" y="200"/>
                  <a:pt x="2757" y="200"/>
                </a:cubicBezTo>
                <a:cubicBezTo>
                  <a:pt x="2757" y="163"/>
                  <a:pt x="2757" y="163"/>
                  <a:pt x="2757" y="163"/>
                </a:cubicBezTo>
                <a:cubicBezTo>
                  <a:pt x="2843" y="163"/>
                  <a:pt x="2843" y="163"/>
                  <a:pt x="2843" y="163"/>
                </a:cubicBezTo>
                <a:lnTo>
                  <a:pt x="2843" y="200"/>
                </a:lnTo>
                <a:close/>
                <a:moveTo>
                  <a:pt x="3020" y="200"/>
                </a:moveTo>
                <a:cubicBezTo>
                  <a:pt x="2933" y="200"/>
                  <a:pt x="2933" y="200"/>
                  <a:pt x="2933" y="200"/>
                </a:cubicBezTo>
                <a:cubicBezTo>
                  <a:pt x="2933" y="163"/>
                  <a:pt x="2933" y="163"/>
                  <a:pt x="2933" y="163"/>
                </a:cubicBezTo>
                <a:cubicBezTo>
                  <a:pt x="3020" y="163"/>
                  <a:pt x="3020" y="163"/>
                  <a:pt x="3020" y="163"/>
                </a:cubicBezTo>
                <a:lnTo>
                  <a:pt x="3020" y="2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831813" y="637531"/>
            <a:ext cx="7931187" cy="654959"/>
          </a:xfrm>
          <a:prstGeom prst="snip2Diag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>
                <a:solidFill>
                  <a:schemeClr val="tx2"/>
                </a:solidFill>
                <a:latin typeface="+mj-lt"/>
              </a:rPr>
              <a:t>REPORTING and PAYMENT PROCESS…</a:t>
            </a:r>
            <a:endParaRPr lang="it-IT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15" name="Group 69">
            <a:extLst>
              <a:ext uri="{FF2B5EF4-FFF2-40B4-BE49-F238E27FC236}">
                <a16:creationId xmlns:a16="http://schemas.microsoft.com/office/drawing/2014/main" id="{552FFE4C-E836-483D-AE66-BDE479DDF54F}"/>
              </a:ext>
            </a:extLst>
          </p:cNvPr>
          <p:cNvGrpSpPr/>
          <p:nvPr/>
        </p:nvGrpSpPr>
        <p:grpSpPr>
          <a:xfrm>
            <a:off x="7529839" y="3943392"/>
            <a:ext cx="700473" cy="879514"/>
            <a:chOff x="7513797" y="3515644"/>
            <a:chExt cx="787124" cy="1216922"/>
          </a:xfrm>
        </p:grpSpPr>
        <p:sp>
          <p:nvSpPr>
            <p:cNvPr id="16" name="Oval 20">
              <a:extLst>
                <a:ext uri="{FF2B5EF4-FFF2-40B4-BE49-F238E27FC236}">
                  <a16:creationId xmlns:a16="http://schemas.microsoft.com/office/drawing/2014/main" id="{145CCA64-6355-4884-8286-E90DA68F46E1}"/>
                </a:ext>
              </a:extLst>
            </p:cNvPr>
            <p:cNvSpPr/>
            <p:nvPr/>
          </p:nvSpPr>
          <p:spPr>
            <a:xfrm>
              <a:off x="7650818" y="4546634"/>
              <a:ext cx="499127" cy="185932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AADEC081-AA14-42DF-A41F-E57EF20A18C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13797" y="3515644"/>
              <a:ext cx="787124" cy="1123957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8" name="Group 66">
            <a:extLst>
              <a:ext uri="{FF2B5EF4-FFF2-40B4-BE49-F238E27FC236}">
                <a16:creationId xmlns:a16="http://schemas.microsoft.com/office/drawing/2014/main" id="{1739CB22-36AD-4578-B37A-721602135766}"/>
              </a:ext>
            </a:extLst>
          </p:cNvPr>
          <p:cNvGrpSpPr/>
          <p:nvPr/>
        </p:nvGrpSpPr>
        <p:grpSpPr>
          <a:xfrm>
            <a:off x="5686648" y="2317059"/>
            <a:ext cx="716515" cy="927524"/>
            <a:chOff x="5857711" y="1651939"/>
            <a:chExt cx="787124" cy="1184672"/>
          </a:xfrm>
        </p:grpSpPr>
        <p:sp>
          <p:nvSpPr>
            <p:cNvPr id="19" name="Oval 33">
              <a:extLst>
                <a:ext uri="{FF2B5EF4-FFF2-40B4-BE49-F238E27FC236}">
                  <a16:creationId xmlns:a16="http://schemas.microsoft.com/office/drawing/2014/main" id="{457498BC-3A6D-434A-88F5-EF4565410719}"/>
                </a:ext>
              </a:extLst>
            </p:cNvPr>
            <p:cNvSpPr/>
            <p:nvPr/>
          </p:nvSpPr>
          <p:spPr>
            <a:xfrm>
              <a:off x="5988294" y="2650679"/>
              <a:ext cx="499127" cy="185932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269181C5-3B8A-4BDB-B2DF-DEE5BB9190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57711" y="1651939"/>
              <a:ext cx="787124" cy="1123957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1" name="Group 67">
            <a:extLst>
              <a:ext uri="{FF2B5EF4-FFF2-40B4-BE49-F238E27FC236}">
                <a16:creationId xmlns:a16="http://schemas.microsoft.com/office/drawing/2014/main" id="{26A18C2D-F3B2-4F71-98AA-B04BF8FF35C5}"/>
              </a:ext>
            </a:extLst>
          </p:cNvPr>
          <p:cNvGrpSpPr/>
          <p:nvPr/>
        </p:nvGrpSpPr>
        <p:grpSpPr>
          <a:xfrm>
            <a:off x="3857981" y="2790643"/>
            <a:ext cx="700473" cy="861178"/>
            <a:chOff x="4095669" y="1944133"/>
            <a:chExt cx="787124" cy="1191551"/>
          </a:xfrm>
        </p:grpSpPr>
        <p:sp>
          <p:nvSpPr>
            <p:cNvPr id="22" name="Oval 32">
              <a:extLst>
                <a:ext uri="{FF2B5EF4-FFF2-40B4-BE49-F238E27FC236}">
                  <a16:creationId xmlns:a16="http://schemas.microsoft.com/office/drawing/2014/main" id="{51DDE096-BD68-49BD-B65F-337A5DD2E053}"/>
                </a:ext>
              </a:extLst>
            </p:cNvPr>
            <p:cNvSpPr/>
            <p:nvPr/>
          </p:nvSpPr>
          <p:spPr>
            <a:xfrm>
              <a:off x="4232260" y="2949752"/>
              <a:ext cx="499127" cy="185932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1FD8CFA0-9D5E-4427-B6CC-8B1E6C7FB9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95669" y="1944133"/>
              <a:ext cx="787124" cy="1123957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7" name="Group 70">
            <a:extLst>
              <a:ext uri="{FF2B5EF4-FFF2-40B4-BE49-F238E27FC236}">
                <a16:creationId xmlns:a16="http://schemas.microsoft.com/office/drawing/2014/main" id="{A9ECA71E-0548-4474-AF7E-19A3AB946A2E}"/>
              </a:ext>
            </a:extLst>
          </p:cNvPr>
          <p:cNvGrpSpPr/>
          <p:nvPr/>
        </p:nvGrpSpPr>
        <p:grpSpPr>
          <a:xfrm>
            <a:off x="5770145" y="4672553"/>
            <a:ext cx="700473" cy="941864"/>
            <a:chOff x="5754103" y="4329258"/>
            <a:chExt cx="787124" cy="1187011"/>
          </a:xfrm>
        </p:grpSpPr>
        <p:sp>
          <p:nvSpPr>
            <p:cNvPr id="28" name="Oval 34">
              <a:extLst>
                <a:ext uri="{FF2B5EF4-FFF2-40B4-BE49-F238E27FC236}">
                  <a16:creationId xmlns:a16="http://schemas.microsoft.com/office/drawing/2014/main" id="{2D510018-A692-49C0-9C88-7A85B34EAA36}"/>
                </a:ext>
              </a:extLst>
            </p:cNvPr>
            <p:cNvSpPr/>
            <p:nvPr/>
          </p:nvSpPr>
          <p:spPr>
            <a:xfrm>
              <a:off x="5885165" y="5330337"/>
              <a:ext cx="499127" cy="185932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eform 17">
              <a:extLst>
                <a:ext uri="{FF2B5EF4-FFF2-40B4-BE49-F238E27FC236}">
                  <a16:creationId xmlns:a16="http://schemas.microsoft.com/office/drawing/2014/main" id="{E3C51A8F-C177-4A11-9555-A1AF91A561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54103" y="4329258"/>
              <a:ext cx="787124" cy="1123957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0" name="Group 71">
            <a:extLst>
              <a:ext uri="{FF2B5EF4-FFF2-40B4-BE49-F238E27FC236}">
                <a16:creationId xmlns:a16="http://schemas.microsoft.com/office/drawing/2014/main" id="{9388DDC3-400D-4FCF-BD0B-471470212205}"/>
              </a:ext>
            </a:extLst>
          </p:cNvPr>
          <p:cNvGrpSpPr/>
          <p:nvPr/>
        </p:nvGrpSpPr>
        <p:grpSpPr>
          <a:xfrm>
            <a:off x="3602254" y="4672553"/>
            <a:ext cx="700473" cy="873260"/>
            <a:chOff x="3586212" y="4244946"/>
            <a:chExt cx="787124" cy="1208269"/>
          </a:xfrm>
        </p:grpSpPr>
        <p:sp>
          <p:nvSpPr>
            <p:cNvPr id="31" name="Oval 37">
              <a:extLst>
                <a:ext uri="{FF2B5EF4-FFF2-40B4-BE49-F238E27FC236}">
                  <a16:creationId xmlns:a16="http://schemas.microsoft.com/office/drawing/2014/main" id="{65905797-902E-4E18-B126-36FE90E0C2FC}"/>
                </a:ext>
              </a:extLst>
            </p:cNvPr>
            <p:cNvSpPr/>
            <p:nvPr/>
          </p:nvSpPr>
          <p:spPr>
            <a:xfrm>
              <a:off x="3730247" y="5267283"/>
              <a:ext cx="499127" cy="185932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Freeform 17">
              <a:extLst>
                <a:ext uri="{FF2B5EF4-FFF2-40B4-BE49-F238E27FC236}">
                  <a16:creationId xmlns:a16="http://schemas.microsoft.com/office/drawing/2014/main" id="{D761B3C5-9583-4748-8026-EBB62E2B091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86212" y="4244946"/>
              <a:ext cx="787124" cy="1123957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3" name="Oval 39">
            <a:extLst>
              <a:ext uri="{FF2B5EF4-FFF2-40B4-BE49-F238E27FC236}">
                <a16:creationId xmlns:a16="http://schemas.microsoft.com/office/drawing/2014/main" id="{A3C9EE35-F82C-428B-9484-5A0E65703EC8}"/>
              </a:ext>
            </a:extLst>
          </p:cNvPr>
          <p:cNvSpPr/>
          <p:nvPr/>
        </p:nvSpPr>
        <p:spPr>
          <a:xfrm>
            <a:off x="1722073" y="4727220"/>
            <a:ext cx="1290897" cy="569287"/>
          </a:xfrm>
          <a:prstGeom prst="ellipse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val 9">
            <a:extLst>
              <a:ext uri="{FF2B5EF4-FFF2-40B4-BE49-F238E27FC236}">
                <a16:creationId xmlns:a16="http://schemas.microsoft.com/office/drawing/2014/main" id="{7E59B9E6-5EB4-4F56-B0CB-FF2766E9CC74}"/>
              </a:ext>
            </a:extLst>
          </p:cNvPr>
          <p:cNvSpPr/>
          <p:nvPr/>
        </p:nvSpPr>
        <p:spPr>
          <a:xfrm>
            <a:off x="1741174" y="4715072"/>
            <a:ext cx="1258813" cy="52233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: Rounded Corners 11">
            <a:extLst>
              <a:ext uri="{FF2B5EF4-FFF2-40B4-BE49-F238E27FC236}">
                <a16:creationId xmlns:a16="http://schemas.microsoft.com/office/drawing/2014/main" id="{88842074-EC7E-44E5-86CE-464A13560E92}"/>
              </a:ext>
            </a:extLst>
          </p:cNvPr>
          <p:cNvSpPr/>
          <p:nvPr/>
        </p:nvSpPr>
        <p:spPr>
          <a:xfrm>
            <a:off x="2324343" y="3708328"/>
            <a:ext cx="93787" cy="1311545"/>
          </a:xfrm>
          <a:prstGeom prst="roundRect">
            <a:avLst>
              <a:gd name="adj" fmla="val 4829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44">
            <a:extLst>
              <a:ext uri="{FF2B5EF4-FFF2-40B4-BE49-F238E27FC236}">
                <a16:creationId xmlns:a16="http://schemas.microsoft.com/office/drawing/2014/main" id="{3742D26D-D5E0-4CE9-A552-5689C4774F92}"/>
              </a:ext>
            </a:extLst>
          </p:cNvPr>
          <p:cNvSpPr/>
          <p:nvPr/>
        </p:nvSpPr>
        <p:spPr>
          <a:xfrm>
            <a:off x="1459696" y="3781795"/>
            <a:ext cx="816817" cy="46470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0" name="Group 51">
            <a:extLst>
              <a:ext uri="{FF2B5EF4-FFF2-40B4-BE49-F238E27FC236}">
                <a16:creationId xmlns:a16="http://schemas.microsoft.com/office/drawing/2014/main" id="{41C41ADA-D667-43F0-9253-08F465728B42}"/>
              </a:ext>
            </a:extLst>
          </p:cNvPr>
          <p:cNvGrpSpPr/>
          <p:nvPr/>
        </p:nvGrpSpPr>
        <p:grpSpPr>
          <a:xfrm>
            <a:off x="9559349" y="2016137"/>
            <a:ext cx="834868" cy="400934"/>
            <a:chOff x="9648542" y="1052843"/>
            <a:chExt cx="918136" cy="643176"/>
          </a:xfrm>
        </p:grpSpPr>
        <p:sp>
          <p:nvSpPr>
            <p:cNvPr id="41" name="Rectangle 45">
              <a:extLst>
                <a:ext uri="{FF2B5EF4-FFF2-40B4-BE49-F238E27FC236}">
                  <a16:creationId xmlns:a16="http://schemas.microsoft.com/office/drawing/2014/main" id="{243271E2-5DFC-40AA-9F15-A17009A1A230}"/>
                </a:ext>
              </a:extLst>
            </p:cNvPr>
            <p:cNvSpPr/>
            <p:nvPr/>
          </p:nvSpPr>
          <p:spPr>
            <a:xfrm>
              <a:off x="9648542" y="1052843"/>
              <a:ext cx="918136" cy="643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46">
              <a:extLst>
                <a:ext uri="{FF2B5EF4-FFF2-40B4-BE49-F238E27FC236}">
                  <a16:creationId xmlns:a16="http://schemas.microsoft.com/office/drawing/2014/main" id="{4C56C671-A8E1-4C7E-818E-AF4B4C476DDD}"/>
                </a:ext>
              </a:extLst>
            </p:cNvPr>
            <p:cNvSpPr/>
            <p:nvPr/>
          </p:nvSpPr>
          <p:spPr>
            <a:xfrm>
              <a:off x="9680890" y="1468684"/>
              <a:ext cx="291929" cy="20450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47">
              <a:extLst>
                <a:ext uri="{FF2B5EF4-FFF2-40B4-BE49-F238E27FC236}">
                  <a16:creationId xmlns:a16="http://schemas.microsoft.com/office/drawing/2014/main" id="{0C0FAF9D-3F88-4141-8075-9E45DCC93599}"/>
                </a:ext>
              </a:extLst>
            </p:cNvPr>
            <p:cNvSpPr/>
            <p:nvPr/>
          </p:nvSpPr>
          <p:spPr>
            <a:xfrm>
              <a:off x="10246040" y="1468684"/>
              <a:ext cx="291929" cy="20450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48">
              <a:extLst>
                <a:ext uri="{FF2B5EF4-FFF2-40B4-BE49-F238E27FC236}">
                  <a16:creationId xmlns:a16="http://schemas.microsoft.com/office/drawing/2014/main" id="{9E45138C-F6AE-49B3-BB9D-F9DB9D402172}"/>
                </a:ext>
              </a:extLst>
            </p:cNvPr>
            <p:cNvSpPr/>
            <p:nvPr/>
          </p:nvSpPr>
          <p:spPr>
            <a:xfrm>
              <a:off x="9680890" y="1074984"/>
              <a:ext cx="291929" cy="20450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49">
              <a:extLst>
                <a:ext uri="{FF2B5EF4-FFF2-40B4-BE49-F238E27FC236}">
                  <a16:creationId xmlns:a16="http://schemas.microsoft.com/office/drawing/2014/main" id="{FB245B1C-8776-46DA-BA75-29D2A9B3DEF1}"/>
                </a:ext>
              </a:extLst>
            </p:cNvPr>
            <p:cNvSpPr/>
            <p:nvPr/>
          </p:nvSpPr>
          <p:spPr>
            <a:xfrm>
              <a:off x="10246040" y="1074984"/>
              <a:ext cx="291929" cy="20450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50">
              <a:extLst>
                <a:ext uri="{FF2B5EF4-FFF2-40B4-BE49-F238E27FC236}">
                  <a16:creationId xmlns:a16="http://schemas.microsoft.com/office/drawing/2014/main" id="{4409FF36-772B-4223-9AEB-31E681641549}"/>
                </a:ext>
              </a:extLst>
            </p:cNvPr>
            <p:cNvSpPr/>
            <p:nvPr/>
          </p:nvSpPr>
          <p:spPr>
            <a:xfrm>
              <a:off x="9963465" y="1271834"/>
              <a:ext cx="291929" cy="20450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7" name="TextBox 53">
            <a:extLst>
              <a:ext uri="{FF2B5EF4-FFF2-40B4-BE49-F238E27FC236}">
                <a16:creationId xmlns:a16="http://schemas.microsoft.com/office/drawing/2014/main" id="{DB1CAE84-4239-4CDC-81D3-CF4436D5AA32}"/>
              </a:ext>
            </a:extLst>
          </p:cNvPr>
          <p:cNvSpPr txBox="1"/>
          <p:nvPr/>
        </p:nvSpPr>
        <p:spPr>
          <a:xfrm>
            <a:off x="2571880" y="5514039"/>
            <a:ext cx="26457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Noto Sans" panose="020B0502040504020204" pitchFamily="34"/>
                <a:cs typeface="Noto Sans" panose="020B0502040504020204" pitchFamily="34"/>
              </a:rPr>
              <a:t>01</a:t>
            </a:r>
          </a:p>
          <a:p>
            <a:pPr lvl="0" algn="ctr">
              <a:defRPr/>
            </a:pPr>
            <a:r>
              <a:rPr lang="en-US" sz="1600" u="sng" dirty="0" smtClean="0">
                <a:latin typeface="+mj-lt"/>
                <a:ea typeface="Noto Sans" panose="020B0502040504020204" pitchFamily="34"/>
                <a:cs typeface="Noto Sans" panose="020B0502040504020204" pitchFamily="34"/>
              </a:rPr>
              <a:t>Project partners</a:t>
            </a:r>
            <a:r>
              <a:rPr lang="en-US" sz="1600" dirty="0" smtClean="0">
                <a:latin typeface="+mj-lt"/>
                <a:ea typeface="Noto Sans" panose="020B0502040504020204" pitchFamily="34"/>
                <a:cs typeface="Noto Sans" panose="020B0502040504020204" pitchFamily="34"/>
              </a:rPr>
              <a:t>:</a:t>
            </a:r>
          </a:p>
          <a:p>
            <a:pPr lvl="0" algn="ctr">
              <a:defRPr/>
            </a:pPr>
            <a:r>
              <a:rPr lang="en-US" sz="1600" dirty="0">
                <a:latin typeface="+mj-lt"/>
                <a:ea typeface="Noto Sans" panose="020B0502040504020204" pitchFamily="34"/>
                <a:cs typeface="Noto Sans" panose="020B0502040504020204" pitchFamily="34"/>
              </a:rPr>
              <a:t>S</a:t>
            </a:r>
            <a:r>
              <a:rPr lang="en-US" sz="1600" dirty="0" smtClean="0">
                <a:latin typeface="+mj-lt"/>
                <a:ea typeface="Noto Sans" panose="020B0502040504020204" pitchFamily="34"/>
                <a:cs typeface="Noto Sans" panose="020B0502040504020204" pitchFamily="34"/>
              </a:rPr>
              <a:t>ubmit </a:t>
            </a:r>
            <a:r>
              <a:rPr lang="en-US" sz="1600" dirty="0">
                <a:latin typeface="+mj-lt"/>
                <a:ea typeface="Noto Sans" panose="020B0502040504020204" pitchFamily="34"/>
                <a:cs typeface="Noto Sans" panose="020B0502040504020204" pitchFamily="34"/>
              </a:rPr>
              <a:t>their partner </a:t>
            </a:r>
            <a:r>
              <a:rPr lang="en-US" sz="1600" dirty="0" smtClean="0">
                <a:latin typeface="+mj-lt"/>
                <a:ea typeface="Noto Sans" panose="020B0502040504020204" pitchFamily="34"/>
                <a:cs typeface="Noto Sans" panose="020B0502040504020204" pitchFamily="34"/>
              </a:rPr>
              <a:t>reports on </a:t>
            </a:r>
            <a:r>
              <a:rPr lang="en-US" sz="1600" dirty="0" err="1" smtClean="0">
                <a:latin typeface="+mj-lt"/>
                <a:ea typeface="Noto Sans" panose="020B0502040504020204" pitchFamily="34"/>
                <a:cs typeface="Noto Sans" panose="020B0502040504020204" pitchFamily="34"/>
              </a:rPr>
              <a:t>eMS</a:t>
            </a:r>
            <a:r>
              <a:rPr lang="en-US" sz="1600" dirty="0" smtClean="0">
                <a:latin typeface="+mj-lt"/>
                <a:ea typeface="Noto Sans" panose="020B0502040504020204" pitchFamily="34"/>
                <a:cs typeface="Noto Sans" panose="020B0502040504020204" pitchFamily="34"/>
              </a:rPr>
              <a:t> to</a:t>
            </a:r>
            <a:endParaRPr lang="en-US" sz="1600" dirty="0">
              <a:latin typeface="+mj-lt"/>
              <a:ea typeface="Noto Sans" panose="020B0502040504020204" pitchFamily="34"/>
              <a:cs typeface="Noto Sans" panose="020B0502040504020204" pitchFamily="34"/>
            </a:endParaRPr>
          </a:p>
          <a:p>
            <a:pPr lvl="0" algn="ctr">
              <a:defRPr/>
            </a:pPr>
            <a:r>
              <a:rPr lang="en-US" sz="1600" dirty="0">
                <a:latin typeface="+mj-lt"/>
                <a:ea typeface="Noto Sans" panose="020B0502040504020204" pitchFamily="34"/>
                <a:cs typeface="Noto Sans" panose="020B0502040504020204" pitchFamily="34"/>
              </a:rPr>
              <a:t>their </a:t>
            </a:r>
            <a:r>
              <a:rPr lang="en-US" sz="1600" dirty="0" smtClean="0">
                <a:latin typeface="+mj-lt"/>
                <a:ea typeface="Noto Sans" panose="020B0502040504020204" pitchFamily="34"/>
                <a:cs typeface="Noto Sans" panose="020B0502040504020204" pitchFamily="34"/>
              </a:rPr>
              <a:t>controllers</a:t>
            </a:r>
            <a:endParaRPr kumimoji="0" lang="en-GB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8" name="TextBox 54">
            <a:extLst>
              <a:ext uri="{FF2B5EF4-FFF2-40B4-BE49-F238E27FC236}">
                <a16:creationId xmlns:a16="http://schemas.microsoft.com/office/drawing/2014/main" id="{8363B9A5-2EC4-4601-A829-9BA9F1113714}"/>
              </a:ext>
            </a:extLst>
          </p:cNvPr>
          <p:cNvSpPr txBox="1"/>
          <p:nvPr/>
        </p:nvSpPr>
        <p:spPr>
          <a:xfrm>
            <a:off x="718658" y="4933197"/>
            <a:ext cx="13110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START</a:t>
            </a:r>
          </a:p>
        </p:txBody>
      </p:sp>
      <p:sp>
        <p:nvSpPr>
          <p:cNvPr id="49" name="TextBox 55">
            <a:extLst>
              <a:ext uri="{FF2B5EF4-FFF2-40B4-BE49-F238E27FC236}">
                <a16:creationId xmlns:a16="http://schemas.microsoft.com/office/drawing/2014/main" id="{CB68A568-C6A8-4CE2-8928-D96DB769942D}"/>
              </a:ext>
            </a:extLst>
          </p:cNvPr>
          <p:cNvSpPr txBox="1"/>
          <p:nvPr/>
        </p:nvSpPr>
        <p:spPr>
          <a:xfrm>
            <a:off x="9958088" y="3033103"/>
            <a:ext cx="13110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FINISH</a:t>
            </a:r>
          </a:p>
        </p:txBody>
      </p:sp>
      <p:sp>
        <p:nvSpPr>
          <p:cNvPr id="50" name="TextBox 56">
            <a:extLst>
              <a:ext uri="{FF2B5EF4-FFF2-40B4-BE49-F238E27FC236}">
                <a16:creationId xmlns:a16="http://schemas.microsoft.com/office/drawing/2014/main" id="{85E88467-B8E7-4246-8C97-F4F62FCF8976}"/>
              </a:ext>
            </a:extLst>
          </p:cNvPr>
          <p:cNvSpPr txBox="1"/>
          <p:nvPr/>
        </p:nvSpPr>
        <p:spPr>
          <a:xfrm>
            <a:off x="5217592" y="5652912"/>
            <a:ext cx="21311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02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sng" dirty="0" smtClean="0">
                <a:latin typeface="+mj-lt"/>
                <a:ea typeface="Noto Sans" panose="020B0502040504020204" pitchFamily="34"/>
                <a:cs typeface="Noto Sans" panose="020B0502040504020204" pitchFamily="34"/>
              </a:rPr>
              <a:t>Controllers</a:t>
            </a:r>
            <a:endParaRPr kumimoji="0" lang="en-GB" sz="1600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Noto Sans" panose="020B0502040504020204" pitchFamily="34"/>
              <a:cs typeface="Noto Sans" panose="020B0502040504020204" pitchFamily="34"/>
            </a:endParaRPr>
          </a:p>
          <a:p>
            <a:pPr lvl="0" algn="ctr">
              <a:defRPr/>
            </a:pPr>
            <a:r>
              <a:rPr lang="en-US" sz="1600" dirty="0" smtClean="0">
                <a:latin typeface="+mj-lt"/>
                <a:ea typeface="Noto Sans" panose="020B0502040504020204" pitchFamily="34"/>
                <a:cs typeface="Noto Sans" panose="020B0502040504020204" pitchFamily="34"/>
              </a:rPr>
              <a:t>Checks reports submitted  and </a:t>
            </a:r>
            <a:endParaRPr kumimoji="0" lang="en-GB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55" name="Group 65">
            <a:extLst>
              <a:ext uri="{FF2B5EF4-FFF2-40B4-BE49-F238E27FC236}">
                <a16:creationId xmlns:a16="http://schemas.microsoft.com/office/drawing/2014/main" id="{0953CDB5-FEA2-4A33-91D7-08A7CDFD142F}"/>
              </a:ext>
            </a:extLst>
          </p:cNvPr>
          <p:cNvGrpSpPr/>
          <p:nvPr/>
        </p:nvGrpSpPr>
        <p:grpSpPr>
          <a:xfrm>
            <a:off x="7605655" y="2227635"/>
            <a:ext cx="716515" cy="1016947"/>
            <a:chOff x="7369011" y="1651939"/>
            <a:chExt cx="787124" cy="1184672"/>
          </a:xfrm>
        </p:grpSpPr>
        <p:sp>
          <p:nvSpPr>
            <p:cNvPr id="56" name="Oval 62">
              <a:extLst>
                <a:ext uri="{FF2B5EF4-FFF2-40B4-BE49-F238E27FC236}">
                  <a16:creationId xmlns:a16="http://schemas.microsoft.com/office/drawing/2014/main" id="{CFA2689C-05D8-4C98-A49D-3E9AFEF95544}"/>
                </a:ext>
              </a:extLst>
            </p:cNvPr>
            <p:cNvSpPr/>
            <p:nvPr/>
          </p:nvSpPr>
          <p:spPr>
            <a:xfrm>
              <a:off x="7499594" y="2650679"/>
              <a:ext cx="499127" cy="185932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Freeform 17">
              <a:extLst>
                <a:ext uri="{FF2B5EF4-FFF2-40B4-BE49-F238E27FC236}">
                  <a16:creationId xmlns:a16="http://schemas.microsoft.com/office/drawing/2014/main" id="{3B2EBAB6-29E9-4DA5-9059-470DBFC48AE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69011" y="1651939"/>
              <a:ext cx="787124" cy="1123957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9" name="TextBox 56">
            <a:extLst>
              <a:ext uri="{FF2B5EF4-FFF2-40B4-BE49-F238E27FC236}">
                <a16:creationId xmlns:a16="http://schemas.microsoft.com/office/drawing/2014/main" id="{85E88467-B8E7-4246-8C97-F4F62FCF8976}"/>
              </a:ext>
            </a:extLst>
          </p:cNvPr>
          <p:cNvSpPr txBox="1"/>
          <p:nvPr/>
        </p:nvSpPr>
        <p:spPr>
          <a:xfrm>
            <a:off x="7348755" y="4440398"/>
            <a:ext cx="32902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03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sng" dirty="0" smtClean="0">
                <a:latin typeface="+mj-lt"/>
                <a:ea typeface="Noto Sans" panose="020B0502040504020204" pitchFamily="34"/>
                <a:cs typeface="Noto Sans" panose="020B0502040504020204" pitchFamily="34"/>
              </a:rPr>
              <a:t>Lead partner</a:t>
            </a:r>
            <a:endParaRPr kumimoji="0" lang="en-GB" sz="1600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Noto Sans" panose="020B0502040504020204" pitchFamily="34"/>
              <a:cs typeface="Noto Sans" panose="020B0502040504020204" pitchFamily="34"/>
            </a:endParaRPr>
          </a:p>
          <a:p>
            <a:pPr lvl="0" algn="ctr">
              <a:defRPr/>
            </a:pPr>
            <a:r>
              <a:rPr lang="en-US" sz="1600" dirty="0" smtClean="0">
                <a:latin typeface="+mj-lt"/>
                <a:ea typeface="Noto Sans" panose="020B0502040504020204" pitchFamily="34"/>
                <a:cs typeface="Noto Sans" panose="020B0502040504020204" pitchFamily="34"/>
              </a:rPr>
              <a:t>Produces and submits </a:t>
            </a:r>
            <a:r>
              <a:rPr lang="en-US" sz="1600" dirty="0">
                <a:latin typeface="+mj-lt"/>
                <a:ea typeface="Noto Sans" panose="020B0502040504020204" pitchFamily="34"/>
                <a:cs typeface="Noto Sans" panose="020B0502040504020204" pitchFamily="34"/>
              </a:rPr>
              <a:t>the project progress report</a:t>
            </a:r>
          </a:p>
          <a:p>
            <a:pPr lvl="0" algn="ctr">
              <a:defRPr/>
            </a:pPr>
            <a:r>
              <a:rPr lang="en-US" sz="1600" dirty="0">
                <a:latin typeface="+mj-lt"/>
                <a:ea typeface="Noto Sans" panose="020B0502040504020204" pitchFamily="34"/>
                <a:cs typeface="Noto Sans" panose="020B0502040504020204" pitchFamily="34"/>
              </a:rPr>
              <a:t>and request for payment </a:t>
            </a:r>
          </a:p>
        </p:txBody>
      </p:sp>
      <p:sp>
        <p:nvSpPr>
          <p:cNvPr id="60" name="TextBox 53">
            <a:extLst>
              <a:ext uri="{FF2B5EF4-FFF2-40B4-BE49-F238E27FC236}">
                <a16:creationId xmlns:a16="http://schemas.microsoft.com/office/drawing/2014/main" id="{DB1CAE84-4239-4CDC-81D3-CF4436D5AA32}"/>
              </a:ext>
            </a:extLst>
          </p:cNvPr>
          <p:cNvSpPr txBox="1"/>
          <p:nvPr/>
        </p:nvSpPr>
        <p:spPr>
          <a:xfrm>
            <a:off x="1741174" y="2431658"/>
            <a:ext cx="2645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Noto Sans" panose="020B0502040504020204" pitchFamily="34"/>
                <a:cs typeface="Noto Sans" panose="020B0502040504020204" pitchFamily="34"/>
              </a:rPr>
              <a:t>04</a:t>
            </a:r>
          </a:p>
          <a:p>
            <a:pPr lvl="0" algn="ctr">
              <a:defRPr/>
            </a:pPr>
            <a:r>
              <a:rPr lang="en-US" sz="1600" u="sng" dirty="0" smtClean="0">
                <a:latin typeface="+mj-lt"/>
                <a:ea typeface="Noto Sans" panose="020B0502040504020204" pitchFamily="34"/>
                <a:cs typeface="Noto Sans" panose="020B0502040504020204" pitchFamily="34"/>
              </a:rPr>
              <a:t>Ma/JS</a:t>
            </a:r>
            <a:r>
              <a:rPr lang="en-US" sz="1600" dirty="0" smtClean="0">
                <a:latin typeface="+mj-lt"/>
                <a:ea typeface="Noto Sans" panose="020B0502040504020204" pitchFamily="34"/>
                <a:cs typeface="Noto Sans" panose="020B0502040504020204" pitchFamily="34"/>
              </a:rPr>
              <a:t>:</a:t>
            </a:r>
          </a:p>
          <a:p>
            <a:pPr lvl="0" algn="ctr">
              <a:defRPr/>
            </a:pPr>
            <a:r>
              <a:rPr lang="en-US" sz="1600" dirty="0" smtClean="0">
                <a:latin typeface="+mj-lt"/>
                <a:ea typeface="Noto Sans" panose="020B0502040504020204" pitchFamily="34"/>
                <a:cs typeface="Noto Sans" panose="020B0502040504020204" pitchFamily="34"/>
              </a:rPr>
              <a:t>verification</a:t>
            </a:r>
            <a:endParaRPr kumimoji="0" lang="en-GB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1" name="TextBox 53">
            <a:extLst>
              <a:ext uri="{FF2B5EF4-FFF2-40B4-BE49-F238E27FC236}">
                <a16:creationId xmlns:a16="http://schemas.microsoft.com/office/drawing/2014/main" id="{DB1CAE84-4239-4CDC-81D3-CF4436D5AA32}"/>
              </a:ext>
            </a:extLst>
          </p:cNvPr>
          <p:cNvSpPr txBox="1"/>
          <p:nvPr/>
        </p:nvSpPr>
        <p:spPr>
          <a:xfrm>
            <a:off x="3992815" y="1416607"/>
            <a:ext cx="2645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Noto Sans" panose="020B0502040504020204" pitchFamily="34"/>
                <a:cs typeface="Noto Sans" panose="020B0502040504020204" pitchFamily="34"/>
              </a:rPr>
              <a:t>05</a:t>
            </a:r>
          </a:p>
          <a:p>
            <a:pPr lvl="0" algn="ctr">
              <a:defRPr/>
            </a:pPr>
            <a:r>
              <a:rPr lang="en-US" sz="1600" u="sng" dirty="0" smtClean="0">
                <a:latin typeface="+mj-lt"/>
                <a:ea typeface="Noto Sans" panose="020B0502040504020204" pitchFamily="34"/>
                <a:cs typeface="Noto Sans" panose="020B0502040504020204" pitchFamily="34"/>
              </a:rPr>
              <a:t>MA/JS</a:t>
            </a:r>
            <a:r>
              <a:rPr lang="en-US" sz="1600" dirty="0" smtClean="0">
                <a:latin typeface="+mj-lt"/>
                <a:ea typeface="Noto Sans" panose="020B0502040504020204" pitchFamily="34"/>
                <a:cs typeface="Noto Sans" panose="020B0502040504020204" pitchFamily="34"/>
              </a:rPr>
              <a:t>:</a:t>
            </a:r>
          </a:p>
          <a:p>
            <a:pPr lvl="0" algn="ctr">
              <a:defRPr/>
            </a:pPr>
            <a:r>
              <a:rPr lang="en-US" sz="1600" dirty="0" smtClean="0">
                <a:latin typeface="+mj-lt"/>
                <a:ea typeface="Noto Sans" panose="020B0502040504020204" pitchFamily="34"/>
                <a:cs typeface="Noto Sans" panose="020B0502040504020204" pitchFamily="34"/>
              </a:rPr>
              <a:t>Payment to the Lead Partner</a:t>
            </a:r>
            <a:endParaRPr kumimoji="0" lang="en-GB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2" name="TextBox 53">
            <a:extLst>
              <a:ext uri="{FF2B5EF4-FFF2-40B4-BE49-F238E27FC236}">
                <a16:creationId xmlns:a16="http://schemas.microsoft.com/office/drawing/2014/main" id="{DB1CAE84-4239-4CDC-81D3-CF4436D5AA32}"/>
              </a:ext>
            </a:extLst>
          </p:cNvPr>
          <p:cNvSpPr txBox="1"/>
          <p:nvPr/>
        </p:nvSpPr>
        <p:spPr>
          <a:xfrm>
            <a:off x="6594369" y="1288522"/>
            <a:ext cx="29649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Noto Sans" panose="020B0502040504020204" pitchFamily="34"/>
                <a:cs typeface="Noto Sans" panose="020B0502040504020204" pitchFamily="34"/>
              </a:rPr>
              <a:t>06</a:t>
            </a:r>
          </a:p>
          <a:p>
            <a:pPr lvl="0" algn="ctr">
              <a:defRPr/>
            </a:pPr>
            <a:r>
              <a:rPr lang="en-US" sz="1600" u="sng" dirty="0" smtClean="0">
                <a:latin typeface="+mj-lt"/>
                <a:ea typeface="Noto Sans" panose="020B0502040504020204" pitchFamily="34"/>
                <a:cs typeface="Noto Sans" panose="020B0502040504020204" pitchFamily="34"/>
              </a:rPr>
              <a:t>Lead Partner</a:t>
            </a:r>
            <a:r>
              <a:rPr lang="en-US" sz="1600" dirty="0" smtClean="0">
                <a:latin typeface="+mj-lt"/>
                <a:ea typeface="Noto Sans" panose="020B0502040504020204" pitchFamily="34"/>
                <a:cs typeface="Noto Sans" panose="020B0502040504020204" pitchFamily="34"/>
              </a:rPr>
              <a:t>:</a:t>
            </a:r>
          </a:p>
          <a:p>
            <a:r>
              <a:rPr lang="en-US" sz="1600" dirty="0" smtClean="0">
                <a:latin typeface="+mj-lt"/>
              </a:rPr>
              <a:t>Payment to the project partners</a:t>
            </a:r>
            <a:endParaRPr lang="en-US" sz="1600" dirty="0">
              <a:latin typeface="+mj-lt"/>
            </a:endParaRPr>
          </a:p>
        </p:txBody>
      </p:sp>
      <p:cxnSp>
        <p:nvCxnSpPr>
          <p:cNvPr id="64" name="Connettore diritto 63"/>
          <p:cNvCxnSpPr/>
          <p:nvPr/>
        </p:nvCxnSpPr>
        <p:spPr>
          <a:xfrm flipV="1">
            <a:off x="6935417" y="6062472"/>
            <a:ext cx="433783" cy="497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asellaDiTesto 64"/>
          <p:cNvSpPr txBox="1"/>
          <p:nvPr/>
        </p:nvSpPr>
        <p:spPr>
          <a:xfrm>
            <a:off x="7313607" y="6485566"/>
            <a:ext cx="8536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Validate</a:t>
            </a:r>
            <a:endParaRPr lang="it-IT" sz="1600" dirty="0"/>
          </a:p>
        </p:txBody>
      </p:sp>
      <p:sp>
        <p:nvSpPr>
          <p:cNvPr id="66" name="CasellaDiTesto 65"/>
          <p:cNvSpPr txBox="1"/>
          <p:nvPr/>
        </p:nvSpPr>
        <p:spPr>
          <a:xfrm>
            <a:off x="7310090" y="6047097"/>
            <a:ext cx="7036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/>
              <a:t>R</a:t>
            </a:r>
            <a:r>
              <a:rPr lang="it-IT" sz="1600" dirty="0" err="1" smtClean="0"/>
              <a:t>eject</a:t>
            </a:r>
            <a:endParaRPr lang="it-IT" sz="1600" dirty="0"/>
          </a:p>
        </p:txBody>
      </p:sp>
      <p:sp>
        <p:nvSpPr>
          <p:cNvPr id="67" name="CasellaDiTesto 66"/>
          <p:cNvSpPr txBox="1"/>
          <p:nvPr/>
        </p:nvSpPr>
        <p:spPr>
          <a:xfrm>
            <a:off x="7311316" y="6257898"/>
            <a:ext cx="10108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/>
              <a:t>Not</a:t>
            </a:r>
            <a:r>
              <a:rPr lang="it-IT" sz="1600" dirty="0" smtClean="0"/>
              <a:t> </a:t>
            </a:r>
            <a:r>
              <a:rPr lang="it-IT" sz="1600" dirty="0" err="1" smtClean="0"/>
              <a:t>verify</a:t>
            </a:r>
            <a:endParaRPr lang="it-IT" sz="1600" dirty="0"/>
          </a:p>
        </p:txBody>
      </p:sp>
      <p:sp>
        <p:nvSpPr>
          <p:cNvPr id="68" name="CasellaDiTesto 67"/>
          <p:cNvSpPr txBox="1"/>
          <p:nvPr/>
        </p:nvSpPr>
        <p:spPr>
          <a:xfrm>
            <a:off x="7293248" y="5833218"/>
            <a:ext cx="717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/>
              <a:t>R</a:t>
            </a:r>
            <a:r>
              <a:rPr lang="it-IT" sz="1600" dirty="0" err="1" smtClean="0"/>
              <a:t>evise</a:t>
            </a:r>
            <a:endParaRPr lang="it-IT" sz="1600" dirty="0"/>
          </a:p>
        </p:txBody>
      </p:sp>
      <p:cxnSp>
        <p:nvCxnSpPr>
          <p:cNvPr id="70" name="Connettore diritto 69"/>
          <p:cNvCxnSpPr>
            <a:endCxn id="66" idx="1"/>
          </p:cNvCxnSpPr>
          <p:nvPr/>
        </p:nvCxnSpPr>
        <p:spPr>
          <a:xfrm flipV="1">
            <a:off x="6935417" y="6216374"/>
            <a:ext cx="374673" cy="30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/>
          <p:cNvCxnSpPr>
            <a:endCxn id="67" idx="1"/>
          </p:cNvCxnSpPr>
          <p:nvPr/>
        </p:nvCxnSpPr>
        <p:spPr>
          <a:xfrm flipV="1">
            <a:off x="7001664" y="6427175"/>
            <a:ext cx="309652" cy="112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/>
          <p:cNvCxnSpPr>
            <a:endCxn id="65" idx="1"/>
          </p:cNvCxnSpPr>
          <p:nvPr/>
        </p:nvCxnSpPr>
        <p:spPr>
          <a:xfrm>
            <a:off x="6926077" y="6563021"/>
            <a:ext cx="387530" cy="91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e 79"/>
          <p:cNvSpPr/>
          <p:nvPr/>
        </p:nvSpPr>
        <p:spPr>
          <a:xfrm>
            <a:off x="3627336" y="6230141"/>
            <a:ext cx="572359" cy="36631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3" name="Immagine 52">
            <a:extLst>
              <a:ext uri="{FF2B5EF4-FFF2-40B4-BE49-F238E27FC236}">
                <a16:creationId xmlns:a16="http://schemas.microsoft.com/office/drawing/2014/main" id="{795FB1E7-0DAF-4EDE-86E5-767947C86F8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32435" y="5843438"/>
            <a:ext cx="971557" cy="962032"/>
          </a:xfrm>
          <a:prstGeom prst="rect">
            <a:avLst/>
          </a:prstGeom>
        </p:spPr>
      </p:pic>
      <p:sp>
        <p:nvSpPr>
          <p:cNvPr id="36" name="Oval 41">
            <a:extLst>
              <a:ext uri="{FF2B5EF4-FFF2-40B4-BE49-F238E27FC236}">
                <a16:creationId xmlns:a16="http://schemas.microsoft.com/office/drawing/2014/main" id="{DFD70A9C-5551-4A87-9FE3-33F6E8B3339E}"/>
              </a:ext>
            </a:extLst>
          </p:cNvPr>
          <p:cNvSpPr/>
          <p:nvPr/>
        </p:nvSpPr>
        <p:spPr>
          <a:xfrm>
            <a:off x="8998492" y="2760835"/>
            <a:ext cx="1096623" cy="56521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: Rounded Corners 11">
            <a:extLst>
              <a:ext uri="{FF2B5EF4-FFF2-40B4-BE49-F238E27FC236}">
                <a16:creationId xmlns:a16="http://schemas.microsoft.com/office/drawing/2014/main" id="{88842074-EC7E-44E5-86CE-464A13560E92}"/>
              </a:ext>
            </a:extLst>
          </p:cNvPr>
          <p:cNvSpPr/>
          <p:nvPr/>
        </p:nvSpPr>
        <p:spPr>
          <a:xfrm>
            <a:off x="9449237" y="1797511"/>
            <a:ext cx="93787" cy="1311545"/>
          </a:xfrm>
          <a:prstGeom prst="roundRect">
            <a:avLst>
              <a:gd name="adj" fmla="val 4829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40">
            <a:extLst>
              <a:ext uri="{FF2B5EF4-FFF2-40B4-BE49-F238E27FC236}">
                <a16:creationId xmlns:a16="http://schemas.microsoft.com/office/drawing/2014/main" id="{467857E8-DA43-43AA-B8CD-B41595D24CA0}"/>
              </a:ext>
            </a:extLst>
          </p:cNvPr>
          <p:cNvSpPr/>
          <p:nvPr/>
        </p:nvSpPr>
        <p:spPr>
          <a:xfrm>
            <a:off x="8954318" y="2787048"/>
            <a:ext cx="1217641" cy="730393"/>
          </a:xfrm>
          <a:prstGeom prst="ellipse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393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Immagine 43">
            <a:extLst>
              <a:ext uri="{FF2B5EF4-FFF2-40B4-BE49-F238E27FC236}">
                <a16:creationId xmlns:a16="http://schemas.microsoft.com/office/drawing/2014/main" id="{795FB1E7-0DAF-4EDE-86E5-767947C86F8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32435" y="5843438"/>
            <a:ext cx="971557" cy="962032"/>
          </a:xfrm>
          <a:prstGeom prst="rect">
            <a:avLst/>
          </a:prstGeom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1813" y="2000249"/>
            <a:ext cx="8411578" cy="8382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800" dirty="0" smtClean="0">
                <a:latin typeface="+mj-lt"/>
              </a:rPr>
              <a:t>The</a:t>
            </a:r>
            <a:r>
              <a:rPr lang="it-IT" sz="1800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it-IT" sz="1800" dirty="0" err="1" smtClean="0">
                <a:solidFill>
                  <a:srgbClr val="002060"/>
                </a:solidFill>
                <a:latin typeface="+mj-lt"/>
              </a:rPr>
              <a:t>identification</a:t>
            </a:r>
            <a:r>
              <a:rPr lang="it-IT" sz="1800" dirty="0" smtClean="0">
                <a:latin typeface="+mj-lt"/>
              </a:rPr>
              <a:t> of the National controller </a:t>
            </a:r>
            <a:r>
              <a:rPr lang="it-IT" sz="1800" dirty="0" err="1" smtClean="0">
                <a:latin typeface="+mj-lt"/>
              </a:rPr>
              <a:t>depends</a:t>
            </a:r>
            <a:r>
              <a:rPr lang="it-IT" sz="1800" dirty="0" smtClean="0">
                <a:latin typeface="+mj-lt"/>
              </a:rPr>
              <a:t> on the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>
                <a:latin typeface="+mj-lt"/>
              </a:rPr>
              <a:t>national control systems set in place by the ADRION Partner </a:t>
            </a:r>
            <a:r>
              <a:rPr lang="en-US" sz="1800" dirty="0" smtClean="0">
                <a:latin typeface="+mj-lt"/>
              </a:rPr>
              <a:t>State: centralized or decentralized.</a:t>
            </a:r>
          </a:p>
          <a:p>
            <a:pPr marL="0" indent="0">
              <a:buNone/>
            </a:pPr>
            <a:endParaRPr lang="it-IT" sz="1800" dirty="0" smtClean="0">
              <a:latin typeface="+mj-lt"/>
            </a:endParaRPr>
          </a:p>
        </p:txBody>
      </p:sp>
      <p:sp>
        <p:nvSpPr>
          <p:cNvPr id="20" name="Titolo 1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831812" y="637531"/>
            <a:ext cx="8578888" cy="1094808"/>
          </a:xfrm>
          <a:prstGeom prst="snip2DiagRect">
            <a:avLst/>
          </a:prstGeom>
          <a:solidFill>
            <a:schemeClr val="bg1"/>
          </a:solidFill>
          <a:ln w="12700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it-IT" sz="14400" dirty="0" smtClean="0">
                <a:solidFill>
                  <a:schemeClr val="tx2"/>
                </a:solidFill>
                <a:latin typeface="+mj-lt"/>
              </a:rPr>
              <a:t>NATIONAL</a:t>
            </a:r>
            <a:r>
              <a:rPr lang="it-IT" sz="96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it-IT" sz="14400" dirty="0" smtClean="0">
                <a:solidFill>
                  <a:schemeClr val="tx2"/>
                </a:solidFill>
                <a:latin typeface="+mj-lt"/>
              </a:rPr>
              <a:t>CONTROLLERS </a:t>
            </a:r>
            <a:r>
              <a:rPr lang="it-IT" sz="16000" dirty="0" smtClean="0">
                <a:solidFill>
                  <a:schemeClr val="tx2"/>
                </a:solidFill>
                <a:latin typeface="+mj-lt"/>
              </a:rPr>
              <a:t>- </a:t>
            </a:r>
            <a:r>
              <a:rPr lang="it-IT" sz="9600" dirty="0">
                <a:solidFill>
                  <a:schemeClr val="tx2"/>
                </a:solidFill>
              </a:rPr>
              <a:t>First Level </a:t>
            </a:r>
            <a:r>
              <a:rPr lang="it-IT" sz="9600" dirty="0" smtClean="0">
                <a:solidFill>
                  <a:schemeClr val="tx2"/>
                </a:solidFill>
              </a:rPr>
              <a:t>Controller </a:t>
            </a:r>
            <a:r>
              <a:rPr lang="it-IT" sz="9600" dirty="0">
                <a:solidFill>
                  <a:schemeClr val="tx2"/>
                </a:solidFill>
              </a:rPr>
              <a:t>(FLC</a:t>
            </a:r>
            <a:r>
              <a:rPr lang="it-IT" sz="9600" dirty="0" smtClean="0">
                <a:solidFill>
                  <a:schemeClr val="tx2"/>
                </a:solidFill>
              </a:rPr>
              <a:t>) </a:t>
            </a:r>
            <a:r>
              <a:rPr lang="it-IT" sz="7200" dirty="0" smtClean="0">
                <a:solidFill>
                  <a:schemeClr val="tx2"/>
                </a:solidFill>
                <a:latin typeface="+mj-lt"/>
              </a:rPr>
              <a:t>The </a:t>
            </a:r>
            <a:r>
              <a:rPr lang="it-IT" sz="7200" dirty="0" err="1" smtClean="0">
                <a:solidFill>
                  <a:schemeClr val="tx2"/>
                </a:solidFill>
                <a:latin typeface="+mj-lt"/>
              </a:rPr>
              <a:t>independent</a:t>
            </a:r>
            <a:r>
              <a:rPr lang="it-IT" sz="7200" dirty="0" smtClean="0">
                <a:solidFill>
                  <a:schemeClr val="tx2"/>
                </a:solidFill>
                <a:latin typeface="+mj-lt"/>
              </a:rPr>
              <a:t> body/</a:t>
            </a:r>
            <a:r>
              <a:rPr lang="it-IT" sz="7200" dirty="0" err="1" smtClean="0">
                <a:solidFill>
                  <a:schemeClr val="tx2"/>
                </a:solidFill>
                <a:latin typeface="+mj-lt"/>
              </a:rPr>
              <a:t>person</a:t>
            </a:r>
            <a:r>
              <a:rPr lang="it-IT" sz="72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it-IT" sz="7200" dirty="0">
                <a:solidFill>
                  <a:schemeClr val="tx2"/>
                </a:solidFill>
                <a:latin typeface="+mj-lt"/>
              </a:rPr>
              <a:t>in </a:t>
            </a:r>
            <a:r>
              <a:rPr lang="it-IT" sz="7200" dirty="0" err="1">
                <a:solidFill>
                  <a:schemeClr val="tx2"/>
                </a:solidFill>
                <a:latin typeface="+mj-lt"/>
              </a:rPr>
              <a:t>charge</a:t>
            </a:r>
            <a:r>
              <a:rPr lang="it-IT" sz="7200" dirty="0">
                <a:solidFill>
                  <a:schemeClr val="tx2"/>
                </a:solidFill>
                <a:latin typeface="+mj-lt"/>
              </a:rPr>
              <a:t> of the </a:t>
            </a:r>
            <a:r>
              <a:rPr lang="it-IT" sz="7200" dirty="0" err="1">
                <a:solidFill>
                  <a:schemeClr val="tx2"/>
                </a:solidFill>
                <a:latin typeface="+mj-lt"/>
              </a:rPr>
              <a:t>verification</a:t>
            </a:r>
            <a:r>
              <a:rPr lang="it-IT" sz="7200" dirty="0">
                <a:solidFill>
                  <a:schemeClr val="tx2"/>
                </a:solidFill>
                <a:latin typeface="+mj-lt"/>
              </a:rPr>
              <a:t> of </a:t>
            </a:r>
            <a:r>
              <a:rPr lang="it-IT" sz="7200" dirty="0" smtClean="0">
                <a:solidFill>
                  <a:schemeClr val="tx2"/>
                </a:solidFill>
                <a:latin typeface="+mj-lt"/>
              </a:rPr>
              <a:t>Project Partner Reports.</a:t>
            </a:r>
            <a:endParaRPr lang="it-IT" sz="72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2" name="Rectangle 23">
            <a:extLst>
              <a:ext uri="{FF2B5EF4-FFF2-40B4-BE49-F238E27FC236}">
                <a16:creationId xmlns:a16="http://schemas.microsoft.com/office/drawing/2014/main" id="{AC3E3BF1-1AF2-4EBF-A28A-B7ACD8773666}"/>
              </a:ext>
            </a:extLst>
          </p:cNvPr>
          <p:cNvSpPr/>
          <p:nvPr/>
        </p:nvSpPr>
        <p:spPr>
          <a:xfrm>
            <a:off x="5440630" y="3100912"/>
            <a:ext cx="3710826" cy="1607218"/>
          </a:xfrm>
          <a:prstGeom prst="rect">
            <a:avLst/>
          </a:pr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AD47C07-C835-4124-BF7A-83648C5140D6}"/>
              </a:ext>
            </a:extLst>
          </p:cNvPr>
          <p:cNvSpPr/>
          <p:nvPr/>
        </p:nvSpPr>
        <p:spPr>
          <a:xfrm>
            <a:off x="934900" y="3129941"/>
            <a:ext cx="3922850" cy="1607218"/>
          </a:xfrm>
          <a:prstGeom prst="rect">
            <a:avLst/>
          </a:pr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Rounded Corners 20">
            <a:extLst>
              <a:ext uri="{FF2B5EF4-FFF2-40B4-BE49-F238E27FC236}">
                <a16:creationId xmlns:a16="http://schemas.microsoft.com/office/drawing/2014/main" id="{6F955297-D26C-42E0-A93C-398368E7E691}"/>
              </a:ext>
            </a:extLst>
          </p:cNvPr>
          <p:cNvSpPr/>
          <p:nvPr/>
        </p:nvSpPr>
        <p:spPr>
          <a:xfrm>
            <a:off x="934900" y="2790181"/>
            <a:ext cx="3922850" cy="643533"/>
          </a:xfrm>
          <a:prstGeom prst="roundRect">
            <a:avLst>
              <a:gd name="adj" fmla="val 1005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: Rounded Corners 8">
            <a:extLst>
              <a:ext uri="{FF2B5EF4-FFF2-40B4-BE49-F238E27FC236}">
                <a16:creationId xmlns:a16="http://schemas.microsoft.com/office/drawing/2014/main" id="{F21E6AAD-5B7B-47AF-B92A-D78A893196B1}"/>
              </a:ext>
            </a:extLst>
          </p:cNvPr>
          <p:cNvSpPr/>
          <p:nvPr/>
        </p:nvSpPr>
        <p:spPr>
          <a:xfrm>
            <a:off x="5440630" y="2790180"/>
            <a:ext cx="3710826" cy="643533"/>
          </a:xfrm>
          <a:prstGeom prst="roundRect">
            <a:avLst>
              <a:gd name="adj" fmla="val 1005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9">
            <a:extLst>
              <a:ext uri="{FF2B5EF4-FFF2-40B4-BE49-F238E27FC236}">
                <a16:creationId xmlns:a16="http://schemas.microsoft.com/office/drawing/2014/main" id="{AFB30BB8-CA94-4E0C-B100-39E495F9C6DD}"/>
              </a:ext>
            </a:extLst>
          </p:cNvPr>
          <p:cNvSpPr txBox="1"/>
          <p:nvPr/>
        </p:nvSpPr>
        <p:spPr>
          <a:xfrm>
            <a:off x="934900" y="3425552"/>
            <a:ext cx="3922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dirty="0">
                <a:latin typeface="+mj-lt"/>
              </a:rPr>
              <a:t>T</a:t>
            </a:r>
            <a:r>
              <a:rPr lang="en-US" dirty="0" smtClean="0">
                <a:latin typeface="+mj-lt"/>
              </a:rPr>
              <a:t>he </a:t>
            </a:r>
            <a:r>
              <a:rPr lang="en-US" dirty="0">
                <a:latin typeface="+mj-lt"/>
              </a:rPr>
              <a:t>Partner State appoints </a:t>
            </a:r>
            <a:r>
              <a:rPr lang="en-US" dirty="0" smtClean="0">
                <a:latin typeface="+mj-lt"/>
              </a:rPr>
              <a:t>the </a:t>
            </a:r>
            <a:r>
              <a:rPr lang="en-US" dirty="0">
                <a:latin typeface="+mj-lt"/>
              </a:rPr>
              <a:t>body/institution </a:t>
            </a:r>
            <a:r>
              <a:rPr lang="en-US" dirty="0" smtClean="0">
                <a:latin typeface="+mj-lt"/>
              </a:rPr>
              <a:t>and can </a:t>
            </a:r>
            <a:r>
              <a:rPr lang="en-US" dirty="0">
                <a:latin typeface="+mj-lt"/>
              </a:rPr>
              <a:t>also decide </a:t>
            </a:r>
            <a:r>
              <a:rPr lang="en-US" dirty="0" smtClean="0">
                <a:latin typeface="+mj-lt"/>
              </a:rPr>
              <a:t>whether the </a:t>
            </a:r>
            <a:r>
              <a:rPr lang="en-US" dirty="0">
                <a:latin typeface="+mj-lt"/>
              </a:rPr>
              <a:t>service is free of charge or not.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2" name="TextBox 12">
            <a:extLst>
              <a:ext uri="{FF2B5EF4-FFF2-40B4-BE49-F238E27FC236}">
                <a16:creationId xmlns:a16="http://schemas.microsoft.com/office/drawing/2014/main" id="{FE9B684E-ACE0-4FAE-962F-23C042BB09F6}"/>
              </a:ext>
            </a:extLst>
          </p:cNvPr>
          <p:cNvSpPr txBox="1"/>
          <p:nvPr/>
        </p:nvSpPr>
        <p:spPr>
          <a:xfrm>
            <a:off x="5422973" y="3423722"/>
            <a:ext cx="3728483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</a:rPr>
              <a:t>It is up to the Project partner to identify</a:t>
            </a:r>
            <a:r>
              <a:rPr kumimoji="0" lang="en-US" sz="17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</a:rPr>
              <a:t> the FLC. It can be external (procurement rules) or internal (for </a:t>
            </a:r>
            <a:r>
              <a:rPr lang="en-US" sz="1700" dirty="0">
                <a:latin typeface="+mj-lt"/>
              </a:rPr>
              <a:t>public bodies </a:t>
            </a:r>
            <a:r>
              <a:rPr lang="en-US" sz="1700" dirty="0" smtClean="0">
                <a:latin typeface="+mj-lt"/>
              </a:rPr>
              <a:t>only) and must </a:t>
            </a:r>
            <a:r>
              <a:rPr lang="en-US" sz="1700" dirty="0">
                <a:latin typeface="+mj-lt"/>
              </a:rPr>
              <a:t>be validated by the national </a:t>
            </a:r>
            <a:r>
              <a:rPr lang="en-US" sz="1700" i="1" dirty="0">
                <a:latin typeface="+mj-lt"/>
              </a:rPr>
              <a:t>ad </a:t>
            </a:r>
            <a:r>
              <a:rPr lang="en-US" sz="1700" i="1" dirty="0" smtClean="0">
                <a:latin typeface="+mj-lt"/>
              </a:rPr>
              <a:t>hoc  </a:t>
            </a:r>
            <a:r>
              <a:rPr lang="en-US" sz="1700" dirty="0" smtClean="0">
                <a:latin typeface="+mj-lt"/>
              </a:rPr>
              <a:t>Committee</a:t>
            </a:r>
            <a:r>
              <a:rPr lang="en-US" sz="1700" dirty="0">
                <a:latin typeface="+mj-lt"/>
              </a:rPr>
              <a:t>.</a:t>
            </a:r>
            <a:endParaRPr kumimoji="0" lang="en-GB" sz="17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3" name="TextBox 14">
            <a:extLst>
              <a:ext uri="{FF2B5EF4-FFF2-40B4-BE49-F238E27FC236}">
                <a16:creationId xmlns:a16="http://schemas.microsoft.com/office/drawing/2014/main" id="{2806E916-057C-4842-8FD2-4B0C2C070095}"/>
              </a:ext>
            </a:extLst>
          </p:cNvPr>
          <p:cNvSpPr txBox="1"/>
          <p:nvPr/>
        </p:nvSpPr>
        <p:spPr>
          <a:xfrm>
            <a:off x="1610272" y="2880288"/>
            <a:ext cx="22896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500" b="1" noProof="0" dirty="0" smtClean="0">
                <a:solidFill>
                  <a:schemeClr val="bg1"/>
                </a:solidFill>
                <a:latin typeface="+mj-lt"/>
                <a:ea typeface="Noto Sans" panose="020B0502040504020204" pitchFamily="34"/>
                <a:cs typeface="Noto Sans" panose="020B0502040504020204" pitchFamily="34"/>
              </a:rPr>
              <a:t>CENTRALIZED</a:t>
            </a:r>
            <a:endParaRPr kumimoji="0" lang="en-GB" sz="2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7" name="TextBox 18">
            <a:extLst>
              <a:ext uri="{FF2B5EF4-FFF2-40B4-BE49-F238E27FC236}">
                <a16:creationId xmlns:a16="http://schemas.microsoft.com/office/drawing/2014/main" id="{E9E2714C-2513-4936-A292-C1B576820E64}"/>
              </a:ext>
            </a:extLst>
          </p:cNvPr>
          <p:cNvSpPr txBox="1"/>
          <p:nvPr/>
        </p:nvSpPr>
        <p:spPr>
          <a:xfrm>
            <a:off x="5677471" y="2880288"/>
            <a:ext cx="296499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500" b="1" noProof="0" dirty="0" smtClean="0">
                <a:solidFill>
                  <a:schemeClr val="bg1"/>
                </a:solidFill>
                <a:latin typeface="+mj-lt"/>
                <a:ea typeface="Noto Sans" panose="020B0502040504020204" pitchFamily="34"/>
                <a:cs typeface="Noto Sans" panose="020B0502040504020204" pitchFamily="34"/>
              </a:rPr>
              <a:t>DECENTRALIZED</a:t>
            </a:r>
            <a:endParaRPr kumimoji="0" lang="en-GB" sz="2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6867866" y="5658772"/>
            <a:ext cx="584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>
                <a:latin typeface="+mj-lt"/>
              </a:rPr>
              <a:t>Italy</a:t>
            </a:r>
            <a:endParaRPr lang="it-IT" dirty="0">
              <a:latin typeface="+mj-lt"/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924597" y="5401124"/>
            <a:ext cx="3922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Albania, Bosnia and Herzegovina, Croatia</a:t>
            </a:r>
            <a:r>
              <a:rPr lang="en-US" dirty="0">
                <a:latin typeface="+mj-lt"/>
              </a:rPr>
              <a:t>, </a:t>
            </a:r>
            <a:r>
              <a:rPr lang="en-US" dirty="0" smtClean="0">
                <a:latin typeface="+mj-lt"/>
              </a:rPr>
              <a:t>Greece, Montenegro, Serbia, Slovenia </a:t>
            </a:r>
            <a:endParaRPr lang="it-IT" dirty="0">
              <a:latin typeface="+mj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0410702" y="245372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dirty="0" smtClean="0">
                <a:solidFill>
                  <a:srgbClr val="FFBF01"/>
                </a:solidFill>
                <a:latin typeface="+mj-lt"/>
              </a:rPr>
              <a:t>€€</a:t>
            </a:r>
            <a:endParaRPr lang="it-IT" dirty="0">
              <a:solidFill>
                <a:srgbClr val="FFBF01"/>
              </a:solidFill>
              <a:latin typeface="+mj-lt"/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9447407" y="2934823"/>
            <a:ext cx="2556585" cy="1754326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latin typeface="+mj-lt"/>
              </a:rPr>
              <a:t>In </a:t>
            </a:r>
            <a:r>
              <a:rPr lang="it-IT" dirty="0" err="1" smtClean="0">
                <a:latin typeface="+mj-lt"/>
              </a:rPr>
              <a:t>Croatia</a:t>
            </a:r>
            <a:r>
              <a:rPr lang="it-IT" dirty="0" smtClean="0">
                <a:latin typeface="+mj-lt"/>
              </a:rPr>
              <a:t> and </a:t>
            </a:r>
            <a:r>
              <a:rPr lang="it-IT" dirty="0" err="1" smtClean="0">
                <a:latin typeface="+mj-lt"/>
              </a:rPr>
              <a:t>Italy</a:t>
            </a:r>
            <a:r>
              <a:rPr lang="it-IT" dirty="0" smtClean="0">
                <a:latin typeface="+mj-lt"/>
              </a:rPr>
              <a:t>, the </a:t>
            </a:r>
            <a:r>
              <a:rPr lang="it-IT" dirty="0" err="1" smtClean="0">
                <a:latin typeface="+mj-lt"/>
              </a:rPr>
              <a:t>costs</a:t>
            </a:r>
            <a:r>
              <a:rPr lang="it-IT" dirty="0" smtClean="0">
                <a:latin typeface="+mj-lt"/>
              </a:rPr>
              <a:t> of control are </a:t>
            </a:r>
            <a:r>
              <a:rPr lang="it-IT" dirty="0" err="1" smtClean="0">
                <a:latin typeface="+mj-lt"/>
              </a:rPr>
              <a:t>charged</a:t>
            </a:r>
            <a:r>
              <a:rPr lang="it-IT" dirty="0" smtClean="0">
                <a:latin typeface="+mj-lt"/>
              </a:rPr>
              <a:t> to </a:t>
            </a:r>
            <a:r>
              <a:rPr lang="it-IT" dirty="0" err="1" smtClean="0">
                <a:latin typeface="+mj-lt"/>
              </a:rPr>
              <a:t>beneficiaries</a:t>
            </a:r>
            <a:r>
              <a:rPr lang="it-IT" dirty="0" smtClean="0">
                <a:latin typeface="+mj-lt"/>
              </a:rPr>
              <a:t>.</a:t>
            </a:r>
            <a:r>
              <a:rPr lang="en-US" dirty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algn="just"/>
            <a:endParaRPr lang="en-US" dirty="0" smtClean="0">
              <a:latin typeface="+mj-lt"/>
            </a:endParaRPr>
          </a:p>
          <a:p>
            <a:pPr algn="just"/>
            <a:r>
              <a:rPr lang="en-US" dirty="0" smtClean="0">
                <a:latin typeface="+mj-lt"/>
                <a:sym typeface="Wingdings" panose="05000000000000000000" pitchFamily="2" charset="2"/>
              </a:rPr>
              <a:t> </a:t>
            </a:r>
            <a:r>
              <a:rPr lang="en-US" dirty="0" smtClean="0">
                <a:latin typeface="+mj-lt"/>
              </a:rPr>
              <a:t>Choose the right budget line!  </a:t>
            </a:r>
            <a:endParaRPr lang="it-IT" dirty="0">
              <a:latin typeface="+mj-lt"/>
            </a:endParaRPr>
          </a:p>
        </p:txBody>
      </p:sp>
      <p:sp>
        <p:nvSpPr>
          <p:cNvPr id="21" name="Freccia a destra 20"/>
          <p:cNvSpPr/>
          <p:nvPr/>
        </p:nvSpPr>
        <p:spPr>
          <a:xfrm rot="5400000">
            <a:off x="2607727" y="4731576"/>
            <a:ext cx="556591" cy="261884"/>
          </a:xfrm>
          <a:prstGeom prst="rightArrow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Freccia a destra 25"/>
          <p:cNvSpPr/>
          <p:nvPr/>
        </p:nvSpPr>
        <p:spPr>
          <a:xfrm rot="5400000">
            <a:off x="6919832" y="4731576"/>
            <a:ext cx="556591" cy="261884"/>
          </a:xfrm>
          <a:prstGeom prst="rightArrow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795FB1E7-0DAF-4EDE-86E5-767947C86F8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32435" y="5843438"/>
            <a:ext cx="971557" cy="962032"/>
          </a:xfrm>
          <a:prstGeom prst="rect">
            <a:avLst/>
          </a:prstGeom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868221" y="757407"/>
            <a:ext cx="7926977" cy="846546"/>
          </a:xfrm>
          <a:prstGeom prst="snip2Diag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700" dirty="0" smtClean="0">
                <a:solidFill>
                  <a:schemeClr val="tx2"/>
                </a:solidFill>
                <a:latin typeface="+mj-lt"/>
              </a:rPr>
              <a:t> …VALIDATION OF EXPENDITURE</a:t>
            </a:r>
            <a:endParaRPr lang="it-IT" sz="37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7" name="TextBox 63">
            <a:extLst>
              <a:ext uri="{FF2B5EF4-FFF2-40B4-BE49-F238E27FC236}">
                <a16:creationId xmlns:a16="http://schemas.microsoft.com/office/drawing/2014/main" id="{D56B6F0E-C0D8-43BF-85DB-4CF06C0700B4}"/>
              </a:ext>
            </a:extLst>
          </p:cNvPr>
          <p:cNvSpPr txBox="1"/>
          <p:nvPr/>
        </p:nvSpPr>
        <p:spPr>
          <a:xfrm>
            <a:off x="1661815" y="2158468"/>
            <a:ext cx="1177107" cy="109260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500" b="1" i="0" u="none" strike="noStrike" kern="1200" cap="none" spc="0" normalizeH="0" baseline="0" noProof="0" dirty="0">
                <a:ln>
                  <a:noFill/>
                </a:ln>
                <a:solidFill>
                  <a:srgbClr val="FFBF01"/>
                </a:solidFill>
                <a:effectLst/>
                <a:uLnTx/>
                <a:uFillTx/>
                <a:latin typeface="Open Sans" panose="020B0606030504020204" pitchFamily="34" charset="0"/>
              </a:rPr>
              <a:t>01</a:t>
            </a:r>
            <a:endParaRPr kumimoji="0" lang="en-GB" sz="6500" b="1" i="0" u="none" strike="noStrike" kern="1200" cap="none" spc="0" normalizeH="0" baseline="0" noProof="0" dirty="0">
              <a:ln>
                <a:noFill/>
              </a:ln>
              <a:solidFill>
                <a:srgbClr val="FFBF01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8" name="TextBox 64">
            <a:extLst>
              <a:ext uri="{FF2B5EF4-FFF2-40B4-BE49-F238E27FC236}">
                <a16:creationId xmlns:a16="http://schemas.microsoft.com/office/drawing/2014/main" id="{CD6AC8BF-668B-4791-A5EC-48BDB9802410}"/>
              </a:ext>
            </a:extLst>
          </p:cNvPr>
          <p:cNvSpPr txBox="1"/>
          <p:nvPr/>
        </p:nvSpPr>
        <p:spPr>
          <a:xfrm>
            <a:off x="1562511" y="3301441"/>
            <a:ext cx="1375716" cy="109260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500" b="1" i="0" u="none" strike="noStrike" kern="1200" cap="none" spc="0" normalizeH="0" baseline="0" noProof="0" dirty="0">
                <a:ln>
                  <a:noFill/>
                </a:ln>
                <a:solidFill>
                  <a:srgbClr val="CB1B4A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CB1B4A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2</a:t>
            </a:r>
            <a:endParaRPr kumimoji="0" lang="en-GB" sz="6500" b="1" i="0" u="none" strike="noStrike" kern="1200" cap="none" spc="0" normalizeH="0" baseline="0" noProof="0" dirty="0">
              <a:ln>
                <a:noFill/>
              </a:ln>
              <a:solidFill>
                <a:srgbClr val="CB1B4A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9" name="TextBox 68">
            <a:extLst>
              <a:ext uri="{FF2B5EF4-FFF2-40B4-BE49-F238E27FC236}">
                <a16:creationId xmlns:a16="http://schemas.microsoft.com/office/drawing/2014/main" id="{CD3B7842-65AE-4BCD-8C3A-EE7FA1B9F0BE}"/>
              </a:ext>
            </a:extLst>
          </p:cNvPr>
          <p:cNvSpPr txBox="1"/>
          <p:nvPr/>
        </p:nvSpPr>
        <p:spPr>
          <a:xfrm>
            <a:off x="1562511" y="4552725"/>
            <a:ext cx="1375716" cy="109260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5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anose="020B0606030504020204" pitchFamily="34" charset="0"/>
              </a:rPr>
              <a:t>3</a:t>
            </a:r>
            <a:endParaRPr kumimoji="0" lang="en-GB" sz="6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2838923" y="2290411"/>
            <a:ext cx="6009872" cy="64633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latin typeface="+mj-lt"/>
              </a:rPr>
              <a:t>The Lead Partner </a:t>
            </a:r>
            <a:r>
              <a:rPr lang="it-IT" dirty="0" err="1" smtClean="0">
                <a:latin typeface="+mj-lt"/>
              </a:rPr>
              <a:t>submits</a:t>
            </a:r>
            <a:r>
              <a:rPr lang="it-IT" dirty="0" smtClean="0">
                <a:latin typeface="+mj-lt"/>
              </a:rPr>
              <a:t> the Project Progress Report and the </a:t>
            </a:r>
            <a:r>
              <a:rPr lang="it-IT" dirty="0" err="1" smtClean="0">
                <a:latin typeface="+mj-lt"/>
              </a:rPr>
              <a:t>request</a:t>
            </a:r>
            <a:r>
              <a:rPr lang="it-IT" dirty="0" smtClean="0">
                <a:latin typeface="+mj-lt"/>
              </a:rPr>
              <a:t> of </a:t>
            </a:r>
            <a:r>
              <a:rPr lang="it-IT" dirty="0" err="1" smtClean="0">
                <a:latin typeface="+mj-lt"/>
              </a:rPr>
              <a:t>payment</a:t>
            </a:r>
            <a:r>
              <a:rPr lang="it-IT" dirty="0" smtClean="0">
                <a:latin typeface="+mj-lt"/>
              </a:rPr>
              <a:t>.</a:t>
            </a:r>
            <a:endParaRPr lang="it-IT" dirty="0">
              <a:latin typeface="+mj-lt"/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2838922" y="3273057"/>
            <a:ext cx="5956276" cy="9233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latin typeface="+mj-lt"/>
              </a:rPr>
              <a:t>The MA/JS can </a:t>
            </a:r>
            <a:r>
              <a:rPr lang="it-IT" dirty="0" err="1" smtClean="0">
                <a:latin typeface="+mj-lt"/>
              </a:rPr>
              <a:t>accept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ot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not</a:t>
            </a:r>
            <a:r>
              <a:rPr lang="it-IT" dirty="0" smtClean="0">
                <a:latin typeface="+mj-lt"/>
              </a:rPr>
              <a:t> the </a:t>
            </a:r>
            <a:r>
              <a:rPr lang="it-IT" dirty="0" err="1" smtClean="0">
                <a:latin typeface="+mj-lt"/>
              </a:rPr>
              <a:t>documentation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received</a:t>
            </a:r>
            <a:r>
              <a:rPr lang="it-IT" dirty="0" smtClean="0">
                <a:latin typeface="+mj-lt"/>
              </a:rPr>
              <a:t>. </a:t>
            </a:r>
            <a:r>
              <a:rPr lang="it-IT" dirty="0" err="1" smtClean="0">
                <a:latin typeface="+mj-lt"/>
              </a:rPr>
              <a:t>If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everything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goes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well</a:t>
            </a:r>
            <a:r>
              <a:rPr lang="it-IT" dirty="0" smtClean="0">
                <a:latin typeface="+mj-lt"/>
              </a:rPr>
              <a:t> (!!!), the </a:t>
            </a:r>
            <a:r>
              <a:rPr lang="it-IT" dirty="0">
                <a:latin typeface="+mj-lt"/>
              </a:rPr>
              <a:t>MA/JS </a:t>
            </a:r>
            <a:r>
              <a:rPr lang="it-IT" dirty="0" err="1" smtClean="0">
                <a:latin typeface="+mj-lt"/>
              </a:rPr>
              <a:t>will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>
                <a:latin typeface="+mj-lt"/>
              </a:rPr>
              <a:t>pay</a:t>
            </a:r>
            <a:r>
              <a:rPr lang="it-IT" dirty="0">
                <a:latin typeface="+mj-lt"/>
              </a:rPr>
              <a:t> the LP </a:t>
            </a:r>
            <a:r>
              <a:rPr lang="it-IT" dirty="0" err="1">
                <a:latin typeface="+mj-lt"/>
              </a:rPr>
              <a:t>within</a:t>
            </a:r>
            <a:r>
              <a:rPr lang="it-IT" dirty="0">
                <a:latin typeface="+mj-lt"/>
              </a:rPr>
              <a:t> 90 </a:t>
            </a:r>
            <a:r>
              <a:rPr lang="it-IT" dirty="0" err="1">
                <a:latin typeface="+mj-lt"/>
              </a:rPr>
              <a:t>days</a:t>
            </a:r>
            <a:r>
              <a:rPr lang="it-IT" dirty="0">
                <a:latin typeface="+mj-lt"/>
              </a:rPr>
              <a:t> from the date of </a:t>
            </a:r>
            <a:r>
              <a:rPr lang="it-IT" dirty="0" err="1" smtClean="0">
                <a:latin typeface="+mj-lt"/>
              </a:rPr>
              <a:t>submission</a:t>
            </a:r>
            <a:r>
              <a:rPr lang="it-IT" dirty="0" smtClean="0">
                <a:latin typeface="+mj-lt"/>
              </a:rPr>
              <a:t>.</a:t>
            </a:r>
            <a:endParaRPr lang="it-IT" dirty="0">
              <a:latin typeface="+mj-lt"/>
            </a:endParaRPr>
          </a:p>
        </p:txBody>
      </p:sp>
      <p:sp>
        <p:nvSpPr>
          <p:cNvPr id="44" name="CasellaDiTesto 43"/>
          <p:cNvSpPr txBox="1"/>
          <p:nvPr/>
        </p:nvSpPr>
        <p:spPr>
          <a:xfrm>
            <a:off x="2838923" y="4730475"/>
            <a:ext cx="6009872" cy="3693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latin typeface="+mj-lt"/>
              </a:rPr>
              <a:t>The Lead Partner </a:t>
            </a:r>
            <a:r>
              <a:rPr lang="it-IT" dirty="0" err="1" smtClean="0">
                <a:latin typeface="+mj-lt"/>
              </a:rPr>
              <a:t>pays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all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Partners</a:t>
            </a:r>
            <a:r>
              <a:rPr lang="it-IT" dirty="0" smtClean="0">
                <a:latin typeface="+mj-lt"/>
              </a:rPr>
              <a:t>.</a:t>
            </a:r>
            <a:endParaRPr lang="it-IT" dirty="0">
              <a:latin typeface="+mj-lt"/>
            </a:endParaRPr>
          </a:p>
        </p:txBody>
      </p:sp>
      <p:grpSp>
        <p:nvGrpSpPr>
          <p:cNvPr id="42" name="Group 5">
            <a:extLst>
              <a:ext uri="{FF2B5EF4-FFF2-40B4-BE49-F238E27FC236}">
                <a16:creationId xmlns:a16="http://schemas.microsoft.com/office/drawing/2014/main" id="{AAB0186C-AAF4-46BD-8458-B078D8493DA3}"/>
              </a:ext>
            </a:extLst>
          </p:cNvPr>
          <p:cNvGrpSpPr/>
          <p:nvPr/>
        </p:nvGrpSpPr>
        <p:grpSpPr>
          <a:xfrm>
            <a:off x="9660835" y="2876050"/>
            <a:ext cx="2343157" cy="2457950"/>
            <a:chOff x="1060021" y="1473417"/>
            <a:chExt cx="4479725" cy="4499333"/>
          </a:xfrm>
          <a:solidFill>
            <a:schemeClr val="tx2"/>
          </a:solidFill>
        </p:grpSpPr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E9C7A73B-FB1C-4561-88FB-9178EFAA0B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0026" y="2059900"/>
              <a:ext cx="1474227" cy="461699"/>
            </a:xfrm>
            <a:custGeom>
              <a:avLst/>
              <a:gdLst>
                <a:gd name="T0" fmla="*/ 206 w 426"/>
                <a:gd name="T1" fmla="*/ 0 h 132"/>
                <a:gd name="T2" fmla="*/ 403 w 426"/>
                <a:gd name="T3" fmla="*/ 73 h 132"/>
                <a:gd name="T4" fmla="*/ 413 w 426"/>
                <a:gd name="T5" fmla="*/ 83 h 132"/>
                <a:gd name="T6" fmla="*/ 414 w 426"/>
                <a:gd name="T7" fmla="*/ 120 h 132"/>
                <a:gd name="T8" fmla="*/ 376 w 426"/>
                <a:gd name="T9" fmla="*/ 121 h 132"/>
                <a:gd name="T10" fmla="*/ 307 w 426"/>
                <a:gd name="T11" fmla="*/ 75 h 132"/>
                <a:gd name="T12" fmla="*/ 60 w 426"/>
                <a:gd name="T13" fmla="*/ 114 h 132"/>
                <a:gd name="T14" fmla="*/ 52 w 426"/>
                <a:gd name="T15" fmla="*/ 121 h 132"/>
                <a:gd name="T16" fmla="*/ 13 w 426"/>
                <a:gd name="T17" fmla="*/ 120 h 132"/>
                <a:gd name="T18" fmla="*/ 15 w 426"/>
                <a:gd name="T19" fmla="*/ 82 h 132"/>
                <a:gd name="T20" fmla="*/ 152 w 426"/>
                <a:gd name="T21" fmla="*/ 8 h 132"/>
                <a:gd name="T22" fmla="*/ 206 w 426"/>
                <a:gd name="T2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26" h="132">
                  <a:moveTo>
                    <a:pt x="206" y="0"/>
                  </a:moveTo>
                  <a:cubicBezTo>
                    <a:pt x="285" y="3"/>
                    <a:pt x="350" y="24"/>
                    <a:pt x="403" y="73"/>
                  </a:cubicBezTo>
                  <a:cubicBezTo>
                    <a:pt x="407" y="76"/>
                    <a:pt x="410" y="79"/>
                    <a:pt x="413" y="83"/>
                  </a:cubicBezTo>
                  <a:cubicBezTo>
                    <a:pt x="424" y="95"/>
                    <a:pt x="426" y="108"/>
                    <a:pt x="414" y="120"/>
                  </a:cubicBezTo>
                  <a:cubicBezTo>
                    <a:pt x="402" y="132"/>
                    <a:pt x="390" y="131"/>
                    <a:pt x="376" y="121"/>
                  </a:cubicBezTo>
                  <a:cubicBezTo>
                    <a:pt x="354" y="105"/>
                    <a:pt x="332" y="86"/>
                    <a:pt x="307" y="75"/>
                  </a:cubicBezTo>
                  <a:cubicBezTo>
                    <a:pt x="217" y="36"/>
                    <a:pt x="134" y="51"/>
                    <a:pt x="60" y="114"/>
                  </a:cubicBezTo>
                  <a:cubicBezTo>
                    <a:pt x="57" y="116"/>
                    <a:pt x="55" y="119"/>
                    <a:pt x="52" y="121"/>
                  </a:cubicBezTo>
                  <a:cubicBezTo>
                    <a:pt x="39" y="132"/>
                    <a:pt x="25" y="132"/>
                    <a:pt x="13" y="120"/>
                  </a:cubicBezTo>
                  <a:cubicBezTo>
                    <a:pt x="0" y="107"/>
                    <a:pt x="3" y="93"/>
                    <a:pt x="15" y="82"/>
                  </a:cubicBezTo>
                  <a:cubicBezTo>
                    <a:pt x="53" y="43"/>
                    <a:pt x="100" y="19"/>
                    <a:pt x="152" y="8"/>
                  </a:cubicBezTo>
                  <a:cubicBezTo>
                    <a:pt x="172" y="4"/>
                    <a:pt x="193" y="2"/>
                    <a:pt x="20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id="{13F1DB45-0E76-423F-B319-285F2ED7821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0021" y="1473417"/>
              <a:ext cx="4479725" cy="4499333"/>
            </a:xfrm>
            <a:custGeom>
              <a:avLst/>
              <a:gdLst>
                <a:gd name="T0" fmla="*/ 1257 w 1295"/>
                <a:gd name="T1" fmla="*/ 1098 h 1289"/>
                <a:gd name="T2" fmla="*/ 1123 w 1295"/>
                <a:gd name="T3" fmla="*/ 981 h 1289"/>
                <a:gd name="T4" fmla="*/ 895 w 1295"/>
                <a:gd name="T5" fmla="*/ 781 h 1289"/>
                <a:gd name="T6" fmla="*/ 872 w 1295"/>
                <a:gd name="T7" fmla="*/ 773 h 1289"/>
                <a:gd name="T8" fmla="*/ 816 w 1295"/>
                <a:gd name="T9" fmla="*/ 752 h 1289"/>
                <a:gd name="T10" fmla="*/ 814 w 1295"/>
                <a:gd name="T11" fmla="*/ 722 h 1289"/>
                <a:gd name="T12" fmla="*/ 825 w 1295"/>
                <a:gd name="T13" fmla="*/ 706 h 1289"/>
                <a:gd name="T14" fmla="*/ 903 w 1295"/>
                <a:gd name="T15" fmla="*/ 452 h 1289"/>
                <a:gd name="T16" fmla="*/ 452 w 1295"/>
                <a:gd name="T17" fmla="*/ 0 h 1289"/>
                <a:gd name="T18" fmla="*/ 0 w 1295"/>
                <a:gd name="T19" fmla="*/ 452 h 1289"/>
                <a:gd name="T20" fmla="*/ 452 w 1295"/>
                <a:gd name="T21" fmla="*/ 903 h 1289"/>
                <a:gd name="T22" fmla="*/ 697 w 1295"/>
                <a:gd name="T23" fmla="*/ 831 h 1289"/>
                <a:gd name="T24" fmla="*/ 704 w 1295"/>
                <a:gd name="T25" fmla="*/ 826 h 1289"/>
                <a:gd name="T26" fmla="*/ 705 w 1295"/>
                <a:gd name="T27" fmla="*/ 826 h 1289"/>
                <a:gd name="T28" fmla="*/ 714 w 1295"/>
                <a:gd name="T29" fmla="*/ 819 h 1289"/>
                <a:gd name="T30" fmla="*/ 757 w 1295"/>
                <a:gd name="T31" fmla="*/ 822 h 1289"/>
                <a:gd name="T32" fmla="*/ 774 w 1295"/>
                <a:gd name="T33" fmla="*/ 869 h 1289"/>
                <a:gd name="T34" fmla="*/ 786 w 1295"/>
                <a:gd name="T35" fmla="*/ 900 h 1289"/>
                <a:gd name="T36" fmla="*/ 1109 w 1295"/>
                <a:gd name="T37" fmla="*/ 1268 h 1289"/>
                <a:gd name="T38" fmla="*/ 1159 w 1295"/>
                <a:gd name="T39" fmla="*/ 1284 h 1289"/>
                <a:gd name="T40" fmla="*/ 1278 w 1295"/>
                <a:gd name="T41" fmla="*/ 1181 h 1289"/>
                <a:gd name="T42" fmla="*/ 1257 w 1295"/>
                <a:gd name="T43" fmla="*/ 1098 h 1289"/>
                <a:gd name="T44" fmla="*/ 90 w 1295"/>
                <a:gd name="T45" fmla="*/ 452 h 1289"/>
                <a:gd name="T46" fmla="*/ 452 w 1295"/>
                <a:gd name="T47" fmla="*/ 90 h 1289"/>
                <a:gd name="T48" fmla="*/ 813 w 1295"/>
                <a:gd name="T49" fmla="*/ 452 h 1289"/>
                <a:gd name="T50" fmla="*/ 452 w 1295"/>
                <a:gd name="T51" fmla="*/ 813 h 1289"/>
                <a:gd name="T52" fmla="*/ 90 w 1295"/>
                <a:gd name="T53" fmla="*/ 452 h 1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95" h="1289">
                  <a:moveTo>
                    <a:pt x="1257" y="1098"/>
                  </a:moveTo>
                  <a:cubicBezTo>
                    <a:pt x="1212" y="1059"/>
                    <a:pt x="1168" y="1020"/>
                    <a:pt x="1123" y="981"/>
                  </a:cubicBezTo>
                  <a:cubicBezTo>
                    <a:pt x="1047" y="914"/>
                    <a:pt x="971" y="847"/>
                    <a:pt x="895" y="781"/>
                  </a:cubicBezTo>
                  <a:cubicBezTo>
                    <a:pt x="889" y="776"/>
                    <a:pt x="878" y="770"/>
                    <a:pt x="872" y="773"/>
                  </a:cubicBezTo>
                  <a:cubicBezTo>
                    <a:pt x="846" y="783"/>
                    <a:pt x="832" y="768"/>
                    <a:pt x="816" y="752"/>
                  </a:cubicBezTo>
                  <a:cubicBezTo>
                    <a:pt x="805" y="741"/>
                    <a:pt x="805" y="734"/>
                    <a:pt x="814" y="722"/>
                  </a:cubicBezTo>
                  <a:cubicBezTo>
                    <a:pt x="817" y="717"/>
                    <a:pt x="821" y="712"/>
                    <a:pt x="825" y="706"/>
                  </a:cubicBezTo>
                  <a:cubicBezTo>
                    <a:pt x="874" y="634"/>
                    <a:pt x="903" y="546"/>
                    <a:pt x="903" y="452"/>
                  </a:cubicBezTo>
                  <a:cubicBezTo>
                    <a:pt x="903" y="202"/>
                    <a:pt x="701" y="0"/>
                    <a:pt x="452" y="0"/>
                  </a:cubicBezTo>
                  <a:cubicBezTo>
                    <a:pt x="202" y="0"/>
                    <a:pt x="0" y="202"/>
                    <a:pt x="0" y="452"/>
                  </a:cubicBezTo>
                  <a:cubicBezTo>
                    <a:pt x="0" y="701"/>
                    <a:pt x="202" y="903"/>
                    <a:pt x="452" y="903"/>
                  </a:cubicBezTo>
                  <a:cubicBezTo>
                    <a:pt x="542" y="903"/>
                    <a:pt x="626" y="877"/>
                    <a:pt x="697" y="831"/>
                  </a:cubicBezTo>
                  <a:cubicBezTo>
                    <a:pt x="699" y="829"/>
                    <a:pt x="702" y="828"/>
                    <a:pt x="704" y="826"/>
                  </a:cubicBezTo>
                  <a:cubicBezTo>
                    <a:pt x="704" y="826"/>
                    <a:pt x="704" y="826"/>
                    <a:pt x="705" y="826"/>
                  </a:cubicBezTo>
                  <a:cubicBezTo>
                    <a:pt x="708" y="824"/>
                    <a:pt x="711" y="822"/>
                    <a:pt x="714" y="819"/>
                  </a:cubicBezTo>
                  <a:cubicBezTo>
                    <a:pt x="732" y="807"/>
                    <a:pt x="742" y="805"/>
                    <a:pt x="757" y="822"/>
                  </a:cubicBezTo>
                  <a:cubicBezTo>
                    <a:pt x="769" y="836"/>
                    <a:pt x="781" y="847"/>
                    <a:pt x="774" y="869"/>
                  </a:cubicBezTo>
                  <a:cubicBezTo>
                    <a:pt x="771" y="877"/>
                    <a:pt x="779" y="892"/>
                    <a:pt x="786" y="900"/>
                  </a:cubicBezTo>
                  <a:cubicBezTo>
                    <a:pt x="893" y="1023"/>
                    <a:pt x="1001" y="1146"/>
                    <a:pt x="1109" y="1268"/>
                  </a:cubicBezTo>
                  <a:cubicBezTo>
                    <a:pt x="1122" y="1284"/>
                    <a:pt x="1139" y="1289"/>
                    <a:pt x="1159" y="1284"/>
                  </a:cubicBezTo>
                  <a:cubicBezTo>
                    <a:pt x="1216" y="1270"/>
                    <a:pt x="1256" y="1234"/>
                    <a:pt x="1278" y="1181"/>
                  </a:cubicBezTo>
                  <a:cubicBezTo>
                    <a:pt x="1295" y="1141"/>
                    <a:pt x="1290" y="1127"/>
                    <a:pt x="1257" y="1098"/>
                  </a:cubicBezTo>
                  <a:close/>
                  <a:moveTo>
                    <a:pt x="90" y="452"/>
                  </a:moveTo>
                  <a:cubicBezTo>
                    <a:pt x="90" y="252"/>
                    <a:pt x="252" y="90"/>
                    <a:pt x="452" y="90"/>
                  </a:cubicBezTo>
                  <a:cubicBezTo>
                    <a:pt x="651" y="90"/>
                    <a:pt x="813" y="252"/>
                    <a:pt x="813" y="452"/>
                  </a:cubicBezTo>
                  <a:cubicBezTo>
                    <a:pt x="813" y="651"/>
                    <a:pt x="651" y="813"/>
                    <a:pt x="452" y="813"/>
                  </a:cubicBezTo>
                  <a:cubicBezTo>
                    <a:pt x="252" y="813"/>
                    <a:pt x="90" y="651"/>
                    <a:pt x="90" y="4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6" name="TextBox 8">
            <a:extLst>
              <a:ext uri="{FF2B5EF4-FFF2-40B4-BE49-F238E27FC236}">
                <a16:creationId xmlns:a16="http://schemas.microsoft.com/office/drawing/2014/main" id="{4AFD20A2-DB89-455A-BA51-EB763583C017}"/>
              </a:ext>
            </a:extLst>
          </p:cNvPr>
          <p:cNvSpPr txBox="1"/>
          <p:nvPr/>
        </p:nvSpPr>
        <p:spPr>
          <a:xfrm rot="20710122">
            <a:off x="9908431" y="3287157"/>
            <a:ext cx="12662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it-IT" sz="8000" dirty="0">
                <a:solidFill>
                  <a:srgbClr val="FFBF01"/>
                </a:solidFill>
              </a:rPr>
              <a:t>€</a:t>
            </a:r>
            <a:endParaRPr kumimoji="0" lang="en-GB" sz="9600" b="1" i="0" u="none" strike="noStrike" kern="1200" cap="none" spc="0" normalizeH="0" baseline="0" noProof="0" dirty="0">
              <a:ln>
                <a:noFill/>
              </a:ln>
              <a:solidFill>
                <a:srgbClr val="C2C923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408766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ersonalizzato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BCA4B"/>
      </a:accent1>
      <a:accent2>
        <a:srgbClr val="8BCA4B"/>
      </a:accent2>
      <a:accent3>
        <a:srgbClr val="8BCA4B"/>
      </a:accent3>
      <a:accent4>
        <a:srgbClr val="8BCA4B"/>
      </a:accent4>
      <a:accent5>
        <a:srgbClr val="8BCA4B"/>
      </a:accent5>
      <a:accent6>
        <a:srgbClr val="8BCA4B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2217</TotalTime>
  <Words>957</Words>
  <Application>Microsoft Office PowerPoint</Application>
  <PresentationFormat>Widescreen</PresentationFormat>
  <Paragraphs>152</Paragraphs>
  <Slides>15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Noto Sans</vt:lpstr>
      <vt:lpstr>Open Sans</vt:lpstr>
      <vt:lpstr>Wingdings</vt:lpstr>
      <vt:lpstr>Office Theme</vt:lpstr>
      <vt:lpstr>Web kick-off meeting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Nucera</dc:creator>
  <cp:lastModifiedBy>Eleonora Di Cintio</cp:lastModifiedBy>
  <cp:revision>187</cp:revision>
  <dcterms:created xsi:type="dcterms:W3CDTF">2020-04-14T07:56:11Z</dcterms:created>
  <dcterms:modified xsi:type="dcterms:W3CDTF">2020-04-23T06:34:47Z</dcterms:modified>
</cp:coreProperties>
</file>