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42" r:id="rId3"/>
    <p:sldId id="373" r:id="rId4"/>
    <p:sldId id="341" r:id="rId5"/>
    <p:sldId id="377" r:id="rId6"/>
    <p:sldId id="382" r:id="rId7"/>
    <p:sldId id="383" r:id="rId8"/>
    <p:sldId id="384" r:id="rId9"/>
    <p:sldId id="379" r:id="rId10"/>
    <p:sldId id="380" r:id="rId11"/>
    <p:sldId id="385" r:id="rId12"/>
    <p:sldId id="381" r:id="rId13"/>
    <p:sldId id="37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o Iannacci" initials="FI" lastIdx="12" clrIdx="1">
    <p:extLst>
      <p:ext uri="{19B8F6BF-5375-455C-9EA6-DF929625EA0E}">
        <p15:presenceInfo xmlns:p15="http://schemas.microsoft.com/office/powerpoint/2012/main" userId="Francesco Iannacc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1"/>
    <a:srgbClr val="8BCA4B"/>
    <a:srgbClr val="FFE101"/>
    <a:srgbClr val="A3C93A"/>
    <a:srgbClr val="C8E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71864" autoAdjust="0"/>
  </p:normalViewPr>
  <p:slideViewPr>
    <p:cSldViewPr snapToGrid="0">
      <p:cViewPr varScale="1">
        <p:scale>
          <a:sx n="52" d="100"/>
          <a:sy n="52" d="100"/>
        </p:scale>
        <p:origin x="142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16551-EDDE-490C-816B-DA05F61F821C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126F4-E3CC-4E03-B6DA-FDEDD77DE1A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26F4-E3CC-4E03-B6DA-FDEDD77DE1A3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498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498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498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276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49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91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61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96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62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9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1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0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8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20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8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27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A6EB-034C-465B-B707-DAF3A9B7376B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336" y="182084"/>
            <a:ext cx="2520701" cy="1691643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 flipH="1">
            <a:off x="699796" y="365125"/>
            <a:ext cx="9331" cy="6166304"/>
          </a:xfrm>
          <a:prstGeom prst="line">
            <a:avLst/>
          </a:prstGeom>
          <a:ln w="2222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 userDrawn="1"/>
        </p:nvCxnSpPr>
        <p:spPr>
          <a:xfrm flipV="1">
            <a:off x="410547" y="550507"/>
            <a:ext cx="8931789" cy="18660"/>
          </a:xfrm>
          <a:prstGeom prst="line">
            <a:avLst/>
          </a:prstGeom>
          <a:ln w="22225">
            <a:solidFill>
              <a:srgbClr val="92D050"/>
            </a:solidFill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4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7C9EDACB-49EC-453A-B6D1-6CECC3C2A9C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470" y="2540128"/>
            <a:ext cx="4141760" cy="269214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9" name="Sottotitolo 2">
            <a:extLst>
              <a:ext uri="{FF2B5EF4-FFF2-40B4-BE49-F238E27FC236}">
                <a16:creationId xmlns:a16="http://schemas.microsoft.com/office/drawing/2014/main" id="{D47D06F0-228B-4CDF-AC44-E7EDC9659B51}"/>
              </a:ext>
            </a:extLst>
          </p:cNvPr>
          <p:cNvSpPr txBox="1">
            <a:spLocks/>
          </p:cNvSpPr>
          <p:nvPr/>
        </p:nvSpPr>
        <p:spPr>
          <a:xfrm>
            <a:off x="6590966" y="2754593"/>
            <a:ext cx="4805996" cy="16563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600" i="1" dirty="0" smtClean="0">
                <a:solidFill>
                  <a:schemeClr val="accent2">
                    <a:lumMod val="50000"/>
                  </a:schemeClr>
                </a:solidFill>
              </a:rPr>
              <a:t>Speakers:   Valeria </a:t>
            </a:r>
            <a:r>
              <a:rPr lang="it-IT" sz="1600" i="1" dirty="0" err="1" smtClean="0">
                <a:solidFill>
                  <a:schemeClr val="accent2">
                    <a:lumMod val="50000"/>
                  </a:schemeClr>
                </a:solidFill>
              </a:rPr>
              <a:t>Stacchini</a:t>
            </a:r>
            <a:r>
              <a:rPr lang="it-IT" sz="1600" i="1" dirty="0" smtClean="0">
                <a:solidFill>
                  <a:schemeClr val="accent2">
                    <a:lumMod val="50000"/>
                  </a:schemeClr>
                </a:solidFill>
              </a:rPr>
              <a:t> – finance project manager</a:t>
            </a:r>
          </a:p>
          <a:p>
            <a:pPr algn="just"/>
            <a:endParaRPr lang="it-IT" sz="16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it-IT" sz="1600" i="1" dirty="0" smtClean="0">
                <a:solidFill>
                  <a:schemeClr val="accent2">
                    <a:lumMod val="50000"/>
                  </a:schemeClr>
                </a:solidFill>
              </a:rPr>
              <a:t>Partner: LP – </a:t>
            </a:r>
            <a:r>
              <a:rPr lang="it-IT" sz="1600" i="1" dirty="0" err="1" smtClean="0">
                <a:solidFill>
                  <a:schemeClr val="accent2">
                    <a:lumMod val="50000"/>
                  </a:schemeClr>
                </a:solidFill>
              </a:rPr>
              <a:t>Metropolitan</a:t>
            </a:r>
            <a:r>
              <a:rPr lang="it-IT" sz="1600" i="1" dirty="0" smtClean="0">
                <a:solidFill>
                  <a:schemeClr val="accent2">
                    <a:lumMod val="50000"/>
                  </a:schemeClr>
                </a:solidFill>
              </a:rPr>
              <a:t> City of Bologna</a:t>
            </a:r>
            <a:endParaRPr lang="it-IT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Sottotitolo 2">
            <a:extLst>
              <a:ext uri="{FF2B5EF4-FFF2-40B4-BE49-F238E27FC236}">
                <a16:creationId xmlns:a16="http://schemas.microsoft.com/office/drawing/2014/main" id="{8E7E33C9-DBB6-4D56-A11F-6BA0D6AD6411}"/>
              </a:ext>
            </a:extLst>
          </p:cNvPr>
          <p:cNvSpPr txBox="1">
            <a:spLocks/>
          </p:cNvSpPr>
          <p:nvPr/>
        </p:nvSpPr>
        <p:spPr>
          <a:xfrm>
            <a:off x="6590966" y="6099649"/>
            <a:ext cx="4805996" cy="4240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000000"/>
                </a:solidFill>
              </a:rPr>
              <a:t>web kick-off meeting | 22 – 23 April 2020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5F04FA6-9451-4408-98F3-944ECD7F976B}"/>
              </a:ext>
            </a:extLst>
          </p:cNvPr>
          <p:cNvCxnSpPr>
            <a:cxnSpLocks/>
          </p:cNvCxnSpPr>
          <p:nvPr/>
        </p:nvCxnSpPr>
        <p:spPr>
          <a:xfrm flipH="1">
            <a:off x="6647610" y="2447046"/>
            <a:ext cx="4412798" cy="0"/>
          </a:xfrm>
          <a:prstGeom prst="line">
            <a:avLst/>
          </a:prstGeom>
          <a:ln w="28575">
            <a:solidFill>
              <a:srgbClr val="8BCA4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759FF6B-E23D-480F-AF0C-5AA783A544DF}"/>
              </a:ext>
            </a:extLst>
          </p:cNvPr>
          <p:cNvSpPr txBox="1"/>
          <p:nvPr/>
        </p:nvSpPr>
        <p:spPr>
          <a:xfrm>
            <a:off x="6590966" y="2540128"/>
            <a:ext cx="442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23th 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April 2020</a:t>
            </a: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469137" y="307547"/>
            <a:ext cx="5049653" cy="21394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Project Management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62515" y="4798158"/>
            <a:ext cx="2082540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68221" y="2082574"/>
            <a:ext cx="10498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algn="just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Approved budget and spending plans must be carefully </a:t>
            </a:r>
            <a:r>
              <a:rPr lang="en-US" sz="2400" dirty="0" smtClean="0">
                <a:latin typeface="+mj-lt"/>
              </a:rPr>
              <a:t>respected</a:t>
            </a:r>
          </a:p>
          <a:p>
            <a:pPr marL="358775" indent="-358775" algn="just"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projects </a:t>
            </a:r>
            <a:r>
              <a:rPr lang="en-US" sz="2400" dirty="0">
                <a:latin typeface="+mj-lt"/>
              </a:rPr>
              <a:t>underspending may result in </a:t>
            </a:r>
            <a:r>
              <a:rPr lang="en-US" sz="2400" dirty="0" err="1">
                <a:latin typeface="+mj-lt"/>
              </a:rPr>
              <a:t>programme</a:t>
            </a:r>
            <a:r>
              <a:rPr lang="en-US" sz="2400" dirty="0">
                <a:latin typeface="+mj-lt"/>
              </a:rPr>
              <a:t> lack of </a:t>
            </a:r>
            <a:r>
              <a:rPr lang="en-US" sz="2400" dirty="0" smtClean="0">
                <a:latin typeface="+mj-lt"/>
              </a:rPr>
              <a:t>financial performance </a:t>
            </a:r>
            <a:r>
              <a:rPr lang="en-US" sz="2400" dirty="0">
                <a:latin typeface="+mj-lt"/>
              </a:rPr>
              <a:t>and consequent de-commitment of unspent funds from the European </a:t>
            </a:r>
            <a:r>
              <a:rPr lang="en-US" sz="2400" dirty="0" smtClean="0">
                <a:latin typeface="+mj-lt"/>
              </a:rPr>
              <a:t>Commission (“N+3 rule”).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868221" y="757406"/>
            <a:ext cx="7926977" cy="912367"/>
          </a:xfrm>
          <a:prstGeom prst="snip2Diag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9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DE-COMMITMENT RISK</a:t>
            </a:r>
            <a:endParaRPr lang="it-IT" sz="59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40009" y="4014558"/>
            <a:ext cx="948999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8BCA4B"/>
                </a:solidFill>
              </a:rPr>
              <a:t>Partners who did not spend all their budget in the 1st period should: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explain the reasons in their partner report.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Justifications should be also included in the progress project report.</a:t>
            </a:r>
          </a:p>
          <a:p>
            <a:endParaRPr lang="en-US" dirty="0" smtClean="0"/>
          </a:p>
          <a:p>
            <a:r>
              <a:rPr lang="en-US" dirty="0" smtClean="0"/>
              <a:t>Partners have the possibility to spend the unspent amount in the next reporting period. However, in case of de-commitment at </a:t>
            </a:r>
            <a:r>
              <a:rPr lang="en-US" dirty="0" err="1" smtClean="0"/>
              <a:t>Programme</a:t>
            </a:r>
            <a:r>
              <a:rPr lang="en-US" dirty="0" smtClean="0"/>
              <a:t> level, the project budget could be proportionally reduced.</a:t>
            </a:r>
            <a:endParaRPr lang="en-US" dirty="0"/>
          </a:p>
        </p:txBody>
      </p:sp>
      <p:pic>
        <p:nvPicPr>
          <p:cNvPr id="4098" name="Picture 2" descr="File:Simple Attenti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8764" y="4053009"/>
            <a:ext cx="919462" cy="919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09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 smtClean="0">
                <a:solidFill>
                  <a:schemeClr val="accent2">
                    <a:lumMod val="75000"/>
                  </a:schemeClr>
                </a:solidFill>
              </a:rPr>
              <a:t>Planned</a:t>
            </a:r>
            <a:r>
              <a:rPr lang="it-IT" sz="3600" b="1" dirty="0" smtClean="0">
                <a:solidFill>
                  <a:schemeClr val="accent2">
                    <a:lumMod val="75000"/>
                  </a:schemeClr>
                </a:solidFill>
              </a:rPr>
              <a:t> Budget per </a:t>
            </a:r>
            <a:r>
              <a:rPr lang="it-IT" sz="3600" b="1" dirty="0" err="1" smtClean="0">
                <a:solidFill>
                  <a:schemeClr val="accent2">
                    <a:lumMod val="75000"/>
                  </a:schemeClr>
                </a:solidFill>
              </a:rPr>
              <a:t>period</a:t>
            </a:r>
            <a:r>
              <a:rPr lang="it-IT" sz="3600" b="1" dirty="0" smtClean="0">
                <a:solidFill>
                  <a:schemeClr val="accent2">
                    <a:lumMod val="75000"/>
                  </a:schemeClr>
                </a:solidFill>
              </a:rPr>
              <a:t> 0&amp;1 / per partner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4033" y="1565758"/>
            <a:ext cx="5609968" cy="502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9909" y="2368040"/>
            <a:ext cx="4704394" cy="31163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800" dirty="0" err="1" smtClean="0"/>
              <a:t>Monitoring</a:t>
            </a:r>
            <a:r>
              <a:rPr lang="it-IT" sz="1800" dirty="0" smtClean="0"/>
              <a:t> the </a:t>
            </a:r>
            <a:r>
              <a:rPr lang="it-IT" sz="1800" dirty="0" err="1" smtClean="0"/>
              <a:t>level</a:t>
            </a:r>
            <a:r>
              <a:rPr lang="it-IT" sz="1800" dirty="0" smtClean="0"/>
              <a:t> of </a:t>
            </a:r>
            <a:r>
              <a:rPr lang="it-IT" sz="1800" dirty="0" err="1" smtClean="0"/>
              <a:t>expenses</a:t>
            </a:r>
            <a:endParaRPr lang="it-IT" sz="1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800" dirty="0" err="1" smtClean="0"/>
              <a:t>Starting</a:t>
            </a:r>
            <a:r>
              <a:rPr lang="it-IT" sz="1800" dirty="0" smtClean="0"/>
              <a:t> public </a:t>
            </a:r>
            <a:r>
              <a:rPr lang="it-IT" sz="1800" dirty="0" err="1" smtClean="0"/>
              <a:t>procurement</a:t>
            </a:r>
            <a:r>
              <a:rPr lang="it-IT" sz="1800" dirty="0" smtClean="0"/>
              <a:t> on time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800" dirty="0" err="1" smtClean="0"/>
              <a:t>Cooperating</a:t>
            </a:r>
            <a:r>
              <a:rPr lang="it-IT" sz="1800" dirty="0" smtClean="0"/>
              <a:t> with </a:t>
            </a:r>
            <a:r>
              <a:rPr lang="it-IT" sz="1800" dirty="0" err="1" smtClean="0"/>
              <a:t>External</a:t>
            </a:r>
            <a:r>
              <a:rPr lang="it-IT" sz="1800" dirty="0" smtClean="0"/>
              <a:t> Expertise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800" dirty="0" err="1" smtClean="0"/>
              <a:t>Keeping</a:t>
            </a:r>
            <a:r>
              <a:rPr lang="it-IT" sz="1800" dirty="0" smtClean="0"/>
              <a:t> </a:t>
            </a:r>
            <a:r>
              <a:rPr lang="it-IT" sz="1800" dirty="0" err="1" smtClean="0"/>
              <a:t>good</a:t>
            </a:r>
            <a:r>
              <a:rPr lang="it-IT" sz="1800" dirty="0" smtClean="0"/>
              <a:t> </a:t>
            </a:r>
            <a:r>
              <a:rPr lang="it-IT" sz="1800" dirty="0" err="1" smtClean="0"/>
              <a:t>records</a:t>
            </a:r>
            <a:r>
              <a:rPr lang="it-IT" sz="1800" dirty="0" smtClean="0"/>
              <a:t>!!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800" dirty="0" err="1" smtClean="0"/>
              <a:t>…do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mind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ask</a:t>
            </a:r>
            <a:r>
              <a:rPr lang="it-IT" sz="1800" dirty="0" smtClean="0"/>
              <a:t> </a:t>
            </a:r>
            <a:r>
              <a:rPr lang="it-IT" sz="1800" dirty="0" err="1" smtClean="0"/>
              <a:t>if</a:t>
            </a:r>
            <a:r>
              <a:rPr lang="it-IT" sz="1800" dirty="0" smtClean="0"/>
              <a:t> </a:t>
            </a:r>
            <a:r>
              <a:rPr lang="it-IT" sz="1800" dirty="0" err="1" smtClean="0"/>
              <a:t>you</a:t>
            </a:r>
            <a:r>
              <a:rPr lang="it-IT" sz="1800" dirty="0" smtClean="0"/>
              <a:t> </a:t>
            </a:r>
            <a:r>
              <a:rPr lang="it-IT" sz="1800" dirty="0" err="1" smtClean="0"/>
              <a:t>have</a:t>
            </a:r>
            <a:r>
              <a:rPr lang="it-IT" sz="1800" dirty="0" smtClean="0"/>
              <a:t> </a:t>
            </a:r>
            <a:r>
              <a:rPr lang="it-IT" sz="1800" dirty="0" err="1" smtClean="0"/>
              <a:t>any</a:t>
            </a:r>
            <a:r>
              <a:rPr lang="it-IT" sz="1800" dirty="0" smtClean="0"/>
              <a:t> </a:t>
            </a:r>
            <a:r>
              <a:rPr lang="it-IT" sz="1800" dirty="0" err="1" smtClean="0"/>
              <a:t>doubt</a:t>
            </a:r>
            <a:r>
              <a:rPr lang="it-IT" sz="1800" dirty="0" smtClean="0"/>
              <a:t>!</a:t>
            </a:r>
            <a:endParaRPr lang="it-IT" sz="1800" dirty="0"/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1E86588C-F5E3-4817-8552-6D3332A56E63}"/>
              </a:ext>
            </a:extLst>
          </p:cNvPr>
          <p:cNvCxnSpPr>
            <a:cxnSpLocks/>
          </p:cNvCxnSpPr>
          <p:nvPr/>
        </p:nvCxnSpPr>
        <p:spPr>
          <a:xfrm>
            <a:off x="8236851" y="1698162"/>
            <a:ext cx="15270" cy="169817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4">
            <a:extLst>
              <a:ext uri="{FF2B5EF4-FFF2-40B4-BE49-F238E27FC236}">
                <a16:creationId xmlns:a16="http://schemas.microsoft.com/office/drawing/2014/main" id="{E6CA2614-C776-41DC-B4D3-D31634D9C475}"/>
              </a:ext>
            </a:extLst>
          </p:cNvPr>
          <p:cNvGrpSpPr/>
          <p:nvPr/>
        </p:nvGrpSpPr>
        <p:grpSpPr>
          <a:xfrm>
            <a:off x="7134587" y="3367718"/>
            <a:ext cx="2203483" cy="2687684"/>
            <a:chOff x="3389152" y="2224726"/>
            <a:chExt cx="2203483" cy="2687684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3018793-9F15-4AA0-8D88-CFE8F59413F5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806423" y="2224726"/>
              <a:ext cx="1371034" cy="2278778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E8BB8EF-7DA6-41F1-BC71-B8028DC8E8BB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921239" y="3693016"/>
              <a:ext cx="97258" cy="165236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4EB21C51-58A8-4A53-801B-988B2406C17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617959" y="3071816"/>
              <a:ext cx="352431" cy="56577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37A70B3-F043-4A49-A074-CAE0F71F8FC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97802" y="3473401"/>
              <a:ext cx="157916" cy="19556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0C22660-B79D-4A94-BD65-391DD653D470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65383" y="3720208"/>
              <a:ext cx="569957" cy="621200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CFC93E54-CFFF-4ABA-BFD6-36579C7A0052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447493" y="4577757"/>
              <a:ext cx="87847" cy="334653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2131C25-69B1-4F33-9B81-64B6AA7AEF5A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846986" y="4466902"/>
              <a:ext cx="222754" cy="30955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B4251EF7-E48A-46C8-BA9B-7BD81279429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525105" y="3224503"/>
              <a:ext cx="312692" cy="219617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A2F2C16A-6D6D-409A-9C9E-65CB184D3F2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143990" y="4167808"/>
              <a:ext cx="312692" cy="217524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9D0EE0-16F0-4C3D-8B7B-C52E37EB02A7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389152" y="3758902"/>
              <a:ext cx="334653" cy="88893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66B0852-9270-48AC-B823-579167A21C0E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260073" y="3758902"/>
              <a:ext cx="332562" cy="88893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7291838-E6C8-415E-A10A-6461E4679FA4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525105" y="4167808"/>
              <a:ext cx="312692" cy="217524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6919034B-0329-4750-B29F-F3CDAB05EC2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143990" y="3224503"/>
              <a:ext cx="312692" cy="219617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83DC41F-2223-45D9-882F-0C6801E7AB0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12047" y="4466902"/>
              <a:ext cx="222754" cy="30955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2" name="Rettangolo 21"/>
          <p:cNvSpPr/>
          <p:nvPr/>
        </p:nvSpPr>
        <p:spPr>
          <a:xfrm>
            <a:off x="1073139" y="810053"/>
            <a:ext cx="59462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Reporting</a:t>
            </a:r>
            <a:r>
              <a:rPr lang="it-IT" sz="5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- Focus 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5F04FA6-9451-4408-98F3-944ECD7F976B}"/>
              </a:ext>
            </a:extLst>
          </p:cNvPr>
          <p:cNvCxnSpPr>
            <a:cxnSpLocks/>
          </p:cNvCxnSpPr>
          <p:nvPr/>
        </p:nvCxnSpPr>
        <p:spPr>
          <a:xfrm flipH="1">
            <a:off x="6647610" y="2447046"/>
            <a:ext cx="441279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tolo 1"/>
          <p:cNvSpPr txBox="1">
            <a:spLocks/>
          </p:cNvSpPr>
          <p:nvPr/>
        </p:nvSpPr>
        <p:spPr>
          <a:xfrm>
            <a:off x="6469137" y="1211284"/>
            <a:ext cx="5049653" cy="1235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</a:rPr>
              <a:t>Main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</a:rPr>
              <a:t>Points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178875" y="1831909"/>
            <a:ext cx="4951265" cy="43788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Start-up </a:t>
            </a:r>
            <a:r>
              <a:rPr lang="it-IT" sz="3600" dirty="0" err="1" smtClean="0">
                <a:solidFill>
                  <a:schemeClr val="accent2">
                    <a:lumMod val="75000"/>
                  </a:schemeClr>
                </a:solidFill>
              </a:rPr>
              <a:t>activities</a:t>
            </a:r>
            <a:endParaRPr lang="it-IT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742950" indent="-742950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Simple PM chart</a:t>
            </a:r>
          </a:p>
          <a:p>
            <a:pPr marL="742950" indent="-742950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err="1" smtClean="0">
                <a:solidFill>
                  <a:schemeClr val="accent2">
                    <a:lumMod val="75000"/>
                  </a:schemeClr>
                </a:solidFill>
              </a:rPr>
              <a:t>Risk</a:t>
            </a: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 management </a:t>
            </a:r>
            <a:r>
              <a:rPr lang="it-IT" sz="3600" dirty="0" err="1" smtClean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it-IT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742950" indent="-742950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Reporting</a:t>
            </a:r>
          </a:p>
          <a:p>
            <a:pPr marL="742950" indent="-742950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Q&amp;A</a:t>
            </a:r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9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5F04FA6-9451-4408-98F3-944ECD7F976B}"/>
              </a:ext>
            </a:extLst>
          </p:cNvPr>
          <p:cNvCxnSpPr>
            <a:cxnSpLocks/>
          </p:cNvCxnSpPr>
          <p:nvPr/>
        </p:nvCxnSpPr>
        <p:spPr>
          <a:xfrm flipH="1">
            <a:off x="6647610" y="2447046"/>
            <a:ext cx="441279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tolo 1"/>
          <p:cNvSpPr txBox="1">
            <a:spLocks/>
          </p:cNvSpPr>
          <p:nvPr/>
        </p:nvSpPr>
        <p:spPr>
          <a:xfrm>
            <a:off x="6469137" y="1211284"/>
            <a:ext cx="5049653" cy="1235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</a:rPr>
              <a:t>Main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</a:rPr>
              <a:t>Points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178875" y="1831909"/>
            <a:ext cx="4951265" cy="4378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Start-up </a:t>
            </a:r>
            <a:r>
              <a:rPr lang="it-IT" sz="3600" dirty="0" err="1" smtClean="0">
                <a:solidFill>
                  <a:schemeClr val="accent2">
                    <a:lumMod val="75000"/>
                  </a:schemeClr>
                </a:solidFill>
              </a:rPr>
              <a:t>activities</a:t>
            </a:r>
            <a:endParaRPr lang="it-IT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42925" indent="-542925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Simple PM chart</a:t>
            </a:r>
          </a:p>
          <a:p>
            <a:pPr marL="542925" indent="-542925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err="1" smtClean="0">
                <a:solidFill>
                  <a:schemeClr val="accent2">
                    <a:lumMod val="75000"/>
                  </a:schemeClr>
                </a:solidFill>
              </a:rPr>
              <a:t>Risk</a:t>
            </a: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 management </a:t>
            </a:r>
            <a:r>
              <a:rPr lang="it-IT" sz="3600" dirty="0" err="1" smtClean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it-IT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42925" indent="-542925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Reporting</a:t>
            </a:r>
          </a:p>
          <a:p>
            <a:pPr marL="542925" indent="-542925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Q&amp;A</a:t>
            </a:r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5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178875" y="1808159"/>
            <a:ext cx="4951265" cy="4378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 defTabSz="4572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Start-up </a:t>
            </a:r>
            <a:r>
              <a:rPr lang="it-IT" sz="3600" dirty="0" err="1" smtClean="0">
                <a:solidFill>
                  <a:schemeClr val="accent2">
                    <a:lumMod val="75000"/>
                  </a:schemeClr>
                </a:solidFill>
              </a:rPr>
              <a:t>activities</a:t>
            </a:r>
            <a:endParaRPr lang="it-IT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6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15F9E255-61F9-4DFF-8290-1A613DA1B5BB}"/>
              </a:ext>
            </a:extLst>
          </p:cNvPr>
          <p:cNvSpPr/>
          <p:nvPr/>
        </p:nvSpPr>
        <p:spPr>
          <a:xfrm>
            <a:off x="6589652" y="5732621"/>
            <a:ext cx="3766861" cy="239629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40">
            <a:extLst>
              <a:ext uri="{FF2B5EF4-FFF2-40B4-BE49-F238E27FC236}">
                <a16:creationId xmlns:a16="http://schemas.microsoft.com/office/drawing/2014/main" id="{591D7154-7104-477A-A267-29B7F59277CF}"/>
              </a:ext>
            </a:extLst>
          </p:cNvPr>
          <p:cNvGrpSpPr/>
          <p:nvPr/>
        </p:nvGrpSpPr>
        <p:grpSpPr>
          <a:xfrm>
            <a:off x="6997046" y="1565081"/>
            <a:ext cx="3359467" cy="4325468"/>
            <a:chOff x="2050732" y="1266266"/>
            <a:chExt cx="3359467" cy="4325468"/>
          </a:xfrm>
        </p:grpSpPr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48B83C53-B05F-482A-82A1-BE0464743B39}"/>
                </a:ext>
              </a:extLst>
            </p:cNvPr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</p:grpSpPr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9BA7F78A-5B92-4949-8F8C-8ECC299BC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7">
                <a:extLst>
                  <a:ext uri="{FF2B5EF4-FFF2-40B4-BE49-F238E27FC236}">
                    <a16:creationId xmlns:a16="http://schemas.microsoft.com/office/drawing/2014/main" id="{F5C40D60-8578-40FF-BE1E-194917DCC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8">
                <a:extLst>
                  <a:ext uri="{FF2B5EF4-FFF2-40B4-BE49-F238E27FC236}">
                    <a16:creationId xmlns:a16="http://schemas.microsoft.com/office/drawing/2014/main" id="{C390EA27-1FE2-4756-A3F0-21C98E0E4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9">
                <a:extLst>
                  <a:ext uri="{FF2B5EF4-FFF2-40B4-BE49-F238E27FC236}">
                    <a16:creationId xmlns:a16="http://schemas.microsoft.com/office/drawing/2014/main" id="{9AEF8173-5C3F-4A95-AFA5-151718BC36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0" name="Straight Connector 2">
              <a:extLst>
                <a:ext uri="{FF2B5EF4-FFF2-40B4-BE49-F238E27FC236}">
                  <a16:creationId xmlns:a16="http://schemas.microsoft.com/office/drawing/2014/main" id="{055FD339-6624-469D-9E75-56140C89AEE5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1">
              <a:extLst>
                <a:ext uri="{FF2B5EF4-FFF2-40B4-BE49-F238E27FC236}">
                  <a16:creationId xmlns:a16="http://schemas.microsoft.com/office/drawing/2014/main" id="{8612B0EC-E1FC-452C-8A5D-8A96934ACE96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22">
              <a:extLst>
                <a:ext uri="{FF2B5EF4-FFF2-40B4-BE49-F238E27FC236}">
                  <a16:creationId xmlns:a16="http://schemas.microsoft.com/office/drawing/2014/main" id="{E1043069-413C-49D4-8B80-40AF0EAE5EE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27">
              <a:extLst>
                <a:ext uri="{FF2B5EF4-FFF2-40B4-BE49-F238E27FC236}">
                  <a16:creationId xmlns:a16="http://schemas.microsoft.com/office/drawing/2014/main" id="{397EB301-14C4-4DFE-B42B-473BC0BCD6F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28">
              <a:extLst>
                <a:ext uri="{FF2B5EF4-FFF2-40B4-BE49-F238E27FC236}">
                  <a16:creationId xmlns:a16="http://schemas.microsoft.com/office/drawing/2014/main" id="{FBC917EB-9D8B-4B59-A3AC-3DB6C8C02DE6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9">
              <a:extLst>
                <a:ext uri="{FF2B5EF4-FFF2-40B4-BE49-F238E27FC236}">
                  <a16:creationId xmlns:a16="http://schemas.microsoft.com/office/drawing/2014/main" id="{7521A0EA-AC72-4870-82E3-4972FC968A8C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39">
              <a:extLst>
                <a:ext uri="{FF2B5EF4-FFF2-40B4-BE49-F238E27FC236}">
                  <a16:creationId xmlns:a16="http://schemas.microsoft.com/office/drawing/2014/main" id="{F8334326-78D0-4D4C-A570-C3A654DA6E92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o 2"/>
          <p:cNvGrpSpPr/>
          <p:nvPr/>
        </p:nvGrpSpPr>
        <p:grpSpPr>
          <a:xfrm>
            <a:off x="1087550" y="2072743"/>
            <a:ext cx="5787623" cy="3487322"/>
            <a:chOff x="6230206" y="1978435"/>
            <a:chExt cx="5787623" cy="3487322"/>
          </a:xfrm>
        </p:grpSpPr>
        <p:grpSp>
          <p:nvGrpSpPr>
            <p:cNvPr id="23" name="Group 1">
              <a:extLst>
                <a:ext uri="{FF2B5EF4-FFF2-40B4-BE49-F238E27FC236}">
                  <a16:creationId xmlns:a16="http://schemas.microsoft.com/office/drawing/2014/main" id="{CC228256-7909-4687-AC06-DF201365974E}"/>
                </a:ext>
              </a:extLst>
            </p:cNvPr>
            <p:cNvGrpSpPr/>
            <p:nvPr/>
          </p:nvGrpSpPr>
          <p:grpSpPr>
            <a:xfrm>
              <a:off x="6230206" y="2071968"/>
              <a:ext cx="660464" cy="657690"/>
              <a:chOff x="6493081" y="1742364"/>
              <a:chExt cx="660464" cy="657690"/>
            </a:xfrm>
          </p:grpSpPr>
          <p:sp>
            <p:nvSpPr>
              <p:cNvPr id="24" name="Oval 20">
                <a:extLst>
                  <a:ext uri="{FF2B5EF4-FFF2-40B4-BE49-F238E27FC236}">
                    <a16:creationId xmlns:a16="http://schemas.microsoft.com/office/drawing/2014/main" id="{D9CB84BB-85E0-45B1-9A9A-18FFA2F491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3081" y="1742364"/>
                <a:ext cx="660464" cy="65769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" name="Rectangle: Rounded Corners 23">
                <a:extLst>
                  <a:ext uri="{FF2B5EF4-FFF2-40B4-BE49-F238E27FC236}">
                    <a16:creationId xmlns:a16="http://schemas.microsoft.com/office/drawing/2014/main" id="{2D5550FD-F773-422B-89AE-F3B73C2D6D9B}"/>
                  </a:ext>
                </a:extLst>
              </p:cNvPr>
              <p:cNvSpPr/>
              <p:nvPr/>
            </p:nvSpPr>
            <p:spPr>
              <a:xfrm rot="2700000">
                <a:off x="6651394" y="2069258"/>
                <a:ext cx="205179" cy="95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Rectangle: Rounded Corners 24">
                <a:extLst>
                  <a:ext uri="{FF2B5EF4-FFF2-40B4-BE49-F238E27FC236}">
                    <a16:creationId xmlns:a16="http://schemas.microsoft.com/office/drawing/2014/main" id="{8623F86D-02ED-41FE-B82A-AF77216F4306}"/>
                  </a:ext>
                </a:extLst>
              </p:cNvPr>
              <p:cNvSpPr/>
              <p:nvPr/>
            </p:nvSpPr>
            <p:spPr>
              <a:xfrm rot="8100000">
                <a:off x="6714042" y="2021725"/>
                <a:ext cx="339627" cy="9540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A4FAA62A-B5B9-49CF-B2F5-E9C5369268D9}"/>
                </a:ext>
              </a:extLst>
            </p:cNvPr>
            <p:cNvSpPr txBox="1"/>
            <p:nvPr/>
          </p:nvSpPr>
          <p:spPr>
            <a:xfrm>
              <a:off x="7222499" y="2369486"/>
              <a:ext cx="3100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defRPr/>
              </a:pPr>
              <a:r>
                <a:rPr lang="en-US" dirty="0" smtClean="0">
                  <a:solidFill>
                    <a:schemeClr val="accent4">
                      <a:lumMod val="75000"/>
                    </a:schemeClr>
                  </a:solidFill>
                </a:rPr>
                <a:t>Signed on 31.03.20</a:t>
              </a:r>
              <a:endParaRPr kumimoji="0" lang="en-GB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grpSp>
          <p:nvGrpSpPr>
            <p:cNvPr id="28" name="Group 31">
              <a:extLst>
                <a:ext uri="{FF2B5EF4-FFF2-40B4-BE49-F238E27FC236}">
                  <a16:creationId xmlns:a16="http://schemas.microsoft.com/office/drawing/2014/main" id="{BBEF0DB3-6780-4955-A9AC-6120553D0EBB}"/>
                </a:ext>
              </a:extLst>
            </p:cNvPr>
            <p:cNvGrpSpPr/>
            <p:nvPr/>
          </p:nvGrpSpPr>
          <p:grpSpPr>
            <a:xfrm>
              <a:off x="6230206" y="3371618"/>
              <a:ext cx="660464" cy="657690"/>
              <a:chOff x="6493081" y="1742364"/>
              <a:chExt cx="660464" cy="657690"/>
            </a:xfrm>
          </p:grpSpPr>
          <p:sp>
            <p:nvSpPr>
              <p:cNvPr id="29" name="Oval 32">
                <a:extLst>
                  <a:ext uri="{FF2B5EF4-FFF2-40B4-BE49-F238E27FC236}">
                    <a16:creationId xmlns:a16="http://schemas.microsoft.com/office/drawing/2014/main" id="{A639C86F-9695-43F9-8BD0-4B4285115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3081" y="1742364"/>
                <a:ext cx="660464" cy="65769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: Rounded Corners 33">
                <a:extLst>
                  <a:ext uri="{FF2B5EF4-FFF2-40B4-BE49-F238E27FC236}">
                    <a16:creationId xmlns:a16="http://schemas.microsoft.com/office/drawing/2014/main" id="{FE094DD3-28C7-482C-9462-3CE4CA9B21E7}"/>
                  </a:ext>
                </a:extLst>
              </p:cNvPr>
              <p:cNvSpPr/>
              <p:nvPr/>
            </p:nvSpPr>
            <p:spPr>
              <a:xfrm rot="2700000">
                <a:off x="6651394" y="2069258"/>
                <a:ext cx="205179" cy="95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: Rounded Corners 34">
                <a:extLst>
                  <a:ext uri="{FF2B5EF4-FFF2-40B4-BE49-F238E27FC236}">
                    <a16:creationId xmlns:a16="http://schemas.microsoft.com/office/drawing/2014/main" id="{6F4769D5-0590-45A9-AA94-4ABE3AF85D9C}"/>
                  </a:ext>
                </a:extLst>
              </p:cNvPr>
              <p:cNvSpPr/>
              <p:nvPr/>
            </p:nvSpPr>
            <p:spPr>
              <a:xfrm rot="8100000">
                <a:off x="6714042" y="2021725"/>
                <a:ext cx="339627" cy="9540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5">
              <a:extLst>
                <a:ext uri="{FF2B5EF4-FFF2-40B4-BE49-F238E27FC236}">
                  <a16:creationId xmlns:a16="http://schemas.microsoft.com/office/drawing/2014/main" id="{8AB3D930-A7D4-4663-A05F-C9537F60E040}"/>
                </a:ext>
              </a:extLst>
            </p:cNvPr>
            <p:cNvGrpSpPr/>
            <p:nvPr/>
          </p:nvGrpSpPr>
          <p:grpSpPr>
            <a:xfrm>
              <a:off x="6230206" y="4783032"/>
              <a:ext cx="660464" cy="657690"/>
              <a:chOff x="6493081" y="1742364"/>
              <a:chExt cx="660464" cy="657690"/>
            </a:xfrm>
          </p:grpSpPr>
          <p:sp>
            <p:nvSpPr>
              <p:cNvPr id="33" name="Oval 36">
                <a:extLst>
                  <a:ext uri="{FF2B5EF4-FFF2-40B4-BE49-F238E27FC236}">
                    <a16:creationId xmlns:a16="http://schemas.microsoft.com/office/drawing/2014/main" id="{381A3CC3-9084-4055-83FC-96BF2EA2F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3081" y="1742364"/>
                <a:ext cx="660464" cy="65769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: Rounded Corners 37">
                <a:extLst>
                  <a:ext uri="{FF2B5EF4-FFF2-40B4-BE49-F238E27FC236}">
                    <a16:creationId xmlns:a16="http://schemas.microsoft.com/office/drawing/2014/main" id="{25F0C388-90EA-40B3-9ABD-D116082A68AF}"/>
                  </a:ext>
                </a:extLst>
              </p:cNvPr>
              <p:cNvSpPr/>
              <p:nvPr/>
            </p:nvSpPr>
            <p:spPr>
              <a:xfrm rot="2700000">
                <a:off x="6651394" y="2069258"/>
                <a:ext cx="205179" cy="95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: Rounded Corners 38">
                <a:extLst>
                  <a:ext uri="{FF2B5EF4-FFF2-40B4-BE49-F238E27FC236}">
                    <a16:creationId xmlns:a16="http://schemas.microsoft.com/office/drawing/2014/main" id="{4D574F9C-332C-40AC-9D37-30731DDBFFEC}"/>
                  </a:ext>
                </a:extLst>
              </p:cNvPr>
              <p:cNvSpPr/>
              <p:nvPr/>
            </p:nvSpPr>
            <p:spPr>
              <a:xfrm rot="8100000">
                <a:off x="6714042" y="2021725"/>
                <a:ext cx="339627" cy="9540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42">
              <a:extLst>
                <a:ext uri="{FF2B5EF4-FFF2-40B4-BE49-F238E27FC236}">
                  <a16:creationId xmlns:a16="http://schemas.microsoft.com/office/drawing/2014/main" id="{26A3202A-290F-40F8-B2BF-8600143622AC}"/>
                </a:ext>
              </a:extLst>
            </p:cNvPr>
            <p:cNvSpPr txBox="1"/>
            <p:nvPr/>
          </p:nvSpPr>
          <p:spPr>
            <a:xfrm>
              <a:off x="7222499" y="1978435"/>
              <a:ext cx="31005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GB" sz="2800" b="1" dirty="0" smtClean="0">
                  <a:solidFill>
                    <a:schemeClr val="accent4">
                      <a:lumMod val="75000"/>
                    </a:schemeClr>
                  </a:solidFill>
                  <a:ea typeface="Noto Sans" panose="020B0502040504020204" pitchFamily="34"/>
                  <a:cs typeface="Noto Sans" panose="020B0502040504020204" pitchFamily="34"/>
                </a:rPr>
                <a:t>Subsidy contract</a:t>
              </a:r>
              <a:endParaRPr lang="en-GB" sz="2800" b="1" dirty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37" name="TextBox 45">
              <a:extLst>
                <a:ext uri="{FF2B5EF4-FFF2-40B4-BE49-F238E27FC236}">
                  <a16:creationId xmlns:a16="http://schemas.microsoft.com/office/drawing/2014/main" id="{21469279-16FD-4A80-99DF-6C485353C880}"/>
                </a:ext>
              </a:extLst>
            </p:cNvPr>
            <p:cNvSpPr txBox="1"/>
            <p:nvPr/>
          </p:nvSpPr>
          <p:spPr>
            <a:xfrm>
              <a:off x="7222499" y="3688186"/>
              <a:ext cx="3100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en-US" dirty="0" smtClean="0">
                  <a:solidFill>
                    <a:schemeClr val="accent4">
                      <a:lumMod val="75000"/>
                    </a:schemeClr>
                  </a:solidFill>
                </a:rPr>
                <a:t>In time on all </a:t>
              </a:r>
              <a:r>
                <a:rPr lang="en-US" dirty="0" err="1" smtClean="0">
                  <a:solidFill>
                    <a:schemeClr val="accent4">
                      <a:lumMod val="75000"/>
                    </a:schemeClr>
                  </a:solidFill>
                </a:rPr>
                <a:t>deliversables</a:t>
              </a:r>
              <a:endParaRPr lang="en-GB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38" name="TextBox 46">
              <a:extLst>
                <a:ext uri="{FF2B5EF4-FFF2-40B4-BE49-F238E27FC236}">
                  <a16:creationId xmlns:a16="http://schemas.microsoft.com/office/drawing/2014/main" id="{7E72EB65-9A2A-42FC-AA18-CF1D2DEFF4C6}"/>
                </a:ext>
              </a:extLst>
            </p:cNvPr>
            <p:cNvSpPr txBox="1"/>
            <p:nvPr/>
          </p:nvSpPr>
          <p:spPr>
            <a:xfrm>
              <a:off x="7222498" y="3297136"/>
              <a:ext cx="4795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2800" b="1" dirty="0" smtClean="0">
                  <a:solidFill>
                    <a:schemeClr val="accent4">
                      <a:lumMod val="75000"/>
                    </a:schemeClr>
                  </a:solidFill>
                  <a:ea typeface="Noto Sans" panose="020B0502040504020204" pitchFamily="34"/>
                  <a:cs typeface="Noto Sans" panose="020B0502040504020204" pitchFamily="34"/>
                </a:rPr>
                <a:t>Task M.1: Start- up activities</a:t>
              </a:r>
              <a:endParaRPr lang="en-GB" sz="2800" b="1" dirty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39" name="TextBox 47">
              <a:extLst>
                <a:ext uri="{FF2B5EF4-FFF2-40B4-BE49-F238E27FC236}">
                  <a16:creationId xmlns:a16="http://schemas.microsoft.com/office/drawing/2014/main" id="{F307854E-7A9D-4676-B80A-0FE9D0109C4E}"/>
                </a:ext>
              </a:extLst>
            </p:cNvPr>
            <p:cNvSpPr txBox="1"/>
            <p:nvPr/>
          </p:nvSpPr>
          <p:spPr>
            <a:xfrm>
              <a:off x="7222499" y="5096425"/>
              <a:ext cx="3100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defRPr/>
              </a:pPr>
              <a:r>
                <a:rPr lang="en-US" dirty="0" smtClean="0">
                  <a:solidFill>
                    <a:schemeClr val="accent4">
                      <a:lumMod val="75000"/>
                    </a:schemeClr>
                  </a:solidFill>
                </a:rPr>
                <a:t>available on </a:t>
              </a:r>
              <a:r>
                <a:rPr lang="en-US" dirty="0" err="1" smtClean="0">
                  <a:solidFill>
                    <a:schemeClr val="accent4">
                      <a:lumMod val="75000"/>
                    </a:schemeClr>
                  </a:solidFill>
                </a:rPr>
                <a:t>Metrocloud</a:t>
              </a:r>
              <a:endParaRPr lang="en-GB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40" name="TextBox 48">
              <a:extLst>
                <a:ext uri="{FF2B5EF4-FFF2-40B4-BE49-F238E27FC236}">
                  <a16:creationId xmlns:a16="http://schemas.microsoft.com/office/drawing/2014/main" id="{E5F7063C-F4D4-4AA3-AB81-0A82327D4988}"/>
                </a:ext>
              </a:extLst>
            </p:cNvPr>
            <p:cNvSpPr txBox="1"/>
            <p:nvPr/>
          </p:nvSpPr>
          <p:spPr>
            <a:xfrm>
              <a:off x="7222499" y="4705375"/>
              <a:ext cx="277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2800" b="1" dirty="0">
                  <a:solidFill>
                    <a:schemeClr val="accent4">
                      <a:lumMod val="75000"/>
                    </a:schemeClr>
                  </a:solidFill>
                  <a:ea typeface="Noto Sans" panose="020B0502040504020204" pitchFamily="34"/>
                  <a:cs typeface="Noto Sans" panose="020B0502040504020204" pitchFamily="34"/>
                </a:rPr>
                <a:t>GANTT updated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569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1">
            <a:extLst>
              <a:ext uri="{FF2B5EF4-FFF2-40B4-BE49-F238E27FC236}">
                <a16:creationId xmlns:a16="http://schemas.microsoft.com/office/drawing/2014/main" id="{BBEF0DB3-6780-4955-A9AC-6120553D0EBB}"/>
              </a:ext>
            </a:extLst>
          </p:cNvPr>
          <p:cNvGrpSpPr/>
          <p:nvPr/>
        </p:nvGrpSpPr>
        <p:grpSpPr>
          <a:xfrm>
            <a:off x="1087550" y="3465926"/>
            <a:ext cx="660464" cy="657690"/>
            <a:chOff x="6493081" y="1742364"/>
            <a:chExt cx="660464" cy="657690"/>
          </a:xfrm>
        </p:grpSpPr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A639C86F-9695-43F9-8BD0-4B4285115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: Rounded Corners 33">
              <a:extLst>
                <a:ext uri="{FF2B5EF4-FFF2-40B4-BE49-F238E27FC236}">
                  <a16:creationId xmlns:a16="http://schemas.microsoft.com/office/drawing/2014/main" id="{FE094DD3-28C7-482C-9462-3CE4CA9B21E7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: Rounded Corners 34">
              <a:extLst>
                <a:ext uri="{FF2B5EF4-FFF2-40B4-BE49-F238E27FC236}">
                  <a16:creationId xmlns:a16="http://schemas.microsoft.com/office/drawing/2014/main" id="{6F4769D5-0590-45A9-AA94-4ABE3AF85D9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45">
            <a:extLst>
              <a:ext uri="{FF2B5EF4-FFF2-40B4-BE49-F238E27FC236}">
                <a16:creationId xmlns:a16="http://schemas.microsoft.com/office/drawing/2014/main" id="{21469279-16FD-4A80-99DF-6C485353C880}"/>
              </a:ext>
            </a:extLst>
          </p:cNvPr>
          <p:cNvSpPr txBox="1"/>
          <p:nvPr/>
        </p:nvSpPr>
        <p:spPr>
          <a:xfrm>
            <a:off x="2079843" y="3782494"/>
            <a:ext cx="310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 time on all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deliversables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7E72EB65-9A2A-42FC-AA18-CF1D2DEFF4C6}"/>
              </a:ext>
            </a:extLst>
          </p:cNvPr>
          <p:cNvSpPr txBox="1"/>
          <p:nvPr/>
        </p:nvSpPr>
        <p:spPr>
          <a:xfrm>
            <a:off x="2079842" y="3391444"/>
            <a:ext cx="479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Task M.1: Start- up activities</a:t>
            </a:r>
            <a:endParaRPr lang="en-GB" sz="2800" b="1" dirty="0">
              <a:solidFill>
                <a:schemeClr val="accent4">
                  <a:lumMod val="75000"/>
                </a:schemeClr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Parentesi graffa aperta 1"/>
          <p:cNvSpPr/>
          <p:nvPr/>
        </p:nvSpPr>
        <p:spPr>
          <a:xfrm>
            <a:off x="6475666" y="1682779"/>
            <a:ext cx="504000" cy="5109898"/>
          </a:xfrm>
          <a:prstGeom prst="leftBrace">
            <a:avLst>
              <a:gd name="adj1" fmla="val 8333"/>
              <a:gd name="adj2" fmla="val 38380"/>
            </a:avLst>
          </a:prstGeom>
          <a:solidFill>
            <a:schemeClr val="bg1"/>
          </a:solidFill>
          <a:ln w="25400"/>
          <a:effectLst>
            <a:glow>
              <a:schemeClr val="accent1">
                <a:alpha val="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TextBox 45">
            <a:extLst>
              <a:ext uri="{FF2B5EF4-FFF2-40B4-BE49-F238E27FC236}">
                <a16:creationId xmlns:a16="http://schemas.microsoft.com/office/drawing/2014/main" id="{21469279-16FD-4A80-99DF-6C485353C880}"/>
              </a:ext>
            </a:extLst>
          </p:cNvPr>
          <p:cNvSpPr txBox="1"/>
          <p:nvPr/>
        </p:nvSpPr>
        <p:spPr>
          <a:xfrm>
            <a:off x="6875174" y="2066674"/>
            <a:ext cx="4804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Deadline: 2 months from the SC then by 31.05</a:t>
            </a:r>
          </a:p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Status: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7E72EB65-9A2A-42FC-AA18-CF1D2DEFF4C6}"/>
              </a:ext>
            </a:extLst>
          </p:cNvPr>
          <p:cNvSpPr txBox="1"/>
          <p:nvPr/>
        </p:nvSpPr>
        <p:spPr>
          <a:xfrm>
            <a:off x="6875173" y="1675624"/>
            <a:ext cx="479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M.1.1: Partnership agreement</a:t>
            </a:r>
            <a:endParaRPr lang="en-GB" sz="2800" b="1" dirty="0">
              <a:solidFill>
                <a:schemeClr val="accent4">
                  <a:lumMod val="75000"/>
                </a:schemeClr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5">
            <a:extLst>
              <a:ext uri="{FF2B5EF4-FFF2-40B4-BE49-F238E27FC236}">
                <a16:creationId xmlns:a16="http://schemas.microsoft.com/office/drawing/2014/main" id="{21469279-16FD-4A80-99DF-6C485353C880}"/>
              </a:ext>
            </a:extLst>
          </p:cNvPr>
          <p:cNvSpPr txBox="1"/>
          <p:nvPr/>
        </p:nvSpPr>
        <p:spPr>
          <a:xfrm>
            <a:off x="6815798" y="3104055"/>
            <a:ext cx="3100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Deadline: April</a:t>
            </a:r>
          </a:p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Status: 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8" name="TextBox 46">
            <a:extLst>
              <a:ext uri="{FF2B5EF4-FFF2-40B4-BE49-F238E27FC236}">
                <a16:creationId xmlns:a16="http://schemas.microsoft.com/office/drawing/2014/main" id="{7E72EB65-9A2A-42FC-AA18-CF1D2DEFF4C6}"/>
              </a:ext>
            </a:extLst>
          </p:cNvPr>
          <p:cNvSpPr txBox="1"/>
          <p:nvPr/>
        </p:nvSpPr>
        <p:spPr>
          <a:xfrm>
            <a:off x="6815797" y="2713005"/>
            <a:ext cx="479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M.1.2: Simple PM chart</a:t>
            </a:r>
            <a:endParaRPr lang="en-GB" sz="2800" b="1" dirty="0">
              <a:solidFill>
                <a:schemeClr val="accent4">
                  <a:lumMod val="75000"/>
                </a:schemeClr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9" name="TextBox 45">
            <a:extLst>
              <a:ext uri="{FF2B5EF4-FFF2-40B4-BE49-F238E27FC236}">
                <a16:creationId xmlns:a16="http://schemas.microsoft.com/office/drawing/2014/main" id="{21469279-16FD-4A80-99DF-6C485353C880}"/>
              </a:ext>
            </a:extLst>
          </p:cNvPr>
          <p:cNvSpPr txBox="1"/>
          <p:nvPr/>
        </p:nvSpPr>
        <p:spPr>
          <a:xfrm>
            <a:off x="6815798" y="4084090"/>
            <a:ext cx="3100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Deadline: April</a:t>
            </a:r>
          </a:p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Status: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0" name="TextBox 46">
            <a:extLst>
              <a:ext uri="{FF2B5EF4-FFF2-40B4-BE49-F238E27FC236}">
                <a16:creationId xmlns:a16="http://schemas.microsoft.com/office/drawing/2014/main" id="{7E72EB65-9A2A-42FC-AA18-CF1D2DEFF4C6}"/>
              </a:ext>
            </a:extLst>
          </p:cNvPr>
          <p:cNvSpPr txBox="1"/>
          <p:nvPr/>
        </p:nvSpPr>
        <p:spPr>
          <a:xfrm>
            <a:off x="6815797" y="3693040"/>
            <a:ext cx="479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M.1.3: Kick-off meeting</a:t>
            </a:r>
            <a:endParaRPr lang="en-GB" sz="2800" b="1" dirty="0">
              <a:solidFill>
                <a:schemeClr val="accent4">
                  <a:lumMod val="75000"/>
                </a:schemeClr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1" name="TextBox 45">
            <a:extLst>
              <a:ext uri="{FF2B5EF4-FFF2-40B4-BE49-F238E27FC236}">
                <a16:creationId xmlns:a16="http://schemas.microsoft.com/office/drawing/2014/main" id="{21469279-16FD-4A80-99DF-6C485353C880}"/>
              </a:ext>
            </a:extLst>
          </p:cNvPr>
          <p:cNvSpPr txBox="1"/>
          <p:nvPr/>
        </p:nvSpPr>
        <p:spPr>
          <a:xfrm>
            <a:off x="6815798" y="5193565"/>
            <a:ext cx="3100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Deadline: May</a:t>
            </a:r>
          </a:p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Status: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7E72EB65-9A2A-42FC-AA18-CF1D2DEFF4C6}"/>
              </a:ext>
            </a:extLst>
          </p:cNvPr>
          <p:cNvSpPr txBox="1"/>
          <p:nvPr/>
        </p:nvSpPr>
        <p:spPr>
          <a:xfrm>
            <a:off x="6815797" y="4802515"/>
            <a:ext cx="537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M.1.4: Other </a:t>
            </a:r>
            <a:r>
              <a:rPr lang="en-GB" sz="2800" b="1" dirty="0" err="1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Startup</a:t>
            </a:r>
            <a:r>
              <a:rPr lang="en-GB" sz="2800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 requirements</a:t>
            </a:r>
            <a:endParaRPr lang="en-GB" sz="2800" b="1" dirty="0">
              <a:solidFill>
                <a:schemeClr val="accent4">
                  <a:lumMod val="75000"/>
                </a:schemeClr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3" name="TextBox 45">
            <a:extLst>
              <a:ext uri="{FF2B5EF4-FFF2-40B4-BE49-F238E27FC236}">
                <a16:creationId xmlns:a16="http://schemas.microsoft.com/office/drawing/2014/main" id="{21469279-16FD-4A80-99DF-6C485353C880}"/>
              </a:ext>
            </a:extLst>
          </p:cNvPr>
          <p:cNvSpPr txBox="1"/>
          <p:nvPr/>
        </p:nvSpPr>
        <p:spPr>
          <a:xfrm>
            <a:off x="6815798" y="6144964"/>
            <a:ext cx="3100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Deadline: May</a:t>
            </a:r>
          </a:p>
          <a:p>
            <a:pPr algn="just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Status: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7E72EB65-9A2A-42FC-AA18-CF1D2DEFF4C6}"/>
              </a:ext>
            </a:extLst>
          </p:cNvPr>
          <p:cNvSpPr txBox="1"/>
          <p:nvPr/>
        </p:nvSpPr>
        <p:spPr>
          <a:xfrm>
            <a:off x="6815797" y="5753914"/>
            <a:ext cx="479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M.1.5: Risk Management plan</a:t>
            </a:r>
            <a:endParaRPr lang="en-GB" sz="2800" b="1" dirty="0">
              <a:solidFill>
                <a:schemeClr val="accent4">
                  <a:lumMod val="75000"/>
                </a:schemeClr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" name="Group 31">
            <a:extLst>
              <a:ext uri="{FF2B5EF4-FFF2-40B4-BE49-F238E27FC236}">
                <a16:creationId xmlns:a16="http://schemas.microsoft.com/office/drawing/2014/main" id="{BBEF0DB3-6780-4955-A9AC-6120553D0EBB}"/>
              </a:ext>
            </a:extLst>
          </p:cNvPr>
          <p:cNvGrpSpPr/>
          <p:nvPr/>
        </p:nvGrpSpPr>
        <p:grpSpPr>
          <a:xfrm>
            <a:off x="7607606" y="4377262"/>
            <a:ext cx="323133" cy="312207"/>
            <a:chOff x="6493081" y="1742364"/>
            <a:chExt cx="660464" cy="657690"/>
          </a:xfrm>
        </p:grpSpPr>
        <p:sp>
          <p:nvSpPr>
            <p:cNvPr id="68" name="Oval 32">
              <a:extLst>
                <a:ext uri="{FF2B5EF4-FFF2-40B4-BE49-F238E27FC236}">
                  <a16:creationId xmlns:a16="http://schemas.microsoft.com/office/drawing/2014/main" id="{A639C86F-9695-43F9-8BD0-4B4285115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: Rounded Corners 33">
              <a:extLst>
                <a:ext uri="{FF2B5EF4-FFF2-40B4-BE49-F238E27FC236}">
                  <a16:creationId xmlns:a16="http://schemas.microsoft.com/office/drawing/2014/main" id="{FE094DD3-28C7-482C-9462-3CE4CA9B21E7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34">
              <a:extLst>
                <a:ext uri="{FF2B5EF4-FFF2-40B4-BE49-F238E27FC236}">
                  <a16:creationId xmlns:a16="http://schemas.microsoft.com/office/drawing/2014/main" id="{6F4769D5-0590-45A9-AA94-4ABE3AF85D9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uppo 75"/>
          <p:cNvGrpSpPr/>
          <p:nvPr/>
        </p:nvGrpSpPr>
        <p:grpSpPr>
          <a:xfrm>
            <a:off x="7560130" y="5494068"/>
            <a:ext cx="346858" cy="326706"/>
            <a:chOff x="2589767" y="2096524"/>
            <a:chExt cx="687059" cy="702349"/>
          </a:xfrm>
        </p:grpSpPr>
        <p:sp>
          <p:nvSpPr>
            <p:cNvPr id="77" name="Oval 20">
              <a:extLst>
                <a:ext uri="{FF2B5EF4-FFF2-40B4-BE49-F238E27FC236}">
                  <a16:creationId xmlns:a16="http://schemas.microsoft.com/office/drawing/2014/main" id="{D9CB84BB-85E0-45B1-9A9A-18FFA2F49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767" y="2096524"/>
              <a:ext cx="687059" cy="7023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6" name="Group 37">
              <a:extLst>
                <a:ext uri="{FF2B5EF4-FFF2-40B4-BE49-F238E27FC236}">
                  <a16:creationId xmlns:a16="http://schemas.microsoft.com/office/drawing/2014/main" id="{9F7D441E-9484-4C98-8DF0-D66645F72364}"/>
                </a:ext>
              </a:extLst>
            </p:cNvPr>
            <p:cNvGrpSpPr/>
            <p:nvPr/>
          </p:nvGrpSpPr>
          <p:grpSpPr>
            <a:xfrm>
              <a:off x="2683869" y="2183154"/>
              <a:ext cx="514888" cy="516873"/>
              <a:chOff x="2840038" y="3103563"/>
              <a:chExt cx="1733551" cy="1746251"/>
            </a:xfrm>
            <a:solidFill>
              <a:schemeClr val="bg1"/>
            </a:solidFill>
          </p:grpSpPr>
          <p:sp>
            <p:nvSpPr>
              <p:cNvPr id="79" name="Freeform 5">
                <a:extLst>
                  <a:ext uri="{FF2B5EF4-FFF2-40B4-BE49-F238E27FC236}">
                    <a16:creationId xmlns:a16="http://schemas.microsoft.com/office/drawing/2014/main" id="{0C553940-AC14-47CA-9A1F-D1E74D800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4963" y="3103563"/>
                <a:ext cx="760413" cy="877888"/>
              </a:xfrm>
              <a:custGeom>
                <a:avLst/>
                <a:gdLst>
                  <a:gd name="T0" fmla="*/ 26 w 238"/>
                  <a:gd name="T1" fmla="*/ 275 h 275"/>
                  <a:gd name="T2" fmla="*/ 4 w 238"/>
                  <a:gd name="T3" fmla="*/ 197 h 275"/>
                  <a:gd name="T4" fmla="*/ 41 w 238"/>
                  <a:gd name="T5" fmla="*/ 123 h 275"/>
                  <a:gd name="T6" fmla="*/ 91 w 238"/>
                  <a:gd name="T7" fmla="*/ 71 h 275"/>
                  <a:gd name="T8" fmla="*/ 93 w 238"/>
                  <a:gd name="T9" fmla="*/ 69 h 275"/>
                  <a:gd name="T10" fmla="*/ 109 w 238"/>
                  <a:gd name="T11" fmla="*/ 63 h 275"/>
                  <a:gd name="T12" fmla="*/ 155 w 238"/>
                  <a:gd name="T13" fmla="*/ 28 h 275"/>
                  <a:gd name="T14" fmla="*/ 160 w 238"/>
                  <a:gd name="T15" fmla="*/ 20 h 275"/>
                  <a:gd name="T16" fmla="*/ 174 w 238"/>
                  <a:gd name="T17" fmla="*/ 5 h 275"/>
                  <a:gd name="T18" fmla="*/ 193 w 238"/>
                  <a:gd name="T19" fmla="*/ 5 h 275"/>
                  <a:gd name="T20" fmla="*/ 234 w 238"/>
                  <a:gd name="T21" fmla="*/ 46 h 275"/>
                  <a:gd name="T22" fmla="*/ 234 w 238"/>
                  <a:gd name="T23" fmla="*/ 60 h 275"/>
                  <a:gd name="T24" fmla="*/ 214 w 238"/>
                  <a:gd name="T25" fmla="*/ 83 h 275"/>
                  <a:gd name="T26" fmla="*/ 200 w 238"/>
                  <a:gd name="T27" fmla="*/ 88 h 275"/>
                  <a:gd name="T28" fmla="*/ 177 w 238"/>
                  <a:gd name="T29" fmla="*/ 141 h 275"/>
                  <a:gd name="T30" fmla="*/ 183 w 238"/>
                  <a:gd name="T31" fmla="*/ 159 h 275"/>
                  <a:gd name="T32" fmla="*/ 182 w 238"/>
                  <a:gd name="T33" fmla="*/ 164 h 275"/>
                  <a:gd name="T34" fmla="*/ 137 w 238"/>
                  <a:gd name="T35" fmla="*/ 209 h 275"/>
                  <a:gd name="T36" fmla="*/ 132 w 238"/>
                  <a:gd name="T37" fmla="*/ 210 h 275"/>
                  <a:gd name="T38" fmla="*/ 105 w 238"/>
                  <a:gd name="T39" fmla="*/ 193 h 275"/>
                  <a:gd name="T40" fmla="*/ 61 w 238"/>
                  <a:gd name="T41" fmla="*/ 187 h 275"/>
                  <a:gd name="T42" fmla="*/ 39 w 238"/>
                  <a:gd name="T43" fmla="*/ 207 h 275"/>
                  <a:gd name="T44" fmla="*/ 26 w 238"/>
                  <a:gd name="T45" fmla="*/ 267 h 275"/>
                  <a:gd name="T46" fmla="*/ 26 w 238"/>
                  <a:gd name="T47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75">
                    <a:moveTo>
                      <a:pt x="26" y="275"/>
                    </a:moveTo>
                    <a:cubicBezTo>
                      <a:pt x="8" y="252"/>
                      <a:pt x="0" y="226"/>
                      <a:pt x="4" y="197"/>
                    </a:cubicBezTo>
                    <a:cubicBezTo>
                      <a:pt x="8" y="169"/>
                      <a:pt x="21" y="144"/>
                      <a:pt x="41" y="123"/>
                    </a:cubicBezTo>
                    <a:cubicBezTo>
                      <a:pt x="57" y="106"/>
                      <a:pt x="75" y="88"/>
                      <a:pt x="91" y="71"/>
                    </a:cubicBezTo>
                    <a:cubicBezTo>
                      <a:pt x="92" y="70"/>
                      <a:pt x="92" y="70"/>
                      <a:pt x="93" y="69"/>
                    </a:cubicBezTo>
                    <a:cubicBezTo>
                      <a:pt x="97" y="65"/>
                      <a:pt x="102" y="63"/>
                      <a:pt x="109" y="63"/>
                    </a:cubicBezTo>
                    <a:cubicBezTo>
                      <a:pt x="131" y="64"/>
                      <a:pt x="149" y="51"/>
                      <a:pt x="155" y="28"/>
                    </a:cubicBezTo>
                    <a:cubicBezTo>
                      <a:pt x="156" y="25"/>
                      <a:pt x="158" y="22"/>
                      <a:pt x="160" y="20"/>
                    </a:cubicBezTo>
                    <a:cubicBezTo>
                      <a:pt x="164" y="15"/>
                      <a:pt x="169" y="10"/>
                      <a:pt x="174" y="5"/>
                    </a:cubicBezTo>
                    <a:cubicBezTo>
                      <a:pt x="180" y="0"/>
                      <a:pt x="187" y="0"/>
                      <a:pt x="193" y="5"/>
                    </a:cubicBezTo>
                    <a:cubicBezTo>
                      <a:pt x="207" y="18"/>
                      <a:pt x="220" y="32"/>
                      <a:pt x="234" y="46"/>
                    </a:cubicBezTo>
                    <a:cubicBezTo>
                      <a:pt x="238" y="50"/>
                      <a:pt x="237" y="56"/>
                      <a:pt x="234" y="60"/>
                    </a:cubicBezTo>
                    <a:cubicBezTo>
                      <a:pt x="228" y="68"/>
                      <a:pt x="222" y="76"/>
                      <a:pt x="214" y="83"/>
                    </a:cubicBezTo>
                    <a:cubicBezTo>
                      <a:pt x="211" y="86"/>
                      <a:pt x="204" y="86"/>
                      <a:pt x="200" y="88"/>
                    </a:cubicBezTo>
                    <a:cubicBezTo>
                      <a:pt x="179" y="98"/>
                      <a:pt x="171" y="121"/>
                      <a:pt x="177" y="141"/>
                    </a:cubicBezTo>
                    <a:cubicBezTo>
                      <a:pt x="178" y="147"/>
                      <a:pt x="181" y="153"/>
                      <a:pt x="183" y="159"/>
                    </a:cubicBezTo>
                    <a:cubicBezTo>
                      <a:pt x="183" y="161"/>
                      <a:pt x="183" y="163"/>
                      <a:pt x="182" y="164"/>
                    </a:cubicBezTo>
                    <a:cubicBezTo>
                      <a:pt x="167" y="179"/>
                      <a:pt x="152" y="194"/>
                      <a:pt x="137" y="209"/>
                    </a:cubicBezTo>
                    <a:cubicBezTo>
                      <a:pt x="136" y="210"/>
                      <a:pt x="133" y="210"/>
                      <a:pt x="132" y="210"/>
                    </a:cubicBezTo>
                    <a:cubicBezTo>
                      <a:pt x="123" y="204"/>
                      <a:pt x="114" y="198"/>
                      <a:pt x="105" y="193"/>
                    </a:cubicBezTo>
                    <a:cubicBezTo>
                      <a:pt x="91" y="187"/>
                      <a:pt x="76" y="182"/>
                      <a:pt x="61" y="187"/>
                    </a:cubicBezTo>
                    <a:cubicBezTo>
                      <a:pt x="51" y="191"/>
                      <a:pt x="44" y="198"/>
                      <a:pt x="39" y="207"/>
                    </a:cubicBezTo>
                    <a:cubicBezTo>
                      <a:pt x="29" y="226"/>
                      <a:pt x="26" y="246"/>
                      <a:pt x="26" y="267"/>
                    </a:cubicBezTo>
                    <a:cubicBezTo>
                      <a:pt x="26" y="270"/>
                      <a:pt x="26" y="272"/>
                      <a:pt x="26" y="2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Freeform 6">
                <a:extLst>
                  <a:ext uri="{FF2B5EF4-FFF2-40B4-BE49-F238E27FC236}">
                    <a16:creationId xmlns:a16="http://schemas.microsoft.com/office/drawing/2014/main" id="{DB0146B4-132F-4462-BC33-AB767A661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038" y="4019551"/>
                <a:ext cx="839788" cy="830263"/>
              </a:xfrm>
              <a:custGeom>
                <a:avLst/>
                <a:gdLst>
                  <a:gd name="T0" fmla="*/ 263 w 263"/>
                  <a:gd name="T1" fmla="*/ 57 h 260"/>
                  <a:gd name="T2" fmla="*/ 239 w 263"/>
                  <a:gd name="T3" fmla="*/ 81 h 260"/>
                  <a:gd name="T4" fmla="*/ 188 w 263"/>
                  <a:gd name="T5" fmla="*/ 133 h 260"/>
                  <a:gd name="T6" fmla="*/ 165 w 263"/>
                  <a:gd name="T7" fmla="*/ 173 h 260"/>
                  <a:gd name="T8" fmla="*/ 143 w 263"/>
                  <a:gd name="T9" fmla="*/ 223 h 260"/>
                  <a:gd name="T10" fmla="*/ 113 w 263"/>
                  <a:gd name="T11" fmla="*/ 248 h 260"/>
                  <a:gd name="T12" fmla="*/ 88 w 263"/>
                  <a:gd name="T13" fmla="*/ 259 h 260"/>
                  <a:gd name="T14" fmla="*/ 80 w 263"/>
                  <a:gd name="T15" fmla="*/ 257 h 260"/>
                  <a:gd name="T16" fmla="*/ 81 w 263"/>
                  <a:gd name="T17" fmla="*/ 250 h 260"/>
                  <a:gd name="T18" fmla="*/ 108 w 263"/>
                  <a:gd name="T19" fmla="*/ 213 h 260"/>
                  <a:gd name="T20" fmla="*/ 107 w 263"/>
                  <a:gd name="T21" fmla="*/ 177 h 260"/>
                  <a:gd name="T22" fmla="*/ 73 w 263"/>
                  <a:gd name="T23" fmla="*/ 152 h 260"/>
                  <a:gd name="T24" fmla="*/ 42 w 263"/>
                  <a:gd name="T25" fmla="*/ 162 h 260"/>
                  <a:gd name="T26" fmla="*/ 13 w 263"/>
                  <a:gd name="T27" fmla="*/ 200 h 260"/>
                  <a:gd name="T28" fmla="*/ 10 w 263"/>
                  <a:gd name="T29" fmla="*/ 204 h 260"/>
                  <a:gd name="T30" fmla="*/ 4 w 263"/>
                  <a:gd name="T31" fmla="*/ 203 h 260"/>
                  <a:gd name="T32" fmla="*/ 2 w 263"/>
                  <a:gd name="T33" fmla="*/ 198 h 260"/>
                  <a:gd name="T34" fmla="*/ 7 w 263"/>
                  <a:gd name="T35" fmla="*/ 146 h 260"/>
                  <a:gd name="T36" fmla="*/ 56 w 263"/>
                  <a:gd name="T37" fmla="*/ 107 h 260"/>
                  <a:gd name="T38" fmla="*/ 108 w 263"/>
                  <a:gd name="T39" fmla="*/ 93 h 260"/>
                  <a:gd name="T40" fmla="*/ 137 w 263"/>
                  <a:gd name="T41" fmla="*/ 69 h 260"/>
                  <a:gd name="T42" fmla="*/ 203 w 263"/>
                  <a:gd name="T43" fmla="*/ 2 h 260"/>
                  <a:gd name="T44" fmla="*/ 209 w 263"/>
                  <a:gd name="T45" fmla="*/ 2 h 260"/>
                  <a:gd name="T46" fmla="*/ 225 w 263"/>
                  <a:gd name="T47" fmla="*/ 18 h 260"/>
                  <a:gd name="T48" fmla="*/ 224 w 263"/>
                  <a:gd name="T49" fmla="*/ 24 h 260"/>
                  <a:gd name="T50" fmla="*/ 124 w 263"/>
                  <a:gd name="T51" fmla="*/ 124 h 260"/>
                  <a:gd name="T52" fmla="*/ 123 w 263"/>
                  <a:gd name="T53" fmla="*/ 138 h 260"/>
                  <a:gd name="T54" fmla="*/ 137 w 263"/>
                  <a:gd name="T55" fmla="*/ 137 h 260"/>
                  <a:gd name="T56" fmla="*/ 237 w 263"/>
                  <a:gd name="T57" fmla="*/ 37 h 260"/>
                  <a:gd name="T58" fmla="*/ 244 w 263"/>
                  <a:gd name="T59" fmla="*/ 37 h 260"/>
                  <a:gd name="T60" fmla="*/ 263 w 263"/>
                  <a:gd name="T61" fmla="*/ 57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63" h="260">
                    <a:moveTo>
                      <a:pt x="263" y="57"/>
                    </a:moveTo>
                    <a:cubicBezTo>
                      <a:pt x="255" y="65"/>
                      <a:pt x="247" y="73"/>
                      <a:pt x="239" y="81"/>
                    </a:cubicBezTo>
                    <a:cubicBezTo>
                      <a:pt x="222" y="98"/>
                      <a:pt x="205" y="115"/>
                      <a:pt x="188" y="133"/>
                    </a:cubicBezTo>
                    <a:cubicBezTo>
                      <a:pt x="177" y="144"/>
                      <a:pt x="171" y="159"/>
                      <a:pt x="165" y="173"/>
                    </a:cubicBezTo>
                    <a:cubicBezTo>
                      <a:pt x="158" y="190"/>
                      <a:pt x="153" y="208"/>
                      <a:pt x="143" y="223"/>
                    </a:cubicBezTo>
                    <a:cubicBezTo>
                      <a:pt x="135" y="235"/>
                      <a:pt x="124" y="242"/>
                      <a:pt x="113" y="248"/>
                    </a:cubicBezTo>
                    <a:cubicBezTo>
                      <a:pt x="105" y="252"/>
                      <a:pt x="96" y="255"/>
                      <a:pt x="88" y="259"/>
                    </a:cubicBezTo>
                    <a:cubicBezTo>
                      <a:pt x="85" y="260"/>
                      <a:pt x="82" y="260"/>
                      <a:pt x="80" y="257"/>
                    </a:cubicBezTo>
                    <a:cubicBezTo>
                      <a:pt x="80" y="255"/>
                      <a:pt x="80" y="252"/>
                      <a:pt x="81" y="250"/>
                    </a:cubicBezTo>
                    <a:cubicBezTo>
                      <a:pt x="90" y="237"/>
                      <a:pt x="99" y="225"/>
                      <a:pt x="108" y="213"/>
                    </a:cubicBezTo>
                    <a:cubicBezTo>
                      <a:pt x="119" y="199"/>
                      <a:pt x="115" y="187"/>
                      <a:pt x="107" y="177"/>
                    </a:cubicBezTo>
                    <a:cubicBezTo>
                      <a:pt x="98" y="166"/>
                      <a:pt x="87" y="157"/>
                      <a:pt x="73" y="152"/>
                    </a:cubicBezTo>
                    <a:cubicBezTo>
                      <a:pt x="62" y="148"/>
                      <a:pt x="50" y="149"/>
                      <a:pt x="42" y="162"/>
                    </a:cubicBezTo>
                    <a:cubicBezTo>
                      <a:pt x="33" y="175"/>
                      <a:pt x="23" y="188"/>
                      <a:pt x="13" y="200"/>
                    </a:cubicBezTo>
                    <a:cubicBezTo>
                      <a:pt x="12" y="202"/>
                      <a:pt x="11" y="203"/>
                      <a:pt x="10" y="204"/>
                    </a:cubicBezTo>
                    <a:cubicBezTo>
                      <a:pt x="7" y="206"/>
                      <a:pt x="5" y="206"/>
                      <a:pt x="4" y="203"/>
                    </a:cubicBezTo>
                    <a:cubicBezTo>
                      <a:pt x="3" y="201"/>
                      <a:pt x="2" y="199"/>
                      <a:pt x="2" y="198"/>
                    </a:cubicBezTo>
                    <a:cubicBezTo>
                      <a:pt x="0" y="180"/>
                      <a:pt x="0" y="163"/>
                      <a:pt x="7" y="146"/>
                    </a:cubicBezTo>
                    <a:cubicBezTo>
                      <a:pt x="16" y="124"/>
                      <a:pt x="31" y="109"/>
                      <a:pt x="56" y="107"/>
                    </a:cubicBezTo>
                    <a:cubicBezTo>
                      <a:pt x="74" y="105"/>
                      <a:pt x="92" y="102"/>
                      <a:pt x="108" y="93"/>
                    </a:cubicBezTo>
                    <a:cubicBezTo>
                      <a:pt x="119" y="87"/>
                      <a:pt x="128" y="78"/>
                      <a:pt x="137" y="69"/>
                    </a:cubicBezTo>
                    <a:cubicBezTo>
                      <a:pt x="159" y="47"/>
                      <a:pt x="181" y="25"/>
                      <a:pt x="203" y="2"/>
                    </a:cubicBezTo>
                    <a:cubicBezTo>
                      <a:pt x="205" y="0"/>
                      <a:pt x="207" y="0"/>
                      <a:pt x="209" y="2"/>
                    </a:cubicBezTo>
                    <a:cubicBezTo>
                      <a:pt x="214" y="8"/>
                      <a:pt x="219" y="13"/>
                      <a:pt x="225" y="18"/>
                    </a:cubicBezTo>
                    <a:cubicBezTo>
                      <a:pt x="227" y="20"/>
                      <a:pt x="227" y="22"/>
                      <a:pt x="224" y="24"/>
                    </a:cubicBezTo>
                    <a:cubicBezTo>
                      <a:pt x="191" y="57"/>
                      <a:pt x="158" y="91"/>
                      <a:pt x="124" y="124"/>
                    </a:cubicBezTo>
                    <a:cubicBezTo>
                      <a:pt x="120" y="129"/>
                      <a:pt x="119" y="134"/>
                      <a:pt x="123" y="138"/>
                    </a:cubicBezTo>
                    <a:cubicBezTo>
                      <a:pt x="127" y="142"/>
                      <a:pt x="132" y="142"/>
                      <a:pt x="137" y="137"/>
                    </a:cubicBezTo>
                    <a:cubicBezTo>
                      <a:pt x="170" y="104"/>
                      <a:pt x="204" y="70"/>
                      <a:pt x="237" y="37"/>
                    </a:cubicBezTo>
                    <a:cubicBezTo>
                      <a:pt x="240" y="34"/>
                      <a:pt x="241" y="34"/>
                      <a:pt x="244" y="37"/>
                    </a:cubicBezTo>
                    <a:cubicBezTo>
                      <a:pt x="250" y="44"/>
                      <a:pt x="256" y="50"/>
                      <a:pt x="26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Freeform 7">
                <a:extLst>
                  <a:ext uri="{FF2B5EF4-FFF2-40B4-BE49-F238E27FC236}">
                    <a16:creationId xmlns:a16="http://schemas.microsoft.com/office/drawing/2014/main" id="{9637332B-D53C-40E5-B4C6-D1AF32D9F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701" y="4138613"/>
                <a:ext cx="700088" cy="698500"/>
              </a:xfrm>
              <a:custGeom>
                <a:avLst/>
                <a:gdLst>
                  <a:gd name="T0" fmla="*/ 104 w 219"/>
                  <a:gd name="T1" fmla="*/ 162 h 219"/>
                  <a:gd name="T2" fmla="*/ 16 w 219"/>
                  <a:gd name="T3" fmla="*/ 73 h 219"/>
                  <a:gd name="T4" fmla="*/ 4 w 219"/>
                  <a:gd name="T5" fmla="*/ 62 h 219"/>
                  <a:gd name="T6" fmla="*/ 5 w 219"/>
                  <a:gd name="T7" fmla="*/ 48 h 219"/>
                  <a:gd name="T8" fmla="*/ 48 w 219"/>
                  <a:gd name="T9" fmla="*/ 4 h 219"/>
                  <a:gd name="T10" fmla="*/ 62 w 219"/>
                  <a:gd name="T11" fmla="*/ 5 h 219"/>
                  <a:gd name="T12" fmla="*/ 214 w 219"/>
                  <a:gd name="T13" fmla="*/ 157 h 219"/>
                  <a:gd name="T14" fmla="*/ 214 w 219"/>
                  <a:gd name="T15" fmla="*/ 172 h 219"/>
                  <a:gd name="T16" fmla="*/ 171 w 219"/>
                  <a:gd name="T17" fmla="*/ 215 h 219"/>
                  <a:gd name="T18" fmla="*/ 158 w 219"/>
                  <a:gd name="T19" fmla="*/ 215 h 219"/>
                  <a:gd name="T20" fmla="*/ 104 w 219"/>
                  <a:gd name="T21" fmla="*/ 162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9" h="219">
                    <a:moveTo>
                      <a:pt x="104" y="162"/>
                    </a:moveTo>
                    <a:cubicBezTo>
                      <a:pt x="75" y="132"/>
                      <a:pt x="45" y="103"/>
                      <a:pt x="16" y="73"/>
                    </a:cubicBezTo>
                    <a:cubicBezTo>
                      <a:pt x="12" y="70"/>
                      <a:pt x="8" y="66"/>
                      <a:pt x="4" y="62"/>
                    </a:cubicBezTo>
                    <a:cubicBezTo>
                      <a:pt x="0" y="57"/>
                      <a:pt x="0" y="52"/>
                      <a:pt x="5" y="48"/>
                    </a:cubicBezTo>
                    <a:cubicBezTo>
                      <a:pt x="19" y="33"/>
                      <a:pt x="33" y="19"/>
                      <a:pt x="48" y="4"/>
                    </a:cubicBezTo>
                    <a:cubicBezTo>
                      <a:pt x="53" y="0"/>
                      <a:pt x="57" y="0"/>
                      <a:pt x="62" y="5"/>
                    </a:cubicBezTo>
                    <a:cubicBezTo>
                      <a:pt x="113" y="55"/>
                      <a:pt x="164" y="106"/>
                      <a:pt x="214" y="157"/>
                    </a:cubicBezTo>
                    <a:cubicBezTo>
                      <a:pt x="219" y="162"/>
                      <a:pt x="219" y="167"/>
                      <a:pt x="214" y="172"/>
                    </a:cubicBezTo>
                    <a:cubicBezTo>
                      <a:pt x="200" y="186"/>
                      <a:pt x="185" y="201"/>
                      <a:pt x="171" y="215"/>
                    </a:cubicBezTo>
                    <a:cubicBezTo>
                      <a:pt x="167" y="219"/>
                      <a:pt x="162" y="219"/>
                      <a:pt x="158" y="215"/>
                    </a:cubicBezTo>
                    <a:cubicBezTo>
                      <a:pt x="145" y="203"/>
                      <a:pt x="105" y="163"/>
                      <a:pt x="104" y="1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Freeform 8">
                <a:extLst>
                  <a:ext uri="{FF2B5EF4-FFF2-40B4-BE49-F238E27FC236}">
                    <a16:creationId xmlns:a16="http://schemas.microsoft.com/office/drawing/2014/main" id="{1FC69E3E-9F69-4132-A64F-1BF1D009B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671888"/>
                <a:ext cx="577850" cy="577850"/>
              </a:xfrm>
              <a:custGeom>
                <a:avLst/>
                <a:gdLst>
                  <a:gd name="T0" fmla="*/ 104 w 181"/>
                  <a:gd name="T1" fmla="*/ 147 h 181"/>
                  <a:gd name="T2" fmla="*/ 13 w 181"/>
                  <a:gd name="T3" fmla="*/ 55 h 181"/>
                  <a:gd name="T4" fmla="*/ 0 w 181"/>
                  <a:gd name="T5" fmla="*/ 42 h 181"/>
                  <a:gd name="T6" fmla="*/ 42 w 181"/>
                  <a:gd name="T7" fmla="*/ 0 h 181"/>
                  <a:gd name="T8" fmla="*/ 181 w 181"/>
                  <a:gd name="T9" fmla="*/ 140 h 181"/>
                  <a:gd name="T10" fmla="*/ 154 w 181"/>
                  <a:gd name="T11" fmla="*/ 167 h 181"/>
                  <a:gd name="T12" fmla="*/ 139 w 181"/>
                  <a:gd name="T13" fmla="*/ 181 h 181"/>
                  <a:gd name="T14" fmla="*/ 131 w 181"/>
                  <a:gd name="T15" fmla="*/ 173 h 181"/>
                  <a:gd name="T16" fmla="*/ 104 w 181"/>
                  <a:gd name="T17" fmla="*/ 14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181">
                    <a:moveTo>
                      <a:pt x="104" y="147"/>
                    </a:moveTo>
                    <a:cubicBezTo>
                      <a:pt x="74" y="116"/>
                      <a:pt x="43" y="85"/>
                      <a:pt x="13" y="55"/>
                    </a:cubicBezTo>
                    <a:cubicBezTo>
                      <a:pt x="8" y="50"/>
                      <a:pt x="4" y="46"/>
                      <a:pt x="0" y="42"/>
                    </a:cubicBezTo>
                    <a:cubicBezTo>
                      <a:pt x="14" y="28"/>
                      <a:pt x="28" y="14"/>
                      <a:pt x="42" y="0"/>
                    </a:cubicBezTo>
                    <a:cubicBezTo>
                      <a:pt x="88" y="47"/>
                      <a:pt x="134" y="93"/>
                      <a:pt x="181" y="140"/>
                    </a:cubicBezTo>
                    <a:cubicBezTo>
                      <a:pt x="173" y="149"/>
                      <a:pt x="163" y="158"/>
                      <a:pt x="154" y="167"/>
                    </a:cubicBezTo>
                    <a:cubicBezTo>
                      <a:pt x="150" y="171"/>
                      <a:pt x="139" y="181"/>
                      <a:pt x="139" y="181"/>
                    </a:cubicBezTo>
                    <a:cubicBezTo>
                      <a:pt x="139" y="181"/>
                      <a:pt x="133" y="175"/>
                      <a:pt x="131" y="173"/>
                    </a:cubicBezTo>
                    <a:cubicBezTo>
                      <a:pt x="128" y="170"/>
                      <a:pt x="108" y="150"/>
                      <a:pt x="104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" name="Freeform 9">
                <a:extLst>
                  <a:ext uri="{FF2B5EF4-FFF2-40B4-BE49-F238E27FC236}">
                    <a16:creationId xmlns:a16="http://schemas.microsoft.com/office/drawing/2014/main" id="{DC9D0633-1134-43C7-9397-2B182C32C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876" y="3132138"/>
                <a:ext cx="874713" cy="865188"/>
              </a:xfrm>
              <a:custGeom>
                <a:avLst/>
                <a:gdLst>
                  <a:gd name="T0" fmla="*/ 273 w 274"/>
                  <a:gd name="T1" fmla="*/ 63 h 271"/>
                  <a:gd name="T2" fmla="*/ 272 w 274"/>
                  <a:gd name="T3" fmla="*/ 58 h 271"/>
                  <a:gd name="T4" fmla="*/ 265 w 274"/>
                  <a:gd name="T5" fmla="*/ 56 h 271"/>
                  <a:gd name="T6" fmla="*/ 262 w 274"/>
                  <a:gd name="T7" fmla="*/ 59 h 271"/>
                  <a:gd name="T8" fmla="*/ 238 w 274"/>
                  <a:gd name="T9" fmla="*/ 91 h 271"/>
                  <a:gd name="T10" fmla="*/ 230 w 274"/>
                  <a:gd name="T11" fmla="*/ 102 h 271"/>
                  <a:gd name="T12" fmla="*/ 202 w 274"/>
                  <a:gd name="T13" fmla="*/ 107 h 271"/>
                  <a:gd name="T14" fmla="*/ 171 w 274"/>
                  <a:gd name="T15" fmla="*/ 86 h 271"/>
                  <a:gd name="T16" fmla="*/ 161 w 274"/>
                  <a:gd name="T17" fmla="*/ 56 h 271"/>
                  <a:gd name="T18" fmla="*/ 168 w 274"/>
                  <a:gd name="T19" fmla="*/ 45 h 271"/>
                  <a:gd name="T20" fmla="*/ 194 w 274"/>
                  <a:gd name="T21" fmla="*/ 9 h 271"/>
                  <a:gd name="T22" fmla="*/ 195 w 274"/>
                  <a:gd name="T23" fmla="*/ 2 h 271"/>
                  <a:gd name="T24" fmla="*/ 188 w 274"/>
                  <a:gd name="T25" fmla="*/ 1 h 271"/>
                  <a:gd name="T26" fmla="*/ 163 w 274"/>
                  <a:gd name="T27" fmla="*/ 11 h 271"/>
                  <a:gd name="T28" fmla="*/ 127 w 274"/>
                  <a:gd name="T29" fmla="*/ 44 h 271"/>
                  <a:gd name="T30" fmla="*/ 110 w 274"/>
                  <a:gd name="T31" fmla="*/ 86 h 271"/>
                  <a:gd name="T32" fmla="*/ 87 w 274"/>
                  <a:gd name="T33" fmla="*/ 126 h 271"/>
                  <a:gd name="T34" fmla="*/ 27 w 274"/>
                  <a:gd name="T35" fmla="*/ 187 h 271"/>
                  <a:gd name="T36" fmla="*/ 0 w 274"/>
                  <a:gd name="T37" fmla="*/ 212 h 271"/>
                  <a:gd name="T38" fmla="*/ 22 w 274"/>
                  <a:gd name="T39" fmla="*/ 235 h 271"/>
                  <a:gd name="T40" fmla="*/ 26 w 274"/>
                  <a:gd name="T41" fmla="*/ 232 h 271"/>
                  <a:gd name="T42" fmla="*/ 139 w 274"/>
                  <a:gd name="T43" fmla="*/ 118 h 271"/>
                  <a:gd name="T44" fmla="*/ 145 w 274"/>
                  <a:gd name="T45" fmla="*/ 114 h 271"/>
                  <a:gd name="T46" fmla="*/ 155 w 274"/>
                  <a:gd name="T47" fmla="*/ 119 h 271"/>
                  <a:gd name="T48" fmla="*/ 152 w 274"/>
                  <a:gd name="T49" fmla="*/ 131 h 271"/>
                  <a:gd name="T50" fmla="*/ 76 w 274"/>
                  <a:gd name="T51" fmla="*/ 207 h 271"/>
                  <a:gd name="T52" fmla="*/ 35 w 274"/>
                  <a:gd name="T53" fmla="*/ 248 h 271"/>
                  <a:gd name="T54" fmla="*/ 56 w 274"/>
                  <a:gd name="T55" fmla="*/ 269 h 271"/>
                  <a:gd name="T56" fmla="*/ 60 w 274"/>
                  <a:gd name="T57" fmla="*/ 268 h 271"/>
                  <a:gd name="T58" fmla="*/ 141 w 274"/>
                  <a:gd name="T59" fmla="*/ 187 h 271"/>
                  <a:gd name="T60" fmla="*/ 173 w 274"/>
                  <a:gd name="T61" fmla="*/ 163 h 271"/>
                  <a:gd name="T62" fmla="*/ 221 w 274"/>
                  <a:gd name="T63" fmla="*/ 152 h 271"/>
                  <a:gd name="T64" fmla="*/ 265 w 274"/>
                  <a:gd name="T65" fmla="*/ 121 h 271"/>
                  <a:gd name="T66" fmla="*/ 273 w 274"/>
                  <a:gd name="T67" fmla="*/ 63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4" h="271">
                    <a:moveTo>
                      <a:pt x="273" y="63"/>
                    </a:moveTo>
                    <a:cubicBezTo>
                      <a:pt x="273" y="61"/>
                      <a:pt x="273" y="59"/>
                      <a:pt x="272" y="58"/>
                    </a:cubicBezTo>
                    <a:cubicBezTo>
                      <a:pt x="270" y="54"/>
                      <a:pt x="268" y="53"/>
                      <a:pt x="265" y="56"/>
                    </a:cubicBezTo>
                    <a:cubicBezTo>
                      <a:pt x="264" y="57"/>
                      <a:pt x="263" y="58"/>
                      <a:pt x="262" y="59"/>
                    </a:cubicBezTo>
                    <a:cubicBezTo>
                      <a:pt x="254" y="70"/>
                      <a:pt x="246" y="81"/>
                      <a:pt x="238" y="91"/>
                    </a:cubicBezTo>
                    <a:cubicBezTo>
                      <a:pt x="236" y="94"/>
                      <a:pt x="230" y="102"/>
                      <a:pt x="230" y="102"/>
                    </a:cubicBezTo>
                    <a:cubicBezTo>
                      <a:pt x="222" y="110"/>
                      <a:pt x="212" y="111"/>
                      <a:pt x="202" y="107"/>
                    </a:cubicBezTo>
                    <a:cubicBezTo>
                      <a:pt x="190" y="103"/>
                      <a:pt x="180" y="95"/>
                      <a:pt x="171" y="86"/>
                    </a:cubicBezTo>
                    <a:cubicBezTo>
                      <a:pt x="163" y="77"/>
                      <a:pt x="157" y="68"/>
                      <a:pt x="161" y="56"/>
                    </a:cubicBezTo>
                    <a:cubicBezTo>
                      <a:pt x="163" y="52"/>
                      <a:pt x="166" y="48"/>
                      <a:pt x="168" y="45"/>
                    </a:cubicBezTo>
                    <a:cubicBezTo>
                      <a:pt x="177" y="33"/>
                      <a:pt x="186" y="21"/>
                      <a:pt x="194" y="9"/>
                    </a:cubicBezTo>
                    <a:cubicBezTo>
                      <a:pt x="195" y="7"/>
                      <a:pt x="196" y="4"/>
                      <a:pt x="195" y="2"/>
                    </a:cubicBezTo>
                    <a:cubicBezTo>
                      <a:pt x="193" y="0"/>
                      <a:pt x="190" y="0"/>
                      <a:pt x="188" y="1"/>
                    </a:cubicBezTo>
                    <a:cubicBezTo>
                      <a:pt x="179" y="4"/>
                      <a:pt x="171" y="7"/>
                      <a:pt x="163" y="11"/>
                    </a:cubicBezTo>
                    <a:cubicBezTo>
                      <a:pt x="148" y="19"/>
                      <a:pt x="135" y="29"/>
                      <a:pt x="127" y="44"/>
                    </a:cubicBezTo>
                    <a:cubicBezTo>
                      <a:pt x="121" y="58"/>
                      <a:pt x="115" y="72"/>
                      <a:pt x="110" y="86"/>
                    </a:cubicBezTo>
                    <a:cubicBezTo>
                      <a:pt x="104" y="100"/>
                      <a:pt x="98" y="115"/>
                      <a:pt x="87" y="126"/>
                    </a:cubicBezTo>
                    <a:cubicBezTo>
                      <a:pt x="68" y="147"/>
                      <a:pt x="47" y="166"/>
                      <a:pt x="27" y="187"/>
                    </a:cubicBezTo>
                    <a:cubicBezTo>
                      <a:pt x="19" y="195"/>
                      <a:pt x="9" y="204"/>
                      <a:pt x="0" y="212"/>
                    </a:cubicBezTo>
                    <a:cubicBezTo>
                      <a:pt x="8" y="220"/>
                      <a:pt x="15" y="227"/>
                      <a:pt x="22" y="235"/>
                    </a:cubicBezTo>
                    <a:cubicBezTo>
                      <a:pt x="23" y="234"/>
                      <a:pt x="25" y="233"/>
                      <a:pt x="26" y="232"/>
                    </a:cubicBezTo>
                    <a:cubicBezTo>
                      <a:pt x="63" y="194"/>
                      <a:pt x="101" y="156"/>
                      <a:pt x="139" y="118"/>
                    </a:cubicBezTo>
                    <a:cubicBezTo>
                      <a:pt x="141" y="117"/>
                      <a:pt x="143" y="115"/>
                      <a:pt x="145" y="114"/>
                    </a:cubicBezTo>
                    <a:cubicBezTo>
                      <a:pt x="149" y="113"/>
                      <a:pt x="153" y="115"/>
                      <a:pt x="155" y="119"/>
                    </a:cubicBezTo>
                    <a:cubicBezTo>
                      <a:pt x="157" y="123"/>
                      <a:pt x="156" y="127"/>
                      <a:pt x="152" y="131"/>
                    </a:cubicBezTo>
                    <a:cubicBezTo>
                      <a:pt x="127" y="156"/>
                      <a:pt x="102" y="181"/>
                      <a:pt x="76" y="207"/>
                    </a:cubicBezTo>
                    <a:cubicBezTo>
                      <a:pt x="63" y="220"/>
                      <a:pt x="49" y="234"/>
                      <a:pt x="35" y="248"/>
                    </a:cubicBezTo>
                    <a:cubicBezTo>
                      <a:pt x="42" y="255"/>
                      <a:pt x="49" y="262"/>
                      <a:pt x="56" y="269"/>
                    </a:cubicBezTo>
                    <a:cubicBezTo>
                      <a:pt x="58" y="271"/>
                      <a:pt x="59" y="270"/>
                      <a:pt x="60" y="268"/>
                    </a:cubicBezTo>
                    <a:cubicBezTo>
                      <a:pt x="87" y="241"/>
                      <a:pt x="114" y="214"/>
                      <a:pt x="141" y="187"/>
                    </a:cubicBezTo>
                    <a:cubicBezTo>
                      <a:pt x="151" y="178"/>
                      <a:pt x="161" y="169"/>
                      <a:pt x="173" y="163"/>
                    </a:cubicBezTo>
                    <a:cubicBezTo>
                      <a:pt x="189" y="156"/>
                      <a:pt x="205" y="154"/>
                      <a:pt x="221" y="152"/>
                    </a:cubicBezTo>
                    <a:cubicBezTo>
                      <a:pt x="242" y="150"/>
                      <a:pt x="255" y="141"/>
                      <a:pt x="265" y="121"/>
                    </a:cubicBezTo>
                    <a:cubicBezTo>
                      <a:pt x="274" y="101"/>
                      <a:pt x="274" y="65"/>
                      <a:pt x="273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" name="Gruppo 83"/>
          <p:cNvGrpSpPr/>
          <p:nvPr/>
        </p:nvGrpSpPr>
        <p:grpSpPr>
          <a:xfrm>
            <a:off x="7617530" y="6536980"/>
            <a:ext cx="289457" cy="255984"/>
            <a:chOff x="2589767" y="2096524"/>
            <a:chExt cx="687059" cy="702349"/>
          </a:xfrm>
        </p:grpSpPr>
        <p:sp>
          <p:nvSpPr>
            <p:cNvPr id="85" name="Oval 20">
              <a:extLst>
                <a:ext uri="{FF2B5EF4-FFF2-40B4-BE49-F238E27FC236}">
                  <a16:creationId xmlns:a16="http://schemas.microsoft.com/office/drawing/2014/main" id="{D9CB84BB-85E0-45B1-9A9A-18FFA2F49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767" y="2096524"/>
              <a:ext cx="687059" cy="7023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9F7D441E-9484-4C98-8DF0-D66645F72364}"/>
                </a:ext>
              </a:extLst>
            </p:cNvPr>
            <p:cNvGrpSpPr/>
            <p:nvPr/>
          </p:nvGrpSpPr>
          <p:grpSpPr>
            <a:xfrm>
              <a:off x="2683869" y="2183154"/>
              <a:ext cx="514888" cy="516873"/>
              <a:chOff x="2840038" y="3103563"/>
              <a:chExt cx="1733551" cy="1746251"/>
            </a:xfrm>
            <a:solidFill>
              <a:schemeClr val="bg1"/>
            </a:solidFill>
          </p:grpSpPr>
          <p:sp>
            <p:nvSpPr>
              <p:cNvPr id="87" name="Freeform 5">
                <a:extLst>
                  <a:ext uri="{FF2B5EF4-FFF2-40B4-BE49-F238E27FC236}">
                    <a16:creationId xmlns:a16="http://schemas.microsoft.com/office/drawing/2014/main" id="{0C553940-AC14-47CA-9A1F-D1E74D800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4963" y="3103563"/>
                <a:ext cx="760413" cy="877888"/>
              </a:xfrm>
              <a:custGeom>
                <a:avLst/>
                <a:gdLst>
                  <a:gd name="T0" fmla="*/ 26 w 238"/>
                  <a:gd name="T1" fmla="*/ 275 h 275"/>
                  <a:gd name="T2" fmla="*/ 4 w 238"/>
                  <a:gd name="T3" fmla="*/ 197 h 275"/>
                  <a:gd name="T4" fmla="*/ 41 w 238"/>
                  <a:gd name="T5" fmla="*/ 123 h 275"/>
                  <a:gd name="T6" fmla="*/ 91 w 238"/>
                  <a:gd name="T7" fmla="*/ 71 h 275"/>
                  <a:gd name="T8" fmla="*/ 93 w 238"/>
                  <a:gd name="T9" fmla="*/ 69 h 275"/>
                  <a:gd name="T10" fmla="*/ 109 w 238"/>
                  <a:gd name="T11" fmla="*/ 63 h 275"/>
                  <a:gd name="T12" fmla="*/ 155 w 238"/>
                  <a:gd name="T13" fmla="*/ 28 h 275"/>
                  <a:gd name="T14" fmla="*/ 160 w 238"/>
                  <a:gd name="T15" fmla="*/ 20 h 275"/>
                  <a:gd name="T16" fmla="*/ 174 w 238"/>
                  <a:gd name="T17" fmla="*/ 5 h 275"/>
                  <a:gd name="T18" fmla="*/ 193 w 238"/>
                  <a:gd name="T19" fmla="*/ 5 h 275"/>
                  <a:gd name="T20" fmla="*/ 234 w 238"/>
                  <a:gd name="T21" fmla="*/ 46 h 275"/>
                  <a:gd name="T22" fmla="*/ 234 w 238"/>
                  <a:gd name="T23" fmla="*/ 60 h 275"/>
                  <a:gd name="T24" fmla="*/ 214 w 238"/>
                  <a:gd name="T25" fmla="*/ 83 h 275"/>
                  <a:gd name="T26" fmla="*/ 200 w 238"/>
                  <a:gd name="T27" fmla="*/ 88 h 275"/>
                  <a:gd name="T28" fmla="*/ 177 w 238"/>
                  <a:gd name="T29" fmla="*/ 141 h 275"/>
                  <a:gd name="T30" fmla="*/ 183 w 238"/>
                  <a:gd name="T31" fmla="*/ 159 h 275"/>
                  <a:gd name="T32" fmla="*/ 182 w 238"/>
                  <a:gd name="T33" fmla="*/ 164 h 275"/>
                  <a:gd name="T34" fmla="*/ 137 w 238"/>
                  <a:gd name="T35" fmla="*/ 209 h 275"/>
                  <a:gd name="T36" fmla="*/ 132 w 238"/>
                  <a:gd name="T37" fmla="*/ 210 h 275"/>
                  <a:gd name="T38" fmla="*/ 105 w 238"/>
                  <a:gd name="T39" fmla="*/ 193 h 275"/>
                  <a:gd name="T40" fmla="*/ 61 w 238"/>
                  <a:gd name="T41" fmla="*/ 187 h 275"/>
                  <a:gd name="T42" fmla="*/ 39 w 238"/>
                  <a:gd name="T43" fmla="*/ 207 h 275"/>
                  <a:gd name="T44" fmla="*/ 26 w 238"/>
                  <a:gd name="T45" fmla="*/ 267 h 275"/>
                  <a:gd name="T46" fmla="*/ 26 w 238"/>
                  <a:gd name="T47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75">
                    <a:moveTo>
                      <a:pt x="26" y="275"/>
                    </a:moveTo>
                    <a:cubicBezTo>
                      <a:pt x="8" y="252"/>
                      <a:pt x="0" y="226"/>
                      <a:pt x="4" y="197"/>
                    </a:cubicBezTo>
                    <a:cubicBezTo>
                      <a:pt x="8" y="169"/>
                      <a:pt x="21" y="144"/>
                      <a:pt x="41" y="123"/>
                    </a:cubicBezTo>
                    <a:cubicBezTo>
                      <a:pt x="57" y="106"/>
                      <a:pt x="75" y="88"/>
                      <a:pt x="91" y="71"/>
                    </a:cubicBezTo>
                    <a:cubicBezTo>
                      <a:pt x="92" y="70"/>
                      <a:pt x="92" y="70"/>
                      <a:pt x="93" y="69"/>
                    </a:cubicBezTo>
                    <a:cubicBezTo>
                      <a:pt x="97" y="65"/>
                      <a:pt x="102" y="63"/>
                      <a:pt x="109" y="63"/>
                    </a:cubicBezTo>
                    <a:cubicBezTo>
                      <a:pt x="131" y="64"/>
                      <a:pt x="149" y="51"/>
                      <a:pt x="155" y="28"/>
                    </a:cubicBezTo>
                    <a:cubicBezTo>
                      <a:pt x="156" y="25"/>
                      <a:pt x="158" y="22"/>
                      <a:pt x="160" y="20"/>
                    </a:cubicBezTo>
                    <a:cubicBezTo>
                      <a:pt x="164" y="15"/>
                      <a:pt x="169" y="10"/>
                      <a:pt x="174" y="5"/>
                    </a:cubicBezTo>
                    <a:cubicBezTo>
                      <a:pt x="180" y="0"/>
                      <a:pt x="187" y="0"/>
                      <a:pt x="193" y="5"/>
                    </a:cubicBezTo>
                    <a:cubicBezTo>
                      <a:pt x="207" y="18"/>
                      <a:pt x="220" y="32"/>
                      <a:pt x="234" y="46"/>
                    </a:cubicBezTo>
                    <a:cubicBezTo>
                      <a:pt x="238" y="50"/>
                      <a:pt x="237" y="56"/>
                      <a:pt x="234" y="60"/>
                    </a:cubicBezTo>
                    <a:cubicBezTo>
                      <a:pt x="228" y="68"/>
                      <a:pt x="222" y="76"/>
                      <a:pt x="214" y="83"/>
                    </a:cubicBezTo>
                    <a:cubicBezTo>
                      <a:pt x="211" y="86"/>
                      <a:pt x="204" y="86"/>
                      <a:pt x="200" y="88"/>
                    </a:cubicBezTo>
                    <a:cubicBezTo>
                      <a:pt x="179" y="98"/>
                      <a:pt x="171" y="121"/>
                      <a:pt x="177" y="141"/>
                    </a:cubicBezTo>
                    <a:cubicBezTo>
                      <a:pt x="178" y="147"/>
                      <a:pt x="181" y="153"/>
                      <a:pt x="183" y="159"/>
                    </a:cubicBezTo>
                    <a:cubicBezTo>
                      <a:pt x="183" y="161"/>
                      <a:pt x="183" y="163"/>
                      <a:pt x="182" y="164"/>
                    </a:cubicBezTo>
                    <a:cubicBezTo>
                      <a:pt x="167" y="179"/>
                      <a:pt x="152" y="194"/>
                      <a:pt x="137" y="209"/>
                    </a:cubicBezTo>
                    <a:cubicBezTo>
                      <a:pt x="136" y="210"/>
                      <a:pt x="133" y="210"/>
                      <a:pt x="132" y="210"/>
                    </a:cubicBezTo>
                    <a:cubicBezTo>
                      <a:pt x="123" y="204"/>
                      <a:pt x="114" y="198"/>
                      <a:pt x="105" y="193"/>
                    </a:cubicBezTo>
                    <a:cubicBezTo>
                      <a:pt x="91" y="187"/>
                      <a:pt x="76" y="182"/>
                      <a:pt x="61" y="187"/>
                    </a:cubicBezTo>
                    <a:cubicBezTo>
                      <a:pt x="51" y="191"/>
                      <a:pt x="44" y="198"/>
                      <a:pt x="39" y="207"/>
                    </a:cubicBezTo>
                    <a:cubicBezTo>
                      <a:pt x="29" y="226"/>
                      <a:pt x="26" y="246"/>
                      <a:pt x="26" y="267"/>
                    </a:cubicBezTo>
                    <a:cubicBezTo>
                      <a:pt x="26" y="270"/>
                      <a:pt x="26" y="272"/>
                      <a:pt x="26" y="2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Freeform 6">
                <a:extLst>
                  <a:ext uri="{FF2B5EF4-FFF2-40B4-BE49-F238E27FC236}">
                    <a16:creationId xmlns:a16="http://schemas.microsoft.com/office/drawing/2014/main" id="{DB0146B4-132F-4462-BC33-AB767A661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038" y="4019551"/>
                <a:ext cx="839788" cy="830263"/>
              </a:xfrm>
              <a:custGeom>
                <a:avLst/>
                <a:gdLst>
                  <a:gd name="T0" fmla="*/ 263 w 263"/>
                  <a:gd name="T1" fmla="*/ 57 h 260"/>
                  <a:gd name="T2" fmla="*/ 239 w 263"/>
                  <a:gd name="T3" fmla="*/ 81 h 260"/>
                  <a:gd name="T4" fmla="*/ 188 w 263"/>
                  <a:gd name="T5" fmla="*/ 133 h 260"/>
                  <a:gd name="T6" fmla="*/ 165 w 263"/>
                  <a:gd name="T7" fmla="*/ 173 h 260"/>
                  <a:gd name="T8" fmla="*/ 143 w 263"/>
                  <a:gd name="T9" fmla="*/ 223 h 260"/>
                  <a:gd name="T10" fmla="*/ 113 w 263"/>
                  <a:gd name="T11" fmla="*/ 248 h 260"/>
                  <a:gd name="T12" fmla="*/ 88 w 263"/>
                  <a:gd name="T13" fmla="*/ 259 h 260"/>
                  <a:gd name="T14" fmla="*/ 80 w 263"/>
                  <a:gd name="T15" fmla="*/ 257 h 260"/>
                  <a:gd name="T16" fmla="*/ 81 w 263"/>
                  <a:gd name="T17" fmla="*/ 250 h 260"/>
                  <a:gd name="T18" fmla="*/ 108 w 263"/>
                  <a:gd name="T19" fmla="*/ 213 h 260"/>
                  <a:gd name="T20" fmla="*/ 107 w 263"/>
                  <a:gd name="T21" fmla="*/ 177 h 260"/>
                  <a:gd name="T22" fmla="*/ 73 w 263"/>
                  <a:gd name="T23" fmla="*/ 152 h 260"/>
                  <a:gd name="T24" fmla="*/ 42 w 263"/>
                  <a:gd name="T25" fmla="*/ 162 h 260"/>
                  <a:gd name="T26" fmla="*/ 13 w 263"/>
                  <a:gd name="T27" fmla="*/ 200 h 260"/>
                  <a:gd name="T28" fmla="*/ 10 w 263"/>
                  <a:gd name="T29" fmla="*/ 204 h 260"/>
                  <a:gd name="T30" fmla="*/ 4 w 263"/>
                  <a:gd name="T31" fmla="*/ 203 h 260"/>
                  <a:gd name="T32" fmla="*/ 2 w 263"/>
                  <a:gd name="T33" fmla="*/ 198 h 260"/>
                  <a:gd name="T34" fmla="*/ 7 w 263"/>
                  <a:gd name="T35" fmla="*/ 146 h 260"/>
                  <a:gd name="T36" fmla="*/ 56 w 263"/>
                  <a:gd name="T37" fmla="*/ 107 h 260"/>
                  <a:gd name="T38" fmla="*/ 108 w 263"/>
                  <a:gd name="T39" fmla="*/ 93 h 260"/>
                  <a:gd name="T40" fmla="*/ 137 w 263"/>
                  <a:gd name="T41" fmla="*/ 69 h 260"/>
                  <a:gd name="T42" fmla="*/ 203 w 263"/>
                  <a:gd name="T43" fmla="*/ 2 h 260"/>
                  <a:gd name="T44" fmla="*/ 209 w 263"/>
                  <a:gd name="T45" fmla="*/ 2 h 260"/>
                  <a:gd name="T46" fmla="*/ 225 w 263"/>
                  <a:gd name="T47" fmla="*/ 18 h 260"/>
                  <a:gd name="T48" fmla="*/ 224 w 263"/>
                  <a:gd name="T49" fmla="*/ 24 h 260"/>
                  <a:gd name="T50" fmla="*/ 124 w 263"/>
                  <a:gd name="T51" fmla="*/ 124 h 260"/>
                  <a:gd name="T52" fmla="*/ 123 w 263"/>
                  <a:gd name="T53" fmla="*/ 138 h 260"/>
                  <a:gd name="T54" fmla="*/ 137 w 263"/>
                  <a:gd name="T55" fmla="*/ 137 h 260"/>
                  <a:gd name="T56" fmla="*/ 237 w 263"/>
                  <a:gd name="T57" fmla="*/ 37 h 260"/>
                  <a:gd name="T58" fmla="*/ 244 w 263"/>
                  <a:gd name="T59" fmla="*/ 37 h 260"/>
                  <a:gd name="T60" fmla="*/ 263 w 263"/>
                  <a:gd name="T61" fmla="*/ 57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63" h="260">
                    <a:moveTo>
                      <a:pt x="263" y="57"/>
                    </a:moveTo>
                    <a:cubicBezTo>
                      <a:pt x="255" y="65"/>
                      <a:pt x="247" y="73"/>
                      <a:pt x="239" y="81"/>
                    </a:cubicBezTo>
                    <a:cubicBezTo>
                      <a:pt x="222" y="98"/>
                      <a:pt x="205" y="115"/>
                      <a:pt x="188" y="133"/>
                    </a:cubicBezTo>
                    <a:cubicBezTo>
                      <a:pt x="177" y="144"/>
                      <a:pt x="171" y="159"/>
                      <a:pt x="165" y="173"/>
                    </a:cubicBezTo>
                    <a:cubicBezTo>
                      <a:pt x="158" y="190"/>
                      <a:pt x="153" y="208"/>
                      <a:pt x="143" y="223"/>
                    </a:cubicBezTo>
                    <a:cubicBezTo>
                      <a:pt x="135" y="235"/>
                      <a:pt x="124" y="242"/>
                      <a:pt x="113" y="248"/>
                    </a:cubicBezTo>
                    <a:cubicBezTo>
                      <a:pt x="105" y="252"/>
                      <a:pt x="96" y="255"/>
                      <a:pt x="88" y="259"/>
                    </a:cubicBezTo>
                    <a:cubicBezTo>
                      <a:pt x="85" y="260"/>
                      <a:pt x="82" y="260"/>
                      <a:pt x="80" y="257"/>
                    </a:cubicBezTo>
                    <a:cubicBezTo>
                      <a:pt x="80" y="255"/>
                      <a:pt x="80" y="252"/>
                      <a:pt x="81" y="250"/>
                    </a:cubicBezTo>
                    <a:cubicBezTo>
                      <a:pt x="90" y="237"/>
                      <a:pt x="99" y="225"/>
                      <a:pt x="108" y="213"/>
                    </a:cubicBezTo>
                    <a:cubicBezTo>
                      <a:pt x="119" y="199"/>
                      <a:pt x="115" y="187"/>
                      <a:pt x="107" y="177"/>
                    </a:cubicBezTo>
                    <a:cubicBezTo>
                      <a:pt x="98" y="166"/>
                      <a:pt x="87" y="157"/>
                      <a:pt x="73" y="152"/>
                    </a:cubicBezTo>
                    <a:cubicBezTo>
                      <a:pt x="62" y="148"/>
                      <a:pt x="50" y="149"/>
                      <a:pt x="42" y="162"/>
                    </a:cubicBezTo>
                    <a:cubicBezTo>
                      <a:pt x="33" y="175"/>
                      <a:pt x="23" y="188"/>
                      <a:pt x="13" y="200"/>
                    </a:cubicBezTo>
                    <a:cubicBezTo>
                      <a:pt x="12" y="202"/>
                      <a:pt x="11" y="203"/>
                      <a:pt x="10" y="204"/>
                    </a:cubicBezTo>
                    <a:cubicBezTo>
                      <a:pt x="7" y="206"/>
                      <a:pt x="5" y="206"/>
                      <a:pt x="4" y="203"/>
                    </a:cubicBezTo>
                    <a:cubicBezTo>
                      <a:pt x="3" y="201"/>
                      <a:pt x="2" y="199"/>
                      <a:pt x="2" y="198"/>
                    </a:cubicBezTo>
                    <a:cubicBezTo>
                      <a:pt x="0" y="180"/>
                      <a:pt x="0" y="163"/>
                      <a:pt x="7" y="146"/>
                    </a:cubicBezTo>
                    <a:cubicBezTo>
                      <a:pt x="16" y="124"/>
                      <a:pt x="31" y="109"/>
                      <a:pt x="56" y="107"/>
                    </a:cubicBezTo>
                    <a:cubicBezTo>
                      <a:pt x="74" y="105"/>
                      <a:pt x="92" y="102"/>
                      <a:pt x="108" y="93"/>
                    </a:cubicBezTo>
                    <a:cubicBezTo>
                      <a:pt x="119" y="87"/>
                      <a:pt x="128" y="78"/>
                      <a:pt x="137" y="69"/>
                    </a:cubicBezTo>
                    <a:cubicBezTo>
                      <a:pt x="159" y="47"/>
                      <a:pt x="181" y="25"/>
                      <a:pt x="203" y="2"/>
                    </a:cubicBezTo>
                    <a:cubicBezTo>
                      <a:pt x="205" y="0"/>
                      <a:pt x="207" y="0"/>
                      <a:pt x="209" y="2"/>
                    </a:cubicBezTo>
                    <a:cubicBezTo>
                      <a:pt x="214" y="8"/>
                      <a:pt x="219" y="13"/>
                      <a:pt x="225" y="18"/>
                    </a:cubicBezTo>
                    <a:cubicBezTo>
                      <a:pt x="227" y="20"/>
                      <a:pt x="227" y="22"/>
                      <a:pt x="224" y="24"/>
                    </a:cubicBezTo>
                    <a:cubicBezTo>
                      <a:pt x="191" y="57"/>
                      <a:pt x="158" y="91"/>
                      <a:pt x="124" y="124"/>
                    </a:cubicBezTo>
                    <a:cubicBezTo>
                      <a:pt x="120" y="129"/>
                      <a:pt x="119" y="134"/>
                      <a:pt x="123" y="138"/>
                    </a:cubicBezTo>
                    <a:cubicBezTo>
                      <a:pt x="127" y="142"/>
                      <a:pt x="132" y="142"/>
                      <a:pt x="137" y="137"/>
                    </a:cubicBezTo>
                    <a:cubicBezTo>
                      <a:pt x="170" y="104"/>
                      <a:pt x="204" y="70"/>
                      <a:pt x="237" y="37"/>
                    </a:cubicBezTo>
                    <a:cubicBezTo>
                      <a:pt x="240" y="34"/>
                      <a:pt x="241" y="34"/>
                      <a:pt x="244" y="37"/>
                    </a:cubicBezTo>
                    <a:cubicBezTo>
                      <a:pt x="250" y="44"/>
                      <a:pt x="256" y="50"/>
                      <a:pt x="26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Freeform 7">
                <a:extLst>
                  <a:ext uri="{FF2B5EF4-FFF2-40B4-BE49-F238E27FC236}">
                    <a16:creationId xmlns:a16="http://schemas.microsoft.com/office/drawing/2014/main" id="{9637332B-D53C-40E5-B4C6-D1AF32D9F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701" y="4138613"/>
                <a:ext cx="700088" cy="698500"/>
              </a:xfrm>
              <a:custGeom>
                <a:avLst/>
                <a:gdLst>
                  <a:gd name="T0" fmla="*/ 104 w 219"/>
                  <a:gd name="T1" fmla="*/ 162 h 219"/>
                  <a:gd name="T2" fmla="*/ 16 w 219"/>
                  <a:gd name="T3" fmla="*/ 73 h 219"/>
                  <a:gd name="T4" fmla="*/ 4 w 219"/>
                  <a:gd name="T5" fmla="*/ 62 h 219"/>
                  <a:gd name="T6" fmla="*/ 5 w 219"/>
                  <a:gd name="T7" fmla="*/ 48 h 219"/>
                  <a:gd name="T8" fmla="*/ 48 w 219"/>
                  <a:gd name="T9" fmla="*/ 4 h 219"/>
                  <a:gd name="T10" fmla="*/ 62 w 219"/>
                  <a:gd name="T11" fmla="*/ 5 h 219"/>
                  <a:gd name="T12" fmla="*/ 214 w 219"/>
                  <a:gd name="T13" fmla="*/ 157 h 219"/>
                  <a:gd name="T14" fmla="*/ 214 w 219"/>
                  <a:gd name="T15" fmla="*/ 172 h 219"/>
                  <a:gd name="T16" fmla="*/ 171 w 219"/>
                  <a:gd name="T17" fmla="*/ 215 h 219"/>
                  <a:gd name="T18" fmla="*/ 158 w 219"/>
                  <a:gd name="T19" fmla="*/ 215 h 219"/>
                  <a:gd name="T20" fmla="*/ 104 w 219"/>
                  <a:gd name="T21" fmla="*/ 162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9" h="219">
                    <a:moveTo>
                      <a:pt x="104" y="162"/>
                    </a:moveTo>
                    <a:cubicBezTo>
                      <a:pt x="75" y="132"/>
                      <a:pt x="45" y="103"/>
                      <a:pt x="16" y="73"/>
                    </a:cubicBezTo>
                    <a:cubicBezTo>
                      <a:pt x="12" y="70"/>
                      <a:pt x="8" y="66"/>
                      <a:pt x="4" y="62"/>
                    </a:cubicBezTo>
                    <a:cubicBezTo>
                      <a:pt x="0" y="57"/>
                      <a:pt x="0" y="52"/>
                      <a:pt x="5" y="48"/>
                    </a:cubicBezTo>
                    <a:cubicBezTo>
                      <a:pt x="19" y="33"/>
                      <a:pt x="33" y="19"/>
                      <a:pt x="48" y="4"/>
                    </a:cubicBezTo>
                    <a:cubicBezTo>
                      <a:pt x="53" y="0"/>
                      <a:pt x="57" y="0"/>
                      <a:pt x="62" y="5"/>
                    </a:cubicBezTo>
                    <a:cubicBezTo>
                      <a:pt x="113" y="55"/>
                      <a:pt x="164" y="106"/>
                      <a:pt x="214" y="157"/>
                    </a:cubicBezTo>
                    <a:cubicBezTo>
                      <a:pt x="219" y="162"/>
                      <a:pt x="219" y="167"/>
                      <a:pt x="214" y="172"/>
                    </a:cubicBezTo>
                    <a:cubicBezTo>
                      <a:pt x="200" y="186"/>
                      <a:pt x="185" y="201"/>
                      <a:pt x="171" y="215"/>
                    </a:cubicBezTo>
                    <a:cubicBezTo>
                      <a:pt x="167" y="219"/>
                      <a:pt x="162" y="219"/>
                      <a:pt x="158" y="215"/>
                    </a:cubicBezTo>
                    <a:cubicBezTo>
                      <a:pt x="145" y="203"/>
                      <a:pt x="105" y="163"/>
                      <a:pt x="104" y="1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Freeform 8">
                <a:extLst>
                  <a:ext uri="{FF2B5EF4-FFF2-40B4-BE49-F238E27FC236}">
                    <a16:creationId xmlns:a16="http://schemas.microsoft.com/office/drawing/2014/main" id="{1FC69E3E-9F69-4132-A64F-1BF1D009B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671888"/>
                <a:ext cx="577850" cy="577850"/>
              </a:xfrm>
              <a:custGeom>
                <a:avLst/>
                <a:gdLst>
                  <a:gd name="T0" fmla="*/ 104 w 181"/>
                  <a:gd name="T1" fmla="*/ 147 h 181"/>
                  <a:gd name="T2" fmla="*/ 13 w 181"/>
                  <a:gd name="T3" fmla="*/ 55 h 181"/>
                  <a:gd name="T4" fmla="*/ 0 w 181"/>
                  <a:gd name="T5" fmla="*/ 42 h 181"/>
                  <a:gd name="T6" fmla="*/ 42 w 181"/>
                  <a:gd name="T7" fmla="*/ 0 h 181"/>
                  <a:gd name="T8" fmla="*/ 181 w 181"/>
                  <a:gd name="T9" fmla="*/ 140 h 181"/>
                  <a:gd name="T10" fmla="*/ 154 w 181"/>
                  <a:gd name="T11" fmla="*/ 167 h 181"/>
                  <a:gd name="T12" fmla="*/ 139 w 181"/>
                  <a:gd name="T13" fmla="*/ 181 h 181"/>
                  <a:gd name="T14" fmla="*/ 131 w 181"/>
                  <a:gd name="T15" fmla="*/ 173 h 181"/>
                  <a:gd name="T16" fmla="*/ 104 w 181"/>
                  <a:gd name="T17" fmla="*/ 14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181">
                    <a:moveTo>
                      <a:pt x="104" y="147"/>
                    </a:moveTo>
                    <a:cubicBezTo>
                      <a:pt x="74" y="116"/>
                      <a:pt x="43" y="85"/>
                      <a:pt x="13" y="55"/>
                    </a:cubicBezTo>
                    <a:cubicBezTo>
                      <a:pt x="8" y="50"/>
                      <a:pt x="4" y="46"/>
                      <a:pt x="0" y="42"/>
                    </a:cubicBezTo>
                    <a:cubicBezTo>
                      <a:pt x="14" y="28"/>
                      <a:pt x="28" y="14"/>
                      <a:pt x="42" y="0"/>
                    </a:cubicBezTo>
                    <a:cubicBezTo>
                      <a:pt x="88" y="47"/>
                      <a:pt x="134" y="93"/>
                      <a:pt x="181" y="140"/>
                    </a:cubicBezTo>
                    <a:cubicBezTo>
                      <a:pt x="173" y="149"/>
                      <a:pt x="163" y="158"/>
                      <a:pt x="154" y="167"/>
                    </a:cubicBezTo>
                    <a:cubicBezTo>
                      <a:pt x="150" y="171"/>
                      <a:pt x="139" y="181"/>
                      <a:pt x="139" y="181"/>
                    </a:cubicBezTo>
                    <a:cubicBezTo>
                      <a:pt x="139" y="181"/>
                      <a:pt x="133" y="175"/>
                      <a:pt x="131" y="173"/>
                    </a:cubicBezTo>
                    <a:cubicBezTo>
                      <a:pt x="128" y="170"/>
                      <a:pt x="108" y="150"/>
                      <a:pt x="104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" name="Freeform 9">
                <a:extLst>
                  <a:ext uri="{FF2B5EF4-FFF2-40B4-BE49-F238E27FC236}">
                    <a16:creationId xmlns:a16="http://schemas.microsoft.com/office/drawing/2014/main" id="{DC9D0633-1134-43C7-9397-2B182C32C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876" y="3132138"/>
                <a:ext cx="874713" cy="865188"/>
              </a:xfrm>
              <a:custGeom>
                <a:avLst/>
                <a:gdLst>
                  <a:gd name="T0" fmla="*/ 273 w 274"/>
                  <a:gd name="T1" fmla="*/ 63 h 271"/>
                  <a:gd name="T2" fmla="*/ 272 w 274"/>
                  <a:gd name="T3" fmla="*/ 58 h 271"/>
                  <a:gd name="T4" fmla="*/ 265 w 274"/>
                  <a:gd name="T5" fmla="*/ 56 h 271"/>
                  <a:gd name="T6" fmla="*/ 262 w 274"/>
                  <a:gd name="T7" fmla="*/ 59 h 271"/>
                  <a:gd name="T8" fmla="*/ 238 w 274"/>
                  <a:gd name="T9" fmla="*/ 91 h 271"/>
                  <a:gd name="T10" fmla="*/ 230 w 274"/>
                  <a:gd name="T11" fmla="*/ 102 h 271"/>
                  <a:gd name="T12" fmla="*/ 202 w 274"/>
                  <a:gd name="T13" fmla="*/ 107 h 271"/>
                  <a:gd name="T14" fmla="*/ 171 w 274"/>
                  <a:gd name="T15" fmla="*/ 86 h 271"/>
                  <a:gd name="T16" fmla="*/ 161 w 274"/>
                  <a:gd name="T17" fmla="*/ 56 h 271"/>
                  <a:gd name="T18" fmla="*/ 168 w 274"/>
                  <a:gd name="T19" fmla="*/ 45 h 271"/>
                  <a:gd name="T20" fmla="*/ 194 w 274"/>
                  <a:gd name="T21" fmla="*/ 9 h 271"/>
                  <a:gd name="T22" fmla="*/ 195 w 274"/>
                  <a:gd name="T23" fmla="*/ 2 h 271"/>
                  <a:gd name="T24" fmla="*/ 188 w 274"/>
                  <a:gd name="T25" fmla="*/ 1 h 271"/>
                  <a:gd name="T26" fmla="*/ 163 w 274"/>
                  <a:gd name="T27" fmla="*/ 11 h 271"/>
                  <a:gd name="T28" fmla="*/ 127 w 274"/>
                  <a:gd name="T29" fmla="*/ 44 h 271"/>
                  <a:gd name="T30" fmla="*/ 110 w 274"/>
                  <a:gd name="T31" fmla="*/ 86 h 271"/>
                  <a:gd name="T32" fmla="*/ 87 w 274"/>
                  <a:gd name="T33" fmla="*/ 126 h 271"/>
                  <a:gd name="T34" fmla="*/ 27 w 274"/>
                  <a:gd name="T35" fmla="*/ 187 h 271"/>
                  <a:gd name="T36" fmla="*/ 0 w 274"/>
                  <a:gd name="T37" fmla="*/ 212 h 271"/>
                  <a:gd name="T38" fmla="*/ 22 w 274"/>
                  <a:gd name="T39" fmla="*/ 235 h 271"/>
                  <a:gd name="T40" fmla="*/ 26 w 274"/>
                  <a:gd name="T41" fmla="*/ 232 h 271"/>
                  <a:gd name="T42" fmla="*/ 139 w 274"/>
                  <a:gd name="T43" fmla="*/ 118 h 271"/>
                  <a:gd name="T44" fmla="*/ 145 w 274"/>
                  <a:gd name="T45" fmla="*/ 114 h 271"/>
                  <a:gd name="T46" fmla="*/ 155 w 274"/>
                  <a:gd name="T47" fmla="*/ 119 h 271"/>
                  <a:gd name="T48" fmla="*/ 152 w 274"/>
                  <a:gd name="T49" fmla="*/ 131 h 271"/>
                  <a:gd name="T50" fmla="*/ 76 w 274"/>
                  <a:gd name="T51" fmla="*/ 207 h 271"/>
                  <a:gd name="T52" fmla="*/ 35 w 274"/>
                  <a:gd name="T53" fmla="*/ 248 h 271"/>
                  <a:gd name="T54" fmla="*/ 56 w 274"/>
                  <a:gd name="T55" fmla="*/ 269 h 271"/>
                  <a:gd name="T56" fmla="*/ 60 w 274"/>
                  <a:gd name="T57" fmla="*/ 268 h 271"/>
                  <a:gd name="T58" fmla="*/ 141 w 274"/>
                  <a:gd name="T59" fmla="*/ 187 h 271"/>
                  <a:gd name="T60" fmla="*/ 173 w 274"/>
                  <a:gd name="T61" fmla="*/ 163 h 271"/>
                  <a:gd name="T62" fmla="*/ 221 w 274"/>
                  <a:gd name="T63" fmla="*/ 152 h 271"/>
                  <a:gd name="T64" fmla="*/ 265 w 274"/>
                  <a:gd name="T65" fmla="*/ 121 h 271"/>
                  <a:gd name="T66" fmla="*/ 273 w 274"/>
                  <a:gd name="T67" fmla="*/ 63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4" h="271">
                    <a:moveTo>
                      <a:pt x="273" y="63"/>
                    </a:moveTo>
                    <a:cubicBezTo>
                      <a:pt x="273" y="61"/>
                      <a:pt x="273" y="59"/>
                      <a:pt x="272" y="58"/>
                    </a:cubicBezTo>
                    <a:cubicBezTo>
                      <a:pt x="270" y="54"/>
                      <a:pt x="268" y="53"/>
                      <a:pt x="265" y="56"/>
                    </a:cubicBezTo>
                    <a:cubicBezTo>
                      <a:pt x="264" y="57"/>
                      <a:pt x="263" y="58"/>
                      <a:pt x="262" y="59"/>
                    </a:cubicBezTo>
                    <a:cubicBezTo>
                      <a:pt x="254" y="70"/>
                      <a:pt x="246" y="81"/>
                      <a:pt x="238" y="91"/>
                    </a:cubicBezTo>
                    <a:cubicBezTo>
                      <a:pt x="236" y="94"/>
                      <a:pt x="230" y="102"/>
                      <a:pt x="230" y="102"/>
                    </a:cubicBezTo>
                    <a:cubicBezTo>
                      <a:pt x="222" y="110"/>
                      <a:pt x="212" y="111"/>
                      <a:pt x="202" y="107"/>
                    </a:cubicBezTo>
                    <a:cubicBezTo>
                      <a:pt x="190" y="103"/>
                      <a:pt x="180" y="95"/>
                      <a:pt x="171" y="86"/>
                    </a:cubicBezTo>
                    <a:cubicBezTo>
                      <a:pt x="163" y="77"/>
                      <a:pt x="157" y="68"/>
                      <a:pt x="161" y="56"/>
                    </a:cubicBezTo>
                    <a:cubicBezTo>
                      <a:pt x="163" y="52"/>
                      <a:pt x="166" y="48"/>
                      <a:pt x="168" y="45"/>
                    </a:cubicBezTo>
                    <a:cubicBezTo>
                      <a:pt x="177" y="33"/>
                      <a:pt x="186" y="21"/>
                      <a:pt x="194" y="9"/>
                    </a:cubicBezTo>
                    <a:cubicBezTo>
                      <a:pt x="195" y="7"/>
                      <a:pt x="196" y="4"/>
                      <a:pt x="195" y="2"/>
                    </a:cubicBezTo>
                    <a:cubicBezTo>
                      <a:pt x="193" y="0"/>
                      <a:pt x="190" y="0"/>
                      <a:pt x="188" y="1"/>
                    </a:cubicBezTo>
                    <a:cubicBezTo>
                      <a:pt x="179" y="4"/>
                      <a:pt x="171" y="7"/>
                      <a:pt x="163" y="11"/>
                    </a:cubicBezTo>
                    <a:cubicBezTo>
                      <a:pt x="148" y="19"/>
                      <a:pt x="135" y="29"/>
                      <a:pt x="127" y="44"/>
                    </a:cubicBezTo>
                    <a:cubicBezTo>
                      <a:pt x="121" y="58"/>
                      <a:pt x="115" y="72"/>
                      <a:pt x="110" y="86"/>
                    </a:cubicBezTo>
                    <a:cubicBezTo>
                      <a:pt x="104" y="100"/>
                      <a:pt x="98" y="115"/>
                      <a:pt x="87" y="126"/>
                    </a:cubicBezTo>
                    <a:cubicBezTo>
                      <a:pt x="68" y="147"/>
                      <a:pt x="47" y="166"/>
                      <a:pt x="27" y="187"/>
                    </a:cubicBezTo>
                    <a:cubicBezTo>
                      <a:pt x="19" y="195"/>
                      <a:pt x="9" y="204"/>
                      <a:pt x="0" y="212"/>
                    </a:cubicBezTo>
                    <a:cubicBezTo>
                      <a:pt x="8" y="220"/>
                      <a:pt x="15" y="227"/>
                      <a:pt x="22" y="235"/>
                    </a:cubicBezTo>
                    <a:cubicBezTo>
                      <a:pt x="23" y="234"/>
                      <a:pt x="25" y="233"/>
                      <a:pt x="26" y="232"/>
                    </a:cubicBezTo>
                    <a:cubicBezTo>
                      <a:pt x="63" y="194"/>
                      <a:pt x="101" y="156"/>
                      <a:pt x="139" y="118"/>
                    </a:cubicBezTo>
                    <a:cubicBezTo>
                      <a:pt x="141" y="117"/>
                      <a:pt x="143" y="115"/>
                      <a:pt x="145" y="114"/>
                    </a:cubicBezTo>
                    <a:cubicBezTo>
                      <a:pt x="149" y="113"/>
                      <a:pt x="153" y="115"/>
                      <a:pt x="155" y="119"/>
                    </a:cubicBezTo>
                    <a:cubicBezTo>
                      <a:pt x="157" y="123"/>
                      <a:pt x="156" y="127"/>
                      <a:pt x="152" y="131"/>
                    </a:cubicBezTo>
                    <a:cubicBezTo>
                      <a:pt x="127" y="156"/>
                      <a:pt x="102" y="181"/>
                      <a:pt x="76" y="207"/>
                    </a:cubicBezTo>
                    <a:cubicBezTo>
                      <a:pt x="63" y="220"/>
                      <a:pt x="49" y="234"/>
                      <a:pt x="35" y="248"/>
                    </a:cubicBezTo>
                    <a:cubicBezTo>
                      <a:pt x="42" y="255"/>
                      <a:pt x="49" y="262"/>
                      <a:pt x="56" y="269"/>
                    </a:cubicBezTo>
                    <a:cubicBezTo>
                      <a:pt x="58" y="271"/>
                      <a:pt x="59" y="270"/>
                      <a:pt x="60" y="268"/>
                    </a:cubicBezTo>
                    <a:cubicBezTo>
                      <a:pt x="87" y="241"/>
                      <a:pt x="114" y="214"/>
                      <a:pt x="141" y="187"/>
                    </a:cubicBezTo>
                    <a:cubicBezTo>
                      <a:pt x="151" y="178"/>
                      <a:pt x="161" y="169"/>
                      <a:pt x="173" y="163"/>
                    </a:cubicBezTo>
                    <a:cubicBezTo>
                      <a:pt x="189" y="156"/>
                      <a:pt x="205" y="154"/>
                      <a:pt x="221" y="152"/>
                    </a:cubicBezTo>
                    <a:cubicBezTo>
                      <a:pt x="242" y="150"/>
                      <a:pt x="255" y="141"/>
                      <a:pt x="265" y="121"/>
                    </a:cubicBezTo>
                    <a:cubicBezTo>
                      <a:pt x="274" y="101"/>
                      <a:pt x="274" y="65"/>
                      <a:pt x="273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" name="Gruppo 58"/>
          <p:cNvGrpSpPr/>
          <p:nvPr/>
        </p:nvGrpSpPr>
        <p:grpSpPr>
          <a:xfrm>
            <a:off x="7635818" y="3428020"/>
            <a:ext cx="289457" cy="255984"/>
            <a:chOff x="2589767" y="2096524"/>
            <a:chExt cx="687059" cy="702349"/>
          </a:xfrm>
        </p:grpSpPr>
        <p:sp>
          <p:nvSpPr>
            <p:cNvPr id="60" name="Oval 20">
              <a:extLst>
                <a:ext uri="{FF2B5EF4-FFF2-40B4-BE49-F238E27FC236}">
                  <a16:creationId xmlns:a16="http://schemas.microsoft.com/office/drawing/2014/main" id="{D9CB84BB-85E0-45B1-9A9A-18FFA2F49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767" y="2096524"/>
              <a:ext cx="687059" cy="7023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0" name="Group 37">
              <a:extLst>
                <a:ext uri="{FF2B5EF4-FFF2-40B4-BE49-F238E27FC236}">
                  <a16:creationId xmlns:a16="http://schemas.microsoft.com/office/drawing/2014/main" id="{9F7D441E-9484-4C98-8DF0-D66645F72364}"/>
                </a:ext>
              </a:extLst>
            </p:cNvPr>
            <p:cNvGrpSpPr/>
            <p:nvPr/>
          </p:nvGrpSpPr>
          <p:grpSpPr>
            <a:xfrm>
              <a:off x="2683869" y="2183154"/>
              <a:ext cx="514888" cy="516873"/>
              <a:chOff x="2840038" y="3103563"/>
              <a:chExt cx="1733551" cy="1746251"/>
            </a:xfrm>
            <a:solidFill>
              <a:schemeClr val="bg1"/>
            </a:solidFill>
          </p:grpSpPr>
          <p:sp>
            <p:nvSpPr>
              <p:cNvPr id="62" name="Freeform 5">
                <a:extLst>
                  <a:ext uri="{FF2B5EF4-FFF2-40B4-BE49-F238E27FC236}">
                    <a16:creationId xmlns:a16="http://schemas.microsoft.com/office/drawing/2014/main" id="{0C553940-AC14-47CA-9A1F-D1E74D800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4963" y="3103563"/>
                <a:ext cx="760413" cy="877888"/>
              </a:xfrm>
              <a:custGeom>
                <a:avLst/>
                <a:gdLst>
                  <a:gd name="T0" fmla="*/ 26 w 238"/>
                  <a:gd name="T1" fmla="*/ 275 h 275"/>
                  <a:gd name="T2" fmla="*/ 4 w 238"/>
                  <a:gd name="T3" fmla="*/ 197 h 275"/>
                  <a:gd name="T4" fmla="*/ 41 w 238"/>
                  <a:gd name="T5" fmla="*/ 123 h 275"/>
                  <a:gd name="T6" fmla="*/ 91 w 238"/>
                  <a:gd name="T7" fmla="*/ 71 h 275"/>
                  <a:gd name="T8" fmla="*/ 93 w 238"/>
                  <a:gd name="T9" fmla="*/ 69 h 275"/>
                  <a:gd name="T10" fmla="*/ 109 w 238"/>
                  <a:gd name="T11" fmla="*/ 63 h 275"/>
                  <a:gd name="T12" fmla="*/ 155 w 238"/>
                  <a:gd name="T13" fmla="*/ 28 h 275"/>
                  <a:gd name="T14" fmla="*/ 160 w 238"/>
                  <a:gd name="T15" fmla="*/ 20 h 275"/>
                  <a:gd name="T16" fmla="*/ 174 w 238"/>
                  <a:gd name="T17" fmla="*/ 5 h 275"/>
                  <a:gd name="T18" fmla="*/ 193 w 238"/>
                  <a:gd name="T19" fmla="*/ 5 h 275"/>
                  <a:gd name="T20" fmla="*/ 234 w 238"/>
                  <a:gd name="T21" fmla="*/ 46 h 275"/>
                  <a:gd name="T22" fmla="*/ 234 w 238"/>
                  <a:gd name="T23" fmla="*/ 60 h 275"/>
                  <a:gd name="T24" fmla="*/ 214 w 238"/>
                  <a:gd name="T25" fmla="*/ 83 h 275"/>
                  <a:gd name="T26" fmla="*/ 200 w 238"/>
                  <a:gd name="T27" fmla="*/ 88 h 275"/>
                  <a:gd name="T28" fmla="*/ 177 w 238"/>
                  <a:gd name="T29" fmla="*/ 141 h 275"/>
                  <a:gd name="T30" fmla="*/ 183 w 238"/>
                  <a:gd name="T31" fmla="*/ 159 h 275"/>
                  <a:gd name="T32" fmla="*/ 182 w 238"/>
                  <a:gd name="T33" fmla="*/ 164 h 275"/>
                  <a:gd name="T34" fmla="*/ 137 w 238"/>
                  <a:gd name="T35" fmla="*/ 209 h 275"/>
                  <a:gd name="T36" fmla="*/ 132 w 238"/>
                  <a:gd name="T37" fmla="*/ 210 h 275"/>
                  <a:gd name="T38" fmla="*/ 105 w 238"/>
                  <a:gd name="T39" fmla="*/ 193 h 275"/>
                  <a:gd name="T40" fmla="*/ 61 w 238"/>
                  <a:gd name="T41" fmla="*/ 187 h 275"/>
                  <a:gd name="T42" fmla="*/ 39 w 238"/>
                  <a:gd name="T43" fmla="*/ 207 h 275"/>
                  <a:gd name="T44" fmla="*/ 26 w 238"/>
                  <a:gd name="T45" fmla="*/ 267 h 275"/>
                  <a:gd name="T46" fmla="*/ 26 w 238"/>
                  <a:gd name="T47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75">
                    <a:moveTo>
                      <a:pt x="26" y="275"/>
                    </a:moveTo>
                    <a:cubicBezTo>
                      <a:pt x="8" y="252"/>
                      <a:pt x="0" y="226"/>
                      <a:pt x="4" y="197"/>
                    </a:cubicBezTo>
                    <a:cubicBezTo>
                      <a:pt x="8" y="169"/>
                      <a:pt x="21" y="144"/>
                      <a:pt x="41" y="123"/>
                    </a:cubicBezTo>
                    <a:cubicBezTo>
                      <a:pt x="57" y="106"/>
                      <a:pt x="75" y="88"/>
                      <a:pt x="91" y="71"/>
                    </a:cubicBezTo>
                    <a:cubicBezTo>
                      <a:pt x="92" y="70"/>
                      <a:pt x="92" y="70"/>
                      <a:pt x="93" y="69"/>
                    </a:cubicBezTo>
                    <a:cubicBezTo>
                      <a:pt x="97" y="65"/>
                      <a:pt x="102" y="63"/>
                      <a:pt x="109" y="63"/>
                    </a:cubicBezTo>
                    <a:cubicBezTo>
                      <a:pt x="131" y="64"/>
                      <a:pt x="149" y="51"/>
                      <a:pt x="155" y="28"/>
                    </a:cubicBezTo>
                    <a:cubicBezTo>
                      <a:pt x="156" y="25"/>
                      <a:pt x="158" y="22"/>
                      <a:pt x="160" y="20"/>
                    </a:cubicBezTo>
                    <a:cubicBezTo>
                      <a:pt x="164" y="15"/>
                      <a:pt x="169" y="10"/>
                      <a:pt x="174" y="5"/>
                    </a:cubicBezTo>
                    <a:cubicBezTo>
                      <a:pt x="180" y="0"/>
                      <a:pt x="187" y="0"/>
                      <a:pt x="193" y="5"/>
                    </a:cubicBezTo>
                    <a:cubicBezTo>
                      <a:pt x="207" y="18"/>
                      <a:pt x="220" y="32"/>
                      <a:pt x="234" y="46"/>
                    </a:cubicBezTo>
                    <a:cubicBezTo>
                      <a:pt x="238" y="50"/>
                      <a:pt x="237" y="56"/>
                      <a:pt x="234" y="60"/>
                    </a:cubicBezTo>
                    <a:cubicBezTo>
                      <a:pt x="228" y="68"/>
                      <a:pt x="222" y="76"/>
                      <a:pt x="214" y="83"/>
                    </a:cubicBezTo>
                    <a:cubicBezTo>
                      <a:pt x="211" y="86"/>
                      <a:pt x="204" y="86"/>
                      <a:pt x="200" y="88"/>
                    </a:cubicBezTo>
                    <a:cubicBezTo>
                      <a:pt x="179" y="98"/>
                      <a:pt x="171" y="121"/>
                      <a:pt x="177" y="141"/>
                    </a:cubicBezTo>
                    <a:cubicBezTo>
                      <a:pt x="178" y="147"/>
                      <a:pt x="181" y="153"/>
                      <a:pt x="183" y="159"/>
                    </a:cubicBezTo>
                    <a:cubicBezTo>
                      <a:pt x="183" y="161"/>
                      <a:pt x="183" y="163"/>
                      <a:pt x="182" y="164"/>
                    </a:cubicBezTo>
                    <a:cubicBezTo>
                      <a:pt x="167" y="179"/>
                      <a:pt x="152" y="194"/>
                      <a:pt x="137" y="209"/>
                    </a:cubicBezTo>
                    <a:cubicBezTo>
                      <a:pt x="136" y="210"/>
                      <a:pt x="133" y="210"/>
                      <a:pt x="132" y="210"/>
                    </a:cubicBezTo>
                    <a:cubicBezTo>
                      <a:pt x="123" y="204"/>
                      <a:pt x="114" y="198"/>
                      <a:pt x="105" y="193"/>
                    </a:cubicBezTo>
                    <a:cubicBezTo>
                      <a:pt x="91" y="187"/>
                      <a:pt x="76" y="182"/>
                      <a:pt x="61" y="187"/>
                    </a:cubicBezTo>
                    <a:cubicBezTo>
                      <a:pt x="51" y="191"/>
                      <a:pt x="44" y="198"/>
                      <a:pt x="39" y="207"/>
                    </a:cubicBezTo>
                    <a:cubicBezTo>
                      <a:pt x="29" y="226"/>
                      <a:pt x="26" y="246"/>
                      <a:pt x="26" y="267"/>
                    </a:cubicBezTo>
                    <a:cubicBezTo>
                      <a:pt x="26" y="270"/>
                      <a:pt x="26" y="272"/>
                      <a:pt x="26" y="2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Freeform 6">
                <a:extLst>
                  <a:ext uri="{FF2B5EF4-FFF2-40B4-BE49-F238E27FC236}">
                    <a16:creationId xmlns:a16="http://schemas.microsoft.com/office/drawing/2014/main" id="{DB0146B4-132F-4462-BC33-AB767A661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038" y="4019551"/>
                <a:ext cx="839788" cy="830263"/>
              </a:xfrm>
              <a:custGeom>
                <a:avLst/>
                <a:gdLst>
                  <a:gd name="T0" fmla="*/ 263 w 263"/>
                  <a:gd name="T1" fmla="*/ 57 h 260"/>
                  <a:gd name="T2" fmla="*/ 239 w 263"/>
                  <a:gd name="T3" fmla="*/ 81 h 260"/>
                  <a:gd name="T4" fmla="*/ 188 w 263"/>
                  <a:gd name="T5" fmla="*/ 133 h 260"/>
                  <a:gd name="T6" fmla="*/ 165 w 263"/>
                  <a:gd name="T7" fmla="*/ 173 h 260"/>
                  <a:gd name="T8" fmla="*/ 143 w 263"/>
                  <a:gd name="T9" fmla="*/ 223 h 260"/>
                  <a:gd name="T10" fmla="*/ 113 w 263"/>
                  <a:gd name="T11" fmla="*/ 248 h 260"/>
                  <a:gd name="T12" fmla="*/ 88 w 263"/>
                  <a:gd name="T13" fmla="*/ 259 h 260"/>
                  <a:gd name="T14" fmla="*/ 80 w 263"/>
                  <a:gd name="T15" fmla="*/ 257 h 260"/>
                  <a:gd name="T16" fmla="*/ 81 w 263"/>
                  <a:gd name="T17" fmla="*/ 250 h 260"/>
                  <a:gd name="T18" fmla="*/ 108 w 263"/>
                  <a:gd name="T19" fmla="*/ 213 h 260"/>
                  <a:gd name="T20" fmla="*/ 107 w 263"/>
                  <a:gd name="T21" fmla="*/ 177 h 260"/>
                  <a:gd name="T22" fmla="*/ 73 w 263"/>
                  <a:gd name="T23" fmla="*/ 152 h 260"/>
                  <a:gd name="T24" fmla="*/ 42 w 263"/>
                  <a:gd name="T25" fmla="*/ 162 h 260"/>
                  <a:gd name="T26" fmla="*/ 13 w 263"/>
                  <a:gd name="T27" fmla="*/ 200 h 260"/>
                  <a:gd name="T28" fmla="*/ 10 w 263"/>
                  <a:gd name="T29" fmla="*/ 204 h 260"/>
                  <a:gd name="T30" fmla="*/ 4 w 263"/>
                  <a:gd name="T31" fmla="*/ 203 h 260"/>
                  <a:gd name="T32" fmla="*/ 2 w 263"/>
                  <a:gd name="T33" fmla="*/ 198 h 260"/>
                  <a:gd name="T34" fmla="*/ 7 w 263"/>
                  <a:gd name="T35" fmla="*/ 146 h 260"/>
                  <a:gd name="T36" fmla="*/ 56 w 263"/>
                  <a:gd name="T37" fmla="*/ 107 h 260"/>
                  <a:gd name="T38" fmla="*/ 108 w 263"/>
                  <a:gd name="T39" fmla="*/ 93 h 260"/>
                  <a:gd name="T40" fmla="*/ 137 w 263"/>
                  <a:gd name="T41" fmla="*/ 69 h 260"/>
                  <a:gd name="T42" fmla="*/ 203 w 263"/>
                  <a:gd name="T43" fmla="*/ 2 h 260"/>
                  <a:gd name="T44" fmla="*/ 209 w 263"/>
                  <a:gd name="T45" fmla="*/ 2 h 260"/>
                  <a:gd name="T46" fmla="*/ 225 w 263"/>
                  <a:gd name="T47" fmla="*/ 18 h 260"/>
                  <a:gd name="T48" fmla="*/ 224 w 263"/>
                  <a:gd name="T49" fmla="*/ 24 h 260"/>
                  <a:gd name="T50" fmla="*/ 124 w 263"/>
                  <a:gd name="T51" fmla="*/ 124 h 260"/>
                  <a:gd name="T52" fmla="*/ 123 w 263"/>
                  <a:gd name="T53" fmla="*/ 138 h 260"/>
                  <a:gd name="T54" fmla="*/ 137 w 263"/>
                  <a:gd name="T55" fmla="*/ 137 h 260"/>
                  <a:gd name="T56" fmla="*/ 237 w 263"/>
                  <a:gd name="T57" fmla="*/ 37 h 260"/>
                  <a:gd name="T58" fmla="*/ 244 w 263"/>
                  <a:gd name="T59" fmla="*/ 37 h 260"/>
                  <a:gd name="T60" fmla="*/ 263 w 263"/>
                  <a:gd name="T61" fmla="*/ 57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63" h="260">
                    <a:moveTo>
                      <a:pt x="263" y="57"/>
                    </a:moveTo>
                    <a:cubicBezTo>
                      <a:pt x="255" y="65"/>
                      <a:pt x="247" y="73"/>
                      <a:pt x="239" y="81"/>
                    </a:cubicBezTo>
                    <a:cubicBezTo>
                      <a:pt x="222" y="98"/>
                      <a:pt x="205" y="115"/>
                      <a:pt x="188" y="133"/>
                    </a:cubicBezTo>
                    <a:cubicBezTo>
                      <a:pt x="177" y="144"/>
                      <a:pt x="171" y="159"/>
                      <a:pt x="165" y="173"/>
                    </a:cubicBezTo>
                    <a:cubicBezTo>
                      <a:pt x="158" y="190"/>
                      <a:pt x="153" y="208"/>
                      <a:pt x="143" y="223"/>
                    </a:cubicBezTo>
                    <a:cubicBezTo>
                      <a:pt x="135" y="235"/>
                      <a:pt x="124" y="242"/>
                      <a:pt x="113" y="248"/>
                    </a:cubicBezTo>
                    <a:cubicBezTo>
                      <a:pt x="105" y="252"/>
                      <a:pt x="96" y="255"/>
                      <a:pt x="88" y="259"/>
                    </a:cubicBezTo>
                    <a:cubicBezTo>
                      <a:pt x="85" y="260"/>
                      <a:pt x="82" y="260"/>
                      <a:pt x="80" y="257"/>
                    </a:cubicBezTo>
                    <a:cubicBezTo>
                      <a:pt x="80" y="255"/>
                      <a:pt x="80" y="252"/>
                      <a:pt x="81" y="250"/>
                    </a:cubicBezTo>
                    <a:cubicBezTo>
                      <a:pt x="90" y="237"/>
                      <a:pt x="99" y="225"/>
                      <a:pt x="108" y="213"/>
                    </a:cubicBezTo>
                    <a:cubicBezTo>
                      <a:pt x="119" y="199"/>
                      <a:pt x="115" y="187"/>
                      <a:pt x="107" y="177"/>
                    </a:cubicBezTo>
                    <a:cubicBezTo>
                      <a:pt x="98" y="166"/>
                      <a:pt x="87" y="157"/>
                      <a:pt x="73" y="152"/>
                    </a:cubicBezTo>
                    <a:cubicBezTo>
                      <a:pt x="62" y="148"/>
                      <a:pt x="50" y="149"/>
                      <a:pt x="42" y="162"/>
                    </a:cubicBezTo>
                    <a:cubicBezTo>
                      <a:pt x="33" y="175"/>
                      <a:pt x="23" y="188"/>
                      <a:pt x="13" y="200"/>
                    </a:cubicBezTo>
                    <a:cubicBezTo>
                      <a:pt x="12" y="202"/>
                      <a:pt x="11" y="203"/>
                      <a:pt x="10" y="204"/>
                    </a:cubicBezTo>
                    <a:cubicBezTo>
                      <a:pt x="7" y="206"/>
                      <a:pt x="5" y="206"/>
                      <a:pt x="4" y="203"/>
                    </a:cubicBezTo>
                    <a:cubicBezTo>
                      <a:pt x="3" y="201"/>
                      <a:pt x="2" y="199"/>
                      <a:pt x="2" y="198"/>
                    </a:cubicBezTo>
                    <a:cubicBezTo>
                      <a:pt x="0" y="180"/>
                      <a:pt x="0" y="163"/>
                      <a:pt x="7" y="146"/>
                    </a:cubicBezTo>
                    <a:cubicBezTo>
                      <a:pt x="16" y="124"/>
                      <a:pt x="31" y="109"/>
                      <a:pt x="56" y="107"/>
                    </a:cubicBezTo>
                    <a:cubicBezTo>
                      <a:pt x="74" y="105"/>
                      <a:pt x="92" y="102"/>
                      <a:pt x="108" y="93"/>
                    </a:cubicBezTo>
                    <a:cubicBezTo>
                      <a:pt x="119" y="87"/>
                      <a:pt x="128" y="78"/>
                      <a:pt x="137" y="69"/>
                    </a:cubicBezTo>
                    <a:cubicBezTo>
                      <a:pt x="159" y="47"/>
                      <a:pt x="181" y="25"/>
                      <a:pt x="203" y="2"/>
                    </a:cubicBezTo>
                    <a:cubicBezTo>
                      <a:pt x="205" y="0"/>
                      <a:pt x="207" y="0"/>
                      <a:pt x="209" y="2"/>
                    </a:cubicBezTo>
                    <a:cubicBezTo>
                      <a:pt x="214" y="8"/>
                      <a:pt x="219" y="13"/>
                      <a:pt x="225" y="18"/>
                    </a:cubicBezTo>
                    <a:cubicBezTo>
                      <a:pt x="227" y="20"/>
                      <a:pt x="227" y="22"/>
                      <a:pt x="224" y="24"/>
                    </a:cubicBezTo>
                    <a:cubicBezTo>
                      <a:pt x="191" y="57"/>
                      <a:pt x="158" y="91"/>
                      <a:pt x="124" y="124"/>
                    </a:cubicBezTo>
                    <a:cubicBezTo>
                      <a:pt x="120" y="129"/>
                      <a:pt x="119" y="134"/>
                      <a:pt x="123" y="138"/>
                    </a:cubicBezTo>
                    <a:cubicBezTo>
                      <a:pt x="127" y="142"/>
                      <a:pt x="132" y="142"/>
                      <a:pt x="137" y="137"/>
                    </a:cubicBezTo>
                    <a:cubicBezTo>
                      <a:pt x="170" y="104"/>
                      <a:pt x="204" y="70"/>
                      <a:pt x="237" y="37"/>
                    </a:cubicBezTo>
                    <a:cubicBezTo>
                      <a:pt x="240" y="34"/>
                      <a:pt x="241" y="34"/>
                      <a:pt x="244" y="37"/>
                    </a:cubicBezTo>
                    <a:cubicBezTo>
                      <a:pt x="250" y="44"/>
                      <a:pt x="256" y="50"/>
                      <a:pt x="26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Freeform 7">
                <a:extLst>
                  <a:ext uri="{FF2B5EF4-FFF2-40B4-BE49-F238E27FC236}">
                    <a16:creationId xmlns:a16="http://schemas.microsoft.com/office/drawing/2014/main" id="{9637332B-D53C-40E5-B4C6-D1AF32D9F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701" y="4138613"/>
                <a:ext cx="700088" cy="698500"/>
              </a:xfrm>
              <a:custGeom>
                <a:avLst/>
                <a:gdLst>
                  <a:gd name="T0" fmla="*/ 104 w 219"/>
                  <a:gd name="T1" fmla="*/ 162 h 219"/>
                  <a:gd name="T2" fmla="*/ 16 w 219"/>
                  <a:gd name="T3" fmla="*/ 73 h 219"/>
                  <a:gd name="T4" fmla="*/ 4 w 219"/>
                  <a:gd name="T5" fmla="*/ 62 h 219"/>
                  <a:gd name="T6" fmla="*/ 5 w 219"/>
                  <a:gd name="T7" fmla="*/ 48 h 219"/>
                  <a:gd name="T8" fmla="*/ 48 w 219"/>
                  <a:gd name="T9" fmla="*/ 4 h 219"/>
                  <a:gd name="T10" fmla="*/ 62 w 219"/>
                  <a:gd name="T11" fmla="*/ 5 h 219"/>
                  <a:gd name="T12" fmla="*/ 214 w 219"/>
                  <a:gd name="T13" fmla="*/ 157 h 219"/>
                  <a:gd name="T14" fmla="*/ 214 w 219"/>
                  <a:gd name="T15" fmla="*/ 172 h 219"/>
                  <a:gd name="T16" fmla="*/ 171 w 219"/>
                  <a:gd name="T17" fmla="*/ 215 h 219"/>
                  <a:gd name="T18" fmla="*/ 158 w 219"/>
                  <a:gd name="T19" fmla="*/ 215 h 219"/>
                  <a:gd name="T20" fmla="*/ 104 w 219"/>
                  <a:gd name="T21" fmla="*/ 162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9" h="219">
                    <a:moveTo>
                      <a:pt x="104" y="162"/>
                    </a:moveTo>
                    <a:cubicBezTo>
                      <a:pt x="75" y="132"/>
                      <a:pt x="45" y="103"/>
                      <a:pt x="16" y="73"/>
                    </a:cubicBezTo>
                    <a:cubicBezTo>
                      <a:pt x="12" y="70"/>
                      <a:pt x="8" y="66"/>
                      <a:pt x="4" y="62"/>
                    </a:cubicBezTo>
                    <a:cubicBezTo>
                      <a:pt x="0" y="57"/>
                      <a:pt x="0" y="52"/>
                      <a:pt x="5" y="48"/>
                    </a:cubicBezTo>
                    <a:cubicBezTo>
                      <a:pt x="19" y="33"/>
                      <a:pt x="33" y="19"/>
                      <a:pt x="48" y="4"/>
                    </a:cubicBezTo>
                    <a:cubicBezTo>
                      <a:pt x="53" y="0"/>
                      <a:pt x="57" y="0"/>
                      <a:pt x="62" y="5"/>
                    </a:cubicBezTo>
                    <a:cubicBezTo>
                      <a:pt x="113" y="55"/>
                      <a:pt x="164" y="106"/>
                      <a:pt x="214" y="157"/>
                    </a:cubicBezTo>
                    <a:cubicBezTo>
                      <a:pt x="219" y="162"/>
                      <a:pt x="219" y="167"/>
                      <a:pt x="214" y="172"/>
                    </a:cubicBezTo>
                    <a:cubicBezTo>
                      <a:pt x="200" y="186"/>
                      <a:pt x="185" y="201"/>
                      <a:pt x="171" y="215"/>
                    </a:cubicBezTo>
                    <a:cubicBezTo>
                      <a:pt x="167" y="219"/>
                      <a:pt x="162" y="219"/>
                      <a:pt x="158" y="215"/>
                    </a:cubicBezTo>
                    <a:cubicBezTo>
                      <a:pt x="145" y="203"/>
                      <a:pt x="105" y="163"/>
                      <a:pt x="104" y="1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 8">
                <a:extLst>
                  <a:ext uri="{FF2B5EF4-FFF2-40B4-BE49-F238E27FC236}">
                    <a16:creationId xmlns:a16="http://schemas.microsoft.com/office/drawing/2014/main" id="{1FC69E3E-9F69-4132-A64F-1BF1D009B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671888"/>
                <a:ext cx="577850" cy="577850"/>
              </a:xfrm>
              <a:custGeom>
                <a:avLst/>
                <a:gdLst>
                  <a:gd name="T0" fmla="*/ 104 w 181"/>
                  <a:gd name="T1" fmla="*/ 147 h 181"/>
                  <a:gd name="T2" fmla="*/ 13 w 181"/>
                  <a:gd name="T3" fmla="*/ 55 h 181"/>
                  <a:gd name="T4" fmla="*/ 0 w 181"/>
                  <a:gd name="T5" fmla="*/ 42 h 181"/>
                  <a:gd name="T6" fmla="*/ 42 w 181"/>
                  <a:gd name="T7" fmla="*/ 0 h 181"/>
                  <a:gd name="T8" fmla="*/ 181 w 181"/>
                  <a:gd name="T9" fmla="*/ 140 h 181"/>
                  <a:gd name="T10" fmla="*/ 154 w 181"/>
                  <a:gd name="T11" fmla="*/ 167 h 181"/>
                  <a:gd name="T12" fmla="*/ 139 w 181"/>
                  <a:gd name="T13" fmla="*/ 181 h 181"/>
                  <a:gd name="T14" fmla="*/ 131 w 181"/>
                  <a:gd name="T15" fmla="*/ 173 h 181"/>
                  <a:gd name="T16" fmla="*/ 104 w 181"/>
                  <a:gd name="T17" fmla="*/ 14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181">
                    <a:moveTo>
                      <a:pt x="104" y="147"/>
                    </a:moveTo>
                    <a:cubicBezTo>
                      <a:pt x="74" y="116"/>
                      <a:pt x="43" y="85"/>
                      <a:pt x="13" y="55"/>
                    </a:cubicBezTo>
                    <a:cubicBezTo>
                      <a:pt x="8" y="50"/>
                      <a:pt x="4" y="46"/>
                      <a:pt x="0" y="42"/>
                    </a:cubicBezTo>
                    <a:cubicBezTo>
                      <a:pt x="14" y="28"/>
                      <a:pt x="28" y="14"/>
                      <a:pt x="42" y="0"/>
                    </a:cubicBezTo>
                    <a:cubicBezTo>
                      <a:pt x="88" y="47"/>
                      <a:pt x="134" y="93"/>
                      <a:pt x="181" y="140"/>
                    </a:cubicBezTo>
                    <a:cubicBezTo>
                      <a:pt x="173" y="149"/>
                      <a:pt x="163" y="158"/>
                      <a:pt x="154" y="167"/>
                    </a:cubicBezTo>
                    <a:cubicBezTo>
                      <a:pt x="150" y="171"/>
                      <a:pt x="139" y="181"/>
                      <a:pt x="139" y="181"/>
                    </a:cubicBezTo>
                    <a:cubicBezTo>
                      <a:pt x="139" y="181"/>
                      <a:pt x="133" y="175"/>
                      <a:pt x="131" y="173"/>
                    </a:cubicBezTo>
                    <a:cubicBezTo>
                      <a:pt x="128" y="170"/>
                      <a:pt x="108" y="150"/>
                      <a:pt x="104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Freeform 9">
                <a:extLst>
                  <a:ext uri="{FF2B5EF4-FFF2-40B4-BE49-F238E27FC236}">
                    <a16:creationId xmlns:a16="http://schemas.microsoft.com/office/drawing/2014/main" id="{DC9D0633-1134-43C7-9397-2B182C32C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876" y="3132138"/>
                <a:ext cx="874713" cy="865188"/>
              </a:xfrm>
              <a:custGeom>
                <a:avLst/>
                <a:gdLst>
                  <a:gd name="T0" fmla="*/ 273 w 274"/>
                  <a:gd name="T1" fmla="*/ 63 h 271"/>
                  <a:gd name="T2" fmla="*/ 272 w 274"/>
                  <a:gd name="T3" fmla="*/ 58 h 271"/>
                  <a:gd name="T4" fmla="*/ 265 w 274"/>
                  <a:gd name="T5" fmla="*/ 56 h 271"/>
                  <a:gd name="T6" fmla="*/ 262 w 274"/>
                  <a:gd name="T7" fmla="*/ 59 h 271"/>
                  <a:gd name="T8" fmla="*/ 238 w 274"/>
                  <a:gd name="T9" fmla="*/ 91 h 271"/>
                  <a:gd name="T10" fmla="*/ 230 w 274"/>
                  <a:gd name="T11" fmla="*/ 102 h 271"/>
                  <a:gd name="T12" fmla="*/ 202 w 274"/>
                  <a:gd name="T13" fmla="*/ 107 h 271"/>
                  <a:gd name="T14" fmla="*/ 171 w 274"/>
                  <a:gd name="T15" fmla="*/ 86 h 271"/>
                  <a:gd name="T16" fmla="*/ 161 w 274"/>
                  <a:gd name="T17" fmla="*/ 56 h 271"/>
                  <a:gd name="T18" fmla="*/ 168 w 274"/>
                  <a:gd name="T19" fmla="*/ 45 h 271"/>
                  <a:gd name="T20" fmla="*/ 194 w 274"/>
                  <a:gd name="T21" fmla="*/ 9 h 271"/>
                  <a:gd name="T22" fmla="*/ 195 w 274"/>
                  <a:gd name="T23" fmla="*/ 2 h 271"/>
                  <a:gd name="T24" fmla="*/ 188 w 274"/>
                  <a:gd name="T25" fmla="*/ 1 h 271"/>
                  <a:gd name="T26" fmla="*/ 163 w 274"/>
                  <a:gd name="T27" fmla="*/ 11 h 271"/>
                  <a:gd name="T28" fmla="*/ 127 w 274"/>
                  <a:gd name="T29" fmla="*/ 44 h 271"/>
                  <a:gd name="T30" fmla="*/ 110 w 274"/>
                  <a:gd name="T31" fmla="*/ 86 h 271"/>
                  <a:gd name="T32" fmla="*/ 87 w 274"/>
                  <a:gd name="T33" fmla="*/ 126 h 271"/>
                  <a:gd name="T34" fmla="*/ 27 w 274"/>
                  <a:gd name="T35" fmla="*/ 187 h 271"/>
                  <a:gd name="T36" fmla="*/ 0 w 274"/>
                  <a:gd name="T37" fmla="*/ 212 h 271"/>
                  <a:gd name="T38" fmla="*/ 22 w 274"/>
                  <a:gd name="T39" fmla="*/ 235 h 271"/>
                  <a:gd name="T40" fmla="*/ 26 w 274"/>
                  <a:gd name="T41" fmla="*/ 232 h 271"/>
                  <a:gd name="T42" fmla="*/ 139 w 274"/>
                  <a:gd name="T43" fmla="*/ 118 h 271"/>
                  <a:gd name="T44" fmla="*/ 145 w 274"/>
                  <a:gd name="T45" fmla="*/ 114 h 271"/>
                  <a:gd name="T46" fmla="*/ 155 w 274"/>
                  <a:gd name="T47" fmla="*/ 119 h 271"/>
                  <a:gd name="T48" fmla="*/ 152 w 274"/>
                  <a:gd name="T49" fmla="*/ 131 h 271"/>
                  <a:gd name="T50" fmla="*/ 76 w 274"/>
                  <a:gd name="T51" fmla="*/ 207 h 271"/>
                  <a:gd name="T52" fmla="*/ 35 w 274"/>
                  <a:gd name="T53" fmla="*/ 248 h 271"/>
                  <a:gd name="T54" fmla="*/ 56 w 274"/>
                  <a:gd name="T55" fmla="*/ 269 h 271"/>
                  <a:gd name="T56" fmla="*/ 60 w 274"/>
                  <a:gd name="T57" fmla="*/ 268 h 271"/>
                  <a:gd name="T58" fmla="*/ 141 w 274"/>
                  <a:gd name="T59" fmla="*/ 187 h 271"/>
                  <a:gd name="T60" fmla="*/ 173 w 274"/>
                  <a:gd name="T61" fmla="*/ 163 h 271"/>
                  <a:gd name="T62" fmla="*/ 221 w 274"/>
                  <a:gd name="T63" fmla="*/ 152 h 271"/>
                  <a:gd name="T64" fmla="*/ 265 w 274"/>
                  <a:gd name="T65" fmla="*/ 121 h 271"/>
                  <a:gd name="T66" fmla="*/ 273 w 274"/>
                  <a:gd name="T67" fmla="*/ 63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4" h="271">
                    <a:moveTo>
                      <a:pt x="273" y="63"/>
                    </a:moveTo>
                    <a:cubicBezTo>
                      <a:pt x="273" y="61"/>
                      <a:pt x="273" y="59"/>
                      <a:pt x="272" y="58"/>
                    </a:cubicBezTo>
                    <a:cubicBezTo>
                      <a:pt x="270" y="54"/>
                      <a:pt x="268" y="53"/>
                      <a:pt x="265" y="56"/>
                    </a:cubicBezTo>
                    <a:cubicBezTo>
                      <a:pt x="264" y="57"/>
                      <a:pt x="263" y="58"/>
                      <a:pt x="262" y="59"/>
                    </a:cubicBezTo>
                    <a:cubicBezTo>
                      <a:pt x="254" y="70"/>
                      <a:pt x="246" y="81"/>
                      <a:pt x="238" y="91"/>
                    </a:cubicBezTo>
                    <a:cubicBezTo>
                      <a:pt x="236" y="94"/>
                      <a:pt x="230" y="102"/>
                      <a:pt x="230" y="102"/>
                    </a:cubicBezTo>
                    <a:cubicBezTo>
                      <a:pt x="222" y="110"/>
                      <a:pt x="212" y="111"/>
                      <a:pt x="202" y="107"/>
                    </a:cubicBezTo>
                    <a:cubicBezTo>
                      <a:pt x="190" y="103"/>
                      <a:pt x="180" y="95"/>
                      <a:pt x="171" y="86"/>
                    </a:cubicBezTo>
                    <a:cubicBezTo>
                      <a:pt x="163" y="77"/>
                      <a:pt x="157" y="68"/>
                      <a:pt x="161" y="56"/>
                    </a:cubicBezTo>
                    <a:cubicBezTo>
                      <a:pt x="163" y="52"/>
                      <a:pt x="166" y="48"/>
                      <a:pt x="168" y="45"/>
                    </a:cubicBezTo>
                    <a:cubicBezTo>
                      <a:pt x="177" y="33"/>
                      <a:pt x="186" y="21"/>
                      <a:pt x="194" y="9"/>
                    </a:cubicBezTo>
                    <a:cubicBezTo>
                      <a:pt x="195" y="7"/>
                      <a:pt x="196" y="4"/>
                      <a:pt x="195" y="2"/>
                    </a:cubicBezTo>
                    <a:cubicBezTo>
                      <a:pt x="193" y="0"/>
                      <a:pt x="190" y="0"/>
                      <a:pt x="188" y="1"/>
                    </a:cubicBezTo>
                    <a:cubicBezTo>
                      <a:pt x="179" y="4"/>
                      <a:pt x="171" y="7"/>
                      <a:pt x="163" y="11"/>
                    </a:cubicBezTo>
                    <a:cubicBezTo>
                      <a:pt x="148" y="19"/>
                      <a:pt x="135" y="29"/>
                      <a:pt x="127" y="44"/>
                    </a:cubicBezTo>
                    <a:cubicBezTo>
                      <a:pt x="121" y="58"/>
                      <a:pt x="115" y="72"/>
                      <a:pt x="110" y="86"/>
                    </a:cubicBezTo>
                    <a:cubicBezTo>
                      <a:pt x="104" y="100"/>
                      <a:pt x="98" y="115"/>
                      <a:pt x="87" y="126"/>
                    </a:cubicBezTo>
                    <a:cubicBezTo>
                      <a:pt x="68" y="147"/>
                      <a:pt x="47" y="166"/>
                      <a:pt x="27" y="187"/>
                    </a:cubicBezTo>
                    <a:cubicBezTo>
                      <a:pt x="19" y="195"/>
                      <a:pt x="9" y="204"/>
                      <a:pt x="0" y="212"/>
                    </a:cubicBezTo>
                    <a:cubicBezTo>
                      <a:pt x="8" y="220"/>
                      <a:pt x="15" y="227"/>
                      <a:pt x="22" y="235"/>
                    </a:cubicBezTo>
                    <a:cubicBezTo>
                      <a:pt x="23" y="234"/>
                      <a:pt x="25" y="233"/>
                      <a:pt x="26" y="232"/>
                    </a:cubicBezTo>
                    <a:cubicBezTo>
                      <a:pt x="63" y="194"/>
                      <a:pt x="101" y="156"/>
                      <a:pt x="139" y="118"/>
                    </a:cubicBezTo>
                    <a:cubicBezTo>
                      <a:pt x="141" y="117"/>
                      <a:pt x="143" y="115"/>
                      <a:pt x="145" y="114"/>
                    </a:cubicBezTo>
                    <a:cubicBezTo>
                      <a:pt x="149" y="113"/>
                      <a:pt x="153" y="115"/>
                      <a:pt x="155" y="119"/>
                    </a:cubicBezTo>
                    <a:cubicBezTo>
                      <a:pt x="157" y="123"/>
                      <a:pt x="156" y="127"/>
                      <a:pt x="152" y="131"/>
                    </a:cubicBezTo>
                    <a:cubicBezTo>
                      <a:pt x="127" y="156"/>
                      <a:pt x="102" y="181"/>
                      <a:pt x="76" y="207"/>
                    </a:cubicBezTo>
                    <a:cubicBezTo>
                      <a:pt x="63" y="220"/>
                      <a:pt x="49" y="234"/>
                      <a:pt x="35" y="248"/>
                    </a:cubicBezTo>
                    <a:cubicBezTo>
                      <a:pt x="42" y="255"/>
                      <a:pt x="49" y="262"/>
                      <a:pt x="56" y="269"/>
                    </a:cubicBezTo>
                    <a:cubicBezTo>
                      <a:pt x="58" y="271"/>
                      <a:pt x="59" y="270"/>
                      <a:pt x="60" y="268"/>
                    </a:cubicBezTo>
                    <a:cubicBezTo>
                      <a:pt x="87" y="241"/>
                      <a:pt x="114" y="214"/>
                      <a:pt x="141" y="187"/>
                    </a:cubicBezTo>
                    <a:cubicBezTo>
                      <a:pt x="151" y="178"/>
                      <a:pt x="161" y="169"/>
                      <a:pt x="173" y="163"/>
                    </a:cubicBezTo>
                    <a:cubicBezTo>
                      <a:pt x="189" y="156"/>
                      <a:pt x="205" y="154"/>
                      <a:pt x="221" y="152"/>
                    </a:cubicBezTo>
                    <a:cubicBezTo>
                      <a:pt x="242" y="150"/>
                      <a:pt x="255" y="141"/>
                      <a:pt x="265" y="121"/>
                    </a:cubicBezTo>
                    <a:cubicBezTo>
                      <a:pt x="274" y="101"/>
                      <a:pt x="274" y="65"/>
                      <a:pt x="273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" name="Gruppo 74"/>
          <p:cNvGrpSpPr/>
          <p:nvPr/>
        </p:nvGrpSpPr>
        <p:grpSpPr>
          <a:xfrm>
            <a:off x="7727258" y="2373412"/>
            <a:ext cx="289457" cy="255984"/>
            <a:chOff x="2589767" y="2096524"/>
            <a:chExt cx="687059" cy="702349"/>
          </a:xfrm>
        </p:grpSpPr>
        <p:sp>
          <p:nvSpPr>
            <p:cNvPr id="92" name="Oval 20">
              <a:extLst>
                <a:ext uri="{FF2B5EF4-FFF2-40B4-BE49-F238E27FC236}">
                  <a16:creationId xmlns:a16="http://schemas.microsoft.com/office/drawing/2014/main" id="{D9CB84BB-85E0-45B1-9A9A-18FFA2F49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767" y="2096524"/>
              <a:ext cx="687059" cy="7023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2" name="Group 37">
              <a:extLst>
                <a:ext uri="{FF2B5EF4-FFF2-40B4-BE49-F238E27FC236}">
                  <a16:creationId xmlns:a16="http://schemas.microsoft.com/office/drawing/2014/main" id="{9F7D441E-9484-4C98-8DF0-D66645F72364}"/>
                </a:ext>
              </a:extLst>
            </p:cNvPr>
            <p:cNvGrpSpPr/>
            <p:nvPr/>
          </p:nvGrpSpPr>
          <p:grpSpPr>
            <a:xfrm>
              <a:off x="2683869" y="2183154"/>
              <a:ext cx="514888" cy="516873"/>
              <a:chOff x="2840038" y="3103563"/>
              <a:chExt cx="1733551" cy="1746251"/>
            </a:xfrm>
            <a:solidFill>
              <a:schemeClr val="bg1"/>
            </a:solidFill>
          </p:grpSpPr>
          <p:sp>
            <p:nvSpPr>
              <p:cNvPr id="94" name="Freeform 5">
                <a:extLst>
                  <a:ext uri="{FF2B5EF4-FFF2-40B4-BE49-F238E27FC236}">
                    <a16:creationId xmlns:a16="http://schemas.microsoft.com/office/drawing/2014/main" id="{0C553940-AC14-47CA-9A1F-D1E74D800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4963" y="3103563"/>
                <a:ext cx="760413" cy="877888"/>
              </a:xfrm>
              <a:custGeom>
                <a:avLst/>
                <a:gdLst>
                  <a:gd name="T0" fmla="*/ 26 w 238"/>
                  <a:gd name="T1" fmla="*/ 275 h 275"/>
                  <a:gd name="T2" fmla="*/ 4 w 238"/>
                  <a:gd name="T3" fmla="*/ 197 h 275"/>
                  <a:gd name="T4" fmla="*/ 41 w 238"/>
                  <a:gd name="T5" fmla="*/ 123 h 275"/>
                  <a:gd name="T6" fmla="*/ 91 w 238"/>
                  <a:gd name="T7" fmla="*/ 71 h 275"/>
                  <a:gd name="T8" fmla="*/ 93 w 238"/>
                  <a:gd name="T9" fmla="*/ 69 h 275"/>
                  <a:gd name="T10" fmla="*/ 109 w 238"/>
                  <a:gd name="T11" fmla="*/ 63 h 275"/>
                  <a:gd name="T12" fmla="*/ 155 w 238"/>
                  <a:gd name="T13" fmla="*/ 28 h 275"/>
                  <a:gd name="T14" fmla="*/ 160 w 238"/>
                  <a:gd name="T15" fmla="*/ 20 h 275"/>
                  <a:gd name="T16" fmla="*/ 174 w 238"/>
                  <a:gd name="T17" fmla="*/ 5 h 275"/>
                  <a:gd name="T18" fmla="*/ 193 w 238"/>
                  <a:gd name="T19" fmla="*/ 5 h 275"/>
                  <a:gd name="T20" fmla="*/ 234 w 238"/>
                  <a:gd name="T21" fmla="*/ 46 h 275"/>
                  <a:gd name="T22" fmla="*/ 234 w 238"/>
                  <a:gd name="T23" fmla="*/ 60 h 275"/>
                  <a:gd name="T24" fmla="*/ 214 w 238"/>
                  <a:gd name="T25" fmla="*/ 83 h 275"/>
                  <a:gd name="T26" fmla="*/ 200 w 238"/>
                  <a:gd name="T27" fmla="*/ 88 h 275"/>
                  <a:gd name="T28" fmla="*/ 177 w 238"/>
                  <a:gd name="T29" fmla="*/ 141 h 275"/>
                  <a:gd name="T30" fmla="*/ 183 w 238"/>
                  <a:gd name="T31" fmla="*/ 159 h 275"/>
                  <a:gd name="T32" fmla="*/ 182 w 238"/>
                  <a:gd name="T33" fmla="*/ 164 h 275"/>
                  <a:gd name="T34" fmla="*/ 137 w 238"/>
                  <a:gd name="T35" fmla="*/ 209 h 275"/>
                  <a:gd name="T36" fmla="*/ 132 w 238"/>
                  <a:gd name="T37" fmla="*/ 210 h 275"/>
                  <a:gd name="T38" fmla="*/ 105 w 238"/>
                  <a:gd name="T39" fmla="*/ 193 h 275"/>
                  <a:gd name="T40" fmla="*/ 61 w 238"/>
                  <a:gd name="T41" fmla="*/ 187 h 275"/>
                  <a:gd name="T42" fmla="*/ 39 w 238"/>
                  <a:gd name="T43" fmla="*/ 207 h 275"/>
                  <a:gd name="T44" fmla="*/ 26 w 238"/>
                  <a:gd name="T45" fmla="*/ 267 h 275"/>
                  <a:gd name="T46" fmla="*/ 26 w 238"/>
                  <a:gd name="T47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8" h="275">
                    <a:moveTo>
                      <a:pt x="26" y="275"/>
                    </a:moveTo>
                    <a:cubicBezTo>
                      <a:pt x="8" y="252"/>
                      <a:pt x="0" y="226"/>
                      <a:pt x="4" y="197"/>
                    </a:cubicBezTo>
                    <a:cubicBezTo>
                      <a:pt x="8" y="169"/>
                      <a:pt x="21" y="144"/>
                      <a:pt x="41" y="123"/>
                    </a:cubicBezTo>
                    <a:cubicBezTo>
                      <a:pt x="57" y="106"/>
                      <a:pt x="75" y="88"/>
                      <a:pt x="91" y="71"/>
                    </a:cubicBezTo>
                    <a:cubicBezTo>
                      <a:pt x="92" y="70"/>
                      <a:pt x="92" y="70"/>
                      <a:pt x="93" y="69"/>
                    </a:cubicBezTo>
                    <a:cubicBezTo>
                      <a:pt x="97" y="65"/>
                      <a:pt x="102" y="63"/>
                      <a:pt x="109" y="63"/>
                    </a:cubicBezTo>
                    <a:cubicBezTo>
                      <a:pt x="131" y="64"/>
                      <a:pt x="149" y="51"/>
                      <a:pt x="155" y="28"/>
                    </a:cubicBezTo>
                    <a:cubicBezTo>
                      <a:pt x="156" y="25"/>
                      <a:pt x="158" y="22"/>
                      <a:pt x="160" y="20"/>
                    </a:cubicBezTo>
                    <a:cubicBezTo>
                      <a:pt x="164" y="15"/>
                      <a:pt x="169" y="10"/>
                      <a:pt x="174" y="5"/>
                    </a:cubicBezTo>
                    <a:cubicBezTo>
                      <a:pt x="180" y="0"/>
                      <a:pt x="187" y="0"/>
                      <a:pt x="193" y="5"/>
                    </a:cubicBezTo>
                    <a:cubicBezTo>
                      <a:pt x="207" y="18"/>
                      <a:pt x="220" y="32"/>
                      <a:pt x="234" y="46"/>
                    </a:cubicBezTo>
                    <a:cubicBezTo>
                      <a:pt x="238" y="50"/>
                      <a:pt x="237" y="56"/>
                      <a:pt x="234" y="60"/>
                    </a:cubicBezTo>
                    <a:cubicBezTo>
                      <a:pt x="228" y="68"/>
                      <a:pt x="222" y="76"/>
                      <a:pt x="214" y="83"/>
                    </a:cubicBezTo>
                    <a:cubicBezTo>
                      <a:pt x="211" y="86"/>
                      <a:pt x="204" y="86"/>
                      <a:pt x="200" y="88"/>
                    </a:cubicBezTo>
                    <a:cubicBezTo>
                      <a:pt x="179" y="98"/>
                      <a:pt x="171" y="121"/>
                      <a:pt x="177" y="141"/>
                    </a:cubicBezTo>
                    <a:cubicBezTo>
                      <a:pt x="178" y="147"/>
                      <a:pt x="181" y="153"/>
                      <a:pt x="183" y="159"/>
                    </a:cubicBezTo>
                    <a:cubicBezTo>
                      <a:pt x="183" y="161"/>
                      <a:pt x="183" y="163"/>
                      <a:pt x="182" y="164"/>
                    </a:cubicBezTo>
                    <a:cubicBezTo>
                      <a:pt x="167" y="179"/>
                      <a:pt x="152" y="194"/>
                      <a:pt x="137" y="209"/>
                    </a:cubicBezTo>
                    <a:cubicBezTo>
                      <a:pt x="136" y="210"/>
                      <a:pt x="133" y="210"/>
                      <a:pt x="132" y="210"/>
                    </a:cubicBezTo>
                    <a:cubicBezTo>
                      <a:pt x="123" y="204"/>
                      <a:pt x="114" y="198"/>
                      <a:pt x="105" y="193"/>
                    </a:cubicBezTo>
                    <a:cubicBezTo>
                      <a:pt x="91" y="187"/>
                      <a:pt x="76" y="182"/>
                      <a:pt x="61" y="187"/>
                    </a:cubicBezTo>
                    <a:cubicBezTo>
                      <a:pt x="51" y="191"/>
                      <a:pt x="44" y="198"/>
                      <a:pt x="39" y="207"/>
                    </a:cubicBezTo>
                    <a:cubicBezTo>
                      <a:pt x="29" y="226"/>
                      <a:pt x="26" y="246"/>
                      <a:pt x="26" y="267"/>
                    </a:cubicBezTo>
                    <a:cubicBezTo>
                      <a:pt x="26" y="270"/>
                      <a:pt x="26" y="272"/>
                      <a:pt x="26" y="2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Freeform 6">
                <a:extLst>
                  <a:ext uri="{FF2B5EF4-FFF2-40B4-BE49-F238E27FC236}">
                    <a16:creationId xmlns:a16="http://schemas.microsoft.com/office/drawing/2014/main" id="{DB0146B4-132F-4462-BC33-AB767A661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038" y="4019551"/>
                <a:ext cx="839788" cy="830263"/>
              </a:xfrm>
              <a:custGeom>
                <a:avLst/>
                <a:gdLst>
                  <a:gd name="T0" fmla="*/ 263 w 263"/>
                  <a:gd name="T1" fmla="*/ 57 h 260"/>
                  <a:gd name="T2" fmla="*/ 239 w 263"/>
                  <a:gd name="T3" fmla="*/ 81 h 260"/>
                  <a:gd name="T4" fmla="*/ 188 w 263"/>
                  <a:gd name="T5" fmla="*/ 133 h 260"/>
                  <a:gd name="T6" fmla="*/ 165 w 263"/>
                  <a:gd name="T7" fmla="*/ 173 h 260"/>
                  <a:gd name="T8" fmla="*/ 143 w 263"/>
                  <a:gd name="T9" fmla="*/ 223 h 260"/>
                  <a:gd name="T10" fmla="*/ 113 w 263"/>
                  <a:gd name="T11" fmla="*/ 248 h 260"/>
                  <a:gd name="T12" fmla="*/ 88 w 263"/>
                  <a:gd name="T13" fmla="*/ 259 h 260"/>
                  <a:gd name="T14" fmla="*/ 80 w 263"/>
                  <a:gd name="T15" fmla="*/ 257 h 260"/>
                  <a:gd name="T16" fmla="*/ 81 w 263"/>
                  <a:gd name="T17" fmla="*/ 250 h 260"/>
                  <a:gd name="T18" fmla="*/ 108 w 263"/>
                  <a:gd name="T19" fmla="*/ 213 h 260"/>
                  <a:gd name="T20" fmla="*/ 107 w 263"/>
                  <a:gd name="T21" fmla="*/ 177 h 260"/>
                  <a:gd name="T22" fmla="*/ 73 w 263"/>
                  <a:gd name="T23" fmla="*/ 152 h 260"/>
                  <a:gd name="T24" fmla="*/ 42 w 263"/>
                  <a:gd name="T25" fmla="*/ 162 h 260"/>
                  <a:gd name="T26" fmla="*/ 13 w 263"/>
                  <a:gd name="T27" fmla="*/ 200 h 260"/>
                  <a:gd name="T28" fmla="*/ 10 w 263"/>
                  <a:gd name="T29" fmla="*/ 204 h 260"/>
                  <a:gd name="T30" fmla="*/ 4 w 263"/>
                  <a:gd name="T31" fmla="*/ 203 h 260"/>
                  <a:gd name="T32" fmla="*/ 2 w 263"/>
                  <a:gd name="T33" fmla="*/ 198 h 260"/>
                  <a:gd name="T34" fmla="*/ 7 w 263"/>
                  <a:gd name="T35" fmla="*/ 146 h 260"/>
                  <a:gd name="T36" fmla="*/ 56 w 263"/>
                  <a:gd name="T37" fmla="*/ 107 h 260"/>
                  <a:gd name="T38" fmla="*/ 108 w 263"/>
                  <a:gd name="T39" fmla="*/ 93 h 260"/>
                  <a:gd name="T40" fmla="*/ 137 w 263"/>
                  <a:gd name="T41" fmla="*/ 69 h 260"/>
                  <a:gd name="T42" fmla="*/ 203 w 263"/>
                  <a:gd name="T43" fmla="*/ 2 h 260"/>
                  <a:gd name="T44" fmla="*/ 209 w 263"/>
                  <a:gd name="T45" fmla="*/ 2 h 260"/>
                  <a:gd name="T46" fmla="*/ 225 w 263"/>
                  <a:gd name="T47" fmla="*/ 18 h 260"/>
                  <a:gd name="T48" fmla="*/ 224 w 263"/>
                  <a:gd name="T49" fmla="*/ 24 h 260"/>
                  <a:gd name="T50" fmla="*/ 124 w 263"/>
                  <a:gd name="T51" fmla="*/ 124 h 260"/>
                  <a:gd name="T52" fmla="*/ 123 w 263"/>
                  <a:gd name="T53" fmla="*/ 138 h 260"/>
                  <a:gd name="T54" fmla="*/ 137 w 263"/>
                  <a:gd name="T55" fmla="*/ 137 h 260"/>
                  <a:gd name="T56" fmla="*/ 237 w 263"/>
                  <a:gd name="T57" fmla="*/ 37 h 260"/>
                  <a:gd name="T58" fmla="*/ 244 w 263"/>
                  <a:gd name="T59" fmla="*/ 37 h 260"/>
                  <a:gd name="T60" fmla="*/ 263 w 263"/>
                  <a:gd name="T61" fmla="*/ 57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63" h="260">
                    <a:moveTo>
                      <a:pt x="263" y="57"/>
                    </a:moveTo>
                    <a:cubicBezTo>
                      <a:pt x="255" y="65"/>
                      <a:pt x="247" y="73"/>
                      <a:pt x="239" y="81"/>
                    </a:cubicBezTo>
                    <a:cubicBezTo>
                      <a:pt x="222" y="98"/>
                      <a:pt x="205" y="115"/>
                      <a:pt x="188" y="133"/>
                    </a:cubicBezTo>
                    <a:cubicBezTo>
                      <a:pt x="177" y="144"/>
                      <a:pt x="171" y="159"/>
                      <a:pt x="165" y="173"/>
                    </a:cubicBezTo>
                    <a:cubicBezTo>
                      <a:pt x="158" y="190"/>
                      <a:pt x="153" y="208"/>
                      <a:pt x="143" y="223"/>
                    </a:cubicBezTo>
                    <a:cubicBezTo>
                      <a:pt x="135" y="235"/>
                      <a:pt x="124" y="242"/>
                      <a:pt x="113" y="248"/>
                    </a:cubicBezTo>
                    <a:cubicBezTo>
                      <a:pt x="105" y="252"/>
                      <a:pt x="96" y="255"/>
                      <a:pt x="88" y="259"/>
                    </a:cubicBezTo>
                    <a:cubicBezTo>
                      <a:pt x="85" y="260"/>
                      <a:pt x="82" y="260"/>
                      <a:pt x="80" y="257"/>
                    </a:cubicBezTo>
                    <a:cubicBezTo>
                      <a:pt x="80" y="255"/>
                      <a:pt x="80" y="252"/>
                      <a:pt x="81" y="250"/>
                    </a:cubicBezTo>
                    <a:cubicBezTo>
                      <a:pt x="90" y="237"/>
                      <a:pt x="99" y="225"/>
                      <a:pt x="108" y="213"/>
                    </a:cubicBezTo>
                    <a:cubicBezTo>
                      <a:pt x="119" y="199"/>
                      <a:pt x="115" y="187"/>
                      <a:pt x="107" y="177"/>
                    </a:cubicBezTo>
                    <a:cubicBezTo>
                      <a:pt x="98" y="166"/>
                      <a:pt x="87" y="157"/>
                      <a:pt x="73" y="152"/>
                    </a:cubicBezTo>
                    <a:cubicBezTo>
                      <a:pt x="62" y="148"/>
                      <a:pt x="50" y="149"/>
                      <a:pt x="42" y="162"/>
                    </a:cubicBezTo>
                    <a:cubicBezTo>
                      <a:pt x="33" y="175"/>
                      <a:pt x="23" y="188"/>
                      <a:pt x="13" y="200"/>
                    </a:cubicBezTo>
                    <a:cubicBezTo>
                      <a:pt x="12" y="202"/>
                      <a:pt x="11" y="203"/>
                      <a:pt x="10" y="204"/>
                    </a:cubicBezTo>
                    <a:cubicBezTo>
                      <a:pt x="7" y="206"/>
                      <a:pt x="5" y="206"/>
                      <a:pt x="4" y="203"/>
                    </a:cubicBezTo>
                    <a:cubicBezTo>
                      <a:pt x="3" y="201"/>
                      <a:pt x="2" y="199"/>
                      <a:pt x="2" y="198"/>
                    </a:cubicBezTo>
                    <a:cubicBezTo>
                      <a:pt x="0" y="180"/>
                      <a:pt x="0" y="163"/>
                      <a:pt x="7" y="146"/>
                    </a:cubicBezTo>
                    <a:cubicBezTo>
                      <a:pt x="16" y="124"/>
                      <a:pt x="31" y="109"/>
                      <a:pt x="56" y="107"/>
                    </a:cubicBezTo>
                    <a:cubicBezTo>
                      <a:pt x="74" y="105"/>
                      <a:pt x="92" y="102"/>
                      <a:pt x="108" y="93"/>
                    </a:cubicBezTo>
                    <a:cubicBezTo>
                      <a:pt x="119" y="87"/>
                      <a:pt x="128" y="78"/>
                      <a:pt x="137" y="69"/>
                    </a:cubicBezTo>
                    <a:cubicBezTo>
                      <a:pt x="159" y="47"/>
                      <a:pt x="181" y="25"/>
                      <a:pt x="203" y="2"/>
                    </a:cubicBezTo>
                    <a:cubicBezTo>
                      <a:pt x="205" y="0"/>
                      <a:pt x="207" y="0"/>
                      <a:pt x="209" y="2"/>
                    </a:cubicBezTo>
                    <a:cubicBezTo>
                      <a:pt x="214" y="8"/>
                      <a:pt x="219" y="13"/>
                      <a:pt x="225" y="18"/>
                    </a:cubicBezTo>
                    <a:cubicBezTo>
                      <a:pt x="227" y="20"/>
                      <a:pt x="227" y="22"/>
                      <a:pt x="224" y="24"/>
                    </a:cubicBezTo>
                    <a:cubicBezTo>
                      <a:pt x="191" y="57"/>
                      <a:pt x="158" y="91"/>
                      <a:pt x="124" y="124"/>
                    </a:cubicBezTo>
                    <a:cubicBezTo>
                      <a:pt x="120" y="129"/>
                      <a:pt x="119" y="134"/>
                      <a:pt x="123" y="138"/>
                    </a:cubicBezTo>
                    <a:cubicBezTo>
                      <a:pt x="127" y="142"/>
                      <a:pt x="132" y="142"/>
                      <a:pt x="137" y="137"/>
                    </a:cubicBezTo>
                    <a:cubicBezTo>
                      <a:pt x="170" y="104"/>
                      <a:pt x="204" y="70"/>
                      <a:pt x="237" y="37"/>
                    </a:cubicBezTo>
                    <a:cubicBezTo>
                      <a:pt x="240" y="34"/>
                      <a:pt x="241" y="34"/>
                      <a:pt x="244" y="37"/>
                    </a:cubicBezTo>
                    <a:cubicBezTo>
                      <a:pt x="250" y="44"/>
                      <a:pt x="256" y="50"/>
                      <a:pt x="26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Freeform 7">
                <a:extLst>
                  <a:ext uri="{FF2B5EF4-FFF2-40B4-BE49-F238E27FC236}">
                    <a16:creationId xmlns:a16="http://schemas.microsoft.com/office/drawing/2014/main" id="{9637332B-D53C-40E5-B4C6-D1AF32D9F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701" y="4138613"/>
                <a:ext cx="700088" cy="698500"/>
              </a:xfrm>
              <a:custGeom>
                <a:avLst/>
                <a:gdLst>
                  <a:gd name="T0" fmla="*/ 104 w 219"/>
                  <a:gd name="T1" fmla="*/ 162 h 219"/>
                  <a:gd name="T2" fmla="*/ 16 w 219"/>
                  <a:gd name="T3" fmla="*/ 73 h 219"/>
                  <a:gd name="T4" fmla="*/ 4 w 219"/>
                  <a:gd name="T5" fmla="*/ 62 h 219"/>
                  <a:gd name="T6" fmla="*/ 5 w 219"/>
                  <a:gd name="T7" fmla="*/ 48 h 219"/>
                  <a:gd name="T8" fmla="*/ 48 w 219"/>
                  <a:gd name="T9" fmla="*/ 4 h 219"/>
                  <a:gd name="T10" fmla="*/ 62 w 219"/>
                  <a:gd name="T11" fmla="*/ 5 h 219"/>
                  <a:gd name="T12" fmla="*/ 214 w 219"/>
                  <a:gd name="T13" fmla="*/ 157 h 219"/>
                  <a:gd name="T14" fmla="*/ 214 w 219"/>
                  <a:gd name="T15" fmla="*/ 172 h 219"/>
                  <a:gd name="T16" fmla="*/ 171 w 219"/>
                  <a:gd name="T17" fmla="*/ 215 h 219"/>
                  <a:gd name="T18" fmla="*/ 158 w 219"/>
                  <a:gd name="T19" fmla="*/ 215 h 219"/>
                  <a:gd name="T20" fmla="*/ 104 w 219"/>
                  <a:gd name="T21" fmla="*/ 162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9" h="219">
                    <a:moveTo>
                      <a:pt x="104" y="162"/>
                    </a:moveTo>
                    <a:cubicBezTo>
                      <a:pt x="75" y="132"/>
                      <a:pt x="45" y="103"/>
                      <a:pt x="16" y="73"/>
                    </a:cubicBezTo>
                    <a:cubicBezTo>
                      <a:pt x="12" y="70"/>
                      <a:pt x="8" y="66"/>
                      <a:pt x="4" y="62"/>
                    </a:cubicBezTo>
                    <a:cubicBezTo>
                      <a:pt x="0" y="57"/>
                      <a:pt x="0" y="52"/>
                      <a:pt x="5" y="48"/>
                    </a:cubicBezTo>
                    <a:cubicBezTo>
                      <a:pt x="19" y="33"/>
                      <a:pt x="33" y="19"/>
                      <a:pt x="48" y="4"/>
                    </a:cubicBezTo>
                    <a:cubicBezTo>
                      <a:pt x="53" y="0"/>
                      <a:pt x="57" y="0"/>
                      <a:pt x="62" y="5"/>
                    </a:cubicBezTo>
                    <a:cubicBezTo>
                      <a:pt x="113" y="55"/>
                      <a:pt x="164" y="106"/>
                      <a:pt x="214" y="157"/>
                    </a:cubicBezTo>
                    <a:cubicBezTo>
                      <a:pt x="219" y="162"/>
                      <a:pt x="219" y="167"/>
                      <a:pt x="214" y="172"/>
                    </a:cubicBezTo>
                    <a:cubicBezTo>
                      <a:pt x="200" y="186"/>
                      <a:pt x="185" y="201"/>
                      <a:pt x="171" y="215"/>
                    </a:cubicBezTo>
                    <a:cubicBezTo>
                      <a:pt x="167" y="219"/>
                      <a:pt x="162" y="219"/>
                      <a:pt x="158" y="215"/>
                    </a:cubicBezTo>
                    <a:cubicBezTo>
                      <a:pt x="145" y="203"/>
                      <a:pt x="105" y="163"/>
                      <a:pt x="104" y="1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reeform 8">
                <a:extLst>
                  <a:ext uri="{FF2B5EF4-FFF2-40B4-BE49-F238E27FC236}">
                    <a16:creationId xmlns:a16="http://schemas.microsoft.com/office/drawing/2014/main" id="{1FC69E3E-9F69-4132-A64F-1BF1D009B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671888"/>
                <a:ext cx="577850" cy="577850"/>
              </a:xfrm>
              <a:custGeom>
                <a:avLst/>
                <a:gdLst>
                  <a:gd name="T0" fmla="*/ 104 w 181"/>
                  <a:gd name="T1" fmla="*/ 147 h 181"/>
                  <a:gd name="T2" fmla="*/ 13 w 181"/>
                  <a:gd name="T3" fmla="*/ 55 h 181"/>
                  <a:gd name="T4" fmla="*/ 0 w 181"/>
                  <a:gd name="T5" fmla="*/ 42 h 181"/>
                  <a:gd name="T6" fmla="*/ 42 w 181"/>
                  <a:gd name="T7" fmla="*/ 0 h 181"/>
                  <a:gd name="T8" fmla="*/ 181 w 181"/>
                  <a:gd name="T9" fmla="*/ 140 h 181"/>
                  <a:gd name="T10" fmla="*/ 154 w 181"/>
                  <a:gd name="T11" fmla="*/ 167 h 181"/>
                  <a:gd name="T12" fmla="*/ 139 w 181"/>
                  <a:gd name="T13" fmla="*/ 181 h 181"/>
                  <a:gd name="T14" fmla="*/ 131 w 181"/>
                  <a:gd name="T15" fmla="*/ 173 h 181"/>
                  <a:gd name="T16" fmla="*/ 104 w 181"/>
                  <a:gd name="T17" fmla="*/ 14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181">
                    <a:moveTo>
                      <a:pt x="104" y="147"/>
                    </a:moveTo>
                    <a:cubicBezTo>
                      <a:pt x="74" y="116"/>
                      <a:pt x="43" y="85"/>
                      <a:pt x="13" y="55"/>
                    </a:cubicBezTo>
                    <a:cubicBezTo>
                      <a:pt x="8" y="50"/>
                      <a:pt x="4" y="46"/>
                      <a:pt x="0" y="42"/>
                    </a:cubicBezTo>
                    <a:cubicBezTo>
                      <a:pt x="14" y="28"/>
                      <a:pt x="28" y="14"/>
                      <a:pt x="42" y="0"/>
                    </a:cubicBezTo>
                    <a:cubicBezTo>
                      <a:pt x="88" y="47"/>
                      <a:pt x="134" y="93"/>
                      <a:pt x="181" y="140"/>
                    </a:cubicBezTo>
                    <a:cubicBezTo>
                      <a:pt x="173" y="149"/>
                      <a:pt x="163" y="158"/>
                      <a:pt x="154" y="167"/>
                    </a:cubicBezTo>
                    <a:cubicBezTo>
                      <a:pt x="150" y="171"/>
                      <a:pt x="139" y="181"/>
                      <a:pt x="139" y="181"/>
                    </a:cubicBezTo>
                    <a:cubicBezTo>
                      <a:pt x="139" y="181"/>
                      <a:pt x="133" y="175"/>
                      <a:pt x="131" y="173"/>
                    </a:cubicBezTo>
                    <a:cubicBezTo>
                      <a:pt x="128" y="170"/>
                      <a:pt x="108" y="150"/>
                      <a:pt x="104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Freeform 9">
                <a:extLst>
                  <a:ext uri="{FF2B5EF4-FFF2-40B4-BE49-F238E27FC236}">
                    <a16:creationId xmlns:a16="http://schemas.microsoft.com/office/drawing/2014/main" id="{DC9D0633-1134-43C7-9397-2B182C32C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876" y="3132138"/>
                <a:ext cx="874713" cy="865188"/>
              </a:xfrm>
              <a:custGeom>
                <a:avLst/>
                <a:gdLst>
                  <a:gd name="T0" fmla="*/ 273 w 274"/>
                  <a:gd name="T1" fmla="*/ 63 h 271"/>
                  <a:gd name="T2" fmla="*/ 272 w 274"/>
                  <a:gd name="T3" fmla="*/ 58 h 271"/>
                  <a:gd name="T4" fmla="*/ 265 w 274"/>
                  <a:gd name="T5" fmla="*/ 56 h 271"/>
                  <a:gd name="T6" fmla="*/ 262 w 274"/>
                  <a:gd name="T7" fmla="*/ 59 h 271"/>
                  <a:gd name="T8" fmla="*/ 238 w 274"/>
                  <a:gd name="T9" fmla="*/ 91 h 271"/>
                  <a:gd name="T10" fmla="*/ 230 w 274"/>
                  <a:gd name="T11" fmla="*/ 102 h 271"/>
                  <a:gd name="T12" fmla="*/ 202 w 274"/>
                  <a:gd name="T13" fmla="*/ 107 h 271"/>
                  <a:gd name="T14" fmla="*/ 171 w 274"/>
                  <a:gd name="T15" fmla="*/ 86 h 271"/>
                  <a:gd name="T16" fmla="*/ 161 w 274"/>
                  <a:gd name="T17" fmla="*/ 56 h 271"/>
                  <a:gd name="T18" fmla="*/ 168 w 274"/>
                  <a:gd name="T19" fmla="*/ 45 h 271"/>
                  <a:gd name="T20" fmla="*/ 194 w 274"/>
                  <a:gd name="T21" fmla="*/ 9 h 271"/>
                  <a:gd name="T22" fmla="*/ 195 w 274"/>
                  <a:gd name="T23" fmla="*/ 2 h 271"/>
                  <a:gd name="T24" fmla="*/ 188 w 274"/>
                  <a:gd name="T25" fmla="*/ 1 h 271"/>
                  <a:gd name="T26" fmla="*/ 163 w 274"/>
                  <a:gd name="T27" fmla="*/ 11 h 271"/>
                  <a:gd name="T28" fmla="*/ 127 w 274"/>
                  <a:gd name="T29" fmla="*/ 44 h 271"/>
                  <a:gd name="T30" fmla="*/ 110 w 274"/>
                  <a:gd name="T31" fmla="*/ 86 h 271"/>
                  <a:gd name="T32" fmla="*/ 87 w 274"/>
                  <a:gd name="T33" fmla="*/ 126 h 271"/>
                  <a:gd name="T34" fmla="*/ 27 w 274"/>
                  <a:gd name="T35" fmla="*/ 187 h 271"/>
                  <a:gd name="T36" fmla="*/ 0 w 274"/>
                  <a:gd name="T37" fmla="*/ 212 h 271"/>
                  <a:gd name="T38" fmla="*/ 22 w 274"/>
                  <a:gd name="T39" fmla="*/ 235 h 271"/>
                  <a:gd name="T40" fmla="*/ 26 w 274"/>
                  <a:gd name="T41" fmla="*/ 232 h 271"/>
                  <a:gd name="T42" fmla="*/ 139 w 274"/>
                  <a:gd name="T43" fmla="*/ 118 h 271"/>
                  <a:gd name="T44" fmla="*/ 145 w 274"/>
                  <a:gd name="T45" fmla="*/ 114 h 271"/>
                  <a:gd name="T46" fmla="*/ 155 w 274"/>
                  <a:gd name="T47" fmla="*/ 119 h 271"/>
                  <a:gd name="T48" fmla="*/ 152 w 274"/>
                  <a:gd name="T49" fmla="*/ 131 h 271"/>
                  <a:gd name="T50" fmla="*/ 76 w 274"/>
                  <a:gd name="T51" fmla="*/ 207 h 271"/>
                  <a:gd name="T52" fmla="*/ 35 w 274"/>
                  <a:gd name="T53" fmla="*/ 248 h 271"/>
                  <a:gd name="T54" fmla="*/ 56 w 274"/>
                  <a:gd name="T55" fmla="*/ 269 h 271"/>
                  <a:gd name="T56" fmla="*/ 60 w 274"/>
                  <a:gd name="T57" fmla="*/ 268 h 271"/>
                  <a:gd name="T58" fmla="*/ 141 w 274"/>
                  <a:gd name="T59" fmla="*/ 187 h 271"/>
                  <a:gd name="T60" fmla="*/ 173 w 274"/>
                  <a:gd name="T61" fmla="*/ 163 h 271"/>
                  <a:gd name="T62" fmla="*/ 221 w 274"/>
                  <a:gd name="T63" fmla="*/ 152 h 271"/>
                  <a:gd name="T64" fmla="*/ 265 w 274"/>
                  <a:gd name="T65" fmla="*/ 121 h 271"/>
                  <a:gd name="T66" fmla="*/ 273 w 274"/>
                  <a:gd name="T67" fmla="*/ 63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4" h="271">
                    <a:moveTo>
                      <a:pt x="273" y="63"/>
                    </a:moveTo>
                    <a:cubicBezTo>
                      <a:pt x="273" y="61"/>
                      <a:pt x="273" y="59"/>
                      <a:pt x="272" y="58"/>
                    </a:cubicBezTo>
                    <a:cubicBezTo>
                      <a:pt x="270" y="54"/>
                      <a:pt x="268" y="53"/>
                      <a:pt x="265" y="56"/>
                    </a:cubicBezTo>
                    <a:cubicBezTo>
                      <a:pt x="264" y="57"/>
                      <a:pt x="263" y="58"/>
                      <a:pt x="262" y="59"/>
                    </a:cubicBezTo>
                    <a:cubicBezTo>
                      <a:pt x="254" y="70"/>
                      <a:pt x="246" y="81"/>
                      <a:pt x="238" y="91"/>
                    </a:cubicBezTo>
                    <a:cubicBezTo>
                      <a:pt x="236" y="94"/>
                      <a:pt x="230" y="102"/>
                      <a:pt x="230" y="102"/>
                    </a:cubicBezTo>
                    <a:cubicBezTo>
                      <a:pt x="222" y="110"/>
                      <a:pt x="212" y="111"/>
                      <a:pt x="202" y="107"/>
                    </a:cubicBezTo>
                    <a:cubicBezTo>
                      <a:pt x="190" y="103"/>
                      <a:pt x="180" y="95"/>
                      <a:pt x="171" y="86"/>
                    </a:cubicBezTo>
                    <a:cubicBezTo>
                      <a:pt x="163" y="77"/>
                      <a:pt x="157" y="68"/>
                      <a:pt x="161" y="56"/>
                    </a:cubicBezTo>
                    <a:cubicBezTo>
                      <a:pt x="163" y="52"/>
                      <a:pt x="166" y="48"/>
                      <a:pt x="168" y="45"/>
                    </a:cubicBezTo>
                    <a:cubicBezTo>
                      <a:pt x="177" y="33"/>
                      <a:pt x="186" y="21"/>
                      <a:pt x="194" y="9"/>
                    </a:cubicBezTo>
                    <a:cubicBezTo>
                      <a:pt x="195" y="7"/>
                      <a:pt x="196" y="4"/>
                      <a:pt x="195" y="2"/>
                    </a:cubicBezTo>
                    <a:cubicBezTo>
                      <a:pt x="193" y="0"/>
                      <a:pt x="190" y="0"/>
                      <a:pt x="188" y="1"/>
                    </a:cubicBezTo>
                    <a:cubicBezTo>
                      <a:pt x="179" y="4"/>
                      <a:pt x="171" y="7"/>
                      <a:pt x="163" y="11"/>
                    </a:cubicBezTo>
                    <a:cubicBezTo>
                      <a:pt x="148" y="19"/>
                      <a:pt x="135" y="29"/>
                      <a:pt x="127" y="44"/>
                    </a:cubicBezTo>
                    <a:cubicBezTo>
                      <a:pt x="121" y="58"/>
                      <a:pt x="115" y="72"/>
                      <a:pt x="110" y="86"/>
                    </a:cubicBezTo>
                    <a:cubicBezTo>
                      <a:pt x="104" y="100"/>
                      <a:pt x="98" y="115"/>
                      <a:pt x="87" y="126"/>
                    </a:cubicBezTo>
                    <a:cubicBezTo>
                      <a:pt x="68" y="147"/>
                      <a:pt x="47" y="166"/>
                      <a:pt x="27" y="187"/>
                    </a:cubicBezTo>
                    <a:cubicBezTo>
                      <a:pt x="19" y="195"/>
                      <a:pt x="9" y="204"/>
                      <a:pt x="0" y="212"/>
                    </a:cubicBezTo>
                    <a:cubicBezTo>
                      <a:pt x="8" y="220"/>
                      <a:pt x="15" y="227"/>
                      <a:pt x="22" y="235"/>
                    </a:cubicBezTo>
                    <a:cubicBezTo>
                      <a:pt x="23" y="234"/>
                      <a:pt x="25" y="233"/>
                      <a:pt x="26" y="232"/>
                    </a:cubicBezTo>
                    <a:cubicBezTo>
                      <a:pt x="63" y="194"/>
                      <a:pt x="101" y="156"/>
                      <a:pt x="139" y="118"/>
                    </a:cubicBezTo>
                    <a:cubicBezTo>
                      <a:pt x="141" y="117"/>
                      <a:pt x="143" y="115"/>
                      <a:pt x="145" y="114"/>
                    </a:cubicBezTo>
                    <a:cubicBezTo>
                      <a:pt x="149" y="113"/>
                      <a:pt x="153" y="115"/>
                      <a:pt x="155" y="119"/>
                    </a:cubicBezTo>
                    <a:cubicBezTo>
                      <a:pt x="157" y="123"/>
                      <a:pt x="156" y="127"/>
                      <a:pt x="152" y="131"/>
                    </a:cubicBezTo>
                    <a:cubicBezTo>
                      <a:pt x="127" y="156"/>
                      <a:pt x="102" y="181"/>
                      <a:pt x="76" y="207"/>
                    </a:cubicBezTo>
                    <a:cubicBezTo>
                      <a:pt x="63" y="220"/>
                      <a:pt x="49" y="234"/>
                      <a:pt x="35" y="248"/>
                    </a:cubicBezTo>
                    <a:cubicBezTo>
                      <a:pt x="42" y="255"/>
                      <a:pt x="49" y="262"/>
                      <a:pt x="56" y="269"/>
                    </a:cubicBezTo>
                    <a:cubicBezTo>
                      <a:pt x="58" y="271"/>
                      <a:pt x="59" y="270"/>
                      <a:pt x="60" y="268"/>
                    </a:cubicBezTo>
                    <a:cubicBezTo>
                      <a:pt x="87" y="241"/>
                      <a:pt x="114" y="214"/>
                      <a:pt x="141" y="187"/>
                    </a:cubicBezTo>
                    <a:cubicBezTo>
                      <a:pt x="151" y="178"/>
                      <a:pt x="161" y="169"/>
                      <a:pt x="173" y="163"/>
                    </a:cubicBezTo>
                    <a:cubicBezTo>
                      <a:pt x="189" y="156"/>
                      <a:pt x="205" y="154"/>
                      <a:pt x="221" y="152"/>
                    </a:cubicBezTo>
                    <a:cubicBezTo>
                      <a:pt x="242" y="150"/>
                      <a:pt x="255" y="141"/>
                      <a:pt x="265" y="121"/>
                    </a:cubicBezTo>
                    <a:cubicBezTo>
                      <a:pt x="274" y="101"/>
                      <a:pt x="274" y="65"/>
                      <a:pt x="273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375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9198" y="2368040"/>
            <a:ext cx="6397269" cy="31163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dirty="0" smtClean="0"/>
              <a:t>project stamp needed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dirty="0" smtClean="0"/>
              <a:t>always check minimum information  needed on finance documents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dirty="0" err="1" smtClean="0"/>
              <a:t>eMS</a:t>
            </a:r>
            <a:r>
              <a:rPr lang="en-GB" sz="1800" dirty="0" smtClean="0"/>
              <a:t> – assignment of specific user(s)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dirty="0" smtClean="0"/>
              <a:t>Information on the location of the official documents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dirty="0" smtClean="0"/>
              <a:t>FLC information: </a:t>
            </a:r>
            <a:r>
              <a:rPr lang="en-US" sz="1800" dirty="0" smtClean="0"/>
              <a:t>please get in touch with your National Contact point to receive information.</a:t>
            </a:r>
            <a:endParaRPr lang="en-GB" sz="1800" dirty="0" smtClean="0"/>
          </a:p>
          <a:p>
            <a:pPr>
              <a:lnSpc>
                <a:spcPct val="150000"/>
              </a:lnSpc>
              <a:buNone/>
            </a:pPr>
            <a:endParaRPr lang="en-GB" sz="1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it-IT" sz="1800" dirty="0" smtClean="0"/>
          </a:p>
        </p:txBody>
      </p:sp>
      <p:sp>
        <p:nvSpPr>
          <p:cNvPr id="22" name="Rettangolo 21"/>
          <p:cNvSpPr/>
          <p:nvPr/>
        </p:nvSpPr>
        <p:spPr>
          <a:xfrm>
            <a:off x="1073139" y="810053"/>
            <a:ext cx="30239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Next</a:t>
            </a:r>
            <a:r>
              <a:rPr lang="it-IT" sz="5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5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steps</a:t>
            </a:r>
            <a:endParaRPr lang="it-IT" sz="54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130302" y="1613240"/>
            <a:ext cx="6147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Pro-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memoria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from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yeasterday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JS presentation</a:t>
            </a:r>
            <a:endParaRPr lang="it-IT" dirty="0"/>
          </a:p>
        </p:txBody>
      </p:sp>
      <p:grpSp>
        <p:nvGrpSpPr>
          <p:cNvPr id="37" name="Group 40">
            <a:extLst>
              <a:ext uri="{FF2B5EF4-FFF2-40B4-BE49-F238E27FC236}">
                <a16:creationId xmlns:a16="http://schemas.microsoft.com/office/drawing/2014/main" id="{591D7154-7104-477A-A267-29B7F59277CF}"/>
              </a:ext>
            </a:extLst>
          </p:cNvPr>
          <p:cNvGrpSpPr/>
          <p:nvPr/>
        </p:nvGrpSpPr>
        <p:grpSpPr>
          <a:xfrm>
            <a:off x="7849664" y="1977081"/>
            <a:ext cx="2962500" cy="3851684"/>
            <a:chOff x="2050732" y="1266266"/>
            <a:chExt cx="3359467" cy="4325468"/>
          </a:xfrm>
        </p:grpSpPr>
        <p:grpSp>
          <p:nvGrpSpPr>
            <p:cNvPr id="38" name="Group 14">
              <a:extLst>
                <a:ext uri="{FF2B5EF4-FFF2-40B4-BE49-F238E27FC236}">
                  <a16:creationId xmlns:a16="http://schemas.microsoft.com/office/drawing/2014/main" id="{48B83C53-B05F-482A-82A1-BE0464743B39}"/>
                </a:ext>
              </a:extLst>
            </p:cNvPr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</p:grpSpPr>
          <p:sp>
            <p:nvSpPr>
              <p:cNvPr id="46" name="Freeform 6">
                <a:extLst>
                  <a:ext uri="{FF2B5EF4-FFF2-40B4-BE49-F238E27FC236}">
                    <a16:creationId xmlns:a16="http://schemas.microsoft.com/office/drawing/2014/main" id="{9BA7F78A-5B92-4949-8F8C-8ECC299BC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7">
                <a:extLst>
                  <a:ext uri="{FF2B5EF4-FFF2-40B4-BE49-F238E27FC236}">
                    <a16:creationId xmlns:a16="http://schemas.microsoft.com/office/drawing/2014/main" id="{F5C40D60-8578-40FF-BE1E-194917DCC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8">
                <a:extLst>
                  <a:ext uri="{FF2B5EF4-FFF2-40B4-BE49-F238E27FC236}">
                    <a16:creationId xmlns:a16="http://schemas.microsoft.com/office/drawing/2014/main" id="{C390EA27-1FE2-4756-A3F0-21C98E0E4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9">
                <a:extLst>
                  <a:ext uri="{FF2B5EF4-FFF2-40B4-BE49-F238E27FC236}">
                    <a16:creationId xmlns:a16="http://schemas.microsoft.com/office/drawing/2014/main" id="{9AEF8173-5C3F-4A95-AFA5-151718BC36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39" name="Straight Connector 2">
              <a:extLst>
                <a:ext uri="{FF2B5EF4-FFF2-40B4-BE49-F238E27FC236}">
                  <a16:creationId xmlns:a16="http://schemas.microsoft.com/office/drawing/2014/main" id="{055FD339-6624-469D-9E75-56140C89AEE5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1">
              <a:extLst>
                <a:ext uri="{FF2B5EF4-FFF2-40B4-BE49-F238E27FC236}">
                  <a16:creationId xmlns:a16="http://schemas.microsoft.com/office/drawing/2014/main" id="{8612B0EC-E1FC-452C-8A5D-8A96934ACE96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">
              <a:extLst>
                <a:ext uri="{FF2B5EF4-FFF2-40B4-BE49-F238E27FC236}">
                  <a16:creationId xmlns:a16="http://schemas.microsoft.com/office/drawing/2014/main" id="{E1043069-413C-49D4-8B80-40AF0EAE5EE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7">
              <a:extLst>
                <a:ext uri="{FF2B5EF4-FFF2-40B4-BE49-F238E27FC236}">
                  <a16:creationId xmlns:a16="http://schemas.microsoft.com/office/drawing/2014/main" id="{397EB301-14C4-4DFE-B42B-473BC0BCD6F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8">
              <a:extLst>
                <a:ext uri="{FF2B5EF4-FFF2-40B4-BE49-F238E27FC236}">
                  <a16:creationId xmlns:a16="http://schemas.microsoft.com/office/drawing/2014/main" id="{FBC917EB-9D8B-4B59-A3AC-3DB6C8C02DE6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9">
              <a:extLst>
                <a:ext uri="{FF2B5EF4-FFF2-40B4-BE49-F238E27FC236}">
                  <a16:creationId xmlns:a16="http://schemas.microsoft.com/office/drawing/2014/main" id="{7521A0EA-AC72-4870-82E3-4972FC968A8C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39">
              <a:extLst>
                <a:ext uri="{FF2B5EF4-FFF2-40B4-BE49-F238E27FC236}">
                  <a16:creationId xmlns:a16="http://schemas.microsoft.com/office/drawing/2014/main" id="{F8334326-78D0-4D4C-A570-C3A654DA6E92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33136" y="2545493"/>
            <a:ext cx="8513812" cy="25187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What we need to get the money:</a:t>
            </a:r>
            <a:endParaRPr lang="en-GB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smtClean="0"/>
              <a:t>PA signed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smtClean="0"/>
              <a:t>reports must be certified by FLC (even if it is a slump-sum)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We suggest to claim preparation costs with PR01</a:t>
            </a:r>
            <a:endParaRPr lang="it-IT" sz="2400" dirty="0" smtClean="0"/>
          </a:p>
        </p:txBody>
      </p:sp>
      <p:sp>
        <p:nvSpPr>
          <p:cNvPr id="22" name="Rettangolo 21"/>
          <p:cNvSpPr/>
          <p:nvPr/>
        </p:nvSpPr>
        <p:spPr>
          <a:xfrm>
            <a:off x="1073139" y="810053"/>
            <a:ext cx="3680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Preparation</a:t>
            </a:r>
            <a:r>
              <a:rPr lang="it-IT" sz="4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40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costs</a:t>
            </a:r>
            <a:endParaRPr lang="it-IT" sz="40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130302" y="1613240"/>
            <a:ext cx="6147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Pro-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memoria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from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yeasterday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JS presentation</a:t>
            </a:r>
            <a:endParaRPr lang="it-IT" dirty="0"/>
          </a:p>
        </p:txBody>
      </p:sp>
      <p:pic>
        <p:nvPicPr>
          <p:cNvPr id="18" name="Picture 2" descr="File:Simple Attenti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7685" y="2681411"/>
            <a:ext cx="919462" cy="91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33136" y="2137712"/>
            <a:ext cx="8513812" cy="25187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sz="2400" dirty="0" smtClean="0"/>
              <a:t>10% of the IPA II contribution – only for IPA partners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What we need to get the money:</a:t>
            </a:r>
            <a:endParaRPr lang="en-GB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 smtClean="0"/>
              <a:t>Automatically, after the signature of the Partnership Agreement;</a:t>
            </a:r>
          </a:p>
          <a:p>
            <a:pPr>
              <a:lnSpc>
                <a:spcPct val="150000"/>
              </a:lnSpc>
              <a:buNone/>
            </a:pPr>
            <a:endParaRPr lang="en-GB" sz="2400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en-GB" sz="2400" dirty="0" smtClean="0"/>
              <a:t>To be compensated in equal shares with the first two payments requested by the IPA partners.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GB" sz="2400" i="1" dirty="0" smtClean="0"/>
              <a:t>Process: </a:t>
            </a:r>
            <a:r>
              <a:rPr lang="en-GB" sz="2400" dirty="0" smtClean="0"/>
              <a:t>JS – LP – IPA </a:t>
            </a:r>
            <a:r>
              <a:rPr lang="en-GB" sz="2400" dirty="0" err="1" smtClean="0"/>
              <a:t>pps</a:t>
            </a:r>
            <a:endParaRPr lang="en-GB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it-IT" sz="2400" dirty="0" smtClean="0"/>
          </a:p>
        </p:txBody>
      </p:sp>
      <p:sp>
        <p:nvSpPr>
          <p:cNvPr id="22" name="Rettangolo 21"/>
          <p:cNvSpPr/>
          <p:nvPr/>
        </p:nvSpPr>
        <p:spPr>
          <a:xfrm>
            <a:off x="1073139" y="810053"/>
            <a:ext cx="3594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IPA </a:t>
            </a:r>
            <a:r>
              <a:rPr lang="it-IT" sz="40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pre-financing</a:t>
            </a:r>
            <a:endParaRPr lang="it-IT" sz="40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130302" y="1613240"/>
            <a:ext cx="6147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Pro-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memoria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from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yeasterday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JS presentation</a:t>
            </a:r>
            <a:endParaRPr lang="it-IT" dirty="0"/>
          </a:p>
        </p:txBody>
      </p:sp>
      <p:pic>
        <p:nvPicPr>
          <p:cNvPr id="18" name="Picture 2" descr="File:Simple Attenti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7685" y="2681411"/>
            <a:ext cx="919462" cy="91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0" y="3905250"/>
            <a:ext cx="121920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BB39A9F-E556-4742-91F3-57522BEE03C7}"/>
              </a:ext>
            </a:extLst>
          </p:cNvPr>
          <p:cNvSpPr/>
          <p:nvPr/>
        </p:nvSpPr>
        <p:spPr>
          <a:xfrm>
            <a:off x="396198" y="3706812"/>
            <a:ext cx="625475" cy="625475"/>
          </a:xfrm>
          <a:prstGeom prst="ellips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591DA5-BEDB-402C-86C9-F3E4F94BF22F}"/>
              </a:ext>
            </a:extLst>
          </p:cNvPr>
          <p:cNvSpPr/>
          <p:nvPr/>
        </p:nvSpPr>
        <p:spPr>
          <a:xfrm>
            <a:off x="2059203" y="3706812"/>
            <a:ext cx="625475" cy="625475"/>
          </a:xfrm>
          <a:prstGeom prst="ellipse">
            <a:avLst/>
          </a:prstGeom>
          <a:solidFill>
            <a:srgbClr val="0070C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BA6FC83-E462-4892-847C-3365DC9EB610}"/>
              </a:ext>
            </a:extLst>
          </p:cNvPr>
          <p:cNvSpPr/>
          <p:nvPr/>
        </p:nvSpPr>
        <p:spPr>
          <a:xfrm>
            <a:off x="4979016" y="3706812"/>
            <a:ext cx="625475" cy="625475"/>
          </a:xfrm>
          <a:prstGeom prst="ellipse">
            <a:avLst/>
          </a:prstGeom>
          <a:solidFill>
            <a:srgbClr val="0070C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B3B0292-E90E-45F5-91ED-FC7AE600C01F}"/>
              </a:ext>
            </a:extLst>
          </p:cNvPr>
          <p:cNvSpPr/>
          <p:nvPr/>
        </p:nvSpPr>
        <p:spPr>
          <a:xfrm>
            <a:off x="7831380" y="3706812"/>
            <a:ext cx="625475" cy="625475"/>
          </a:xfrm>
          <a:prstGeom prst="ellipse">
            <a:avLst/>
          </a:prstGeom>
          <a:solidFill>
            <a:schemeClr val="accent5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B9300BF-75C1-46B4-A2E9-097AB3616AD6}"/>
              </a:ext>
            </a:extLst>
          </p:cNvPr>
          <p:cNvSpPr/>
          <p:nvPr/>
        </p:nvSpPr>
        <p:spPr>
          <a:xfrm>
            <a:off x="10807824" y="3706812"/>
            <a:ext cx="625475" cy="625475"/>
          </a:xfrm>
          <a:prstGeom prst="ellipse">
            <a:avLst/>
          </a:prstGeom>
          <a:solidFill>
            <a:srgbClr val="FFC0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0529B4-EFC8-4092-845B-A63565AEE513}"/>
              </a:ext>
            </a:extLst>
          </p:cNvPr>
          <p:cNvSpPr txBox="1"/>
          <p:nvPr/>
        </p:nvSpPr>
        <p:spPr>
          <a:xfrm>
            <a:off x="396197" y="3781022"/>
            <a:ext cx="62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500" b="1" noProof="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01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09B505E-3812-4A49-B70A-B35F6535BA62}"/>
              </a:ext>
            </a:extLst>
          </p:cNvPr>
          <p:cNvSpPr txBox="1"/>
          <p:nvPr/>
        </p:nvSpPr>
        <p:spPr>
          <a:xfrm>
            <a:off x="2059202" y="3781022"/>
            <a:ext cx="62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it-IT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2CBCC2A-1053-45D9-8BB8-25FBF08A77B6}"/>
              </a:ext>
            </a:extLst>
          </p:cNvPr>
          <p:cNvSpPr txBox="1"/>
          <p:nvPr/>
        </p:nvSpPr>
        <p:spPr>
          <a:xfrm>
            <a:off x="4985943" y="3781022"/>
            <a:ext cx="62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it-IT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AC7BBC-8186-4AEB-867F-9D58EBAC73A3}"/>
              </a:ext>
            </a:extLst>
          </p:cNvPr>
          <p:cNvSpPr txBox="1"/>
          <p:nvPr/>
        </p:nvSpPr>
        <p:spPr>
          <a:xfrm>
            <a:off x="7831380" y="3781022"/>
            <a:ext cx="62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it-IT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6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BC438E-173F-4C54-9771-7B7D411FC014}"/>
              </a:ext>
            </a:extLst>
          </p:cNvPr>
          <p:cNvSpPr txBox="1"/>
          <p:nvPr/>
        </p:nvSpPr>
        <p:spPr>
          <a:xfrm>
            <a:off x="10814751" y="3781022"/>
            <a:ext cx="62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it-IT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8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" name="Group 58">
            <a:extLst>
              <a:ext uri="{FF2B5EF4-FFF2-40B4-BE49-F238E27FC236}">
                <a16:creationId xmlns:a16="http://schemas.microsoft.com/office/drawing/2014/main" id="{903A0901-A81B-4E6C-A11D-468C1F785881}"/>
              </a:ext>
            </a:extLst>
          </p:cNvPr>
          <p:cNvGrpSpPr/>
          <p:nvPr/>
        </p:nvGrpSpPr>
        <p:grpSpPr>
          <a:xfrm>
            <a:off x="356302" y="4420370"/>
            <a:ext cx="718736" cy="876671"/>
            <a:chOff x="7931851" y="2464731"/>
            <a:chExt cx="1002842" cy="1223210"/>
          </a:xfrm>
          <a:solidFill>
            <a:schemeClr val="tx1"/>
          </a:solidFill>
        </p:grpSpPr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8B7396AB-1A53-44C2-A10B-CE3D548660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F61465E4-E99D-45F6-874E-993662E5A5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BEBBAC99-18C6-46D7-89D9-4ACAB0B02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D0E393A3-CB2D-40B8-A86E-FCF3119725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99A29F46-5FA8-464B-BC2A-F7C11D93A9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10">
              <a:extLst>
                <a:ext uri="{FF2B5EF4-FFF2-40B4-BE49-F238E27FC236}">
                  <a16:creationId xmlns:a16="http://schemas.microsoft.com/office/drawing/2014/main" id="{0A1FA990-F864-4A35-9069-23FD82247B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EB8750D4-6DDE-414D-AEAB-917CB3D58B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12">
              <a:extLst>
                <a:ext uri="{FF2B5EF4-FFF2-40B4-BE49-F238E27FC236}">
                  <a16:creationId xmlns:a16="http://schemas.microsoft.com/office/drawing/2014/main" id="{0E72F140-EE42-4846-97EE-BF52E45C2D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893869F7-E4BE-449B-8275-34F5EB50A2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Freeform 14">
              <a:extLst>
                <a:ext uri="{FF2B5EF4-FFF2-40B4-BE49-F238E27FC236}">
                  <a16:creationId xmlns:a16="http://schemas.microsoft.com/office/drawing/2014/main" id="{DCE693AB-5CD5-4C0D-9F67-C81836DE18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15">
              <a:extLst>
                <a:ext uri="{FF2B5EF4-FFF2-40B4-BE49-F238E27FC236}">
                  <a16:creationId xmlns:a16="http://schemas.microsoft.com/office/drawing/2014/main" id="{72C52DB7-FFCD-431E-8675-3BEFA904C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 16">
              <a:extLst>
                <a:ext uri="{FF2B5EF4-FFF2-40B4-BE49-F238E27FC236}">
                  <a16:creationId xmlns:a16="http://schemas.microsoft.com/office/drawing/2014/main" id="{A198F91A-16B8-4D80-A754-8AD875024B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 17">
              <a:extLst>
                <a:ext uri="{FF2B5EF4-FFF2-40B4-BE49-F238E27FC236}">
                  <a16:creationId xmlns:a16="http://schemas.microsoft.com/office/drawing/2014/main" id="{2DBB8FB5-F55E-421F-8945-ED906760EA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82766AD7-E196-4E65-BDB2-CBBB473BE9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8D2C987B-C860-4CE8-81CC-F6923023A932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ru-RU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9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105312" y="3192340"/>
            <a:ext cx="1352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MCBO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4" name="TextBox 25">
            <a:extLst>
              <a:ext uri="{FF2B5EF4-FFF2-40B4-BE49-F238E27FC236}">
                <a16:creationId xmlns:a16="http://schemas.microsoft.com/office/drawing/2014/main" id="{A58199A3-8787-4B04-ABE2-7377D8EB0E1C}"/>
              </a:ext>
            </a:extLst>
          </p:cNvPr>
          <p:cNvSpPr txBox="1"/>
          <p:nvPr/>
        </p:nvSpPr>
        <p:spPr>
          <a:xfrm>
            <a:off x="6456" y="2694801"/>
            <a:ext cx="153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04.2020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5" name="Oval 21">
            <a:extLst>
              <a:ext uri="{FF2B5EF4-FFF2-40B4-BE49-F238E27FC236}">
                <a16:creationId xmlns:a16="http://schemas.microsoft.com/office/drawing/2014/main" id="{DF591DA5-BEDB-402C-86C9-F3E4F94BF22F}"/>
              </a:ext>
            </a:extLst>
          </p:cNvPr>
          <p:cNvSpPr/>
          <p:nvPr/>
        </p:nvSpPr>
        <p:spPr>
          <a:xfrm>
            <a:off x="3484374" y="3710928"/>
            <a:ext cx="625475" cy="625475"/>
          </a:xfrm>
          <a:prstGeom prst="ellipse">
            <a:avLst/>
          </a:prstGeom>
          <a:solidFill>
            <a:srgbClr val="0070C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42">
            <a:extLst>
              <a:ext uri="{FF2B5EF4-FFF2-40B4-BE49-F238E27FC236}">
                <a16:creationId xmlns:a16="http://schemas.microsoft.com/office/drawing/2014/main" id="{509B505E-3812-4A49-B70A-B35F6535BA62}"/>
              </a:ext>
            </a:extLst>
          </p:cNvPr>
          <p:cNvSpPr txBox="1"/>
          <p:nvPr/>
        </p:nvSpPr>
        <p:spPr>
          <a:xfrm>
            <a:off x="3484373" y="3785138"/>
            <a:ext cx="62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it-IT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7" name="Oval 25">
            <a:extLst>
              <a:ext uri="{FF2B5EF4-FFF2-40B4-BE49-F238E27FC236}">
                <a16:creationId xmlns:a16="http://schemas.microsoft.com/office/drawing/2014/main" id="{5B3B0292-E90E-45F5-91ED-FC7AE600C01F}"/>
              </a:ext>
            </a:extLst>
          </p:cNvPr>
          <p:cNvSpPr/>
          <p:nvPr/>
        </p:nvSpPr>
        <p:spPr>
          <a:xfrm>
            <a:off x="6389750" y="3686217"/>
            <a:ext cx="625475" cy="625475"/>
          </a:xfrm>
          <a:prstGeom prst="ellipse">
            <a:avLst/>
          </a:prstGeom>
          <a:solidFill>
            <a:srgbClr val="FFC0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Box 44">
            <a:extLst>
              <a:ext uri="{FF2B5EF4-FFF2-40B4-BE49-F238E27FC236}">
                <a16:creationId xmlns:a16="http://schemas.microsoft.com/office/drawing/2014/main" id="{D3AC7BBC-8186-4AEB-867F-9D58EBAC73A3}"/>
              </a:ext>
            </a:extLst>
          </p:cNvPr>
          <p:cNvSpPr txBox="1"/>
          <p:nvPr/>
        </p:nvSpPr>
        <p:spPr>
          <a:xfrm>
            <a:off x="6389750" y="3760427"/>
            <a:ext cx="62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it-IT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9" name="Oval 25">
            <a:extLst>
              <a:ext uri="{FF2B5EF4-FFF2-40B4-BE49-F238E27FC236}">
                <a16:creationId xmlns:a16="http://schemas.microsoft.com/office/drawing/2014/main" id="{5B3B0292-E90E-45F5-91ED-FC7AE600C01F}"/>
              </a:ext>
            </a:extLst>
          </p:cNvPr>
          <p:cNvSpPr/>
          <p:nvPr/>
        </p:nvSpPr>
        <p:spPr>
          <a:xfrm>
            <a:off x="9355407" y="3723285"/>
            <a:ext cx="625475" cy="625475"/>
          </a:xfrm>
          <a:prstGeom prst="ellipse">
            <a:avLst/>
          </a:prstGeom>
          <a:solidFill>
            <a:schemeClr val="accent5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D3AC7BBC-8186-4AEB-867F-9D58EBAC73A3}"/>
              </a:ext>
            </a:extLst>
          </p:cNvPr>
          <p:cNvSpPr txBox="1"/>
          <p:nvPr/>
        </p:nvSpPr>
        <p:spPr>
          <a:xfrm>
            <a:off x="9355407" y="3797495"/>
            <a:ext cx="62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it-IT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7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5" name="Rettangolo 84"/>
          <p:cNvSpPr/>
          <p:nvPr/>
        </p:nvSpPr>
        <p:spPr>
          <a:xfrm>
            <a:off x="904017" y="562915"/>
            <a:ext cx="2592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PG meetings</a:t>
            </a:r>
          </a:p>
        </p:txBody>
      </p:sp>
      <p:sp>
        <p:nvSpPr>
          <p:cNvPr id="86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1752913" y="5025196"/>
            <a:ext cx="1352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SEBS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7" name="TextBox 25">
            <a:extLst>
              <a:ext uri="{FF2B5EF4-FFF2-40B4-BE49-F238E27FC236}">
                <a16:creationId xmlns:a16="http://schemas.microsoft.com/office/drawing/2014/main" id="{A58199A3-8787-4B04-ABE2-7377D8EB0E1C}"/>
              </a:ext>
            </a:extLst>
          </p:cNvPr>
          <p:cNvSpPr txBox="1"/>
          <p:nvPr/>
        </p:nvSpPr>
        <p:spPr>
          <a:xfrm>
            <a:off x="1468702" y="4441158"/>
            <a:ext cx="181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07.2020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8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3178089" y="3200540"/>
            <a:ext cx="1352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PSP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9" name="TextBox 25">
            <a:extLst>
              <a:ext uri="{FF2B5EF4-FFF2-40B4-BE49-F238E27FC236}">
                <a16:creationId xmlns:a16="http://schemas.microsoft.com/office/drawing/2014/main" id="{A58199A3-8787-4B04-ABE2-7377D8EB0E1C}"/>
              </a:ext>
            </a:extLst>
          </p:cNvPr>
          <p:cNvSpPr txBox="1"/>
          <p:nvPr/>
        </p:nvSpPr>
        <p:spPr>
          <a:xfrm>
            <a:off x="2893878" y="2715358"/>
            <a:ext cx="1974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11.2020 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0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4689763" y="5008750"/>
            <a:ext cx="1352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UIRS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4" name="TextBox 25">
            <a:extLst>
              <a:ext uri="{FF2B5EF4-FFF2-40B4-BE49-F238E27FC236}">
                <a16:creationId xmlns:a16="http://schemas.microsoft.com/office/drawing/2014/main" id="{A58199A3-8787-4B04-ABE2-7377D8EB0E1C}"/>
              </a:ext>
            </a:extLst>
          </p:cNvPr>
          <p:cNvSpPr txBox="1"/>
          <p:nvPr/>
        </p:nvSpPr>
        <p:spPr>
          <a:xfrm>
            <a:off x="4590907" y="4511211"/>
            <a:ext cx="153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Open Sans" panose="020B0606030504020204" pitchFamily="34" charset="0"/>
              </a:rPr>
              <a:t>02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.2021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5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5991370" y="3196430"/>
            <a:ext cx="1352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RDCN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1" name="TextBox 25">
            <a:extLst>
              <a:ext uri="{FF2B5EF4-FFF2-40B4-BE49-F238E27FC236}">
                <a16:creationId xmlns:a16="http://schemas.microsoft.com/office/drawing/2014/main" id="{A58199A3-8787-4B04-ABE2-7377D8EB0E1C}"/>
              </a:ext>
            </a:extLst>
          </p:cNvPr>
          <p:cNvSpPr txBox="1"/>
          <p:nvPr/>
        </p:nvSpPr>
        <p:spPr>
          <a:xfrm>
            <a:off x="5929589" y="2698896"/>
            <a:ext cx="153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Open Sans" panose="020B0606030504020204" pitchFamily="34" charset="0"/>
              </a:rPr>
              <a:t>06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.2021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7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7428878" y="5004635"/>
            <a:ext cx="14803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DUNEA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8" name="TextBox 25">
            <a:extLst>
              <a:ext uri="{FF2B5EF4-FFF2-40B4-BE49-F238E27FC236}">
                <a16:creationId xmlns:a16="http://schemas.microsoft.com/office/drawing/2014/main" id="{A58199A3-8787-4B04-ABE2-7377D8EB0E1C}"/>
              </a:ext>
            </a:extLst>
          </p:cNvPr>
          <p:cNvSpPr txBox="1"/>
          <p:nvPr/>
        </p:nvSpPr>
        <p:spPr>
          <a:xfrm>
            <a:off x="7367097" y="4507101"/>
            <a:ext cx="153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Open Sans" panose="020B0606030504020204" pitchFamily="34" charset="0"/>
              </a:rPr>
              <a:t>11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.2021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9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9010552" y="3188190"/>
            <a:ext cx="1352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AUEB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0" name="TextBox 25">
            <a:extLst>
              <a:ext uri="{FF2B5EF4-FFF2-40B4-BE49-F238E27FC236}">
                <a16:creationId xmlns:a16="http://schemas.microsoft.com/office/drawing/2014/main" id="{A58199A3-8787-4B04-ABE2-7377D8EB0E1C}"/>
              </a:ext>
            </a:extLst>
          </p:cNvPr>
          <p:cNvSpPr txBox="1"/>
          <p:nvPr/>
        </p:nvSpPr>
        <p:spPr>
          <a:xfrm>
            <a:off x="8948771" y="2690656"/>
            <a:ext cx="153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Open Sans" panose="020B0606030504020204" pitchFamily="34" charset="0"/>
              </a:rPr>
              <a:t>04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.2022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1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10443943" y="4992279"/>
            <a:ext cx="1352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RFVG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2" name="TextBox 25">
            <a:extLst>
              <a:ext uri="{FF2B5EF4-FFF2-40B4-BE49-F238E27FC236}">
                <a16:creationId xmlns:a16="http://schemas.microsoft.com/office/drawing/2014/main" id="{A58199A3-8787-4B04-ABE2-7377D8EB0E1C}"/>
              </a:ext>
            </a:extLst>
          </p:cNvPr>
          <p:cNvSpPr txBox="1"/>
          <p:nvPr/>
        </p:nvSpPr>
        <p:spPr>
          <a:xfrm>
            <a:off x="10382162" y="4494745"/>
            <a:ext cx="153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Open Sans" panose="020B0606030504020204" pitchFamily="34" charset="0"/>
              </a:rPr>
              <a:t>08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.2022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2" name="Rettangolo 151"/>
          <p:cNvSpPr/>
          <p:nvPr/>
        </p:nvSpPr>
        <p:spPr>
          <a:xfrm>
            <a:off x="3503395" y="2280506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SC</a:t>
            </a:r>
            <a:endParaRPr lang="it-IT" dirty="0"/>
          </a:p>
        </p:txBody>
      </p:sp>
      <p:sp>
        <p:nvSpPr>
          <p:cNvPr id="153" name="Rettangolo 152"/>
          <p:cNvSpPr/>
          <p:nvPr/>
        </p:nvSpPr>
        <p:spPr>
          <a:xfrm>
            <a:off x="6374282" y="230933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SC</a:t>
            </a:r>
            <a:endParaRPr lang="it-IT" dirty="0"/>
          </a:p>
        </p:txBody>
      </p:sp>
      <p:sp>
        <p:nvSpPr>
          <p:cNvPr id="154" name="Rettangolo 153"/>
          <p:cNvSpPr/>
          <p:nvPr/>
        </p:nvSpPr>
        <p:spPr>
          <a:xfrm>
            <a:off x="9364616" y="2259911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SC</a:t>
            </a:r>
            <a:endParaRPr lang="it-IT" dirty="0"/>
          </a:p>
        </p:txBody>
      </p:sp>
      <p:sp>
        <p:nvSpPr>
          <p:cNvPr id="155" name="Rettangolo 154"/>
          <p:cNvSpPr/>
          <p:nvPr/>
        </p:nvSpPr>
        <p:spPr>
          <a:xfrm>
            <a:off x="418324" y="2284627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ea typeface="Noto Sans" panose="020B0502040504020204" pitchFamily="34"/>
                <a:cs typeface="Noto Sans" panose="020B0502040504020204" pitchFamily="34"/>
              </a:rPr>
              <a:t>SC</a:t>
            </a:r>
            <a:endParaRPr lang="it-IT" dirty="0"/>
          </a:p>
        </p:txBody>
      </p:sp>
      <p:sp>
        <p:nvSpPr>
          <p:cNvPr id="158" name="Parentesi graffa chiusa 157"/>
          <p:cNvSpPr/>
          <p:nvPr/>
        </p:nvSpPr>
        <p:spPr>
          <a:xfrm rot="5400000">
            <a:off x="3781168" y="3583461"/>
            <a:ext cx="271848" cy="3929448"/>
          </a:xfrm>
          <a:prstGeom prst="rightBrace">
            <a:avLst>
              <a:gd name="adj1" fmla="val 4859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2100647" y="5873717"/>
            <a:ext cx="36452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Transnational seminars,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workshops, study visits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0" name="Parentesi graffa chiusa 159"/>
          <p:cNvSpPr/>
          <p:nvPr/>
        </p:nvSpPr>
        <p:spPr>
          <a:xfrm rot="16200000">
            <a:off x="6627367" y="1462222"/>
            <a:ext cx="292441" cy="1478691"/>
          </a:xfrm>
          <a:prstGeom prst="rightBrace">
            <a:avLst>
              <a:gd name="adj1" fmla="val 4859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4946823" y="1268765"/>
            <a:ext cx="36452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Mid-term event</a:t>
            </a:r>
          </a:p>
          <a:p>
            <a:pPr lvl="0" algn="ctr">
              <a:defRPr/>
            </a:pPr>
            <a:r>
              <a:rPr lang="en-GB" sz="15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Dialogue on </a:t>
            </a:r>
            <a:r>
              <a:rPr lang="en-GB" sz="15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CreaTourES</a:t>
            </a:r>
            <a:r>
              <a:rPr lang="en-GB" sz="15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pathway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2" name="Parentesi graffa chiusa 161"/>
          <p:cNvSpPr/>
          <p:nvPr/>
        </p:nvSpPr>
        <p:spPr>
          <a:xfrm rot="5400000">
            <a:off x="10956351" y="4860326"/>
            <a:ext cx="292441" cy="1478691"/>
          </a:xfrm>
          <a:prstGeom prst="rightBrace">
            <a:avLst>
              <a:gd name="adj1" fmla="val 4859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3" name="TextBox 24">
            <a:extLst>
              <a:ext uri="{FF2B5EF4-FFF2-40B4-BE49-F238E27FC236}">
                <a16:creationId xmlns:a16="http://schemas.microsoft.com/office/drawing/2014/main" id="{5889C478-A7A0-480D-8E59-57DC711DA591}"/>
              </a:ext>
            </a:extLst>
          </p:cNvPr>
          <p:cNvSpPr txBox="1"/>
          <p:nvPr/>
        </p:nvSpPr>
        <p:spPr>
          <a:xfrm>
            <a:off x="9366422" y="5840762"/>
            <a:ext cx="24919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latin typeface="Open Sans" panose="020B0606030504020204" pitchFamily="34" charset="0"/>
              </a:rPr>
              <a:t>Final event</a:t>
            </a:r>
          </a:p>
          <a:p>
            <a:pPr lvl="0" algn="r">
              <a:defRPr/>
            </a:pPr>
            <a:r>
              <a:rPr lang="en-US" sz="15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ADRION General States of </a:t>
            </a:r>
            <a:r>
              <a:rPr lang="en-US" sz="15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Culture&amp;Tourism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2" name="Freccia a destra 81"/>
          <p:cNvSpPr/>
          <p:nvPr/>
        </p:nvSpPr>
        <p:spPr>
          <a:xfrm>
            <a:off x="1754659" y="2928549"/>
            <a:ext cx="1223319" cy="654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+2 Set.</a:t>
            </a:r>
            <a:endParaRPr lang="it-IT" sz="2000" b="1" dirty="0"/>
          </a:p>
        </p:txBody>
      </p:sp>
      <p:sp>
        <p:nvSpPr>
          <p:cNvPr id="83" name="Freccia a destra 82"/>
          <p:cNvSpPr/>
          <p:nvPr/>
        </p:nvSpPr>
        <p:spPr>
          <a:xfrm>
            <a:off x="3612296" y="1610495"/>
            <a:ext cx="1223319" cy="654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+1 </a:t>
            </a:r>
            <a:r>
              <a:rPr lang="it-IT" sz="2000" b="1" dirty="0" err="1" smtClean="0"/>
              <a:t>Dec</a:t>
            </a:r>
            <a:r>
              <a:rPr lang="it-IT" sz="2000" b="1" dirty="0" smtClean="0"/>
              <a:t>.</a:t>
            </a:r>
            <a:endParaRPr lang="it-IT" sz="2000" b="1" dirty="0"/>
          </a:p>
        </p:txBody>
      </p:sp>
      <p:grpSp>
        <p:nvGrpSpPr>
          <p:cNvPr id="84" name="Group 89">
            <a:extLst>
              <a:ext uri="{FF2B5EF4-FFF2-40B4-BE49-F238E27FC236}">
                <a16:creationId xmlns:a16="http://schemas.microsoft.com/office/drawing/2014/main" id="{98D9EA13-35E9-46D6-B272-795A162362F6}"/>
              </a:ext>
            </a:extLst>
          </p:cNvPr>
          <p:cNvGrpSpPr/>
          <p:nvPr/>
        </p:nvGrpSpPr>
        <p:grpSpPr>
          <a:xfrm>
            <a:off x="10745734" y="2644345"/>
            <a:ext cx="744133" cy="783551"/>
            <a:chOff x="5995988" y="2712903"/>
            <a:chExt cx="2457450" cy="2587625"/>
          </a:xfrm>
          <a:solidFill>
            <a:schemeClr val="tx1"/>
          </a:solidFill>
        </p:grpSpPr>
        <p:sp>
          <p:nvSpPr>
            <p:cNvPr id="91" name="Freeform 6">
              <a:extLst>
                <a:ext uri="{FF2B5EF4-FFF2-40B4-BE49-F238E27FC236}">
                  <a16:creationId xmlns:a16="http://schemas.microsoft.com/office/drawing/2014/main" id="{AD5A5BD1-8711-4CF5-9CCC-00D6761BC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7">
              <a:extLst>
                <a:ext uri="{FF2B5EF4-FFF2-40B4-BE49-F238E27FC236}">
                  <a16:creationId xmlns:a16="http://schemas.microsoft.com/office/drawing/2014/main" id="{608E731D-284E-4074-B955-D799B2491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8">
              <a:extLst>
                <a:ext uri="{FF2B5EF4-FFF2-40B4-BE49-F238E27FC236}">
                  <a16:creationId xmlns:a16="http://schemas.microsoft.com/office/drawing/2014/main" id="{559FE5F2-F487-4EAF-9988-43A152F11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5" name="Gruppo 104"/>
          <p:cNvGrpSpPr/>
          <p:nvPr/>
        </p:nvGrpSpPr>
        <p:grpSpPr>
          <a:xfrm>
            <a:off x="1322173" y="1210962"/>
            <a:ext cx="2100649" cy="1618045"/>
            <a:chOff x="1322173" y="1210962"/>
            <a:chExt cx="2100649" cy="1618045"/>
          </a:xfrm>
        </p:grpSpPr>
        <p:grpSp>
          <p:nvGrpSpPr>
            <p:cNvPr id="96" name="Group 52">
              <a:extLst>
                <a:ext uri="{FF2B5EF4-FFF2-40B4-BE49-F238E27FC236}">
                  <a16:creationId xmlns:a16="http://schemas.microsoft.com/office/drawing/2014/main" id="{0BCDFE16-E570-4AE9-8C9F-057C3139967D}"/>
                </a:ext>
              </a:extLst>
            </p:cNvPr>
            <p:cNvGrpSpPr/>
            <p:nvPr/>
          </p:nvGrpSpPr>
          <p:grpSpPr>
            <a:xfrm>
              <a:off x="1452446" y="1414143"/>
              <a:ext cx="760829" cy="760645"/>
              <a:chOff x="2700338" y="8651875"/>
              <a:chExt cx="6545262" cy="6543675"/>
            </a:xfrm>
            <a:solidFill>
              <a:schemeClr val="tx1"/>
            </a:solidFill>
          </p:grpSpPr>
          <p:sp>
            <p:nvSpPr>
              <p:cNvPr id="97" name="Freeform 18">
                <a:extLst>
                  <a:ext uri="{FF2B5EF4-FFF2-40B4-BE49-F238E27FC236}">
                    <a16:creationId xmlns:a16="http://schemas.microsoft.com/office/drawing/2014/main" id="{0D3C4FD6-9395-4418-9818-4FED7DA0A8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00338" y="10820400"/>
                <a:ext cx="4376737" cy="4375150"/>
              </a:xfrm>
              <a:custGeom>
                <a:avLst/>
                <a:gdLst>
                  <a:gd name="T0" fmla="*/ 477 w 1376"/>
                  <a:gd name="T1" fmla="*/ 1360 h 1376"/>
                  <a:gd name="T2" fmla="*/ 312 w 1376"/>
                  <a:gd name="T3" fmla="*/ 1212 h 1376"/>
                  <a:gd name="T4" fmla="*/ 237 w 1376"/>
                  <a:gd name="T5" fmla="*/ 1044 h 1376"/>
                  <a:gd name="T6" fmla="*/ 64 w 1376"/>
                  <a:gd name="T7" fmla="*/ 1013 h 1376"/>
                  <a:gd name="T8" fmla="*/ 51 w 1376"/>
                  <a:gd name="T9" fmla="*/ 793 h 1376"/>
                  <a:gd name="T10" fmla="*/ 117 w 1376"/>
                  <a:gd name="T11" fmla="*/ 621 h 1376"/>
                  <a:gd name="T12" fmla="*/ 16 w 1376"/>
                  <a:gd name="T13" fmla="*/ 476 h 1376"/>
                  <a:gd name="T14" fmla="*/ 164 w 1376"/>
                  <a:gd name="T15" fmla="*/ 312 h 1376"/>
                  <a:gd name="T16" fmla="*/ 332 w 1376"/>
                  <a:gd name="T17" fmla="*/ 237 h 1376"/>
                  <a:gd name="T18" fmla="*/ 363 w 1376"/>
                  <a:gd name="T19" fmla="*/ 63 h 1376"/>
                  <a:gd name="T20" fmla="*/ 583 w 1376"/>
                  <a:gd name="T21" fmla="*/ 51 h 1376"/>
                  <a:gd name="T22" fmla="*/ 755 w 1376"/>
                  <a:gd name="T23" fmla="*/ 116 h 1376"/>
                  <a:gd name="T24" fmla="*/ 900 w 1376"/>
                  <a:gd name="T25" fmla="*/ 16 h 1376"/>
                  <a:gd name="T26" fmla="*/ 1064 w 1376"/>
                  <a:gd name="T27" fmla="*/ 163 h 1376"/>
                  <a:gd name="T28" fmla="*/ 1139 w 1376"/>
                  <a:gd name="T29" fmla="*/ 331 h 1376"/>
                  <a:gd name="T30" fmla="*/ 1313 w 1376"/>
                  <a:gd name="T31" fmla="*/ 362 h 1376"/>
                  <a:gd name="T32" fmla="*/ 1360 w 1376"/>
                  <a:gd name="T33" fmla="*/ 476 h 1376"/>
                  <a:gd name="T34" fmla="*/ 1260 w 1376"/>
                  <a:gd name="T35" fmla="*/ 621 h 1376"/>
                  <a:gd name="T36" fmla="*/ 1325 w 1376"/>
                  <a:gd name="T37" fmla="*/ 793 h 1376"/>
                  <a:gd name="T38" fmla="*/ 1313 w 1376"/>
                  <a:gd name="T39" fmla="*/ 1013 h 1376"/>
                  <a:gd name="T40" fmla="*/ 1139 w 1376"/>
                  <a:gd name="T41" fmla="*/ 1044 h 1376"/>
                  <a:gd name="T42" fmla="*/ 1064 w 1376"/>
                  <a:gd name="T43" fmla="*/ 1212 h 1376"/>
                  <a:gd name="T44" fmla="*/ 900 w 1376"/>
                  <a:gd name="T45" fmla="*/ 1360 h 1376"/>
                  <a:gd name="T46" fmla="*/ 755 w 1376"/>
                  <a:gd name="T47" fmla="*/ 1259 h 1376"/>
                  <a:gd name="T48" fmla="*/ 583 w 1376"/>
                  <a:gd name="T49" fmla="*/ 1325 h 1376"/>
                  <a:gd name="T50" fmla="*/ 403 w 1376"/>
                  <a:gd name="T51" fmla="*/ 1230 h 1376"/>
                  <a:gd name="T52" fmla="*/ 544 w 1376"/>
                  <a:gd name="T53" fmla="*/ 1210 h 1376"/>
                  <a:gd name="T54" fmla="*/ 748 w 1376"/>
                  <a:gd name="T55" fmla="*/ 1167 h 1376"/>
                  <a:gd name="T56" fmla="*/ 870 w 1376"/>
                  <a:gd name="T57" fmla="*/ 1273 h 1376"/>
                  <a:gd name="T58" fmla="*/ 956 w 1376"/>
                  <a:gd name="T59" fmla="*/ 1159 h 1376"/>
                  <a:gd name="T60" fmla="*/ 1070 w 1376"/>
                  <a:gd name="T61" fmla="*/ 985 h 1376"/>
                  <a:gd name="T62" fmla="*/ 1230 w 1376"/>
                  <a:gd name="T63" fmla="*/ 973 h 1376"/>
                  <a:gd name="T64" fmla="*/ 1211 w 1376"/>
                  <a:gd name="T65" fmla="*/ 832 h 1376"/>
                  <a:gd name="T66" fmla="*/ 1168 w 1376"/>
                  <a:gd name="T67" fmla="*/ 628 h 1376"/>
                  <a:gd name="T68" fmla="*/ 1274 w 1376"/>
                  <a:gd name="T69" fmla="*/ 506 h 1376"/>
                  <a:gd name="T70" fmla="*/ 1160 w 1376"/>
                  <a:gd name="T71" fmla="*/ 420 h 1376"/>
                  <a:gd name="T72" fmla="*/ 986 w 1376"/>
                  <a:gd name="T73" fmla="*/ 306 h 1376"/>
                  <a:gd name="T74" fmla="*/ 974 w 1376"/>
                  <a:gd name="T75" fmla="*/ 146 h 1376"/>
                  <a:gd name="T76" fmla="*/ 833 w 1376"/>
                  <a:gd name="T77" fmla="*/ 165 h 1376"/>
                  <a:gd name="T78" fmla="*/ 629 w 1376"/>
                  <a:gd name="T79" fmla="*/ 208 h 1376"/>
                  <a:gd name="T80" fmla="*/ 507 w 1376"/>
                  <a:gd name="T81" fmla="*/ 102 h 1376"/>
                  <a:gd name="T82" fmla="*/ 421 w 1376"/>
                  <a:gd name="T83" fmla="*/ 216 h 1376"/>
                  <a:gd name="T84" fmla="*/ 307 w 1376"/>
                  <a:gd name="T85" fmla="*/ 390 h 1376"/>
                  <a:gd name="T86" fmla="*/ 146 w 1376"/>
                  <a:gd name="T87" fmla="*/ 402 h 1376"/>
                  <a:gd name="T88" fmla="*/ 166 w 1376"/>
                  <a:gd name="T89" fmla="*/ 543 h 1376"/>
                  <a:gd name="T90" fmla="*/ 209 w 1376"/>
                  <a:gd name="T91" fmla="*/ 747 h 1376"/>
                  <a:gd name="T92" fmla="*/ 103 w 1376"/>
                  <a:gd name="T93" fmla="*/ 869 h 1376"/>
                  <a:gd name="T94" fmla="*/ 217 w 1376"/>
                  <a:gd name="T95" fmla="*/ 955 h 1376"/>
                  <a:gd name="T96" fmla="*/ 391 w 1376"/>
                  <a:gd name="T97" fmla="*/ 1069 h 1376"/>
                  <a:gd name="T98" fmla="*/ 403 w 1376"/>
                  <a:gd name="T99" fmla="*/ 1230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76" h="1376">
                    <a:moveTo>
                      <a:pt x="509" y="1366"/>
                    </a:moveTo>
                    <a:cubicBezTo>
                      <a:pt x="498" y="1366"/>
                      <a:pt x="487" y="1364"/>
                      <a:pt x="477" y="1360"/>
                    </a:cubicBezTo>
                    <a:cubicBezTo>
                      <a:pt x="363" y="1312"/>
                      <a:pt x="363" y="1312"/>
                      <a:pt x="363" y="1312"/>
                    </a:cubicBezTo>
                    <a:cubicBezTo>
                      <a:pt x="324" y="1296"/>
                      <a:pt x="302" y="1253"/>
                      <a:pt x="312" y="1212"/>
                    </a:cubicBezTo>
                    <a:cubicBezTo>
                      <a:pt x="319" y="1188"/>
                      <a:pt x="325" y="1163"/>
                      <a:pt x="332" y="1139"/>
                    </a:cubicBezTo>
                    <a:cubicBezTo>
                      <a:pt x="297" y="1111"/>
                      <a:pt x="265" y="1079"/>
                      <a:pt x="237" y="1044"/>
                    </a:cubicBezTo>
                    <a:cubicBezTo>
                      <a:pt x="213" y="1051"/>
                      <a:pt x="188" y="1057"/>
                      <a:pt x="164" y="1064"/>
                    </a:cubicBezTo>
                    <a:cubicBezTo>
                      <a:pt x="123" y="1074"/>
                      <a:pt x="80" y="1052"/>
                      <a:pt x="64" y="1013"/>
                    </a:cubicBezTo>
                    <a:cubicBezTo>
                      <a:pt x="16" y="899"/>
                      <a:pt x="16" y="899"/>
                      <a:pt x="16" y="899"/>
                    </a:cubicBezTo>
                    <a:cubicBezTo>
                      <a:pt x="0" y="860"/>
                      <a:pt x="15" y="815"/>
                      <a:pt x="51" y="793"/>
                    </a:cubicBezTo>
                    <a:cubicBezTo>
                      <a:pt x="73" y="780"/>
                      <a:pt x="95" y="767"/>
                      <a:pt x="117" y="754"/>
                    </a:cubicBezTo>
                    <a:cubicBezTo>
                      <a:pt x="112" y="710"/>
                      <a:pt x="112" y="665"/>
                      <a:pt x="117" y="621"/>
                    </a:cubicBezTo>
                    <a:cubicBezTo>
                      <a:pt x="95" y="608"/>
                      <a:pt x="73" y="595"/>
                      <a:pt x="51" y="582"/>
                    </a:cubicBezTo>
                    <a:cubicBezTo>
                      <a:pt x="15" y="561"/>
                      <a:pt x="0" y="515"/>
                      <a:pt x="16" y="476"/>
                    </a:cubicBezTo>
                    <a:cubicBezTo>
                      <a:pt x="64" y="362"/>
                      <a:pt x="64" y="362"/>
                      <a:pt x="64" y="362"/>
                    </a:cubicBezTo>
                    <a:cubicBezTo>
                      <a:pt x="80" y="323"/>
                      <a:pt x="123" y="301"/>
                      <a:pt x="164" y="312"/>
                    </a:cubicBezTo>
                    <a:cubicBezTo>
                      <a:pt x="188" y="318"/>
                      <a:pt x="213" y="324"/>
                      <a:pt x="237" y="331"/>
                    </a:cubicBezTo>
                    <a:cubicBezTo>
                      <a:pt x="265" y="296"/>
                      <a:pt x="297" y="264"/>
                      <a:pt x="332" y="237"/>
                    </a:cubicBezTo>
                    <a:cubicBezTo>
                      <a:pt x="325" y="212"/>
                      <a:pt x="319" y="187"/>
                      <a:pt x="312" y="163"/>
                    </a:cubicBezTo>
                    <a:cubicBezTo>
                      <a:pt x="302" y="122"/>
                      <a:pt x="324" y="79"/>
                      <a:pt x="363" y="63"/>
                    </a:cubicBezTo>
                    <a:cubicBezTo>
                      <a:pt x="477" y="16"/>
                      <a:pt x="477" y="16"/>
                      <a:pt x="477" y="16"/>
                    </a:cubicBezTo>
                    <a:cubicBezTo>
                      <a:pt x="516" y="0"/>
                      <a:pt x="561" y="15"/>
                      <a:pt x="583" y="51"/>
                    </a:cubicBezTo>
                    <a:cubicBezTo>
                      <a:pt x="596" y="72"/>
                      <a:pt x="609" y="94"/>
                      <a:pt x="622" y="116"/>
                    </a:cubicBezTo>
                    <a:cubicBezTo>
                      <a:pt x="666" y="111"/>
                      <a:pt x="711" y="111"/>
                      <a:pt x="755" y="116"/>
                    </a:cubicBezTo>
                    <a:cubicBezTo>
                      <a:pt x="768" y="94"/>
                      <a:pt x="781" y="72"/>
                      <a:pt x="794" y="51"/>
                    </a:cubicBezTo>
                    <a:cubicBezTo>
                      <a:pt x="815" y="15"/>
                      <a:pt x="861" y="0"/>
                      <a:pt x="900" y="16"/>
                    </a:cubicBezTo>
                    <a:cubicBezTo>
                      <a:pt x="1014" y="63"/>
                      <a:pt x="1014" y="63"/>
                      <a:pt x="1014" y="63"/>
                    </a:cubicBezTo>
                    <a:cubicBezTo>
                      <a:pt x="1053" y="79"/>
                      <a:pt x="1075" y="122"/>
                      <a:pt x="1064" y="163"/>
                    </a:cubicBezTo>
                    <a:cubicBezTo>
                      <a:pt x="1058" y="187"/>
                      <a:pt x="1052" y="212"/>
                      <a:pt x="1045" y="237"/>
                    </a:cubicBezTo>
                    <a:cubicBezTo>
                      <a:pt x="1080" y="264"/>
                      <a:pt x="1112" y="296"/>
                      <a:pt x="1139" y="331"/>
                    </a:cubicBezTo>
                    <a:cubicBezTo>
                      <a:pt x="1164" y="324"/>
                      <a:pt x="1189" y="318"/>
                      <a:pt x="1213" y="312"/>
                    </a:cubicBezTo>
                    <a:cubicBezTo>
                      <a:pt x="1254" y="301"/>
                      <a:pt x="1297" y="323"/>
                      <a:pt x="1313" y="362"/>
                    </a:cubicBezTo>
                    <a:cubicBezTo>
                      <a:pt x="1360" y="476"/>
                      <a:pt x="1360" y="476"/>
                      <a:pt x="1360" y="476"/>
                    </a:cubicBezTo>
                    <a:cubicBezTo>
                      <a:pt x="1360" y="476"/>
                      <a:pt x="1360" y="476"/>
                      <a:pt x="1360" y="476"/>
                    </a:cubicBezTo>
                    <a:cubicBezTo>
                      <a:pt x="1376" y="515"/>
                      <a:pt x="1361" y="561"/>
                      <a:pt x="1325" y="582"/>
                    </a:cubicBezTo>
                    <a:cubicBezTo>
                      <a:pt x="1304" y="595"/>
                      <a:pt x="1282" y="608"/>
                      <a:pt x="1260" y="621"/>
                    </a:cubicBezTo>
                    <a:cubicBezTo>
                      <a:pt x="1265" y="665"/>
                      <a:pt x="1265" y="710"/>
                      <a:pt x="1260" y="754"/>
                    </a:cubicBezTo>
                    <a:cubicBezTo>
                      <a:pt x="1282" y="767"/>
                      <a:pt x="1304" y="780"/>
                      <a:pt x="1325" y="793"/>
                    </a:cubicBezTo>
                    <a:cubicBezTo>
                      <a:pt x="1361" y="815"/>
                      <a:pt x="1376" y="860"/>
                      <a:pt x="1360" y="899"/>
                    </a:cubicBezTo>
                    <a:cubicBezTo>
                      <a:pt x="1313" y="1013"/>
                      <a:pt x="1313" y="1013"/>
                      <a:pt x="1313" y="1013"/>
                    </a:cubicBezTo>
                    <a:cubicBezTo>
                      <a:pt x="1297" y="1052"/>
                      <a:pt x="1254" y="1074"/>
                      <a:pt x="1213" y="1064"/>
                    </a:cubicBezTo>
                    <a:cubicBezTo>
                      <a:pt x="1189" y="1057"/>
                      <a:pt x="1164" y="1051"/>
                      <a:pt x="1139" y="1044"/>
                    </a:cubicBezTo>
                    <a:cubicBezTo>
                      <a:pt x="1112" y="1079"/>
                      <a:pt x="1080" y="1111"/>
                      <a:pt x="1045" y="1139"/>
                    </a:cubicBezTo>
                    <a:cubicBezTo>
                      <a:pt x="1052" y="1164"/>
                      <a:pt x="1058" y="1188"/>
                      <a:pt x="1064" y="1212"/>
                    </a:cubicBezTo>
                    <a:cubicBezTo>
                      <a:pt x="1075" y="1253"/>
                      <a:pt x="1053" y="1296"/>
                      <a:pt x="1014" y="1312"/>
                    </a:cubicBezTo>
                    <a:cubicBezTo>
                      <a:pt x="900" y="1360"/>
                      <a:pt x="900" y="1360"/>
                      <a:pt x="900" y="1360"/>
                    </a:cubicBezTo>
                    <a:cubicBezTo>
                      <a:pt x="861" y="1376"/>
                      <a:pt x="815" y="1361"/>
                      <a:pt x="794" y="1325"/>
                    </a:cubicBezTo>
                    <a:cubicBezTo>
                      <a:pt x="781" y="1303"/>
                      <a:pt x="768" y="1281"/>
                      <a:pt x="755" y="1259"/>
                    </a:cubicBezTo>
                    <a:cubicBezTo>
                      <a:pt x="711" y="1264"/>
                      <a:pt x="666" y="1264"/>
                      <a:pt x="622" y="1259"/>
                    </a:cubicBezTo>
                    <a:cubicBezTo>
                      <a:pt x="609" y="1281"/>
                      <a:pt x="596" y="1303"/>
                      <a:pt x="583" y="1325"/>
                    </a:cubicBezTo>
                    <a:cubicBezTo>
                      <a:pt x="567" y="1351"/>
                      <a:pt x="539" y="1366"/>
                      <a:pt x="509" y="1366"/>
                    </a:cubicBezTo>
                    <a:close/>
                    <a:moveTo>
                      <a:pt x="403" y="1230"/>
                    </a:moveTo>
                    <a:cubicBezTo>
                      <a:pt x="507" y="1273"/>
                      <a:pt x="507" y="1273"/>
                      <a:pt x="507" y="1273"/>
                    </a:cubicBezTo>
                    <a:cubicBezTo>
                      <a:pt x="519" y="1252"/>
                      <a:pt x="532" y="1231"/>
                      <a:pt x="544" y="1210"/>
                    </a:cubicBezTo>
                    <a:cubicBezTo>
                      <a:pt x="562" y="1180"/>
                      <a:pt x="595" y="1163"/>
                      <a:pt x="629" y="1167"/>
                    </a:cubicBezTo>
                    <a:cubicBezTo>
                      <a:pt x="669" y="1172"/>
                      <a:pt x="708" y="1172"/>
                      <a:pt x="748" y="1167"/>
                    </a:cubicBezTo>
                    <a:cubicBezTo>
                      <a:pt x="782" y="1163"/>
                      <a:pt x="815" y="1180"/>
                      <a:pt x="833" y="1210"/>
                    </a:cubicBezTo>
                    <a:cubicBezTo>
                      <a:pt x="845" y="1231"/>
                      <a:pt x="857" y="1252"/>
                      <a:pt x="870" y="1273"/>
                    </a:cubicBezTo>
                    <a:cubicBezTo>
                      <a:pt x="974" y="1230"/>
                      <a:pt x="974" y="1230"/>
                      <a:pt x="974" y="1230"/>
                    </a:cubicBezTo>
                    <a:cubicBezTo>
                      <a:pt x="968" y="1206"/>
                      <a:pt x="962" y="1183"/>
                      <a:pt x="956" y="1159"/>
                    </a:cubicBezTo>
                    <a:cubicBezTo>
                      <a:pt x="947" y="1125"/>
                      <a:pt x="958" y="1090"/>
                      <a:pt x="986" y="1069"/>
                    </a:cubicBezTo>
                    <a:cubicBezTo>
                      <a:pt x="1017" y="1044"/>
                      <a:pt x="1045" y="1016"/>
                      <a:pt x="1070" y="985"/>
                    </a:cubicBezTo>
                    <a:cubicBezTo>
                      <a:pt x="1091" y="958"/>
                      <a:pt x="1126" y="946"/>
                      <a:pt x="1160" y="955"/>
                    </a:cubicBezTo>
                    <a:cubicBezTo>
                      <a:pt x="1183" y="961"/>
                      <a:pt x="1207" y="967"/>
                      <a:pt x="1230" y="973"/>
                    </a:cubicBezTo>
                    <a:cubicBezTo>
                      <a:pt x="1274" y="869"/>
                      <a:pt x="1274" y="869"/>
                      <a:pt x="1274" y="869"/>
                    </a:cubicBezTo>
                    <a:cubicBezTo>
                      <a:pt x="1253" y="856"/>
                      <a:pt x="1232" y="844"/>
                      <a:pt x="1211" y="832"/>
                    </a:cubicBezTo>
                    <a:cubicBezTo>
                      <a:pt x="1181" y="814"/>
                      <a:pt x="1164" y="781"/>
                      <a:pt x="1168" y="747"/>
                    </a:cubicBezTo>
                    <a:cubicBezTo>
                      <a:pt x="1173" y="707"/>
                      <a:pt x="1173" y="668"/>
                      <a:pt x="1168" y="628"/>
                    </a:cubicBezTo>
                    <a:cubicBezTo>
                      <a:pt x="1164" y="594"/>
                      <a:pt x="1181" y="561"/>
                      <a:pt x="1211" y="543"/>
                    </a:cubicBezTo>
                    <a:cubicBezTo>
                      <a:pt x="1232" y="531"/>
                      <a:pt x="1253" y="519"/>
                      <a:pt x="1274" y="506"/>
                    </a:cubicBezTo>
                    <a:cubicBezTo>
                      <a:pt x="1230" y="402"/>
                      <a:pt x="1230" y="402"/>
                      <a:pt x="1230" y="402"/>
                    </a:cubicBezTo>
                    <a:cubicBezTo>
                      <a:pt x="1207" y="408"/>
                      <a:pt x="1183" y="414"/>
                      <a:pt x="1160" y="420"/>
                    </a:cubicBezTo>
                    <a:cubicBezTo>
                      <a:pt x="1126" y="429"/>
                      <a:pt x="1091" y="418"/>
                      <a:pt x="1070" y="390"/>
                    </a:cubicBezTo>
                    <a:cubicBezTo>
                      <a:pt x="1045" y="359"/>
                      <a:pt x="1017" y="331"/>
                      <a:pt x="986" y="306"/>
                    </a:cubicBezTo>
                    <a:cubicBezTo>
                      <a:pt x="958" y="285"/>
                      <a:pt x="947" y="250"/>
                      <a:pt x="956" y="216"/>
                    </a:cubicBezTo>
                    <a:cubicBezTo>
                      <a:pt x="962" y="193"/>
                      <a:pt x="968" y="169"/>
                      <a:pt x="974" y="146"/>
                    </a:cubicBezTo>
                    <a:cubicBezTo>
                      <a:pt x="870" y="102"/>
                      <a:pt x="870" y="102"/>
                      <a:pt x="870" y="102"/>
                    </a:cubicBezTo>
                    <a:cubicBezTo>
                      <a:pt x="857" y="123"/>
                      <a:pt x="845" y="144"/>
                      <a:pt x="833" y="165"/>
                    </a:cubicBezTo>
                    <a:cubicBezTo>
                      <a:pt x="815" y="195"/>
                      <a:pt x="782" y="212"/>
                      <a:pt x="748" y="208"/>
                    </a:cubicBezTo>
                    <a:cubicBezTo>
                      <a:pt x="708" y="203"/>
                      <a:pt x="668" y="203"/>
                      <a:pt x="629" y="208"/>
                    </a:cubicBezTo>
                    <a:cubicBezTo>
                      <a:pt x="595" y="212"/>
                      <a:pt x="561" y="195"/>
                      <a:pt x="544" y="165"/>
                    </a:cubicBezTo>
                    <a:cubicBezTo>
                      <a:pt x="532" y="144"/>
                      <a:pt x="519" y="123"/>
                      <a:pt x="507" y="102"/>
                    </a:cubicBezTo>
                    <a:cubicBezTo>
                      <a:pt x="403" y="146"/>
                      <a:pt x="403" y="146"/>
                      <a:pt x="403" y="146"/>
                    </a:cubicBezTo>
                    <a:cubicBezTo>
                      <a:pt x="409" y="169"/>
                      <a:pt x="415" y="193"/>
                      <a:pt x="421" y="216"/>
                    </a:cubicBezTo>
                    <a:cubicBezTo>
                      <a:pt x="430" y="250"/>
                      <a:pt x="418" y="285"/>
                      <a:pt x="391" y="306"/>
                    </a:cubicBezTo>
                    <a:cubicBezTo>
                      <a:pt x="360" y="331"/>
                      <a:pt x="332" y="359"/>
                      <a:pt x="307" y="390"/>
                    </a:cubicBezTo>
                    <a:cubicBezTo>
                      <a:pt x="286" y="418"/>
                      <a:pt x="251" y="429"/>
                      <a:pt x="217" y="420"/>
                    </a:cubicBezTo>
                    <a:cubicBezTo>
                      <a:pt x="193" y="414"/>
                      <a:pt x="170" y="408"/>
                      <a:pt x="146" y="402"/>
                    </a:cubicBezTo>
                    <a:cubicBezTo>
                      <a:pt x="103" y="506"/>
                      <a:pt x="103" y="506"/>
                      <a:pt x="103" y="506"/>
                    </a:cubicBezTo>
                    <a:cubicBezTo>
                      <a:pt x="124" y="519"/>
                      <a:pt x="145" y="531"/>
                      <a:pt x="166" y="543"/>
                    </a:cubicBezTo>
                    <a:cubicBezTo>
                      <a:pt x="196" y="561"/>
                      <a:pt x="213" y="594"/>
                      <a:pt x="209" y="628"/>
                    </a:cubicBezTo>
                    <a:cubicBezTo>
                      <a:pt x="204" y="668"/>
                      <a:pt x="204" y="708"/>
                      <a:pt x="209" y="747"/>
                    </a:cubicBezTo>
                    <a:cubicBezTo>
                      <a:pt x="213" y="781"/>
                      <a:pt x="196" y="815"/>
                      <a:pt x="166" y="832"/>
                    </a:cubicBezTo>
                    <a:cubicBezTo>
                      <a:pt x="145" y="844"/>
                      <a:pt x="124" y="856"/>
                      <a:pt x="103" y="869"/>
                    </a:cubicBezTo>
                    <a:cubicBezTo>
                      <a:pt x="146" y="973"/>
                      <a:pt x="146" y="973"/>
                      <a:pt x="146" y="973"/>
                    </a:cubicBezTo>
                    <a:cubicBezTo>
                      <a:pt x="170" y="968"/>
                      <a:pt x="193" y="961"/>
                      <a:pt x="217" y="955"/>
                    </a:cubicBezTo>
                    <a:cubicBezTo>
                      <a:pt x="251" y="946"/>
                      <a:pt x="286" y="958"/>
                      <a:pt x="307" y="985"/>
                    </a:cubicBezTo>
                    <a:cubicBezTo>
                      <a:pt x="332" y="1016"/>
                      <a:pt x="360" y="1044"/>
                      <a:pt x="391" y="1069"/>
                    </a:cubicBezTo>
                    <a:cubicBezTo>
                      <a:pt x="418" y="1090"/>
                      <a:pt x="430" y="1125"/>
                      <a:pt x="421" y="1159"/>
                    </a:cubicBezTo>
                    <a:cubicBezTo>
                      <a:pt x="415" y="1183"/>
                      <a:pt x="409" y="1206"/>
                      <a:pt x="403" y="12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Freeform 19">
                <a:extLst>
                  <a:ext uri="{FF2B5EF4-FFF2-40B4-BE49-F238E27FC236}">
                    <a16:creationId xmlns:a16="http://schemas.microsoft.com/office/drawing/2014/main" id="{06F13E1F-61CC-4F1B-9AA1-A1DC863A1B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2375" y="11879263"/>
                <a:ext cx="2255837" cy="2120900"/>
              </a:xfrm>
              <a:custGeom>
                <a:avLst/>
                <a:gdLst>
                  <a:gd name="T0" fmla="*/ 354 w 709"/>
                  <a:gd name="T1" fmla="*/ 667 h 667"/>
                  <a:gd name="T2" fmla="*/ 235 w 709"/>
                  <a:gd name="T3" fmla="*/ 643 h 667"/>
                  <a:gd name="T4" fmla="*/ 66 w 709"/>
                  <a:gd name="T5" fmla="*/ 474 h 667"/>
                  <a:gd name="T6" fmla="*/ 235 w 709"/>
                  <a:gd name="T7" fmla="*/ 66 h 667"/>
                  <a:gd name="T8" fmla="*/ 643 w 709"/>
                  <a:gd name="T9" fmla="*/ 235 h 667"/>
                  <a:gd name="T10" fmla="*/ 643 w 709"/>
                  <a:gd name="T11" fmla="*/ 235 h 667"/>
                  <a:gd name="T12" fmla="*/ 474 w 709"/>
                  <a:gd name="T13" fmla="*/ 643 h 667"/>
                  <a:gd name="T14" fmla="*/ 354 w 709"/>
                  <a:gd name="T15" fmla="*/ 667 h 667"/>
                  <a:gd name="T16" fmla="*/ 354 w 709"/>
                  <a:gd name="T17" fmla="*/ 134 h 667"/>
                  <a:gd name="T18" fmla="*/ 270 w 709"/>
                  <a:gd name="T19" fmla="*/ 151 h 667"/>
                  <a:gd name="T20" fmla="*/ 150 w 709"/>
                  <a:gd name="T21" fmla="*/ 439 h 667"/>
                  <a:gd name="T22" fmla="*/ 270 w 709"/>
                  <a:gd name="T23" fmla="*/ 559 h 667"/>
                  <a:gd name="T24" fmla="*/ 439 w 709"/>
                  <a:gd name="T25" fmla="*/ 559 h 667"/>
                  <a:gd name="T26" fmla="*/ 558 w 709"/>
                  <a:gd name="T27" fmla="*/ 270 h 667"/>
                  <a:gd name="T28" fmla="*/ 354 w 709"/>
                  <a:gd name="T29" fmla="*/ 134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9" h="667">
                    <a:moveTo>
                      <a:pt x="354" y="667"/>
                    </a:moveTo>
                    <a:cubicBezTo>
                      <a:pt x="314" y="667"/>
                      <a:pt x="273" y="659"/>
                      <a:pt x="235" y="643"/>
                    </a:cubicBezTo>
                    <a:cubicBezTo>
                      <a:pt x="158" y="611"/>
                      <a:pt x="98" y="551"/>
                      <a:pt x="66" y="474"/>
                    </a:cubicBezTo>
                    <a:cubicBezTo>
                      <a:pt x="0" y="315"/>
                      <a:pt x="76" y="132"/>
                      <a:pt x="235" y="66"/>
                    </a:cubicBezTo>
                    <a:cubicBezTo>
                      <a:pt x="394" y="0"/>
                      <a:pt x="577" y="76"/>
                      <a:pt x="643" y="235"/>
                    </a:cubicBezTo>
                    <a:cubicBezTo>
                      <a:pt x="643" y="235"/>
                      <a:pt x="643" y="235"/>
                      <a:pt x="643" y="235"/>
                    </a:cubicBezTo>
                    <a:cubicBezTo>
                      <a:pt x="709" y="394"/>
                      <a:pt x="633" y="577"/>
                      <a:pt x="474" y="643"/>
                    </a:cubicBezTo>
                    <a:cubicBezTo>
                      <a:pt x="435" y="659"/>
                      <a:pt x="395" y="667"/>
                      <a:pt x="354" y="667"/>
                    </a:cubicBezTo>
                    <a:close/>
                    <a:moveTo>
                      <a:pt x="354" y="134"/>
                    </a:moveTo>
                    <a:cubicBezTo>
                      <a:pt x="326" y="134"/>
                      <a:pt x="297" y="139"/>
                      <a:pt x="270" y="151"/>
                    </a:cubicBezTo>
                    <a:cubicBezTo>
                      <a:pt x="157" y="197"/>
                      <a:pt x="104" y="327"/>
                      <a:pt x="150" y="439"/>
                    </a:cubicBezTo>
                    <a:cubicBezTo>
                      <a:pt x="173" y="494"/>
                      <a:pt x="215" y="536"/>
                      <a:pt x="270" y="559"/>
                    </a:cubicBezTo>
                    <a:cubicBezTo>
                      <a:pt x="324" y="581"/>
                      <a:pt x="384" y="581"/>
                      <a:pt x="439" y="559"/>
                    </a:cubicBezTo>
                    <a:cubicBezTo>
                      <a:pt x="551" y="512"/>
                      <a:pt x="605" y="383"/>
                      <a:pt x="558" y="270"/>
                    </a:cubicBezTo>
                    <a:cubicBezTo>
                      <a:pt x="523" y="185"/>
                      <a:pt x="441" y="134"/>
                      <a:pt x="354" y="1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" name="Freeform 20">
                <a:extLst>
                  <a:ext uri="{FF2B5EF4-FFF2-40B4-BE49-F238E27FC236}">
                    <a16:creationId xmlns:a16="http://schemas.microsoft.com/office/drawing/2014/main" id="{390E6116-B7A4-4E1D-A3FB-18BC9A4A34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34075" y="8651875"/>
                <a:ext cx="3311525" cy="3309938"/>
              </a:xfrm>
              <a:custGeom>
                <a:avLst/>
                <a:gdLst>
                  <a:gd name="T0" fmla="*/ 476 w 1041"/>
                  <a:gd name="T1" fmla="*/ 1041 h 1041"/>
                  <a:gd name="T2" fmla="*/ 397 w 1041"/>
                  <a:gd name="T3" fmla="*/ 930 h 1041"/>
                  <a:gd name="T4" fmla="*/ 279 w 1041"/>
                  <a:gd name="T5" fmla="*/ 927 h 1041"/>
                  <a:gd name="T6" fmla="*/ 121 w 1041"/>
                  <a:gd name="T7" fmla="*/ 857 h 1041"/>
                  <a:gd name="T8" fmla="*/ 143 w 1041"/>
                  <a:gd name="T9" fmla="*/ 723 h 1041"/>
                  <a:gd name="T10" fmla="*/ 62 w 1041"/>
                  <a:gd name="T11" fmla="*/ 637 h 1041"/>
                  <a:gd name="T12" fmla="*/ 0 w 1041"/>
                  <a:gd name="T13" fmla="*/ 476 h 1041"/>
                  <a:gd name="T14" fmla="*/ 111 w 1041"/>
                  <a:gd name="T15" fmla="*/ 397 h 1041"/>
                  <a:gd name="T16" fmla="*/ 114 w 1041"/>
                  <a:gd name="T17" fmla="*/ 279 h 1041"/>
                  <a:gd name="T18" fmla="*/ 184 w 1041"/>
                  <a:gd name="T19" fmla="*/ 121 h 1041"/>
                  <a:gd name="T20" fmla="*/ 318 w 1041"/>
                  <a:gd name="T21" fmla="*/ 143 h 1041"/>
                  <a:gd name="T22" fmla="*/ 404 w 1041"/>
                  <a:gd name="T23" fmla="*/ 62 h 1041"/>
                  <a:gd name="T24" fmla="*/ 565 w 1041"/>
                  <a:gd name="T25" fmla="*/ 0 h 1041"/>
                  <a:gd name="T26" fmla="*/ 644 w 1041"/>
                  <a:gd name="T27" fmla="*/ 110 h 1041"/>
                  <a:gd name="T28" fmla="*/ 762 w 1041"/>
                  <a:gd name="T29" fmla="*/ 114 h 1041"/>
                  <a:gd name="T30" fmla="*/ 920 w 1041"/>
                  <a:gd name="T31" fmla="*/ 184 h 1041"/>
                  <a:gd name="T32" fmla="*/ 898 w 1041"/>
                  <a:gd name="T33" fmla="*/ 318 h 1041"/>
                  <a:gd name="T34" fmla="*/ 979 w 1041"/>
                  <a:gd name="T35" fmla="*/ 404 h 1041"/>
                  <a:gd name="T36" fmla="*/ 1041 w 1041"/>
                  <a:gd name="T37" fmla="*/ 565 h 1041"/>
                  <a:gd name="T38" fmla="*/ 931 w 1041"/>
                  <a:gd name="T39" fmla="*/ 644 h 1041"/>
                  <a:gd name="T40" fmla="*/ 927 w 1041"/>
                  <a:gd name="T41" fmla="*/ 762 h 1041"/>
                  <a:gd name="T42" fmla="*/ 857 w 1041"/>
                  <a:gd name="T43" fmla="*/ 920 h 1041"/>
                  <a:gd name="T44" fmla="*/ 723 w 1041"/>
                  <a:gd name="T45" fmla="*/ 898 h 1041"/>
                  <a:gd name="T46" fmla="*/ 637 w 1041"/>
                  <a:gd name="T47" fmla="*/ 979 h 1041"/>
                  <a:gd name="T48" fmla="*/ 488 w 1041"/>
                  <a:gd name="T49" fmla="*/ 954 h 1041"/>
                  <a:gd name="T50" fmla="*/ 559 w 1041"/>
                  <a:gd name="T51" fmla="*/ 910 h 1041"/>
                  <a:gd name="T52" fmla="*/ 689 w 1041"/>
                  <a:gd name="T53" fmla="*/ 817 h 1041"/>
                  <a:gd name="T54" fmla="*/ 804 w 1041"/>
                  <a:gd name="T55" fmla="*/ 849 h 1041"/>
                  <a:gd name="T56" fmla="*/ 823 w 1041"/>
                  <a:gd name="T57" fmla="*/ 769 h 1041"/>
                  <a:gd name="T58" fmla="*/ 850 w 1041"/>
                  <a:gd name="T59" fmla="*/ 611 h 1041"/>
                  <a:gd name="T60" fmla="*/ 954 w 1041"/>
                  <a:gd name="T61" fmla="*/ 553 h 1041"/>
                  <a:gd name="T62" fmla="*/ 910 w 1041"/>
                  <a:gd name="T63" fmla="*/ 482 h 1041"/>
                  <a:gd name="T64" fmla="*/ 817 w 1041"/>
                  <a:gd name="T65" fmla="*/ 352 h 1041"/>
                  <a:gd name="T66" fmla="*/ 850 w 1041"/>
                  <a:gd name="T67" fmla="*/ 237 h 1041"/>
                  <a:gd name="T68" fmla="*/ 769 w 1041"/>
                  <a:gd name="T69" fmla="*/ 218 h 1041"/>
                  <a:gd name="T70" fmla="*/ 612 w 1041"/>
                  <a:gd name="T71" fmla="*/ 191 h 1041"/>
                  <a:gd name="T72" fmla="*/ 553 w 1041"/>
                  <a:gd name="T73" fmla="*/ 87 h 1041"/>
                  <a:gd name="T74" fmla="*/ 482 w 1041"/>
                  <a:gd name="T75" fmla="*/ 131 h 1041"/>
                  <a:gd name="T76" fmla="*/ 353 w 1041"/>
                  <a:gd name="T77" fmla="*/ 224 h 1041"/>
                  <a:gd name="T78" fmla="*/ 237 w 1041"/>
                  <a:gd name="T79" fmla="*/ 191 h 1041"/>
                  <a:gd name="T80" fmla="*/ 218 w 1041"/>
                  <a:gd name="T81" fmla="*/ 272 h 1041"/>
                  <a:gd name="T82" fmla="*/ 192 w 1041"/>
                  <a:gd name="T83" fmla="*/ 429 h 1041"/>
                  <a:gd name="T84" fmla="*/ 87 w 1041"/>
                  <a:gd name="T85" fmla="*/ 488 h 1041"/>
                  <a:gd name="T86" fmla="*/ 131 w 1041"/>
                  <a:gd name="T87" fmla="*/ 559 h 1041"/>
                  <a:gd name="T88" fmla="*/ 224 w 1041"/>
                  <a:gd name="T89" fmla="*/ 688 h 1041"/>
                  <a:gd name="T90" fmla="*/ 192 w 1041"/>
                  <a:gd name="T91" fmla="*/ 804 h 1041"/>
                  <a:gd name="T92" fmla="*/ 272 w 1041"/>
                  <a:gd name="T93" fmla="*/ 823 h 1041"/>
                  <a:gd name="T94" fmla="*/ 430 w 1041"/>
                  <a:gd name="T95" fmla="*/ 849 h 1041"/>
                  <a:gd name="T96" fmla="*/ 488 w 1041"/>
                  <a:gd name="T97" fmla="*/ 954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41" h="1041">
                    <a:moveTo>
                      <a:pt x="565" y="1041"/>
                    </a:moveTo>
                    <a:cubicBezTo>
                      <a:pt x="476" y="1041"/>
                      <a:pt x="476" y="1041"/>
                      <a:pt x="476" y="1041"/>
                    </a:cubicBezTo>
                    <a:cubicBezTo>
                      <a:pt x="440" y="1041"/>
                      <a:pt x="409" y="1014"/>
                      <a:pt x="404" y="979"/>
                    </a:cubicBezTo>
                    <a:cubicBezTo>
                      <a:pt x="402" y="963"/>
                      <a:pt x="399" y="947"/>
                      <a:pt x="397" y="930"/>
                    </a:cubicBezTo>
                    <a:cubicBezTo>
                      <a:pt x="370" y="922"/>
                      <a:pt x="343" y="911"/>
                      <a:pt x="318" y="898"/>
                    </a:cubicBezTo>
                    <a:cubicBezTo>
                      <a:pt x="305" y="907"/>
                      <a:pt x="292" y="917"/>
                      <a:pt x="279" y="927"/>
                    </a:cubicBezTo>
                    <a:cubicBezTo>
                      <a:pt x="250" y="948"/>
                      <a:pt x="210" y="945"/>
                      <a:pt x="184" y="920"/>
                    </a:cubicBezTo>
                    <a:cubicBezTo>
                      <a:pt x="121" y="857"/>
                      <a:pt x="121" y="857"/>
                      <a:pt x="121" y="857"/>
                    </a:cubicBezTo>
                    <a:cubicBezTo>
                      <a:pt x="96" y="831"/>
                      <a:pt x="93" y="791"/>
                      <a:pt x="114" y="762"/>
                    </a:cubicBezTo>
                    <a:cubicBezTo>
                      <a:pt x="124" y="749"/>
                      <a:pt x="133" y="736"/>
                      <a:pt x="143" y="723"/>
                    </a:cubicBezTo>
                    <a:cubicBezTo>
                      <a:pt x="130" y="698"/>
                      <a:pt x="119" y="671"/>
                      <a:pt x="111" y="644"/>
                    </a:cubicBezTo>
                    <a:cubicBezTo>
                      <a:pt x="94" y="642"/>
                      <a:pt x="78" y="639"/>
                      <a:pt x="62" y="637"/>
                    </a:cubicBezTo>
                    <a:cubicBezTo>
                      <a:pt x="27" y="632"/>
                      <a:pt x="0" y="601"/>
                      <a:pt x="0" y="565"/>
                    </a:cubicBezTo>
                    <a:cubicBezTo>
                      <a:pt x="0" y="476"/>
                      <a:pt x="0" y="476"/>
                      <a:pt x="0" y="476"/>
                    </a:cubicBezTo>
                    <a:cubicBezTo>
                      <a:pt x="0" y="440"/>
                      <a:pt x="27" y="409"/>
                      <a:pt x="62" y="404"/>
                    </a:cubicBezTo>
                    <a:cubicBezTo>
                      <a:pt x="78" y="401"/>
                      <a:pt x="94" y="399"/>
                      <a:pt x="111" y="397"/>
                    </a:cubicBezTo>
                    <a:cubicBezTo>
                      <a:pt x="119" y="369"/>
                      <a:pt x="130" y="343"/>
                      <a:pt x="143" y="318"/>
                    </a:cubicBezTo>
                    <a:cubicBezTo>
                      <a:pt x="133" y="305"/>
                      <a:pt x="124" y="291"/>
                      <a:pt x="114" y="279"/>
                    </a:cubicBezTo>
                    <a:cubicBezTo>
                      <a:pt x="93" y="250"/>
                      <a:pt x="96" y="209"/>
                      <a:pt x="121" y="184"/>
                    </a:cubicBezTo>
                    <a:cubicBezTo>
                      <a:pt x="184" y="121"/>
                      <a:pt x="184" y="121"/>
                      <a:pt x="184" y="121"/>
                    </a:cubicBezTo>
                    <a:cubicBezTo>
                      <a:pt x="210" y="96"/>
                      <a:pt x="250" y="92"/>
                      <a:pt x="279" y="114"/>
                    </a:cubicBezTo>
                    <a:cubicBezTo>
                      <a:pt x="292" y="123"/>
                      <a:pt x="305" y="133"/>
                      <a:pt x="318" y="143"/>
                    </a:cubicBezTo>
                    <a:cubicBezTo>
                      <a:pt x="343" y="129"/>
                      <a:pt x="370" y="118"/>
                      <a:pt x="397" y="110"/>
                    </a:cubicBezTo>
                    <a:cubicBezTo>
                      <a:pt x="399" y="94"/>
                      <a:pt x="402" y="78"/>
                      <a:pt x="404" y="62"/>
                    </a:cubicBezTo>
                    <a:cubicBezTo>
                      <a:pt x="409" y="27"/>
                      <a:pt x="440" y="0"/>
                      <a:pt x="476" y="0"/>
                    </a:cubicBezTo>
                    <a:cubicBezTo>
                      <a:pt x="565" y="0"/>
                      <a:pt x="565" y="0"/>
                      <a:pt x="565" y="0"/>
                    </a:cubicBezTo>
                    <a:cubicBezTo>
                      <a:pt x="601" y="0"/>
                      <a:pt x="632" y="27"/>
                      <a:pt x="637" y="62"/>
                    </a:cubicBezTo>
                    <a:cubicBezTo>
                      <a:pt x="640" y="78"/>
                      <a:pt x="642" y="94"/>
                      <a:pt x="644" y="110"/>
                    </a:cubicBezTo>
                    <a:cubicBezTo>
                      <a:pt x="672" y="118"/>
                      <a:pt x="698" y="129"/>
                      <a:pt x="723" y="143"/>
                    </a:cubicBezTo>
                    <a:cubicBezTo>
                      <a:pt x="736" y="133"/>
                      <a:pt x="750" y="123"/>
                      <a:pt x="762" y="114"/>
                    </a:cubicBezTo>
                    <a:cubicBezTo>
                      <a:pt x="791" y="92"/>
                      <a:pt x="832" y="96"/>
                      <a:pt x="857" y="121"/>
                    </a:cubicBezTo>
                    <a:cubicBezTo>
                      <a:pt x="920" y="184"/>
                      <a:pt x="920" y="184"/>
                      <a:pt x="920" y="184"/>
                    </a:cubicBezTo>
                    <a:cubicBezTo>
                      <a:pt x="945" y="209"/>
                      <a:pt x="949" y="250"/>
                      <a:pt x="927" y="278"/>
                    </a:cubicBezTo>
                    <a:cubicBezTo>
                      <a:pt x="918" y="291"/>
                      <a:pt x="908" y="305"/>
                      <a:pt x="898" y="318"/>
                    </a:cubicBezTo>
                    <a:cubicBezTo>
                      <a:pt x="912" y="343"/>
                      <a:pt x="923" y="369"/>
                      <a:pt x="931" y="397"/>
                    </a:cubicBezTo>
                    <a:cubicBezTo>
                      <a:pt x="947" y="399"/>
                      <a:pt x="963" y="401"/>
                      <a:pt x="979" y="404"/>
                    </a:cubicBezTo>
                    <a:cubicBezTo>
                      <a:pt x="1014" y="409"/>
                      <a:pt x="1041" y="440"/>
                      <a:pt x="1041" y="476"/>
                    </a:cubicBezTo>
                    <a:cubicBezTo>
                      <a:pt x="1041" y="565"/>
                      <a:pt x="1041" y="565"/>
                      <a:pt x="1041" y="565"/>
                    </a:cubicBezTo>
                    <a:cubicBezTo>
                      <a:pt x="1041" y="601"/>
                      <a:pt x="1014" y="632"/>
                      <a:pt x="979" y="637"/>
                    </a:cubicBezTo>
                    <a:cubicBezTo>
                      <a:pt x="963" y="639"/>
                      <a:pt x="947" y="642"/>
                      <a:pt x="931" y="644"/>
                    </a:cubicBezTo>
                    <a:cubicBezTo>
                      <a:pt x="923" y="671"/>
                      <a:pt x="911" y="698"/>
                      <a:pt x="898" y="723"/>
                    </a:cubicBezTo>
                    <a:cubicBezTo>
                      <a:pt x="908" y="736"/>
                      <a:pt x="918" y="749"/>
                      <a:pt x="927" y="762"/>
                    </a:cubicBezTo>
                    <a:cubicBezTo>
                      <a:pt x="949" y="791"/>
                      <a:pt x="945" y="831"/>
                      <a:pt x="920" y="857"/>
                    </a:cubicBezTo>
                    <a:cubicBezTo>
                      <a:pt x="857" y="920"/>
                      <a:pt x="857" y="920"/>
                      <a:pt x="857" y="920"/>
                    </a:cubicBezTo>
                    <a:cubicBezTo>
                      <a:pt x="832" y="945"/>
                      <a:pt x="791" y="948"/>
                      <a:pt x="762" y="927"/>
                    </a:cubicBezTo>
                    <a:cubicBezTo>
                      <a:pt x="750" y="917"/>
                      <a:pt x="736" y="907"/>
                      <a:pt x="723" y="898"/>
                    </a:cubicBezTo>
                    <a:cubicBezTo>
                      <a:pt x="698" y="911"/>
                      <a:pt x="672" y="922"/>
                      <a:pt x="644" y="930"/>
                    </a:cubicBezTo>
                    <a:cubicBezTo>
                      <a:pt x="642" y="947"/>
                      <a:pt x="640" y="963"/>
                      <a:pt x="637" y="979"/>
                    </a:cubicBezTo>
                    <a:cubicBezTo>
                      <a:pt x="632" y="1014"/>
                      <a:pt x="601" y="1041"/>
                      <a:pt x="565" y="1041"/>
                    </a:cubicBezTo>
                    <a:close/>
                    <a:moveTo>
                      <a:pt x="488" y="954"/>
                    </a:moveTo>
                    <a:cubicBezTo>
                      <a:pt x="553" y="954"/>
                      <a:pt x="553" y="954"/>
                      <a:pt x="553" y="954"/>
                    </a:cubicBezTo>
                    <a:cubicBezTo>
                      <a:pt x="555" y="939"/>
                      <a:pt x="557" y="924"/>
                      <a:pt x="559" y="910"/>
                    </a:cubicBezTo>
                    <a:cubicBezTo>
                      <a:pt x="563" y="881"/>
                      <a:pt x="583" y="857"/>
                      <a:pt x="612" y="849"/>
                    </a:cubicBezTo>
                    <a:cubicBezTo>
                      <a:pt x="639" y="842"/>
                      <a:pt x="665" y="831"/>
                      <a:pt x="689" y="817"/>
                    </a:cubicBezTo>
                    <a:cubicBezTo>
                      <a:pt x="714" y="803"/>
                      <a:pt x="746" y="805"/>
                      <a:pt x="769" y="823"/>
                    </a:cubicBezTo>
                    <a:cubicBezTo>
                      <a:pt x="781" y="832"/>
                      <a:pt x="793" y="841"/>
                      <a:pt x="804" y="849"/>
                    </a:cubicBezTo>
                    <a:cubicBezTo>
                      <a:pt x="850" y="804"/>
                      <a:pt x="850" y="804"/>
                      <a:pt x="850" y="804"/>
                    </a:cubicBezTo>
                    <a:cubicBezTo>
                      <a:pt x="841" y="792"/>
                      <a:pt x="832" y="780"/>
                      <a:pt x="823" y="769"/>
                    </a:cubicBezTo>
                    <a:cubicBezTo>
                      <a:pt x="805" y="745"/>
                      <a:pt x="803" y="714"/>
                      <a:pt x="817" y="688"/>
                    </a:cubicBezTo>
                    <a:cubicBezTo>
                      <a:pt x="831" y="664"/>
                      <a:pt x="842" y="638"/>
                      <a:pt x="850" y="611"/>
                    </a:cubicBezTo>
                    <a:cubicBezTo>
                      <a:pt x="857" y="583"/>
                      <a:pt x="881" y="562"/>
                      <a:pt x="910" y="559"/>
                    </a:cubicBezTo>
                    <a:cubicBezTo>
                      <a:pt x="925" y="557"/>
                      <a:pt x="940" y="555"/>
                      <a:pt x="954" y="553"/>
                    </a:cubicBezTo>
                    <a:cubicBezTo>
                      <a:pt x="954" y="488"/>
                      <a:pt x="954" y="488"/>
                      <a:pt x="954" y="488"/>
                    </a:cubicBezTo>
                    <a:cubicBezTo>
                      <a:pt x="940" y="486"/>
                      <a:pt x="925" y="484"/>
                      <a:pt x="910" y="482"/>
                    </a:cubicBezTo>
                    <a:cubicBezTo>
                      <a:pt x="881" y="478"/>
                      <a:pt x="857" y="458"/>
                      <a:pt x="850" y="429"/>
                    </a:cubicBezTo>
                    <a:cubicBezTo>
                      <a:pt x="842" y="402"/>
                      <a:pt x="831" y="376"/>
                      <a:pt x="817" y="352"/>
                    </a:cubicBezTo>
                    <a:cubicBezTo>
                      <a:pt x="803" y="327"/>
                      <a:pt x="805" y="295"/>
                      <a:pt x="823" y="272"/>
                    </a:cubicBezTo>
                    <a:cubicBezTo>
                      <a:pt x="832" y="260"/>
                      <a:pt x="841" y="248"/>
                      <a:pt x="850" y="237"/>
                    </a:cubicBezTo>
                    <a:cubicBezTo>
                      <a:pt x="804" y="191"/>
                      <a:pt x="804" y="191"/>
                      <a:pt x="804" y="191"/>
                    </a:cubicBezTo>
                    <a:cubicBezTo>
                      <a:pt x="793" y="200"/>
                      <a:pt x="781" y="209"/>
                      <a:pt x="769" y="218"/>
                    </a:cubicBezTo>
                    <a:cubicBezTo>
                      <a:pt x="746" y="236"/>
                      <a:pt x="714" y="238"/>
                      <a:pt x="689" y="224"/>
                    </a:cubicBezTo>
                    <a:cubicBezTo>
                      <a:pt x="665" y="210"/>
                      <a:pt x="639" y="199"/>
                      <a:pt x="612" y="191"/>
                    </a:cubicBezTo>
                    <a:cubicBezTo>
                      <a:pt x="583" y="184"/>
                      <a:pt x="563" y="160"/>
                      <a:pt x="559" y="131"/>
                    </a:cubicBezTo>
                    <a:cubicBezTo>
                      <a:pt x="557" y="116"/>
                      <a:pt x="555" y="101"/>
                      <a:pt x="553" y="87"/>
                    </a:cubicBezTo>
                    <a:cubicBezTo>
                      <a:pt x="488" y="87"/>
                      <a:pt x="488" y="87"/>
                      <a:pt x="488" y="87"/>
                    </a:cubicBezTo>
                    <a:cubicBezTo>
                      <a:pt x="486" y="101"/>
                      <a:pt x="484" y="116"/>
                      <a:pt x="482" y="131"/>
                    </a:cubicBezTo>
                    <a:cubicBezTo>
                      <a:pt x="479" y="160"/>
                      <a:pt x="458" y="184"/>
                      <a:pt x="430" y="191"/>
                    </a:cubicBezTo>
                    <a:cubicBezTo>
                      <a:pt x="403" y="199"/>
                      <a:pt x="377" y="210"/>
                      <a:pt x="353" y="224"/>
                    </a:cubicBezTo>
                    <a:cubicBezTo>
                      <a:pt x="327" y="238"/>
                      <a:pt x="296" y="236"/>
                      <a:pt x="272" y="218"/>
                    </a:cubicBezTo>
                    <a:cubicBezTo>
                      <a:pt x="261" y="209"/>
                      <a:pt x="249" y="200"/>
                      <a:pt x="237" y="191"/>
                    </a:cubicBezTo>
                    <a:cubicBezTo>
                      <a:pt x="192" y="237"/>
                      <a:pt x="192" y="237"/>
                      <a:pt x="192" y="237"/>
                    </a:cubicBezTo>
                    <a:cubicBezTo>
                      <a:pt x="200" y="248"/>
                      <a:pt x="209" y="260"/>
                      <a:pt x="218" y="272"/>
                    </a:cubicBezTo>
                    <a:cubicBezTo>
                      <a:pt x="236" y="295"/>
                      <a:pt x="238" y="327"/>
                      <a:pt x="224" y="352"/>
                    </a:cubicBezTo>
                    <a:cubicBezTo>
                      <a:pt x="210" y="376"/>
                      <a:pt x="199" y="402"/>
                      <a:pt x="192" y="429"/>
                    </a:cubicBezTo>
                    <a:cubicBezTo>
                      <a:pt x="184" y="458"/>
                      <a:pt x="160" y="478"/>
                      <a:pt x="131" y="482"/>
                    </a:cubicBezTo>
                    <a:cubicBezTo>
                      <a:pt x="117" y="484"/>
                      <a:pt x="102" y="486"/>
                      <a:pt x="87" y="488"/>
                    </a:cubicBezTo>
                    <a:cubicBezTo>
                      <a:pt x="87" y="553"/>
                      <a:pt x="87" y="553"/>
                      <a:pt x="87" y="553"/>
                    </a:cubicBezTo>
                    <a:cubicBezTo>
                      <a:pt x="102" y="555"/>
                      <a:pt x="117" y="557"/>
                      <a:pt x="131" y="559"/>
                    </a:cubicBezTo>
                    <a:cubicBezTo>
                      <a:pt x="160" y="562"/>
                      <a:pt x="184" y="583"/>
                      <a:pt x="192" y="611"/>
                    </a:cubicBezTo>
                    <a:cubicBezTo>
                      <a:pt x="199" y="638"/>
                      <a:pt x="210" y="664"/>
                      <a:pt x="224" y="688"/>
                    </a:cubicBezTo>
                    <a:cubicBezTo>
                      <a:pt x="238" y="714"/>
                      <a:pt x="236" y="745"/>
                      <a:pt x="218" y="769"/>
                    </a:cubicBezTo>
                    <a:cubicBezTo>
                      <a:pt x="209" y="780"/>
                      <a:pt x="200" y="792"/>
                      <a:pt x="192" y="804"/>
                    </a:cubicBezTo>
                    <a:cubicBezTo>
                      <a:pt x="237" y="849"/>
                      <a:pt x="237" y="849"/>
                      <a:pt x="237" y="849"/>
                    </a:cubicBezTo>
                    <a:cubicBezTo>
                      <a:pt x="249" y="841"/>
                      <a:pt x="261" y="832"/>
                      <a:pt x="272" y="823"/>
                    </a:cubicBezTo>
                    <a:cubicBezTo>
                      <a:pt x="296" y="805"/>
                      <a:pt x="327" y="803"/>
                      <a:pt x="353" y="817"/>
                    </a:cubicBezTo>
                    <a:cubicBezTo>
                      <a:pt x="377" y="831"/>
                      <a:pt x="403" y="842"/>
                      <a:pt x="430" y="849"/>
                    </a:cubicBezTo>
                    <a:cubicBezTo>
                      <a:pt x="458" y="857"/>
                      <a:pt x="479" y="881"/>
                      <a:pt x="482" y="910"/>
                    </a:cubicBezTo>
                    <a:cubicBezTo>
                      <a:pt x="484" y="924"/>
                      <a:pt x="486" y="939"/>
                      <a:pt x="488" y="95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" name="Freeform 21">
                <a:extLst>
                  <a:ext uri="{FF2B5EF4-FFF2-40B4-BE49-F238E27FC236}">
                    <a16:creationId xmlns:a16="http://schemas.microsoft.com/office/drawing/2014/main" id="{CE62C7A7-B49A-47C4-BCF0-111D593F2A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00875" y="9717088"/>
                <a:ext cx="1179512" cy="1179513"/>
              </a:xfrm>
              <a:custGeom>
                <a:avLst/>
                <a:gdLst>
                  <a:gd name="T0" fmla="*/ 186 w 371"/>
                  <a:gd name="T1" fmla="*/ 371 h 371"/>
                  <a:gd name="T2" fmla="*/ 0 w 371"/>
                  <a:gd name="T3" fmla="*/ 185 h 371"/>
                  <a:gd name="T4" fmla="*/ 186 w 371"/>
                  <a:gd name="T5" fmla="*/ 0 h 371"/>
                  <a:gd name="T6" fmla="*/ 371 w 371"/>
                  <a:gd name="T7" fmla="*/ 185 h 371"/>
                  <a:gd name="T8" fmla="*/ 186 w 371"/>
                  <a:gd name="T9" fmla="*/ 371 h 371"/>
                  <a:gd name="T10" fmla="*/ 186 w 371"/>
                  <a:gd name="T11" fmla="*/ 82 h 371"/>
                  <a:gd name="T12" fmla="*/ 83 w 371"/>
                  <a:gd name="T13" fmla="*/ 185 h 371"/>
                  <a:gd name="T14" fmla="*/ 186 w 371"/>
                  <a:gd name="T15" fmla="*/ 288 h 371"/>
                  <a:gd name="T16" fmla="*/ 289 w 371"/>
                  <a:gd name="T17" fmla="*/ 185 h 371"/>
                  <a:gd name="T18" fmla="*/ 186 w 371"/>
                  <a:gd name="T19" fmla="*/ 82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1" h="371">
                    <a:moveTo>
                      <a:pt x="186" y="371"/>
                    </a:moveTo>
                    <a:cubicBezTo>
                      <a:pt x="83" y="371"/>
                      <a:pt x="0" y="288"/>
                      <a:pt x="0" y="185"/>
                    </a:cubicBezTo>
                    <a:cubicBezTo>
                      <a:pt x="0" y="83"/>
                      <a:pt x="83" y="0"/>
                      <a:pt x="186" y="0"/>
                    </a:cubicBezTo>
                    <a:cubicBezTo>
                      <a:pt x="288" y="0"/>
                      <a:pt x="371" y="83"/>
                      <a:pt x="371" y="185"/>
                    </a:cubicBezTo>
                    <a:cubicBezTo>
                      <a:pt x="371" y="288"/>
                      <a:pt x="288" y="371"/>
                      <a:pt x="186" y="371"/>
                    </a:cubicBezTo>
                    <a:close/>
                    <a:moveTo>
                      <a:pt x="186" y="82"/>
                    </a:moveTo>
                    <a:cubicBezTo>
                      <a:pt x="129" y="82"/>
                      <a:pt x="83" y="128"/>
                      <a:pt x="83" y="185"/>
                    </a:cubicBezTo>
                    <a:cubicBezTo>
                      <a:pt x="83" y="242"/>
                      <a:pt x="129" y="288"/>
                      <a:pt x="186" y="288"/>
                    </a:cubicBezTo>
                    <a:cubicBezTo>
                      <a:pt x="243" y="288"/>
                      <a:pt x="289" y="242"/>
                      <a:pt x="289" y="185"/>
                    </a:cubicBezTo>
                    <a:cubicBezTo>
                      <a:pt x="289" y="128"/>
                      <a:pt x="243" y="82"/>
                      <a:pt x="186" y="8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3" name="TextBox 28">
              <a:extLst>
                <a:ext uri="{FF2B5EF4-FFF2-40B4-BE49-F238E27FC236}">
                  <a16:creationId xmlns:a16="http://schemas.microsoft.com/office/drawing/2014/main" id="{B3F10488-09C9-4873-9E7B-05933BB40164}"/>
                </a:ext>
              </a:extLst>
            </p:cNvPr>
            <p:cNvSpPr txBox="1"/>
            <p:nvPr/>
          </p:nvSpPr>
          <p:spPr>
            <a:xfrm>
              <a:off x="1914703" y="1813344"/>
              <a:ext cx="134748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500" b="1" dirty="0" smtClean="0">
                  <a:solidFill>
                    <a:srgbClr val="0070C0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O</a:t>
              </a:r>
              <a:r>
                <a:rPr kumimoji="0" lang="en-GB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n-line PG at the end of June – begin of July.</a:t>
              </a:r>
              <a:endPara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104" name="Ovale 103"/>
            <p:cNvSpPr/>
            <p:nvPr/>
          </p:nvSpPr>
          <p:spPr>
            <a:xfrm>
              <a:off x="1322173" y="1210962"/>
              <a:ext cx="2100649" cy="1606379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831421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build="allAtOnce" animBg="1"/>
      <p:bldP spid="83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Personalizzat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BCA4B"/>
      </a:accent1>
      <a:accent2>
        <a:srgbClr val="8BCA4B"/>
      </a:accent2>
      <a:accent3>
        <a:srgbClr val="8BCA4B"/>
      </a:accent3>
      <a:accent4>
        <a:srgbClr val="8BCA4B"/>
      </a:accent4>
      <a:accent5>
        <a:srgbClr val="8BCA4B"/>
      </a:accent5>
      <a:accent6>
        <a:srgbClr val="8BCA4B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992</TotalTime>
  <Words>523</Words>
  <Application>Microsoft Office PowerPoint</Application>
  <PresentationFormat>Widescreen</PresentationFormat>
  <Paragraphs>123</Paragraphs>
  <Slides>13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Noto Sans</vt:lpstr>
      <vt:lpstr>Open Sans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Planned Budget per period 0&amp;1 / per partner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Nucera</dc:creator>
  <cp:lastModifiedBy>Eleonora Di Cintio</cp:lastModifiedBy>
  <cp:revision>126</cp:revision>
  <dcterms:created xsi:type="dcterms:W3CDTF">2020-04-14T07:56:11Z</dcterms:created>
  <dcterms:modified xsi:type="dcterms:W3CDTF">2020-04-28T13:23:44Z</dcterms:modified>
</cp:coreProperties>
</file>