
<file path=[Content_Types].xml><?xml version="1.0" encoding="utf-8"?>
<Types xmlns="http://schemas.openxmlformats.org/package/2006/content-types">
  <Default Extension="jpg" ContentType="image/jpeg"/>
  <Default Extension="wmf" ContentType="image/x-wmf"/>
  <Default Extension="png" ContentType="image/png"/>
  <Default Extension="xml" ContentType="application/xml"/>
  <Default Extension="jpeg" ContentType="image/jpeg"/>
  <Default Extension="rels" ContentType="application/vnd.openxmlformats-package.relationships+xml"/>
  <Default Extension="bin" ContentType="application/vnd.openxmlformats-officedocument.oleObject"/>
  <Override PartName="/ppt/notesSlides/notesSlide1.xml" ContentType="application/vnd.openxmlformats-officedocument.presentationml.notes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1.xml" ContentType="application/vnd.openxmlformats-officedocument.presentationml.slide+xml"/>
  <Override PartName="/ppt/slides/slide38.xml" ContentType="application/vnd.openxmlformats-officedocument.presentationml.slide+xml"/>
  <Override PartName="/ppt/slides/slide30.xml" ContentType="application/vnd.openxmlformats-officedocument.presentationml.slide+xml"/>
  <Override PartName="/ppt/slides/slide27.xml" ContentType="application/vnd.openxmlformats-officedocument.presentationml.slide+xml"/>
  <Override PartName="/ppt/slides/slide25.xml" ContentType="application/vnd.openxmlformats-officedocument.presentationml.slide+xml"/>
  <Override PartName="/ppt/slides/slide40.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41.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9.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22.xml" ContentType="application/vnd.openxmlformats-officedocument.presentationml.slide+xml"/>
  <Override PartName="/ppt/slides/slide37.xml" ContentType="application/vnd.openxmlformats-officedocument.presentationml.slide+xml"/>
  <Override PartName="/ppt/slides/slide1.xml" ContentType="application/vnd.openxmlformats-officedocument.presentationml.slide+xml"/>
  <Override PartName="/ppt/slideLayouts/slideLayout12.xml" ContentType="application/vnd.openxmlformats-officedocument.presentationml.slideLayout+xml"/>
  <Override PartName="/ppt/slides/slide10.xml" ContentType="application/vnd.openxmlformats-officedocument.presentationml.slide+xml"/>
  <Override PartName="/ppt/slideLayouts/slideLayout11.xml" ContentType="application/vnd.openxmlformats-officedocument.presentationml.slideLayout+xml"/>
  <Override PartName="/ppt/slides/slide26.xml" ContentType="application/vnd.openxmlformats-officedocument.presentationml.slide+xml"/>
  <Override PartName="/ppt/slideLayouts/slideLayout10.xml" ContentType="application/vnd.openxmlformats-officedocument.presentationml.slideLayout+xml"/>
  <Override PartName="/ppt/slides/slide24.xml" ContentType="application/vnd.openxmlformats-officedocument.presentationml.slide+xml"/>
  <Override PartName="/ppt/slideLayouts/slideLayout8.xml" ContentType="application/vnd.openxmlformats-officedocument.presentationml.slideLayout+xml"/>
  <Override PartName="/ppt/notesSlides/notesSlide4.xml" ContentType="application/vnd.openxmlformats-officedocument.presentationml.notesSlide+xml"/>
  <Override PartName="/ppt/slides/slide36.xml" ContentType="application/vnd.openxmlformats-officedocument.presentationml.slide+xml"/>
  <Override PartName="/ppt/slideLayouts/slideLayout9.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s/slide7.xml" ContentType="application/vnd.openxmlformats-officedocument.presentationml.slide+xml"/>
  <Override PartName="/ppt/slides/slide32.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s/slide12.xml" ContentType="application/vnd.openxmlformats-officedocument.presentationml.slide+xml"/>
  <Override PartName="/ppt/notesMasters/notesMaster1.xml" ContentType="application/vnd.openxmlformats-officedocument.presentationml.notesMaster+xml"/>
  <Override PartName="/ppt/slideLayouts/slideLayout4.xml" ContentType="application/vnd.openxmlformats-officedocument.presentationml.slideLayout+xml"/>
  <Override PartName="/ppt/theme/theme1.xml" ContentType="application/vnd.openxmlformats-officedocument.theme+xml"/>
  <Override PartName="/docProps/app.xml" ContentType="application/vnd.openxmlformats-officedocument.extended-properties+xml"/>
  <Override PartName="/ppt/slides/slide42.xml" ContentType="application/vnd.openxmlformats-officedocument.presentationml.slide+xml"/>
  <Override PartName="/ppt/notesSlides/notesSlide2.xml" ContentType="application/vnd.openxmlformats-officedocument.presentationml.notesSlide+xml"/>
  <Override PartName="/ppt/tableStyles.xml" ContentType="application/vnd.openxmlformats-officedocument.presentationml.tableStyles+xml"/>
  <Override PartName="/ppt/slideLayouts/slideLayout5.xml" ContentType="application/vnd.openxmlformats-officedocument.presentationml.slideLayout+xml"/>
  <Override PartName="/ppt/slides/slide20.xml" ContentType="application/vnd.openxmlformats-officedocument.presentationml.slide+xml"/>
  <Override PartName="/ppt/slides/slide29.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Masters/slideMaster1.xml" ContentType="application/vnd.openxmlformats-officedocument.presentationml.slideMaster+xml"/>
  <Override PartName="/ppt/slides/slide8.xml" ContentType="application/vnd.openxmlformats-officedocument.presentationml.slide+xml"/>
  <Override PartName="/ppt/slides/slide39.xml" ContentType="application/vnd.openxmlformats-officedocument.presentationml.slide+xml"/>
  <Override PartName="/ppt/notesSlides/notesSlide3.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presentation.xml" ContentType="application/vnd.openxmlformats-officedocument.presentationml.presentation.main+xml"/>
  <Override PartName="/ppt/slides/slide28.xml" ContentType="application/vnd.openxmlformats-officedocument.presentationml.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aveSubsetFonts="1">
  <p:sldMasterIdLst>
    <p:sldMasterId id="2147483648" r:id="rId1"/>
  </p:sldMasterIdLst>
  <p:notesMasterIdLst>
    <p:notesMasterId r:id="rId46"/>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Lst>
  <p:sldSz cx="9144000" cy="6858000" type="screen4x3"/>
  <p:notesSz cx="6858000" cy="9144000"/>
  <p:defaultTextStyle>
    <a:defPPr>
      <a:defRPr lang="it-IT"/>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9771EF49-FDE2-7B63-43C1-D52842B35EAC}">
  <a:tblStyle styleId="{8BE06CCE-857C-DD4C-0E39-7B0A0D246C89}" styleName="Stile medio 4 - Colore 1">
    <a:wholeTbl>
      <a:tcTxStyle>
        <a:fontRef idx="minor">
          <a:srgbClr val="000000"/>
        </a:fontRef>
        <a:schemeClr val="dk1"/>
      </a:tcTxStyle>
      <a:tcStyle>
        <a:tcBdr>
          <a:left>
            <a:ln w="12700">
              <a:solidFill>
                <a:schemeClr val="accent1"/>
              </a:solidFill>
            </a:ln>
          </a:left>
          <a:right>
            <a:ln w="12700">
              <a:solidFill>
                <a:schemeClr val="accent1"/>
              </a:solidFill>
            </a:ln>
          </a:right>
          <a:top>
            <a:ln w="12700">
              <a:solidFill>
                <a:schemeClr val="accent1"/>
              </a:solidFill>
            </a:ln>
          </a:top>
          <a:bottom>
            <a:ln w="12700">
              <a:solidFill>
                <a:schemeClr val="accent1"/>
              </a:solidFill>
            </a:ln>
          </a:bottom>
          <a:insideH>
            <a:ln w="12700">
              <a:solidFill>
                <a:schemeClr val="accent1"/>
              </a:solidFill>
            </a:ln>
          </a:insideH>
          <a:insideV>
            <a:ln w="12700">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Style>
        <a:tcBdr/>
      </a:tcStyle>
    </a:lastCol>
    <a:firstCol>
      <a:tcStyle>
        <a:tcBdr/>
      </a:tcStyle>
    </a:firstCol>
    <a:lastRow>
      <a:tcStyle>
        <a:tcBdr>
          <a:top>
            <a:ln w="25400">
              <a:solidFill>
                <a:schemeClr val="accent1"/>
              </a:solidFill>
            </a:ln>
          </a:top>
        </a:tcBdr>
        <a:fill>
          <a:solidFill>
            <a:schemeClr val="accent1">
              <a:tint val="20000"/>
            </a:schemeClr>
          </a:solidFill>
        </a:fill>
      </a:tcStyle>
    </a:lastRow>
    <a:seCell>
      <a:tcStyle>
        <a:tcBdr/>
      </a:tcStyle>
    </a:seCell>
    <a:swCell>
      <a:tcStyle>
        <a:tcBdr/>
      </a:tcStyle>
    </a:swCell>
    <a:firstRow>
      <a:tcStyle>
        <a:tcBdr/>
        <a:fill>
          <a:solidFill>
            <a:schemeClr val="accent1">
              <a:tint val="20000"/>
            </a:schemeClr>
          </a:solidFill>
        </a:fill>
      </a:tcStyle>
    </a:firstRow>
    <a:neCell>
      <a:tcStyle>
        <a:tcBdr/>
      </a:tcStyle>
    </a:neCell>
    <a:nwCell>
      <a:tcStyle>
        <a:tcBdr/>
      </a:tcStyle>
    </a:nwCell>
  </a:tblStyle>
  <a:tblStyle styleId="{9771EF49-FDE2-7B63-43C1-D52842B35EAC}" styleName="Stile medio 2 - Colore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 styleId="{979350E7-814D-2FF0-332E-51030419C1B0}" styleName="Stile medio 1 - Colore 5">
    <a:wholeTbl>
      <a:tcTxStyle>
        <a:fontRef idx="minor">
          <a:srgbClr val="000000"/>
        </a:fontRef>
        <a:schemeClr val="dk1"/>
      </a:tcTxStyle>
      <a:tcStyle>
        <a:tcBdr>
          <a:left>
            <a:ln w="12700">
              <a:solidFill>
                <a:schemeClr val="accent5"/>
              </a:solidFill>
            </a:ln>
          </a:left>
          <a:right>
            <a:ln w="12700">
              <a:solidFill>
                <a:schemeClr val="accent5"/>
              </a:solidFill>
            </a:ln>
          </a:right>
          <a:top>
            <a:ln w="12700">
              <a:solidFill>
                <a:schemeClr val="accent5"/>
              </a:solidFill>
            </a:ln>
          </a:top>
          <a:bottom>
            <a:ln w="12700">
              <a:solidFill>
                <a:schemeClr val="accent5"/>
              </a:solidFill>
            </a:ln>
          </a:bottom>
          <a:insideH>
            <a:ln w="12700">
              <a:solidFill>
                <a:schemeClr val="accent5"/>
              </a:solidFill>
            </a:ln>
          </a:insideH>
          <a:insideV>
            <a:ln w="12700">
              <a:noFill/>
            </a:ln>
          </a:insideV>
        </a:tcBdr>
        <a:fill>
          <a:solidFill>
            <a:schemeClr val="lt1"/>
          </a:solidFill>
        </a:fill>
      </a:tcStyle>
    </a:wholeTbl>
    <a:band1H>
      <a:tcStyle>
        <a:tcBdr/>
        <a:fill>
          <a:solidFill>
            <a:schemeClr val="accent5">
              <a:tint val="20000"/>
            </a:schemeClr>
          </a:solidFill>
        </a:fill>
      </a:tcStyle>
    </a:band1H>
    <a:band2H>
      <a:tcStyle>
        <a:tcBdr/>
      </a:tcStyle>
    </a:band2H>
    <a:band1V>
      <a:tcStyle>
        <a:tcBdr/>
        <a:fill>
          <a:solidFill>
            <a:schemeClr val="accent5">
              <a:tint val="20000"/>
            </a:schemeClr>
          </a:solidFill>
        </a:fill>
      </a:tcStyle>
    </a:band1V>
    <a:band2V>
      <a:tcStyle>
        <a:tcBdr/>
        <a:fill>
          <a:solidFill>
            <a:schemeClr val="accent5">
              <a:tint val="20000"/>
            </a:schemeClr>
          </a:solidFill>
        </a:fill>
      </a:tcStyle>
    </a:band2V>
    <a:lastCol>
      <a:tcStyle>
        <a:tcBdr/>
      </a:tcStyle>
    </a:lastCol>
    <a:firstCol>
      <a:tcStyle>
        <a:tcBdr/>
      </a:tcStyle>
    </a:firstCol>
    <a:lastRow>
      <a:tcStyle>
        <a:tcBdr>
          <a:top>
            <a:ln w="50800">
              <a:solidFill>
                <a:schemeClr val="accent5"/>
              </a:solidFill>
            </a:ln>
          </a:top>
        </a:tcBdr>
        <a:fill>
          <a:solidFill>
            <a:schemeClr val="lt1"/>
          </a:solidFill>
        </a:fill>
      </a:tcStyle>
    </a:lastRow>
    <a:seCell>
      <a:tcStyle>
        <a:tcBdr/>
      </a:tcStyle>
    </a:seCell>
    <a:swCell>
      <a:tcStyle>
        <a:tcBdr/>
      </a:tcStyle>
    </a:swCell>
    <a:firstRow>
      <a:tcTxStyle b="on">
        <a:fontRef idx="minor">
          <a:srgbClr val="000000"/>
        </a:fontRef>
        <a:schemeClr val="lt1"/>
      </a:tcTxStyle>
      <a:tcStyle>
        <a:tcBdr/>
        <a:fill>
          <a:solidFill>
            <a:schemeClr val="accent5"/>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36" y="-90"/>
      </p:cViewPr>
      <p:guideLst>
        <p:guide pos="2160"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theme" Target="theme/theme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notesMaster" Target="notesMasters/notesMaster1.xml"/><Relationship Id="rId47" Type="http://schemas.openxmlformats.org/officeDocument/2006/relationships/presProps" Target="presProps.xml" /><Relationship Id="rId48" Type="http://schemas.openxmlformats.org/officeDocument/2006/relationships/tableStyles" Target="tableStyles.xml" /><Relationship Id="rId49" Type="http://schemas.openxmlformats.org/officeDocument/2006/relationships/viewProps" Target="viewProps.xml" /></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hidden="0"/>
        <p:cNvGrpSpPr/>
        <p:nvPr isPhoto="0" userDrawn="0"/>
      </p:nvGrpSpPr>
      <p:grpSpPr bwMode="auto">
        <a:xfrm>
          <a:off x="0" y="0"/>
          <a:ext cx="0" cy="0"/>
          <a:chOff x="0" y="0"/>
          <a:chExt cx="0" cy="0"/>
        </a:xfrm>
      </p:grpSpPr>
      <p:sp>
        <p:nvSpPr>
          <p:cNvPr id="4" name="Segnaposto intestazione 1" hidden="0"/>
          <p:cNvSpPr>
            <a:spLocks noGrp="1"/>
          </p:cNvSpPr>
          <p:nvPr isPhoto="0" userDrawn="0">
            <p:ph type="hdr" sz="quarter" hasCustomPrompt="0"/>
          </p:nvPr>
        </p:nvSpPr>
        <p:spPr bwMode="auto">
          <a:xfrm>
            <a:off x="0" y="0"/>
            <a:ext cx="2945659" cy="493633"/>
          </a:xfrm>
          <a:prstGeom prst="rect">
            <a:avLst/>
          </a:prstGeom>
        </p:spPr>
        <p:txBody>
          <a:bodyPr vert="horz" lIns="91440" tIns="45720" rIns="91440" bIns="45720" rtlCol="0"/>
          <a:lstStyle>
            <a:lvl1pPr algn="l">
              <a:defRPr sz="1200"/>
            </a:lvl1pPr>
          </a:lstStyle>
          <a:p>
            <a:pPr>
              <a:defRPr/>
            </a:pPr>
            <a:endParaRPr lang="it-IT"/>
          </a:p>
        </p:txBody>
      </p:sp>
      <p:sp>
        <p:nvSpPr>
          <p:cNvPr id="5" name="Segnaposto data 2" hidden="0"/>
          <p:cNvSpPr>
            <a:spLocks noGrp="1"/>
          </p:cNvSpPr>
          <p:nvPr isPhoto="0" userDrawn="0">
            <p:ph type="dt" idx="1" hasCustomPrompt="0"/>
          </p:nvPr>
        </p:nvSpPr>
        <p:spPr bwMode="auto">
          <a:xfrm>
            <a:off x="3850443" y="0"/>
            <a:ext cx="2945659" cy="493633"/>
          </a:xfrm>
          <a:prstGeom prst="rect">
            <a:avLst/>
          </a:prstGeom>
        </p:spPr>
        <p:txBody>
          <a:bodyPr vert="horz" lIns="91440" tIns="45720" rIns="91440" bIns="45720" rtlCol="0"/>
          <a:lstStyle>
            <a:lvl1pPr algn="r">
              <a:defRPr sz="1200"/>
            </a:lvl1pPr>
          </a:lstStyle>
          <a:p>
            <a:pPr>
              <a:defRPr/>
            </a:pPr>
            <a:fld id="{763DE474-C7E4-4B0B-AE18-6231E9A66180}" type="datetimeFigureOut">
              <a:rPr lang="it-IT"/>
              <a:t/>
            </a:fld>
            <a:endParaRPr lang="it-IT"/>
          </a:p>
        </p:txBody>
      </p:sp>
      <p:sp>
        <p:nvSpPr>
          <p:cNvPr id="6" name="Segnaposto immagine diapositiva 3" hidden="0"/>
          <p:cNvSpPr>
            <a:spLocks noChangeAspect="1" noGrp="1" noRot="1"/>
          </p:cNvSpPr>
          <p:nvPr isPhoto="0" userDrawn="0">
            <p:ph type="sldImg" idx="2" hasCustomPrompt="0"/>
          </p:nvPr>
        </p:nvSpPr>
        <p:spPr bwMode="auto">
          <a:xfrm>
            <a:off x="930275" y="739775"/>
            <a:ext cx="4937125" cy="3703638"/>
          </a:xfrm>
          <a:prstGeom prst="rect">
            <a:avLst/>
          </a:prstGeom>
          <a:noFill/>
          <a:ln w="12700">
            <a:solidFill>
              <a:prstClr val="black"/>
            </a:solidFill>
          </a:ln>
        </p:spPr>
        <p:txBody>
          <a:bodyPr vert="horz" lIns="91440" tIns="45720" rIns="91440" bIns="45720" rtlCol="0" anchor="ctr"/>
          <a:lstStyle/>
          <a:p>
            <a:pPr>
              <a:defRPr/>
            </a:pPr>
            <a:endParaRPr lang="it-IT"/>
          </a:p>
        </p:txBody>
      </p:sp>
      <p:sp>
        <p:nvSpPr>
          <p:cNvPr id="7" name="Segnaposto note 4" hidden="0"/>
          <p:cNvSpPr>
            <a:spLocks noGrp="1"/>
          </p:cNvSpPr>
          <p:nvPr isPhoto="0" userDrawn="0">
            <p:ph type="body" sz="quarter" idx="3" hasCustomPrompt="0"/>
          </p:nvPr>
        </p:nvSpPr>
        <p:spPr bwMode="auto">
          <a:xfrm>
            <a:off x="679768" y="4689515"/>
            <a:ext cx="5438140" cy="4442698"/>
          </a:xfrm>
          <a:prstGeom prst="rect">
            <a:avLst/>
          </a:prstGeom>
        </p:spPr>
        <p:txBody>
          <a:bodyPr vert="horz" lIns="91440" tIns="45720" rIns="91440" bIns="45720" rtlCol="0"/>
          <a:lstStyle/>
          <a:p>
            <a:pPr lvl="0">
              <a:defRPr/>
            </a:pPr>
            <a:r>
              <a:rPr lang="it-IT"/>
              <a:t>Fare clic per modificare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a:p>
        </p:txBody>
      </p:sp>
      <p:sp>
        <p:nvSpPr>
          <p:cNvPr id="8" name="Segnaposto piè di pagina 5" hidden="0"/>
          <p:cNvSpPr>
            <a:spLocks noGrp="1"/>
          </p:cNvSpPr>
          <p:nvPr isPhoto="0" userDrawn="0">
            <p:ph type="ftr" sz="quarter" idx="4" hasCustomPrompt="0"/>
          </p:nvPr>
        </p:nvSpPr>
        <p:spPr bwMode="auto">
          <a:xfrm>
            <a:off x="0" y="9377316"/>
            <a:ext cx="2945659" cy="493633"/>
          </a:xfrm>
          <a:prstGeom prst="rect">
            <a:avLst/>
          </a:prstGeom>
        </p:spPr>
        <p:txBody>
          <a:bodyPr vert="horz" lIns="91440" tIns="45720" rIns="91440" bIns="45720" rtlCol="0" anchor="b"/>
          <a:lstStyle>
            <a:lvl1pPr algn="l">
              <a:defRPr sz="1200"/>
            </a:lvl1pPr>
          </a:lstStyle>
          <a:p>
            <a:pPr>
              <a:defRPr/>
            </a:pPr>
            <a:endParaRPr lang="it-IT"/>
          </a:p>
        </p:txBody>
      </p:sp>
      <p:sp>
        <p:nvSpPr>
          <p:cNvPr id="9" name="Segnaposto numero diapositiva 6" hidden="0"/>
          <p:cNvSpPr>
            <a:spLocks noGrp="1"/>
          </p:cNvSpPr>
          <p:nvPr isPhoto="0" userDrawn="0">
            <p:ph type="sldNum" sz="quarter" idx="5" hasCustomPrompt="0"/>
          </p:nvPr>
        </p:nvSpPr>
        <p:spPr bwMode="auto">
          <a:xfrm>
            <a:off x="3850443" y="9377316"/>
            <a:ext cx="2945659" cy="493633"/>
          </a:xfrm>
          <a:prstGeom prst="rect">
            <a:avLst/>
          </a:prstGeom>
        </p:spPr>
        <p:txBody>
          <a:bodyPr vert="horz" lIns="91440" tIns="45720" rIns="91440" bIns="45720" rtlCol="0" anchor="b"/>
          <a:lstStyle>
            <a:lvl1pPr algn="r">
              <a:defRPr sz="1200"/>
            </a:lvl1pPr>
          </a:lstStyle>
          <a:p>
            <a:pPr>
              <a:defRPr/>
            </a:pPr>
            <a:fld id="{1618AD6A-C63C-4E46-9B5D-77A490845D29}" type="slidenum">
              <a:rPr lang="it-IT"/>
              <a:t/>
            </a:fld>
            <a:endParaRPr lang="it-IT"/>
          </a:p>
        </p:txBody>
      </p:sp>
    </p:spTree>
  </p:cSld>
  <p:clrMap accent1="accent1" accent2="accent2" accent3="accent3" accent4="accent4" accent5="accent5" accent6="accent6" bg1="lt1" bg2="lt2" folHlink="folHlink" hlink="hlink" tx1="dk1" tx2="dk2"/>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4" name="Segnaposto immagine diapositiva 1" hidden="0"/>
          <p:cNvSpPr>
            <a:spLocks noChangeAspect="1" noGrp="1" noRot="1"/>
          </p:cNvSpPr>
          <p:nvPr isPhoto="0" userDrawn="0">
            <p:ph type="sldImg" hasCustomPrompt="0"/>
          </p:nvPr>
        </p:nvSpPr>
        <p:spPr bwMode="auto"/>
      </p:sp>
      <p:sp>
        <p:nvSpPr>
          <p:cNvPr id="5" name="Segnaposto note 2" hidden="0"/>
          <p:cNvSpPr>
            <a:spLocks noGrp="1"/>
          </p:cNvSpPr>
          <p:nvPr isPhoto="0" userDrawn="0">
            <p:ph type="body" idx="1" hasCustomPrompt="0"/>
          </p:nvPr>
        </p:nvSpPr>
        <p:spPr bwMode="auto"/>
        <p:txBody>
          <a:bodyPr/>
          <a:lstStyle/>
          <a:p>
            <a:pPr>
              <a:defRPr/>
            </a:pPr>
            <a:r>
              <a:rPr lang="en-GB"/>
              <a:t>You must be ready in implementing the project</a:t>
            </a:r>
            <a:r>
              <a:rPr lang="en-GB"/>
              <a:t> (e.g.: having all the necessary permissions , licences </a:t>
            </a:r>
            <a:r>
              <a:rPr lang="en-GB"/>
              <a:t>etc</a:t>
            </a:r>
            <a:r>
              <a:rPr lang="en-GB"/>
              <a:t> in relation to the activities to be implemented</a:t>
            </a:r>
            <a:endParaRPr/>
          </a:p>
          <a:p>
            <a:pPr>
              <a:defRPr/>
            </a:pPr>
            <a:r>
              <a:rPr lang="en-GB"/>
              <a:t>Obligations of the LP (representative of the entire partnership</a:t>
            </a:r>
            <a:endParaRPr lang="en-GB"/>
          </a:p>
        </p:txBody>
      </p:sp>
      <p:sp>
        <p:nvSpPr>
          <p:cNvPr id="6" name="Segnaposto numero diapositiva 3" hidden="0"/>
          <p:cNvSpPr>
            <a:spLocks noGrp="1"/>
          </p:cNvSpPr>
          <p:nvPr isPhoto="0" userDrawn="0">
            <p:ph type="sldNum" sz="quarter" idx="10" hasCustomPrompt="0"/>
          </p:nvPr>
        </p:nvSpPr>
        <p:spPr bwMode="auto"/>
        <p:txBody>
          <a:bodyPr/>
          <a:lstStyle/>
          <a:p>
            <a:pPr>
              <a:defRPr/>
            </a:pPr>
            <a:fld id="{67781D14-31D6-4746-8A80-A043B2A40ED9}" type="slidenum">
              <a:rPr lang="en-GB"/>
              <a:t/>
            </a:fld>
            <a:endParaRPr lang="en-GB"/>
          </a:p>
        </p:txBody>
      </p:sp>
    </p:spTree>
  </p:cSld>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4" name="Segnaposto immagine diapositiva 1" hidden="0"/>
          <p:cNvSpPr>
            <a:spLocks noChangeAspect="1" noGrp="1" noRot="1"/>
          </p:cNvSpPr>
          <p:nvPr isPhoto="0" userDrawn="0">
            <p:ph type="sldImg" hasCustomPrompt="0"/>
          </p:nvPr>
        </p:nvSpPr>
        <p:spPr bwMode="auto"/>
      </p:sp>
      <p:sp>
        <p:nvSpPr>
          <p:cNvPr id="5" name="Segnaposto note 2" hidden="0"/>
          <p:cNvSpPr>
            <a:spLocks noGrp="1"/>
          </p:cNvSpPr>
          <p:nvPr isPhoto="0" userDrawn="0">
            <p:ph type="body" idx="1" hasCustomPrompt="0"/>
          </p:nvPr>
        </p:nvSpPr>
        <p:spPr bwMode="auto"/>
        <p:txBody>
          <a:bodyPr/>
          <a:lstStyle/>
          <a:p>
            <a:pPr>
              <a:defRPr/>
            </a:pPr>
            <a:r>
              <a:rPr lang="en-GB"/>
              <a:t>Obligations of the PP, obligations of the LP towards</a:t>
            </a:r>
            <a:r>
              <a:rPr lang="en-GB"/>
              <a:t> the PP</a:t>
            </a:r>
            <a:endParaRPr/>
          </a:p>
          <a:p>
            <a:pPr>
              <a:defRPr/>
            </a:pPr>
            <a:r>
              <a:rPr lang="en-GB"/>
              <a:t>Steering committee</a:t>
            </a:r>
            <a:endParaRPr lang="en-GB"/>
          </a:p>
        </p:txBody>
      </p:sp>
      <p:sp>
        <p:nvSpPr>
          <p:cNvPr id="6" name="Segnaposto numero diapositiva 3" hidden="0"/>
          <p:cNvSpPr>
            <a:spLocks noGrp="1"/>
          </p:cNvSpPr>
          <p:nvPr isPhoto="0" userDrawn="0">
            <p:ph type="sldNum" sz="quarter" idx="10" hasCustomPrompt="0"/>
          </p:nvPr>
        </p:nvSpPr>
        <p:spPr bwMode="auto"/>
        <p:txBody>
          <a:bodyPr/>
          <a:lstStyle/>
          <a:p>
            <a:pPr>
              <a:defRPr/>
            </a:pPr>
            <a:fld id="{67781D14-31D6-4746-8A80-A043B2A40ED9}" type="slidenum">
              <a:rPr lang="en-GB"/>
              <a:t/>
            </a:fld>
            <a:endParaRPr lang="en-GB"/>
          </a:p>
        </p:txBody>
      </p:sp>
    </p:spTree>
  </p:cSld>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4" name="Segnaposto immagine diapositiva 1" hidden="0"/>
          <p:cNvSpPr>
            <a:spLocks noChangeAspect="1" noGrp="1" noRot="1"/>
          </p:cNvSpPr>
          <p:nvPr isPhoto="0" userDrawn="0">
            <p:ph type="sldImg" hasCustomPrompt="0"/>
          </p:nvPr>
        </p:nvSpPr>
        <p:spPr bwMode="auto"/>
      </p:sp>
      <p:sp>
        <p:nvSpPr>
          <p:cNvPr id="5" name="Segnaposto note 2" hidden="0"/>
          <p:cNvSpPr>
            <a:spLocks noGrp="1"/>
          </p:cNvSpPr>
          <p:nvPr isPhoto="0" userDrawn="0">
            <p:ph type="body" idx="1" hasCustomPrompt="0"/>
          </p:nvPr>
        </p:nvSpPr>
        <p:spPr bwMode="auto"/>
        <p:txBody>
          <a:bodyPr/>
          <a:lstStyle/>
          <a:p>
            <a:pPr>
              <a:defRPr/>
            </a:pPr>
            <a:r>
              <a:rPr lang="it-IT"/>
              <a:t>Adavnce</a:t>
            </a:r>
            <a:r>
              <a:rPr lang="it-IT"/>
              <a:t> </a:t>
            </a:r>
            <a:r>
              <a:rPr lang="it-IT"/>
              <a:t>payment</a:t>
            </a:r>
            <a:r>
              <a:rPr lang="it-IT"/>
              <a:t> of 10% of partner </a:t>
            </a:r>
            <a:r>
              <a:rPr lang="it-IT"/>
              <a:t>budegt</a:t>
            </a:r>
            <a:r>
              <a:rPr lang="it-IT"/>
              <a:t> </a:t>
            </a:r>
            <a:r>
              <a:rPr lang="it-IT"/>
              <a:t>is</a:t>
            </a:r>
            <a:r>
              <a:rPr lang="it-IT"/>
              <a:t> </a:t>
            </a:r>
            <a:r>
              <a:rPr lang="it-IT"/>
              <a:t>atuomatically</a:t>
            </a:r>
            <a:r>
              <a:rPr lang="it-IT"/>
              <a:t> </a:t>
            </a:r>
            <a:r>
              <a:rPr lang="it-IT"/>
              <a:t>disbursed</a:t>
            </a:r>
            <a:r>
              <a:rPr lang="it-IT"/>
              <a:t> by the CA to the LP , </a:t>
            </a:r>
            <a:r>
              <a:rPr lang="it-IT"/>
              <a:t>which</a:t>
            </a:r>
            <a:r>
              <a:rPr lang="it-IT"/>
              <a:t> </a:t>
            </a:r>
            <a:r>
              <a:rPr lang="it-IT"/>
              <a:t>will</a:t>
            </a:r>
            <a:r>
              <a:rPr lang="it-IT"/>
              <a:t> </a:t>
            </a:r>
            <a:r>
              <a:rPr lang="it-IT"/>
              <a:t>then</a:t>
            </a:r>
            <a:r>
              <a:rPr lang="it-IT"/>
              <a:t> </a:t>
            </a:r>
            <a:r>
              <a:rPr lang="it-IT"/>
              <a:t>pay</a:t>
            </a:r>
            <a:r>
              <a:rPr lang="it-IT"/>
              <a:t> the IPA </a:t>
            </a:r>
            <a:r>
              <a:rPr lang="it-IT"/>
              <a:t>partners</a:t>
            </a:r>
            <a:r>
              <a:rPr lang="it-IT"/>
              <a:t> on </a:t>
            </a:r>
            <a:r>
              <a:rPr lang="it-IT"/>
              <a:t>conditions</a:t>
            </a:r>
            <a:r>
              <a:rPr lang="it-IT"/>
              <a:t> </a:t>
            </a:r>
            <a:r>
              <a:rPr lang="it-IT"/>
              <a:t>that</a:t>
            </a:r>
            <a:r>
              <a:rPr lang="it-IT"/>
              <a:t> </a:t>
            </a:r>
            <a:r>
              <a:rPr lang="it-IT"/>
              <a:t>legal</a:t>
            </a:r>
            <a:r>
              <a:rPr lang="it-IT"/>
              <a:t> </a:t>
            </a:r>
            <a:r>
              <a:rPr lang="it-IT"/>
              <a:t>requiremenst</a:t>
            </a:r>
            <a:r>
              <a:rPr lang="it-IT"/>
              <a:t> (</a:t>
            </a:r>
            <a:r>
              <a:rPr lang="it-IT"/>
              <a:t>signature</a:t>
            </a:r>
            <a:r>
              <a:rPr lang="it-IT"/>
              <a:t> of the SC and of the PA) are </a:t>
            </a:r>
            <a:r>
              <a:rPr lang="it-IT"/>
              <a:t>fulfilled</a:t>
            </a:r>
            <a:r>
              <a:rPr lang="it-IT"/>
              <a:t>.</a:t>
            </a:r>
            <a:endParaRPr/>
          </a:p>
          <a:p>
            <a:pPr>
              <a:defRPr/>
            </a:pPr>
            <a:endParaRPr lang="it-IT"/>
          </a:p>
          <a:p>
            <a:pPr>
              <a:defRPr/>
            </a:pPr>
            <a:r>
              <a:rPr lang="it-IT"/>
              <a:t>Preparation</a:t>
            </a:r>
            <a:r>
              <a:rPr lang="it-IT"/>
              <a:t> </a:t>
            </a:r>
            <a:r>
              <a:rPr lang="it-IT"/>
              <a:t>cost</a:t>
            </a:r>
            <a:r>
              <a:rPr lang="it-IT"/>
              <a:t> are </a:t>
            </a:r>
            <a:r>
              <a:rPr lang="it-IT"/>
              <a:t>claimed</a:t>
            </a:r>
            <a:r>
              <a:rPr lang="it-IT"/>
              <a:t> by the Lead partner via </a:t>
            </a:r>
            <a:r>
              <a:rPr lang="it-IT"/>
              <a:t>project</a:t>
            </a:r>
            <a:r>
              <a:rPr lang="it-IT"/>
              <a:t> report 0 in </a:t>
            </a:r>
            <a:r>
              <a:rPr lang="it-IT"/>
              <a:t>which</a:t>
            </a:r>
            <a:r>
              <a:rPr lang="it-IT"/>
              <a:t> ceri</a:t>
            </a:r>
            <a:endParaRPr lang="en-GB"/>
          </a:p>
        </p:txBody>
      </p:sp>
      <p:sp>
        <p:nvSpPr>
          <p:cNvPr id="6" name="Segnaposto numero diapositiva 3" hidden="0"/>
          <p:cNvSpPr>
            <a:spLocks noGrp="1"/>
          </p:cNvSpPr>
          <p:nvPr isPhoto="0" userDrawn="0">
            <p:ph type="sldNum" sz="quarter" idx="10" hasCustomPrompt="0"/>
          </p:nvPr>
        </p:nvSpPr>
        <p:spPr bwMode="auto"/>
        <p:txBody>
          <a:bodyPr/>
          <a:lstStyle/>
          <a:p>
            <a:pPr>
              <a:defRPr/>
            </a:pPr>
            <a:fld id="{67781D14-31D6-4746-8A80-A043B2A40ED9}" type="slidenum">
              <a:rPr lang="en-GB"/>
              <a:t/>
            </a:fld>
            <a:endParaRPr lang="en-GB"/>
          </a:p>
        </p:txBody>
      </p:sp>
    </p:spTree>
  </p:cSld>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4" name="Segnaposto immagine diapositiva 1" hidden="0"/>
          <p:cNvSpPr>
            <a:spLocks noChangeAspect="1" noGrp="1" noRot="1"/>
          </p:cNvSpPr>
          <p:nvPr isPhoto="0" userDrawn="0">
            <p:ph type="sldImg" hasCustomPrompt="0"/>
          </p:nvPr>
        </p:nvSpPr>
        <p:spPr bwMode="auto"/>
      </p:sp>
      <p:sp>
        <p:nvSpPr>
          <p:cNvPr id="5" name="Segnaposto note 2" hidden="0"/>
          <p:cNvSpPr>
            <a:spLocks noGrp="1"/>
          </p:cNvSpPr>
          <p:nvPr isPhoto="0" userDrawn="0">
            <p:ph type="body" idx="1" hasCustomPrompt="0"/>
          </p:nvPr>
        </p:nvSpPr>
        <p:spPr bwMode="auto"/>
        <p:txBody>
          <a:bodyPr/>
          <a:lstStyle/>
          <a:p>
            <a:pPr>
              <a:defRPr/>
            </a:pPr>
            <a:r>
              <a:rPr lang="it-IT"/>
              <a:t>No</a:t>
            </a:r>
            <a:r>
              <a:rPr lang="it-IT"/>
              <a:t> CUP a livello di progetto</a:t>
            </a:r>
            <a:endParaRPr lang="en-GB"/>
          </a:p>
        </p:txBody>
      </p:sp>
      <p:sp>
        <p:nvSpPr>
          <p:cNvPr id="6" name="Segnaposto numero diapositiva 3" hidden="0"/>
          <p:cNvSpPr>
            <a:spLocks noGrp="1"/>
          </p:cNvSpPr>
          <p:nvPr isPhoto="0" userDrawn="0">
            <p:ph type="sldNum" sz="quarter" idx="10" hasCustomPrompt="0"/>
          </p:nvPr>
        </p:nvSpPr>
        <p:spPr bwMode="auto"/>
        <p:txBody>
          <a:bodyPr/>
          <a:lstStyle/>
          <a:p>
            <a:pPr>
              <a:defRPr/>
            </a:pPr>
            <a:fld id="{67781D14-31D6-4746-8A80-A043B2A40ED9}" type="slidenum">
              <a:rPr lang="en-GB"/>
              <a:t/>
            </a:fld>
            <a:endParaRPr lang="en-GB"/>
          </a:p>
        </p:txBody>
      </p:sp>
    </p:spTree>
  </p:cSld>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4" name="Segnaposto immagine diapositiva 1" hidden="0"/>
          <p:cNvSpPr>
            <a:spLocks noChangeAspect="1" noGrp="1" noRot="1"/>
          </p:cNvSpPr>
          <p:nvPr isPhoto="0" userDrawn="0">
            <p:ph type="sldImg" hasCustomPrompt="0"/>
          </p:nvPr>
        </p:nvSpPr>
        <p:spPr bwMode="auto"/>
      </p:sp>
      <p:sp>
        <p:nvSpPr>
          <p:cNvPr id="5" name="Segnaposto note 2" hidden="0"/>
          <p:cNvSpPr>
            <a:spLocks noGrp="1"/>
          </p:cNvSpPr>
          <p:nvPr isPhoto="0" userDrawn="0">
            <p:ph type="body" idx="1" hasCustomPrompt="0"/>
          </p:nvPr>
        </p:nvSpPr>
        <p:spPr bwMode="auto"/>
        <p:txBody>
          <a:bodyPr/>
          <a:lstStyle/>
          <a:p>
            <a:pPr>
              <a:defRPr/>
            </a:pPr>
            <a:r>
              <a:rPr lang="it-IT"/>
              <a:t>Here some</a:t>
            </a:r>
            <a:r>
              <a:rPr lang="it-IT"/>
              <a:t> </a:t>
            </a:r>
            <a:r>
              <a:rPr lang="it-IT"/>
              <a:t>specific</a:t>
            </a:r>
            <a:r>
              <a:rPr lang="it-IT"/>
              <a:t> </a:t>
            </a:r>
            <a:r>
              <a:rPr lang="it-IT"/>
              <a:t>step</a:t>
            </a:r>
            <a:r>
              <a:rPr lang="it-IT"/>
              <a:t> to be </a:t>
            </a:r>
            <a:r>
              <a:rPr lang="it-IT"/>
              <a:t>undertaken</a:t>
            </a:r>
            <a:r>
              <a:rPr lang="it-IT"/>
              <a:t> </a:t>
            </a:r>
            <a:endParaRPr lang="en-GB"/>
          </a:p>
        </p:txBody>
      </p:sp>
      <p:sp>
        <p:nvSpPr>
          <p:cNvPr id="6" name="Segnaposto numero diapositiva 3" hidden="0"/>
          <p:cNvSpPr>
            <a:spLocks noGrp="1"/>
          </p:cNvSpPr>
          <p:nvPr isPhoto="0" userDrawn="0">
            <p:ph type="sldNum" sz="quarter" idx="10" hasCustomPrompt="0"/>
          </p:nvPr>
        </p:nvSpPr>
        <p:spPr bwMode="auto"/>
        <p:txBody>
          <a:bodyPr/>
          <a:lstStyle/>
          <a:p>
            <a:pPr>
              <a:defRPr/>
            </a:pPr>
            <a:fld id="{1618AD6A-C63C-4E46-9B5D-77A490845D29}" type="slidenum">
              <a:rPr lang="it-IT"/>
              <a:t/>
            </a:fld>
            <a:endParaRPr lang="it-IT"/>
          </a:p>
        </p:txBody>
      </p:sp>
    </p:spTree>
  </p:cSld>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itle" userDrawn="1">
  <p:cSld name="Diapositiva titolo">
    <p:spTree>
      <p:nvGrpSpPr>
        <p:cNvPr id="1" name="" hidden="0"/>
        <p:cNvGrpSpPr/>
        <p:nvPr isPhoto="0" userDrawn="0"/>
      </p:nvGrpSpPr>
      <p:grpSpPr bwMode="auto">
        <a:xfrm>
          <a:off x="0" y="0"/>
          <a:ext cx="0" cy="0"/>
          <a:chOff x="0" y="0"/>
          <a:chExt cx="0" cy="0"/>
        </a:xfrm>
      </p:grpSpPr>
      <p:sp>
        <p:nvSpPr>
          <p:cNvPr id="4" name="Titolo 1" hidden="0"/>
          <p:cNvSpPr>
            <a:spLocks noGrp="1"/>
          </p:cNvSpPr>
          <p:nvPr isPhoto="0" userDrawn="0">
            <p:ph type="ctrTitle" hasCustomPrompt="0"/>
          </p:nvPr>
        </p:nvSpPr>
        <p:spPr bwMode="auto">
          <a:xfrm>
            <a:off x="685800" y="2130425"/>
            <a:ext cx="7772400" cy="1470025"/>
          </a:xfrm>
        </p:spPr>
        <p:txBody>
          <a:bodyPr/>
          <a:lstStyle/>
          <a:p>
            <a:pPr>
              <a:defRPr/>
            </a:pPr>
            <a:r>
              <a:rPr lang="it-IT"/>
              <a:t>Fare clic per modificare lo stile del titolo</a:t>
            </a:r>
            <a:endParaRPr/>
          </a:p>
        </p:txBody>
      </p:sp>
      <p:sp>
        <p:nvSpPr>
          <p:cNvPr id="5" name="Sottotitolo 2" hidden="0"/>
          <p:cNvSpPr>
            <a:spLocks noGrp="1"/>
          </p:cNvSpPr>
          <p:nvPr isPhoto="0" userDrawn="0">
            <p:ph type="subTitle" idx="1" hasCustomPrompt="0"/>
          </p:nvPr>
        </p:nvSpPr>
        <p:spPr bwMode="auto">
          <a:xfrm>
            <a:off x="1371600" y="3886200"/>
            <a:ext cx="6400800" cy="175259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it-IT"/>
              <a:t>Fare clic per modificare lo stile del sottotitolo dello schema</a:t>
            </a:r>
            <a:endParaRPr/>
          </a:p>
        </p:txBody>
      </p:sp>
      <p:sp>
        <p:nvSpPr>
          <p:cNvPr id="6" name="Segnaposto data 3" hidden="0"/>
          <p:cNvSpPr>
            <a:spLocks noGrp="1"/>
          </p:cNvSpPr>
          <p:nvPr isPhoto="0" userDrawn="0">
            <p:ph type="dt" sz="half" idx="10" hasCustomPrompt="0"/>
          </p:nvPr>
        </p:nvSpPr>
        <p:spPr bwMode="auto"/>
        <p:txBody>
          <a:bodyPr/>
          <a:lstStyle/>
          <a:p>
            <a:pPr>
              <a:defRPr/>
            </a:pPr>
            <a:fld id="{7F49D355-16BD-4E45-BD9A-5EA878CF7CBD}" type="datetimeFigureOut">
              <a:rPr lang="it-IT"/>
              <a:t/>
            </a:fld>
            <a:endParaRPr lang="it-IT"/>
          </a:p>
        </p:txBody>
      </p:sp>
      <p:sp>
        <p:nvSpPr>
          <p:cNvPr id="7" name="Segnaposto piè di pagina 4" hidden="0"/>
          <p:cNvSpPr>
            <a:spLocks noGrp="1"/>
          </p:cNvSpPr>
          <p:nvPr isPhoto="0" userDrawn="0">
            <p:ph type="ftr" sz="quarter" idx="11" hasCustomPrompt="0"/>
          </p:nvPr>
        </p:nvSpPr>
        <p:spPr bwMode="auto"/>
        <p:txBody>
          <a:bodyPr/>
          <a:lstStyle/>
          <a:p>
            <a:pPr>
              <a:defRPr/>
            </a:pPr>
            <a:endParaRPr lang="it-IT"/>
          </a:p>
        </p:txBody>
      </p:sp>
      <p:sp>
        <p:nvSpPr>
          <p:cNvPr id="8" name="Segnaposto numero diapositiva 5" hidden="0"/>
          <p:cNvSpPr>
            <a:spLocks noGrp="1"/>
          </p:cNvSpPr>
          <p:nvPr isPhoto="0" userDrawn="0">
            <p:ph type="sldNum" sz="quarter" idx="12" hasCustomPrompt="0"/>
          </p:nvPr>
        </p:nvSpPr>
        <p:spPr bwMode="auto"/>
        <p:txBody>
          <a:bodyPr/>
          <a:lstStyle/>
          <a:p>
            <a:pPr>
              <a:defRPr/>
            </a:pPr>
            <a:fld id="{E7A41E1B-4F70-4964-A407-84C68BE8251C}" type="slidenum">
              <a:rPr lang="it-IT"/>
              <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vertTx" userDrawn="1">
  <p:cSld name="Titolo e testo verticale">
    <p:spTree>
      <p:nvGrpSpPr>
        <p:cNvPr id="1" name="" hidden="0"/>
        <p:cNvGrpSpPr/>
        <p:nvPr isPhoto="0" userDrawn="0"/>
      </p:nvGrpSpPr>
      <p:grpSpPr bwMode="auto">
        <a:xfrm>
          <a:off x="0" y="0"/>
          <a:ext cx="0" cy="0"/>
          <a:chOff x="0" y="0"/>
          <a:chExt cx="0" cy="0"/>
        </a:xfrm>
      </p:grpSpPr>
      <p:sp>
        <p:nvSpPr>
          <p:cNvPr id="4" name="Titolo 1" hidden="0"/>
          <p:cNvSpPr>
            <a:spLocks noGrp="1"/>
          </p:cNvSpPr>
          <p:nvPr isPhoto="0" userDrawn="0">
            <p:ph type="title" hasCustomPrompt="0"/>
          </p:nvPr>
        </p:nvSpPr>
        <p:spPr bwMode="auto"/>
        <p:txBody>
          <a:bodyPr/>
          <a:lstStyle/>
          <a:p>
            <a:pPr>
              <a:defRPr/>
            </a:pPr>
            <a:r>
              <a:rPr lang="it-IT"/>
              <a:t>Fare clic per modificare lo stile del titolo</a:t>
            </a:r>
            <a:endParaRPr/>
          </a:p>
        </p:txBody>
      </p:sp>
      <p:sp>
        <p:nvSpPr>
          <p:cNvPr id="5" name="Segnaposto testo verticale 2" hidden="0"/>
          <p:cNvSpPr>
            <a:spLocks noGrp="1"/>
          </p:cNvSpPr>
          <p:nvPr isPhoto="0" userDrawn="0">
            <p:ph type="body" orient="vert" idx="1" hasCustomPrompt="0"/>
          </p:nvPr>
        </p:nvSpPr>
        <p:spPr bwMode="auto"/>
        <p:txBody>
          <a:bodyPr vert="eaVert"/>
          <a:lstStyle/>
          <a:p>
            <a:pPr lvl="0">
              <a:defRPr/>
            </a:pPr>
            <a:r>
              <a:rPr lang="it-IT"/>
              <a:t>Fare clic per modificare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a:p>
        </p:txBody>
      </p:sp>
      <p:sp>
        <p:nvSpPr>
          <p:cNvPr id="6" name="Segnaposto data 3" hidden="0"/>
          <p:cNvSpPr>
            <a:spLocks noGrp="1"/>
          </p:cNvSpPr>
          <p:nvPr isPhoto="0" userDrawn="0">
            <p:ph type="dt" sz="half" idx="10" hasCustomPrompt="0"/>
          </p:nvPr>
        </p:nvSpPr>
        <p:spPr bwMode="auto"/>
        <p:txBody>
          <a:bodyPr/>
          <a:lstStyle/>
          <a:p>
            <a:pPr>
              <a:defRPr/>
            </a:pPr>
            <a:fld id="{7F49D355-16BD-4E45-BD9A-5EA878CF7CBD}" type="datetimeFigureOut">
              <a:rPr lang="it-IT"/>
              <a:t/>
            </a:fld>
            <a:endParaRPr lang="it-IT"/>
          </a:p>
        </p:txBody>
      </p:sp>
      <p:sp>
        <p:nvSpPr>
          <p:cNvPr id="7" name="Segnaposto piè di pagina 4" hidden="0"/>
          <p:cNvSpPr>
            <a:spLocks noGrp="1"/>
          </p:cNvSpPr>
          <p:nvPr isPhoto="0" userDrawn="0">
            <p:ph type="ftr" sz="quarter" idx="11" hasCustomPrompt="0"/>
          </p:nvPr>
        </p:nvSpPr>
        <p:spPr bwMode="auto"/>
        <p:txBody>
          <a:bodyPr/>
          <a:lstStyle/>
          <a:p>
            <a:pPr>
              <a:defRPr/>
            </a:pPr>
            <a:endParaRPr lang="it-IT"/>
          </a:p>
        </p:txBody>
      </p:sp>
      <p:sp>
        <p:nvSpPr>
          <p:cNvPr id="8" name="Segnaposto numero diapositiva 5" hidden="0"/>
          <p:cNvSpPr>
            <a:spLocks noGrp="1"/>
          </p:cNvSpPr>
          <p:nvPr isPhoto="0" userDrawn="0">
            <p:ph type="sldNum" sz="quarter" idx="12" hasCustomPrompt="0"/>
          </p:nvPr>
        </p:nvSpPr>
        <p:spPr bwMode="auto"/>
        <p:txBody>
          <a:bodyPr/>
          <a:lstStyle/>
          <a:p>
            <a:pPr>
              <a:defRPr/>
            </a:pPr>
            <a:fld id="{E7A41E1B-4F70-4964-A407-84C68BE8251C}" type="slidenum">
              <a:rPr lang="it-IT"/>
              <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vertTitleAndTx" userDrawn="1">
  <p:cSld name="Titolo e testo verticale">
    <p:spTree>
      <p:nvGrpSpPr>
        <p:cNvPr id="1" name="" hidden="0"/>
        <p:cNvGrpSpPr/>
        <p:nvPr isPhoto="0" userDrawn="0"/>
      </p:nvGrpSpPr>
      <p:grpSpPr bwMode="auto">
        <a:xfrm>
          <a:off x="0" y="0"/>
          <a:ext cx="0" cy="0"/>
          <a:chOff x="0" y="0"/>
          <a:chExt cx="0" cy="0"/>
        </a:xfrm>
      </p:grpSpPr>
      <p:sp>
        <p:nvSpPr>
          <p:cNvPr id="4" name="Titolo verticale 1" hidden="0"/>
          <p:cNvSpPr>
            <a:spLocks noGrp="1"/>
          </p:cNvSpPr>
          <p:nvPr isPhoto="0" userDrawn="0">
            <p:ph type="title" orient="vert" hasCustomPrompt="0"/>
          </p:nvPr>
        </p:nvSpPr>
        <p:spPr bwMode="auto">
          <a:xfrm>
            <a:off x="6629400" y="274638"/>
            <a:ext cx="2057400" cy="5851525"/>
          </a:xfrm>
        </p:spPr>
        <p:txBody>
          <a:bodyPr vert="eaVert"/>
          <a:lstStyle/>
          <a:p>
            <a:pPr>
              <a:defRPr/>
            </a:pPr>
            <a:r>
              <a:rPr lang="it-IT"/>
              <a:t>Fare clic per modificare lo stile del titolo</a:t>
            </a:r>
            <a:endParaRPr/>
          </a:p>
        </p:txBody>
      </p:sp>
      <p:sp>
        <p:nvSpPr>
          <p:cNvPr id="5" name="Segnaposto testo verticale 2" hidden="0"/>
          <p:cNvSpPr>
            <a:spLocks noGrp="1"/>
          </p:cNvSpPr>
          <p:nvPr isPhoto="0" userDrawn="0">
            <p:ph type="body" orient="vert" idx="1" hasCustomPrompt="0"/>
          </p:nvPr>
        </p:nvSpPr>
        <p:spPr bwMode="auto">
          <a:xfrm>
            <a:off x="457200" y="274638"/>
            <a:ext cx="6019800" cy="5851525"/>
          </a:xfrm>
        </p:spPr>
        <p:txBody>
          <a:bodyPr vert="eaVert"/>
          <a:lstStyle/>
          <a:p>
            <a:pPr lvl="0">
              <a:defRPr/>
            </a:pPr>
            <a:r>
              <a:rPr lang="it-IT"/>
              <a:t>Fare clic per modificare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a:p>
        </p:txBody>
      </p:sp>
      <p:sp>
        <p:nvSpPr>
          <p:cNvPr id="6" name="Segnaposto data 3" hidden="0"/>
          <p:cNvSpPr>
            <a:spLocks noGrp="1"/>
          </p:cNvSpPr>
          <p:nvPr isPhoto="0" userDrawn="0">
            <p:ph type="dt" sz="half" idx="10" hasCustomPrompt="0"/>
          </p:nvPr>
        </p:nvSpPr>
        <p:spPr bwMode="auto"/>
        <p:txBody>
          <a:bodyPr/>
          <a:lstStyle/>
          <a:p>
            <a:pPr>
              <a:defRPr/>
            </a:pPr>
            <a:fld id="{7F49D355-16BD-4E45-BD9A-5EA878CF7CBD}" type="datetimeFigureOut">
              <a:rPr lang="it-IT"/>
              <a:t/>
            </a:fld>
            <a:endParaRPr lang="it-IT"/>
          </a:p>
        </p:txBody>
      </p:sp>
      <p:sp>
        <p:nvSpPr>
          <p:cNvPr id="7" name="Segnaposto piè di pagina 4" hidden="0"/>
          <p:cNvSpPr>
            <a:spLocks noGrp="1"/>
          </p:cNvSpPr>
          <p:nvPr isPhoto="0" userDrawn="0">
            <p:ph type="ftr" sz="quarter" idx="11" hasCustomPrompt="0"/>
          </p:nvPr>
        </p:nvSpPr>
        <p:spPr bwMode="auto"/>
        <p:txBody>
          <a:bodyPr/>
          <a:lstStyle/>
          <a:p>
            <a:pPr>
              <a:defRPr/>
            </a:pPr>
            <a:endParaRPr lang="it-IT"/>
          </a:p>
        </p:txBody>
      </p:sp>
      <p:sp>
        <p:nvSpPr>
          <p:cNvPr id="8" name="Segnaposto numero diapositiva 5" hidden="0"/>
          <p:cNvSpPr>
            <a:spLocks noGrp="1"/>
          </p:cNvSpPr>
          <p:nvPr isPhoto="0" userDrawn="0">
            <p:ph type="sldNum" sz="quarter" idx="12" hasCustomPrompt="0"/>
          </p:nvPr>
        </p:nvSpPr>
        <p:spPr bwMode="auto"/>
        <p:txBody>
          <a:bodyPr/>
          <a:lstStyle/>
          <a:p>
            <a:pPr>
              <a:defRPr/>
            </a:pPr>
            <a:fld id="{E7A41E1B-4F70-4964-A407-84C68BE8251C}" type="slidenum">
              <a:rPr lang="it-IT"/>
              <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userDrawn="1">
  <p:cSld name="1_Solo titolo">
    <p:spTree>
      <p:nvGrpSpPr>
        <p:cNvPr id="1" name="" hidden="0"/>
        <p:cNvGrpSpPr/>
        <p:nvPr isPhoto="0" userDrawn="0"/>
      </p:nvGrpSpPr>
      <p:grpSpPr bwMode="auto">
        <a:xfrm>
          <a:off x="0" y="0"/>
          <a:ext cx="0" cy="0"/>
          <a:chOff x="0" y="0"/>
          <a:chExt cx="0" cy="0"/>
        </a:xfrm>
      </p:grpSpPr>
      <p:sp>
        <p:nvSpPr>
          <p:cNvPr id="4" name="Segnaposto data 2" hidden="0"/>
          <p:cNvSpPr>
            <a:spLocks noGrp="1"/>
          </p:cNvSpPr>
          <p:nvPr isPhoto="0" userDrawn="0">
            <p:ph type="dt" sz="half" idx="10" hasCustomPrompt="0"/>
          </p:nvPr>
        </p:nvSpPr>
        <p:spPr bwMode="auto"/>
        <p:txBody>
          <a:bodyPr/>
          <a:lstStyle/>
          <a:p>
            <a:pPr>
              <a:defRPr/>
            </a:pPr>
            <a:fld id="{FD724185-D278-4767-AE7D-0C8EB0AB967B}" type="datetime1">
              <a:rPr lang="it-IT">
                <a:solidFill>
                  <a:prstClr val="black">
                    <a:tint val="75000"/>
                  </a:prstClr>
                </a:solidFill>
              </a:rPr>
              <a:t/>
            </a:fld>
            <a:endParaRPr lang="it-IT">
              <a:solidFill>
                <a:prstClr val="black">
                  <a:tint val="75000"/>
                </a:prstClr>
              </a:solidFill>
            </a:endParaRPr>
          </a:p>
        </p:txBody>
      </p:sp>
      <p:sp>
        <p:nvSpPr>
          <p:cNvPr id="5" name="Segnaposto piè di pagina 3" hidden="0"/>
          <p:cNvSpPr>
            <a:spLocks noGrp="1"/>
          </p:cNvSpPr>
          <p:nvPr isPhoto="0" userDrawn="0">
            <p:ph type="ftr" sz="quarter" idx="11" hasCustomPrompt="0"/>
          </p:nvPr>
        </p:nvSpPr>
        <p:spPr bwMode="auto"/>
        <p:txBody>
          <a:bodyPr/>
          <a:lstStyle/>
          <a:p>
            <a:pPr>
              <a:defRPr/>
            </a:pPr>
            <a:endParaRPr lang="it-IT">
              <a:solidFill>
                <a:prstClr val="black">
                  <a:tint val="75000"/>
                </a:prstClr>
              </a:solidFill>
            </a:endParaRPr>
          </a:p>
        </p:txBody>
      </p:sp>
      <p:sp>
        <p:nvSpPr>
          <p:cNvPr id="6" name="Segnaposto numero diapositiva 4" hidden="0"/>
          <p:cNvSpPr>
            <a:spLocks noGrp="1"/>
          </p:cNvSpPr>
          <p:nvPr isPhoto="0" userDrawn="0">
            <p:ph type="sldNum" sz="quarter" idx="12" hasCustomPrompt="0"/>
          </p:nvPr>
        </p:nvSpPr>
        <p:spPr bwMode="auto"/>
        <p:txBody>
          <a:bodyPr/>
          <a:lstStyle/>
          <a:p>
            <a:pPr>
              <a:defRPr/>
            </a:pPr>
            <a:fld id="{CBE73DFA-A26F-4616-9D42-6BB85FFF759C}" type="slidenum">
              <a:rPr lang="it-IT">
                <a:solidFill>
                  <a:prstClr val="black">
                    <a:tint val="75000"/>
                  </a:prstClr>
                </a:solidFill>
              </a:rPr>
              <a:t/>
            </a:fld>
            <a:endParaRPr lang="it-IT">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itolo e contenuto">
    <p:spTree>
      <p:nvGrpSpPr>
        <p:cNvPr id="1" name="" hidden="0"/>
        <p:cNvGrpSpPr/>
        <p:nvPr isPhoto="0" userDrawn="0"/>
      </p:nvGrpSpPr>
      <p:grpSpPr bwMode="auto">
        <a:xfrm>
          <a:off x="0" y="0"/>
          <a:ext cx="0" cy="0"/>
          <a:chOff x="0" y="0"/>
          <a:chExt cx="0" cy="0"/>
        </a:xfrm>
      </p:grpSpPr>
      <p:sp>
        <p:nvSpPr>
          <p:cNvPr id="4" name="Titolo 1" hidden="0"/>
          <p:cNvSpPr>
            <a:spLocks noGrp="1"/>
          </p:cNvSpPr>
          <p:nvPr isPhoto="0" userDrawn="0">
            <p:ph type="title" hasCustomPrompt="0"/>
          </p:nvPr>
        </p:nvSpPr>
        <p:spPr bwMode="auto"/>
        <p:txBody>
          <a:bodyPr/>
          <a:lstStyle/>
          <a:p>
            <a:pPr>
              <a:defRPr/>
            </a:pPr>
            <a:r>
              <a:rPr lang="it-IT"/>
              <a:t>Fare clic per modificare lo stile del titolo</a:t>
            </a:r>
            <a:endParaRPr/>
          </a:p>
        </p:txBody>
      </p:sp>
      <p:sp>
        <p:nvSpPr>
          <p:cNvPr id="5" name="Segnaposto contenuto 2" hidden="0"/>
          <p:cNvSpPr>
            <a:spLocks noGrp="1"/>
          </p:cNvSpPr>
          <p:nvPr isPhoto="0" userDrawn="0">
            <p:ph idx="1" hasCustomPrompt="0"/>
          </p:nvPr>
        </p:nvSpPr>
        <p:spPr bwMode="auto"/>
        <p:txBody>
          <a:bodyPr/>
          <a:lstStyle/>
          <a:p>
            <a:pPr lvl="0">
              <a:defRPr/>
            </a:pPr>
            <a:r>
              <a:rPr lang="it-IT"/>
              <a:t>Fare clic per modificare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a:p>
        </p:txBody>
      </p:sp>
      <p:sp>
        <p:nvSpPr>
          <p:cNvPr id="6" name="Segnaposto data 3" hidden="0"/>
          <p:cNvSpPr>
            <a:spLocks noGrp="1"/>
          </p:cNvSpPr>
          <p:nvPr isPhoto="0" userDrawn="0">
            <p:ph type="dt" sz="half" idx="10" hasCustomPrompt="0"/>
          </p:nvPr>
        </p:nvSpPr>
        <p:spPr bwMode="auto"/>
        <p:txBody>
          <a:bodyPr/>
          <a:lstStyle/>
          <a:p>
            <a:pPr>
              <a:defRPr/>
            </a:pPr>
            <a:fld id="{7F49D355-16BD-4E45-BD9A-5EA878CF7CBD}" type="datetimeFigureOut">
              <a:rPr lang="it-IT"/>
              <a:t/>
            </a:fld>
            <a:endParaRPr lang="it-IT"/>
          </a:p>
        </p:txBody>
      </p:sp>
      <p:sp>
        <p:nvSpPr>
          <p:cNvPr id="7" name="Segnaposto piè di pagina 4" hidden="0"/>
          <p:cNvSpPr>
            <a:spLocks noGrp="1"/>
          </p:cNvSpPr>
          <p:nvPr isPhoto="0" userDrawn="0">
            <p:ph type="ftr" sz="quarter" idx="11" hasCustomPrompt="0"/>
          </p:nvPr>
        </p:nvSpPr>
        <p:spPr bwMode="auto"/>
        <p:txBody>
          <a:bodyPr/>
          <a:lstStyle/>
          <a:p>
            <a:pPr>
              <a:defRPr/>
            </a:pPr>
            <a:endParaRPr lang="it-IT"/>
          </a:p>
        </p:txBody>
      </p:sp>
      <p:sp>
        <p:nvSpPr>
          <p:cNvPr id="8" name="Segnaposto numero diapositiva 5" hidden="0"/>
          <p:cNvSpPr>
            <a:spLocks noGrp="1"/>
          </p:cNvSpPr>
          <p:nvPr isPhoto="0" userDrawn="0">
            <p:ph type="sldNum" sz="quarter" idx="12" hasCustomPrompt="0"/>
          </p:nvPr>
        </p:nvSpPr>
        <p:spPr bwMode="auto"/>
        <p:txBody>
          <a:bodyPr/>
          <a:lstStyle/>
          <a:p>
            <a:pPr>
              <a:defRPr/>
            </a:pPr>
            <a:fld id="{E7A41E1B-4F70-4964-A407-84C68BE8251C}" type="slidenum">
              <a:rPr lang="it-IT"/>
              <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secHead" userDrawn="1">
  <p:cSld name="Intestazione sezione">
    <p:spTree>
      <p:nvGrpSpPr>
        <p:cNvPr id="1" name="" hidden="0"/>
        <p:cNvGrpSpPr/>
        <p:nvPr isPhoto="0" userDrawn="0"/>
      </p:nvGrpSpPr>
      <p:grpSpPr bwMode="auto">
        <a:xfrm>
          <a:off x="0" y="0"/>
          <a:ext cx="0" cy="0"/>
          <a:chOff x="0" y="0"/>
          <a:chExt cx="0" cy="0"/>
        </a:xfrm>
      </p:grpSpPr>
      <p:sp>
        <p:nvSpPr>
          <p:cNvPr id="4" name="Titolo 1" hidden="0"/>
          <p:cNvSpPr>
            <a:spLocks noGrp="1"/>
          </p:cNvSpPr>
          <p:nvPr isPhoto="0" userDrawn="0">
            <p:ph type="title" hasCustomPrompt="0"/>
          </p:nvPr>
        </p:nvSpPr>
        <p:spPr bwMode="auto">
          <a:xfrm>
            <a:off x="722313" y="4406900"/>
            <a:ext cx="7772400" cy="1362075"/>
          </a:xfrm>
        </p:spPr>
        <p:txBody>
          <a:bodyPr anchor="t"/>
          <a:lstStyle>
            <a:lvl1pPr algn="l">
              <a:defRPr sz="4000" b="1" cap="all"/>
            </a:lvl1pPr>
          </a:lstStyle>
          <a:p>
            <a:pPr>
              <a:defRPr/>
            </a:pPr>
            <a:r>
              <a:rPr lang="it-IT"/>
              <a:t>Fare clic per modificare lo stile del titolo</a:t>
            </a:r>
            <a:endParaRPr/>
          </a:p>
        </p:txBody>
      </p:sp>
      <p:sp>
        <p:nvSpPr>
          <p:cNvPr id="5" name="Segnaposto testo 2" hidden="0"/>
          <p:cNvSpPr>
            <a:spLocks noGrp="1"/>
          </p:cNvSpPr>
          <p:nvPr isPhoto="0" userDrawn="0">
            <p:ph type="body" idx="1" hasCustomPrompt="0"/>
          </p:nvPr>
        </p:nvSpPr>
        <p:spPr bwMode="auto">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a:pPr>
            <a:r>
              <a:rPr lang="it-IT"/>
              <a:t>Fare clic per modificare stili del testo dello schema</a:t>
            </a:r>
            <a:endParaRPr/>
          </a:p>
        </p:txBody>
      </p:sp>
      <p:sp>
        <p:nvSpPr>
          <p:cNvPr id="6" name="Segnaposto data 3" hidden="0"/>
          <p:cNvSpPr>
            <a:spLocks noGrp="1"/>
          </p:cNvSpPr>
          <p:nvPr isPhoto="0" userDrawn="0">
            <p:ph type="dt" sz="half" idx="10" hasCustomPrompt="0"/>
          </p:nvPr>
        </p:nvSpPr>
        <p:spPr bwMode="auto"/>
        <p:txBody>
          <a:bodyPr/>
          <a:lstStyle/>
          <a:p>
            <a:pPr>
              <a:defRPr/>
            </a:pPr>
            <a:fld id="{7F49D355-16BD-4E45-BD9A-5EA878CF7CBD}" type="datetimeFigureOut">
              <a:rPr lang="it-IT"/>
              <a:t/>
            </a:fld>
            <a:endParaRPr lang="it-IT"/>
          </a:p>
        </p:txBody>
      </p:sp>
      <p:sp>
        <p:nvSpPr>
          <p:cNvPr id="7" name="Segnaposto piè di pagina 4" hidden="0"/>
          <p:cNvSpPr>
            <a:spLocks noGrp="1"/>
          </p:cNvSpPr>
          <p:nvPr isPhoto="0" userDrawn="0">
            <p:ph type="ftr" sz="quarter" idx="11" hasCustomPrompt="0"/>
          </p:nvPr>
        </p:nvSpPr>
        <p:spPr bwMode="auto"/>
        <p:txBody>
          <a:bodyPr/>
          <a:lstStyle/>
          <a:p>
            <a:pPr>
              <a:defRPr/>
            </a:pPr>
            <a:endParaRPr lang="it-IT"/>
          </a:p>
        </p:txBody>
      </p:sp>
      <p:sp>
        <p:nvSpPr>
          <p:cNvPr id="8" name="Segnaposto numero diapositiva 5" hidden="0"/>
          <p:cNvSpPr>
            <a:spLocks noGrp="1"/>
          </p:cNvSpPr>
          <p:nvPr isPhoto="0" userDrawn="0">
            <p:ph type="sldNum" sz="quarter" idx="12" hasCustomPrompt="0"/>
          </p:nvPr>
        </p:nvSpPr>
        <p:spPr bwMode="auto"/>
        <p:txBody>
          <a:bodyPr/>
          <a:lstStyle/>
          <a:p>
            <a:pPr>
              <a:defRPr/>
            </a:pPr>
            <a:fld id="{E7A41E1B-4F70-4964-A407-84C68BE8251C}" type="slidenum">
              <a:rPr lang="it-IT"/>
              <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Obj" userDrawn="1">
  <p:cSld name="Due contenuti">
    <p:spTree>
      <p:nvGrpSpPr>
        <p:cNvPr id="1" name="" hidden="0"/>
        <p:cNvGrpSpPr/>
        <p:nvPr isPhoto="0" userDrawn="0"/>
      </p:nvGrpSpPr>
      <p:grpSpPr bwMode="auto">
        <a:xfrm>
          <a:off x="0" y="0"/>
          <a:ext cx="0" cy="0"/>
          <a:chOff x="0" y="0"/>
          <a:chExt cx="0" cy="0"/>
        </a:xfrm>
      </p:grpSpPr>
      <p:sp>
        <p:nvSpPr>
          <p:cNvPr id="4" name="Titolo 1" hidden="0"/>
          <p:cNvSpPr>
            <a:spLocks noGrp="1"/>
          </p:cNvSpPr>
          <p:nvPr isPhoto="0" userDrawn="0">
            <p:ph type="title" hasCustomPrompt="0"/>
          </p:nvPr>
        </p:nvSpPr>
        <p:spPr bwMode="auto"/>
        <p:txBody>
          <a:bodyPr/>
          <a:lstStyle/>
          <a:p>
            <a:pPr>
              <a:defRPr/>
            </a:pPr>
            <a:r>
              <a:rPr lang="it-IT"/>
              <a:t>Fare clic per modificare lo stile del titolo</a:t>
            </a:r>
            <a:endParaRPr/>
          </a:p>
        </p:txBody>
      </p:sp>
      <p:sp>
        <p:nvSpPr>
          <p:cNvPr id="5" name="Segnaposto contenuto 2" hidden="0"/>
          <p:cNvSpPr>
            <a:spLocks noGrp="1"/>
          </p:cNvSpPr>
          <p:nvPr isPhoto="0" userDrawn="0">
            <p:ph sz="half" idx="1" hasCustomPrompt="0"/>
          </p:nvPr>
        </p:nvSpPr>
        <p:spPr bwMode="auto">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rPr lang="it-IT"/>
              <a:t>Fare clic per modificare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a:p>
        </p:txBody>
      </p:sp>
      <p:sp>
        <p:nvSpPr>
          <p:cNvPr id="6" name="Segnaposto contenuto 3" hidden="0"/>
          <p:cNvSpPr>
            <a:spLocks noGrp="1"/>
          </p:cNvSpPr>
          <p:nvPr isPhoto="0" userDrawn="0">
            <p:ph sz="half" idx="2" hasCustomPrompt="0"/>
          </p:nvPr>
        </p:nvSpPr>
        <p:spPr bwMode="auto">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defRPr/>
            </a:pPr>
            <a:r>
              <a:rPr lang="it-IT"/>
              <a:t>Fare clic per modificare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a:p>
        </p:txBody>
      </p:sp>
      <p:sp>
        <p:nvSpPr>
          <p:cNvPr id="7" name="Segnaposto data 4" hidden="0"/>
          <p:cNvSpPr>
            <a:spLocks noGrp="1"/>
          </p:cNvSpPr>
          <p:nvPr isPhoto="0" userDrawn="0">
            <p:ph type="dt" sz="half" idx="10" hasCustomPrompt="0"/>
          </p:nvPr>
        </p:nvSpPr>
        <p:spPr bwMode="auto"/>
        <p:txBody>
          <a:bodyPr/>
          <a:lstStyle/>
          <a:p>
            <a:pPr>
              <a:defRPr/>
            </a:pPr>
            <a:fld id="{7F49D355-16BD-4E45-BD9A-5EA878CF7CBD}" type="datetimeFigureOut">
              <a:rPr lang="it-IT"/>
              <a:t/>
            </a:fld>
            <a:endParaRPr lang="it-IT"/>
          </a:p>
        </p:txBody>
      </p:sp>
      <p:sp>
        <p:nvSpPr>
          <p:cNvPr id="8" name="Segnaposto piè di pagina 5" hidden="0"/>
          <p:cNvSpPr>
            <a:spLocks noGrp="1"/>
          </p:cNvSpPr>
          <p:nvPr isPhoto="0" userDrawn="0">
            <p:ph type="ftr" sz="quarter" idx="11" hasCustomPrompt="0"/>
          </p:nvPr>
        </p:nvSpPr>
        <p:spPr bwMode="auto"/>
        <p:txBody>
          <a:bodyPr/>
          <a:lstStyle/>
          <a:p>
            <a:pPr>
              <a:defRPr/>
            </a:pPr>
            <a:endParaRPr lang="it-IT"/>
          </a:p>
        </p:txBody>
      </p:sp>
      <p:sp>
        <p:nvSpPr>
          <p:cNvPr id="9" name="Segnaposto numero diapositiva 6" hidden="0"/>
          <p:cNvSpPr>
            <a:spLocks noGrp="1"/>
          </p:cNvSpPr>
          <p:nvPr isPhoto="0" userDrawn="0">
            <p:ph type="sldNum" sz="quarter" idx="12" hasCustomPrompt="0"/>
          </p:nvPr>
        </p:nvSpPr>
        <p:spPr bwMode="auto"/>
        <p:txBody>
          <a:bodyPr/>
          <a:lstStyle/>
          <a:p>
            <a:pPr>
              <a:defRPr/>
            </a:pPr>
            <a:fld id="{E7A41E1B-4F70-4964-A407-84C68BE8251C}" type="slidenum">
              <a:rPr lang="it-IT"/>
              <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TxTwoObj" userDrawn="1">
  <p:cSld name="Confronto">
    <p:spTree>
      <p:nvGrpSpPr>
        <p:cNvPr id="1" name="" hidden="0"/>
        <p:cNvGrpSpPr/>
        <p:nvPr isPhoto="0" userDrawn="0"/>
      </p:nvGrpSpPr>
      <p:grpSpPr bwMode="auto">
        <a:xfrm>
          <a:off x="0" y="0"/>
          <a:ext cx="0" cy="0"/>
          <a:chOff x="0" y="0"/>
          <a:chExt cx="0" cy="0"/>
        </a:xfrm>
      </p:grpSpPr>
      <p:sp>
        <p:nvSpPr>
          <p:cNvPr id="4" name="Titolo 1" hidden="0"/>
          <p:cNvSpPr>
            <a:spLocks noGrp="1"/>
          </p:cNvSpPr>
          <p:nvPr isPhoto="0" userDrawn="0">
            <p:ph type="title" hasCustomPrompt="0"/>
          </p:nvPr>
        </p:nvSpPr>
        <p:spPr bwMode="auto"/>
        <p:txBody>
          <a:bodyPr/>
          <a:lstStyle>
            <a:lvl1pPr>
              <a:defRPr/>
            </a:lvl1pPr>
          </a:lstStyle>
          <a:p>
            <a:pPr>
              <a:defRPr/>
            </a:pPr>
            <a:r>
              <a:rPr lang="it-IT"/>
              <a:t>Fare clic per modificare lo stile del titolo</a:t>
            </a:r>
            <a:endParaRPr/>
          </a:p>
        </p:txBody>
      </p:sp>
      <p:sp>
        <p:nvSpPr>
          <p:cNvPr id="5" name="Segnaposto testo 2" hidden="0"/>
          <p:cNvSpPr>
            <a:spLocks noGrp="1"/>
          </p:cNvSpPr>
          <p:nvPr isPhoto="0" userDrawn="0">
            <p:ph type="body" idx="1" hasCustomPrompt="0"/>
          </p:nvPr>
        </p:nvSpPr>
        <p:spPr bwMode="auto">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it-IT"/>
              <a:t>Fare clic per modificare stili del testo dello schema</a:t>
            </a:r>
            <a:endParaRPr/>
          </a:p>
        </p:txBody>
      </p:sp>
      <p:sp>
        <p:nvSpPr>
          <p:cNvPr id="6" name="Segnaposto contenuto 3" hidden="0"/>
          <p:cNvSpPr>
            <a:spLocks noGrp="1"/>
          </p:cNvSpPr>
          <p:nvPr isPhoto="0" userDrawn="0">
            <p:ph sz="half" idx="2" hasCustomPrompt="0"/>
          </p:nvPr>
        </p:nvSpPr>
        <p:spPr bwMode="auto">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it-IT"/>
              <a:t>Fare clic per modificare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a:p>
        </p:txBody>
      </p:sp>
      <p:sp>
        <p:nvSpPr>
          <p:cNvPr id="7" name="Segnaposto testo 4" hidden="0"/>
          <p:cNvSpPr>
            <a:spLocks noGrp="1"/>
          </p:cNvSpPr>
          <p:nvPr isPhoto="0" userDrawn="0">
            <p:ph type="body" sz="quarter" idx="3" hasCustomPrompt="0"/>
          </p:nvPr>
        </p:nvSpPr>
        <p:spPr bwMode="auto">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it-IT"/>
              <a:t>Fare clic per modificare stili del testo dello schema</a:t>
            </a:r>
            <a:endParaRPr/>
          </a:p>
        </p:txBody>
      </p:sp>
      <p:sp>
        <p:nvSpPr>
          <p:cNvPr id="8" name="Segnaposto contenuto 5" hidden="0"/>
          <p:cNvSpPr>
            <a:spLocks noGrp="1"/>
          </p:cNvSpPr>
          <p:nvPr isPhoto="0" userDrawn="0">
            <p:ph sz="quarter" idx="4" hasCustomPrompt="0"/>
          </p:nvPr>
        </p:nvSpPr>
        <p:spPr bwMode="auto">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a:pPr>
            <a:r>
              <a:rPr lang="it-IT"/>
              <a:t>Fare clic per modificare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a:p>
        </p:txBody>
      </p:sp>
      <p:sp>
        <p:nvSpPr>
          <p:cNvPr id="9" name="Segnaposto data 6" hidden="0"/>
          <p:cNvSpPr>
            <a:spLocks noGrp="1"/>
          </p:cNvSpPr>
          <p:nvPr isPhoto="0" userDrawn="0">
            <p:ph type="dt" sz="half" idx="10" hasCustomPrompt="0"/>
          </p:nvPr>
        </p:nvSpPr>
        <p:spPr bwMode="auto"/>
        <p:txBody>
          <a:bodyPr/>
          <a:lstStyle/>
          <a:p>
            <a:pPr>
              <a:defRPr/>
            </a:pPr>
            <a:fld id="{7F49D355-16BD-4E45-BD9A-5EA878CF7CBD}" type="datetimeFigureOut">
              <a:rPr lang="it-IT"/>
              <a:t/>
            </a:fld>
            <a:endParaRPr lang="it-IT"/>
          </a:p>
        </p:txBody>
      </p:sp>
      <p:sp>
        <p:nvSpPr>
          <p:cNvPr id="10" name="Segnaposto piè di pagina 7" hidden="0"/>
          <p:cNvSpPr>
            <a:spLocks noGrp="1"/>
          </p:cNvSpPr>
          <p:nvPr isPhoto="0" userDrawn="0">
            <p:ph type="ftr" sz="quarter" idx="11" hasCustomPrompt="0"/>
          </p:nvPr>
        </p:nvSpPr>
        <p:spPr bwMode="auto"/>
        <p:txBody>
          <a:bodyPr/>
          <a:lstStyle/>
          <a:p>
            <a:pPr>
              <a:defRPr/>
            </a:pPr>
            <a:endParaRPr lang="it-IT"/>
          </a:p>
        </p:txBody>
      </p:sp>
      <p:sp>
        <p:nvSpPr>
          <p:cNvPr id="11" name="Segnaposto numero diapositiva 8" hidden="0"/>
          <p:cNvSpPr>
            <a:spLocks noGrp="1"/>
          </p:cNvSpPr>
          <p:nvPr isPhoto="0" userDrawn="0">
            <p:ph type="sldNum" sz="quarter" idx="12" hasCustomPrompt="0"/>
          </p:nvPr>
        </p:nvSpPr>
        <p:spPr bwMode="auto"/>
        <p:txBody>
          <a:bodyPr/>
          <a:lstStyle/>
          <a:p>
            <a:pPr>
              <a:defRPr/>
            </a:pPr>
            <a:fld id="{E7A41E1B-4F70-4964-A407-84C68BE8251C}" type="slidenum">
              <a:rPr lang="it-IT"/>
              <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itleOnly" userDrawn="1">
  <p:cSld name="Solo titolo">
    <p:spTree>
      <p:nvGrpSpPr>
        <p:cNvPr id="1" name="" hidden="0"/>
        <p:cNvGrpSpPr/>
        <p:nvPr isPhoto="0" userDrawn="0"/>
      </p:nvGrpSpPr>
      <p:grpSpPr bwMode="auto">
        <a:xfrm>
          <a:off x="0" y="0"/>
          <a:ext cx="0" cy="0"/>
          <a:chOff x="0" y="0"/>
          <a:chExt cx="0" cy="0"/>
        </a:xfrm>
      </p:grpSpPr>
      <p:sp>
        <p:nvSpPr>
          <p:cNvPr id="4" name="Titolo 1" hidden="0"/>
          <p:cNvSpPr>
            <a:spLocks noGrp="1"/>
          </p:cNvSpPr>
          <p:nvPr isPhoto="0" userDrawn="0">
            <p:ph type="title" hasCustomPrompt="0"/>
          </p:nvPr>
        </p:nvSpPr>
        <p:spPr bwMode="auto"/>
        <p:txBody>
          <a:bodyPr/>
          <a:lstStyle/>
          <a:p>
            <a:pPr>
              <a:defRPr/>
            </a:pPr>
            <a:r>
              <a:rPr lang="it-IT"/>
              <a:t>Fare clic per modificare lo stile del titolo</a:t>
            </a:r>
            <a:endParaRPr/>
          </a:p>
        </p:txBody>
      </p:sp>
      <p:sp>
        <p:nvSpPr>
          <p:cNvPr id="5" name="Segnaposto data 2" hidden="0"/>
          <p:cNvSpPr>
            <a:spLocks noGrp="1"/>
          </p:cNvSpPr>
          <p:nvPr isPhoto="0" userDrawn="0">
            <p:ph type="dt" sz="half" idx="10" hasCustomPrompt="0"/>
          </p:nvPr>
        </p:nvSpPr>
        <p:spPr bwMode="auto"/>
        <p:txBody>
          <a:bodyPr/>
          <a:lstStyle/>
          <a:p>
            <a:pPr>
              <a:defRPr/>
            </a:pPr>
            <a:fld id="{7F49D355-16BD-4E45-BD9A-5EA878CF7CBD}" type="datetimeFigureOut">
              <a:rPr lang="it-IT"/>
              <a:t/>
            </a:fld>
            <a:endParaRPr lang="it-IT"/>
          </a:p>
        </p:txBody>
      </p:sp>
      <p:sp>
        <p:nvSpPr>
          <p:cNvPr id="6" name="Segnaposto piè di pagina 3" hidden="0"/>
          <p:cNvSpPr>
            <a:spLocks noGrp="1"/>
          </p:cNvSpPr>
          <p:nvPr isPhoto="0" userDrawn="0">
            <p:ph type="ftr" sz="quarter" idx="11" hasCustomPrompt="0"/>
          </p:nvPr>
        </p:nvSpPr>
        <p:spPr bwMode="auto"/>
        <p:txBody>
          <a:bodyPr/>
          <a:lstStyle/>
          <a:p>
            <a:pPr>
              <a:defRPr/>
            </a:pPr>
            <a:endParaRPr lang="it-IT"/>
          </a:p>
        </p:txBody>
      </p:sp>
      <p:sp>
        <p:nvSpPr>
          <p:cNvPr id="7" name="Segnaposto numero diapositiva 4" hidden="0"/>
          <p:cNvSpPr>
            <a:spLocks noGrp="1"/>
          </p:cNvSpPr>
          <p:nvPr isPhoto="0" userDrawn="0">
            <p:ph type="sldNum" sz="quarter" idx="12" hasCustomPrompt="0"/>
          </p:nvPr>
        </p:nvSpPr>
        <p:spPr bwMode="auto"/>
        <p:txBody>
          <a:bodyPr/>
          <a:lstStyle/>
          <a:p>
            <a:pPr>
              <a:defRPr/>
            </a:pPr>
            <a:fld id="{E7A41E1B-4F70-4964-A407-84C68BE8251C}" type="slidenum">
              <a:rPr lang="it-IT"/>
              <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blank" userDrawn="1">
  <p:cSld name="Vuota">
    <p:spTree>
      <p:nvGrpSpPr>
        <p:cNvPr id="1" name="" hidden="0"/>
        <p:cNvGrpSpPr/>
        <p:nvPr isPhoto="0" userDrawn="0"/>
      </p:nvGrpSpPr>
      <p:grpSpPr bwMode="auto">
        <a:xfrm>
          <a:off x="0" y="0"/>
          <a:ext cx="0" cy="0"/>
          <a:chOff x="0" y="0"/>
          <a:chExt cx="0" cy="0"/>
        </a:xfrm>
      </p:grpSpPr>
      <p:sp>
        <p:nvSpPr>
          <p:cNvPr id="4" name="Segnaposto data 1" hidden="0"/>
          <p:cNvSpPr>
            <a:spLocks noGrp="1"/>
          </p:cNvSpPr>
          <p:nvPr isPhoto="0" userDrawn="0">
            <p:ph type="dt" sz="half" idx="10" hasCustomPrompt="0"/>
          </p:nvPr>
        </p:nvSpPr>
        <p:spPr bwMode="auto"/>
        <p:txBody>
          <a:bodyPr/>
          <a:lstStyle/>
          <a:p>
            <a:pPr>
              <a:defRPr/>
            </a:pPr>
            <a:fld id="{7F49D355-16BD-4E45-BD9A-5EA878CF7CBD}" type="datetimeFigureOut">
              <a:rPr lang="it-IT"/>
              <a:t/>
            </a:fld>
            <a:endParaRPr lang="it-IT"/>
          </a:p>
        </p:txBody>
      </p:sp>
      <p:sp>
        <p:nvSpPr>
          <p:cNvPr id="5" name="Segnaposto piè di pagina 2" hidden="0"/>
          <p:cNvSpPr>
            <a:spLocks noGrp="1"/>
          </p:cNvSpPr>
          <p:nvPr isPhoto="0" userDrawn="0">
            <p:ph type="ftr" sz="quarter" idx="11" hasCustomPrompt="0"/>
          </p:nvPr>
        </p:nvSpPr>
        <p:spPr bwMode="auto"/>
        <p:txBody>
          <a:bodyPr/>
          <a:lstStyle/>
          <a:p>
            <a:pPr>
              <a:defRPr/>
            </a:pPr>
            <a:endParaRPr lang="it-IT"/>
          </a:p>
        </p:txBody>
      </p:sp>
      <p:sp>
        <p:nvSpPr>
          <p:cNvPr id="6" name="Segnaposto numero diapositiva 3" hidden="0"/>
          <p:cNvSpPr>
            <a:spLocks noGrp="1"/>
          </p:cNvSpPr>
          <p:nvPr isPhoto="0" userDrawn="0">
            <p:ph type="sldNum" sz="quarter" idx="12" hasCustomPrompt="0"/>
          </p:nvPr>
        </p:nvSpPr>
        <p:spPr bwMode="auto"/>
        <p:txBody>
          <a:bodyPr/>
          <a:lstStyle/>
          <a:p>
            <a:pPr>
              <a:defRPr/>
            </a:pPr>
            <a:fld id="{E7A41E1B-4F70-4964-A407-84C68BE8251C}" type="slidenum">
              <a:rPr lang="it-IT"/>
              <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Tx" userDrawn="1">
  <p:cSld name="Contenuto con didascalia">
    <p:spTree>
      <p:nvGrpSpPr>
        <p:cNvPr id="1" name="" hidden="0"/>
        <p:cNvGrpSpPr/>
        <p:nvPr isPhoto="0" userDrawn="0"/>
      </p:nvGrpSpPr>
      <p:grpSpPr bwMode="auto">
        <a:xfrm>
          <a:off x="0" y="0"/>
          <a:ext cx="0" cy="0"/>
          <a:chOff x="0" y="0"/>
          <a:chExt cx="0" cy="0"/>
        </a:xfrm>
      </p:grpSpPr>
      <p:sp>
        <p:nvSpPr>
          <p:cNvPr id="4" name="Titolo 1" hidden="0"/>
          <p:cNvSpPr>
            <a:spLocks noGrp="1"/>
          </p:cNvSpPr>
          <p:nvPr isPhoto="0" userDrawn="0">
            <p:ph type="title" hasCustomPrompt="0"/>
          </p:nvPr>
        </p:nvSpPr>
        <p:spPr bwMode="auto">
          <a:xfrm>
            <a:off x="457200" y="273050"/>
            <a:ext cx="3008313" cy="1162050"/>
          </a:xfrm>
        </p:spPr>
        <p:txBody>
          <a:bodyPr anchor="b"/>
          <a:lstStyle>
            <a:lvl1pPr algn="l">
              <a:defRPr sz="2000" b="1"/>
            </a:lvl1pPr>
          </a:lstStyle>
          <a:p>
            <a:pPr>
              <a:defRPr/>
            </a:pPr>
            <a:r>
              <a:rPr lang="it-IT"/>
              <a:t>Fare clic per modificare lo stile del titolo</a:t>
            </a:r>
            <a:endParaRPr/>
          </a:p>
        </p:txBody>
      </p:sp>
      <p:sp>
        <p:nvSpPr>
          <p:cNvPr id="5" name="Segnaposto contenuto 2" hidden="0"/>
          <p:cNvSpPr>
            <a:spLocks noGrp="1"/>
          </p:cNvSpPr>
          <p:nvPr isPhoto="0" userDrawn="0">
            <p:ph idx="1" hasCustomPrompt="0"/>
          </p:nvPr>
        </p:nvSpPr>
        <p:spPr bwMode="auto">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it-IT"/>
              <a:t>Fare clic per modificare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a:p>
        </p:txBody>
      </p:sp>
      <p:sp>
        <p:nvSpPr>
          <p:cNvPr id="6" name="Segnaposto testo 3" hidden="0"/>
          <p:cNvSpPr>
            <a:spLocks noGrp="1"/>
          </p:cNvSpPr>
          <p:nvPr isPhoto="0" userDrawn="0">
            <p:ph type="body" sz="half" idx="2" hasCustomPrompt="0"/>
          </p:nvPr>
        </p:nvSpPr>
        <p:spPr bwMode="auto">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it-IT"/>
              <a:t>Fare clic per modificare stili del testo dello schema</a:t>
            </a:r>
            <a:endParaRPr/>
          </a:p>
        </p:txBody>
      </p:sp>
      <p:sp>
        <p:nvSpPr>
          <p:cNvPr id="7" name="Segnaposto data 4" hidden="0"/>
          <p:cNvSpPr>
            <a:spLocks noGrp="1"/>
          </p:cNvSpPr>
          <p:nvPr isPhoto="0" userDrawn="0">
            <p:ph type="dt" sz="half" idx="10" hasCustomPrompt="0"/>
          </p:nvPr>
        </p:nvSpPr>
        <p:spPr bwMode="auto"/>
        <p:txBody>
          <a:bodyPr/>
          <a:lstStyle/>
          <a:p>
            <a:pPr>
              <a:defRPr/>
            </a:pPr>
            <a:fld id="{7F49D355-16BD-4E45-BD9A-5EA878CF7CBD}" type="datetimeFigureOut">
              <a:rPr lang="it-IT"/>
              <a:t/>
            </a:fld>
            <a:endParaRPr lang="it-IT"/>
          </a:p>
        </p:txBody>
      </p:sp>
      <p:sp>
        <p:nvSpPr>
          <p:cNvPr id="8" name="Segnaposto piè di pagina 5" hidden="0"/>
          <p:cNvSpPr>
            <a:spLocks noGrp="1"/>
          </p:cNvSpPr>
          <p:nvPr isPhoto="0" userDrawn="0">
            <p:ph type="ftr" sz="quarter" idx="11" hasCustomPrompt="0"/>
          </p:nvPr>
        </p:nvSpPr>
        <p:spPr bwMode="auto"/>
        <p:txBody>
          <a:bodyPr/>
          <a:lstStyle/>
          <a:p>
            <a:pPr>
              <a:defRPr/>
            </a:pPr>
            <a:endParaRPr lang="it-IT"/>
          </a:p>
        </p:txBody>
      </p:sp>
      <p:sp>
        <p:nvSpPr>
          <p:cNvPr id="9" name="Segnaposto numero diapositiva 6" hidden="0"/>
          <p:cNvSpPr>
            <a:spLocks noGrp="1"/>
          </p:cNvSpPr>
          <p:nvPr isPhoto="0" userDrawn="0">
            <p:ph type="sldNum" sz="quarter" idx="12" hasCustomPrompt="0"/>
          </p:nvPr>
        </p:nvSpPr>
        <p:spPr bwMode="auto"/>
        <p:txBody>
          <a:bodyPr/>
          <a:lstStyle/>
          <a:p>
            <a:pPr>
              <a:defRPr/>
            </a:pPr>
            <a:fld id="{E7A41E1B-4F70-4964-A407-84C68BE8251C}" type="slidenum">
              <a:rPr lang="it-IT"/>
              <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picTx" userDrawn="1">
  <p:cSld name="Immagine con didascalia">
    <p:spTree>
      <p:nvGrpSpPr>
        <p:cNvPr id="1" name="" hidden="0"/>
        <p:cNvGrpSpPr/>
        <p:nvPr isPhoto="0" userDrawn="0"/>
      </p:nvGrpSpPr>
      <p:grpSpPr bwMode="auto">
        <a:xfrm>
          <a:off x="0" y="0"/>
          <a:ext cx="0" cy="0"/>
          <a:chOff x="0" y="0"/>
          <a:chExt cx="0" cy="0"/>
        </a:xfrm>
      </p:grpSpPr>
      <p:sp>
        <p:nvSpPr>
          <p:cNvPr id="4" name="Titolo 1" hidden="0"/>
          <p:cNvSpPr>
            <a:spLocks noGrp="1"/>
          </p:cNvSpPr>
          <p:nvPr isPhoto="0" userDrawn="0">
            <p:ph type="title" hasCustomPrompt="0"/>
          </p:nvPr>
        </p:nvSpPr>
        <p:spPr bwMode="auto">
          <a:xfrm>
            <a:off x="1792288" y="4800600"/>
            <a:ext cx="5486400" cy="566738"/>
          </a:xfrm>
        </p:spPr>
        <p:txBody>
          <a:bodyPr anchor="b"/>
          <a:lstStyle>
            <a:lvl1pPr algn="l">
              <a:defRPr sz="2000" b="1"/>
            </a:lvl1pPr>
          </a:lstStyle>
          <a:p>
            <a:pPr>
              <a:defRPr/>
            </a:pPr>
            <a:r>
              <a:rPr lang="it-IT"/>
              <a:t>Fare clic per modificare lo stile del titolo</a:t>
            </a:r>
            <a:endParaRPr/>
          </a:p>
        </p:txBody>
      </p:sp>
      <p:sp>
        <p:nvSpPr>
          <p:cNvPr id="5" name="Segnaposto immagine 2" hidden="0"/>
          <p:cNvSpPr>
            <a:spLocks noGrp="1"/>
          </p:cNvSpPr>
          <p:nvPr isPhoto="0" userDrawn="0">
            <p:ph type="pic" idx="1" hasCustomPrompt="0"/>
          </p:nvPr>
        </p:nvSpPr>
        <p:spPr bwMode="auto">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it-IT"/>
          </a:p>
        </p:txBody>
      </p:sp>
      <p:sp>
        <p:nvSpPr>
          <p:cNvPr id="6" name="Segnaposto testo 3" hidden="0"/>
          <p:cNvSpPr>
            <a:spLocks noGrp="1"/>
          </p:cNvSpPr>
          <p:nvPr isPhoto="0" userDrawn="0">
            <p:ph type="body" sz="half" idx="2" hasCustomPrompt="0"/>
          </p:nvPr>
        </p:nvSpPr>
        <p:spPr bwMode="auto">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a:pPr>
            <a:r>
              <a:rPr lang="it-IT"/>
              <a:t>Fare clic per modificare stili del testo dello schema</a:t>
            </a:r>
            <a:endParaRPr/>
          </a:p>
        </p:txBody>
      </p:sp>
      <p:sp>
        <p:nvSpPr>
          <p:cNvPr id="7" name="Segnaposto data 4" hidden="0"/>
          <p:cNvSpPr>
            <a:spLocks noGrp="1"/>
          </p:cNvSpPr>
          <p:nvPr isPhoto="0" userDrawn="0">
            <p:ph type="dt" sz="half" idx="10" hasCustomPrompt="0"/>
          </p:nvPr>
        </p:nvSpPr>
        <p:spPr bwMode="auto"/>
        <p:txBody>
          <a:bodyPr/>
          <a:lstStyle/>
          <a:p>
            <a:pPr>
              <a:defRPr/>
            </a:pPr>
            <a:fld id="{7F49D355-16BD-4E45-BD9A-5EA878CF7CBD}" type="datetimeFigureOut">
              <a:rPr lang="it-IT"/>
              <a:t/>
            </a:fld>
            <a:endParaRPr lang="it-IT"/>
          </a:p>
        </p:txBody>
      </p:sp>
      <p:sp>
        <p:nvSpPr>
          <p:cNvPr id="8" name="Segnaposto piè di pagina 5" hidden="0"/>
          <p:cNvSpPr>
            <a:spLocks noGrp="1"/>
          </p:cNvSpPr>
          <p:nvPr isPhoto="0" userDrawn="0">
            <p:ph type="ftr" sz="quarter" idx="11" hasCustomPrompt="0"/>
          </p:nvPr>
        </p:nvSpPr>
        <p:spPr bwMode="auto"/>
        <p:txBody>
          <a:bodyPr/>
          <a:lstStyle/>
          <a:p>
            <a:pPr>
              <a:defRPr/>
            </a:pPr>
            <a:endParaRPr lang="it-IT"/>
          </a:p>
        </p:txBody>
      </p:sp>
      <p:sp>
        <p:nvSpPr>
          <p:cNvPr id="9" name="Segnaposto numero diapositiva 6" hidden="0"/>
          <p:cNvSpPr>
            <a:spLocks noGrp="1"/>
          </p:cNvSpPr>
          <p:nvPr isPhoto="0" userDrawn="0">
            <p:ph type="sldNum" sz="quarter" idx="12" hasCustomPrompt="0"/>
          </p:nvPr>
        </p:nvSpPr>
        <p:spPr bwMode="auto"/>
        <p:txBody>
          <a:bodyPr/>
          <a:lstStyle/>
          <a:p>
            <a:pPr>
              <a:defRPr/>
            </a:pPr>
            <a:fld id="{E7A41E1B-4F70-4964-A407-84C68BE8251C}" type="slidenum">
              <a:rPr lang="it-IT"/>
              <a:t/>
            </a:fld>
            <a:endParaRPr lang="it-IT"/>
          </a:p>
        </p:txBody>
      </p:sp>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Ref idx="1001">
        <a:schemeClr val="bg1"/>
      </p:bgRef>
    </p:bg>
    <p:spTree>
      <p:nvGrpSpPr>
        <p:cNvPr id="1" name="" hidden="0"/>
        <p:cNvGrpSpPr/>
        <p:nvPr isPhoto="0" userDrawn="0"/>
      </p:nvGrpSpPr>
      <p:grpSpPr bwMode="auto">
        <a:xfrm>
          <a:off x="0" y="0"/>
          <a:ext cx="0" cy="0"/>
          <a:chOff x="0" y="0"/>
          <a:chExt cx="0" cy="0"/>
        </a:xfrm>
      </p:grpSpPr>
      <p:sp>
        <p:nvSpPr>
          <p:cNvPr id="4" name="Segnaposto titolo 1" hidden="0"/>
          <p:cNvSpPr>
            <a:spLocks noGrp="1"/>
          </p:cNvSpPr>
          <p:nvPr isPhoto="0" userDrawn="0">
            <p:ph type="title" hasCustomPrompt="0"/>
          </p:nvPr>
        </p:nvSpPr>
        <p:spPr bwMode="auto">
          <a:xfrm>
            <a:off x="457200" y="274638"/>
            <a:ext cx="8229600" cy="1143000"/>
          </a:xfrm>
          <a:prstGeom prst="rect">
            <a:avLst/>
          </a:prstGeom>
        </p:spPr>
        <p:txBody>
          <a:bodyPr vert="horz" lIns="91440" tIns="45720" rIns="91440" bIns="45720" rtlCol="0" anchor="ctr">
            <a:normAutofit/>
          </a:bodyPr>
          <a:lstStyle/>
          <a:p>
            <a:pPr>
              <a:defRPr/>
            </a:pPr>
            <a:r>
              <a:rPr lang="it-IT"/>
              <a:t>Fare clic per modificare lo stile del titolo</a:t>
            </a:r>
            <a:endParaRPr/>
          </a:p>
        </p:txBody>
      </p:sp>
      <p:sp>
        <p:nvSpPr>
          <p:cNvPr id="5" name="Segnaposto testo 2" hidden="0"/>
          <p:cNvSpPr>
            <a:spLocks noGrp="1"/>
          </p:cNvSpPr>
          <p:nvPr isPhoto="0" userDrawn="0">
            <p:ph type="body" idx="1" hasCustomPrompt="0"/>
          </p:nvPr>
        </p:nvSpPr>
        <p:spPr bwMode="auto">
          <a:xfrm>
            <a:off x="457200" y="1600200"/>
            <a:ext cx="8229600" cy="4525963"/>
          </a:xfrm>
          <a:prstGeom prst="rect">
            <a:avLst/>
          </a:prstGeom>
        </p:spPr>
        <p:txBody>
          <a:bodyPr vert="horz" lIns="91440" tIns="45720" rIns="91440" bIns="45720" rtlCol="0">
            <a:normAutofit/>
          </a:bodyPr>
          <a:lstStyle/>
          <a:p>
            <a:pPr lvl="0">
              <a:defRPr/>
            </a:pPr>
            <a:r>
              <a:rPr lang="it-IT"/>
              <a:t>Fare clic per modificare stili del testo dello schema</a:t>
            </a:r>
            <a:endParaRPr/>
          </a:p>
          <a:p>
            <a:pPr lvl="1">
              <a:defRPr/>
            </a:pPr>
            <a:r>
              <a:rPr lang="it-IT"/>
              <a:t>Secondo livello</a:t>
            </a:r>
            <a:endParaRPr/>
          </a:p>
          <a:p>
            <a:pPr lvl="2">
              <a:defRPr/>
            </a:pPr>
            <a:r>
              <a:rPr lang="it-IT"/>
              <a:t>Terzo livello</a:t>
            </a:r>
            <a:endParaRPr/>
          </a:p>
          <a:p>
            <a:pPr lvl="3">
              <a:defRPr/>
            </a:pPr>
            <a:r>
              <a:rPr lang="it-IT"/>
              <a:t>Quarto livello</a:t>
            </a:r>
            <a:endParaRPr/>
          </a:p>
          <a:p>
            <a:pPr lvl="4">
              <a:defRPr/>
            </a:pPr>
            <a:r>
              <a:rPr lang="it-IT"/>
              <a:t>Quinto livello</a:t>
            </a:r>
            <a:endParaRPr/>
          </a:p>
        </p:txBody>
      </p:sp>
      <p:sp>
        <p:nvSpPr>
          <p:cNvPr id="6" name="Segnaposto data 3" hidden="0"/>
          <p:cNvSpPr>
            <a:spLocks noGrp="1"/>
          </p:cNvSpPr>
          <p:nvPr isPhoto="0" userDrawn="0">
            <p:ph type="dt" sz="half" idx="2" hasCustomPrompt="0"/>
          </p:nvPr>
        </p:nvSpPr>
        <p:spPr bwMode="auto">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F49D355-16BD-4E45-BD9A-5EA878CF7CBD}" type="datetimeFigureOut">
              <a:rPr lang="it-IT"/>
              <a:t/>
            </a:fld>
            <a:endParaRPr lang="it-IT"/>
          </a:p>
        </p:txBody>
      </p:sp>
      <p:sp>
        <p:nvSpPr>
          <p:cNvPr id="7" name="Segnaposto piè di pagina 4" hidden="0"/>
          <p:cNvSpPr>
            <a:spLocks noGrp="1"/>
          </p:cNvSpPr>
          <p:nvPr isPhoto="0" userDrawn="0">
            <p:ph type="ftr" sz="quarter" idx="3" hasCustomPrompt="0"/>
          </p:nvPr>
        </p:nvSpPr>
        <p:spPr bwMode="auto">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8" name="Segnaposto numero diapositiva 5" hidden="0"/>
          <p:cNvSpPr>
            <a:spLocks noGrp="1"/>
          </p:cNvSpPr>
          <p:nvPr isPhoto="0" userDrawn="0">
            <p:ph type="sldNum" sz="quarter" idx="4" hasCustomPrompt="0"/>
          </p:nvPr>
        </p:nvSpPr>
        <p:spPr bwMode="auto">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7A41E1B-4F70-4964-A407-84C68BE8251C}" type="slidenum">
              <a:rPr lang="it-IT"/>
              <a:t/>
            </a:fld>
            <a:endParaRPr lang="it-IT"/>
          </a:p>
        </p:txBody>
      </p:sp>
    </p:spTree>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a:spcBef>
          <a:spcPts val="0"/>
        </a:spcBef>
        <a:buNone/>
        <a:defRPr sz="4400">
          <a:solidFill>
            <a:schemeClr val="tx1"/>
          </a:solidFill>
          <a:latin typeface="+mj-lt"/>
          <a:ea typeface="+mj-ea"/>
          <a:cs typeface="+mj-cs"/>
        </a:defRPr>
      </a:lvl1pPr>
    </p:titleStyle>
    <p:bodyStyle>
      <a:lvl1pPr marL="342900" indent="-342900" algn="l" defTabSz="914400">
        <a:spcBef>
          <a:spcPts val="0"/>
        </a:spcBef>
        <a:buFont typeface="Arial"/>
        <a:buChar char="•"/>
        <a:defRPr sz="3200">
          <a:solidFill>
            <a:schemeClr val="tx1"/>
          </a:solidFill>
          <a:latin typeface="+mn-lt"/>
          <a:ea typeface="+mn-ea"/>
          <a:cs typeface="+mn-cs"/>
        </a:defRPr>
      </a:lvl1pPr>
      <a:lvl2pPr marL="742950" indent="-285750" algn="l" defTabSz="914400">
        <a:spcBef>
          <a:spcPts val="0"/>
        </a:spcBef>
        <a:buFont typeface="Arial"/>
        <a:buChar char="–"/>
        <a:defRPr sz="2800">
          <a:solidFill>
            <a:schemeClr val="tx1"/>
          </a:solidFill>
          <a:latin typeface="+mn-lt"/>
          <a:ea typeface="+mn-ea"/>
          <a:cs typeface="+mn-cs"/>
        </a:defRPr>
      </a:lvl2pPr>
      <a:lvl3pPr marL="1143000" indent="-228600" algn="l" defTabSz="914400">
        <a:spcBef>
          <a:spcPts val="0"/>
        </a:spcBef>
        <a:buFont typeface="Arial"/>
        <a:buChar char="•"/>
        <a:defRPr sz="2400">
          <a:solidFill>
            <a:schemeClr val="tx1"/>
          </a:solidFill>
          <a:latin typeface="+mn-lt"/>
          <a:ea typeface="+mn-ea"/>
          <a:cs typeface="+mn-cs"/>
        </a:defRPr>
      </a:lvl3pPr>
      <a:lvl4pPr marL="1600200" indent="-228600" algn="l" defTabSz="914400">
        <a:spcBef>
          <a:spcPts val="0"/>
        </a:spcBef>
        <a:buFont typeface="Arial"/>
        <a:buChar char="–"/>
        <a:defRPr sz="2000">
          <a:solidFill>
            <a:schemeClr val="tx1"/>
          </a:solidFill>
          <a:latin typeface="+mn-lt"/>
          <a:ea typeface="+mn-ea"/>
          <a:cs typeface="+mn-cs"/>
        </a:defRPr>
      </a:lvl4pPr>
      <a:lvl5pPr marL="2057400" indent="-228600" algn="l" defTabSz="914400">
        <a:spcBef>
          <a:spcPts val="0"/>
        </a:spcBef>
        <a:buFont typeface="Arial"/>
        <a:buChar char="»"/>
        <a:defRPr sz="2000">
          <a:solidFill>
            <a:schemeClr val="tx1"/>
          </a:solidFill>
          <a:latin typeface="+mn-lt"/>
          <a:ea typeface="+mn-ea"/>
          <a:cs typeface="+mn-cs"/>
        </a:defRPr>
      </a:lvl5pPr>
      <a:lvl6pPr marL="2514600" indent="-228600" algn="l" defTabSz="914400">
        <a:spcBef>
          <a:spcPts val="0"/>
        </a:spcBef>
        <a:buFont typeface="Arial"/>
        <a:buChar char="•"/>
        <a:defRPr sz="2000">
          <a:solidFill>
            <a:schemeClr val="tx1"/>
          </a:solidFill>
          <a:latin typeface="+mn-lt"/>
          <a:ea typeface="+mn-ea"/>
          <a:cs typeface="+mn-cs"/>
        </a:defRPr>
      </a:lvl6pPr>
      <a:lvl7pPr marL="2971800" indent="-228600" algn="l" defTabSz="914400">
        <a:spcBef>
          <a:spcPts val="0"/>
        </a:spcBef>
        <a:buFont typeface="Arial"/>
        <a:buChar char="•"/>
        <a:defRPr sz="2000">
          <a:solidFill>
            <a:schemeClr val="tx1"/>
          </a:solidFill>
          <a:latin typeface="+mn-lt"/>
          <a:ea typeface="+mn-ea"/>
          <a:cs typeface="+mn-cs"/>
        </a:defRPr>
      </a:lvl7pPr>
      <a:lvl8pPr marL="3429000" indent="-228600" algn="l" defTabSz="914400">
        <a:spcBef>
          <a:spcPts val="0"/>
        </a:spcBef>
        <a:buFont typeface="Arial"/>
        <a:buChar char="•"/>
        <a:defRPr sz="2000">
          <a:solidFill>
            <a:schemeClr val="tx1"/>
          </a:solidFill>
          <a:latin typeface="+mn-lt"/>
          <a:ea typeface="+mn-ea"/>
          <a:cs typeface="+mn-cs"/>
        </a:defRPr>
      </a:lvl8pPr>
      <a:lvl9pPr marL="3886200" indent="-228600" algn="l" defTabSz="914400">
        <a:spcBef>
          <a:spcPts val="0"/>
        </a:spcBef>
        <a:buFont typeface="Arial"/>
        <a:buChar char="•"/>
        <a:defRPr sz="2000">
          <a:solidFill>
            <a:schemeClr val="tx1"/>
          </a:solidFill>
          <a:latin typeface="+mn-lt"/>
          <a:ea typeface="+mn-ea"/>
          <a:cs typeface="+mn-cs"/>
        </a:defRPr>
      </a:lvl9pPr>
    </p:bodyStyle>
    <p:otherStyle>
      <a:defPPr>
        <a:defRPr lang="it-IT"/>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hyperlink" Target="http://cupweb.tesoro.it/CUPWeb/" TargetMode="External"/><Relationship Id="rId4" Type="http://schemas.openxmlformats.org/officeDocument/2006/relationships/hyperlink" Target="mailto:adrionIT@regione.marche.it" TargetMode="External"/><Relationship Id="rId5" Type="http://schemas.openxmlformats.org/officeDocument/2006/relationships/hyperlink" Target="http://www.regione.marche.it/adrion" TargetMode="Externa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image" Target="../media/image6.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9.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1.pn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2.png"/></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3.jpg"/></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4.png"/></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Grp="1"/>
          </p:cNvSpPr>
          <p:nvPr isPhoto="0" userDrawn="0">
            <p:ph type="ctrTitle" hasCustomPrompt="0"/>
          </p:nvPr>
        </p:nvSpPr>
        <p:spPr bwMode="auto"/>
        <p:txBody>
          <a:bodyPr/>
          <a:lstStyle/>
          <a:p>
            <a:pPr>
              <a:spcBef>
                <a:spcPts val="0"/>
              </a:spcBef>
              <a:defRPr/>
            </a:pPr>
            <a:br>
              <a:rPr lang="en-GB" sz="4000" b="1"/>
            </a:br>
            <a:r>
              <a:rPr lang="en-GB" sz="3600" b="1"/>
              <a:t>Kick Off meeting </a:t>
            </a:r>
            <a:br>
              <a:rPr lang="en-GB" sz="3600" b="1"/>
            </a:br>
            <a:r>
              <a:rPr lang="en-GB" sz="3600" b="1"/>
              <a:t>ADRION1050 CREATURES</a:t>
            </a:r>
            <a:br>
              <a:rPr lang="en-GB" sz="3600" b="1"/>
            </a:br>
            <a:endParaRPr lang="en-GB" sz="3600" b="1"/>
          </a:p>
        </p:txBody>
      </p:sp>
      <p:sp>
        <p:nvSpPr>
          <p:cNvPr id="5" name="Sottotitolo 2" hidden="0"/>
          <p:cNvSpPr>
            <a:spLocks noGrp="1"/>
          </p:cNvSpPr>
          <p:nvPr isPhoto="0" userDrawn="0">
            <p:ph type="subTitle" idx="1" hasCustomPrompt="0"/>
          </p:nvPr>
        </p:nvSpPr>
        <p:spPr bwMode="auto"/>
        <p:txBody>
          <a:bodyPr/>
          <a:lstStyle/>
          <a:p>
            <a:pPr>
              <a:spcBef>
                <a:spcPts val="0"/>
              </a:spcBef>
              <a:defRPr/>
            </a:pPr>
            <a:endParaRPr lang="en-GB" sz="2400" b="1"/>
          </a:p>
          <a:p>
            <a:pPr>
              <a:spcBef>
                <a:spcPts val="0"/>
              </a:spcBef>
              <a:defRPr/>
            </a:pPr>
            <a:endParaRPr lang="en-GB" sz="2400" b="1"/>
          </a:p>
          <a:p>
            <a:pPr>
              <a:spcBef>
                <a:spcPts val="0"/>
              </a:spcBef>
              <a:defRPr/>
            </a:pPr>
            <a:r>
              <a:rPr lang="en-GB" sz="3600" b="1"/>
              <a:t>ADRION JS</a:t>
            </a:r>
            <a:endParaRPr/>
          </a:p>
        </p:txBody>
      </p:sp>
      <p:sp>
        <p:nvSpPr>
          <p:cNvPr id="6" name="Rettangolo 3" hidden="0"/>
          <p:cNvSpPr/>
          <p:nvPr isPhoto="0" userDrawn="0"/>
        </p:nvSpPr>
        <p:spPr bwMode="auto">
          <a:xfrm>
            <a:off x="5652120" y="5949280"/>
            <a:ext cx="2152641" cy="369332"/>
          </a:xfrm>
          <a:prstGeom prst="rect">
            <a:avLst/>
          </a:prstGeom>
        </p:spPr>
        <p:txBody>
          <a:bodyPr wrap="none">
            <a:spAutoFit/>
          </a:bodyPr>
          <a:lstStyle/>
          <a:p>
            <a:pPr>
              <a:defRPr/>
            </a:pPr>
            <a:r>
              <a:rPr lang="it-IT" b="1"/>
              <a:t>KOM - </a:t>
            </a:r>
            <a:r>
              <a:rPr lang="en-GB" b="1"/>
              <a:t>22 April 2020 </a:t>
            </a:r>
            <a:endParaRPr/>
          </a:p>
        </p:txBody>
      </p:sp>
      <p:pic>
        <p:nvPicPr>
          <p:cNvPr id="7" name="Immagine 5" hidden="0"/>
          <p:cNvPicPr>
            <a:picLocks noChangeAspect="1"/>
          </p:cNvPicPr>
          <p:nvPr isPhoto="0" userDrawn="0"/>
        </p:nvPicPr>
        <p:blipFill>
          <a:blip r:embed="rId2"/>
          <a:stretch/>
        </p:blipFill>
        <p:spPr bwMode="auto">
          <a:xfrm>
            <a:off x="6767874" y="404664"/>
            <a:ext cx="1603387" cy="670618"/>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Grp="1"/>
          </p:cNvSpPr>
          <p:nvPr isPhoto="0" userDrawn="0">
            <p:ph type="title" hasCustomPrompt="0"/>
          </p:nvPr>
        </p:nvSpPr>
        <p:spPr bwMode="auto">
          <a:xfrm>
            <a:off x="457200" y="44624"/>
            <a:ext cx="8229600" cy="682928"/>
          </a:xfrm>
          <a:prstGeom prst="rect">
            <a:avLst/>
          </a:prstGeom>
          <a:solidFill>
            <a:srgbClr val="002060"/>
          </a:solidFill>
        </p:spPr>
        <p:txBody>
          <a:bodyPr vert="horz" lIns="91440" tIns="45720" rIns="91440" bIns="45720" rtlCol="0" anchor="ctr"/>
          <a:lstStyle/>
          <a:p>
            <a:pPr>
              <a:defRPr/>
            </a:pPr>
            <a:r>
              <a:rPr lang="en-GB" sz="2800" b="1">
                <a:solidFill>
                  <a:schemeClr val="bg1"/>
                </a:solidFill>
              </a:rPr>
              <a:t>ADRION legal framework  - subsidy contract </a:t>
            </a:r>
            <a:endParaRPr/>
          </a:p>
        </p:txBody>
      </p:sp>
      <p:sp>
        <p:nvSpPr>
          <p:cNvPr id="5" name="CasellaDiTesto 4" hidden="0"/>
          <p:cNvSpPr>
            <a:spLocks noAdjustHandles="0" noChangeArrowheads="0"/>
          </p:cNvSpPr>
          <p:nvPr isPhoto="0" userDrawn="0"/>
        </p:nvSpPr>
        <p:spPr bwMode="auto">
          <a:xfrm>
            <a:off x="477888" y="1124744"/>
            <a:ext cx="8208912" cy="4524315"/>
          </a:xfrm>
          <a:prstGeom prst="rect">
            <a:avLst/>
          </a:prstGeom>
          <a:noFill/>
        </p:spPr>
        <p:txBody>
          <a:bodyPr wrap="square" rtlCol="0">
            <a:spAutoFit/>
          </a:bodyPr>
          <a:lstStyle/>
          <a:p>
            <a:pPr marL="285750" indent="-285750">
              <a:buFont typeface="Arial"/>
              <a:buChar char="•"/>
              <a:defRPr/>
            </a:pPr>
            <a:r>
              <a:rPr lang="en-GB"/>
              <a:t>Defines the obligations between the LP on behalf of the entire partnership and the Managing Authority (lead partner principle);</a:t>
            </a:r>
            <a:endParaRPr/>
          </a:p>
          <a:p>
            <a:pPr marL="285750" indent="-285750">
              <a:buFont typeface="Arial"/>
              <a:buChar char="•"/>
              <a:defRPr/>
            </a:pPr>
            <a:endParaRPr lang="en-GB"/>
          </a:p>
          <a:p>
            <a:pPr marL="285750" indent="-285750">
              <a:buFont typeface="Arial"/>
              <a:buChar char="•"/>
              <a:defRPr/>
            </a:pPr>
            <a:r>
              <a:rPr lang="en-GB"/>
              <a:t>Content cannot be modified;</a:t>
            </a:r>
            <a:endParaRPr/>
          </a:p>
          <a:p>
            <a:pPr marL="285750" indent="-285750">
              <a:buFont typeface="Arial"/>
              <a:buChar char="•"/>
              <a:defRPr/>
            </a:pPr>
            <a:endParaRPr lang="en-GB"/>
          </a:p>
          <a:p>
            <a:pPr marL="285750" indent="-285750">
              <a:buFont typeface="Arial"/>
              <a:buChar char="•"/>
              <a:defRPr/>
            </a:pPr>
            <a:r>
              <a:rPr lang="en-GB"/>
              <a:t>Signed between MA and the LP legal representative reported in the Application Form;</a:t>
            </a:r>
            <a:endParaRPr/>
          </a:p>
          <a:p>
            <a:pPr marL="285750" indent="-285750">
              <a:buFont typeface="Arial"/>
              <a:buChar char="•"/>
              <a:defRPr/>
            </a:pPr>
            <a:endParaRPr lang="en-GB"/>
          </a:p>
          <a:p>
            <a:pPr marL="285750" indent="-285750">
              <a:buFont typeface="Arial"/>
              <a:buChar char="•"/>
              <a:defRPr/>
            </a:pPr>
            <a:r>
              <a:rPr lang="en-GB"/>
              <a:t>Signed at the end of the negotiation process;</a:t>
            </a:r>
            <a:endParaRPr/>
          </a:p>
          <a:p>
            <a:pPr marL="285750" indent="-285750">
              <a:buFont typeface="Arial"/>
              <a:buChar char="•"/>
              <a:defRPr/>
            </a:pPr>
            <a:endParaRPr lang="it-IT"/>
          </a:p>
          <a:p>
            <a:pPr marL="285750" indent="-285750">
              <a:buFont typeface="Arial"/>
              <a:buChar char="•"/>
              <a:defRPr/>
            </a:pPr>
            <a:r>
              <a:rPr lang="en-GB" b="1"/>
              <a:t>Signed by LR Declaration on absence of double funding at the time of SC signature  must be attached to the subsidy contract along with payment form!</a:t>
            </a:r>
            <a:endParaRPr/>
          </a:p>
          <a:p>
            <a:pPr marL="285750" indent="-285750">
              <a:buFont typeface="Arial"/>
              <a:buChar char="•"/>
              <a:defRPr/>
            </a:pPr>
            <a:endParaRPr lang="en-GB"/>
          </a:p>
          <a:p>
            <a:pPr marL="285750" indent="-285750">
              <a:buFont typeface="Arial"/>
              <a:buChar char="•"/>
              <a:defRPr/>
            </a:pPr>
            <a:endParaRPr lang="en-GB"/>
          </a:p>
          <a:p>
            <a:pPr marL="285750" indent="-285750">
              <a:buFont typeface="Arial"/>
              <a:buChar char="•"/>
              <a:defRPr/>
            </a:pPr>
            <a:endParaRPr lang="en-GB"/>
          </a:p>
          <a:p>
            <a:pPr marL="285750" indent="-285750">
              <a:buFont typeface="Arial"/>
              <a:buChar char="•"/>
              <a:defRPr/>
            </a:pPr>
            <a:endParaRPr lang="en-GB"/>
          </a:p>
        </p:txBody>
      </p:sp>
      <p:sp>
        <p:nvSpPr>
          <p:cNvPr id="6" name="Segnaposto numero diapositiva 2" hidden="0"/>
          <p:cNvSpPr>
            <a:spLocks noGrp="1"/>
          </p:cNvSpPr>
          <p:nvPr isPhoto="0" userDrawn="0">
            <p:ph type="sldNum" sz="quarter" idx="12" hasCustomPrompt="0"/>
          </p:nvPr>
        </p:nvSpPr>
        <p:spPr bwMode="auto"/>
        <p:txBody>
          <a:bodyPr/>
          <a:lstStyle/>
          <a:p>
            <a:pPr>
              <a:defRPr/>
            </a:pPr>
            <a:fld id="{E7A41E1B-4F70-4964-A407-84C68BE8251C}" type="slidenum">
              <a:rPr lang="it-IT"/>
              <a:t>10</a:t>
            </a:fld>
            <a:endParaRPr lang="it-IT"/>
          </a:p>
        </p:txBody>
      </p:sp>
      <p:sp>
        <p:nvSpPr>
          <p:cNvPr id="7" name="CasellaDiTesto 5" hidden="0"/>
          <p:cNvSpPr>
            <a:spLocks noAdjustHandles="0" noChangeArrowheads="0"/>
          </p:cNvSpPr>
          <p:nvPr isPhoto="0" userDrawn="0"/>
        </p:nvSpPr>
        <p:spPr bwMode="auto">
          <a:xfrm>
            <a:off x="492040" y="4941168"/>
            <a:ext cx="8280919" cy="923330"/>
          </a:xfrm>
          <a:prstGeom prst="rect">
            <a:avLst/>
          </a:prstGeom>
          <a:solidFill>
            <a:schemeClr val="accent2"/>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marL="285750" indent="-285750">
              <a:buFont typeface="Wingdings"/>
              <a:buChar char="ü"/>
              <a:defRPr/>
            </a:pPr>
            <a:r>
              <a:rPr lang="en-GB" b="1">
                <a:solidFill>
                  <a:schemeClr val="bg1"/>
                </a:solidFill>
              </a:rPr>
              <a:t>Two copies to be signed. </a:t>
            </a:r>
            <a:endParaRPr/>
          </a:p>
          <a:p>
            <a:pPr marL="285750" indent="-285750">
              <a:buFont typeface="Wingdings"/>
              <a:buChar char="ü"/>
              <a:defRPr/>
            </a:pPr>
            <a:r>
              <a:rPr lang="en-GB" b="1">
                <a:solidFill>
                  <a:schemeClr val="bg1"/>
                </a:solidFill>
              </a:rPr>
              <a:t>The LP signs first and the MA signs last;</a:t>
            </a:r>
            <a:endParaRPr/>
          </a:p>
          <a:p>
            <a:pPr marL="285750" indent="-285750">
              <a:buFont typeface="Wingdings"/>
              <a:buChar char="ü"/>
              <a:defRPr/>
            </a:pPr>
            <a:r>
              <a:rPr lang="en-GB" b="1">
                <a:solidFill>
                  <a:schemeClr val="bg1"/>
                </a:solidFill>
              </a:rPr>
              <a:t>No changes in text of the subsidy contract possible (offer);</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Grp="1"/>
          </p:cNvSpPr>
          <p:nvPr isPhoto="0" userDrawn="0">
            <p:ph type="title" hasCustomPrompt="0"/>
          </p:nvPr>
        </p:nvSpPr>
        <p:spPr bwMode="auto">
          <a:xfrm>
            <a:off x="313184" y="0"/>
            <a:ext cx="8579296" cy="688782"/>
          </a:xfrm>
          <a:prstGeom prst="rect">
            <a:avLst/>
          </a:prstGeom>
          <a:solidFill>
            <a:srgbClr val="002060"/>
          </a:solidFill>
        </p:spPr>
        <p:txBody>
          <a:bodyPr vert="horz" lIns="91440" tIns="45720" rIns="91440" bIns="45720" rtlCol="0" anchor="ctr"/>
          <a:lstStyle/>
          <a:p>
            <a:pPr>
              <a:defRPr/>
            </a:pPr>
            <a:r>
              <a:rPr lang="en-GB" sz="2800" b="1">
                <a:solidFill>
                  <a:schemeClr val="bg1"/>
                </a:solidFill>
              </a:rPr>
              <a:t>ADRION legal framework  - subsidy contract main topics </a:t>
            </a:r>
            <a:endParaRPr/>
          </a:p>
        </p:txBody>
      </p:sp>
      <p:sp>
        <p:nvSpPr>
          <p:cNvPr id="5" name="CasellaDiTesto 4" hidden="0"/>
          <p:cNvSpPr>
            <a:spLocks noAdjustHandles="0" noChangeArrowheads="0"/>
          </p:cNvSpPr>
          <p:nvPr isPhoto="0" userDrawn="0"/>
        </p:nvSpPr>
        <p:spPr bwMode="auto">
          <a:xfrm>
            <a:off x="490318" y="5229200"/>
            <a:ext cx="6385938" cy="1200329"/>
          </a:xfrm>
          <a:prstGeom prst="rect">
            <a:avLst/>
          </a:prstGeom>
          <a:solidFill>
            <a:schemeClr val="accent6">
              <a:lumMod val="20000"/>
              <a:lumOff val="80000"/>
            </a:schemeClr>
          </a:solidFill>
        </p:spPr>
        <p:txBody>
          <a:bodyPr wrap="square" rtlCol="0">
            <a:spAutoFit/>
          </a:bodyPr>
          <a:lstStyle/>
          <a:p>
            <a:pPr marL="285750" indent="-285750">
              <a:buFont typeface="Arial"/>
              <a:buChar char="•"/>
              <a:defRPr/>
            </a:pPr>
            <a:r>
              <a:rPr lang="en-GB"/>
              <a:t>Termination and repayment;</a:t>
            </a:r>
            <a:endParaRPr/>
          </a:p>
          <a:p>
            <a:pPr marL="285750" indent="-285750">
              <a:buFont typeface="Arial"/>
              <a:buChar char="•"/>
              <a:defRPr/>
            </a:pPr>
            <a:r>
              <a:rPr lang="en-GB"/>
              <a:t>Revenues;</a:t>
            </a:r>
            <a:endParaRPr/>
          </a:p>
          <a:p>
            <a:pPr marL="285750" indent="-285750">
              <a:buFont typeface="Arial"/>
              <a:buChar char="•"/>
              <a:defRPr/>
            </a:pPr>
            <a:r>
              <a:rPr lang="en-GB"/>
              <a:t>Advance payment;</a:t>
            </a:r>
            <a:endParaRPr/>
          </a:p>
          <a:p>
            <a:pPr marL="285750" indent="-285750">
              <a:buFont typeface="Arial"/>
              <a:buChar char="•"/>
              <a:defRPr/>
            </a:pPr>
            <a:r>
              <a:rPr lang="en-GB"/>
              <a:t>Force majeure and litigation.</a:t>
            </a:r>
            <a:endParaRPr/>
          </a:p>
        </p:txBody>
      </p:sp>
      <p:sp>
        <p:nvSpPr>
          <p:cNvPr id="6" name="Rettangolo 2" hidden="0"/>
          <p:cNvSpPr/>
          <p:nvPr isPhoto="0" userDrawn="0"/>
        </p:nvSpPr>
        <p:spPr bwMode="auto">
          <a:xfrm>
            <a:off x="444550" y="1196752"/>
            <a:ext cx="6431706" cy="646331"/>
          </a:xfrm>
          <a:prstGeom prst="rect">
            <a:avLst/>
          </a:prstGeom>
          <a:solidFill>
            <a:schemeClr val="accent5">
              <a:lumMod val="20000"/>
              <a:lumOff val="80000"/>
            </a:schemeClr>
          </a:solidFill>
        </p:spPr>
        <p:txBody>
          <a:bodyPr wrap="square">
            <a:spAutoFit/>
          </a:bodyPr>
          <a:lstStyle/>
          <a:p>
            <a:pPr marL="285750" indent="-285750">
              <a:buFont typeface="Arial"/>
              <a:buChar char="•"/>
              <a:defRPr/>
            </a:pPr>
            <a:r>
              <a:rPr lang="en-GB"/>
              <a:t>Reference legal framework;</a:t>
            </a:r>
            <a:endParaRPr/>
          </a:p>
          <a:p>
            <a:pPr marL="285750" indent="-285750">
              <a:buFont typeface="Arial"/>
              <a:buChar char="•"/>
              <a:defRPr/>
            </a:pPr>
            <a:r>
              <a:rPr lang="en-GB"/>
              <a:t>Amount of subsidy (ERDF and IPA funds) and project duration;</a:t>
            </a:r>
            <a:endParaRPr/>
          </a:p>
        </p:txBody>
      </p:sp>
      <p:sp>
        <p:nvSpPr>
          <p:cNvPr id="7" name="Rettangolo 3" hidden="0"/>
          <p:cNvSpPr/>
          <p:nvPr isPhoto="0" userDrawn="0"/>
        </p:nvSpPr>
        <p:spPr bwMode="auto">
          <a:xfrm>
            <a:off x="455135" y="2132856"/>
            <a:ext cx="6421121" cy="2862322"/>
          </a:xfrm>
          <a:prstGeom prst="rect">
            <a:avLst/>
          </a:prstGeom>
          <a:solidFill>
            <a:schemeClr val="accent3">
              <a:lumMod val="20000"/>
              <a:lumOff val="80000"/>
            </a:schemeClr>
          </a:solidFill>
        </p:spPr>
        <p:txBody>
          <a:bodyPr wrap="square">
            <a:spAutoFit/>
          </a:bodyPr>
          <a:lstStyle/>
          <a:p>
            <a:pPr marL="285750" indent="-285750">
              <a:buFont typeface="Arial"/>
              <a:buChar char="•"/>
              <a:defRPr/>
            </a:pPr>
            <a:r>
              <a:rPr lang="en-GB"/>
              <a:t>Reporting and requests for payments;</a:t>
            </a:r>
            <a:endParaRPr/>
          </a:p>
          <a:p>
            <a:pPr marL="285750" indent="-285750">
              <a:buFont typeface="Arial"/>
              <a:buChar char="•"/>
              <a:defRPr/>
            </a:pPr>
            <a:r>
              <a:rPr lang="en-GB"/>
              <a:t>Project and financing management (including validation of expenditure);</a:t>
            </a:r>
            <a:endParaRPr/>
          </a:p>
          <a:p>
            <a:pPr marL="285750" indent="-285750">
              <a:buFont typeface="Arial"/>
              <a:buChar char="•"/>
              <a:defRPr/>
            </a:pPr>
            <a:r>
              <a:rPr lang="en-GB"/>
              <a:t>Publicity, communication and branding;</a:t>
            </a:r>
            <a:endParaRPr/>
          </a:p>
          <a:p>
            <a:pPr marL="285750" indent="-285750">
              <a:buFont typeface="Arial"/>
              <a:buChar char="•"/>
              <a:defRPr/>
            </a:pPr>
            <a:r>
              <a:rPr lang="en-GB"/>
              <a:t>Amendment of the subsidy contract and project changes;</a:t>
            </a:r>
            <a:endParaRPr/>
          </a:p>
          <a:p>
            <a:pPr marL="285750" indent="-285750">
              <a:buFont typeface="Arial"/>
              <a:buChar char="•"/>
              <a:defRPr/>
            </a:pPr>
            <a:r>
              <a:rPr lang="en-GB"/>
              <a:t>Financing control and audits;</a:t>
            </a:r>
            <a:endParaRPr/>
          </a:p>
          <a:p>
            <a:pPr marL="285750" indent="-285750">
              <a:buFont typeface="Arial"/>
              <a:buChar char="•"/>
              <a:defRPr/>
            </a:pPr>
            <a:r>
              <a:rPr lang="en-GB"/>
              <a:t>Withdrawal or recovery of unduly paid out funds;</a:t>
            </a:r>
            <a:endParaRPr/>
          </a:p>
          <a:p>
            <a:pPr marL="285750" indent="-285750">
              <a:buFont typeface="Arial"/>
              <a:buChar char="•"/>
              <a:defRPr/>
            </a:pPr>
            <a:r>
              <a:rPr lang="en-GB"/>
              <a:t>Decommitment</a:t>
            </a:r>
            <a:r>
              <a:rPr lang="en-GB"/>
              <a:t> of project budget;</a:t>
            </a:r>
            <a:endParaRPr/>
          </a:p>
          <a:p>
            <a:pPr marL="285750" indent="-285750">
              <a:buFont typeface="Arial"/>
              <a:buChar char="•"/>
              <a:defRPr/>
            </a:pPr>
            <a:r>
              <a:rPr lang="en-GB"/>
              <a:t>Durability of operation, ownership and use of outputs and contribution to programme results;</a:t>
            </a:r>
            <a:endParaRPr/>
          </a:p>
        </p:txBody>
      </p:sp>
      <p:sp>
        <p:nvSpPr>
          <p:cNvPr id="8" name="Freccia a sinistra 6" hidden="0"/>
          <p:cNvSpPr/>
          <p:nvPr isPhoto="0" userDrawn="0"/>
        </p:nvSpPr>
        <p:spPr bwMode="auto">
          <a:xfrm>
            <a:off x="7380312" y="980728"/>
            <a:ext cx="1410456" cy="1152128"/>
          </a:xfrm>
          <a:prstGeom prst="leftArrow">
            <a:avLst>
              <a:gd name="adj1" fmla="val 50000"/>
              <a:gd name="adj2" fmla="val 50000"/>
            </a:avLst>
          </a:prstGeom>
        </p:spPr>
        <p:style>
          <a:lnRef idx="0">
            <a:schemeClr val="accent5"/>
          </a:lnRef>
          <a:fillRef idx="3">
            <a:schemeClr val="accent5"/>
          </a:fillRef>
          <a:effectRef idx="3">
            <a:schemeClr val="accent5"/>
          </a:effectRef>
          <a:fontRef idx="minor">
            <a:schemeClr val="lt1"/>
          </a:fontRef>
        </p:style>
        <p:txBody>
          <a:bodyPr rtlCol="0" anchor="ctr"/>
          <a:lstStyle/>
          <a:p>
            <a:pPr algn="ctr">
              <a:defRPr/>
            </a:pPr>
            <a:r>
              <a:rPr lang="en-GB" sz="1600" b="1"/>
              <a:t>Overall framework</a:t>
            </a:r>
            <a:endParaRPr/>
          </a:p>
        </p:txBody>
      </p:sp>
      <p:sp>
        <p:nvSpPr>
          <p:cNvPr id="9" name="Freccia a sinistra 7" hidden="0"/>
          <p:cNvSpPr/>
          <p:nvPr isPhoto="0" userDrawn="0"/>
        </p:nvSpPr>
        <p:spPr bwMode="auto">
          <a:xfrm>
            <a:off x="7380312" y="2996952"/>
            <a:ext cx="1512168" cy="1152128"/>
          </a:xfrm>
          <a:prstGeom prst="leftArrow">
            <a:avLst>
              <a:gd name="adj1" fmla="val 50000"/>
              <a:gd name="adj2" fmla="val 50000"/>
            </a:avLst>
          </a:prstGeom>
        </p:spPr>
        <p:style>
          <a:lnRef idx="0">
            <a:schemeClr val="accent5"/>
          </a:lnRef>
          <a:fillRef idx="3">
            <a:schemeClr val="accent5"/>
          </a:fillRef>
          <a:effectRef idx="3">
            <a:schemeClr val="accent5"/>
          </a:effectRef>
          <a:fontRef idx="minor">
            <a:schemeClr val="lt1"/>
          </a:fontRef>
        </p:style>
        <p:txBody>
          <a:bodyPr rtlCol="0" anchor="ctr"/>
          <a:lstStyle/>
          <a:p>
            <a:pPr algn="ctr">
              <a:defRPr/>
            </a:pPr>
            <a:r>
              <a:rPr lang="en-GB" sz="1400" b="1"/>
              <a:t>Project management </a:t>
            </a:r>
            <a:endParaRPr/>
          </a:p>
        </p:txBody>
      </p:sp>
      <p:sp>
        <p:nvSpPr>
          <p:cNvPr id="10" name="Freccia a sinistra 8" hidden="0"/>
          <p:cNvSpPr/>
          <p:nvPr isPhoto="0" userDrawn="0"/>
        </p:nvSpPr>
        <p:spPr bwMode="auto">
          <a:xfrm>
            <a:off x="7410016" y="5229200"/>
            <a:ext cx="1410456" cy="1152128"/>
          </a:xfrm>
          <a:prstGeom prst="leftArrow">
            <a:avLst>
              <a:gd name="adj1" fmla="val 50000"/>
              <a:gd name="adj2" fmla="val 50000"/>
            </a:avLst>
          </a:prstGeom>
        </p:spPr>
        <p:style>
          <a:lnRef idx="0">
            <a:schemeClr val="accent5"/>
          </a:lnRef>
          <a:fillRef idx="3">
            <a:schemeClr val="accent5"/>
          </a:fillRef>
          <a:effectRef idx="3">
            <a:schemeClr val="accent5"/>
          </a:effectRef>
          <a:fontRef idx="minor">
            <a:schemeClr val="lt1"/>
          </a:fontRef>
        </p:style>
        <p:txBody>
          <a:bodyPr rtlCol="0" anchor="ctr"/>
          <a:lstStyle/>
          <a:p>
            <a:pPr algn="ctr">
              <a:defRPr/>
            </a:pPr>
            <a:r>
              <a:rPr lang="en-GB" sz="1600" b="1"/>
              <a:t>Other conditions</a:t>
            </a:r>
            <a:endParaRPr/>
          </a:p>
        </p:txBody>
      </p:sp>
      <p:sp>
        <p:nvSpPr>
          <p:cNvPr id="11" name="Segnaposto numero diapositiva 5" hidden="0"/>
          <p:cNvSpPr>
            <a:spLocks noGrp="1"/>
          </p:cNvSpPr>
          <p:nvPr isPhoto="0" userDrawn="0">
            <p:ph type="sldNum" sz="quarter" idx="12" hasCustomPrompt="0"/>
          </p:nvPr>
        </p:nvSpPr>
        <p:spPr bwMode="auto"/>
        <p:txBody>
          <a:bodyPr/>
          <a:lstStyle/>
          <a:p>
            <a:pPr>
              <a:defRPr/>
            </a:pPr>
            <a:fld id="{E7A41E1B-4F70-4964-A407-84C68BE8251C}" type="slidenum">
              <a:rPr lang="it-IT"/>
              <a:t>11</a:t>
            </a:fld>
            <a:endParaRPr lang="it-IT"/>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Grp="1"/>
          </p:cNvSpPr>
          <p:nvPr isPhoto="0" userDrawn="0">
            <p:ph type="title" hasCustomPrompt="0"/>
          </p:nvPr>
        </p:nvSpPr>
        <p:spPr bwMode="auto">
          <a:xfrm>
            <a:off x="457200" y="44624"/>
            <a:ext cx="8229600" cy="576064"/>
          </a:xfrm>
          <a:prstGeom prst="rect">
            <a:avLst/>
          </a:prstGeom>
          <a:solidFill>
            <a:srgbClr val="002060"/>
          </a:solidFill>
        </p:spPr>
        <p:txBody>
          <a:bodyPr vert="horz" lIns="91440" tIns="45720" rIns="91440" bIns="45720" rtlCol="0" anchor="ctr"/>
          <a:lstStyle/>
          <a:p>
            <a:pPr>
              <a:defRPr/>
            </a:pPr>
            <a:r>
              <a:rPr lang="en-GB" sz="2800" b="1">
                <a:solidFill>
                  <a:schemeClr val="bg1"/>
                </a:solidFill>
              </a:rPr>
              <a:t>Partnership Agreement</a:t>
            </a:r>
            <a:endParaRPr/>
          </a:p>
        </p:txBody>
      </p:sp>
      <p:grpSp>
        <p:nvGrpSpPr>
          <p:cNvPr id="5" name="Diagramma 3" hidden="0"/>
          <p:cNvGrpSpPr/>
          <p:nvPr isPhoto="0" userDrawn="0"/>
        </p:nvGrpSpPr>
        <p:grpSpPr bwMode="auto">
          <a:xfrm>
            <a:off x="1524000" y="1397000"/>
            <a:ext cx="6096000" cy="4064000"/>
            <a:chOff x="0" y="0"/>
            <a:chExt cx="6096000" cy="4064000"/>
          </a:xfrm>
        </p:grpSpPr>
        <p:sp>
          <p:nvSpPr>
            <p:cNvPr id="6" name="" hidden="0"/>
            <p:cNvSpPr/>
            <p:nvPr isPhoto="0" userDrawn="0"/>
          </p:nvSpPr>
          <p:spPr bwMode="auto">
            <a:xfrm>
              <a:off x="3122108" y="503935"/>
              <a:ext cx="1602105" cy="356006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p:spPr>
          <p:style>
            <a:lnRef idx="2">
              <a:srgbClr val="000000"/>
            </a:lnRef>
            <a:fillRef idx="1">
              <a:srgbClr val="000000"/>
            </a:fillRef>
            <a:effectRef idx="0">
              <a:srgbClr val="000000"/>
            </a:effectRef>
            <a:fontRef idx="minor">
              <a:schemeClr val="lt1"/>
            </a:fontRef>
          </p:style>
          <p:txBody>
            <a:bodyPr spcFirstLastPara="0" vert="vert270" wrap="square" lIns="64770" tIns="0" rIns="97155" bIns="21590" numCol="1" spcCol="1270" anchor="ctr" anchorCtr="0">
              <a:noAutofit/>
            </a:bodyPr>
            <a:lstStyle/>
            <a:p>
              <a:pPr lvl="0" algn="r" defTabSz="755650">
                <a:lnSpc>
                  <a:spcPct val="90000"/>
                </a:lnSpc>
                <a:spcBef>
                  <a:spcPts val="0"/>
                </a:spcBef>
                <a:spcAft>
                  <a:spcPts val="0"/>
                </a:spcAft>
                <a:defRPr/>
              </a:pPr>
              <a:r>
                <a:rPr lang="en-GB" sz="1700" b="1"/>
                <a:t>Obligations between LP and  PPs</a:t>
              </a:r>
              <a:endParaRPr/>
            </a:p>
          </p:txBody>
        </p:sp>
        <p:sp>
          <p:nvSpPr>
            <p:cNvPr id="7" name="" hidden="0"/>
            <p:cNvSpPr/>
            <p:nvPr isPhoto="0" userDrawn="0"/>
          </p:nvSpPr>
          <p:spPr bwMode="auto">
            <a:xfrm>
              <a:off x="1371785" y="0"/>
              <a:ext cx="1602105" cy="4044492"/>
            </a:xfrm>
            <a:prstGeom prst="rect">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spcFirstLastPara="0" vert="vert270" wrap="square" lIns="64770" tIns="0" rIns="97155" bIns="21590" numCol="1" spcCol="1270" anchor="ctr" anchorCtr="0">
              <a:noAutofit/>
            </a:bodyPr>
            <a:lstStyle/>
            <a:p>
              <a:pPr lvl="0" algn="r" defTabSz="755650">
                <a:lnSpc>
                  <a:spcPct val="90000"/>
                </a:lnSpc>
                <a:spcBef>
                  <a:spcPts val="0"/>
                </a:spcBef>
                <a:spcAft>
                  <a:spcPts val="0"/>
                </a:spcAft>
                <a:defRPr/>
              </a:pPr>
              <a:r>
                <a:rPr lang="en-GB" sz="1700" b="1"/>
                <a:t>Obligations between MA and LP</a:t>
              </a:r>
              <a:endParaRPr/>
            </a:p>
          </p:txBody>
        </p:sp>
        <p:sp>
          <p:nvSpPr>
            <p:cNvPr id="8" name="" hidden="0"/>
            <p:cNvSpPr/>
            <p:nvPr isPhoto="0" userDrawn="0"/>
          </p:nvSpPr>
          <p:spPr bwMode="auto">
            <a:xfrm>
              <a:off x="1371785" y="0"/>
              <a:ext cx="1137494" cy="4064000"/>
            </a:xfrm>
            <a:prstGeom prst="rect">
              <a:avLst/>
            </a:prstGeom>
            <a:noFill/>
            <a:ln w="25400" cap="flat" cmpd="sng" algn="ctr">
              <a:noFill/>
              <a:prstDash val="solid"/>
            </a:ln>
          </p:spPr>
          <p:style>
            <a:lnRef idx="2">
              <a:srgbClr val="000000"/>
            </a:lnRef>
            <a:fillRef idx="1">
              <a:srgbClr val="000000"/>
            </a:fillRef>
            <a:effectRef idx="0">
              <a:srgbClr val="000000"/>
            </a:effectRef>
            <a:fontRef idx="minor">
              <a:schemeClr val="lt1"/>
            </a:fontRef>
          </p:style>
          <p:txBody>
            <a:bodyPr spcFirstLastPara="0" vert="horz" wrap="square" lIns="60960" tIns="60960" rIns="60960" bIns="60960" numCol="1" spcCol="1270" anchor="t" anchorCtr="0">
              <a:noAutofit/>
            </a:bodyPr>
            <a:lstStyle/>
            <a:p>
              <a:pPr lvl="0" algn="l" defTabSz="711200">
                <a:lnSpc>
                  <a:spcPct val="90000"/>
                </a:lnSpc>
                <a:spcBef>
                  <a:spcPts val="0"/>
                </a:spcBef>
                <a:spcAft>
                  <a:spcPts val="0"/>
                </a:spcAft>
                <a:defRPr/>
              </a:pPr>
              <a:r>
                <a:rPr lang="en-GB" sz="1600">
                  <a:solidFill>
                    <a:schemeClr val="tx1"/>
                  </a:solidFill>
                </a:rPr>
                <a:t>Subsidy contract </a:t>
              </a:r>
              <a:endParaRPr/>
            </a:p>
            <a:p>
              <a:pPr lvl="0" algn="l" defTabSz="711200">
                <a:lnSpc>
                  <a:spcPct val="90000"/>
                </a:lnSpc>
                <a:spcBef>
                  <a:spcPts val="0"/>
                </a:spcBef>
                <a:spcAft>
                  <a:spcPts val="0"/>
                </a:spcAft>
                <a:defRPr/>
              </a:pPr>
              <a:r>
                <a:rPr lang="en-GB" sz="1600">
                  <a:solidFill>
                    <a:schemeClr val="tx1"/>
                  </a:solidFill>
                </a:rPr>
                <a:t>Declaration on absence of double funding </a:t>
              </a:r>
              <a:endParaRPr/>
            </a:p>
          </p:txBody>
        </p:sp>
        <p:sp>
          <p:nvSpPr>
            <p:cNvPr id="9" name="" hidden="0"/>
            <p:cNvSpPr/>
            <p:nvPr isPhoto="0" userDrawn="0"/>
          </p:nvSpPr>
          <p:spPr bwMode="auto">
            <a:xfrm>
              <a:off x="3122108" y="484428"/>
              <a:ext cx="1137494" cy="3579571"/>
            </a:xfrm>
            <a:prstGeom prst="rect">
              <a:avLst/>
            </a:prstGeom>
            <a:noFill/>
            <a:ln w="25400" cap="flat" cmpd="sng" algn="ctr">
              <a:noFill/>
              <a:prstDash val="solid"/>
            </a:ln>
          </p:spPr>
          <p:style>
            <a:lnRef idx="2">
              <a:srgbClr val="000000"/>
            </a:lnRef>
            <a:fillRef idx="1">
              <a:srgbClr val="000000"/>
            </a:fillRef>
            <a:effectRef idx="0">
              <a:srgbClr val="000000"/>
            </a:effectRef>
            <a:fontRef idx="minor">
              <a:schemeClr val="lt1"/>
            </a:fontRef>
          </p:style>
          <p:txBody>
            <a:bodyPr spcFirstLastPara="0" vert="horz" wrap="square" lIns="60960" tIns="60960" rIns="60960" bIns="60960" numCol="1" spcCol="1270" anchor="t" anchorCtr="0">
              <a:noAutofit/>
            </a:bodyPr>
            <a:lstStyle/>
            <a:p>
              <a:pPr lvl="0" algn="l" defTabSz="711200">
                <a:lnSpc>
                  <a:spcPct val="90000"/>
                </a:lnSpc>
                <a:spcBef>
                  <a:spcPts val="0"/>
                </a:spcBef>
                <a:spcAft>
                  <a:spcPts val="0"/>
                </a:spcAft>
                <a:defRPr/>
              </a:pPr>
              <a:r>
                <a:rPr lang="en-GB" sz="1600"/>
                <a:t>Partnership Agreement</a:t>
              </a:r>
              <a:endParaRPr/>
            </a:p>
          </p:txBody>
        </p:sp>
      </p:grpSp>
      <p:sp>
        <p:nvSpPr>
          <p:cNvPr id="10" name="Segnaposto numero diapositiva 2" hidden="0"/>
          <p:cNvSpPr>
            <a:spLocks noGrp="1"/>
          </p:cNvSpPr>
          <p:nvPr isPhoto="0" userDrawn="0">
            <p:ph type="sldNum" sz="quarter" idx="12" hasCustomPrompt="0"/>
          </p:nvPr>
        </p:nvSpPr>
        <p:spPr bwMode="auto"/>
        <p:txBody>
          <a:bodyPr/>
          <a:lstStyle/>
          <a:p>
            <a:pPr>
              <a:defRPr/>
            </a:pPr>
            <a:fld id="{E7A41E1B-4F70-4964-A407-84C68BE8251C}" type="slidenum">
              <a:rPr lang="it-IT"/>
              <a:t>12</a:t>
            </a:fld>
            <a:endParaRPr lang="it-IT"/>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Grp="1"/>
          </p:cNvSpPr>
          <p:nvPr isPhoto="0" userDrawn="0">
            <p:ph type="title" hasCustomPrompt="0"/>
          </p:nvPr>
        </p:nvSpPr>
        <p:spPr bwMode="auto">
          <a:xfrm>
            <a:off x="457200" y="44624"/>
            <a:ext cx="8363272" cy="576064"/>
          </a:xfrm>
          <a:prstGeom prst="rect">
            <a:avLst/>
          </a:prstGeom>
          <a:solidFill>
            <a:srgbClr val="002060"/>
          </a:solidFill>
        </p:spPr>
        <p:txBody>
          <a:bodyPr vert="horz" lIns="91440" tIns="45720" rIns="91440" bIns="45720" rtlCol="0" anchor="ctr"/>
          <a:lstStyle/>
          <a:p>
            <a:pPr>
              <a:defRPr/>
            </a:pPr>
            <a:r>
              <a:rPr lang="en-GB" sz="2800" b="1">
                <a:solidFill>
                  <a:schemeClr val="bg1"/>
                </a:solidFill>
              </a:rPr>
              <a:t>ADRION legal framework - partnership agreement</a:t>
            </a:r>
            <a:endParaRPr/>
          </a:p>
        </p:txBody>
      </p:sp>
      <p:sp>
        <p:nvSpPr>
          <p:cNvPr id="5" name="CasellaDiTesto 4" hidden="0"/>
          <p:cNvSpPr>
            <a:spLocks noAdjustHandles="0" noChangeArrowheads="0"/>
          </p:cNvSpPr>
          <p:nvPr isPhoto="0" userDrawn="0"/>
        </p:nvSpPr>
        <p:spPr bwMode="auto">
          <a:xfrm>
            <a:off x="534380" y="764704"/>
            <a:ext cx="8208912" cy="4801314"/>
          </a:xfrm>
          <a:prstGeom prst="rect">
            <a:avLst/>
          </a:prstGeom>
          <a:noFill/>
        </p:spPr>
        <p:txBody>
          <a:bodyPr wrap="square" rtlCol="0">
            <a:spAutoFit/>
          </a:bodyPr>
          <a:lstStyle/>
          <a:p>
            <a:pPr marL="285750" indent="-285750">
              <a:buFont typeface="Arial"/>
              <a:buChar char="•"/>
              <a:defRPr/>
            </a:pPr>
            <a:r>
              <a:rPr lang="en-GB"/>
              <a:t>Defines obligations between the LP and the Project Partners;</a:t>
            </a:r>
            <a:endParaRPr/>
          </a:p>
          <a:p>
            <a:pPr marL="285750" indent="-285750">
              <a:buFont typeface="Arial"/>
              <a:buChar char="•"/>
              <a:defRPr/>
            </a:pPr>
            <a:endParaRPr lang="en-GB"/>
          </a:p>
          <a:p>
            <a:pPr marL="285750" indent="-285750">
              <a:buFont typeface="Arial"/>
              <a:buChar char="•"/>
              <a:defRPr/>
            </a:pPr>
            <a:r>
              <a:rPr lang="en-GB"/>
              <a:t>Mirrors content of subsidy contract;</a:t>
            </a:r>
            <a:endParaRPr/>
          </a:p>
          <a:p>
            <a:pPr marL="285750" indent="-285750">
              <a:buFont typeface="Arial"/>
              <a:buChar char="•"/>
              <a:defRPr/>
            </a:pPr>
            <a:endParaRPr lang="en-GB"/>
          </a:p>
          <a:p>
            <a:pPr marL="285750" indent="-285750">
              <a:buFont typeface="Arial"/>
              <a:buChar char="•"/>
              <a:defRPr/>
            </a:pPr>
            <a:r>
              <a:rPr lang="en-GB"/>
              <a:t>Possibility of personalize the agreement in accordance to specific partnership needs to ensure sound project management (e.g.: deadline for submission of documentation for further requests for payment);</a:t>
            </a:r>
            <a:endParaRPr/>
          </a:p>
          <a:p>
            <a:pPr marL="285750" indent="-285750">
              <a:buFont typeface="Arial"/>
              <a:buChar char="•"/>
              <a:defRPr/>
            </a:pPr>
            <a:endParaRPr lang="en-GB"/>
          </a:p>
          <a:p>
            <a:pPr marL="285750" indent="-285750">
              <a:buFont typeface="Arial"/>
              <a:buChar char="•"/>
              <a:defRPr/>
            </a:pPr>
            <a:r>
              <a:rPr lang="en-GB"/>
              <a:t>Signed within two months from the signature of the subsidy contract;</a:t>
            </a:r>
            <a:endParaRPr/>
          </a:p>
          <a:p>
            <a:pPr marL="285750" indent="-285750">
              <a:buFont typeface="Arial"/>
              <a:buChar char="•"/>
              <a:defRPr/>
            </a:pPr>
            <a:endParaRPr lang="en-GB"/>
          </a:p>
          <a:p>
            <a:pPr marL="285750" indent="-285750">
              <a:buFont typeface="Arial"/>
              <a:buChar char="•"/>
              <a:defRPr/>
            </a:pPr>
            <a:r>
              <a:rPr lang="en-GB"/>
              <a:t>One PA signed between LP and all PPS or several PA signed by LP and each PP;</a:t>
            </a:r>
            <a:endParaRPr/>
          </a:p>
          <a:p>
            <a:pPr marL="285750" indent="-285750">
              <a:buFont typeface="Arial"/>
              <a:buChar char="•"/>
              <a:defRPr/>
            </a:pPr>
            <a:endParaRPr lang="en-GB"/>
          </a:p>
          <a:p>
            <a:pPr marL="285750" indent="-285750">
              <a:buFont typeface="Arial"/>
              <a:buChar char="•"/>
              <a:defRPr/>
            </a:pPr>
            <a:r>
              <a:rPr lang="en-GB"/>
              <a:t>Information on the signature by all partners to be provided (no compulsory provision of signed document); </a:t>
            </a:r>
            <a:endParaRPr/>
          </a:p>
          <a:p>
            <a:pPr marL="285750" indent="-285750">
              <a:buFont typeface="Arial"/>
              <a:buChar char="•"/>
              <a:defRPr/>
            </a:pPr>
            <a:endParaRPr lang="en-GB"/>
          </a:p>
          <a:p>
            <a:pPr marL="285750" indent="-285750">
              <a:buFont typeface="Arial"/>
              <a:buChar char="•"/>
              <a:defRPr/>
            </a:pPr>
            <a:r>
              <a:rPr lang="en-GB"/>
              <a:t>Model of partnership agreement offered by ADRION.</a:t>
            </a:r>
            <a:endParaRPr/>
          </a:p>
          <a:p>
            <a:pPr marL="285750" indent="-285750">
              <a:buFont typeface="Arial"/>
              <a:buChar char="•"/>
              <a:defRPr/>
            </a:pPr>
            <a:endParaRPr lang="en-GB"/>
          </a:p>
        </p:txBody>
      </p:sp>
      <p:sp>
        <p:nvSpPr>
          <p:cNvPr id="6" name="Segnaposto numero diapositiva 2" hidden="0"/>
          <p:cNvSpPr>
            <a:spLocks noGrp="1"/>
          </p:cNvSpPr>
          <p:nvPr isPhoto="0" userDrawn="0">
            <p:ph type="sldNum" sz="quarter" idx="12" hasCustomPrompt="0"/>
          </p:nvPr>
        </p:nvSpPr>
        <p:spPr bwMode="auto"/>
        <p:txBody>
          <a:bodyPr/>
          <a:lstStyle/>
          <a:p>
            <a:pPr>
              <a:defRPr/>
            </a:pPr>
            <a:fld id="{E7A41E1B-4F70-4964-A407-84C68BE8251C}" type="slidenum">
              <a:rPr lang="it-IT"/>
              <a:t>13</a:t>
            </a:fld>
            <a:endParaRPr lang="it-IT"/>
          </a:p>
        </p:txBody>
      </p:sp>
      <p:sp>
        <p:nvSpPr>
          <p:cNvPr id="7" name="CasellaDiTesto 5" hidden="0"/>
          <p:cNvSpPr>
            <a:spLocks noAdjustHandles="0" noChangeArrowheads="0"/>
          </p:cNvSpPr>
          <p:nvPr isPhoto="0" userDrawn="0"/>
        </p:nvSpPr>
        <p:spPr bwMode="auto">
          <a:xfrm>
            <a:off x="512832" y="5222520"/>
            <a:ext cx="8252008" cy="1200329"/>
          </a:xfrm>
          <a:prstGeom prst="rect">
            <a:avLst/>
          </a:prstGeom>
          <a:solidFill>
            <a:schemeClr val="accent3"/>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buFont typeface="Wingdings"/>
              <a:buChar char="ü"/>
              <a:defRPr/>
            </a:pPr>
            <a:r>
              <a:rPr lang="en-GB" b="1">
                <a:solidFill>
                  <a:schemeClr val="bg1"/>
                </a:solidFill>
              </a:rPr>
              <a:t>Overall structure (mirroring obligations of the LP) cannot be changed;</a:t>
            </a:r>
            <a:endParaRPr/>
          </a:p>
          <a:p>
            <a:pPr marL="285750" indent="-285750" algn="just">
              <a:buFont typeface="Wingdings"/>
              <a:buChar char="ü"/>
              <a:defRPr/>
            </a:pPr>
            <a:r>
              <a:rPr lang="en-GB" b="1">
                <a:solidFill>
                  <a:schemeClr val="bg1"/>
                </a:solidFill>
              </a:rPr>
              <a:t>The MA reserves the right to check the truthfulness of the document, whether it has been signed by the LP and all PPs and if it is compliant with the minimum requirements. </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Grp="1"/>
          </p:cNvSpPr>
          <p:nvPr isPhoto="0" userDrawn="0">
            <p:ph type="title" hasCustomPrompt="0"/>
          </p:nvPr>
        </p:nvSpPr>
        <p:spPr bwMode="auto">
          <a:xfrm>
            <a:off x="395536" y="44625"/>
            <a:ext cx="8640960" cy="720080"/>
          </a:xfrm>
          <a:prstGeom prst="rect">
            <a:avLst/>
          </a:prstGeom>
          <a:solidFill>
            <a:srgbClr val="002060"/>
          </a:solidFill>
        </p:spPr>
        <p:txBody>
          <a:bodyPr vert="horz" lIns="91440" tIns="45720" rIns="91440" bIns="45720" rtlCol="0" anchor="ctr"/>
          <a:lstStyle/>
          <a:p>
            <a:pPr>
              <a:defRPr/>
            </a:pPr>
            <a:r>
              <a:rPr lang="en-GB" sz="2800" b="1">
                <a:solidFill>
                  <a:schemeClr val="bg1"/>
                </a:solidFill>
              </a:rPr>
              <a:t>Compliance with legal requirements and financial flow</a:t>
            </a:r>
            <a:endParaRPr/>
          </a:p>
        </p:txBody>
      </p:sp>
      <p:grpSp>
        <p:nvGrpSpPr>
          <p:cNvPr id="5" name="Diagramma 2" hidden="0"/>
          <p:cNvGrpSpPr/>
          <p:nvPr isPhoto="0" userDrawn="0"/>
        </p:nvGrpSpPr>
        <p:grpSpPr bwMode="auto">
          <a:xfrm>
            <a:off x="827584" y="1029001"/>
            <a:ext cx="7560840" cy="3195540"/>
            <a:chOff x="0" y="0"/>
            <a:chExt cx="7560840" cy="3195540"/>
          </a:xfrm>
        </p:grpSpPr>
        <p:sp>
          <p:nvSpPr>
            <p:cNvPr id="6" name="" hidden="0"/>
            <p:cNvSpPr/>
            <p:nvPr isPhoto="0" userDrawn="0"/>
          </p:nvSpPr>
          <p:spPr bwMode="auto">
            <a:xfrm>
              <a:off x="3130" y="150682"/>
              <a:ext cx="2687310" cy="820800"/>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p:spPr>
          <p:style>
            <a:lnRef idx="2">
              <a:srgbClr val="000000"/>
            </a:lnRef>
            <a:fillRef idx="1">
              <a:srgbClr val="000000"/>
            </a:fillRef>
            <a:effectRef idx="0">
              <a:srgbClr val="000000"/>
            </a:effectRef>
            <a:fontRef idx="minor">
              <a:schemeClr val="lt1"/>
            </a:fontRef>
          </p:style>
          <p:txBody>
            <a:bodyPr spcFirstLastPara="0" vert="horz" wrap="square" lIns="135128" tIns="135128" rIns="135128" bIns="72390" numCol="1" spcCol="1270" anchor="t" anchorCtr="0">
              <a:noAutofit/>
            </a:bodyPr>
            <a:lstStyle/>
            <a:p>
              <a:pPr lvl="0" algn="l" defTabSz="844550">
                <a:lnSpc>
                  <a:spcPct val="90000"/>
                </a:lnSpc>
                <a:spcBef>
                  <a:spcPts val="0"/>
                </a:spcBef>
                <a:spcAft>
                  <a:spcPts val="0"/>
                </a:spcAft>
                <a:defRPr/>
              </a:pPr>
              <a:r>
                <a:rPr lang="en-GB" sz="1900" b="1"/>
                <a:t>Subsidy contract</a:t>
              </a:r>
              <a:endParaRPr/>
            </a:p>
          </p:txBody>
        </p:sp>
        <p:sp>
          <p:nvSpPr>
            <p:cNvPr id="7" name="" hidden="0"/>
            <p:cNvSpPr/>
            <p:nvPr isPhoto="0" userDrawn="0"/>
          </p:nvSpPr>
          <p:spPr bwMode="auto">
            <a:xfrm>
              <a:off x="593503" y="676947"/>
              <a:ext cx="2687310" cy="2346974"/>
            </a:xfrm>
            <a:prstGeom prst="roundRect">
              <a:avLst>
                <a:gd name="adj" fmla="val 10000"/>
              </a:avLst>
            </a:prstGeom>
            <a:solidFill>
              <a:schemeClr val="accent1">
                <a:tint val="40000"/>
                <a:hueOff val="0"/>
                <a:satOff val="0"/>
                <a:lumOff val="0"/>
                <a:alphaOff val="0"/>
                <a:alpha val="90000"/>
              </a:schemeClr>
            </a:solidFill>
            <a:ln w="25400" cap="flat" cmpd="sng" algn="ctr">
              <a:solidFill>
                <a:schemeClr val="accent1">
                  <a:hueOff val="0"/>
                  <a:satOff val="0"/>
                  <a:lumOff val="0"/>
                  <a:alphaOff val="0"/>
                </a:schemeClr>
              </a:solidFill>
              <a:prstDash val="solid"/>
            </a:ln>
          </p:spPr>
          <p:style>
            <a:lnRef idx="2">
              <a:srgbClr val="000000"/>
            </a:lnRef>
            <a:fillRef idx="1">
              <a:srgbClr val="000000"/>
            </a:fillRef>
            <a:effectRef idx="0">
              <a:srgbClr val="000000"/>
            </a:effectRef>
            <a:fontRef idx="minor"/>
          </p:style>
          <p:txBody>
            <a:bodyPr spcFirstLastPara="0" vert="horz" wrap="square" lIns="135128" tIns="135128" rIns="135128" bIns="135128" numCol="1" spcCol="1270" anchor="t" anchorCtr="0">
              <a:noAutofit/>
            </a:bodyPr>
            <a:lstStyle/>
            <a:p>
              <a:pPr marL="171450" lvl="1" indent="-171450" algn="l" defTabSz="844550">
                <a:lnSpc>
                  <a:spcPct val="90000"/>
                </a:lnSpc>
                <a:spcBef>
                  <a:spcPts val="0"/>
                </a:spcBef>
                <a:spcAft>
                  <a:spcPts val="0"/>
                </a:spcAft>
                <a:buChar char="••"/>
                <a:defRPr/>
              </a:pPr>
              <a:r>
                <a:rPr lang="en-GB" sz="1900"/>
                <a:t>Paper copy to be returned duly signed</a:t>
              </a:r>
              <a:endParaRPr/>
            </a:p>
            <a:p>
              <a:pPr marL="171450" lvl="1" indent="-171450" algn="l" defTabSz="844550">
                <a:lnSpc>
                  <a:spcPct val="90000"/>
                </a:lnSpc>
                <a:spcBef>
                  <a:spcPts val="0"/>
                </a:spcBef>
                <a:spcAft>
                  <a:spcPts val="0"/>
                </a:spcAft>
                <a:buChar char="••"/>
                <a:defRPr/>
              </a:pPr>
              <a:r>
                <a:rPr lang="en-GB" sz="1900"/>
                <a:t>MA signs last</a:t>
              </a:r>
              <a:endParaRPr/>
            </a:p>
            <a:p>
              <a:pPr marL="171450" lvl="1" indent="-171450" algn="l" defTabSz="844550">
                <a:lnSpc>
                  <a:spcPct val="90000"/>
                </a:lnSpc>
                <a:spcBef>
                  <a:spcPts val="0"/>
                </a:spcBef>
                <a:spcAft>
                  <a:spcPts val="0"/>
                </a:spcAft>
                <a:buChar char="••"/>
                <a:defRPr/>
              </a:pPr>
              <a:r>
                <a:rPr lang="en-GB" sz="1900"/>
                <a:t>LP must sign within 1 month from the receipt</a:t>
              </a:r>
              <a:endParaRPr/>
            </a:p>
          </p:txBody>
        </p:sp>
        <p:sp>
          <p:nvSpPr>
            <p:cNvPr id="8" name="" hidden="0"/>
            <p:cNvSpPr/>
            <p:nvPr isPhoto="0" userDrawn="0"/>
          </p:nvSpPr>
          <p:spPr bwMode="auto">
            <a:xfrm>
              <a:off x="3097827" y="89751"/>
              <a:ext cx="863659" cy="669062"/>
            </a:xfrm>
            <a:prstGeom prst="rightArrow">
              <a:avLst>
                <a:gd name="adj1" fmla="val 60000"/>
                <a:gd name="adj2" fmla="val 50000"/>
              </a:avLst>
            </a:prstGeom>
            <a:solidFill>
              <a:schemeClr val="accent1">
                <a:tint val="60000"/>
                <a:hueOff val="0"/>
                <a:satOff val="0"/>
                <a:lumOff val="0"/>
                <a:alphaOff val="0"/>
              </a:schemeClr>
            </a:solidFill>
            <a:ln>
              <a:noFill/>
            </a:ln>
          </p:spPr>
          <p:style>
            <a:lnRef idx="0">
              <a:srgbClr val="000000"/>
            </a:lnRef>
            <a:fillRef idx="1">
              <a:srgbClr val="000000"/>
            </a:fillRef>
            <a:effectRef idx="0">
              <a:srgbClr val="00000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ts val="0"/>
                </a:spcBef>
                <a:spcAft>
                  <a:spcPts val="0"/>
                </a:spcAft>
                <a:defRPr/>
              </a:pPr>
              <a:endParaRPr lang="en-GB" sz="1500"/>
            </a:p>
          </p:txBody>
        </p:sp>
        <p:sp>
          <p:nvSpPr>
            <p:cNvPr id="9" name="" hidden="0"/>
            <p:cNvSpPr/>
            <p:nvPr isPhoto="0" userDrawn="0"/>
          </p:nvSpPr>
          <p:spPr bwMode="auto">
            <a:xfrm>
              <a:off x="4319986" y="150682"/>
              <a:ext cx="2687310" cy="820800"/>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p:spPr>
          <p:style>
            <a:lnRef idx="2">
              <a:srgbClr val="000000"/>
            </a:lnRef>
            <a:fillRef idx="1">
              <a:srgbClr val="000000"/>
            </a:fillRef>
            <a:effectRef idx="0">
              <a:srgbClr val="000000"/>
            </a:effectRef>
            <a:fontRef idx="minor">
              <a:schemeClr val="lt1"/>
            </a:fontRef>
          </p:style>
          <p:txBody>
            <a:bodyPr spcFirstLastPara="0" vert="horz" wrap="square" lIns="135128" tIns="135128" rIns="135128" bIns="72390" numCol="1" spcCol="1270" anchor="t" anchorCtr="0">
              <a:noAutofit/>
            </a:bodyPr>
            <a:lstStyle/>
            <a:p>
              <a:pPr lvl="0" algn="l" defTabSz="844550">
                <a:lnSpc>
                  <a:spcPct val="90000"/>
                </a:lnSpc>
                <a:spcBef>
                  <a:spcPts val="0"/>
                </a:spcBef>
                <a:spcAft>
                  <a:spcPts val="0"/>
                </a:spcAft>
                <a:defRPr/>
              </a:pPr>
              <a:r>
                <a:rPr lang="en-GB" sz="1900" b="1"/>
                <a:t>Partnership agreement </a:t>
              </a:r>
              <a:endParaRPr/>
            </a:p>
          </p:txBody>
        </p:sp>
        <p:sp>
          <p:nvSpPr>
            <p:cNvPr id="10" name="" hidden="0"/>
            <p:cNvSpPr/>
            <p:nvPr isPhoto="0" userDrawn="0"/>
          </p:nvSpPr>
          <p:spPr bwMode="auto">
            <a:xfrm>
              <a:off x="4870399" y="697882"/>
              <a:ext cx="2687310" cy="2346974"/>
            </a:xfrm>
            <a:prstGeom prst="roundRect">
              <a:avLst>
                <a:gd name="adj" fmla="val 10000"/>
              </a:avLst>
            </a:prstGeom>
            <a:solidFill>
              <a:schemeClr val="accent1">
                <a:tint val="40000"/>
                <a:hueOff val="0"/>
                <a:satOff val="0"/>
                <a:lumOff val="0"/>
                <a:alphaOff val="0"/>
                <a:alpha val="90000"/>
              </a:schemeClr>
            </a:solidFill>
            <a:ln w="25400" cap="flat" cmpd="sng" algn="ctr">
              <a:solidFill>
                <a:schemeClr val="accent1">
                  <a:hueOff val="0"/>
                  <a:satOff val="0"/>
                  <a:lumOff val="0"/>
                  <a:alphaOff val="0"/>
                </a:schemeClr>
              </a:solidFill>
              <a:prstDash val="solid"/>
            </a:ln>
          </p:spPr>
          <p:style>
            <a:lnRef idx="2">
              <a:srgbClr val="000000"/>
            </a:lnRef>
            <a:fillRef idx="1">
              <a:srgbClr val="000000"/>
            </a:fillRef>
            <a:effectRef idx="0">
              <a:srgbClr val="000000"/>
            </a:effectRef>
            <a:fontRef idx="minor"/>
          </p:style>
          <p:txBody>
            <a:bodyPr spcFirstLastPara="0" vert="horz" wrap="square" lIns="135128" tIns="135128" rIns="135128" bIns="135128" numCol="1" spcCol="1270" anchor="t" anchorCtr="0">
              <a:noAutofit/>
            </a:bodyPr>
            <a:lstStyle/>
            <a:p>
              <a:pPr marL="171450" lvl="1" indent="-171450" algn="l" defTabSz="844550">
                <a:lnSpc>
                  <a:spcPct val="90000"/>
                </a:lnSpc>
                <a:spcBef>
                  <a:spcPts val="0"/>
                </a:spcBef>
                <a:spcAft>
                  <a:spcPts val="0"/>
                </a:spcAft>
                <a:buChar char="••"/>
                <a:defRPr/>
              </a:pPr>
              <a:r>
                <a:rPr lang="en-GB" sz="1900"/>
                <a:t>Signature by all PPs within 2 months from the subsidy contract signature </a:t>
              </a:r>
              <a:endParaRPr/>
            </a:p>
            <a:p>
              <a:pPr marL="171450" lvl="1" indent="-171450" algn="l" defTabSz="844550">
                <a:lnSpc>
                  <a:spcPct val="90000"/>
                </a:lnSpc>
                <a:spcBef>
                  <a:spcPts val="0"/>
                </a:spcBef>
                <a:spcAft>
                  <a:spcPts val="0"/>
                </a:spcAft>
                <a:buChar char="••"/>
                <a:defRPr/>
              </a:pPr>
              <a:r>
                <a:rPr lang="en-GB" sz="1900"/>
                <a:t>Information via </a:t>
              </a:r>
              <a:r>
                <a:rPr lang="en-GB" sz="1900"/>
                <a:t>eMS</a:t>
              </a:r>
              <a:r>
                <a:rPr lang="en-GB" sz="1900"/>
                <a:t> (Supplementary information)</a:t>
              </a:r>
              <a:endParaRPr/>
            </a:p>
          </p:txBody>
        </p:sp>
      </p:grpSp>
      <p:sp>
        <p:nvSpPr>
          <p:cNvPr id="11" name="CasellaDiTesto 3" hidden="0"/>
          <p:cNvSpPr>
            <a:spLocks noAdjustHandles="0" noChangeArrowheads="0"/>
          </p:cNvSpPr>
          <p:nvPr isPhoto="0" userDrawn="0"/>
        </p:nvSpPr>
        <p:spPr bwMode="auto">
          <a:xfrm>
            <a:off x="251520" y="4354914"/>
            <a:ext cx="8801015" cy="923330"/>
          </a:xfrm>
          <a:prstGeom prst="rect">
            <a:avLst/>
          </a:prstGeom>
          <a:noFill/>
        </p:spPr>
        <p:txBody>
          <a:bodyPr wrap="square" rtlCol="0">
            <a:spAutoFit/>
          </a:bodyPr>
          <a:lstStyle/>
          <a:p>
            <a:pPr>
              <a:defRPr/>
            </a:pPr>
            <a:r>
              <a:rPr lang="en-GB" b="1"/>
              <a:t>Provision of 10% advance payment (for IPA PPs) and reimbursement of preparation costs to partners</a:t>
            </a:r>
            <a:r>
              <a:rPr lang="en-GB"/>
              <a:t>: only if a) the subsidy contract is signed by the parties (LP and MA), b) the affected partner has signed the partnership agreement</a:t>
            </a:r>
            <a:endParaRPr lang="en-GB" b="1">
              <a:solidFill>
                <a:srgbClr val="FF0000"/>
              </a:solidFill>
            </a:endParaRPr>
          </a:p>
        </p:txBody>
      </p:sp>
      <p:grpSp>
        <p:nvGrpSpPr>
          <p:cNvPr id="12" name="Gruppo 8" hidden="0"/>
          <p:cNvGrpSpPr/>
          <p:nvPr isPhoto="0" userDrawn="0"/>
        </p:nvGrpSpPr>
        <p:grpSpPr bwMode="auto">
          <a:xfrm>
            <a:off x="1403648" y="5494130"/>
            <a:ext cx="5534326" cy="646331"/>
            <a:chOff x="1129428" y="5071519"/>
            <a:chExt cx="6409446" cy="957015"/>
          </a:xfrm>
        </p:grpSpPr>
        <p:sp>
          <p:nvSpPr>
            <p:cNvPr id="13" name="CasellaDiTesto 5" hidden="0"/>
            <p:cNvSpPr>
              <a:spLocks noAdjustHandles="0" noChangeArrowheads="0"/>
            </p:cNvSpPr>
            <p:nvPr isPhoto="0" userDrawn="0"/>
          </p:nvSpPr>
          <p:spPr bwMode="auto">
            <a:xfrm>
              <a:off x="1129428" y="5071519"/>
              <a:ext cx="2871046" cy="957015"/>
            </a:xfrm>
            <a:prstGeom prst="rect">
              <a:avLst/>
            </a:prstGeom>
            <a:noFill/>
          </p:spPr>
          <p:txBody>
            <a:bodyPr wrap="square" rtlCol="0">
              <a:spAutoFit/>
            </a:bodyPr>
            <a:lstStyle/>
            <a:p>
              <a:pPr>
                <a:defRPr/>
              </a:pPr>
              <a:r>
                <a:rPr lang="en-GB" b="1"/>
                <a:t>LACK OF  SIGNATURE OF LEGAL DOCUMENTS </a:t>
              </a:r>
              <a:endParaRPr/>
            </a:p>
          </p:txBody>
        </p:sp>
        <p:sp>
          <p:nvSpPr>
            <p:cNvPr id="14" name="Freccia a destra 6" hidden="0"/>
            <p:cNvSpPr/>
            <p:nvPr isPhoto="0" userDrawn="0"/>
          </p:nvSpPr>
          <p:spPr bwMode="auto">
            <a:xfrm>
              <a:off x="4037196" y="5307711"/>
              <a:ext cx="618369" cy="484632"/>
            </a:xfrm>
            <a:prstGeom prst="rightArrow">
              <a:avLst>
                <a:gd name="adj1" fmla="val 50000"/>
                <a:gd name="adj2" fmla="val 50000"/>
              </a:avLst>
            </a:prstGeom>
          </p:spPr>
          <p:style>
            <a:lnRef idx="0">
              <a:schemeClr val="accent1"/>
            </a:lnRef>
            <a:fillRef idx="3">
              <a:schemeClr val="accent1"/>
            </a:fillRef>
            <a:effectRef idx="3">
              <a:schemeClr val="accent1"/>
            </a:effectRef>
            <a:fontRef idx="minor">
              <a:schemeClr val="lt1"/>
            </a:fontRef>
          </p:style>
          <p:txBody>
            <a:bodyPr rtlCol="0" anchor="ctr"/>
            <a:lstStyle/>
            <a:p>
              <a:pPr algn="ctr">
                <a:defRPr/>
              </a:pPr>
              <a:endParaRPr lang="en-GB"/>
            </a:p>
          </p:txBody>
        </p:sp>
        <p:sp>
          <p:nvSpPr>
            <p:cNvPr id="15" name="CasellaDiTesto 7" hidden="0"/>
            <p:cNvSpPr>
              <a:spLocks noAdjustHandles="0" noChangeArrowheads="0"/>
            </p:cNvSpPr>
            <p:nvPr isPhoto="0" userDrawn="0"/>
          </p:nvSpPr>
          <p:spPr bwMode="auto">
            <a:xfrm>
              <a:off x="4946587" y="5071520"/>
              <a:ext cx="2592287" cy="646331"/>
            </a:xfrm>
            <a:prstGeom prst="rect">
              <a:avLst/>
            </a:prstGeom>
            <a:noFill/>
          </p:spPr>
          <p:txBody>
            <a:bodyPr wrap="square" rtlCol="0">
              <a:spAutoFit/>
            </a:bodyPr>
            <a:lstStyle/>
            <a:p>
              <a:pPr>
                <a:defRPr/>
              </a:pPr>
              <a:r>
                <a:rPr lang="en-GB" b="1"/>
                <a:t>NO MONEY FOR THE AFFECTED PARTNER</a:t>
              </a:r>
              <a:endParaRPr/>
            </a:p>
          </p:txBody>
        </p:sp>
      </p:grpSp>
      <p:sp>
        <p:nvSpPr>
          <p:cNvPr id="16" name="Segnaposto numero diapositiva 4" hidden="0"/>
          <p:cNvSpPr>
            <a:spLocks noGrp="1"/>
          </p:cNvSpPr>
          <p:nvPr isPhoto="0" userDrawn="0">
            <p:ph type="sldNum" sz="quarter" idx="12" hasCustomPrompt="0"/>
          </p:nvPr>
        </p:nvSpPr>
        <p:spPr bwMode="auto"/>
        <p:txBody>
          <a:bodyPr/>
          <a:lstStyle/>
          <a:p>
            <a:pPr>
              <a:defRPr/>
            </a:pPr>
            <a:fld id="{E7A41E1B-4F70-4964-A407-84C68BE8251C}" type="slidenum">
              <a:rPr lang="it-IT"/>
              <a:t>14</a:t>
            </a:fld>
            <a:endParaRPr lang="it-IT"/>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asellaDiTesto 5" hidden="0"/>
          <p:cNvSpPr>
            <a:spLocks noAdjustHandles="0" noChangeArrowheads="0"/>
          </p:cNvSpPr>
          <p:nvPr isPhoto="0" userDrawn="0"/>
        </p:nvSpPr>
        <p:spPr bwMode="auto">
          <a:xfrm>
            <a:off x="3167844" y="1778614"/>
            <a:ext cx="5004556" cy="2554545"/>
          </a:xfrm>
          <a:prstGeom prst="rect">
            <a:avLst/>
          </a:prstGeom>
          <a:noFill/>
        </p:spPr>
        <p:txBody>
          <a:bodyPr wrap="square" rtlCol="0">
            <a:spAutoFit/>
          </a:bodyPr>
          <a:lstStyle/>
          <a:p>
            <a:pPr algn="just">
              <a:defRPr/>
            </a:pPr>
            <a:r>
              <a:rPr lang="en-GB" sz="1600"/>
              <a:t>The project stamp must contain the following information:</a:t>
            </a:r>
            <a:endParaRPr/>
          </a:p>
          <a:p>
            <a:pPr algn="just">
              <a:defRPr/>
            </a:pPr>
            <a:r>
              <a:rPr lang="en-GB" sz="1600"/>
              <a:t> </a:t>
            </a:r>
            <a:endParaRPr/>
          </a:p>
          <a:p>
            <a:pPr marL="257175" indent="-257175" algn="just">
              <a:buFont typeface="Wingdings"/>
              <a:buChar char="ü"/>
              <a:defRPr/>
            </a:pPr>
            <a:r>
              <a:rPr lang="en-GB" sz="1600"/>
              <a:t>The expenditure has been co-funded by the INTERREG ADRION Programme;</a:t>
            </a:r>
            <a:endParaRPr/>
          </a:p>
          <a:p>
            <a:pPr marL="257175" indent="-257175" algn="just">
              <a:buFont typeface="Wingdings"/>
              <a:buChar char="ü"/>
              <a:defRPr/>
            </a:pPr>
            <a:endParaRPr lang="en-GB" sz="1600"/>
          </a:p>
          <a:p>
            <a:pPr marL="257175" indent="-257175" algn="just">
              <a:buFont typeface="Wingdings"/>
              <a:buChar char="ü"/>
              <a:defRPr/>
            </a:pPr>
            <a:r>
              <a:rPr lang="en-GB" sz="1600"/>
              <a:t>The number and the acronym of the project; </a:t>
            </a:r>
            <a:endParaRPr/>
          </a:p>
          <a:p>
            <a:pPr algn="just">
              <a:defRPr/>
            </a:pPr>
            <a:endParaRPr lang="en-GB" sz="1600"/>
          </a:p>
          <a:p>
            <a:pPr marL="257175" indent="-257175" algn="just">
              <a:buFont typeface="Wingdings"/>
              <a:buChar char="ü"/>
              <a:defRPr/>
            </a:pPr>
            <a:r>
              <a:rPr lang="en-GB" sz="1600"/>
              <a:t>The amount claimed in the project; </a:t>
            </a:r>
            <a:endParaRPr/>
          </a:p>
          <a:p>
            <a:pPr marL="257175" indent="-257175" algn="just">
              <a:buFont typeface="Wingdings"/>
              <a:buChar char="ü"/>
              <a:defRPr/>
            </a:pPr>
            <a:endParaRPr lang="en-GB" sz="1600"/>
          </a:p>
          <a:p>
            <a:pPr marL="257175" indent="-257175" algn="just">
              <a:buFont typeface="Wingdings"/>
              <a:buChar char="ü"/>
              <a:defRPr/>
            </a:pPr>
            <a:r>
              <a:rPr lang="en-GB" sz="1600"/>
              <a:t>The date of payment.</a:t>
            </a:r>
            <a:endParaRPr lang="en-GB" sz="1500"/>
          </a:p>
        </p:txBody>
      </p:sp>
      <p:sp>
        <p:nvSpPr>
          <p:cNvPr id="5" name="CasellaDiTesto 3" hidden="0"/>
          <p:cNvSpPr>
            <a:spLocks noAdjustHandles="0" noChangeArrowheads="0"/>
          </p:cNvSpPr>
          <p:nvPr isPhoto="0" userDrawn="0"/>
        </p:nvSpPr>
        <p:spPr bwMode="auto">
          <a:xfrm>
            <a:off x="539552" y="1091434"/>
            <a:ext cx="8136904" cy="584775"/>
          </a:xfrm>
          <a:prstGeom prst="rect">
            <a:avLst/>
          </a:prstGeom>
          <a:noFill/>
        </p:spPr>
        <p:txBody>
          <a:bodyPr wrap="square" rtlCol="0">
            <a:spAutoFit/>
          </a:bodyPr>
          <a:lstStyle/>
          <a:p>
            <a:pPr algn="ctr">
              <a:defRPr/>
            </a:pPr>
            <a:r>
              <a:rPr lang="en-GB" sz="1600" b="1"/>
              <a:t>In order to avoid double funding, each project partner must annul invoices with the project stamp</a:t>
            </a:r>
            <a:endParaRPr lang="en-GB" sz="1600" b="1">
              <a:solidFill>
                <a:schemeClr val="tx2"/>
              </a:solidFill>
            </a:endParaRPr>
          </a:p>
        </p:txBody>
      </p:sp>
      <p:sp>
        <p:nvSpPr>
          <p:cNvPr id="6" name="CasellaDiTesto 6" hidden="0"/>
          <p:cNvSpPr>
            <a:spLocks noAdjustHandles="0" noChangeArrowheads="0"/>
          </p:cNvSpPr>
          <p:nvPr isPhoto="0" userDrawn="0"/>
        </p:nvSpPr>
        <p:spPr bwMode="auto">
          <a:xfrm>
            <a:off x="405880" y="5065948"/>
            <a:ext cx="8486600" cy="1284967"/>
          </a:xfrm>
          <a:prstGeom prst="rect">
            <a:avLst/>
          </a:prstGeom>
          <a:solidFill>
            <a:schemeClr val="accent4">
              <a:lumMod val="20000"/>
              <a:lumOff val="80000"/>
            </a:schemeClr>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pPr lvl="0">
              <a:defRPr/>
            </a:pPr>
            <a:r>
              <a:rPr lang="en-GB" sz="1600"/>
              <a:t>In case of </a:t>
            </a:r>
            <a:r>
              <a:rPr lang="en-GB" sz="1600" b="1"/>
              <a:t>electronic invoices </a:t>
            </a:r>
            <a:r>
              <a:rPr lang="en-GB" sz="1600"/>
              <a:t>(or other documents with probative value), the minimum information to be incorporated are the same as above, except for:</a:t>
            </a:r>
            <a:endParaRPr/>
          </a:p>
          <a:p>
            <a:pPr lvl="0">
              <a:defRPr/>
            </a:pPr>
            <a:endParaRPr lang="en-GB" sz="1600"/>
          </a:p>
          <a:p>
            <a:pPr marL="285750" lvl="0" indent="-285750">
              <a:buFont typeface="Arial"/>
              <a:buChar char="•"/>
              <a:defRPr/>
            </a:pPr>
            <a:r>
              <a:rPr lang="en-GB" sz="1600"/>
              <a:t>Date when the service/equipment has been provided.</a:t>
            </a:r>
            <a:endParaRPr lang="it-IT" sz="1600"/>
          </a:p>
          <a:p>
            <a:pPr marL="285750" lvl="0" indent="-285750">
              <a:buFont typeface="Arial"/>
              <a:buChar char="•"/>
              <a:defRPr/>
            </a:pPr>
            <a:endParaRPr lang="it-IT" sz="1350"/>
          </a:p>
        </p:txBody>
      </p:sp>
      <p:pic>
        <p:nvPicPr>
          <p:cNvPr id="7" name="Immagine 7" hidden="0"/>
          <p:cNvPicPr>
            <a:picLocks noChangeAspect="1"/>
          </p:cNvPicPr>
          <p:nvPr isPhoto="0" userDrawn="0"/>
        </p:nvPicPr>
        <p:blipFill>
          <a:blip r:embed="rId2"/>
          <a:stretch/>
        </p:blipFill>
        <p:spPr bwMode="auto">
          <a:xfrm>
            <a:off x="1277633" y="2477176"/>
            <a:ext cx="1890210" cy="1890210"/>
          </a:xfrm>
          <a:prstGeom prst="rect">
            <a:avLst/>
          </a:prstGeom>
        </p:spPr>
      </p:pic>
      <p:sp>
        <p:nvSpPr>
          <p:cNvPr id="8" name="Titolo 1" hidden="0"/>
          <p:cNvSpPr>
            <a:spLocks noAdjustHandles="0" noChangeArrowheads="0"/>
          </p:cNvSpPr>
          <p:nvPr isPhoto="0" userDrawn="0"/>
        </p:nvSpPr>
        <p:spPr bwMode="auto">
          <a:xfrm>
            <a:off x="405880" y="263944"/>
            <a:ext cx="8496944" cy="549146"/>
          </a:xfrm>
          <a:prstGeom prst="rect">
            <a:avLst/>
          </a:prstGeom>
          <a:solidFill>
            <a:schemeClr val="tx2">
              <a:lumMod val="75000"/>
            </a:schemeClr>
          </a:solidFill>
        </p:spPr>
        <p:txBody>
          <a:bodyPr vert="horz" lIns="91440" tIns="45720" rIns="91440" bIns="45720" rtlCol="0" anchor="ctr"/>
          <a:lstStyle>
            <a:lvl1pPr algn="ctr" defTabSz="914400">
              <a:spcBef>
                <a:spcPts val="0"/>
              </a:spcBef>
              <a:buNone/>
              <a:defRPr sz="4400">
                <a:solidFill>
                  <a:schemeClr val="tx1"/>
                </a:solidFill>
                <a:latin typeface="+mj-lt"/>
                <a:ea typeface="+mj-ea"/>
                <a:cs typeface="+mj-cs"/>
              </a:defRPr>
            </a:lvl1pPr>
          </a:lstStyle>
          <a:p>
            <a:pPr algn="l">
              <a:defRPr/>
            </a:pPr>
            <a:r>
              <a:rPr lang="en-GB" sz="2800" b="1">
                <a:solidFill>
                  <a:schemeClr val="bg1"/>
                </a:solidFill>
              </a:rPr>
              <a:t>Project stamp</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Grp="1"/>
          </p:cNvSpPr>
          <p:nvPr isPhoto="0" userDrawn="0">
            <p:ph type="title" hasCustomPrompt="0"/>
          </p:nvPr>
        </p:nvSpPr>
        <p:spPr bwMode="auto">
          <a:xfrm>
            <a:off x="179512" y="44624"/>
            <a:ext cx="8784976" cy="792087"/>
          </a:xfrm>
          <a:prstGeom prst="rect">
            <a:avLst/>
          </a:prstGeom>
          <a:solidFill>
            <a:srgbClr val="002060"/>
          </a:solidFill>
        </p:spPr>
        <p:txBody>
          <a:bodyPr vert="horz" lIns="91440" tIns="45720" rIns="91440" bIns="45720" rtlCol="0" anchor="ctr"/>
          <a:lstStyle/>
          <a:p>
            <a:pPr algn="l">
              <a:defRPr/>
            </a:pPr>
            <a:r>
              <a:rPr lang="en-GB" sz="2800" b="1">
                <a:solidFill>
                  <a:schemeClr val="bg1"/>
                </a:solidFill>
              </a:rPr>
              <a:t>For ITALIAN Partners only </a:t>
            </a:r>
            <a:endParaRPr/>
          </a:p>
        </p:txBody>
      </p:sp>
      <p:sp>
        <p:nvSpPr>
          <p:cNvPr id="5" name="CasellaDiTesto 2" hidden="0"/>
          <p:cNvSpPr>
            <a:spLocks noAdjustHandles="0" noChangeArrowheads="0"/>
          </p:cNvSpPr>
          <p:nvPr isPhoto="0" userDrawn="0"/>
        </p:nvSpPr>
        <p:spPr bwMode="auto">
          <a:xfrm>
            <a:off x="253226" y="1163673"/>
            <a:ext cx="8424936" cy="2215991"/>
          </a:xfrm>
          <a:prstGeom prst="rect">
            <a:avLst/>
          </a:prstGeom>
          <a:noFill/>
          <a:ln>
            <a:solidFill>
              <a:srgbClr val="FF0000"/>
            </a:solidFill>
          </a:ln>
        </p:spPr>
        <p:txBody>
          <a:bodyPr wrap="square" rtlCol="0">
            <a:spAutoFit/>
          </a:bodyPr>
          <a:lstStyle/>
          <a:p>
            <a:pPr algn="just">
              <a:defRPr/>
            </a:pPr>
            <a:r>
              <a:rPr lang="en-GB" sz="2000" b="1"/>
              <a:t>CUP</a:t>
            </a:r>
            <a:r>
              <a:rPr lang="en-GB" sz="2000"/>
              <a:t> – </a:t>
            </a:r>
            <a:r>
              <a:rPr lang="en-GB" sz="2000"/>
              <a:t>Codice</a:t>
            </a:r>
            <a:r>
              <a:rPr lang="en-GB" sz="2000"/>
              <a:t> </a:t>
            </a:r>
            <a:r>
              <a:rPr lang="en-GB" sz="2000"/>
              <a:t>Unico</a:t>
            </a:r>
            <a:r>
              <a:rPr lang="en-GB" sz="2000"/>
              <a:t> di </a:t>
            </a:r>
            <a:r>
              <a:rPr lang="en-GB" sz="2000"/>
              <a:t>Progetto</a:t>
            </a:r>
            <a:r>
              <a:rPr lang="en-GB" sz="2000"/>
              <a:t> - must be request by </a:t>
            </a:r>
            <a:r>
              <a:rPr lang="en-GB" sz="2000" b="1"/>
              <a:t>EACH</a:t>
            </a:r>
            <a:r>
              <a:rPr lang="en-GB" sz="2000"/>
              <a:t> Italian Partner (LP/PP), as follows:</a:t>
            </a:r>
            <a:endParaRPr/>
          </a:p>
          <a:p>
            <a:pPr algn="just">
              <a:defRPr/>
            </a:pPr>
            <a:endParaRPr lang="en-GB" sz="2000"/>
          </a:p>
          <a:p>
            <a:pPr marL="342900" indent="-342900" algn="just">
              <a:buFont typeface="Wingdings"/>
              <a:buChar char="ü"/>
              <a:defRPr/>
            </a:pPr>
            <a:r>
              <a:rPr lang="en-GB" sz="2000"/>
              <a:t>PUBLIC bodies: directly requesting CUP to the following address  </a:t>
            </a:r>
            <a:r>
              <a:rPr lang="it-IT" u="sng">
                <a:hlinkClick r:id="rId3" tooltip=""/>
              </a:rPr>
              <a:t>http://cupweb.tesoro.it/CUPWeb/</a:t>
            </a:r>
            <a:r>
              <a:rPr lang="it-IT"/>
              <a:t> ; </a:t>
            </a:r>
            <a:endParaRPr lang="en-GB" sz="2000"/>
          </a:p>
          <a:p>
            <a:pPr marL="342900" indent="-342900" algn="just">
              <a:buFont typeface="Wingdings"/>
              <a:buChar char="ü"/>
              <a:defRPr/>
            </a:pPr>
            <a:endParaRPr lang="it-IT" sz="2000"/>
          </a:p>
          <a:p>
            <a:pPr marL="342900" indent="-342900" algn="just">
              <a:buFont typeface="Wingdings"/>
              <a:buChar char="ü"/>
              <a:defRPr/>
            </a:pPr>
            <a:r>
              <a:rPr lang="it-IT" sz="2000"/>
              <a:t>PRIVATE </a:t>
            </a:r>
            <a:r>
              <a:rPr lang="it-IT" sz="2000"/>
              <a:t>bodies</a:t>
            </a:r>
            <a:r>
              <a:rPr lang="it-IT" sz="2000"/>
              <a:t>: </a:t>
            </a:r>
            <a:r>
              <a:rPr lang="it-IT" sz="2000"/>
              <a:t>requesting</a:t>
            </a:r>
            <a:r>
              <a:rPr lang="it-IT" sz="2000"/>
              <a:t> CUP to the ADRION </a:t>
            </a:r>
            <a:r>
              <a:rPr lang="it-IT" sz="2000"/>
              <a:t>Managing</a:t>
            </a:r>
            <a:r>
              <a:rPr lang="it-IT" sz="2000"/>
              <a:t> Authority. </a:t>
            </a:r>
            <a:endParaRPr lang="en-GB" sz="2000"/>
          </a:p>
        </p:txBody>
      </p:sp>
      <p:sp>
        <p:nvSpPr>
          <p:cNvPr id="6" name="Segnaposto numero diapositiva 4" hidden="0"/>
          <p:cNvSpPr>
            <a:spLocks noGrp="1"/>
          </p:cNvSpPr>
          <p:nvPr isPhoto="0" userDrawn="0">
            <p:ph type="sldNum" sz="quarter" idx="12" hasCustomPrompt="0"/>
          </p:nvPr>
        </p:nvSpPr>
        <p:spPr bwMode="auto"/>
        <p:txBody>
          <a:bodyPr/>
          <a:lstStyle/>
          <a:p>
            <a:pPr>
              <a:defRPr/>
            </a:pPr>
            <a:fld id="{E7A41E1B-4F70-4964-A407-84C68BE8251C}" type="slidenum">
              <a:rPr lang="it-IT"/>
              <a:t>16</a:t>
            </a:fld>
            <a:endParaRPr lang="it-IT"/>
          </a:p>
        </p:txBody>
      </p:sp>
      <p:sp>
        <p:nvSpPr>
          <p:cNvPr id="7" name="CasellaDiTesto 5" hidden="0"/>
          <p:cNvSpPr>
            <a:spLocks noAdjustHandles="0" noChangeArrowheads="0"/>
          </p:cNvSpPr>
          <p:nvPr isPhoto="0" userDrawn="0"/>
        </p:nvSpPr>
        <p:spPr bwMode="auto">
          <a:xfrm>
            <a:off x="321674" y="3551376"/>
            <a:ext cx="8365125" cy="3170098"/>
          </a:xfrm>
          <a:prstGeom prst="rect">
            <a:avLst/>
          </a:prstGeom>
          <a:noFill/>
          <a:ln>
            <a:solidFill>
              <a:srgbClr val="FF0000"/>
            </a:solidFill>
          </a:ln>
        </p:spPr>
        <p:txBody>
          <a:bodyPr wrap="square" rtlCol="0">
            <a:spAutoFit/>
          </a:bodyPr>
          <a:lstStyle/>
          <a:p>
            <a:pPr algn="just">
              <a:defRPr/>
            </a:pPr>
            <a:r>
              <a:rPr lang="it-IT" sz="2000"/>
              <a:t>In </a:t>
            </a:r>
            <a:r>
              <a:rPr lang="it-IT" sz="2000"/>
              <a:t>consideration</a:t>
            </a:r>
            <a:r>
              <a:rPr lang="it-IT" sz="2000"/>
              <a:t> of the </a:t>
            </a:r>
            <a:r>
              <a:rPr lang="it-IT" sz="2000"/>
              <a:t>Italian</a:t>
            </a:r>
            <a:r>
              <a:rPr lang="it-IT" sz="2000"/>
              <a:t> </a:t>
            </a:r>
            <a:r>
              <a:rPr lang="it-IT" sz="2000"/>
              <a:t>decentralized</a:t>
            </a:r>
            <a:r>
              <a:rPr lang="it-IT" sz="2000"/>
              <a:t> </a:t>
            </a:r>
            <a:r>
              <a:rPr lang="it-IT" sz="2000"/>
              <a:t>system</a:t>
            </a:r>
            <a:r>
              <a:rPr lang="it-IT" sz="2000"/>
              <a:t> of First Level Control:</a:t>
            </a:r>
            <a:endParaRPr/>
          </a:p>
          <a:p>
            <a:pPr algn="just">
              <a:defRPr/>
            </a:pPr>
            <a:endParaRPr lang="it-IT" sz="2000"/>
          </a:p>
          <a:p>
            <a:pPr marL="342900" indent="-342900" algn="just">
              <a:buFont typeface="Wingdings"/>
              <a:buChar char="Ø"/>
              <a:defRPr/>
            </a:pPr>
            <a:r>
              <a:rPr lang="it-IT" sz="2000"/>
              <a:t>Each</a:t>
            </a:r>
            <a:r>
              <a:rPr lang="it-IT" sz="2000"/>
              <a:t> </a:t>
            </a:r>
            <a:r>
              <a:rPr lang="it-IT" sz="2000"/>
              <a:t>Italian</a:t>
            </a:r>
            <a:r>
              <a:rPr lang="it-IT" sz="2000"/>
              <a:t> partner must </a:t>
            </a:r>
            <a:r>
              <a:rPr lang="it-IT" sz="2000"/>
              <a:t>refer</a:t>
            </a:r>
            <a:r>
              <a:rPr lang="it-IT" sz="2000"/>
              <a:t> to the </a:t>
            </a:r>
            <a:r>
              <a:rPr lang="it-IT" sz="2000"/>
              <a:t>Italian</a:t>
            </a:r>
            <a:r>
              <a:rPr lang="it-IT" sz="2000"/>
              <a:t> NCP, in </a:t>
            </a:r>
            <a:r>
              <a:rPr lang="it-IT" sz="2000"/>
              <a:t>order</a:t>
            </a:r>
            <a:r>
              <a:rPr lang="it-IT" sz="2000"/>
              <a:t> to </a:t>
            </a:r>
            <a:r>
              <a:rPr lang="it-IT" sz="2000"/>
              <a:t>comply</a:t>
            </a:r>
            <a:r>
              <a:rPr lang="it-IT" sz="2000"/>
              <a:t> with the </a:t>
            </a:r>
            <a:r>
              <a:rPr lang="it-IT" sz="2000"/>
              <a:t>requested</a:t>
            </a:r>
            <a:r>
              <a:rPr lang="it-IT" sz="2000"/>
              <a:t> procedure for the </a:t>
            </a:r>
            <a:r>
              <a:rPr lang="it-IT" sz="2000"/>
              <a:t>validation</a:t>
            </a:r>
            <a:r>
              <a:rPr lang="it-IT" sz="2000"/>
              <a:t> of the </a:t>
            </a:r>
            <a:r>
              <a:rPr lang="it-IT" sz="2000"/>
              <a:t>selected</a:t>
            </a:r>
            <a:r>
              <a:rPr lang="it-IT" sz="2000"/>
              <a:t> FLC (</a:t>
            </a:r>
            <a:r>
              <a:rPr lang="it-IT" sz="2000"/>
              <a:t>internal</a:t>
            </a:r>
            <a:r>
              <a:rPr lang="it-IT" sz="2000"/>
              <a:t> or </a:t>
            </a:r>
            <a:r>
              <a:rPr lang="it-IT" sz="2000"/>
              <a:t>external</a:t>
            </a:r>
            <a:r>
              <a:rPr lang="it-IT" sz="2000"/>
              <a:t>) ASAP!</a:t>
            </a:r>
            <a:endParaRPr/>
          </a:p>
          <a:p>
            <a:pPr marL="342900" indent="-342900" algn="just">
              <a:buFontTx/>
              <a:buChar char="-"/>
              <a:defRPr/>
            </a:pPr>
            <a:endParaRPr lang="it-IT" sz="2000"/>
          </a:p>
          <a:p>
            <a:pPr algn="ctr">
              <a:defRPr/>
            </a:pPr>
            <a:r>
              <a:rPr lang="it-IT" sz="2000" b="1"/>
              <a:t> </a:t>
            </a:r>
            <a:r>
              <a:rPr lang="it-IT" sz="2000" u="sng">
                <a:hlinkClick r:id="rId4" tooltip=""/>
              </a:rPr>
              <a:t>adrionIT@regione.marche.it</a:t>
            </a:r>
            <a:endParaRPr lang="it-IT" sz="2000"/>
          </a:p>
          <a:p>
            <a:pPr algn="ctr">
              <a:defRPr/>
            </a:pPr>
            <a:endParaRPr lang="it-IT" sz="2000"/>
          </a:p>
          <a:p>
            <a:pPr algn="ctr">
              <a:defRPr/>
            </a:pPr>
            <a:r>
              <a:rPr lang="en-GB" sz="2000" u="sng">
                <a:hlinkClick r:id="rId5" tooltip=""/>
              </a:rPr>
              <a:t>www.regione.marche.it/adrion</a:t>
            </a:r>
            <a:endParaRPr lang="it-IT" sz="2000" b="1"/>
          </a:p>
          <a:p>
            <a:pPr algn="just">
              <a:defRPr/>
            </a:pPr>
            <a:endParaRPr lang="en-GB" sz="2000"/>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AdjustHandles="0" noChangeArrowheads="0"/>
          </p:cNvSpPr>
          <p:nvPr isPhoto="0" userDrawn="0"/>
        </p:nvSpPr>
        <p:spPr bwMode="auto">
          <a:xfrm>
            <a:off x="247269" y="250715"/>
            <a:ext cx="8496944" cy="494822"/>
          </a:xfrm>
          <a:prstGeom prst="rect">
            <a:avLst/>
          </a:prstGeom>
          <a:solidFill>
            <a:schemeClr val="tx2">
              <a:lumMod val="75000"/>
            </a:schemeClr>
          </a:solidFill>
        </p:spPr>
        <p:txBody>
          <a:bodyPr vert="horz" lIns="91440" tIns="45720" rIns="91440" bIns="45720" rtlCol="0" anchor="ctr">
            <a:noAutofit/>
          </a:bodyPr>
          <a:lstStyle>
            <a:lvl1pPr algn="ctr" defTabSz="914400">
              <a:spcBef>
                <a:spcPts val="0"/>
              </a:spcBef>
              <a:buNone/>
              <a:defRPr sz="4400">
                <a:solidFill>
                  <a:schemeClr val="tx1"/>
                </a:solidFill>
                <a:latin typeface="+mj-lt"/>
                <a:ea typeface="+mj-ea"/>
                <a:cs typeface="+mj-cs"/>
              </a:defRPr>
            </a:lvl1pPr>
          </a:lstStyle>
          <a:p>
            <a:pPr algn="l">
              <a:defRPr/>
            </a:pPr>
            <a:r>
              <a:rPr lang="en-GB" sz="2800" b="1">
                <a:solidFill>
                  <a:schemeClr val="bg1"/>
                </a:solidFill>
              </a:rPr>
              <a:t>Supplementary information to be provided in the </a:t>
            </a:r>
            <a:r>
              <a:rPr lang="en-GB" sz="2800" b="1">
                <a:solidFill>
                  <a:schemeClr val="bg1"/>
                </a:solidFill>
              </a:rPr>
              <a:t>eMS</a:t>
            </a:r>
            <a:endParaRPr lang="en-GB" sz="2800" b="1">
              <a:solidFill>
                <a:schemeClr val="bg1"/>
              </a:solidFill>
            </a:endParaRPr>
          </a:p>
        </p:txBody>
      </p:sp>
      <p:sp>
        <p:nvSpPr>
          <p:cNvPr id="5" name="CasellaDiTesto 5" hidden="0"/>
          <p:cNvSpPr>
            <a:spLocks noAdjustHandles="0" noChangeArrowheads="0"/>
          </p:cNvSpPr>
          <p:nvPr isPhoto="0" userDrawn="0"/>
        </p:nvSpPr>
        <p:spPr bwMode="auto">
          <a:xfrm>
            <a:off x="395536" y="906426"/>
            <a:ext cx="8208912" cy="707886"/>
          </a:xfrm>
          <a:prstGeom prst="rect">
            <a:avLst/>
          </a:prstGeom>
          <a:noFill/>
        </p:spPr>
        <p:txBody>
          <a:bodyPr wrap="square" rtlCol="0">
            <a:spAutoFit/>
          </a:bodyPr>
          <a:lstStyle/>
          <a:p>
            <a:pPr>
              <a:defRPr/>
            </a:pPr>
            <a:r>
              <a:rPr lang="en-GB" sz="2000"/>
              <a:t>To be filled in by the LP </a:t>
            </a:r>
            <a:r>
              <a:rPr lang="en-GB" sz="2000" b="1"/>
              <a:t>within 2 months</a:t>
            </a:r>
            <a:r>
              <a:rPr lang="en-GB" sz="2000"/>
              <a:t> from the signature of the Subsidy Contract </a:t>
            </a:r>
            <a:endParaRPr lang="en-GB" sz="2000" b="1">
              <a:solidFill>
                <a:schemeClr val="tx2"/>
              </a:solidFill>
            </a:endParaRPr>
          </a:p>
        </p:txBody>
      </p:sp>
      <p:sp>
        <p:nvSpPr>
          <p:cNvPr id="6" name="CasellaDiTesto 1" hidden="0"/>
          <p:cNvSpPr>
            <a:spLocks noAdjustHandles="0" noChangeArrowheads="0"/>
          </p:cNvSpPr>
          <p:nvPr isPhoto="0" userDrawn="0"/>
        </p:nvSpPr>
        <p:spPr bwMode="auto">
          <a:xfrm>
            <a:off x="683568" y="1775201"/>
            <a:ext cx="7704856" cy="4246087"/>
          </a:xfrm>
          <a:prstGeom prst="rect">
            <a:avLst/>
          </a:prstGeom>
          <a:noFill/>
        </p:spPr>
        <p:txBody>
          <a:bodyPr wrap="square" rtlCol="0">
            <a:spAutoFit/>
          </a:bodyPr>
          <a:lstStyle/>
          <a:p>
            <a:pPr marL="285750" indent="-285750">
              <a:buFont typeface="Wingdings"/>
              <a:buChar char="Ø"/>
              <a:defRPr/>
            </a:pPr>
            <a:r>
              <a:rPr lang="en-GB" sz="1600"/>
              <a:t>“</a:t>
            </a:r>
            <a:r>
              <a:rPr lang="en-GB"/>
              <a:t>Project Management” - Information on the Lead Partner project management team (project, financial and communication manager);</a:t>
            </a:r>
            <a:endParaRPr/>
          </a:p>
          <a:p>
            <a:pPr marL="285750" indent="-285750">
              <a:buFont typeface="Wingdings"/>
              <a:buChar char="Ø"/>
              <a:defRPr/>
            </a:pPr>
            <a:endParaRPr lang="en-GB"/>
          </a:p>
          <a:p>
            <a:pPr marL="285750" indent="-285750">
              <a:buFont typeface="Wingdings"/>
              <a:buChar char="Ø"/>
              <a:defRPr/>
            </a:pPr>
            <a:r>
              <a:rPr lang="en-GB"/>
              <a:t>“Bank Information”  - Bank information of the LP; </a:t>
            </a:r>
            <a:endParaRPr/>
          </a:p>
          <a:p>
            <a:pPr marL="285750" indent="-285750">
              <a:buFont typeface="Wingdings"/>
              <a:buChar char="Ø"/>
              <a:defRPr/>
            </a:pPr>
            <a:endParaRPr lang="en-GB"/>
          </a:p>
          <a:p>
            <a:pPr marL="285750" indent="-285750">
              <a:buFont typeface="Wingdings"/>
              <a:buChar char="Ø"/>
              <a:defRPr/>
            </a:pPr>
            <a:r>
              <a:rPr lang="en-GB"/>
              <a:t>“Documents” – Information on the location of the official documents at the LP and each PP premises;</a:t>
            </a:r>
            <a:endParaRPr/>
          </a:p>
          <a:p>
            <a:pPr marL="285750" indent="-285750">
              <a:buFont typeface="Wingdings"/>
              <a:buChar char="Ø"/>
              <a:defRPr/>
            </a:pPr>
            <a:endParaRPr lang="en-GB"/>
          </a:p>
          <a:p>
            <a:pPr marL="285750" indent="-285750">
              <a:buFont typeface="Wingdings"/>
              <a:buChar char="Ø"/>
              <a:defRPr/>
            </a:pPr>
            <a:r>
              <a:rPr lang="en-GB"/>
              <a:t>“FLC” - National controllers for LP and each PPs;</a:t>
            </a:r>
            <a:endParaRPr/>
          </a:p>
          <a:p>
            <a:pPr marL="285750" indent="-285750">
              <a:buFont typeface="Wingdings"/>
              <a:buChar char="Ø"/>
              <a:defRPr/>
            </a:pPr>
            <a:endParaRPr lang="en-GB"/>
          </a:p>
          <a:p>
            <a:pPr marL="285750" indent="-285750">
              <a:buFont typeface="Wingdings"/>
              <a:buChar char="Ø"/>
              <a:defRPr/>
            </a:pPr>
            <a:endParaRPr lang="en-GB"/>
          </a:p>
          <a:p>
            <a:pPr marL="285750" indent="-285750">
              <a:buFont typeface="Wingdings"/>
              <a:buChar char="Ø"/>
              <a:defRPr/>
            </a:pPr>
            <a:r>
              <a:rPr lang="en-GB"/>
              <a:t>“Partnership Agreement” - Date of signature of the Partnership Agreement by all the PPs and upload of the PA;</a:t>
            </a:r>
            <a:endParaRPr/>
          </a:p>
          <a:p>
            <a:pPr marL="285750" indent="-285750">
              <a:buFont typeface="Wingdings"/>
              <a:buChar char="Ø"/>
              <a:defRPr/>
            </a:pPr>
            <a:endParaRPr lang="en-GB"/>
          </a:p>
          <a:p>
            <a:pPr marL="285750" indent="-285750">
              <a:buFont typeface="Wingdings"/>
              <a:buChar char="Ø"/>
              <a:defRPr/>
            </a:pPr>
            <a:r>
              <a:rPr lang="en-GB"/>
              <a:t>“User assignment” – assignment of specific user(s) to all the partners.</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Rettangolo 5" hidden="0"/>
          <p:cNvSpPr/>
          <p:nvPr isPhoto="0" userDrawn="0"/>
        </p:nvSpPr>
        <p:spPr bwMode="auto">
          <a:xfrm>
            <a:off x="454886" y="4669669"/>
            <a:ext cx="3990354" cy="1015663"/>
          </a:xfrm>
          <a:prstGeom prst="rect">
            <a:avLst/>
          </a:prstGeom>
        </p:spPr>
        <p:txBody>
          <a:bodyPr wrap="square">
            <a:spAutoFit/>
          </a:bodyPr>
          <a:lstStyle/>
          <a:p>
            <a:pPr algn="just">
              <a:defRPr/>
            </a:pPr>
            <a:r>
              <a:rPr lang="en-US" sz="1500" b="1"/>
              <a:t>In this section information on the project management team is required. Please provide names and contact data of the project manager, finance manager and communication manager.</a:t>
            </a:r>
            <a:endParaRPr lang="it-IT" sz="1500" b="1"/>
          </a:p>
        </p:txBody>
      </p:sp>
      <p:sp>
        <p:nvSpPr>
          <p:cNvPr id="5" name="Titolo 1" hidden="0"/>
          <p:cNvSpPr>
            <a:spLocks noAdjustHandles="0" noChangeArrowheads="0"/>
          </p:cNvSpPr>
          <p:nvPr isPhoto="0" userDrawn="0"/>
        </p:nvSpPr>
        <p:spPr bwMode="auto">
          <a:xfrm>
            <a:off x="323528" y="473444"/>
            <a:ext cx="3624221" cy="438503"/>
          </a:xfrm>
          <a:prstGeom prst="rect">
            <a:avLst/>
          </a:prstGeom>
          <a:solidFill>
            <a:schemeClr val="accent1">
              <a:lumMod val="75000"/>
            </a:schemeClr>
          </a:solidFill>
          <a:ln w="9525">
            <a:noFill/>
            <a:miter lim="800000"/>
            <a:headEnd/>
            <a:tailEnd/>
          </a:ln>
        </p:spPr>
        <p:style>
          <a:lnRef idx="0">
            <a:schemeClr val="accent1"/>
          </a:lnRef>
          <a:fillRef idx="3">
            <a:schemeClr val="accent1"/>
          </a:fillRef>
          <a:effectRef idx="3">
            <a:schemeClr val="accent1"/>
          </a:effectRef>
          <a:fontRef idx="minor">
            <a:schemeClr val="lt1"/>
          </a:fontRef>
        </p:style>
        <p:txBody>
          <a:bodyPr anchor="ctr"/>
          <a:lstStyle>
            <a:defPPr>
              <a:defRPr lang="it-IT"/>
            </a:defPPr>
            <a:lvl1pPr algn="ctr">
              <a:lnSpc>
                <a:spcPct val="90000"/>
              </a:lnSpc>
              <a:spcBef>
                <a:spcPts val="0"/>
              </a:spcBef>
              <a:spcAft>
                <a:spcPts val="0"/>
              </a:spcAft>
              <a:buNone/>
              <a:defRPr sz="2000" b="1">
                <a:solidFill>
                  <a:srgbClr val="FFFFFF"/>
                </a:solidFill>
                <a:cs typeface="Arial"/>
              </a:defRPr>
            </a:lvl1pPr>
          </a:lstStyle>
          <a:p>
            <a:pPr marL="342900" indent="-342900">
              <a:buFont typeface="+mj-lt"/>
              <a:buAutoNum type="arabicPeriod" startAt="1"/>
              <a:defRPr/>
            </a:pPr>
            <a:r>
              <a:rPr lang="en-GB" sz="1800"/>
              <a:t>Project Management</a:t>
            </a:r>
            <a:endParaRPr/>
          </a:p>
        </p:txBody>
      </p:sp>
      <p:pic>
        <p:nvPicPr>
          <p:cNvPr id="6" name="Immagine 6" hidden="0"/>
          <p:cNvPicPr/>
          <p:nvPr isPhoto="0" userDrawn="0"/>
        </p:nvPicPr>
        <p:blipFill>
          <a:blip r:embed="rId2"/>
          <a:stretch/>
        </p:blipFill>
        <p:spPr bwMode="auto">
          <a:xfrm>
            <a:off x="323528" y="1268760"/>
            <a:ext cx="3897433" cy="3024336"/>
          </a:xfrm>
          <a:prstGeom prst="rect">
            <a:avLst/>
          </a:prstGeom>
        </p:spPr>
      </p:pic>
      <p:pic>
        <p:nvPicPr>
          <p:cNvPr id="7" name="Immagine 8" hidden="0"/>
          <p:cNvPicPr/>
          <p:nvPr isPhoto="0" userDrawn="0"/>
        </p:nvPicPr>
        <p:blipFill>
          <a:blip r:embed="rId3"/>
          <a:stretch/>
        </p:blipFill>
        <p:spPr bwMode="auto">
          <a:xfrm>
            <a:off x="4644008" y="473444"/>
            <a:ext cx="3816424" cy="2785100"/>
          </a:xfrm>
          <a:prstGeom prst="rect">
            <a:avLst/>
          </a:prstGeom>
        </p:spPr>
      </p:pic>
      <p:pic>
        <p:nvPicPr>
          <p:cNvPr id="8" name="Immagine 9" hidden="0"/>
          <p:cNvPicPr/>
          <p:nvPr isPhoto="0" userDrawn="0"/>
        </p:nvPicPr>
        <p:blipFill>
          <a:blip r:embed="rId4"/>
          <a:srcRect l="0" t="0" r="0" b="16412"/>
          <a:stretch/>
        </p:blipFill>
        <p:spPr bwMode="auto">
          <a:xfrm>
            <a:off x="4669518" y="3572391"/>
            <a:ext cx="3934930" cy="2762744"/>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advClick="1">
        <p:fade thruBlk="0"/>
      </p:transition>
    </mc:Choice>
    <mc:Fallback>
      <p:transition spd="med" advClick="1">
        <p:fade thruBlk="0"/>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AdjustHandles="0" noChangeArrowheads="0"/>
          </p:cNvSpPr>
          <p:nvPr isPhoto="0" userDrawn="0"/>
        </p:nvSpPr>
        <p:spPr bwMode="auto">
          <a:xfrm>
            <a:off x="628649" y="404664"/>
            <a:ext cx="7886700" cy="438503"/>
          </a:xfrm>
          <a:prstGeom prst="rect">
            <a:avLst/>
          </a:prstGeom>
          <a:solidFill>
            <a:schemeClr val="accent1">
              <a:lumMod val="75000"/>
            </a:schemeClr>
          </a:solidFill>
          <a:ln w="9525">
            <a:noFill/>
            <a:miter lim="800000"/>
            <a:headEnd/>
            <a:tailEnd/>
          </a:ln>
        </p:spPr>
        <p:style>
          <a:lnRef idx="0">
            <a:schemeClr val="accent1"/>
          </a:lnRef>
          <a:fillRef idx="3">
            <a:schemeClr val="accent1"/>
          </a:fillRef>
          <a:effectRef idx="3">
            <a:schemeClr val="accent1"/>
          </a:effectRef>
          <a:fontRef idx="minor">
            <a:schemeClr val="lt1"/>
          </a:fontRef>
        </p:style>
        <p:txBody>
          <a:bodyPr anchor="ctr"/>
          <a:lstStyle>
            <a:defPPr>
              <a:defRPr lang="it-IT"/>
            </a:defPPr>
            <a:lvl1pPr algn="ctr">
              <a:lnSpc>
                <a:spcPct val="90000"/>
              </a:lnSpc>
              <a:spcBef>
                <a:spcPts val="0"/>
              </a:spcBef>
              <a:spcAft>
                <a:spcPts val="0"/>
              </a:spcAft>
              <a:buNone/>
              <a:defRPr sz="2000" b="1">
                <a:solidFill>
                  <a:srgbClr val="FFFFFF"/>
                </a:solidFill>
                <a:cs typeface="Arial"/>
              </a:defRPr>
            </a:lvl1pPr>
          </a:lstStyle>
          <a:p>
            <a:pPr marL="342900" indent="-342900">
              <a:buFont typeface="+mj-lt"/>
              <a:buAutoNum type="arabicPeriod" startAt="2"/>
              <a:defRPr/>
            </a:pPr>
            <a:r>
              <a:rPr lang="en-US" sz="2800"/>
              <a:t>Bank Information</a:t>
            </a:r>
            <a:endParaRPr lang="it-IT" sz="2800"/>
          </a:p>
        </p:txBody>
      </p:sp>
      <p:sp>
        <p:nvSpPr>
          <p:cNvPr id="5" name="CasellaDiTesto 14" hidden="0"/>
          <p:cNvSpPr>
            <a:spLocks noAdjustHandles="0" noChangeArrowheads="0"/>
          </p:cNvSpPr>
          <p:nvPr isPhoto="0" userDrawn="0"/>
        </p:nvSpPr>
        <p:spPr bwMode="auto">
          <a:xfrm>
            <a:off x="628649" y="1045826"/>
            <a:ext cx="7886700" cy="1015663"/>
          </a:xfrm>
          <a:prstGeom prst="rect">
            <a:avLst/>
          </a:prstGeom>
          <a:noFill/>
        </p:spPr>
        <p:txBody>
          <a:bodyPr wrap="square" rtlCol="0">
            <a:spAutoFit/>
          </a:bodyPr>
          <a:lstStyle/>
          <a:p>
            <a:pPr algn="just">
              <a:defRPr/>
            </a:pPr>
            <a:r>
              <a:rPr lang="en-US" sz="1500" b="1"/>
              <a:t>In this section details on the bank account of the </a:t>
            </a:r>
            <a:r>
              <a:rPr lang="en-US" sz="1500" b="1" u="sng"/>
              <a:t>Lead Partner </a:t>
            </a:r>
            <a:r>
              <a:rPr lang="en-US" sz="1500" b="1"/>
              <a:t>are required for the reimbursement of the ERDF and IPA amounts, which must be in line with information provided in the signed payment form.</a:t>
            </a:r>
            <a:endParaRPr lang="it-IT" sz="1500" b="1"/>
          </a:p>
          <a:p>
            <a:pPr algn="just">
              <a:defRPr/>
            </a:pPr>
            <a:r>
              <a:rPr lang="en-US" sz="1500" b="1"/>
              <a:t>In case of changes of bank data during project implementation, please inform immediately the JS. </a:t>
            </a:r>
            <a:endParaRPr lang="it-IT" sz="1500" b="1"/>
          </a:p>
        </p:txBody>
      </p:sp>
      <p:pic>
        <p:nvPicPr>
          <p:cNvPr id="6" name="Immagine 13" hidden="0"/>
          <p:cNvPicPr/>
          <p:nvPr isPhoto="0" userDrawn="0"/>
        </p:nvPicPr>
        <p:blipFill>
          <a:blip r:embed="rId2"/>
          <a:stretch/>
        </p:blipFill>
        <p:spPr bwMode="auto">
          <a:xfrm>
            <a:off x="683568" y="2348880"/>
            <a:ext cx="7600950" cy="3389553"/>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advClick="1">
        <p:fade thruBlk="0"/>
      </p:transition>
    </mc:Choice>
    <mc:Fallback>
      <p:transition spd="med" advClick="1">
        <p:fade thruBlk="0"/>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Grp="1"/>
          </p:cNvSpPr>
          <p:nvPr isPhoto="0" userDrawn="0">
            <p:ph type="title" hasCustomPrompt="0"/>
          </p:nvPr>
        </p:nvSpPr>
        <p:spPr bwMode="auto"/>
        <p:txBody>
          <a:bodyPr/>
          <a:lstStyle/>
          <a:p>
            <a:pPr>
              <a:defRPr/>
            </a:pPr>
            <a:r>
              <a:rPr lang="en-GB" cap="small"/>
              <a:t>Communication requirements </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AdjustHandles="0" noChangeArrowheads="0"/>
          </p:cNvSpPr>
          <p:nvPr isPhoto="0" userDrawn="0"/>
        </p:nvSpPr>
        <p:spPr bwMode="auto">
          <a:xfrm>
            <a:off x="467544" y="143336"/>
            <a:ext cx="7886700" cy="438503"/>
          </a:xfrm>
          <a:prstGeom prst="rect">
            <a:avLst/>
          </a:prstGeom>
          <a:solidFill>
            <a:schemeClr val="accent1">
              <a:lumMod val="75000"/>
            </a:schemeClr>
          </a:solidFill>
          <a:ln w="9525">
            <a:noFill/>
            <a:miter lim="800000"/>
            <a:headEnd/>
            <a:tailEnd/>
          </a:ln>
        </p:spPr>
        <p:style>
          <a:lnRef idx="0">
            <a:schemeClr val="accent1"/>
          </a:lnRef>
          <a:fillRef idx="3">
            <a:schemeClr val="accent1"/>
          </a:fillRef>
          <a:effectRef idx="3">
            <a:schemeClr val="accent1"/>
          </a:effectRef>
          <a:fontRef idx="minor">
            <a:schemeClr val="lt1"/>
          </a:fontRef>
        </p:style>
        <p:txBody>
          <a:bodyPr anchor="ctr"/>
          <a:lstStyle>
            <a:defPPr>
              <a:defRPr lang="it-IT"/>
            </a:defPPr>
            <a:lvl1pPr algn="ctr">
              <a:lnSpc>
                <a:spcPct val="90000"/>
              </a:lnSpc>
              <a:spcBef>
                <a:spcPts val="0"/>
              </a:spcBef>
              <a:spcAft>
                <a:spcPts val="0"/>
              </a:spcAft>
              <a:buNone/>
              <a:defRPr sz="2000" b="1">
                <a:solidFill>
                  <a:srgbClr val="FFFFFF"/>
                </a:solidFill>
                <a:cs typeface="Arial"/>
              </a:defRPr>
            </a:lvl1pPr>
          </a:lstStyle>
          <a:p>
            <a:pPr marL="342900" indent="-342900">
              <a:buFont typeface="+mj-lt"/>
              <a:buAutoNum type="arabicPeriod" startAt="3"/>
              <a:defRPr/>
            </a:pPr>
            <a:r>
              <a:rPr lang="en-US" sz="2800"/>
              <a:t>FLC - </a:t>
            </a:r>
            <a:r>
              <a:rPr lang="it-IT" sz="2800" i="1"/>
              <a:t>First Level Control</a:t>
            </a:r>
            <a:endParaRPr lang="en-GB" sz="2800"/>
          </a:p>
        </p:txBody>
      </p:sp>
      <p:sp>
        <p:nvSpPr>
          <p:cNvPr id="5" name="CasellaDiTesto 14" hidden="0"/>
          <p:cNvSpPr>
            <a:spLocks noAdjustHandles="0" noChangeArrowheads="0"/>
          </p:cNvSpPr>
          <p:nvPr isPhoto="0" userDrawn="0"/>
        </p:nvSpPr>
        <p:spPr bwMode="auto">
          <a:xfrm>
            <a:off x="179512" y="758344"/>
            <a:ext cx="1975818" cy="6093976"/>
          </a:xfrm>
          <a:prstGeom prst="rect">
            <a:avLst/>
          </a:prstGeom>
          <a:noFill/>
        </p:spPr>
        <p:txBody>
          <a:bodyPr wrap="square" rtlCol="0">
            <a:spAutoFit/>
          </a:bodyPr>
          <a:lstStyle/>
          <a:p>
            <a:pPr>
              <a:defRPr/>
            </a:pPr>
            <a:r>
              <a:rPr lang="en-US" sz="1500" b="1"/>
              <a:t>For each project partner the name and contact data of the national controller must be included.</a:t>
            </a:r>
            <a:endParaRPr/>
          </a:p>
          <a:p>
            <a:pPr>
              <a:defRPr/>
            </a:pPr>
            <a:r>
              <a:rPr lang="en-US" sz="1500" b="1"/>
              <a:t> </a:t>
            </a:r>
            <a:endParaRPr lang="it-IT" sz="1500" b="1"/>
          </a:p>
          <a:p>
            <a:pPr>
              <a:defRPr/>
            </a:pPr>
            <a:r>
              <a:rPr lang="en-US" sz="1500" b="1"/>
              <a:t>Please note, that for partners from Italy, where a decentralized control system has been adopted, a procedure for receiving the validation of the selected FLC by the national control body (</a:t>
            </a:r>
            <a:r>
              <a:rPr lang="en-US" sz="1500" b="1"/>
              <a:t>Commissione</a:t>
            </a:r>
            <a:r>
              <a:rPr lang="en-US" sz="1500" b="1"/>
              <a:t> </a:t>
            </a:r>
            <a:r>
              <a:rPr lang="en-US" sz="1500" b="1"/>
              <a:t>Mista</a:t>
            </a:r>
            <a:r>
              <a:rPr lang="en-US" sz="1500" b="1"/>
              <a:t>) must be fulfilled.</a:t>
            </a:r>
            <a:endParaRPr/>
          </a:p>
          <a:p>
            <a:pPr>
              <a:defRPr/>
            </a:pPr>
            <a:endParaRPr lang="en-US" sz="1500" b="1"/>
          </a:p>
          <a:p>
            <a:pPr>
              <a:defRPr/>
            </a:pPr>
            <a:r>
              <a:rPr lang="en-US" sz="1500" b="1"/>
              <a:t>As for PPs from all the other ADRION countries please get in touch with your National Contact point to receive information. </a:t>
            </a:r>
            <a:endParaRPr lang="it-IT" sz="1500" b="1"/>
          </a:p>
        </p:txBody>
      </p:sp>
      <p:pic>
        <p:nvPicPr>
          <p:cNvPr id="6" name="Immagine 6" hidden="0"/>
          <p:cNvPicPr/>
          <p:nvPr isPhoto="0" userDrawn="0"/>
        </p:nvPicPr>
        <p:blipFill>
          <a:blip r:embed="rId2"/>
          <a:stretch/>
        </p:blipFill>
        <p:spPr bwMode="auto">
          <a:xfrm>
            <a:off x="2155330" y="1124744"/>
            <a:ext cx="6804184" cy="5112568"/>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advClick="1">
        <p:fade thruBlk="0"/>
      </p:transition>
    </mc:Choice>
    <mc:Fallback>
      <p:transition spd="med" advClick="1">
        <p:fade thruBlk="0"/>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AdjustHandles="0" noChangeArrowheads="0"/>
          </p:cNvSpPr>
          <p:nvPr isPhoto="0" userDrawn="0"/>
        </p:nvSpPr>
        <p:spPr bwMode="auto">
          <a:xfrm>
            <a:off x="323528" y="260648"/>
            <a:ext cx="8280919" cy="438503"/>
          </a:xfrm>
          <a:prstGeom prst="rect">
            <a:avLst/>
          </a:prstGeom>
          <a:solidFill>
            <a:schemeClr val="accent1">
              <a:lumMod val="75000"/>
            </a:schemeClr>
          </a:solidFill>
          <a:ln w="9525">
            <a:noFill/>
            <a:miter lim="800000"/>
            <a:headEnd/>
            <a:tailEnd/>
          </a:ln>
        </p:spPr>
        <p:style>
          <a:lnRef idx="0">
            <a:schemeClr val="accent1"/>
          </a:lnRef>
          <a:fillRef idx="3">
            <a:schemeClr val="accent1"/>
          </a:fillRef>
          <a:effectRef idx="3">
            <a:schemeClr val="accent1"/>
          </a:effectRef>
          <a:fontRef idx="minor">
            <a:schemeClr val="lt1"/>
          </a:fontRef>
        </p:style>
        <p:txBody>
          <a:bodyPr anchor="ctr"/>
          <a:lstStyle>
            <a:defPPr>
              <a:defRPr lang="it-IT"/>
            </a:defPPr>
            <a:lvl1pPr algn="ctr">
              <a:lnSpc>
                <a:spcPct val="90000"/>
              </a:lnSpc>
              <a:spcBef>
                <a:spcPts val="0"/>
              </a:spcBef>
              <a:spcAft>
                <a:spcPts val="0"/>
              </a:spcAft>
              <a:buNone/>
              <a:defRPr sz="2000" b="1">
                <a:solidFill>
                  <a:srgbClr val="FFFFFF"/>
                </a:solidFill>
                <a:cs typeface="Arial"/>
              </a:defRPr>
            </a:lvl1pPr>
          </a:lstStyle>
          <a:p>
            <a:pPr marL="342900" indent="-342900">
              <a:buFont typeface="+mj-lt"/>
              <a:buAutoNum type="arabicPeriod" startAt="4"/>
              <a:defRPr/>
            </a:pPr>
            <a:r>
              <a:rPr lang="it-IT" sz="2800"/>
              <a:t>User Assignment</a:t>
            </a:r>
            <a:endParaRPr/>
          </a:p>
        </p:txBody>
      </p:sp>
      <p:sp>
        <p:nvSpPr>
          <p:cNvPr id="5" name="CasellaDiTesto 14" hidden="0"/>
          <p:cNvSpPr>
            <a:spLocks noAdjustHandles="0" noChangeArrowheads="0"/>
          </p:cNvSpPr>
          <p:nvPr isPhoto="0" userDrawn="0"/>
        </p:nvSpPr>
        <p:spPr bwMode="auto">
          <a:xfrm>
            <a:off x="251520" y="1268760"/>
            <a:ext cx="3217430" cy="4939814"/>
          </a:xfrm>
          <a:prstGeom prst="rect">
            <a:avLst/>
          </a:prstGeom>
          <a:noFill/>
        </p:spPr>
        <p:txBody>
          <a:bodyPr wrap="square" rtlCol="0">
            <a:spAutoFit/>
          </a:bodyPr>
          <a:lstStyle/>
          <a:p>
            <a:pPr algn="ctr">
              <a:defRPr/>
            </a:pPr>
            <a:r>
              <a:rPr lang="en-US" sz="1500" b="1"/>
              <a:t>Lead Partner must assign project partner role to each PP. </a:t>
            </a:r>
            <a:endParaRPr/>
          </a:p>
          <a:p>
            <a:pPr algn="ctr">
              <a:defRPr/>
            </a:pPr>
            <a:r>
              <a:rPr lang="en-US" sz="1500" b="1"/>
              <a:t>How?</a:t>
            </a:r>
            <a:endParaRPr/>
          </a:p>
          <a:p>
            <a:pPr marL="285750" indent="-285750" algn="ctr">
              <a:buFont typeface="Wingdings"/>
              <a:buChar char="ü"/>
              <a:defRPr/>
            </a:pPr>
            <a:r>
              <a:rPr lang="en-US" sz="1500" b="1"/>
              <a:t>By entering PP username in the field “New User”; </a:t>
            </a:r>
            <a:endParaRPr/>
          </a:p>
          <a:p>
            <a:pPr marL="285750" indent="-285750" algn="ctr">
              <a:buFont typeface="Wingdings"/>
              <a:buChar char="ü"/>
              <a:defRPr/>
            </a:pPr>
            <a:r>
              <a:rPr lang="en-US" sz="1500" b="1"/>
              <a:t>Then by clicking on “+Add” button. </a:t>
            </a:r>
            <a:endParaRPr/>
          </a:p>
          <a:p>
            <a:pPr marL="285750" indent="-285750" algn="ctr">
              <a:buFont typeface="Wingdings"/>
              <a:buChar char="ü"/>
              <a:defRPr/>
            </a:pPr>
            <a:endParaRPr lang="en-US" sz="1500" b="1"/>
          </a:p>
          <a:p>
            <a:pPr algn="ctr">
              <a:defRPr/>
            </a:pPr>
            <a:r>
              <a:rPr lang="en-US" sz="1500" b="1"/>
              <a:t>As a precondition, each PP must register in </a:t>
            </a:r>
            <a:r>
              <a:rPr lang="en-US" sz="1500" b="1"/>
              <a:t>eMS</a:t>
            </a:r>
            <a:r>
              <a:rPr lang="en-US" sz="1500" b="1"/>
              <a:t> and provide the received username to</a:t>
            </a:r>
            <a:endParaRPr/>
          </a:p>
          <a:p>
            <a:pPr algn="ctr">
              <a:defRPr/>
            </a:pPr>
            <a:r>
              <a:rPr lang="en-US" sz="1500" b="1"/>
              <a:t>the Lead Partner</a:t>
            </a:r>
            <a:endParaRPr/>
          </a:p>
          <a:p>
            <a:pPr algn="ctr">
              <a:defRPr/>
            </a:pPr>
            <a:endParaRPr lang="en-US" sz="1500" b="1"/>
          </a:p>
          <a:p>
            <a:pPr algn="ctr">
              <a:defRPr/>
            </a:pPr>
            <a:r>
              <a:rPr lang="en-US" sz="1500" b="1"/>
              <a:t>Role of Project Partner allows to:</a:t>
            </a:r>
            <a:endParaRPr/>
          </a:p>
          <a:p>
            <a:pPr algn="ctr">
              <a:defRPr/>
            </a:pPr>
            <a:endParaRPr lang="it-IT" sz="750" b="1"/>
          </a:p>
          <a:p>
            <a:pPr marL="285750" indent="-285750" algn="ctr">
              <a:buFont typeface="Wingdings"/>
              <a:buChar char="ü"/>
              <a:defRPr/>
            </a:pPr>
            <a:r>
              <a:rPr lang="en-US" sz="1500" b="1"/>
              <a:t>- have read access to the application form; </a:t>
            </a:r>
            <a:endParaRPr/>
          </a:p>
          <a:p>
            <a:pPr marL="285750" indent="-285750" algn="ctr">
              <a:buFont typeface="Wingdings"/>
              <a:buChar char="ü"/>
              <a:defRPr/>
            </a:pPr>
            <a:r>
              <a:rPr lang="en-US" sz="1500" b="1"/>
              <a:t>-  Have write access to PP partner report.</a:t>
            </a:r>
            <a:endParaRPr/>
          </a:p>
          <a:p>
            <a:pPr algn="ctr">
              <a:defRPr/>
            </a:pPr>
            <a:endParaRPr lang="en-US" sz="750" b="1"/>
          </a:p>
          <a:p>
            <a:pPr algn="ctr">
              <a:defRPr/>
            </a:pPr>
            <a:r>
              <a:rPr lang="en-US" sz="1500" b="1"/>
              <a:t>If necessary, users can be removed/changed by lead partner</a:t>
            </a:r>
            <a:endParaRPr lang="it-IT" sz="1500" b="1"/>
          </a:p>
        </p:txBody>
      </p:sp>
      <p:pic>
        <p:nvPicPr>
          <p:cNvPr id="6" name="Immagine 3" hidden="0"/>
          <p:cNvPicPr/>
          <p:nvPr isPhoto="0" userDrawn="0"/>
        </p:nvPicPr>
        <p:blipFill>
          <a:blip r:embed="rId2"/>
          <a:srcRect l="0" t="0" r="24454" b="0"/>
          <a:stretch/>
        </p:blipFill>
        <p:spPr bwMode="auto">
          <a:xfrm>
            <a:off x="3595871" y="1378288"/>
            <a:ext cx="5152592" cy="4138944"/>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advClick="1">
        <p:fade thruBlk="0"/>
      </p:transition>
    </mc:Choice>
    <mc:Fallback>
      <p:transition spd="med" advClick="1">
        <p:fade thruBlk="0"/>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AdjustHandles="0" noChangeArrowheads="0"/>
          </p:cNvSpPr>
          <p:nvPr isPhoto="0" userDrawn="0"/>
        </p:nvSpPr>
        <p:spPr bwMode="auto">
          <a:xfrm>
            <a:off x="630541" y="332656"/>
            <a:ext cx="7886700" cy="438503"/>
          </a:xfrm>
          <a:prstGeom prst="rect">
            <a:avLst/>
          </a:prstGeom>
          <a:solidFill>
            <a:schemeClr val="accent1">
              <a:lumMod val="75000"/>
            </a:schemeClr>
          </a:solidFill>
          <a:ln w="9525">
            <a:noFill/>
            <a:miter lim="800000"/>
            <a:headEnd/>
            <a:tailEnd/>
          </a:ln>
        </p:spPr>
        <p:style>
          <a:lnRef idx="0">
            <a:schemeClr val="accent1"/>
          </a:lnRef>
          <a:fillRef idx="3">
            <a:schemeClr val="accent1"/>
          </a:fillRef>
          <a:effectRef idx="3">
            <a:schemeClr val="accent1"/>
          </a:effectRef>
          <a:fontRef idx="minor">
            <a:schemeClr val="lt1"/>
          </a:fontRef>
        </p:style>
        <p:txBody>
          <a:bodyPr anchor="ctr"/>
          <a:lstStyle>
            <a:defPPr>
              <a:defRPr lang="it-IT"/>
            </a:defPPr>
            <a:lvl1pPr algn="ctr">
              <a:lnSpc>
                <a:spcPct val="90000"/>
              </a:lnSpc>
              <a:spcBef>
                <a:spcPts val="0"/>
              </a:spcBef>
              <a:spcAft>
                <a:spcPts val="0"/>
              </a:spcAft>
              <a:buNone/>
              <a:defRPr sz="2000" b="1">
                <a:solidFill>
                  <a:srgbClr val="FFFFFF"/>
                </a:solidFill>
                <a:cs typeface="Arial"/>
              </a:defRPr>
            </a:lvl1pPr>
          </a:lstStyle>
          <a:p>
            <a:pPr marL="342900" indent="-342900">
              <a:buFont typeface="+mj-lt"/>
              <a:buAutoNum type="arabicPeriod" startAt="5"/>
              <a:defRPr/>
            </a:pPr>
            <a:r>
              <a:rPr lang="en-US" sz="2800"/>
              <a:t>Documents</a:t>
            </a:r>
            <a:endParaRPr lang="it-IT" sz="2800"/>
          </a:p>
        </p:txBody>
      </p:sp>
      <p:sp>
        <p:nvSpPr>
          <p:cNvPr id="5" name="CasellaDiTesto 14" hidden="0"/>
          <p:cNvSpPr>
            <a:spLocks noAdjustHandles="0" noChangeArrowheads="0"/>
          </p:cNvSpPr>
          <p:nvPr isPhoto="0" userDrawn="0"/>
        </p:nvSpPr>
        <p:spPr bwMode="auto">
          <a:xfrm>
            <a:off x="678865" y="1124744"/>
            <a:ext cx="7886700" cy="553998"/>
          </a:xfrm>
          <a:prstGeom prst="rect">
            <a:avLst/>
          </a:prstGeom>
          <a:noFill/>
        </p:spPr>
        <p:txBody>
          <a:bodyPr wrap="square" rtlCol="0">
            <a:spAutoFit/>
          </a:bodyPr>
          <a:lstStyle/>
          <a:p>
            <a:pPr algn="just">
              <a:defRPr/>
            </a:pPr>
            <a:r>
              <a:rPr lang="en-US" sz="1500" b="1"/>
              <a:t>In this section information on the location of project documents must be provided by all project partners.</a:t>
            </a:r>
            <a:endParaRPr lang="it-IT" sz="1500" b="1"/>
          </a:p>
        </p:txBody>
      </p:sp>
      <p:pic>
        <p:nvPicPr>
          <p:cNvPr id="6" name="Immagine 5" hidden="0"/>
          <p:cNvPicPr/>
          <p:nvPr isPhoto="0" userDrawn="0"/>
        </p:nvPicPr>
        <p:blipFill>
          <a:blip r:embed="rId2"/>
          <a:stretch/>
        </p:blipFill>
        <p:spPr bwMode="auto">
          <a:xfrm>
            <a:off x="653758" y="2314604"/>
            <a:ext cx="7936914" cy="4066723"/>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advClick="1">
        <p:fade thruBlk="0"/>
      </p:transition>
    </mc:Choice>
    <mc:Fallback>
      <p:transition spd="med" advClick="1">
        <p:fade thruBlk="0"/>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AdjustHandles="0" noChangeArrowheads="0"/>
          </p:cNvSpPr>
          <p:nvPr isPhoto="0" userDrawn="0"/>
        </p:nvSpPr>
        <p:spPr bwMode="auto">
          <a:xfrm>
            <a:off x="594997" y="548680"/>
            <a:ext cx="7886700" cy="438503"/>
          </a:xfrm>
          <a:prstGeom prst="rect">
            <a:avLst/>
          </a:prstGeom>
          <a:solidFill>
            <a:schemeClr val="accent1">
              <a:lumMod val="75000"/>
            </a:schemeClr>
          </a:solidFill>
          <a:ln w="9525">
            <a:noFill/>
            <a:miter lim="800000"/>
            <a:headEnd/>
            <a:tailEnd/>
          </a:ln>
        </p:spPr>
        <p:style>
          <a:lnRef idx="0">
            <a:schemeClr val="accent1"/>
          </a:lnRef>
          <a:fillRef idx="3">
            <a:schemeClr val="accent1"/>
          </a:fillRef>
          <a:effectRef idx="3">
            <a:schemeClr val="accent1"/>
          </a:effectRef>
          <a:fontRef idx="minor">
            <a:schemeClr val="lt1"/>
          </a:fontRef>
        </p:style>
        <p:txBody>
          <a:bodyPr anchor="ctr"/>
          <a:lstStyle>
            <a:defPPr>
              <a:defRPr lang="it-IT"/>
            </a:defPPr>
            <a:lvl1pPr algn="ctr">
              <a:lnSpc>
                <a:spcPct val="90000"/>
              </a:lnSpc>
              <a:spcBef>
                <a:spcPts val="0"/>
              </a:spcBef>
              <a:spcAft>
                <a:spcPts val="0"/>
              </a:spcAft>
              <a:buNone/>
              <a:defRPr sz="2000" b="1">
                <a:solidFill>
                  <a:srgbClr val="FFFFFF"/>
                </a:solidFill>
                <a:cs typeface="Arial"/>
              </a:defRPr>
            </a:lvl1pPr>
          </a:lstStyle>
          <a:p>
            <a:pPr marL="342900" indent="-342900">
              <a:buFont typeface="+mj-lt"/>
              <a:buAutoNum type="arabicPeriod" startAt="6"/>
              <a:defRPr/>
            </a:pPr>
            <a:r>
              <a:rPr lang="en-US" sz="2800"/>
              <a:t>Partnership Agreement</a:t>
            </a:r>
            <a:endParaRPr lang="it-IT" sz="2800"/>
          </a:p>
        </p:txBody>
      </p:sp>
      <p:sp>
        <p:nvSpPr>
          <p:cNvPr id="5" name="CasellaDiTesto 14" hidden="0"/>
          <p:cNvSpPr>
            <a:spLocks noAdjustHandles="0" noChangeArrowheads="0"/>
          </p:cNvSpPr>
          <p:nvPr isPhoto="0" userDrawn="0"/>
        </p:nvSpPr>
        <p:spPr bwMode="auto">
          <a:xfrm>
            <a:off x="628650" y="1407789"/>
            <a:ext cx="7886700" cy="553998"/>
          </a:xfrm>
          <a:prstGeom prst="rect">
            <a:avLst/>
          </a:prstGeom>
          <a:noFill/>
        </p:spPr>
        <p:txBody>
          <a:bodyPr wrap="square" rtlCol="0">
            <a:spAutoFit/>
          </a:bodyPr>
          <a:lstStyle/>
          <a:p>
            <a:pPr>
              <a:defRPr/>
            </a:pPr>
            <a:r>
              <a:rPr lang="en-US" sz="1500" b="1"/>
              <a:t>In this section information on signature of the Partnership Agreement by all project partners has to be provided.</a:t>
            </a:r>
            <a:endParaRPr lang="it-IT" sz="1500" b="1"/>
          </a:p>
        </p:txBody>
      </p:sp>
      <p:pic>
        <p:nvPicPr>
          <p:cNvPr id="6" name="Immagine 16" hidden="0"/>
          <p:cNvPicPr/>
          <p:nvPr isPhoto="0" userDrawn="0"/>
        </p:nvPicPr>
        <p:blipFill>
          <a:blip r:embed="rId2"/>
          <a:stretch/>
        </p:blipFill>
        <p:spPr bwMode="auto">
          <a:xfrm>
            <a:off x="594997" y="2382394"/>
            <a:ext cx="7865510" cy="3206846"/>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advClick="1">
        <p:fade thruBlk="0"/>
      </p:transition>
    </mc:Choice>
    <mc:Fallback>
      <p:transition spd="med" advClick="1">
        <p:fade thruBlk="0"/>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AdjustHandles="0" noChangeArrowheads="0"/>
          </p:cNvSpPr>
          <p:nvPr isPhoto="0" userDrawn="0"/>
        </p:nvSpPr>
        <p:spPr bwMode="auto">
          <a:xfrm>
            <a:off x="395536" y="116632"/>
            <a:ext cx="8496944" cy="576064"/>
          </a:xfrm>
          <a:prstGeom prst="rect">
            <a:avLst/>
          </a:prstGeom>
          <a:solidFill>
            <a:schemeClr val="tx2">
              <a:lumMod val="75000"/>
            </a:schemeClr>
          </a:solidFill>
        </p:spPr>
        <p:txBody>
          <a:bodyPr vert="horz" lIns="91440" tIns="45720" rIns="91440" bIns="45720" rtlCol="0" anchor="ctr"/>
          <a:lstStyle>
            <a:lvl1pPr algn="ctr" defTabSz="914400">
              <a:spcBef>
                <a:spcPts val="0"/>
              </a:spcBef>
              <a:buNone/>
              <a:defRPr sz="4400">
                <a:solidFill>
                  <a:schemeClr val="tx1"/>
                </a:solidFill>
                <a:latin typeface="+mj-lt"/>
                <a:ea typeface="+mj-ea"/>
                <a:cs typeface="+mj-cs"/>
              </a:defRPr>
            </a:lvl1pPr>
          </a:lstStyle>
          <a:p>
            <a:pPr algn="l">
              <a:defRPr/>
            </a:pPr>
            <a:r>
              <a:rPr lang="en-GB" sz="2800" b="1">
                <a:solidFill>
                  <a:schemeClr val="bg1"/>
                </a:solidFill>
              </a:rPr>
              <a:t>How to start off the right foot</a:t>
            </a:r>
            <a:endParaRPr/>
          </a:p>
        </p:txBody>
      </p:sp>
      <p:grpSp>
        <p:nvGrpSpPr>
          <p:cNvPr id="5" name="Diagramma 3" hidden="0"/>
          <p:cNvGrpSpPr/>
          <p:nvPr isPhoto="0" userDrawn="0"/>
        </p:nvGrpSpPr>
        <p:grpSpPr bwMode="auto">
          <a:xfrm>
            <a:off x="395536" y="824763"/>
            <a:ext cx="8395458" cy="5700581"/>
            <a:chOff x="0" y="0"/>
            <a:chExt cx="8395458" cy="5700581"/>
          </a:xfrm>
        </p:grpSpPr>
        <p:sp>
          <p:nvSpPr>
            <p:cNvPr id="6" name="" hidden="0"/>
            <p:cNvSpPr/>
            <p:nvPr isPhoto="0" userDrawn="0"/>
          </p:nvSpPr>
          <p:spPr bwMode="auto">
            <a:xfrm rot="3892111">
              <a:off x="2469378" y="3912289"/>
              <a:ext cx="847501" cy="45000"/>
            </a:xfrm>
            <a:custGeom>
              <a:avLst/>
              <a:gdLst/>
              <a:ahLst/>
              <a:cxnLst/>
              <a:rect l="0" t="0" r="0" b="0"/>
              <a:pathLst>
                <a:path w="847501" h="45000" fill="norm" stroke="1" extrusionOk="0">
                  <a:moveTo>
                    <a:pt x="0" y="22500"/>
                  </a:moveTo>
                  <a:lnTo>
                    <a:pt x="847501" y="22500"/>
                  </a:lnTo>
                </a:path>
              </a:pathLst>
            </a:custGeom>
            <a:noFill/>
            <a:ln w="25400" cap="flat" cmpd="sng" algn="ctr">
              <a:solidFill>
                <a:schemeClr val="accent5">
                  <a:hueOff val="0"/>
                  <a:satOff val="0"/>
                  <a:lumOff val="0"/>
                  <a:alphaOff val="0"/>
                </a:schemeClr>
              </a:solidFill>
              <a:prstDash val="solid"/>
            </a:ln>
          </p:spPr>
          <p:style>
            <a:lnRef idx="2">
              <a:srgbClr val="000000"/>
            </a:lnRef>
            <a:fillRef idx="0">
              <a:srgbClr val="000000"/>
            </a:fillRef>
            <a:effectRef idx="0">
              <a:srgbClr val="000000"/>
            </a:effectRef>
            <a:fontRef idx="minor"/>
          </p:style>
        </p:sp>
        <p:sp>
          <p:nvSpPr>
            <p:cNvPr id="7" name="" hidden="0"/>
            <p:cNvSpPr/>
            <p:nvPr isPhoto="0" userDrawn="0"/>
          </p:nvSpPr>
          <p:spPr bwMode="auto">
            <a:xfrm rot="1242085">
              <a:off x="3090216" y="3142528"/>
              <a:ext cx="400986" cy="45000"/>
            </a:xfrm>
            <a:custGeom>
              <a:avLst/>
              <a:gdLst/>
              <a:ahLst/>
              <a:cxnLst/>
              <a:rect l="0" t="0" r="0" b="0"/>
              <a:pathLst>
                <a:path w="400986" h="45000" fill="norm" stroke="1" extrusionOk="0">
                  <a:moveTo>
                    <a:pt x="0" y="22500"/>
                  </a:moveTo>
                  <a:lnTo>
                    <a:pt x="400986" y="22500"/>
                  </a:lnTo>
                </a:path>
              </a:pathLst>
            </a:custGeom>
            <a:noFill/>
            <a:ln w="25400" cap="flat" cmpd="sng" algn="ctr">
              <a:solidFill>
                <a:schemeClr val="accent5">
                  <a:hueOff val="0"/>
                  <a:satOff val="0"/>
                  <a:lumOff val="0"/>
                  <a:alphaOff val="0"/>
                </a:schemeClr>
              </a:solidFill>
              <a:prstDash val="solid"/>
            </a:ln>
          </p:spPr>
          <p:style>
            <a:lnRef idx="2">
              <a:srgbClr val="000000"/>
            </a:lnRef>
            <a:fillRef idx="0">
              <a:srgbClr val="000000"/>
            </a:fillRef>
            <a:effectRef idx="0">
              <a:srgbClr val="000000"/>
            </a:effectRef>
            <a:fontRef idx="minor"/>
          </p:style>
        </p:sp>
        <p:sp>
          <p:nvSpPr>
            <p:cNvPr id="8" name="" hidden="0"/>
            <p:cNvSpPr/>
            <p:nvPr isPhoto="0" userDrawn="0"/>
          </p:nvSpPr>
          <p:spPr bwMode="auto">
            <a:xfrm rot="19899111">
              <a:off x="3091932" y="2353250"/>
              <a:ext cx="187269" cy="45000"/>
            </a:xfrm>
            <a:custGeom>
              <a:avLst/>
              <a:gdLst/>
              <a:ahLst/>
              <a:cxnLst/>
              <a:rect l="0" t="0" r="0" b="0"/>
              <a:pathLst>
                <a:path w="187269" h="45000" fill="norm" stroke="1" extrusionOk="0">
                  <a:moveTo>
                    <a:pt x="0" y="22500"/>
                  </a:moveTo>
                  <a:lnTo>
                    <a:pt x="187269" y="22500"/>
                  </a:lnTo>
                </a:path>
              </a:pathLst>
            </a:custGeom>
            <a:noFill/>
            <a:ln w="25400" cap="flat" cmpd="sng" algn="ctr">
              <a:solidFill>
                <a:schemeClr val="accent5">
                  <a:hueOff val="0"/>
                  <a:satOff val="0"/>
                  <a:lumOff val="0"/>
                  <a:alphaOff val="0"/>
                </a:schemeClr>
              </a:solidFill>
              <a:prstDash val="solid"/>
            </a:ln>
          </p:spPr>
          <p:style>
            <a:lnRef idx="2">
              <a:srgbClr val="000000"/>
            </a:lnRef>
            <a:fillRef idx="0">
              <a:srgbClr val="000000"/>
            </a:fillRef>
            <a:effectRef idx="0">
              <a:srgbClr val="000000"/>
            </a:effectRef>
            <a:fontRef idx="minor"/>
          </p:style>
        </p:sp>
        <p:sp>
          <p:nvSpPr>
            <p:cNvPr id="9" name="" hidden="0"/>
            <p:cNvSpPr/>
            <p:nvPr isPhoto="0" userDrawn="0"/>
          </p:nvSpPr>
          <p:spPr bwMode="auto">
            <a:xfrm rot="16673378">
              <a:off x="2143474" y="1684141"/>
              <a:ext cx="757784" cy="45000"/>
            </a:xfrm>
            <a:custGeom>
              <a:avLst/>
              <a:gdLst/>
              <a:ahLst/>
              <a:cxnLst/>
              <a:rect l="0" t="0" r="0" b="0"/>
              <a:pathLst>
                <a:path w="757784" h="45000" fill="norm" stroke="1" extrusionOk="0">
                  <a:moveTo>
                    <a:pt x="0" y="22500"/>
                  </a:moveTo>
                  <a:lnTo>
                    <a:pt x="757784" y="22500"/>
                  </a:lnTo>
                </a:path>
              </a:pathLst>
            </a:custGeom>
            <a:noFill/>
            <a:ln w="25400" cap="flat" cmpd="sng" algn="ctr">
              <a:solidFill>
                <a:schemeClr val="accent5">
                  <a:hueOff val="0"/>
                  <a:satOff val="0"/>
                  <a:lumOff val="0"/>
                  <a:alphaOff val="0"/>
                </a:schemeClr>
              </a:solidFill>
              <a:prstDash val="solid"/>
            </a:ln>
          </p:spPr>
          <p:style>
            <a:lnRef idx="2">
              <a:srgbClr val="000000"/>
            </a:lnRef>
            <a:fillRef idx="0">
              <a:srgbClr val="000000"/>
            </a:fillRef>
            <a:effectRef idx="0">
              <a:srgbClr val="000000"/>
            </a:effectRef>
            <a:fontRef idx="minor"/>
          </p:style>
        </p:sp>
        <p:sp>
          <p:nvSpPr>
            <p:cNvPr id="10" name="" hidden="0"/>
            <p:cNvSpPr/>
            <p:nvPr isPhoto="0" userDrawn="0"/>
          </p:nvSpPr>
          <p:spPr bwMode="auto">
            <a:xfrm>
              <a:off x="0" y="1455709"/>
              <a:ext cx="2195622" cy="2058104"/>
            </a:xfrm>
            <a:prstGeom prst="ellipse">
              <a:avLst/>
            </a:prstGeom>
            <a:solidFill>
              <a:srgbClr val="00B0F0"/>
            </a:solidFill>
            <a:ln>
              <a:solidFill>
                <a:srgbClr val="002060"/>
              </a:solidFill>
            </a:ln>
          </p:spPr>
          <p:style>
            <a:lnRef idx="0">
              <a:srgbClr val="000000"/>
            </a:lnRef>
            <a:fillRef idx="1">
              <a:srgbClr val="000000"/>
            </a:fillRef>
            <a:effectRef idx="0">
              <a:srgbClr val="000000"/>
            </a:effectRef>
            <a:fontRef idx="minor">
              <a:schemeClr val="lt1"/>
            </a:fontRef>
          </p:style>
        </p:sp>
        <p:sp>
          <p:nvSpPr>
            <p:cNvPr id="11" name="" hidden="0"/>
            <p:cNvSpPr/>
            <p:nvPr isPhoto="0" userDrawn="0"/>
          </p:nvSpPr>
          <p:spPr bwMode="auto">
            <a:xfrm>
              <a:off x="1996196" y="146928"/>
              <a:ext cx="1319854" cy="1188985"/>
            </a:xfrm>
            <a:prstGeom prst="ellipse">
              <a:avLst/>
            </a:prstGeom>
            <a:solidFill>
              <a:schemeClr val="bg1">
                <a:lumMod val="75000"/>
              </a:schemeClr>
            </a:solidFill>
            <a:ln>
              <a:solidFill>
                <a:schemeClr val="bg1">
                  <a:lumMod val="50000"/>
                </a:schemeClr>
              </a:solidFill>
            </a:ln>
          </p:spPr>
          <p:style>
            <a:lnRef idx="0">
              <a:srgbClr val="000000"/>
            </a:lnRef>
            <a:fillRef idx="1">
              <a:srgbClr val="000000"/>
            </a:fillRef>
            <a:effectRef idx="0">
              <a:srgbClr val="00000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ts val="0"/>
                </a:spcBef>
                <a:spcAft>
                  <a:spcPts val="0"/>
                </a:spcAft>
                <a:defRPr/>
              </a:pPr>
              <a:r>
                <a:rPr lang="en-GB" sz="1600" b="1">
                  <a:solidFill>
                    <a:schemeClr val="tx1"/>
                  </a:solidFill>
                </a:rPr>
                <a:t>Activities calendar</a:t>
              </a:r>
              <a:endParaRPr/>
            </a:p>
          </p:txBody>
        </p:sp>
        <p:sp>
          <p:nvSpPr>
            <p:cNvPr id="12" name="" hidden="0"/>
            <p:cNvSpPr/>
            <p:nvPr isPhoto="0" userDrawn="0"/>
          </p:nvSpPr>
          <p:spPr bwMode="auto">
            <a:xfrm>
              <a:off x="3366313" y="146928"/>
              <a:ext cx="1979781" cy="1188985"/>
            </a:xfrm>
            <a:prstGeom prst="rect">
              <a:avLst/>
            </a:prstGeom>
            <a:noFill/>
            <a:ln>
              <a:solidFill>
                <a:schemeClr val="bg1">
                  <a:lumMod val="65000"/>
                </a:schemeClr>
              </a:solidFill>
            </a:ln>
          </p:spPr>
          <p:style>
            <a:lnRef idx="0">
              <a:srgbClr val="000000"/>
            </a:lnRef>
            <a:fillRef idx="0">
              <a:srgbClr val="000000"/>
            </a:fillRef>
            <a:effectRef idx="0">
              <a:srgbClr val="000000"/>
            </a:effectRef>
            <a:fontRef idx="minor"/>
          </p:style>
          <p:txBody>
            <a:bodyPr spcFirstLastPara="0" vert="horz" wrap="square" lIns="0" tIns="0" rIns="0" bIns="0" numCol="1" spcCol="1270" anchor="ctr" anchorCtr="0">
              <a:noAutofit/>
            </a:bodyPr>
            <a:lstStyle/>
            <a:p>
              <a:pPr marL="171450" lvl="1" indent="-171450" algn="l" defTabSz="711200">
                <a:lnSpc>
                  <a:spcPct val="90000"/>
                </a:lnSpc>
                <a:spcBef>
                  <a:spcPts val="0"/>
                </a:spcBef>
                <a:spcAft>
                  <a:spcPts val="0"/>
                </a:spcAft>
                <a:buChar char="••"/>
                <a:defRPr/>
              </a:pPr>
              <a:r>
                <a:rPr lang="en-GB" sz="1600"/>
                <a:t>At PP level</a:t>
              </a:r>
              <a:endParaRPr/>
            </a:p>
            <a:p>
              <a:pPr marL="171450" lvl="1" indent="-171450" algn="l" defTabSz="711200">
                <a:lnSpc>
                  <a:spcPct val="90000"/>
                </a:lnSpc>
                <a:spcBef>
                  <a:spcPts val="0"/>
                </a:spcBef>
                <a:spcAft>
                  <a:spcPts val="0"/>
                </a:spcAft>
                <a:buChar char="••"/>
                <a:defRPr/>
              </a:pPr>
              <a:r>
                <a:rPr lang="en-GB" sz="1600"/>
                <a:t>Public Procurements</a:t>
              </a:r>
              <a:endParaRPr/>
            </a:p>
          </p:txBody>
        </p:sp>
        <p:sp>
          <p:nvSpPr>
            <p:cNvPr id="13" name="" hidden="0"/>
            <p:cNvSpPr/>
            <p:nvPr isPhoto="0" userDrawn="0"/>
          </p:nvSpPr>
          <p:spPr bwMode="auto">
            <a:xfrm>
              <a:off x="3152907" y="1440168"/>
              <a:ext cx="1401067" cy="1150488"/>
            </a:xfrm>
            <a:prstGeom prst="ellipse">
              <a:avLst/>
            </a:prstGeom>
            <a:solidFill>
              <a:srgbClr val="00B050"/>
            </a:solidFill>
            <a:ln>
              <a:solidFill>
                <a:srgbClr val="00B050"/>
              </a:solidFill>
            </a:ln>
          </p:spPr>
          <p:style>
            <a:lnRef idx="0">
              <a:srgbClr val="000000"/>
            </a:lnRef>
            <a:fillRef idx="1">
              <a:srgbClr val="000000"/>
            </a:fillRef>
            <a:effectRef idx="0">
              <a:srgbClr val="00000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ts val="0"/>
                </a:spcBef>
                <a:spcAft>
                  <a:spcPts val="0"/>
                </a:spcAft>
                <a:defRPr/>
              </a:pPr>
              <a:r>
                <a:rPr lang="en-GB" sz="1600" b="1">
                  <a:solidFill>
                    <a:schemeClr val="tx1"/>
                  </a:solidFill>
                </a:rPr>
                <a:t>Separate accounting s</a:t>
              </a:r>
              <a:r>
                <a:rPr lang="en-GB" sz="1800" b="1">
                  <a:solidFill>
                    <a:schemeClr val="tx1"/>
                  </a:solidFill>
                </a:rPr>
                <a:t>ystem</a:t>
              </a:r>
              <a:endParaRPr/>
            </a:p>
          </p:txBody>
        </p:sp>
        <p:sp>
          <p:nvSpPr>
            <p:cNvPr id="14" name="" hidden="0"/>
            <p:cNvSpPr/>
            <p:nvPr isPhoto="0" userDrawn="0"/>
          </p:nvSpPr>
          <p:spPr bwMode="auto">
            <a:xfrm>
              <a:off x="4502720" y="1440168"/>
              <a:ext cx="2101601" cy="1150488"/>
            </a:xfrm>
            <a:prstGeom prst="rect">
              <a:avLst/>
            </a:prstGeom>
            <a:noFill/>
            <a:ln>
              <a:solidFill>
                <a:srgbClr val="00B050"/>
              </a:solidFill>
            </a:ln>
          </p:spPr>
          <p:style>
            <a:lnRef idx="0">
              <a:srgbClr val="000000"/>
            </a:lnRef>
            <a:fillRef idx="0">
              <a:srgbClr val="000000"/>
            </a:fillRef>
            <a:effectRef idx="0">
              <a:srgbClr val="000000"/>
            </a:effectRef>
            <a:fontRef idx="minor"/>
          </p:style>
          <p:txBody>
            <a:bodyPr spcFirstLastPara="0" vert="horz" wrap="square" lIns="0" tIns="0" rIns="0" bIns="0" numCol="1" spcCol="1270" anchor="ctr" anchorCtr="0">
              <a:noAutofit/>
            </a:bodyPr>
            <a:lstStyle/>
            <a:p>
              <a:pPr marL="171450" lvl="1" indent="-171450" algn="l" defTabSz="711200">
                <a:lnSpc>
                  <a:spcPct val="90000"/>
                </a:lnSpc>
                <a:spcBef>
                  <a:spcPts val="0"/>
                </a:spcBef>
                <a:spcAft>
                  <a:spcPts val="0"/>
                </a:spcAft>
                <a:buChar char="••"/>
                <a:defRPr/>
              </a:pPr>
              <a:r>
                <a:rPr lang="en-GB" sz="1600"/>
                <a:t>Internal procedures and team</a:t>
              </a:r>
              <a:endParaRPr/>
            </a:p>
            <a:p>
              <a:pPr marL="171450" lvl="1" indent="-171450" algn="l" defTabSz="711200">
                <a:lnSpc>
                  <a:spcPct val="90000"/>
                </a:lnSpc>
                <a:spcBef>
                  <a:spcPts val="0"/>
                </a:spcBef>
                <a:spcAft>
                  <a:spcPts val="0"/>
                </a:spcAft>
                <a:buChar char="••"/>
                <a:defRPr/>
              </a:pPr>
              <a:r>
                <a:rPr lang="en-GB" sz="1600"/>
                <a:t>Controllers </a:t>
              </a:r>
              <a:endParaRPr/>
            </a:p>
            <a:p>
              <a:pPr marL="171450" lvl="1" indent="-171450" algn="l" defTabSz="711200">
                <a:lnSpc>
                  <a:spcPct val="90000"/>
                </a:lnSpc>
                <a:spcBef>
                  <a:spcPts val="0"/>
                </a:spcBef>
                <a:spcAft>
                  <a:spcPts val="0"/>
                </a:spcAft>
                <a:buChar char="••"/>
                <a:defRPr/>
              </a:pPr>
              <a:r>
                <a:rPr lang="en-GB" sz="1600"/>
                <a:t>Bank account(s)</a:t>
              </a:r>
              <a:endParaRPr/>
            </a:p>
          </p:txBody>
        </p:sp>
        <p:sp>
          <p:nvSpPr>
            <p:cNvPr id="15" name="" hidden="0"/>
            <p:cNvSpPr/>
            <p:nvPr isPhoto="0" userDrawn="0"/>
          </p:nvSpPr>
          <p:spPr bwMode="auto">
            <a:xfrm>
              <a:off x="3424894" y="2901172"/>
              <a:ext cx="1283799" cy="1114270"/>
            </a:xfrm>
            <a:prstGeom prst="ellipse">
              <a:avLst/>
            </a:prstGeom>
            <a:solidFill>
              <a:srgbClr val="FF0000"/>
            </a:solidFill>
            <a:ln>
              <a:noFill/>
            </a:ln>
          </p:spPr>
          <p:style>
            <a:lnRef idx="0">
              <a:srgbClr val="000000"/>
            </a:lnRef>
            <a:fillRef idx="1">
              <a:srgbClr val="000000"/>
            </a:fillRef>
            <a:effectRef idx="0">
              <a:srgbClr val="00000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ts val="0"/>
                </a:spcBef>
                <a:spcAft>
                  <a:spcPts val="0"/>
                </a:spcAft>
                <a:defRPr/>
              </a:pPr>
              <a:r>
                <a:rPr lang="en-GB" sz="1600" b="1">
                  <a:solidFill>
                    <a:schemeClr val="tx1"/>
                  </a:solidFill>
                </a:rPr>
                <a:t>Audit trail</a:t>
              </a:r>
              <a:endParaRPr/>
            </a:p>
          </p:txBody>
        </p:sp>
        <p:sp>
          <p:nvSpPr>
            <p:cNvPr id="16" name="" hidden="0"/>
            <p:cNvSpPr/>
            <p:nvPr isPhoto="0" userDrawn="0"/>
          </p:nvSpPr>
          <p:spPr bwMode="auto">
            <a:xfrm>
              <a:off x="4804025" y="2901172"/>
              <a:ext cx="1925699" cy="1114270"/>
            </a:xfrm>
            <a:prstGeom prst="rect">
              <a:avLst/>
            </a:prstGeom>
            <a:noFill/>
            <a:ln>
              <a:solidFill>
                <a:srgbClr val="FF0000"/>
              </a:solidFill>
            </a:ln>
          </p:spPr>
          <p:style>
            <a:lnRef idx="0">
              <a:srgbClr val="000000"/>
            </a:lnRef>
            <a:fillRef idx="0">
              <a:srgbClr val="000000"/>
            </a:fillRef>
            <a:effectRef idx="0">
              <a:srgbClr val="000000"/>
            </a:effectRef>
            <a:fontRef idx="minor"/>
          </p:style>
          <p:txBody>
            <a:bodyPr spcFirstLastPara="0" vert="horz" wrap="square" lIns="0" tIns="0" rIns="0" bIns="0" numCol="1" spcCol="1270" anchor="ctr" anchorCtr="0">
              <a:noAutofit/>
            </a:bodyPr>
            <a:lstStyle/>
            <a:p>
              <a:pPr marL="171450" lvl="1" indent="-171450" algn="l" defTabSz="711200">
                <a:lnSpc>
                  <a:spcPct val="90000"/>
                </a:lnSpc>
                <a:spcBef>
                  <a:spcPts val="0"/>
                </a:spcBef>
                <a:spcAft>
                  <a:spcPts val="0"/>
                </a:spcAft>
                <a:buChar char="••"/>
                <a:defRPr/>
              </a:pPr>
              <a:r>
                <a:rPr lang="en-GB" sz="1600"/>
                <a:t>Tracking all processes</a:t>
              </a:r>
              <a:endParaRPr/>
            </a:p>
          </p:txBody>
        </p:sp>
        <p:sp>
          <p:nvSpPr>
            <p:cNvPr id="17" name="" hidden="0"/>
            <p:cNvSpPr/>
            <p:nvPr isPhoto="0" userDrawn="0"/>
          </p:nvSpPr>
          <p:spPr bwMode="auto">
            <a:xfrm>
              <a:off x="2664303" y="4260420"/>
              <a:ext cx="1384230" cy="1323946"/>
            </a:xfrm>
            <a:prstGeom prst="ellipse">
              <a:avLst/>
            </a:prstGeom>
            <a:solidFill>
              <a:srgbClr val="FFFF00"/>
            </a:solidFill>
            <a:ln>
              <a:solidFill>
                <a:srgbClr val="FFFF00"/>
              </a:solidFill>
            </a:ln>
          </p:spPr>
          <p:style>
            <a:lnRef idx="0">
              <a:srgbClr val="000000"/>
            </a:lnRef>
            <a:fillRef idx="1">
              <a:srgbClr val="000000"/>
            </a:fillRef>
            <a:effectRef idx="0">
              <a:srgbClr val="000000"/>
            </a:effectRef>
            <a:fontRef idx="minor">
              <a:schemeClr val="lt1"/>
            </a:fontRef>
          </p:style>
          <p:txBody>
            <a:bodyPr spcFirstLastPara="0" vert="horz" wrap="square" lIns="9525" tIns="9525" rIns="9525" bIns="9525" numCol="1" spcCol="1270" anchor="ctr" anchorCtr="0">
              <a:noAutofit/>
            </a:bodyPr>
            <a:lstStyle/>
            <a:p>
              <a:pPr lvl="0" algn="ctr" defTabSz="666750">
                <a:lnSpc>
                  <a:spcPct val="90000"/>
                </a:lnSpc>
                <a:spcBef>
                  <a:spcPts val="0"/>
                </a:spcBef>
                <a:spcAft>
                  <a:spcPts val="0"/>
                </a:spcAft>
                <a:defRPr/>
              </a:pPr>
              <a:r>
                <a:rPr lang="en-GB" sz="1500" b="1">
                  <a:solidFill>
                    <a:schemeClr val="tx1"/>
                  </a:solidFill>
                </a:rPr>
                <a:t>Supervisory structure</a:t>
              </a:r>
              <a:endParaRPr/>
            </a:p>
          </p:txBody>
        </p:sp>
        <p:sp>
          <p:nvSpPr>
            <p:cNvPr id="18" name="" hidden="0"/>
            <p:cNvSpPr/>
            <p:nvPr isPhoto="0" userDrawn="0"/>
          </p:nvSpPr>
          <p:spPr bwMode="auto">
            <a:xfrm>
              <a:off x="4018325" y="4260420"/>
              <a:ext cx="2076345" cy="1323946"/>
            </a:xfrm>
            <a:prstGeom prst="rect">
              <a:avLst/>
            </a:prstGeom>
            <a:noFill/>
            <a:ln>
              <a:solidFill>
                <a:srgbClr val="FFFF00"/>
              </a:solidFill>
            </a:ln>
          </p:spPr>
          <p:style>
            <a:lnRef idx="0">
              <a:srgbClr val="000000"/>
            </a:lnRef>
            <a:fillRef idx="0">
              <a:srgbClr val="000000"/>
            </a:fillRef>
            <a:effectRef idx="0">
              <a:srgbClr val="000000"/>
            </a:effectRef>
            <a:fontRef idx="minor"/>
          </p:style>
          <p:txBody>
            <a:bodyPr spcFirstLastPara="0" vert="horz" wrap="square" lIns="0" tIns="0" rIns="0" bIns="0" numCol="1" spcCol="1270" anchor="ctr" anchorCtr="0">
              <a:noAutofit/>
            </a:bodyPr>
            <a:lstStyle/>
            <a:p>
              <a:pPr marL="171450" lvl="1" indent="-171450" algn="l" defTabSz="711200">
                <a:lnSpc>
                  <a:spcPct val="90000"/>
                </a:lnSpc>
                <a:spcBef>
                  <a:spcPts val="0"/>
                </a:spcBef>
                <a:spcAft>
                  <a:spcPts val="0"/>
                </a:spcAft>
                <a:buChar char="••"/>
                <a:defRPr/>
              </a:pPr>
              <a:r>
                <a:rPr lang="en-GB" sz="1600"/>
                <a:t>Kick off meeting</a:t>
              </a:r>
              <a:endParaRPr/>
            </a:p>
            <a:p>
              <a:pPr marL="171450" lvl="1" indent="-171450" algn="l" defTabSz="711200">
                <a:lnSpc>
                  <a:spcPct val="90000"/>
                </a:lnSpc>
                <a:spcBef>
                  <a:spcPts val="0"/>
                </a:spcBef>
                <a:spcAft>
                  <a:spcPts val="0"/>
                </a:spcAft>
                <a:buChar char="••"/>
                <a:defRPr/>
              </a:pPr>
              <a:r>
                <a:rPr lang="en-GB" sz="1600"/>
                <a:t>Steering board rules of procedure</a:t>
              </a:r>
              <a:endParaRPr/>
            </a:p>
          </p:txBody>
        </p:sp>
      </p:grpSp>
      <p:sp>
        <p:nvSpPr>
          <p:cNvPr id="19" name="Rettangolo 4" hidden="0"/>
          <p:cNvSpPr/>
          <p:nvPr isPhoto="0" userDrawn="0"/>
        </p:nvSpPr>
        <p:spPr bwMode="auto">
          <a:xfrm>
            <a:off x="1115616" y="2780928"/>
            <a:ext cx="1080120" cy="79208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b="1"/>
              <a:t>Project Start up</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AdjustHandles="0" noChangeArrowheads="0"/>
          </p:cNvSpPr>
          <p:nvPr isPhoto="0" userDrawn="0"/>
        </p:nvSpPr>
        <p:spPr bwMode="auto">
          <a:xfrm>
            <a:off x="179512" y="260648"/>
            <a:ext cx="8352928" cy="576064"/>
          </a:xfrm>
          <a:prstGeom prst="rect">
            <a:avLst/>
          </a:prstGeom>
          <a:solidFill>
            <a:schemeClr val="tx2">
              <a:lumMod val="75000"/>
            </a:schemeClr>
          </a:solidFill>
        </p:spPr>
        <p:txBody>
          <a:bodyPr vert="horz" lIns="91440" tIns="45720" rIns="91440" bIns="45720" rtlCol="0" anchor="ctr">
            <a:noAutofit/>
          </a:bodyPr>
          <a:lstStyle>
            <a:lvl1pPr algn="ctr" defTabSz="914400">
              <a:spcBef>
                <a:spcPts val="0"/>
              </a:spcBef>
              <a:buNone/>
              <a:defRPr sz="4400">
                <a:solidFill>
                  <a:schemeClr val="tx1"/>
                </a:solidFill>
                <a:latin typeface="+mj-lt"/>
                <a:ea typeface="+mj-ea"/>
                <a:cs typeface="+mj-cs"/>
              </a:defRPr>
            </a:lvl1pPr>
          </a:lstStyle>
          <a:p>
            <a:pPr algn="l">
              <a:defRPr/>
            </a:pPr>
            <a:r>
              <a:rPr lang="en-GB" sz="2400" b="1">
                <a:solidFill>
                  <a:schemeClr val="bg1"/>
                </a:solidFill>
              </a:rPr>
              <a:t>The audit trail</a:t>
            </a:r>
            <a:endParaRPr/>
          </a:p>
        </p:txBody>
      </p:sp>
      <p:sp>
        <p:nvSpPr>
          <p:cNvPr id="5" name="CasellaDiTesto 5" hidden="0"/>
          <p:cNvSpPr>
            <a:spLocks noAdjustHandles="0" noChangeArrowheads="0"/>
          </p:cNvSpPr>
          <p:nvPr isPhoto="0" userDrawn="0"/>
        </p:nvSpPr>
        <p:spPr bwMode="auto">
          <a:xfrm>
            <a:off x="539552" y="1412776"/>
            <a:ext cx="7776864" cy="4678204"/>
          </a:xfrm>
          <a:prstGeom prst="rect">
            <a:avLst/>
          </a:prstGeom>
          <a:noFill/>
        </p:spPr>
        <p:txBody>
          <a:bodyPr wrap="square" rtlCol="0">
            <a:spAutoFit/>
          </a:bodyPr>
          <a:lstStyle/>
          <a:p>
            <a:pPr marL="342900" indent="-342900" algn="just">
              <a:buFont typeface="Wingdings"/>
              <a:buChar char="ü"/>
              <a:defRPr/>
            </a:pPr>
            <a:r>
              <a:rPr lang="en-GB"/>
              <a:t>The audit trail is the procedure/s allowing tracking all the financial documents and additional necessary documents supporting the financial flow within a project.</a:t>
            </a:r>
            <a:endParaRPr/>
          </a:p>
          <a:p>
            <a:pPr marL="342900" indent="-342900" algn="just">
              <a:buFont typeface="Wingdings"/>
              <a:buChar char="ü"/>
              <a:defRPr/>
            </a:pPr>
            <a:endParaRPr lang="en-GB"/>
          </a:p>
          <a:p>
            <a:pPr marL="342900" indent="-342900" algn="just">
              <a:buFont typeface="Wingdings"/>
              <a:buChar char="ü"/>
              <a:defRPr/>
            </a:pPr>
            <a:r>
              <a:rPr lang="en-GB"/>
              <a:t>It includes all documents related to the project from the subsidy contract/partnership agreement to the reports, proofs of payments and reporting closure, including eventual amendments or revisions of the Application Form.</a:t>
            </a:r>
            <a:endParaRPr/>
          </a:p>
          <a:p>
            <a:pPr marL="342900" indent="-342900" algn="just">
              <a:buFont typeface="Wingdings"/>
              <a:buChar char="ü"/>
              <a:defRPr/>
            </a:pPr>
            <a:endParaRPr lang="en-GB"/>
          </a:p>
          <a:p>
            <a:pPr marL="342900" indent="-342900" algn="just">
              <a:buFont typeface="Wingdings"/>
              <a:buChar char="ü"/>
              <a:defRPr/>
            </a:pPr>
            <a:r>
              <a:rPr lang="en-GB"/>
              <a:t>The audit trail must be kept both at level of single partner (including lead partner) and project level.</a:t>
            </a:r>
            <a:endParaRPr/>
          </a:p>
          <a:p>
            <a:pPr>
              <a:defRPr/>
            </a:pPr>
            <a:endParaRPr lang="en-GB" sz="2000"/>
          </a:p>
          <a:p>
            <a:pPr>
              <a:defRPr/>
            </a:pPr>
            <a:endParaRPr lang="en-GB" sz="2000"/>
          </a:p>
          <a:p>
            <a:pPr>
              <a:defRPr/>
            </a:pPr>
            <a:endParaRPr lang="en-GB" sz="2000"/>
          </a:p>
          <a:p>
            <a:pPr>
              <a:defRPr/>
            </a:pPr>
            <a:endParaRPr lang="en-GB" sz="2000"/>
          </a:p>
          <a:p>
            <a:pPr>
              <a:defRPr/>
            </a:pPr>
            <a:endParaRPr lang="en-GB" sz="2000"/>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AdjustHandles="0" noChangeArrowheads="0"/>
          </p:cNvSpPr>
          <p:nvPr isPhoto="0" userDrawn="0"/>
        </p:nvSpPr>
        <p:spPr bwMode="auto">
          <a:xfrm>
            <a:off x="397471" y="188640"/>
            <a:ext cx="8424936" cy="516620"/>
          </a:xfrm>
          <a:prstGeom prst="rect">
            <a:avLst/>
          </a:prstGeom>
          <a:solidFill>
            <a:schemeClr val="tx2">
              <a:lumMod val="75000"/>
            </a:schemeClr>
          </a:solidFill>
        </p:spPr>
        <p:txBody>
          <a:bodyPr vert="horz" lIns="91440" tIns="45720" rIns="91440" bIns="45720" rtlCol="0" anchor="ctr"/>
          <a:lstStyle>
            <a:lvl1pPr algn="ctr" defTabSz="914400">
              <a:spcBef>
                <a:spcPts val="0"/>
              </a:spcBef>
              <a:buNone/>
              <a:defRPr sz="4400">
                <a:solidFill>
                  <a:schemeClr val="tx1"/>
                </a:solidFill>
                <a:latin typeface="+mj-lt"/>
                <a:ea typeface="+mj-ea"/>
                <a:cs typeface="+mj-cs"/>
              </a:defRPr>
            </a:lvl1pPr>
          </a:lstStyle>
          <a:p>
            <a:pPr algn="l">
              <a:defRPr/>
            </a:pPr>
            <a:r>
              <a:rPr lang="en-GB" sz="2400" b="1">
                <a:solidFill>
                  <a:schemeClr val="bg1"/>
                </a:solidFill>
              </a:rPr>
              <a:t>The audit trail – an example</a:t>
            </a:r>
            <a:endParaRPr/>
          </a:p>
        </p:txBody>
      </p:sp>
      <p:graphicFrame>
        <p:nvGraphicFramePr>
          <p:cNvPr id="5" name="Tabella 1" hidden="0"/>
          <p:cNvGraphicFramePr>
            <a:graphicFrameLocks xmlns:a="http://schemas.openxmlformats.org/drawingml/2006/main" noGrp="1"/>
          </p:cNvGraphicFramePr>
          <p:nvPr isPhoto="0" userDrawn="0"/>
        </p:nvGraphicFramePr>
        <p:xfrm>
          <a:off x="395536" y="908721"/>
          <a:ext cx="8424936" cy="5253338"/>
        </p:xfrm>
        <a:graphic>
          <a:graphicData uri="http://schemas.openxmlformats.org/drawingml/2006/table">
            <a:tbl>
              <a:tblPr firstRow="1" firstCol="1" lastRow="0" lastCol="0" bandRow="1" bandCol="0">
                <a:tableStyleId>{979350E7-814D-2FF0-332E-51030419C1B0}</a:tableStyleId>
              </a:tblPr>
              <a:tblGrid>
                <a:gridCol w="2618871"/>
                <a:gridCol w="5806065"/>
              </a:tblGrid>
              <a:tr h="284016">
                <a:tc>
                  <a:txBody>
                    <a:bodyPr/>
                    <a:p>
                      <a:pPr algn="just">
                        <a:lnSpc>
                          <a:spcPct val="114999"/>
                        </a:lnSpc>
                        <a:spcAft>
                          <a:spcPts val="0"/>
                        </a:spcAft>
                        <a:defRPr/>
                      </a:pPr>
                      <a:r>
                        <a:rPr lang="en-US" sz="1600"/>
                        <a:t>Type of document</a:t>
                      </a:r>
                      <a:endParaRPr lang="it-IT" sz="1600">
                        <a:latin typeface="Calibri"/>
                        <a:ea typeface="Calibri"/>
                        <a:cs typeface="Times New Roman"/>
                      </a:endParaRPr>
                    </a:p>
                  </a:txBody>
                  <a:tcPr marL="68580" marR="68580" marT="0" marB="0"/>
                </a:tc>
                <a:tc>
                  <a:txBody>
                    <a:bodyPr/>
                    <a:p>
                      <a:pPr algn="just">
                        <a:lnSpc>
                          <a:spcPct val="114999"/>
                        </a:lnSpc>
                        <a:spcAft>
                          <a:spcPts val="0"/>
                        </a:spcAft>
                        <a:defRPr/>
                      </a:pPr>
                      <a:r>
                        <a:rPr lang="en-US" sz="1600"/>
                        <a:t>Specifications </a:t>
                      </a:r>
                      <a:endParaRPr lang="it-IT" sz="1600">
                        <a:latin typeface="Calibri"/>
                        <a:ea typeface="Calibri"/>
                        <a:cs typeface="Times New Roman"/>
                      </a:endParaRPr>
                    </a:p>
                  </a:txBody>
                  <a:tcPr marL="68580" marR="68580" marT="0" marB="0"/>
                </a:tc>
              </a:tr>
              <a:tr h="603569">
                <a:tc>
                  <a:txBody>
                    <a:bodyPr/>
                    <a:p>
                      <a:pPr algn="just">
                        <a:lnSpc>
                          <a:spcPct val="114999"/>
                        </a:lnSpc>
                        <a:spcAft>
                          <a:spcPts val="0"/>
                        </a:spcAft>
                        <a:defRPr/>
                      </a:pPr>
                      <a:r>
                        <a:rPr lang="en-US" sz="1600"/>
                        <a:t>Subsidy contract</a:t>
                      </a:r>
                      <a:endParaRPr lang="it-IT" sz="1600">
                        <a:latin typeface="Calibri"/>
                        <a:ea typeface="Calibri"/>
                        <a:cs typeface="Times New Roman"/>
                      </a:endParaRPr>
                    </a:p>
                  </a:txBody>
                  <a:tcPr marL="68580" marR="68580" marT="0" marB="0"/>
                </a:tc>
                <a:tc>
                  <a:txBody>
                    <a:bodyPr/>
                    <a:p>
                      <a:pPr marL="342900" lvl="0" indent="-342900" algn="just">
                        <a:lnSpc>
                          <a:spcPct val="114999"/>
                        </a:lnSpc>
                        <a:spcAft>
                          <a:spcPts val="0"/>
                        </a:spcAft>
                        <a:buFont typeface="Wingdings"/>
                        <a:buChar char=""/>
                        <a:defRPr/>
                      </a:pPr>
                      <a:r>
                        <a:rPr lang="en-US" sz="1600"/>
                        <a:t>All versions;</a:t>
                      </a:r>
                      <a:endParaRPr lang="it-IT" sz="1600"/>
                    </a:p>
                    <a:p>
                      <a:pPr marL="342900" lvl="0" indent="-342900" algn="just">
                        <a:lnSpc>
                          <a:spcPct val="114999"/>
                        </a:lnSpc>
                        <a:spcAft>
                          <a:spcPts val="0"/>
                        </a:spcAft>
                        <a:buFont typeface="Wingdings"/>
                        <a:buChar char=""/>
                        <a:defRPr/>
                      </a:pPr>
                      <a:r>
                        <a:rPr lang="en-US" sz="1600"/>
                        <a:t>Latest updated application form annexed to the subsidy</a:t>
                      </a:r>
                      <a:endParaRPr lang="it-IT" sz="1600">
                        <a:latin typeface="Calibri"/>
                        <a:ea typeface="Calibri"/>
                        <a:cs typeface="Times New Roman"/>
                      </a:endParaRPr>
                    </a:p>
                  </a:txBody>
                  <a:tcPr marL="68580" marR="68580" marT="0" marB="0"/>
                </a:tc>
              </a:tr>
              <a:tr h="301784">
                <a:tc>
                  <a:txBody>
                    <a:bodyPr/>
                    <a:p>
                      <a:pPr algn="just">
                        <a:lnSpc>
                          <a:spcPct val="114999"/>
                        </a:lnSpc>
                        <a:spcAft>
                          <a:spcPts val="0"/>
                        </a:spcAft>
                        <a:defRPr/>
                      </a:pPr>
                      <a:r>
                        <a:rPr lang="en-US" sz="1600"/>
                        <a:t>Partnership agreement </a:t>
                      </a:r>
                      <a:endParaRPr lang="it-IT" sz="1600">
                        <a:latin typeface="Calibri"/>
                        <a:ea typeface="Calibri"/>
                        <a:cs typeface="Times New Roman"/>
                      </a:endParaRPr>
                    </a:p>
                  </a:txBody>
                  <a:tcPr marL="68580" marR="68580" marT="0" marB="0"/>
                </a:tc>
                <a:tc>
                  <a:txBody>
                    <a:bodyPr/>
                    <a:p>
                      <a:pPr marL="342900" lvl="0" indent="-342900" algn="just">
                        <a:lnSpc>
                          <a:spcPct val="114999"/>
                        </a:lnSpc>
                        <a:spcAft>
                          <a:spcPts val="0"/>
                        </a:spcAft>
                        <a:buFont typeface="Wingdings"/>
                        <a:buChar char=""/>
                        <a:defRPr/>
                      </a:pPr>
                      <a:r>
                        <a:rPr lang="en-US" sz="1600"/>
                        <a:t>All versions;</a:t>
                      </a:r>
                      <a:endParaRPr lang="it-IT" sz="1600">
                        <a:latin typeface="Calibri"/>
                        <a:ea typeface="Calibri"/>
                        <a:cs typeface="Times New Roman"/>
                      </a:endParaRPr>
                    </a:p>
                  </a:txBody>
                  <a:tcPr marL="68580" marR="68580" marT="0" marB="0"/>
                </a:tc>
              </a:tr>
              <a:tr h="301784">
                <a:tc>
                  <a:txBody>
                    <a:bodyPr/>
                    <a:p>
                      <a:pPr algn="just">
                        <a:lnSpc>
                          <a:spcPct val="114999"/>
                        </a:lnSpc>
                        <a:spcAft>
                          <a:spcPts val="0"/>
                        </a:spcAft>
                        <a:defRPr/>
                      </a:pPr>
                      <a:r>
                        <a:rPr lang="en-US" sz="1600"/>
                        <a:t>Reporting forms</a:t>
                      </a:r>
                      <a:endParaRPr lang="it-IT" sz="1600">
                        <a:latin typeface="Calibri"/>
                        <a:ea typeface="Calibri"/>
                        <a:cs typeface="Times New Roman"/>
                      </a:endParaRPr>
                    </a:p>
                  </a:txBody>
                  <a:tcPr marL="68580" marR="68580" marT="0" marB="0"/>
                </a:tc>
                <a:tc>
                  <a:txBody>
                    <a:bodyPr/>
                    <a:p>
                      <a:pPr marL="342900" lvl="0" indent="-342900" algn="just">
                        <a:lnSpc>
                          <a:spcPct val="114999"/>
                        </a:lnSpc>
                        <a:spcAft>
                          <a:spcPts val="0"/>
                        </a:spcAft>
                        <a:buFont typeface="Wingdings"/>
                        <a:buChar char=""/>
                        <a:defRPr/>
                      </a:pPr>
                      <a:r>
                        <a:rPr lang="en-US" sz="1600"/>
                        <a:t>All submitted documentation</a:t>
                      </a:r>
                      <a:endParaRPr lang="it-IT" sz="1600">
                        <a:latin typeface="Calibri"/>
                        <a:ea typeface="Calibri"/>
                        <a:cs typeface="Times New Roman"/>
                      </a:endParaRPr>
                    </a:p>
                  </a:txBody>
                  <a:tcPr marL="68580" marR="68580" marT="0" marB="0"/>
                </a:tc>
              </a:tr>
              <a:tr h="301784">
                <a:tc>
                  <a:txBody>
                    <a:bodyPr/>
                    <a:p>
                      <a:pPr algn="just">
                        <a:lnSpc>
                          <a:spcPct val="114999"/>
                        </a:lnSpc>
                        <a:spcAft>
                          <a:spcPts val="0"/>
                        </a:spcAft>
                        <a:defRPr/>
                      </a:pPr>
                      <a:r>
                        <a:rPr lang="en-US" sz="1600"/>
                        <a:t>PP reporting forms (if any)</a:t>
                      </a:r>
                      <a:endParaRPr lang="it-IT" sz="1600">
                        <a:latin typeface="Calibri"/>
                        <a:ea typeface="Calibri"/>
                        <a:cs typeface="Times New Roman"/>
                      </a:endParaRPr>
                    </a:p>
                  </a:txBody>
                  <a:tcPr marL="68580" marR="68580" marT="0" marB="0"/>
                </a:tc>
                <a:tc>
                  <a:txBody>
                    <a:bodyPr/>
                    <a:p>
                      <a:pPr marL="342900" lvl="0" indent="-342900" algn="just">
                        <a:lnSpc>
                          <a:spcPct val="114999"/>
                        </a:lnSpc>
                        <a:spcAft>
                          <a:spcPts val="0"/>
                        </a:spcAft>
                        <a:buFont typeface="Wingdings"/>
                        <a:buChar char=""/>
                        <a:defRPr/>
                      </a:pPr>
                      <a:r>
                        <a:rPr lang="en-US" sz="1600"/>
                        <a:t>All accepted documentation</a:t>
                      </a:r>
                      <a:endParaRPr lang="it-IT" sz="1600">
                        <a:latin typeface="Calibri"/>
                        <a:ea typeface="Calibri"/>
                        <a:cs typeface="Times New Roman"/>
                      </a:endParaRPr>
                    </a:p>
                  </a:txBody>
                  <a:tcPr marL="68580" marR="68580" marT="0" marB="0"/>
                </a:tc>
              </a:tr>
              <a:tr h="301784">
                <a:tc>
                  <a:txBody>
                    <a:bodyPr/>
                    <a:p>
                      <a:pPr algn="just">
                        <a:lnSpc>
                          <a:spcPct val="114999"/>
                        </a:lnSpc>
                        <a:spcAft>
                          <a:spcPts val="0"/>
                        </a:spcAft>
                        <a:defRPr/>
                      </a:pPr>
                      <a:r>
                        <a:rPr lang="en-US" sz="1600"/>
                        <a:t>First level control reports and certificate</a:t>
                      </a:r>
                      <a:endParaRPr lang="it-IT" sz="1600">
                        <a:latin typeface="Calibri"/>
                        <a:ea typeface="Calibri"/>
                        <a:cs typeface="Times New Roman"/>
                      </a:endParaRPr>
                    </a:p>
                  </a:txBody>
                  <a:tcPr marL="68580" marR="68580" marT="0" marB="0"/>
                </a:tc>
                <a:tc>
                  <a:txBody>
                    <a:bodyPr/>
                    <a:p>
                      <a:pPr marL="342900" lvl="0" indent="-342900" algn="just">
                        <a:lnSpc>
                          <a:spcPct val="114999"/>
                        </a:lnSpc>
                        <a:spcAft>
                          <a:spcPts val="0"/>
                        </a:spcAft>
                        <a:buFont typeface="Wingdings"/>
                        <a:buChar char=""/>
                        <a:defRPr/>
                      </a:pPr>
                      <a:r>
                        <a:rPr lang="en-US" sz="1600"/>
                        <a:t>All reports</a:t>
                      </a:r>
                      <a:endParaRPr lang="it-IT" sz="1600">
                        <a:latin typeface="Calibri"/>
                        <a:ea typeface="Calibri"/>
                        <a:cs typeface="Times New Roman"/>
                      </a:endParaRPr>
                    </a:p>
                  </a:txBody>
                  <a:tcPr marL="68580" marR="68580" marT="0" marB="0"/>
                </a:tc>
              </a:tr>
              <a:tr h="1390646">
                <a:tc>
                  <a:txBody>
                    <a:bodyPr/>
                    <a:p>
                      <a:pPr algn="just">
                        <a:lnSpc>
                          <a:spcPct val="114999"/>
                        </a:lnSpc>
                        <a:spcAft>
                          <a:spcPts val="0"/>
                        </a:spcAft>
                        <a:defRPr/>
                      </a:pPr>
                      <a:r>
                        <a:rPr lang="en-US" sz="1600"/>
                        <a:t>For each expenditure</a:t>
                      </a:r>
                      <a:endParaRPr lang="it-IT" sz="1600">
                        <a:latin typeface="Calibri"/>
                        <a:ea typeface="Calibri"/>
                        <a:cs typeface="Times New Roman"/>
                      </a:endParaRPr>
                    </a:p>
                  </a:txBody>
                  <a:tcPr marL="68580" marR="68580" marT="0" marB="0"/>
                </a:tc>
                <a:tc>
                  <a:txBody>
                    <a:bodyPr/>
                    <a:p>
                      <a:pPr marL="342900" lvl="0" indent="-342900" algn="just">
                        <a:lnSpc>
                          <a:spcPct val="114999"/>
                        </a:lnSpc>
                        <a:spcAft>
                          <a:spcPts val="0"/>
                        </a:spcAft>
                        <a:buFont typeface="Wingdings"/>
                        <a:buChar char=""/>
                        <a:defRPr/>
                      </a:pPr>
                      <a:r>
                        <a:rPr lang="en-US" sz="1600"/>
                        <a:t>Information on the selection process - procurement procedure</a:t>
                      </a:r>
                      <a:endParaRPr lang="it-IT" sz="1600"/>
                    </a:p>
                    <a:p>
                      <a:pPr marL="342900" lvl="0" indent="-342900" algn="just">
                        <a:lnSpc>
                          <a:spcPct val="114999"/>
                        </a:lnSpc>
                        <a:spcAft>
                          <a:spcPts val="0"/>
                        </a:spcAft>
                        <a:buFont typeface="Wingdings"/>
                        <a:buChar char=""/>
                        <a:defRPr/>
                      </a:pPr>
                      <a:r>
                        <a:rPr lang="en-US" sz="1600"/>
                        <a:t>Received invoices</a:t>
                      </a:r>
                      <a:endParaRPr lang="it-IT" sz="1600"/>
                    </a:p>
                    <a:p>
                      <a:pPr marL="342900" lvl="0" indent="-342900" algn="just">
                        <a:lnSpc>
                          <a:spcPct val="114999"/>
                        </a:lnSpc>
                        <a:spcAft>
                          <a:spcPts val="0"/>
                        </a:spcAft>
                        <a:buFont typeface="Wingdings"/>
                        <a:buChar char=""/>
                        <a:defRPr/>
                      </a:pPr>
                      <a:r>
                        <a:rPr lang="en-US" sz="1600"/>
                        <a:t>Proof of payment </a:t>
                      </a:r>
                      <a:endParaRPr/>
                    </a:p>
                    <a:p>
                      <a:pPr marL="342900" lvl="0" indent="-342900" algn="just">
                        <a:lnSpc>
                          <a:spcPct val="114999"/>
                        </a:lnSpc>
                        <a:spcAft>
                          <a:spcPts val="0"/>
                        </a:spcAft>
                        <a:buFont typeface="Wingdings"/>
                        <a:buChar char=""/>
                        <a:defRPr/>
                      </a:pPr>
                      <a:r>
                        <a:rPr lang="en-US" sz="1600"/>
                        <a:t>Documentation submitted to the first level controller</a:t>
                      </a:r>
                      <a:endParaRPr lang="it-IT" sz="1600">
                        <a:latin typeface="Calibri"/>
                        <a:ea typeface="Calibri"/>
                        <a:cs typeface="Times New Roman"/>
                      </a:endParaRPr>
                    </a:p>
                  </a:txBody>
                  <a:tcPr marL="68580" marR="68580" marT="0" marB="0"/>
                </a:tc>
              </a:tr>
              <a:tr h="905354">
                <a:tc>
                  <a:txBody>
                    <a:bodyPr/>
                    <a:p>
                      <a:pPr algn="just">
                        <a:lnSpc>
                          <a:spcPct val="114999"/>
                        </a:lnSpc>
                        <a:spcAft>
                          <a:spcPts val="0"/>
                        </a:spcAft>
                        <a:defRPr/>
                      </a:pPr>
                      <a:r>
                        <a:rPr lang="en-US" sz="1600"/>
                        <a:t>Further supporting document related to other budget lines</a:t>
                      </a:r>
                      <a:endParaRPr lang="it-IT" sz="1600">
                        <a:latin typeface="Calibri"/>
                        <a:ea typeface="Calibri"/>
                        <a:cs typeface="Times New Roman"/>
                      </a:endParaRPr>
                    </a:p>
                  </a:txBody>
                  <a:tcPr marL="68580" marR="68580" marT="0" marB="0"/>
                </a:tc>
                <a:tc>
                  <a:txBody>
                    <a:bodyPr/>
                    <a:p>
                      <a:pPr marL="342900" lvl="0" indent="-342900" algn="just">
                        <a:lnSpc>
                          <a:spcPct val="114999"/>
                        </a:lnSpc>
                        <a:spcAft>
                          <a:spcPts val="0"/>
                        </a:spcAft>
                        <a:buFont typeface="Wingdings"/>
                        <a:buChar char=""/>
                        <a:defRPr/>
                      </a:pPr>
                      <a:r>
                        <a:rPr lang="en-US" sz="1600"/>
                        <a:t>Time sheets; contracts; reports.</a:t>
                      </a:r>
                      <a:endParaRPr lang="it-IT" sz="1600">
                        <a:latin typeface="Calibri"/>
                        <a:ea typeface="Calibri"/>
                        <a:cs typeface="Times New Roman"/>
                      </a:endParaRPr>
                    </a:p>
                  </a:txBody>
                  <a:tcPr marL="68580" marR="68580" marT="0" marB="0"/>
                </a:tc>
              </a:tr>
              <a:tr h="603569">
                <a:tc>
                  <a:txBody>
                    <a:bodyPr/>
                    <a:p>
                      <a:pPr algn="just">
                        <a:lnSpc>
                          <a:spcPct val="114999"/>
                        </a:lnSpc>
                        <a:spcAft>
                          <a:spcPts val="0"/>
                        </a:spcAft>
                        <a:defRPr/>
                      </a:pPr>
                      <a:r>
                        <a:rPr lang="en-US" sz="1600"/>
                        <a:t>Outputs and deliverables produced</a:t>
                      </a:r>
                      <a:endParaRPr lang="it-IT" sz="1600">
                        <a:latin typeface="Calibri"/>
                        <a:ea typeface="Calibri"/>
                        <a:cs typeface="Times New Roman"/>
                      </a:endParaRPr>
                    </a:p>
                  </a:txBody>
                  <a:tcPr marL="68580" marR="68580" marT="0" marB="0"/>
                </a:tc>
                <a:tc>
                  <a:txBody>
                    <a:bodyPr/>
                    <a:p>
                      <a:pPr marL="342900" lvl="0" indent="-342900" algn="just">
                        <a:lnSpc>
                          <a:spcPct val="114999"/>
                        </a:lnSpc>
                        <a:spcAft>
                          <a:spcPts val="0"/>
                        </a:spcAft>
                        <a:buFont typeface="Wingdings"/>
                        <a:buChar char=""/>
                        <a:defRPr/>
                      </a:pPr>
                      <a:r>
                        <a:rPr lang="en-US" sz="1600"/>
                        <a:t>Adequate and relevant related documentation produced during the project lifetime</a:t>
                      </a:r>
                      <a:endParaRPr lang="it-IT" sz="1600"/>
                    </a:p>
                  </a:txBody>
                  <a:tcPr marL="68580" marR="68580" marT="0" marB="0"/>
                </a:tc>
              </a:tr>
            </a:tbl>
          </a:graphicData>
        </a:graphic>
      </p:graphicFrame>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AdjustHandles="0" noChangeArrowheads="0"/>
          </p:cNvSpPr>
          <p:nvPr isPhoto="0" userDrawn="0"/>
        </p:nvSpPr>
        <p:spPr bwMode="auto">
          <a:xfrm>
            <a:off x="467544" y="476673"/>
            <a:ext cx="7992888" cy="432048"/>
          </a:xfrm>
          <a:prstGeom prst="rect">
            <a:avLst/>
          </a:prstGeom>
          <a:solidFill>
            <a:schemeClr val="tx2">
              <a:lumMod val="75000"/>
            </a:schemeClr>
          </a:solidFill>
        </p:spPr>
        <p:txBody>
          <a:bodyPr vert="horz" lIns="91440" tIns="45720" rIns="91440" bIns="45720" rtlCol="0" anchor="ctr"/>
          <a:lstStyle>
            <a:lvl1pPr algn="ctr" defTabSz="914400">
              <a:spcBef>
                <a:spcPts val="0"/>
              </a:spcBef>
              <a:buNone/>
              <a:defRPr sz="4400">
                <a:solidFill>
                  <a:schemeClr val="tx1"/>
                </a:solidFill>
                <a:latin typeface="+mj-lt"/>
                <a:ea typeface="+mj-ea"/>
                <a:cs typeface="+mj-cs"/>
              </a:defRPr>
            </a:lvl1pPr>
          </a:lstStyle>
          <a:p>
            <a:pPr algn="l">
              <a:lnSpc>
                <a:spcPct val="90000"/>
              </a:lnSpc>
              <a:defRPr/>
            </a:pPr>
            <a:r>
              <a:rPr lang="en-GB" sz="2400" b="1">
                <a:solidFill>
                  <a:schemeClr val="bg1"/>
                </a:solidFill>
              </a:rPr>
              <a:t>Adequate archive and a separate accounting system </a:t>
            </a:r>
            <a:endParaRPr/>
          </a:p>
        </p:txBody>
      </p:sp>
      <p:sp>
        <p:nvSpPr>
          <p:cNvPr id="5" name="CasellaDiTesto 5" hidden="0"/>
          <p:cNvSpPr>
            <a:spLocks noAdjustHandles="0" noChangeArrowheads="0"/>
          </p:cNvSpPr>
          <p:nvPr isPhoto="0" userDrawn="0"/>
        </p:nvSpPr>
        <p:spPr bwMode="auto">
          <a:xfrm>
            <a:off x="467544" y="1196752"/>
            <a:ext cx="8208912" cy="4062651"/>
          </a:xfrm>
          <a:prstGeom prst="rect">
            <a:avLst/>
          </a:prstGeom>
          <a:noFill/>
        </p:spPr>
        <p:txBody>
          <a:bodyPr wrap="square" rtlCol="0">
            <a:spAutoFit/>
          </a:bodyPr>
          <a:lstStyle/>
          <a:p>
            <a:pPr marL="342900" indent="-342900">
              <a:buFont typeface="Wingdings"/>
              <a:buChar char="Ø"/>
              <a:defRPr/>
            </a:pPr>
            <a:endParaRPr lang="en-GB" sz="2000"/>
          </a:p>
          <a:p>
            <a:pPr marL="342900" indent="-342900" algn="just">
              <a:buFont typeface="Wingdings"/>
              <a:buChar char="ü"/>
              <a:defRPr/>
            </a:pPr>
            <a:r>
              <a:rPr lang="en-GB"/>
              <a:t>A physical and/or electronic archive must be put in place allowing data storing, records and documents concerning the physical and financial implementation of the project; </a:t>
            </a:r>
            <a:endParaRPr/>
          </a:p>
          <a:p>
            <a:pPr marL="342900" indent="-342900" algn="just">
              <a:buFont typeface="Wingdings"/>
              <a:buChar char="ü"/>
              <a:defRPr/>
            </a:pPr>
            <a:endParaRPr lang="en-GB"/>
          </a:p>
          <a:p>
            <a:pPr marL="342900" indent="-342900" algn="just">
              <a:buFont typeface="Wingdings"/>
              <a:buChar char="ü"/>
              <a:defRPr/>
            </a:pPr>
            <a:r>
              <a:rPr lang="en-GB"/>
              <a:t>A separate accounting system or an adequate accounting code must be put in place for the project.</a:t>
            </a:r>
            <a:endParaRPr/>
          </a:p>
          <a:p>
            <a:pPr marL="342900" indent="-342900" algn="just">
              <a:buFont typeface="Wingdings"/>
              <a:buChar char="ü"/>
              <a:defRPr/>
            </a:pPr>
            <a:endParaRPr lang="en-GB"/>
          </a:p>
          <a:p>
            <a:pPr marL="342900" indent="-342900" algn="just">
              <a:buFont typeface="Wingdings"/>
              <a:buChar char="ü"/>
              <a:defRPr/>
            </a:pPr>
            <a:r>
              <a:rPr lang="en-US"/>
              <a:t>Supporting documents composing the audit trail must remain available at the premises of each beneficiary at least for </a:t>
            </a:r>
            <a:r>
              <a:rPr lang="en-US" b="1"/>
              <a:t>a period of three years</a:t>
            </a:r>
            <a:r>
              <a:rPr lang="en-US"/>
              <a:t>. This period starts from 31 December following the submission of the payment claim to the EC by the MA that contains the last expenditure of the project following its completion. </a:t>
            </a:r>
            <a:endParaRPr lang="en-GB"/>
          </a:p>
          <a:p>
            <a:pPr>
              <a:defRPr/>
            </a:pPr>
            <a:endParaRPr lang="en-GB" sz="2000"/>
          </a:p>
          <a:p>
            <a:pPr>
              <a:defRPr/>
            </a:pPr>
            <a:endParaRPr lang="en-GB" sz="2000"/>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Grp="1"/>
          </p:cNvSpPr>
          <p:nvPr isPhoto="0" userDrawn="0">
            <p:ph type="title" hasCustomPrompt="0"/>
          </p:nvPr>
        </p:nvSpPr>
        <p:spPr bwMode="auto"/>
        <p:txBody>
          <a:bodyPr/>
          <a:lstStyle/>
          <a:p>
            <a:pPr>
              <a:defRPr/>
            </a:pPr>
            <a:r>
              <a:rPr lang="en-GB" sz="4000" b="1">
                <a:solidFill>
                  <a:schemeClr val="bg1"/>
                </a:solidFill>
              </a:rPr>
              <a:t>Public procurement rules</a:t>
            </a:r>
            <a:br>
              <a:rPr lang="en-GB" sz="4000" b="1">
                <a:solidFill>
                  <a:schemeClr val="bg1"/>
                </a:solidFill>
              </a:rPr>
            </a:br>
            <a:endParaRPr lang="it-IT" sz="4000"/>
          </a:p>
        </p:txBody>
      </p:sp>
      <p:sp>
        <p:nvSpPr>
          <p:cNvPr id="5" name="Titolo 1" hidden="0"/>
          <p:cNvSpPr>
            <a:spLocks noAdjustHandles="0" noChangeArrowheads="0"/>
          </p:cNvSpPr>
          <p:nvPr isPhoto="0" userDrawn="0"/>
        </p:nvSpPr>
        <p:spPr bwMode="auto">
          <a:xfrm>
            <a:off x="1439652" y="1234944"/>
            <a:ext cx="5184576" cy="635342"/>
          </a:xfrm>
          <a:prstGeom prst="rect">
            <a:avLst/>
          </a:prstGeom>
          <a:solidFill>
            <a:schemeClr val="tx2">
              <a:lumMod val="75000"/>
            </a:schemeClr>
          </a:solidFill>
        </p:spPr>
        <p:txBody>
          <a:bodyPr vert="horz" lIns="68580" tIns="34290" rIns="68580" bIns="34290" rtlCol="0" anchor="ctr"/>
          <a:lstStyle>
            <a:lvl1pPr algn="ctr" defTabSz="914400">
              <a:spcBef>
                <a:spcPts val="0"/>
              </a:spcBef>
              <a:buNone/>
              <a:defRPr sz="4400">
                <a:solidFill>
                  <a:schemeClr val="tx1"/>
                </a:solidFill>
                <a:latin typeface="+mj-lt"/>
                <a:ea typeface="+mj-ea"/>
                <a:cs typeface="+mj-cs"/>
              </a:defRPr>
            </a:lvl1pPr>
          </a:lstStyle>
          <a:p>
            <a:pPr algn="l">
              <a:defRPr/>
            </a:pPr>
            <a:r>
              <a:rPr lang="en-GB" sz="1800" b="1">
                <a:solidFill>
                  <a:schemeClr val="bg1"/>
                </a:solidFill>
              </a:rPr>
              <a:t>Public procurement rules</a:t>
            </a:r>
            <a:endParaRPr/>
          </a:p>
        </p:txBody>
      </p:sp>
      <p:pic>
        <p:nvPicPr>
          <p:cNvPr id="6" name="Immagine 4" hidden="0"/>
          <p:cNvPicPr>
            <a:picLocks noChangeAspect="1"/>
          </p:cNvPicPr>
          <p:nvPr isPhoto="0" userDrawn="0"/>
        </p:nvPicPr>
        <p:blipFill>
          <a:blip r:embed="rId2"/>
          <a:stretch/>
        </p:blipFill>
        <p:spPr bwMode="auto">
          <a:xfrm>
            <a:off x="2378190" y="2186862"/>
            <a:ext cx="4387622" cy="2916324"/>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Rettangolo con angoli arrotondati sullo stesso lato 1" hidden="0"/>
          <p:cNvSpPr/>
          <p:nvPr isPhoto="0" userDrawn="0"/>
        </p:nvSpPr>
        <p:spPr bwMode="auto">
          <a:xfrm>
            <a:off x="1777718" y="1653771"/>
            <a:ext cx="1657908" cy="1073151"/>
          </a:xfrm>
          <a:prstGeom prst="round2SameRect">
            <a:avLst>
              <a:gd name="adj1" fmla="val 16667"/>
              <a:gd name="adj2" fmla="val 0"/>
            </a:avLst>
          </a:prstGeom>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en-GB" sz="1200"/>
              <a:t>contracts equal or greater than the   thresholds defined by Directive 2014/24/EU and its amendment  </a:t>
            </a:r>
            <a:endParaRPr/>
          </a:p>
        </p:txBody>
      </p:sp>
      <p:sp>
        <p:nvSpPr>
          <p:cNvPr id="5" name="Rettangolo con angoli arrotondati sullo stesso lato 2" hidden="0"/>
          <p:cNvSpPr/>
          <p:nvPr isPhoto="0" userDrawn="0"/>
        </p:nvSpPr>
        <p:spPr bwMode="auto">
          <a:xfrm>
            <a:off x="1779966" y="2851212"/>
            <a:ext cx="1657908" cy="685800"/>
          </a:xfrm>
          <a:prstGeom prst="round2SameRect">
            <a:avLst>
              <a:gd name="adj1" fmla="val 16667"/>
              <a:gd name="adj2" fmla="val 0"/>
            </a:avLst>
          </a:prstGeom>
        </p:spPr>
        <p:style>
          <a:lnRef idx="2">
            <a:schemeClr val="accent3"/>
          </a:lnRef>
          <a:fillRef idx="1">
            <a:schemeClr val="lt1"/>
          </a:fillRef>
          <a:effectRef idx="0">
            <a:schemeClr val="accent3"/>
          </a:effectRef>
          <a:fontRef idx="minor">
            <a:schemeClr val="dk1"/>
          </a:fontRef>
        </p:style>
        <p:txBody>
          <a:bodyPr rtlCol="0" anchor="ctr"/>
          <a:lstStyle/>
          <a:p>
            <a:pPr algn="ctr">
              <a:defRPr/>
            </a:pPr>
            <a:r>
              <a:rPr lang="en-GB" sz="1200"/>
              <a:t>contracts below the EU thresholds  </a:t>
            </a:r>
            <a:endParaRPr/>
          </a:p>
        </p:txBody>
      </p:sp>
      <p:sp>
        <p:nvSpPr>
          <p:cNvPr id="6" name="Rettangolo con angoli arrotondati sullo stesso lato 3" hidden="0"/>
          <p:cNvSpPr/>
          <p:nvPr isPhoto="0" userDrawn="0"/>
        </p:nvSpPr>
        <p:spPr bwMode="auto">
          <a:xfrm>
            <a:off x="1763687" y="4093350"/>
            <a:ext cx="1657908" cy="685800"/>
          </a:xfrm>
          <a:prstGeom prst="round2SameRect">
            <a:avLst>
              <a:gd name="adj1" fmla="val 16667"/>
              <a:gd name="adj2" fmla="val 0"/>
            </a:avLst>
          </a:prstGeom>
        </p:spPr>
        <p:style>
          <a:lnRef idx="2">
            <a:schemeClr val="accent5"/>
          </a:lnRef>
          <a:fillRef idx="1">
            <a:schemeClr val="lt1"/>
          </a:fillRef>
          <a:effectRef idx="0">
            <a:schemeClr val="accent5"/>
          </a:effectRef>
          <a:fontRef idx="minor">
            <a:schemeClr val="dk1"/>
          </a:fontRef>
        </p:style>
        <p:txBody>
          <a:bodyPr rtlCol="0" anchor="ctr"/>
          <a:lstStyle/>
          <a:p>
            <a:pPr algn="ctr">
              <a:defRPr/>
            </a:pPr>
            <a:r>
              <a:rPr lang="en-GB" sz="1200"/>
              <a:t>contracts below national thresholds </a:t>
            </a:r>
            <a:endParaRPr/>
          </a:p>
        </p:txBody>
      </p:sp>
      <p:sp>
        <p:nvSpPr>
          <p:cNvPr id="7" name="Freccia a destra rientrata 5" hidden="0"/>
          <p:cNvSpPr/>
          <p:nvPr isPhoto="0" userDrawn="0"/>
        </p:nvSpPr>
        <p:spPr bwMode="auto">
          <a:xfrm>
            <a:off x="3599892" y="2077995"/>
            <a:ext cx="486054" cy="363474"/>
          </a:xfrm>
          <a:prstGeom prst="notchedRightArrow">
            <a:avLst>
              <a:gd name="adj1" fmla="val 50000"/>
              <a:gd name="adj2" fmla="val 500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defRPr/>
            </a:pPr>
            <a:endParaRPr lang="en-GB" sz="1350"/>
          </a:p>
        </p:txBody>
      </p:sp>
      <p:sp>
        <p:nvSpPr>
          <p:cNvPr id="8" name="Elaborazione alternativa 6" hidden="0"/>
          <p:cNvSpPr/>
          <p:nvPr isPhoto="0" userDrawn="0"/>
        </p:nvSpPr>
        <p:spPr bwMode="auto">
          <a:xfrm>
            <a:off x="4247964" y="1912901"/>
            <a:ext cx="1296144" cy="685800"/>
          </a:xfrm>
          <a:prstGeom prst="flowChartAlternateProcess">
            <a:avLst/>
          </a:prstGeom>
        </p:spPr>
        <p:style>
          <a:lnRef idx="3">
            <a:schemeClr val="lt1"/>
          </a:lnRef>
          <a:fillRef idx="1">
            <a:schemeClr val="accent6"/>
          </a:fillRef>
          <a:effectRef idx="1">
            <a:schemeClr val="accent6"/>
          </a:effectRef>
          <a:fontRef idx="minor">
            <a:schemeClr val="lt1"/>
          </a:fontRef>
        </p:style>
        <p:txBody>
          <a:bodyPr rtlCol="0" anchor="ctr"/>
          <a:lstStyle/>
          <a:p>
            <a:pPr algn="ctr">
              <a:defRPr/>
            </a:pPr>
            <a:r>
              <a:rPr lang="en-GB" sz="1350" b="1"/>
              <a:t>EU Directives</a:t>
            </a:r>
            <a:endParaRPr/>
          </a:p>
        </p:txBody>
      </p:sp>
      <p:sp>
        <p:nvSpPr>
          <p:cNvPr id="9" name="Freccia a destra rientrata 7" hidden="0"/>
          <p:cNvSpPr/>
          <p:nvPr isPhoto="0" userDrawn="0"/>
        </p:nvSpPr>
        <p:spPr bwMode="auto">
          <a:xfrm>
            <a:off x="3599892" y="2962300"/>
            <a:ext cx="486054" cy="363474"/>
          </a:xfrm>
          <a:prstGeom prst="notchedRightArrow">
            <a:avLst>
              <a:gd name="adj1" fmla="val 50000"/>
              <a:gd name="adj2" fmla="val 500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defRPr/>
            </a:pPr>
            <a:endParaRPr lang="en-GB" sz="1350"/>
          </a:p>
        </p:txBody>
      </p:sp>
      <p:sp>
        <p:nvSpPr>
          <p:cNvPr id="10" name="Elaborazione alternativa 8" hidden="0"/>
          <p:cNvSpPr/>
          <p:nvPr isPhoto="0" userDrawn="0"/>
        </p:nvSpPr>
        <p:spPr bwMode="auto">
          <a:xfrm>
            <a:off x="4247964" y="2797206"/>
            <a:ext cx="1296144" cy="685800"/>
          </a:xfrm>
          <a:prstGeom prst="flowChartAlternateProcess">
            <a:avLst/>
          </a:prstGeom>
        </p:spPr>
        <p:style>
          <a:lnRef idx="3">
            <a:schemeClr val="lt1"/>
          </a:lnRef>
          <a:fillRef idx="1">
            <a:schemeClr val="accent3"/>
          </a:fillRef>
          <a:effectRef idx="1">
            <a:schemeClr val="accent3"/>
          </a:effectRef>
          <a:fontRef idx="minor">
            <a:schemeClr val="lt1"/>
          </a:fontRef>
        </p:style>
        <p:txBody>
          <a:bodyPr rtlCol="0" anchor="ctr"/>
          <a:lstStyle/>
          <a:p>
            <a:pPr algn="ctr">
              <a:defRPr/>
            </a:pPr>
            <a:r>
              <a:rPr lang="en-GB" sz="1350" b="1"/>
              <a:t>National rules</a:t>
            </a:r>
            <a:endParaRPr/>
          </a:p>
        </p:txBody>
      </p:sp>
      <p:sp>
        <p:nvSpPr>
          <p:cNvPr id="11" name="Freccia a destra rientrata 9" hidden="0"/>
          <p:cNvSpPr/>
          <p:nvPr isPhoto="0" userDrawn="0"/>
        </p:nvSpPr>
        <p:spPr bwMode="auto">
          <a:xfrm>
            <a:off x="3599892" y="4258444"/>
            <a:ext cx="486054" cy="363474"/>
          </a:xfrm>
          <a:prstGeom prst="notchedRightArrow">
            <a:avLst>
              <a:gd name="adj1" fmla="val 50000"/>
              <a:gd name="adj2" fmla="val 500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defRPr/>
            </a:pPr>
            <a:endParaRPr lang="en-GB" sz="1350"/>
          </a:p>
        </p:txBody>
      </p:sp>
      <p:sp>
        <p:nvSpPr>
          <p:cNvPr id="12" name="Elaborazione alternativa 10" hidden="0"/>
          <p:cNvSpPr/>
          <p:nvPr isPhoto="0" userDrawn="0"/>
        </p:nvSpPr>
        <p:spPr bwMode="auto">
          <a:xfrm>
            <a:off x="4247964" y="3893604"/>
            <a:ext cx="1296144" cy="685800"/>
          </a:xfrm>
          <a:prstGeom prst="flowChartAlternateProcess">
            <a:avLst/>
          </a:prstGeom>
        </p:spPr>
        <p:style>
          <a:lnRef idx="3">
            <a:schemeClr val="lt1"/>
          </a:lnRef>
          <a:fillRef idx="1">
            <a:schemeClr val="accent1"/>
          </a:fillRef>
          <a:effectRef idx="1">
            <a:schemeClr val="accent1"/>
          </a:effectRef>
          <a:fontRef idx="minor">
            <a:schemeClr val="lt1"/>
          </a:fontRef>
        </p:style>
        <p:txBody>
          <a:bodyPr rtlCol="0" anchor="ctr"/>
          <a:lstStyle/>
          <a:p>
            <a:pPr algn="ctr">
              <a:defRPr/>
            </a:pPr>
            <a:r>
              <a:rPr lang="en-GB" sz="1350" b="1"/>
              <a:t>PP rules</a:t>
            </a:r>
            <a:endParaRPr/>
          </a:p>
        </p:txBody>
      </p:sp>
      <p:sp>
        <p:nvSpPr>
          <p:cNvPr id="13" name="Elaborazione alternativa 11" hidden="0"/>
          <p:cNvSpPr/>
          <p:nvPr isPhoto="0" userDrawn="0"/>
        </p:nvSpPr>
        <p:spPr bwMode="auto">
          <a:xfrm>
            <a:off x="4247963" y="4730701"/>
            <a:ext cx="1296143" cy="843887"/>
          </a:xfrm>
          <a:prstGeom prst="flowChartAlternateProcess">
            <a:avLst/>
          </a:prstGeom>
        </p:spPr>
        <p:style>
          <a:lnRef idx="3">
            <a:schemeClr val="lt1"/>
          </a:lnRef>
          <a:fillRef idx="1">
            <a:schemeClr val="accent1"/>
          </a:fillRef>
          <a:effectRef idx="1">
            <a:schemeClr val="accent1"/>
          </a:effectRef>
          <a:fontRef idx="minor">
            <a:schemeClr val="lt1"/>
          </a:fontRef>
        </p:style>
        <p:txBody>
          <a:bodyPr rtlCol="0" anchor="ctr"/>
          <a:lstStyle/>
          <a:p>
            <a:pPr algn="ctr">
              <a:defRPr/>
            </a:pPr>
            <a:r>
              <a:rPr lang="en-GB" sz="1350" b="1"/>
              <a:t>If PP does not have own rule: ADRION rule</a:t>
            </a:r>
            <a:endParaRPr/>
          </a:p>
        </p:txBody>
      </p:sp>
      <p:sp>
        <p:nvSpPr>
          <p:cNvPr id="14" name="Freccia a destra rientrata 12" hidden="0"/>
          <p:cNvSpPr/>
          <p:nvPr isPhoto="0" userDrawn="0"/>
        </p:nvSpPr>
        <p:spPr bwMode="auto">
          <a:xfrm>
            <a:off x="5652120" y="4928383"/>
            <a:ext cx="486054" cy="363474"/>
          </a:xfrm>
          <a:prstGeom prst="notchedRightArrow">
            <a:avLst>
              <a:gd name="adj1" fmla="val 50000"/>
              <a:gd name="adj2" fmla="val 500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defRPr/>
            </a:pPr>
            <a:endParaRPr lang="en-GB" sz="1350"/>
          </a:p>
        </p:txBody>
      </p:sp>
      <p:sp>
        <p:nvSpPr>
          <p:cNvPr id="15" name="Rettangolo arrotondato 13" hidden="0"/>
          <p:cNvSpPr/>
          <p:nvPr isPhoto="0" userDrawn="0"/>
        </p:nvSpPr>
        <p:spPr bwMode="auto">
          <a:xfrm>
            <a:off x="6246187" y="4706280"/>
            <a:ext cx="1192975" cy="828954"/>
          </a:xfrm>
          <a:prstGeom prst="roundRect">
            <a:avLst>
              <a:gd name="adj"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defRPr/>
            </a:pPr>
            <a:r>
              <a:rPr lang="en-GB" sz="900"/>
              <a:t>Contracts higher EUR 5.000 (VAT excluded) up to national thresholds: three requests for offers to be sent</a:t>
            </a:r>
            <a:endParaRPr/>
          </a:p>
        </p:txBody>
      </p:sp>
      <p:sp>
        <p:nvSpPr>
          <p:cNvPr id="16" name="CasellaDiTesto 16" hidden="0"/>
          <p:cNvSpPr>
            <a:spLocks noAdjustHandles="0" noChangeArrowheads="0"/>
          </p:cNvSpPr>
          <p:nvPr isPhoto="0" userDrawn="0"/>
        </p:nvSpPr>
        <p:spPr bwMode="auto">
          <a:xfrm rot="16199999">
            <a:off x="-584055" y="3547024"/>
            <a:ext cx="4108388" cy="300082"/>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defRPr/>
            </a:pPr>
            <a:r>
              <a:rPr lang="en-GB" sz="1350" b="1">
                <a:solidFill>
                  <a:srgbClr val="0070C0"/>
                </a:solidFill>
              </a:rPr>
              <a:t>THRESHOLD</a:t>
            </a:r>
            <a:endParaRPr/>
          </a:p>
        </p:txBody>
      </p:sp>
      <p:sp>
        <p:nvSpPr>
          <p:cNvPr id="17" name="CasellaDiTesto 4" hidden="0"/>
          <p:cNvSpPr>
            <a:spLocks noAdjustHandles="0" noChangeArrowheads="0"/>
          </p:cNvSpPr>
          <p:nvPr isPhoto="0" userDrawn="0"/>
        </p:nvSpPr>
        <p:spPr bwMode="auto">
          <a:xfrm>
            <a:off x="2195736" y="5827099"/>
            <a:ext cx="5022558" cy="300082"/>
          </a:xfrm>
          <a:prstGeom prst="rect">
            <a:avLst/>
          </a:prstGeom>
          <a:solidFill>
            <a:schemeClr val="bg1">
              <a:lumMod val="65000"/>
            </a:schemeClr>
          </a:solidFill>
        </p:spPr>
        <p:txBody>
          <a:bodyPr wrap="square" rtlCol="0">
            <a:spAutoFit/>
          </a:bodyPr>
          <a:lstStyle/>
          <a:p>
            <a:pPr algn="ctr">
              <a:defRPr/>
            </a:pPr>
            <a:r>
              <a:rPr lang="it-IT" sz="1350" b="1">
                <a:solidFill>
                  <a:schemeClr val="bg1"/>
                </a:solidFill>
              </a:rPr>
              <a:t>Transparency</a:t>
            </a:r>
            <a:r>
              <a:rPr lang="it-IT" sz="1350" b="1">
                <a:solidFill>
                  <a:schemeClr val="bg1"/>
                </a:solidFill>
              </a:rPr>
              <a:t> </a:t>
            </a:r>
            <a:r>
              <a:rPr lang="it-IT" sz="1350" b="1">
                <a:solidFill>
                  <a:schemeClr val="bg1"/>
                </a:solidFill>
              </a:rPr>
              <a:t>rules</a:t>
            </a:r>
            <a:r>
              <a:rPr lang="it-IT" sz="1350" b="1">
                <a:solidFill>
                  <a:schemeClr val="bg1"/>
                </a:solidFill>
              </a:rPr>
              <a:t> must </a:t>
            </a:r>
            <a:r>
              <a:rPr lang="it-IT" sz="1350" b="1">
                <a:solidFill>
                  <a:schemeClr val="bg1"/>
                </a:solidFill>
              </a:rPr>
              <a:t>apply</a:t>
            </a:r>
            <a:endParaRPr lang="it-IT" sz="1350" b="1">
              <a:solidFill>
                <a:schemeClr val="bg1"/>
              </a:solidFill>
            </a:endParaRPr>
          </a:p>
        </p:txBody>
      </p:sp>
      <p:sp>
        <p:nvSpPr>
          <p:cNvPr id="18" name="Titolo 1" hidden="0"/>
          <p:cNvSpPr>
            <a:spLocks noAdjustHandles="0" noChangeArrowheads="0"/>
          </p:cNvSpPr>
          <p:nvPr isPhoto="0" userDrawn="0"/>
        </p:nvSpPr>
        <p:spPr bwMode="auto">
          <a:xfrm>
            <a:off x="1448150" y="914602"/>
            <a:ext cx="5184576" cy="635342"/>
          </a:xfrm>
          <a:prstGeom prst="rect">
            <a:avLst/>
          </a:prstGeom>
          <a:solidFill>
            <a:schemeClr val="tx2">
              <a:lumMod val="75000"/>
            </a:schemeClr>
          </a:solidFill>
        </p:spPr>
        <p:txBody>
          <a:bodyPr vert="horz" lIns="68580" tIns="34290" rIns="68580" bIns="34290" rtlCol="0" anchor="ctr"/>
          <a:lstStyle>
            <a:lvl1pPr algn="ctr" defTabSz="914400">
              <a:spcBef>
                <a:spcPts val="0"/>
              </a:spcBef>
              <a:buNone/>
              <a:defRPr sz="4400">
                <a:solidFill>
                  <a:schemeClr val="tx1"/>
                </a:solidFill>
                <a:latin typeface="+mj-lt"/>
                <a:ea typeface="+mj-ea"/>
                <a:cs typeface="+mj-cs"/>
              </a:defRPr>
            </a:lvl1pPr>
          </a:lstStyle>
          <a:p>
            <a:pPr algn="l">
              <a:defRPr/>
            </a:pPr>
            <a:r>
              <a:rPr lang="en-GB" sz="1800" b="1">
                <a:solidFill>
                  <a:schemeClr val="bg1"/>
                </a:solidFill>
              </a:rPr>
              <a:t>Public procurement rules</a:t>
            </a:r>
            <a:r>
              <a:rPr lang="sr-Latn-RS" sz="1800" b="1">
                <a:solidFill>
                  <a:schemeClr val="bg1"/>
                </a:solidFill>
              </a:rPr>
              <a:t> – ERDF Partners</a:t>
            </a:r>
            <a:endParaRPr lang="en-GB" sz="1800" b="1">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AdjustHandles="0" noChangeArrowheads="0"/>
          </p:cNvSpPr>
          <p:nvPr isPhoto="0" userDrawn="0"/>
        </p:nvSpPr>
        <p:spPr bwMode="auto">
          <a:xfrm>
            <a:off x="323528" y="503591"/>
            <a:ext cx="6563072" cy="693162"/>
          </a:xfrm>
          <a:prstGeom prst="rect">
            <a:avLst/>
          </a:prstGeom>
          <a:solidFill>
            <a:schemeClr val="tx2">
              <a:lumMod val="75000"/>
            </a:schemeClr>
          </a:solidFill>
        </p:spPr>
        <p:txBody>
          <a:bodyPr vert="horz" lIns="91440" tIns="45720" rIns="91440" bIns="45720" rtlCol="0" anchor="ctr"/>
          <a:lstStyle>
            <a:lvl1pPr algn="ctr" defTabSz="914400">
              <a:spcBef>
                <a:spcPts val="0"/>
              </a:spcBef>
              <a:buNone/>
              <a:defRPr sz="4400">
                <a:solidFill>
                  <a:schemeClr val="tx1"/>
                </a:solidFill>
                <a:latin typeface="+mj-lt"/>
                <a:ea typeface="+mj-ea"/>
                <a:cs typeface="+mj-cs"/>
              </a:defRPr>
            </a:lvl1pPr>
          </a:lstStyle>
          <a:p>
            <a:pPr algn="l">
              <a:defRPr/>
            </a:pPr>
            <a:r>
              <a:rPr lang="en-GB" sz="2400" b="1">
                <a:solidFill>
                  <a:schemeClr val="bg1"/>
                </a:solidFill>
              </a:rPr>
              <a:t>Communication: Essential for the project success</a:t>
            </a:r>
            <a:endParaRPr/>
          </a:p>
        </p:txBody>
      </p:sp>
      <p:sp>
        <p:nvSpPr>
          <p:cNvPr id="5" name="CasellaDiTesto 1" hidden="0"/>
          <p:cNvSpPr>
            <a:spLocks noAdjustHandles="0" noChangeArrowheads="0"/>
          </p:cNvSpPr>
          <p:nvPr isPhoto="0" userDrawn="0"/>
        </p:nvSpPr>
        <p:spPr bwMode="auto">
          <a:xfrm>
            <a:off x="421178" y="2060848"/>
            <a:ext cx="7322719" cy="2862322"/>
          </a:xfrm>
          <a:prstGeom prst="rect">
            <a:avLst/>
          </a:prstGeom>
          <a:noFill/>
        </p:spPr>
        <p:txBody>
          <a:bodyPr wrap="square" rtlCol="0">
            <a:spAutoFit/>
          </a:bodyPr>
          <a:lstStyle/>
          <a:p>
            <a:pPr marL="285750" indent="-285750">
              <a:buFont typeface="Arial"/>
              <a:buChar char="•"/>
              <a:defRPr/>
            </a:pPr>
            <a:endParaRPr lang="en-GB"/>
          </a:p>
          <a:p>
            <a:pPr marL="285750" indent="-285750" algn="just">
              <a:buFont typeface="Wingdings"/>
              <a:buChar char="§"/>
              <a:defRPr/>
            </a:pPr>
            <a:r>
              <a:rPr lang="en-GB"/>
              <a:t>key part of the project implementation; </a:t>
            </a:r>
            <a:endParaRPr/>
          </a:p>
          <a:p>
            <a:pPr marL="285750" indent="-285750" algn="just">
              <a:buFont typeface="Wingdings"/>
              <a:buChar char="§"/>
              <a:defRPr/>
            </a:pPr>
            <a:endParaRPr lang="en-GB"/>
          </a:p>
          <a:p>
            <a:pPr marL="285750" indent="-285750" algn="just">
              <a:buFont typeface="Wingdings"/>
              <a:buChar char="§"/>
              <a:defRPr/>
            </a:pPr>
            <a:r>
              <a:rPr lang="en-GB"/>
              <a:t>Communication ensures higher visibility to the project activities, outputs and results;</a:t>
            </a:r>
            <a:endParaRPr/>
          </a:p>
          <a:p>
            <a:pPr marL="285750" indent="-285750" algn="just">
              <a:buFont typeface="Wingdings"/>
              <a:buChar char="§"/>
              <a:defRPr/>
            </a:pPr>
            <a:endParaRPr lang="en-GB"/>
          </a:p>
          <a:p>
            <a:pPr marL="285750" indent="-285750" algn="just">
              <a:buFont typeface="Wingdings"/>
              <a:buChar char="§"/>
              <a:defRPr/>
            </a:pPr>
            <a:r>
              <a:rPr lang="en-GB"/>
              <a:t>It is aimed to reach the project goal/s informing about the project achievements;</a:t>
            </a:r>
            <a:endParaRPr/>
          </a:p>
          <a:p>
            <a:pPr>
              <a:defRPr/>
            </a:pPr>
            <a:endParaRPr lang="en-GB"/>
          </a:p>
          <a:p>
            <a:pPr>
              <a:defRPr/>
            </a:pPr>
            <a:r>
              <a:rPr lang="en-GB"/>
              <a:t> </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Grp="1"/>
          </p:cNvSpPr>
          <p:nvPr isPhoto="0" userDrawn="0">
            <p:ph type="title" hasCustomPrompt="0"/>
          </p:nvPr>
        </p:nvSpPr>
        <p:spPr bwMode="auto"/>
        <p:txBody>
          <a:bodyPr/>
          <a:lstStyle/>
          <a:p>
            <a:pPr>
              <a:defRPr/>
            </a:pPr>
            <a:r>
              <a:rPr lang="en-GB" sz="4000" b="1">
                <a:solidFill>
                  <a:schemeClr val="bg1"/>
                </a:solidFill>
              </a:rPr>
              <a:t>Public procurement rules</a:t>
            </a:r>
            <a:br>
              <a:rPr lang="en-GB" sz="4000" b="1">
                <a:solidFill>
                  <a:schemeClr val="bg1"/>
                </a:solidFill>
              </a:rPr>
            </a:br>
            <a:endParaRPr lang="it-IT" sz="4000"/>
          </a:p>
        </p:txBody>
      </p:sp>
      <p:sp>
        <p:nvSpPr>
          <p:cNvPr id="5" name="Titolo 1" hidden="0"/>
          <p:cNvSpPr>
            <a:spLocks noAdjustHandles="0" noChangeArrowheads="0"/>
          </p:cNvSpPr>
          <p:nvPr isPhoto="0" userDrawn="0"/>
        </p:nvSpPr>
        <p:spPr bwMode="auto">
          <a:xfrm>
            <a:off x="1439652" y="1234944"/>
            <a:ext cx="5184576" cy="635342"/>
          </a:xfrm>
          <a:prstGeom prst="rect">
            <a:avLst/>
          </a:prstGeom>
          <a:solidFill>
            <a:schemeClr val="tx2">
              <a:lumMod val="75000"/>
            </a:schemeClr>
          </a:solidFill>
        </p:spPr>
        <p:txBody>
          <a:bodyPr vert="horz" lIns="68580" tIns="34290" rIns="68580" bIns="34290" rtlCol="0" anchor="ctr"/>
          <a:lstStyle>
            <a:lvl1pPr algn="ctr" defTabSz="914400">
              <a:spcBef>
                <a:spcPts val="0"/>
              </a:spcBef>
              <a:buNone/>
              <a:defRPr sz="4400">
                <a:solidFill>
                  <a:schemeClr val="tx1"/>
                </a:solidFill>
                <a:latin typeface="+mj-lt"/>
                <a:ea typeface="+mj-ea"/>
                <a:cs typeface="+mj-cs"/>
              </a:defRPr>
            </a:lvl1pPr>
          </a:lstStyle>
          <a:p>
            <a:pPr algn="l">
              <a:defRPr/>
            </a:pPr>
            <a:r>
              <a:rPr lang="en-GB" sz="1800" b="1">
                <a:solidFill>
                  <a:schemeClr val="bg1"/>
                </a:solidFill>
              </a:rPr>
              <a:t>Public procurement rules – IPA Partners </a:t>
            </a:r>
            <a:endParaRPr/>
          </a:p>
        </p:txBody>
      </p:sp>
      <p:graphicFrame>
        <p:nvGraphicFramePr>
          <p:cNvPr id="6" name="Tabella 3" hidden="0"/>
          <p:cNvGraphicFramePr>
            <a:graphicFrameLocks xmlns:a="http://schemas.openxmlformats.org/drawingml/2006/main" noGrp="1"/>
          </p:cNvGraphicFramePr>
          <p:nvPr isPhoto="0" userDrawn="0"/>
        </p:nvGraphicFramePr>
        <p:xfrm>
          <a:off x="1465377" y="2092192"/>
          <a:ext cx="6238971" cy="3855720"/>
        </p:xfrm>
        <a:graphic>
          <a:graphicData uri="http://schemas.openxmlformats.org/drawingml/2006/table">
            <a:tbl>
              <a:tblPr firstRow="1" firstCol="0" lastRow="0" lastCol="0" bandRow="1" bandCol="0">
                <a:tableStyleId>{8BE06CCE-857C-DD4C-0E39-7B0A0D246C89}</a:tableStyleId>
              </a:tblPr>
              <a:tblGrid>
                <a:gridCol w="1460930"/>
                <a:gridCol w="1396847"/>
                <a:gridCol w="1197005"/>
                <a:gridCol w="1104069"/>
                <a:gridCol w="1080120"/>
              </a:tblGrid>
              <a:tr h="1657350">
                <a:tc>
                  <a:txBody>
                    <a:bodyPr/>
                    <a:p>
                      <a:pPr indent="228600" algn="just">
                        <a:spcAft>
                          <a:spcPts val="600"/>
                        </a:spcAft>
                        <a:defRPr/>
                      </a:pPr>
                      <a:r>
                        <a:rPr lang="en-US" sz="1100"/>
                        <a:t>SERVICE CONTRACTS</a:t>
                      </a:r>
                      <a:endParaRPr lang="it-IT" sz="1100" b="1">
                        <a:latin typeface="Calibri"/>
                        <a:ea typeface="Times New Roman"/>
                        <a:cs typeface="Times New Roman"/>
                      </a:endParaRPr>
                    </a:p>
                  </a:txBody>
                  <a:tcPr marL="51435" marR="51435" marT="0" marB="0">
                    <a:solidFill>
                      <a:schemeClr val="tx2">
                        <a:lumMod val="20000"/>
                        <a:lumOff val="80000"/>
                      </a:schemeClr>
                    </a:solidFill>
                  </a:tcPr>
                </a:tc>
                <a:tc>
                  <a:txBody>
                    <a:bodyPr/>
                    <a:p>
                      <a:pPr indent="228600" algn="just">
                        <a:spcAft>
                          <a:spcPts val="600"/>
                        </a:spcAft>
                        <a:defRPr/>
                      </a:pPr>
                      <a:r>
                        <a:rPr lang="en-US" sz="1100"/>
                        <a:t>≥ EUR 300 000</a:t>
                      </a:r>
                      <a:endParaRPr lang="it-IT" sz="1100"/>
                    </a:p>
                    <a:p>
                      <a:pPr indent="228600" algn="just">
                        <a:spcAft>
                          <a:spcPts val="600"/>
                        </a:spcAft>
                        <a:defRPr/>
                      </a:pPr>
                      <a:r>
                        <a:rPr lang="en-US" sz="1100"/>
                        <a:t> </a:t>
                      </a:r>
                      <a:endParaRPr lang="it-IT" sz="1100"/>
                    </a:p>
                    <a:p>
                      <a:pPr marL="0" indent="0" algn="just">
                        <a:spcAft>
                          <a:spcPts val="600"/>
                        </a:spcAft>
                        <a:defRPr/>
                      </a:pPr>
                      <a:r>
                        <a:rPr lang="en-US" sz="1100" b="0"/>
                        <a:t>International</a:t>
                      </a:r>
                      <a:r>
                        <a:rPr lang="sr-Latn-RS" sz="1100" b="0"/>
                        <a:t> </a:t>
                      </a:r>
                      <a:r>
                        <a:rPr lang="en-US" sz="1100" b="0"/>
                        <a:t>restricted </a:t>
                      </a:r>
                      <a:r>
                        <a:rPr lang="sr-Latn-RS" sz="1100" b="0"/>
                        <a:t> or open </a:t>
                      </a:r>
                      <a:r>
                        <a:rPr lang="en-US" sz="1100" b="0"/>
                        <a:t>tender procedure</a:t>
                      </a:r>
                      <a:endParaRPr lang="it-IT" sz="1100" b="0">
                        <a:latin typeface="Calibri"/>
                        <a:ea typeface="Times New Roman"/>
                        <a:cs typeface="Times New Roman"/>
                      </a:endParaRPr>
                    </a:p>
                  </a:txBody>
                  <a:tcPr marL="51435" marR="51435" marT="0" marB="0">
                    <a:solidFill>
                      <a:schemeClr val="tx2">
                        <a:lumMod val="20000"/>
                        <a:lumOff val="80000"/>
                      </a:schemeClr>
                    </a:solidFill>
                  </a:tcPr>
                </a:tc>
                <a:tc gridSpan="2">
                  <a:txBody>
                    <a:bodyPr/>
                    <a:p>
                      <a:pPr algn="l">
                        <a:defRPr/>
                      </a:pPr>
                      <a:r>
                        <a:rPr lang="en-US" sz="1100" b="1">
                          <a:solidFill>
                            <a:schemeClr val="dk1"/>
                          </a:solidFill>
                          <a:latin typeface="+mn-lt"/>
                          <a:ea typeface="+mn-ea"/>
                          <a:cs typeface="+mn-cs"/>
                        </a:rPr>
                        <a:t>&lt; EUR 999 999</a:t>
                      </a:r>
                      <a:endParaRPr/>
                    </a:p>
                    <a:p>
                      <a:pPr marL="0" indent="0" algn="l">
                        <a:buFontTx/>
                        <a:buNone/>
                        <a:defRPr/>
                      </a:pPr>
                      <a:r>
                        <a:rPr lang="en-US" sz="1100" b="0">
                          <a:solidFill>
                            <a:schemeClr val="dk1"/>
                          </a:solidFill>
                          <a:latin typeface="+mn-lt"/>
                          <a:ea typeface="+mn-ea"/>
                          <a:cs typeface="+mn-cs"/>
                        </a:rPr>
                        <a:t>Framework contract SIEA 2018</a:t>
                      </a:r>
                      <a:endParaRPr lang="sr-Latn-RS" sz="1100" b="0">
                        <a:solidFill>
                          <a:schemeClr val="dk1"/>
                        </a:solidFill>
                        <a:latin typeface="+mn-lt"/>
                        <a:ea typeface="+mn-ea"/>
                        <a:cs typeface="+mn-cs"/>
                      </a:endParaRPr>
                    </a:p>
                    <a:p>
                      <a:pPr marL="285750" indent="-285750" algn="l">
                        <a:buFontTx/>
                        <a:buChar char="-"/>
                        <a:defRPr/>
                      </a:pPr>
                      <a:endParaRPr lang="en-US" sz="1100" b="0">
                        <a:solidFill>
                          <a:schemeClr val="dk1"/>
                        </a:solidFill>
                        <a:latin typeface="+mn-lt"/>
                        <a:ea typeface="+mn-ea"/>
                        <a:cs typeface="+mn-cs"/>
                      </a:endParaRPr>
                    </a:p>
                    <a:p>
                      <a:pPr algn="l">
                        <a:defRPr/>
                      </a:pPr>
                      <a:r>
                        <a:rPr lang="en-US" sz="1100" b="1">
                          <a:solidFill>
                            <a:schemeClr val="dk1"/>
                          </a:solidFill>
                          <a:latin typeface="+mn-lt"/>
                          <a:ea typeface="+mn-ea"/>
                          <a:cs typeface="+mn-cs"/>
                        </a:rPr>
                        <a:t>Or &lt; EUR 300 000 </a:t>
                      </a:r>
                      <a:r>
                        <a:rPr lang="en-US" sz="1100" b="0">
                          <a:solidFill>
                            <a:schemeClr val="dk1"/>
                          </a:solidFill>
                          <a:latin typeface="+mn-lt"/>
                          <a:ea typeface="+mn-ea"/>
                          <a:cs typeface="+mn-cs"/>
                        </a:rPr>
                        <a:t>- Framework contracts (SIEA 2018, Audit, Commission, …)</a:t>
                      </a:r>
                      <a:endParaRPr lang="sr-Latn-RS" sz="1100" b="0">
                        <a:solidFill>
                          <a:schemeClr val="dk1"/>
                        </a:solidFill>
                        <a:latin typeface="+mn-lt"/>
                        <a:ea typeface="+mn-ea"/>
                        <a:cs typeface="+mn-cs"/>
                      </a:endParaRPr>
                    </a:p>
                    <a:p>
                      <a:pPr algn="l">
                        <a:defRPr/>
                      </a:pPr>
                      <a:endParaRPr lang="en-US" sz="1100" b="0">
                        <a:solidFill>
                          <a:schemeClr val="dk1"/>
                        </a:solidFill>
                        <a:latin typeface="+mn-lt"/>
                        <a:ea typeface="+mn-ea"/>
                        <a:cs typeface="+mn-cs"/>
                      </a:endParaRPr>
                    </a:p>
                    <a:p>
                      <a:pPr algn="l">
                        <a:defRPr/>
                      </a:pPr>
                      <a:r>
                        <a:rPr lang="en-US" sz="1100" b="0">
                          <a:solidFill>
                            <a:schemeClr val="dk1"/>
                          </a:solidFill>
                          <a:latin typeface="+mn-lt"/>
                          <a:ea typeface="+mn-ea"/>
                          <a:cs typeface="+mn-cs"/>
                        </a:rPr>
                        <a:t>- Simplified procedure</a:t>
                      </a:r>
                      <a:endParaRPr/>
                    </a:p>
                    <a:p>
                      <a:pPr indent="228600" algn="just">
                        <a:spcAft>
                          <a:spcPts val="600"/>
                        </a:spcAft>
                        <a:defRPr/>
                      </a:pPr>
                      <a:endParaRPr lang="en-US" sz="1100" b="0">
                        <a:latin typeface="Calibri"/>
                        <a:ea typeface="Times New Roman"/>
                        <a:cs typeface="Times New Roman"/>
                      </a:endParaRPr>
                    </a:p>
                    <a:p>
                      <a:pPr indent="228600" algn="just">
                        <a:spcAft>
                          <a:spcPts val="600"/>
                        </a:spcAft>
                        <a:defRPr/>
                      </a:pPr>
                      <a:endParaRPr lang="it-IT" sz="1100" b="0">
                        <a:latin typeface="Calibri"/>
                        <a:ea typeface="Times New Roman"/>
                        <a:cs typeface="Times New Roman"/>
                      </a:endParaRPr>
                    </a:p>
                  </a:txBody>
                  <a:tcPr marL="51435" marR="51435" marT="0" marB="0">
                    <a:solidFill>
                      <a:schemeClr val="tx2">
                        <a:lumMod val="20000"/>
                        <a:lumOff val="80000"/>
                      </a:schemeClr>
                    </a:solidFill>
                  </a:tcPr>
                </a:tc>
                <a:tc hMerge="1">
                  <a:txBody>
                    <a:bodyPr/>
                    <a:p>
                      <a:endParaRPr/>
                    </a:p>
                  </a:txBody>
                </a:tc>
                <a:tc rowSpan="2">
                  <a:txBody>
                    <a:bodyPr/>
                    <a:p>
                      <a:pPr indent="228600" algn="just">
                        <a:spcAft>
                          <a:spcPts val="600"/>
                        </a:spcAft>
                        <a:defRPr/>
                      </a:pPr>
                      <a:r>
                        <a:rPr lang="en-US" sz="1100"/>
                        <a:t>≤ EUR 20 000 </a:t>
                      </a:r>
                      <a:endParaRPr lang="it-IT" sz="1100"/>
                    </a:p>
                    <a:p>
                      <a:pPr indent="228600" algn="just">
                        <a:spcAft>
                          <a:spcPts val="600"/>
                        </a:spcAft>
                        <a:defRPr/>
                      </a:pPr>
                      <a:r>
                        <a:rPr lang="en-US" sz="1100"/>
                        <a:t>but </a:t>
                      </a:r>
                      <a:endParaRPr/>
                    </a:p>
                    <a:p>
                      <a:pPr indent="228600" algn="just">
                        <a:spcAft>
                          <a:spcPts val="600"/>
                        </a:spcAft>
                        <a:defRPr/>
                      </a:pPr>
                      <a:r>
                        <a:rPr lang="en-US" sz="1100" b="1"/>
                        <a:t>&gt;</a:t>
                      </a:r>
                      <a:r>
                        <a:rPr lang="en-US" sz="1100"/>
                        <a:t> EUR 2 500</a:t>
                      </a:r>
                      <a:endParaRPr lang="it-IT" sz="1100"/>
                    </a:p>
                    <a:p>
                      <a:pPr indent="228600" algn="just">
                        <a:spcAft>
                          <a:spcPts val="600"/>
                        </a:spcAft>
                        <a:defRPr/>
                      </a:pPr>
                      <a:endParaRPr lang="en-US" sz="1100"/>
                    </a:p>
                    <a:p>
                      <a:pPr indent="228600" algn="just">
                        <a:spcAft>
                          <a:spcPts val="600"/>
                        </a:spcAft>
                        <a:defRPr/>
                      </a:pPr>
                      <a:r>
                        <a:rPr lang="it-IT" sz="1100" b="0"/>
                        <a:t>Single tender</a:t>
                      </a:r>
                      <a:endParaRPr lang="sr-Latn-RS" sz="1100" b="0">
                        <a:solidFill>
                          <a:schemeClr val="dk1"/>
                        </a:solidFill>
                        <a:latin typeface="+mn-lt"/>
                        <a:ea typeface="+mn-ea"/>
                        <a:cs typeface="+mn-cs"/>
                      </a:endParaRPr>
                    </a:p>
                    <a:p>
                      <a:pPr marL="0" indent="0" algn="just">
                        <a:spcAft>
                          <a:spcPts val="600"/>
                        </a:spcAft>
                        <a:defRPr/>
                      </a:pPr>
                      <a:endParaRPr lang="sr-Latn-RS" sz="1100" b="0">
                        <a:solidFill>
                          <a:schemeClr val="dk1"/>
                        </a:solidFill>
                        <a:latin typeface="+mn-lt"/>
                        <a:ea typeface="+mn-ea"/>
                        <a:cs typeface="+mn-cs"/>
                      </a:endParaRPr>
                    </a:p>
                    <a:p>
                      <a:pPr marL="0" indent="0" algn="just">
                        <a:spcAft>
                          <a:spcPts val="600"/>
                        </a:spcAft>
                        <a:defRPr/>
                      </a:pPr>
                      <a:endParaRPr lang="sr-Latn-RS" sz="1100" b="0">
                        <a:solidFill>
                          <a:schemeClr val="dk1"/>
                        </a:solidFill>
                        <a:latin typeface="+mn-lt"/>
                        <a:ea typeface="+mn-ea"/>
                        <a:cs typeface="+mn-cs"/>
                      </a:endParaRPr>
                    </a:p>
                    <a:p>
                      <a:pPr marL="0" indent="0" algn="just">
                        <a:spcAft>
                          <a:spcPts val="600"/>
                        </a:spcAft>
                        <a:defRPr/>
                      </a:pPr>
                      <a:endParaRPr lang="sr-Latn-RS" sz="1100" b="0">
                        <a:solidFill>
                          <a:schemeClr val="dk1"/>
                        </a:solidFill>
                        <a:latin typeface="+mn-lt"/>
                        <a:ea typeface="+mn-ea"/>
                        <a:cs typeface="+mn-cs"/>
                      </a:endParaRPr>
                    </a:p>
                    <a:p>
                      <a:pPr marL="0" indent="0" algn="just">
                        <a:spcAft>
                          <a:spcPts val="600"/>
                        </a:spcAft>
                        <a:defRPr/>
                      </a:pPr>
                      <a:r>
                        <a:rPr lang="en-US" sz="1100" b="0">
                          <a:solidFill>
                            <a:schemeClr val="dk1"/>
                          </a:solidFill>
                          <a:latin typeface="+mn-lt"/>
                          <a:ea typeface="+mn-ea"/>
                          <a:cs typeface="+mn-cs"/>
                        </a:rPr>
                        <a:t>A payment may be made against invoice without prior acceptance of a tender if the expenditure is </a:t>
                      </a:r>
                      <a:endParaRPr lang="sr-Latn-RS" sz="1100" b="0">
                        <a:solidFill>
                          <a:schemeClr val="dk1"/>
                        </a:solidFill>
                        <a:latin typeface="+mn-lt"/>
                        <a:ea typeface="+mn-ea"/>
                        <a:cs typeface="+mn-cs"/>
                      </a:endParaRPr>
                    </a:p>
                    <a:p>
                      <a:pPr marL="0" indent="0" algn="just">
                        <a:spcAft>
                          <a:spcPts val="600"/>
                        </a:spcAft>
                        <a:defRPr/>
                      </a:pPr>
                      <a:r>
                        <a:rPr lang="en-US" sz="1100" b="1">
                          <a:solidFill>
                            <a:schemeClr val="dk1"/>
                          </a:solidFill>
                          <a:latin typeface="+mn-lt"/>
                          <a:ea typeface="+mn-ea"/>
                          <a:cs typeface="+mn-cs"/>
                        </a:rPr>
                        <a:t>≤ EUR 2 500</a:t>
                      </a:r>
                      <a:endParaRPr lang="it-IT" sz="1100" b="1">
                        <a:solidFill>
                          <a:schemeClr val="dk1"/>
                        </a:solidFill>
                        <a:latin typeface="+mn-lt"/>
                        <a:ea typeface="+mn-ea"/>
                        <a:cs typeface="+mn-cs"/>
                      </a:endParaRPr>
                    </a:p>
                    <a:p>
                      <a:pPr indent="228600" algn="just">
                        <a:spcAft>
                          <a:spcPts val="600"/>
                        </a:spcAft>
                        <a:defRPr/>
                      </a:pPr>
                      <a:endParaRPr lang="en-US" sz="1100"/>
                    </a:p>
                    <a:p>
                      <a:pPr indent="228600" algn="just">
                        <a:spcAft>
                          <a:spcPts val="600"/>
                        </a:spcAft>
                        <a:defRPr/>
                      </a:pPr>
                      <a:r>
                        <a:rPr lang="en-US" sz="1100"/>
                        <a:t> </a:t>
                      </a:r>
                      <a:endParaRPr lang="it-IT" sz="1100">
                        <a:latin typeface="Calibri"/>
                        <a:ea typeface="Times New Roman"/>
                        <a:cs typeface="Times New Roman"/>
                      </a:endParaRPr>
                    </a:p>
                  </a:txBody>
                  <a:tcPr marL="51435" marR="51435" marT="0" marB="0">
                    <a:solidFill>
                      <a:schemeClr val="tx2">
                        <a:lumMod val="20000"/>
                        <a:lumOff val="80000"/>
                      </a:schemeClr>
                    </a:solidFill>
                  </a:tcPr>
                </a:tc>
              </a:tr>
              <a:tr h="1745714">
                <a:tc>
                  <a:txBody>
                    <a:bodyPr/>
                    <a:p>
                      <a:pPr indent="228600" algn="just">
                        <a:spcAft>
                          <a:spcPts val="600"/>
                        </a:spcAft>
                        <a:defRPr/>
                      </a:pPr>
                      <a:r>
                        <a:rPr lang="en-US" sz="1100" b="1"/>
                        <a:t>SUPPLY CONTRACTS</a:t>
                      </a:r>
                      <a:endParaRPr lang="it-IT" sz="1100" b="1">
                        <a:latin typeface="Calibri"/>
                        <a:ea typeface="Times New Roman"/>
                        <a:cs typeface="Times New Roman"/>
                      </a:endParaRPr>
                    </a:p>
                  </a:txBody>
                  <a:tcPr marL="51435" marR="51435" marT="0" marB="0">
                    <a:solidFill>
                      <a:schemeClr val="tx2">
                        <a:lumMod val="20000"/>
                        <a:lumOff val="80000"/>
                      </a:schemeClr>
                    </a:solidFill>
                  </a:tcPr>
                </a:tc>
                <a:tc>
                  <a:txBody>
                    <a:bodyPr/>
                    <a:p>
                      <a:pPr indent="228600" algn="just">
                        <a:spcAft>
                          <a:spcPts val="600"/>
                        </a:spcAft>
                        <a:defRPr/>
                      </a:pPr>
                      <a:r>
                        <a:rPr lang="en-US" sz="1100" b="1"/>
                        <a:t>≥ EUR 300 000</a:t>
                      </a:r>
                      <a:endParaRPr lang="it-IT" sz="1100" b="1"/>
                    </a:p>
                    <a:p>
                      <a:pPr indent="228600" algn="just">
                        <a:spcAft>
                          <a:spcPts val="600"/>
                        </a:spcAft>
                        <a:defRPr/>
                      </a:pPr>
                      <a:r>
                        <a:rPr lang="en-US" sz="1100"/>
                        <a:t> </a:t>
                      </a:r>
                      <a:endParaRPr lang="it-IT" sz="1100"/>
                    </a:p>
                    <a:p>
                      <a:pPr indent="228600" algn="just">
                        <a:spcAft>
                          <a:spcPts val="600"/>
                        </a:spcAft>
                        <a:defRPr/>
                      </a:pPr>
                      <a:r>
                        <a:rPr lang="en-US" sz="1100"/>
                        <a:t>International </a:t>
                      </a:r>
                      <a:r>
                        <a:rPr lang="sr-Latn-RS" sz="1100"/>
                        <a:t>restrected or </a:t>
                      </a:r>
                      <a:r>
                        <a:rPr lang="en-US" sz="1100"/>
                        <a:t>open </a:t>
                      </a:r>
                      <a:r>
                        <a:rPr lang="sr-Latn-RS" sz="1100"/>
                        <a:t>tender procedure</a:t>
                      </a:r>
                      <a:endParaRPr lang="it-IT" sz="1100">
                        <a:latin typeface="Calibri"/>
                        <a:ea typeface="Times New Roman"/>
                        <a:cs typeface="Times New Roman"/>
                      </a:endParaRPr>
                    </a:p>
                  </a:txBody>
                  <a:tcPr marL="51435" marR="51435" marT="0" marB="0">
                    <a:solidFill>
                      <a:schemeClr val="tx2">
                        <a:lumMod val="20000"/>
                        <a:lumOff val="80000"/>
                      </a:schemeClr>
                    </a:solidFill>
                  </a:tcPr>
                </a:tc>
                <a:tc>
                  <a:txBody>
                    <a:bodyPr/>
                    <a:p>
                      <a:pPr indent="228600" algn="just">
                        <a:spcAft>
                          <a:spcPts val="600"/>
                        </a:spcAft>
                        <a:defRPr/>
                      </a:pPr>
                      <a:r>
                        <a:rPr lang="en-US" sz="1100" b="1"/>
                        <a:t>&lt; EUR 300 000</a:t>
                      </a:r>
                      <a:endParaRPr lang="it-IT" sz="1100" b="1"/>
                    </a:p>
                    <a:p>
                      <a:pPr indent="228600" algn="just">
                        <a:spcAft>
                          <a:spcPts val="600"/>
                        </a:spcAft>
                        <a:defRPr/>
                      </a:pPr>
                      <a:r>
                        <a:rPr lang="en-US" sz="1100" b="1"/>
                        <a:t>but</a:t>
                      </a:r>
                      <a:endParaRPr lang="it-IT" sz="1100" b="1"/>
                    </a:p>
                    <a:p>
                      <a:pPr indent="228600" algn="just">
                        <a:spcAft>
                          <a:spcPts val="600"/>
                        </a:spcAft>
                        <a:defRPr/>
                      </a:pPr>
                      <a:r>
                        <a:rPr lang="en-US" sz="1100" b="1"/>
                        <a:t>≥ EUR 100 000</a:t>
                      </a:r>
                      <a:endParaRPr lang="it-IT" sz="1100" b="1"/>
                    </a:p>
                    <a:p>
                      <a:pPr indent="228600" algn="just">
                        <a:spcAft>
                          <a:spcPts val="600"/>
                        </a:spcAft>
                        <a:defRPr/>
                      </a:pPr>
                      <a:r>
                        <a:rPr lang="en-US" sz="1100"/>
                        <a:t> </a:t>
                      </a:r>
                      <a:endParaRPr lang="it-IT" sz="1100"/>
                    </a:p>
                    <a:p>
                      <a:pPr indent="228600" algn="just">
                        <a:spcAft>
                          <a:spcPts val="600"/>
                        </a:spcAft>
                        <a:defRPr/>
                      </a:pPr>
                      <a:r>
                        <a:rPr lang="en-US" sz="1100"/>
                        <a:t>Local</a:t>
                      </a:r>
                      <a:r>
                        <a:rPr lang="en-US" sz="1100"/>
                        <a:t> </a:t>
                      </a:r>
                      <a:r>
                        <a:rPr lang="en-US" sz="1100"/>
                        <a:t>open </a:t>
                      </a:r>
                      <a:endParaRPr/>
                    </a:p>
                    <a:p>
                      <a:pPr indent="228600" algn="just">
                        <a:spcAft>
                          <a:spcPts val="600"/>
                        </a:spcAft>
                        <a:defRPr/>
                      </a:pPr>
                      <a:r>
                        <a:rPr lang="en-US" sz="1100"/>
                        <a:t>tender </a:t>
                      </a:r>
                      <a:endParaRPr/>
                    </a:p>
                    <a:p>
                      <a:pPr indent="228600" algn="just">
                        <a:spcAft>
                          <a:spcPts val="600"/>
                        </a:spcAft>
                        <a:defRPr/>
                      </a:pPr>
                      <a:r>
                        <a:rPr lang="en-US" sz="1100"/>
                        <a:t>procedure</a:t>
                      </a:r>
                      <a:endParaRPr lang="it-IT" sz="1100"/>
                    </a:p>
                  </a:txBody>
                  <a:tcPr marL="51435" marR="51435" marT="0" marB="0">
                    <a:solidFill>
                      <a:schemeClr val="tx2">
                        <a:lumMod val="20000"/>
                        <a:lumOff val="80000"/>
                      </a:schemeClr>
                    </a:solidFill>
                  </a:tcPr>
                </a:tc>
                <a:tc>
                  <a:txBody>
                    <a:bodyPr/>
                    <a:p>
                      <a:pPr indent="228600" algn="just">
                        <a:spcAft>
                          <a:spcPts val="600"/>
                        </a:spcAft>
                        <a:defRPr/>
                      </a:pPr>
                      <a:r>
                        <a:rPr lang="en-US" sz="1100" b="1"/>
                        <a:t>&lt; EUR 100 000</a:t>
                      </a:r>
                      <a:endParaRPr lang="it-IT" sz="1100" b="1"/>
                    </a:p>
                    <a:p>
                      <a:pPr indent="228600" algn="just">
                        <a:spcAft>
                          <a:spcPts val="600"/>
                        </a:spcAft>
                        <a:defRPr/>
                      </a:pPr>
                      <a:r>
                        <a:rPr lang="en-US" sz="1100" b="1"/>
                        <a:t>but</a:t>
                      </a:r>
                      <a:endParaRPr lang="it-IT" sz="1100" b="1"/>
                    </a:p>
                    <a:p>
                      <a:pPr indent="228600" algn="just">
                        <a:spcAft>
                          <a:spcPts val="600"/>
                        </a:spcAft>
                        <a:defRPr/>
                      </a:pPr>
                      <a:r>
                        <a:rPr lang="en-US" sz="1100" b="1"/>
                        <a:t>&gt; EUR 20 000</a:t>
                      </a:r>
                      <a:endParaRPr lang="it-IT" sz="1100" b="1"/>
                    </a:p>
                    <a:p>
                      <a:pPr indent="228600" algn="just">
                        <a:spcAft>
                          <a:spcPts val="600"/>
                        </a:spcAft>
                        <a:defRPr/>
                      </a:pPr>
                      <a:endParaRPr lang="en-US" sz="1100"/>
                    </a:p>
                    <a:p>
                      <a:pPr indent="228600" algn="just">
                        <a:spcAft>
                          <a:spcPts val="600"/>
                        </a:spcAft>
                        <a:defRPr/>
                      </a:pPr>
                      <a:r>
                        <a:rPr lang="sr-Latn-RS" sz="1100"/>
                        <a:t>Simplified</a:t>
                      </a:r>
                      <a:endParaRPr lang="en-US" sz="1100"/>
                    </a:p>
                    <a:p>
                      <a:pPr indent="228600" algn="just">
                        <a:spcAft>
                          <a:spcPts val="600"/>
                        </a:spcAft>
                        <a:defRPr/>
                      </a:pPr>
                      <a:r>
                        <a:rPr lang="en-US" sz="1100"/>
                        <a:t>procedure</a:t>
                      </a:r>
                      <a:endParaRPr lang="it-IT" sz="1100">
                        <a:latin typeface="Calibri"/>
                        <a:ea typeface="Times New Roman"/>
                        <a:cs typeface="Times New Roman"/>
                      </a:endParaRPr>
                    </a:p>
                  </a:txBody>
                  <a:tcPr marL="51435" marR="51435" marT="0" marB="0">
                    <a:solidFill>
                      <a:schemeClr val="tx2">
                        <a:lumMod val="20000"/>
                        <a:lumOff val="80000"/>
                      </a:schemeClr>
                    </a:solidFill>
                  </a:tcPr>
                </a:tc>
                <a:tc vMerge="1">
                  <a:txBody>
                    <a:bodyPr/>
                    <a:p>
                      <a:pPr>
                        <a:defRPr/>
                      </a:pPr>
                      <a:endParaRPr lang="it-IT"/>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Grp="1"/>
          </p:cNvSpPr>
          <p:nvPr isPhoto="0" userDrawn="0">
            <p:ph type="title" hasCustomPrompt="0"/>
          </p:nvPr>
        </p:nvSpPr>
        <p:spPr bwMode="auto">
          <a:xfrm>
            <a:off x="755576" y="2492896"/>
            <a:ext cx="7772400" cy="1362075"/>
          </a:xfrm>
        </p:spPr>
        <p:txBody>
          <a:bodyPr/>
          <a:lstStyle/>
          <a:p>
            <a:pPr algn="ctr">
              <a:defRPr/>
            </a:pPr>
            <a:r>
              <a:rPr lang="en-GB" cap="small"/>
              <a:t>Financial aspects and reporting </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AdjustHandles="0" noChangeArrowheads="0"/>
          </p:cNvSpPr>
          <p:nvPr isPhoto="0" userDrawn="0"/>
        </p:nvSpPr>
        <p:spPr bwMode="auto">
          <a:xfrm>
            <a:off x="395536" y="503590"/>
            <a:ext cx="8352928" cy="847123"/>
          </a:xfrm>
          <a:prstGeom prst="rect">
            <a:avLst/>
          </a:prstGeom>
          <a:solidFill>
            <a:schemeClr val="tx2">
              <a:lumMod val="75000"/>
            </a:schemeClr>
          </a:solidFill>
        </p:spPr>
        <p:txBody>
          <a:bodyPr vert="horz" lIns="91440" tIns="45720" rIns="91440" bIns="45720" rtlCol="0" anchor="ctr"/>
          <a:lstStyle>
            <a:lvl1pPr algn="ctr" defTabSz="914400">
              <a:spcBef>
                <a:spcPts val="0"/>
              </a:spcBef>
              <a:buNone/>
              <a:defRPr sz="4400">
                <a:solidFill>
                  <a:schemeClr val="tx1"/>
                </a:solidFill>
                <a:latin typeface="+mj-lt"/>
                <a:ea typeface="+mj-ea"/>
                <a:cs typeface="+mj-cs"/>
              </a:defRPr>
            </a:lvl1pPr>
          </a:lstStyle>
          <a:p>
            <a:pPr>
              <a:defRPr/>
            </a:pPr>
            <a:r>
              <a:rPr lang="en-GB" sz="2400" b="1">
                <a:solidFill>
                  <a:schemeClr val="bg1"/>
                </a:solidFill>
              </a:rPr>
              <a:t>Eligibility of expenditure</a:t>
            </a:r>
            <a:endParaRPr/>
          </a:p>
        </p:txBody>
      </p:sp>
      <p:sp>
        <p:nvSpPr>
          <p:cNvPr id="5" name="CasellaDiTesto 5" hidden="0"/>
          <p:cNvSpPr>
            <a:spLocks noAdjustHandles="0" noChangeArrowheads="0"/>
          </p:cNvSpPr>
          <p:nvPr isPhoto="0" userDrawn="0"/>
        </p:nvSpPr>
        <p:spPr bwMode="auto">
          <a:xfrm>
            <a:off x="323528" y="1484784"/>
            <a:ext cx="8496944" cy="5262979"/>
          </a:xfrm>
          <a:prstGeom prst="rect">
            <a:avLst/>
          </a:prstGeom>
          <a:noFill/>
        </p:spPr>
        <p:txBody>
          <a:bodyPr wrap="square" rtlCol="0">
            <a:spAutoFit/>
          </a:bodyPr>
          <a:lstStyle/>
          <a:p>
            <a:pPr marL="285750" indent="-285750" algn="just">
              <a:buFont typeface="Wingdings"/>
              <a:buChar char="§"/>
              <a:defRPr/>
            </a:pPr>
            <a:r>
              <a:rPr lang="en-US" sz="1600"/>
              <a:t>It has occurred in the </a:t>
            </a:r>
            <a:r>
              <a:rPr lang="en-US" sz="1600" b="1"/>
              <a:t>eligible period </a:t>
            </a:r>
            <a:r>
              <a:rPr lang="en-US" sz="1600"/>
              <a:t>related to the duration of the project (with the exception of preparation costs and project closure costs); </a:t>
            </a:r>
            <a:endParaRPr/>
          </a:p>
          <a:p>
            <a:pPr marL="285750" indent="-285750" algn="just">
              <a:buFont typeface="Wingdings"/>
              <a:buChar char="§"/>
              <a:defRPr/>
            </a:pPr>
            <a:r>
              <a:rPr lang="en-US" sz="1600"/>
              <a:t>It refers to costs occurred for the implementation of the project and </a:t>
            </a:r>
            <a:r>
              <a:rPr lang="en-US" sz="1600" b="1"/>
              <a:t>in accordance with the approved AF</a:t>
            </a:r>
            <a:r>
              <a:rPr lang="en-US" sz="1600"/>
              <a:t>; </a:t>
            </a:r>
            <a:endParaRPr/>
          </a:p>
          <a:p>
            <a:pPr marL="285750" indent="-285750" algn="just">
              <a:buFont typeface="Wingdings"/>
              <a:buChar char="§"/>
              <a:defRPr/>
            </a:pPr>
            <a:r>
              <a:rPr lang="en-US" sz="1600"/>
              <a:t>It is </a:t>
            </a:r>
            <a:r>
              <a:rPr lang="en-US" sz="1600" b="1"/>
              <a:t>essential</a:t>
            </a:r>
            <a:r>
              <a:rPr lang="en-US" sz="1600"/>
              <a:t> for the implementation of the project and it would not be incurred if the project is not carried out; </a:t>
            </a:r>
            <a:endParaRPr/>
          </a:p>
          <a:p>
            <a:pPr marL="285750" indent="-285750" algn="just">
              <a:buFont typeface="Wingdings"/>
              <a:buChar char="§"/>
              <a:defRPr/>
            </a:pPr>
            <a:r>
              <a:rPr lang="en-US" sz="1600"/>
              <a:t>It relates to a product or service foreseen in the approved project proposal and that </a:t>
            </a:r>
            <a:r>
              <a:rPr lang="en-US" sz="1600" b="1"/>
              <a:t>has been delivered </a:t>
            </a:r>
            <a:r>
              <a:rPr lang="en-US" sz="1600"/>
              <a:t>and complies with </a:t>
            </a:r>
            <a:r>
              <a:rPr lang="en-US" sz="1600" b="1"/>
              <a:t>publicity and information requirements</a:t>
            </a:r>
            <a:r>
              <a:rPr lang="en-US" sz="1600"/>
              <a:t>; </a:t>
            </a:r>
            <a:endParaRPr/>
          </a:p>
          <a:p>
            <a:pPr marL="285750" indent="-285750" algn="just">
              <a:buFont typeface="Wingdings"/>
              <a:buChar char="§"/>
              <a:defRPr/>
            </a:pPr>
            <a:r>
              <a:rPr lang="en-US" sz="1600"/>
              <a:t>It is </a:t>
            </a:r>
            <a:r>
              <a:rPr lang="en-US" sz="1600" b="1"/>
              <a:t>borne directly by the beneficiary </a:t>
            </a:r>
            <a:r>
              <a:rPr lang="en-US" sz="1600"/>
              <a:t>and supported by accounting documents justifying incurred expenses/payments (invoices, pay rolls…) except for costs calculated as flat rates and lump sums; </a:t>
            </a:r>
            <a:endParaRPr/>
          </a:p>
          <a:p>
            <a:pPr marL="285750" indent="-285750" algn="just">
              <a:buFont typeface="Wingdings"/>
              <a:buChar char="§"/>
              <a:defRPr/>
            </a:pPr>
            <a:r>
              <a:rPr lang="en-US" sz="1600"/>
              <a:t>It relates to an activity which has not benefitted from financial support by another public source (</a:t>
            </a:r>
            <a:r>
              <a:rPr lang="en-US" sz="1600" b="1"/>
              <a:t>no double funding</a:t>
            </a:r>
            <a:r>
              <a:rPr lang="en-US" sz="1600"/>
              <a:t>); </a:t>
            </a:r>
            <a:endParaRPr/>
          </a:p>
          <a:p>
            <a:pPr marL="285750" indent="-285750" algn="just">
              <a:buFont typeface="Wingdings"/>
              <a:buChar char="§"/>
              <a:defRPr/>
            </a:pPr>
            <a:r>
              <a:rPr lang="en-US" sz="1600"/>
              <a:t>It complies with the principle of </a:t>
            </a:r>
            <a:r>
              <a:rPr lang="en-US" sz="1600" b="1"/>
              <a:t>sound financial management </a:t>
            </a:r>
            <a:r>
              <a:rPr lang="en-US" sz="1600"/>
              <a:t>(efficiency, effectiveness and economy); </a:t>
            </a:r>
            <a:endParaRPr/>
          </a:p>
          <a:p>
            <a:pPr marL="285750" indent="-285750" algn="just">
              <a:buFont typeface="Wingdings"/>
              <a:buChar char="§"/>
              <a:defRPr/>
            </a:pPr>
            <a:r>
              <a:rPr lang="en-US" sz="1600"/>
              <a:t>It complies, if required, to the </a:t>
            </a:r>
            <a:r>
              <a:rPr lang="en-US" sz="1600" b="1"/>
              <a:t>public procurement rules </a:t>
            </a:r>
            <a:r>
              <a:rPr lang="en-US" sz="1600"/>
              <a:t>applicable in the respective Partner State; </a:t>
            </a:r>
            <a:endParaRPr/>
          </a:p>
          <a:p>
            <a:pPr marL="285750" indent="-285750" algn="just">
              <a:buFont typeface="Wingdings"/>
              <a:buChar char="§"/>
              <a:defRPr/>
            </a:pPr>
            <a:r>
              <a:rPr lang="en-US" sz="1600"/>
              <a:t>It is registered in the beneficiary’s accounts through </a:t>
            </a:r>
            <a:r>
              <a:rPr lang="en-US" sz="1600" b="1"/>
              <a:t>a separate accounting system </a:t>
            </a:r>
            <a:r>
              <a:rPr lang="en-US" sz="1600"/>
              <a:t>or an adequate accounting code set in place specifically for the project; </a:t>
            </a:r>
            <a:endParaRPr/>
          </a:p>
          <a:p>
            <a:pPr marL="285750" indent="-285750" algn="just">
              <a:buFont typeface="Wingdings"/>
              <a:buChar char="§"/>
              <a:defRPr/>
            </a:pPr>
            <a:r>
              <a:rPr lang="en-US" sz="1600"/>
              <a:t>It is not in contradiction with specific </a:t>
            </a:r>
            <a:r>
              <a:rPr lang="en-US" sz="1600"/>
              <a:t>Programme</a:t>
            </a:r>
            <a:r>
              <a:rPr lang="en-US" sz="1600"/>
              <a:t> rules; </a:t>
            </a:r>
            <a:endParaRPr/>
          </a:p>
          <a:p>
            <a:pPr marL="285750" indent="-285750" algn="just">
              <a:buFont typeface="Wingdings"/>
              <a:buChar char="§"/>
              <a:defRPr/>
            </a:pPr>
            <a:r>
              <a:rPr lang="en-US" sz="1600"/>
              <a:t>It has been </a:t>
            </a:r>
            <a:r>
              <a:rPr lang="en-US" sz="1600" b="1"/>
              <a:t>validated by an authorized national controller</a:t>
            </a:r>
            <a:r>
              <a:rPr lang="en-US" sz="1600"/>
              <a:t>. </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AdjustHandles="0" noChangeArrowheads="0"/>
          </p:cNvSpPr>
          <p:nvPr isPhoto="0" userDrawn="0"/>
        </p:nvSpPr>
        <p:spPr bwMode="auto">
          <a:xfrm>
            <a:off x="467544" y="476672"/>
            <a:ext cx="7992888" cy="847123"/>
          </a:xfrm>
          <a:prstGeom prst="rect">
            <a:avLst/>
          </a:prstGeom>
          <a:solidFill>
            <a:schemeClr val="tx2">
              <a:lumMod val="75000"/>
            </a:schemeClr>
          </a:solidFill>
        </p:spPr>
        <p:txBody>
          <a:bodyPr vert="horz" lIns="91440" tIns="45720" rIns="91440" bIns="45720" rtlCol="0" anchor="ctr"/>
          <a:lstStyle>
            <a:lvl1pPr algn="ctr" defTabSz="914400">
              <a:spcBef>
                <a:spcPts val="0"/>
              </a:spcBef>
              <a:buNone/>
              <a:defRPr sz="4400">
                <a:solidFill>
                  <a:schemeClr val="tx1"/>
                </a:solidFill>
                <a:latin typeface="+mj-lt"/>
                <a:ea typeface="+mj-ea"/>
                <a:cs typeface="+mj-cs"/>
              </a:defRPr>
            </a:lvl1pPr>
          </a:lstStyle>
          <a:p>
            <a:pPr>
              <a:defRPr/>
            </a:pPr>
            <a:r>
              <a:rPr lang="en-GB" sz="2400" b="1">
                <a:solidFill>
                  <a:schemeClr val="bg1"/>
                </a:solidFill>
              </a:rPr>
              <a:t>Not eligible expenditure</a:t>
            </a:r>
            <a:endParaRPr/>
          </a:p>
        </p:txBody>
      </p:sp>
      <p:sp>
        <p:nvSpPr>
          <p:cNvPr id="5" name="CasellaDiTesto 5" hidden="0"/>
          <p:cNvSpPr>
            <a:spLocks noAdjustHandles="0" noChangeArrowheads="0"/>
          </p:cNvSpPr>
          <p:nvPr isPhoto="0" userDrawn="0"/>
        </p:nvSpPr>
        <p:spPr bwMode="auto">
          <a:xfrm>
            <a:off x="467543" y="1412776"/>
            <a:ext cx="8208912" cy="5262979"/>
          </a:xfrm>
          <a:prstGeom prst="rect">
            <a:avLst/>
          </a:prstGeom>
          <a:noFill/>
        </p:spPr>
        <p:txBody>
          <a:bodyPr wrap="square" rtlCol="0">
            <a:spAutoFit/>
          </a:bodyPr>
          <a:lstStyle/>
          <a:p>
            <a:pPr marL="285750" indent="-285750">
              <a:buFont typeface="Wingdings"/>
              <a:buChar char="§"/>
              <a:defRPr/>
            </a:pPr>
            <a:r>
              <a:rPr lang="en-US" sz="1400"/>
              <a:t>In kind contributions (in the form of provision of works, goods, services, land and real estate for which no cash payment supported by invoices, or documents of equivalent probative value, has been made); </a:t>
            </a:r>
            <a:endParaRPr/>
          </a:p>
          <a:p>
            <a:pPr marL="285750" indent="-285750">
              <a:buFont typeface="Wingdings"/>
              <a:buChar char="§"/>
              <a:defRPr/>
            </a:pPr>
            <a:r>
              <a:rPr lang="it-IT" sz="1400"/>
              <a:t>Interest</a:t>
            </a:r>
            <a:r>
              <a:rPr lang="it-IT" sz="1400"/>
              <a:t> on </a:t>
            </a:r>
            <a:r>
              <a:rPr lang="it-IT" sz="1400"/>
              <a:t>debt</a:t>
            </a:r>
            <a:r>
              <a:rPr lang="it-IT" sz="1400"/>
              <a:t>; </a:t>
            </a:r>
            <a:endParaRPr/>
          </a:p>
          <a:p>
            <a:pPr marL="285750" indent="-285750">
              <a:buFont typeface="Wingdings"/>
              <a:buChar char="§"/>
              <a:defRPr/>
            </a:pPr>
            <a:r>
              <a:rPr lang="it-IT" sz="1400"/>
              <a:t>Purchase</a:t>
            </a:r>
            <a:r>
              <a:rPr lang="it-IT" sz="1400"/>
              <a:t> of </a:t>
            </a:r>
            <a:r>
              <a:rPr lang="it-IT" sz="1400"/>
              <a:t>land</a:t>
            </a:r>
            <a:r>
              <a:rPr lang="it-IT" sz="1400"/>
              <a:t>; </a:t>
            </a:r>
            <a:endParaRPr/>
          </a:p>
          <a:p>
            <a:pPr marL="285750" indent="-285750">
              <a:buFont typeface="Wingdings"/>
              <a:buChar char="§"/>
              <a:defRPr/>
            </a:pPr>
            <a:r>
              <a:rPr lang="en-US" sz="1400"/>
              <a:t>Recoverable value added tax (VAT), except where it is not recoverable under national VAT legislation; </a:t>
            </a:r>
            <a:endParaRPr/>
          </a:p>
          <a:p>
            <a:pPr marL="285750" indent="-285750">
              <a:buFont typeface="Wingdings"/>
              <a:buChar char="§"/>
              <a:defRPr/>
            </a:pPr>
            <a:r>
              <a:rPr lang="en-US" sz="1400"/>
              <a:t>Fines, financial penalties and expenditure on legal disputes and litigation; </a:t>
            </a:r>
            <a:endParaRPr/>
          </a:p>
          <a:p>
            <a:pPr marL="285750" indent="-285750">
              <a:buFont typeface="Wingdings"/>
              <a:buChar char="§"/>
              <a:defRPr/>
            </a:pPr>
            <a:r>
              <a:rPr lang="en-US" sz="1400"/>
              <a:t>Costs for gifts, except those not exceeding EUR 50 per gift where related to promotion, communication, publicity or information; </a:t>
            </a:r>
            <a:endParaRPr/>
          </a:p>
          <a:p>
            <a:pPr marL="285750" indent="-285750">
              <a:buFont typeface="Wingdings"/>
              <a:buChar char="§"/>
              <a:defRPr/>
            </a:pPr>
            <a:r>
              <a:rPr lang="en-US" sz="1400"/>
              <a:t>Costs related to fluctuation of foreign exchange rate; </a:t>
            </a:r>
            <a:endParaRPr/>
          </a:p>
          <a:p>
            <a:pPr marL="285750" indent="-285750">
              <a:buFont typeface="Wingdings"/>
              <a:buChar char="§"/>
              <a:defRPr/>
            </a:pPr>
            <a:r>
              <a:rPr lang="it-IT" sz="1400"/>
              <a:t>Charges</a:t>
            </a:r>
            <a:r>
              <a:rPr lang="it-IT" sz="1400"/>
              <a:t> for </a:t>
            </a:r>
            <a:r>
              <a:rPr lang="it-IT" sz="1400"/>
              <a:t>national</a:t>
            </a:r>
            <a:r>
              <a:rPr lang="it-IT" sz="1400"/>
              <a:t> </a:t>
            </a:r>
            <a:r>
              <a:rPr lang="it-IT" sz="1400"/>
              <a:t>financial</a:t>
            </a:r>
            <a:r>
              <a:rPr lang="it-IT" sz="1400"/>
              <a:t> </a:t>
            </a:r>
            <a:r>
              <a:rPr lang="it-IT" sz="1400"/>
              <a:t>transactions</a:t>
            </a:r>
            <a:r>
              <a:rPr lang="it-IT" sz="1400"/>
              <a:t>. </a:t>
            </a:r>
            <a:endParaRPr/>
          </a:p>
          <a:p>
            <a:pPr>
              <a:defRPr/>
            </a:pPr>
            <a:endParaRPr lang="it-IT" sz="1400"/>
          </a:p>
          <a:p>
            <a:pPr>
              <a:defRPr/>
            </a:pPr>
            <a:r>
              <a:rPr lang="en-US" sz="1400" b="1" u="sng"/>
              <a:t>Programme</a:t>
            </a:r>
            <a:r>
              <a:rPr lang="en-US" sz="1400" b="1" u="sng"/>
              <a:t> also considers as not eligible the following expenditure: </a:t>
            </a:r>
            <a:endParaRPr/>
          </a:p>
          <a:p>
            <a:pPr>
              <a:defRPr/>
            </a:pPr>
            <a:endParaRPr lang="en-US" sz="1400" b="1" u="sng"/>
          </a:p>
          <a:p>
            <a:pPr marL="285750" indent="-285750" algn="just">
              <a:buFont typeface="Wingdings"/>
              <a:buChar char="§"/>
              <a:defRPr/>
            </a:pPr>
            <a:r>
              <a:rPr lang="en-US" sz="1400"/>
              <a:t>Under travel and accommodation budget line, the cost of </a:t>
            </a:r>
            <a:r>
              <a:rPr lang="en-US" sz="1400" b="1"/>
              <a:t>taxis</a:t>
            </a:r>
            <a:r>
              <a:rPr lang="en-US" sz="1400"/>
              <a:t> shall not be reimbursed, except when (</a:t>
            </a:r>
            <a:r>
              <a:rPr lang="en-US" sz="1400"/>
              <a:t>i</a:t>
            </a:r>
            <a:r>
              <a:rPr lang="en-US" sz="1400"/>
              <a:t>) it can be demonstrated that no public transport was available at the time and place needed or (ii) local transportation is covered with a daily allowance provided for by the internal rules of the concerned partner; </a:t>
            </a:r>
            <a:endParaRPr/>
          </a:p>
          <a:p>
            <a:pPr marL="285750" indent="-285750" algn="just">
              <a:buFont typeface="Wingdings"/>
              <a:buChar char="§"/>
              <a:defRPr/>
            </a:pPr>
            <a:r>
              <a:rPr lang="en-US" sz="1400"/>
              <a:t>Costs for </a:t>
            </a:r>
            <a:r>
              <a:rPr lang="en-US" sz="1400" b="1"/>
              <a:t>alcoholic</a:t>
            </a:r>
            <a:r>
              <a:rPr lang="en-US" sz="1400"/>
              <a:t> beverages; </a:t>
            </a:r>
            <a:endParaRPr/>
          </a:p>
          <a:p>
            <a:pPr marL="285750" indent="-285750" algn="just">
              <a:buFont typeface="Wingdings"/>
              <a:buChar char="§"/>
              <a:defRPr/>
            </a:pPr>
            <a:r>
              <a:rPr lang="en-US" sz="1400"/>
              <a:t>Costs for the creation of a project </a:t>
            </a:r>
            <a:r>
              <a:rPr lang="en-US" sz="1400" b="1"/>
              <a:t>web site</a:t>
            </a:r>
            <a:r>
              <a:rPr lang="en-US" sz="1400"/>
              <a:t>, as ADRION will offer in its web site space for all funded projects in order to guarantee a coordinated visibility, unless duly justified; </a:t>
            </a:r>
            <a:endParaRPr/>
          </a:p>
          <a:p>
            <a:pPr marL="285750" indent="-285750" algn="just">
              <a:buFont typeface="Wingdings"/>
              <a:buChar char="§"/>
              <a:defRPr/>
            </a:pPr>
            <a:r>
              <a:rPr lang="en-GB" sz="1400"/>
              <a:t>Heavy investments, infrastructures and works, as described by the Directive 2014/24/EU (annex II);</a:t>
            </a:r>
            <a:endParaRPr/>
          </a:p>
          <a:p>
            <a:pPr marL="285750" indent="-285750" algn="just">
              <a:buFont typeface="Wingdings"/>
              <a:buChar char="§"/>
              <a:defRPr/>
            </a:pPr>
            <a:r>
              <a:rPr lang="en-GB" sz="1400"/>
              <a:t>Basic courses (e.g. language, accounting, use of MS Office); </a:t>
            </a:r>
            <a:endParaRPr/>
          </a:p>
          <a:p>
            <a:pPr marL="285750" indent="-285750" algn="just">
              <a:buFont typeface="Wingdings"/>
              <a:buChar char="§"/>
              <a:defRPr/>
            </a:pPr>
            <a:r>
              <a:rPr lang="en-GB" sz="1400"/>
              <a:t>Orchestras and shows unless clearly described in the AF and further approved;</a:t>
            </a:r>
            <a:endParaRPr/>
          </a:p>
          <a:p>
            <a:pPr marL="285750" indent="-285750" algn="just">
              <a:buFont typeface="Wingdings"/>
              <a:buChar char="§"/>
              <a:defRPr/>
            </a:pPr>
            <a:r>
              <a:rPr lang="en-GB" sz="1400" b="1"/>
              <a:t>NO shared costs</a:t>
            </a:r>
            <a:r>
              <a:rPr lang="en-GB" sz="1400"/>
              <a:t>.</a:t>
            </a:r>
            <a:endParaRPr lang="en-US" sz="1400"/>
          </a:p>
        </p:txBody>
      </p:sp>
      <p:sp>
        <p:nvSpPr>
          <p:cNvPr id="6" name="Rettangolo 1" hidden="0"/>
          <p:cNvSpPr/>
          <p:nvPr isPhoto="0" userDrawn="0"/>
        </p:nvSpPr>
        <p:spPr bwMode="auto">
          <a:xfrm>
            <a:off x="4479634" y="3244334"/>
            <a:ext cx="184731" cy="369332"/>
          </a:xfrm>
          <a:prstGeom prst="rect">
            <a:avLst/>
          </a:prstGeom>
        </p:spPr>
        <p:txBody>
          <a:bodyPr wrap="none">
            <a:spAutoFit/>
          </a:bodyPr>
          <a:lstStyle/>
          <a:p>
            <a:pPr algn="ctr">
              <a:defRPr/>
            </a:pPr>
            <a:endParaRPr lang="en-GB"/>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AdjustHandles="0" noChangeArrowheads="0"/>
          </p:cNvSpPr>
          <p:nvPr isPhoto="0" userDrawn="0"/>
        </p:nvSpPr>
        <p:spPr bwMode="auto">
          <a:xfrm>
            <a:off x="395536" y="503590"/>
            <a:ext cx="8424936" cy="847123"/>
          </a:xfrm>
          <a:prstGeom prst="rect">
            <a:avLst/>
          </a:prstGeom>
          <a:solidFill>
            <a:schemeClr val="tx2">
              <a:lumMod val="75000"/>
            </a:schemeClr>
          </a:solidFill>
        </p:spPr>
        <p:txBody>
          <a:bodyPr vert="horz" lIns="91440" tIns="45720" rIns="91440" bIns="45720" rtlCol="0" anchor="ctr"/>
          <a:lstStyle>
            <a:lvl1pPr algn="ctr" defTabSz="914400">
              <a:spcBef>
                <a:spcPts val="0"/>
              </a:spcBef>
              <a:buNone/>
              <a:defRPr sz="4400">
                <a:solidFill>
                  <a:schemeClr val="tx1"/>
                </a:solidFill>
                <a:latin typeface="+mj-lt"/>
                <a:ea typeface="+mj-ea"/>
                <a:cs typeface="+mj-cs"/>
              </a:defRPr>
            </a:lvl1pPr>
          </a:lstStyle>
          <a:p>
            <a:pPr>
              <a:defRPr/>
            </a:pPr>
            <a:r>
              <a:rPr lang="en-GB" sz="2400" b="1">
                <a:solidFill>
                  <a:schemeClr val="bg1"/>
                </a:solidFill>
              </a:rPr>
              <a:t>Reporting – validation of expenditure</a:t>
            </a:r>
            <a:endParaRPr/>
          </a:p>
        </p:txBody>
      </p:sp>
      <p:grpSp>
        <p:nvGrpSpPr>
          <p:cNvPr id="5" name="Gruppo 39" hidden="0"/>
          <p:cNvGrpSpPr/>
          <p:nvPr isPhoto="0" userDrawn="0"/>
        </p:nvGrpSpPr>
        <p:grpSpPr bwMode="auto">
          <a:xfrm>
            <a:off x="1403648" y="1772816"/>
            <a:ext cx="5907076" cy="4676009"/>
            <a:chOff x="1403648" y="1916832"/>
            <a:chExt cx="5907076" cy="4676009"/>
          </a:xfrm>
        </p:grpSpPr>
        <p:grpSp>
          <p:nvGrpSpPr>
            <p:cNvPr id="6" name="Gruppo 11" hidden="0"/>
            <p:cNvGrpSpPr/>
            <p:nvPr isPhoto="0" userDrawn="0"/>
          </p:nvGrpSpPr>
          <p:grpSpPr bwMode="auto">
            <a:xfrm>
              <a:off x="1403648" y="3519611"/>
              <a:ext cx="5907076" cy="3073230"/>
              <a:chOff x="1334060" y="2688288"/>
              <a:chExt cx="6336703" cy="3904910"/>
            </a:xfrm>
          </p:grpSpPr>
          <p:grpSp>
            <p:nvGrpSpPr>
              <p:cNvPr id="7" name="Gruppo 15" hidden="0"/>
              <p:cNvGrpSpPr/>
              <p:nvPr isPhoto="0" userDrawn="0"/>
            </p:nvGrpSpPr>
            <p:grpSpPr bwMode="auto">
              <a:xfrm>
                <a:off x="1334060" y="3748013"/>
                <a:ext cx="1877609" cy="2845185"/>
                <a:chOff x="544953" y="2924944"/>
                <a:chExt cx="1800200" cy="3205226"/>
              </a:xfrm>
            </p:grpSpPr>
            <p:sp>
              <p:nvSpPr>
                <p:cNvPr id="8" name="Rettangolo arrotondato 3" hidden="0"/>
                <p:cNvSpPr/>
                <p:nvPr isPhoto="0" userDrawn="0"/>
              </p:nvSpPr>
              <p:spPr bwMode="auto">
                <a:xfrm>
                  <a:off x="544953" y="5229200"/>
                  <a:ext cx="1800200" cy="900970"/>
                </a:xfrm>
                <a:prstGeom prst="roundRect">
                  <a:avLst>
                    <a:gd name="adj"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100"/>
                    <a:t>PP 1 report documentation</a:t>
                  </a:r>
                  <a:endParaRPr/>
                </a:p>
              </p:txBody>
            </p:sp>
            <p:sp>
              <p:nvSpPr>
                <p:cNvPr id="9" name="Ovale 4" hidden="0"/>
                <p:cNvSpPr/>
                <p:nvPr isPhoto="0" userDrawn="0"/>
              </p:nvSpPr>
              <p:spPr bwMode="auto">
                <a:xfrm>
                  <a:off x="614260" y="2924944"/>
                  <a:ext cx="1661585" cy="7920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100"/>
                    <a:t>Controller validation</a:t>
                  </a:r>
                  <a:endParaRPr/>
                </a:p>
              </p:txBody>
            </p:sp>
            <p:cxnSp>
              <p:nvCxnSpPr>
                <p:cNvPr id="10" name="Connettore 2 8" hidden="0"/>
                <p:cNvCxnSpPr>
                  <a:cxnSpLocks/>
                </p:cNvCxnSpPr>
                <p:nvPr isPhoto="0" userDrawn="0"/>
              </p:nvCxnSpPr>
              <p:spPr bwMode="auto">
                <a:xfrm flipV="1">
                  <a:off x="1445053" y="4941168"/>
                  <a:ext cx="0" cy="216024"/>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1" name="Rettangolo 10" hidden="0"/>
                <p:cNvSpPr/>
                <p:nvPr isPhoto="0" userDrawn="0"/>
              </p:nvSpPr>
              <p:spPr bwMode="auto">
                <a:xfrm>
                  <a:off x="551974" y="4149079"/>
                  <a:ext cx="1793179" cy="720080"/>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100">
                      <a:solidFill>
                        <a:schemeClr val="tx1"/>
                      </a:solidFill>
                    </a:rPr>
                    <a:t>Upload on </a:t>
                  </a:r>
                  <a:r>
                    <a:rPr lang="en-GB" sz="1100">
                      <a:solidFill>
                        <a:schemeClr val="tx1"/>
                      </a:solidFill>
                    </a:rPr>
                    <a:t>eMS</a:t>
                  </a:r>
                  <a:endParaRPr lang="en-GB" sz="1100">
                    <a:solidFill>
                      <a:schemeClr val="tx1"/>
                    </a:solidFill>
                  </a:endParaRPr>
                </a:p>
              </p:txBody>
            </p:sp>
            <p:cxnSp>
              <p:nvCxnSpPr>
                <p:cNvPr id="12" name="Connettore 2 13" hidden="0"/>
                <p:cNvCxnSpPr>
                  <a:cxnSpLocks/>
                </p:cNvCxnSpPr>
                <p:nvPr isPhoto="0" userDrawn="0"/>
              </p:nvCxnSpPr>
              <p:spPr bwMode="auto">
                <a:xfrm flipV="1">
                  <a:off x="1445052" y="3867318"/>
                  <a:ext cx="0" cy="216024"/>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grpSp>
            <p:nvGrpSpPr>
              <p:cNvPr id="13" name="Gruppo 16" hidden="0"/>
              <p:cNvGrpSpPr/>
              <p:nvPr isPhoto="0" userDrawn="0"/>
            </p:nvGrpSpPr>
            <p:grpSpPr bwMode="auto">
              <a:xfrm>
                <a:off x="3632915" y="3748013"/>
                <a:ext cx="1877609" cy="2845185"/>
                <a:chOff x="544953" y="2924944"/>
                <a:chExt cx="1800200" cy="3205226"/>
              </a:xfrm>
            </p:grpSpPr>
            <p:sp>
              <p:nvSpPr>
                <p:cNvPr id="14" name="Rettangolo arrotondato 17" hidden="0"/>
                <p:cNvSpPr/>
                <p:nvPr isPhoto="0" userDrawn="0"/>
              </p:nvSpPr>
              <p:spPr bwMode="auto">
                <a:xfrm>
                  <a:off x="544953" y="5229200"/>
                  <a:ext cx="1800200" cy="900970"/>
                </a:xfrm>
                <a:prstGeom prst="roundRect">
                  <a:avLst>
                    <a:gd name="adj"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defRPr/>
                  </a:pPr>
                  <a:r>
                    <a:rPr lang="en-GB" sz="1100"/>
                    <a:t>PP 2 report documentation</a:t>
                  </a:r>
                  <a:endParaRPr/>
                </a:p>
              </p:txBody>
            </p:sp>
            <p:sp>
              <p:nvSpPr>
                <p:cNvPr id="15" name="Ovale 18" hidden="0"/>
                <p:cNvSpPr/>
                <p:nvPr isPhoto="0" userDrawn="0"/>
              </p:nvSpPr>
              <p:spPr bwMode="auto">
                <a:xfrm>
                  <a:off x="614260" y="2924944"/>
                  <a:ext cx="1661585" cy="792087"/>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GB" sz="1100"/>
                    <a:t>Controller validation</a:t>
                  </a:r>
                  <a:endParaRPr/>
                </a:p>
              </p:txBody>
            </p:sp>
            <p:cxnSp>
              <p:nvCxnSpPr>
                <p:cNvPr id="16" name="Connettore 2 19" hidden="0"/>
                <p:cNvCxnSpPr>
                  <a:cxnSpLocks/>
                </p:cNvCxnSpPr>
                <p:nvPr isPhoto="0" userDrawn="0"/>
              </p:nvCxnSpPr>
              <p:spPr bwMode="auto">
                <a:xfrm flipV="1">
                  <a:off x="1445053" y="4941168"/>
                  <a:ext cx="0" cy="216024"/>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7" name="Rettangolo 20" hidden="0"/>
                <p:cNvSpPr/>
                <p:nvPr isPhoto="0" userDrawn="0"/>
              </p:nvSpPr>
              <p:spPr bwMode="auto">
                <a:xfrm>
                  <a:off x="551974" y="4149079"/>
                  <a:ext cx="1793179" cy="720080"/>
                </a:xfrm>
                <a:prstGeom prst="rect">
                  <a:avLst/>
                </a:prstGeom>
                <a:noFill/>
                <a:ln>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100">
                      <a:solidFill>
                        <a:schemeClr val="tx1"/>
                      </a:solidFill>
                    </a:rPr>
                    <a:t>Upload on </a:t>
                  </a:r>
                  <a:r>
                    <a:rPr lang="en-GB" sz="1100">
                      <a:solidFill>
                        <a:schemeClr val="tx1"/>
                      </a:solidFill>
                    </a:rPr>
                    <a:t>eMS</a:t>
                  </a:r>
                  <a:endParaRPr lang="en-GB" sz="1100">
                    <a:solidFill>
                      <a:schemeClr val="tx1"/>
                    </a:solidFill>
                  </a:endParaRPr>
                </a:p>
              </p:txBody>
            </p:sp>
            <p:cxnSp>
              <p:nvCxnSpPr>
                <p:cNvPr id="18" name="Connettore 2 21" hidden="0"/>
                <p:cNvCxnSpPr>
                  <a:cxnSpLocks/>
                </p:cNvCxnSpPr>
                <p:nvPr isPhoto="0" userDrawn="0"/>
              </p:nvCxnSpPr>
              <p:spPr bwMode="auto">
                <a:xfrm flipV="1">
                  <a:off x="1445052" y="3867318"/>
                  <a:ext cx="0" cy="216024"/>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grpSp>
            <p:nvGrpSpPr>
              <p:cNvPr id="19" name="Gruppo 22" hidden="0"/>
              <p:cNvGrpSpPr/>
              <p:nvPr isPhoto="0" userDrawn="0"/>
            </p:nvGrpSpPr>
            <p:grpSpPr bwMode="auto">
              <a:xfrm>
                <a:off x="5793155" y="3711139"/>
                <a:ext cx="1877609" cy="2845185"/>
                <a:chOff x="544953" y="2924944"/>
                <a:chExt cx="1800200" cy="3205226"/>
              </a:xfrm>
            </p:grpSpPr>
            <p:sp>
              <p:nvSpPr>
                <p:cNvPr id="20" name="Rettangolo arrotondato 23" hidden="0"/>
                <p:cNvSpPr/>
                <p:nvPr isPhoto="0" userDrawn="0"/>
              </p:nvSpPr>
              <p:spPr bwMode="auto">
                <a:xfrm>
                  <a:off x="544953" y="5229200"/>
                  <a:ext cx="1800200" cy="900970"/>
                </a:xfrm>
                <a:prstGeom prst="roundRect">
                  <a:avLst>
                    <a:gd name="adj"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defRPr/>
                  </a:pPr>
                  <a:r>
                    <a:rPr lang="en-GB" sz="1100"/>
                    <a:t>PP X report documentation</a:t>
                  </a:r>
                  <a:endParaRPr/>
                </a:p>
              </p:txBody>
            </p:sp>
            <p:sp>
              <p:nvSpPr>
                <p:cNvPr id="21" name="Ovale 24" hidden="0"/>
                <p:cNvSpPr/>
                <p:nvPr isPhoto="0" userDrawn="0"/>
              </p:nvSpPr>
              <p:spPr bwMode="auto">
                <a:xfrm>
                  <a:off x="614260" y="2924944"/>
                  <a:ext cx="1661585" cy="792087"/>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defRPr/>
                  </a:pPr>
                  <a:r>
                    <a:rPr lang="en-GB" sz="1100"/>
                    <a:t>Controller validation</a:t>
                  </a:r>
                  <a:endParaRPr/>
                </a:p>
              </p:txBody>
            </p:sp>
            <p:cxnSp>
              <p:nvCxnSpPr>
                <p:cNvPr id="22" name="Connettore 2 25" hidden="0"/>
                <p:cNvCxnSpPr>
                  <a:cxnSpLocks/>
                </p:cNvCxnSpPr>
                <p:nvPr isPhoto="0" userDrawn="0"/>
              </p:nvCxnSpPr>
              <p:spPr bwMode="auto">
                <a:xfrm flipV="1">
                  <a:off x="1445053" y="4941168"/>
                  <a:ext cx="0" cy="216024"/>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3" name="Rettangolo 26" hidden="0"/>
                <p:cNvSpPr/>
                <p:nvPr isPhoto="0" userDrawn="0"/>
              </p:nvSpPr>
              <p:spPr bwMode="auto">
                <a:xfrm>
                  <a:off x="551974" y="4149079"/>
                  <a:ext cx="1793179" cy="720080"/>
                </a:xfrm>
                <a:prstGeom prst="rect">
                  <a:avLst/>
                </a:prstGeom>
                <a:noFill/>
                <a:ln>
                  <a:solidFill>
                    <a:schemeClr val="accent3">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1100">
                      <a:solidFill>
                        <a:schemeClr val="tx1"/>
                      </a:solidFill>
                    </a:rPr>
                    <a:t>Upload on </a:t>
                  </a:r>
                  <a:r>
                    <a:rPr lang="en-GB" sz="1100">
                      <a:solidFill>
                        <a:schemeClr val="tx1"/>
                      </a:solidFill>
                    </a:rPr>
                    <a:t>eMS</a:t>
                  </a:r>
                  <a:endParaRPr lang="en-GB" sz="1100">
                    <a:solidFill>
                      <a:schemeClr val="tx1"/>
                    </a:solidFill>
                  </a:endParaRPr>
                </a:p>
              </p:txBody>
            </p:sp>
            <p:cxnSp>
              <p:nvCxnSpPr>
                <p:cNvPr id="24" name="Connettore 2 27" hidden="0"/>
                <p:cNvCxnSpPr>
                  <a:cxnSpLocks/>
                </p:cNvCxnSpPr>
                <p:nvPr isPhoto="0" userDrawn="0"/>
              </p:nvCxnSpPr>
              <p:spPr bwMode="auto">
                <a:xfrm flipV="1">
                  <a:off x="1445052" y="3867318"/>
                  <a:ext cx="0" cy="216024"/>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cxnSp>
            <p:nvCxnSpPr>
              <p:cNvPr id="25" name="Connettore 2 28" hidden="0"/>
              <p:cNvCxnSpPr>
                <a:cxnSpLocks/>
              </p:cNvCxnSpPr>
              <p:nvPr isPhoto="0" userDrawn="0"/>
            </p:nvCxnSpPr>
            <p:spPr bwMode="auto">
              <a:xfrm flipV="1">
                <a:off x="2276526" y="3394912"/>
                <a:ext cx="0" cy="250112"/>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6" name="Rettangolo con singolo angolo ritagliato 9" hidden="0"/>
              <p:cNvSpPr/>
              <p:nvPr isPhoto="0" userDrawn="0"/>
            </p:nvSpPr>
            <p:spPr bwMode="auto">
              <a:xfrm>
                <a:off x="1552105" y="2688288"/>
                <a:ext cx="1441513" cy="685992"/>
              </a:xfrm>
              <a:prstGeom prst="snip1Rect">
                <a:avLst>
                  <a:gd name="adj"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defRPr/>
                </a:pPr>
                <a:r>
                  <a:rPr lang="en-GB" sz="1100"/>
                  <a:t>Validation documentation with Certificate</a:t>
                </a:r>
                <a:endParaRPr/>
              </a:p>
            </p:txBody>
          </p:sp>
          <p:cxnSp>
            <p:nvCxnSpPr>
              <p:cNvPr id="27" name="Connettore 2 29" hidden="0"/>
              <p:cNvCxnSpPr>
                <a:cxnSpLocks/>
              </p:cNvCxnSpPr>
              <p:nvPr isPhoto="0" userDrawn="0"/>
            </p:nvCxnSpPr>
            <p:spPr bwMode="auto">
              <a:xfrm flipV="1">
                <a:off x="4574987" y="3394912"/>
                <a:ext cx="0" cy="250112"/>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8" name="Rettangolo con singolo angolo ritagliato 30" hidden="0"/>
              <p:cNvSpPr/>
              <p:nvPr isPhoto="0" userDrawn="0"/>
            </p:nvSpPr>
            <p:spPr bwMode="auto">
              <a:xfrm>
                <a:off x="3850567" y="2688288"/>
                <a:ext cx="1441513" cy="685992"/>
              </a:xfrm>
              <a:prstGeom prst="snip1Rect">
                <a:avLst>
                  <a:gd name="adj"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defRPr/>
                </a:pPr>
                <a:r>
                  <a:rPr lang="en-GB" sz="1100"/>
                  <a:t>Validation documentation with Certificate</a:t>
                </a:r>
                <a:endParaRPr/>
              </a:p>
            </p:txBody>
          </p:sp>
          <p:cxnSp>
            <p:nvCxnSpPr>
              <p:cNvPr id="29" name="Connettore 2 31" hidden="0"/>
              <p:cNvCxnSpPr>
                <a:cxnSpLocks/>
              </p:cNvCxnSpPr>
              <p:nvPr isPhoto="0" userDrawn="0"/>
            </p:nvCxnSpPr>
            <p:spPr bwMode="auto">
              <a:xfrm flipV="1">
                <a:off x="6735227" y="3415544"/>
                <a:ext cx="0" cy="250112"/>
              </a:xfrm>
              <a:prstGeom prst="straightConnector1">
                <a:avLst/>
              </a:prstGeom>
              <a:ln>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30" name="Rettangolo con singolo angolo ritagliato 32" hidden="0"/>
              <p:cNvSpPr/>
              <p:nvPr isPhoto="0" userDrawn="0"/>
            </p:nvSpPr>
            <p:spPr bwMode="auto">
              <a:xfrm>
                <a:off x="6010807" y="2708920"/>
                <a:ext cx="1441513" cy="685992"/>
              </a:xfrm>
              <a:prstGeom prst="snip1Rect">
                <a:avLst>
                  <a:gd name="adj" fmla="val 16667"/>
                </a:avLst>
              </a:prstGeom>
            </p:spPr>
            <p:style>
              <a:lnRef idx="2">
                <a:schemeClr val="accent4"/>
              </a:lnRef>
              <a:fillRef idx="1">
                <a:schemeClr val="lt1"/>
              </a:fillRef>
              <a:effectRef idx="0">
                <a:schemeClr val="accent4"/>
              </a:effectRef>
              <a:fontRef idx="minor">
                <a:schemeClr val="dk1"/>
              </a:fontRef>
            </p:style>
            <p:txBody>
              <a:bodyPr rtlCol="0" anchor="ctr"/>
              <a:lstStyle/>
              <a:p>
                <a:pPr algn="ctr">
                  <a:defRPr/>
                </a:pPr>
                <a:r>
                  <a:rPr lang="en-GB" sz="1100"/>
                  <a:t>Validation documentation with Certificate</a:t>
                </a:r>
                <a:endParaRPr/>
              </a:p>
            </p:txBody>
          </p:sp>
        </p:grpSp>
        <p:cxnSp>
          <p:nvCxnSpPr>
            <p:cNvPr id="31" name="Connettore 2 14" hidden="0"/>
            <p:cNvCxnSpPr>
              <a:cxnSpLocks/>
            </p:cNvCxnSpPr>
            <p:nvPr isPhoto="0" userDrawn="0"/>
          </p:nvCxnSpPr>
          <p:spPr bwMode="auto">
            <a:xfrm flipV="1">
              <a:off x="2282215" y="2996952"/>
              <a:ext cx="1569705" cy="28803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32" name="Connettore 2 34" hidden="0"/>
            <p:cNvCxnSpPr>
              <a:cxnSpLocks/>
            </p:cNvCxnSpPr>
            <p:nvPr isPhoto="0" userDrawn="0"/>
          </p:nvCxnSpPr>
          <p:spPr bwMode="auto">
            <a:xfrm flipH="1" flipV="1">
              <a:off x="4932040" y="2996952"/>
              <a:ext cx="1656184" cy="28803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Connettore 2 36" hidden="0"/>
            <p:cNvCxnSpPr>
              <a:cxnSpLocks/>
            </p:cNvCxnSpPr>
            <p:nvPr isPhoto="0" userDrawn="0"/>
          </p:nvCxnSpPr>
          <p:spPr bwMode="auto">
            <a:xfrm flipH="1" flipV="1">
              <a:off x="4421425" y="2996952"/>
              <a:ext cx="3782" cy="360040"/>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sp>
          <p:nvSpPr>
            <p:cNvPr id="34" name="Ovale 38" hidden="0"/>
            <p:cNvSpPr/>
            <p:nvPr isPhoto="0" userDrawn="0"/>
          </p:nvSpPr>
          <p:spPr bwMode="auto">
            <a:xfrm>
              <a:off x="3614028" y="1916832"/>
              <a:ext cx="168292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a:t>Lead Partner </a:t>
              </a:r>
              <a:endParaRPr/>
            </a:p>
          </p:txBody>
        </p:sp>
      </p:gr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AdjustHandles="0" noChangeArrowheads="0"/>
          </p:cNvSpPr>
          <p:nvPr isPhoto="0" userDrawn="0"/>
        </p:nvSpPr>
        <p:spPr bwMode="auto">
          <a:xfrm>
            <a:off x="395536" y="503590"/>
            <a:ext cx="8496944" cy="847123"/>
          </a:xfrm>
          <a:prstGeom prst="rect">
            <a:avLst/>
          </a:prstGeom>
          <a:solidFill>
            <a:schemeClr val="tx2">
              <a:lumMod val="75000"/>
            </a:schemeClr>
          </a:solidFill>
        </p:spPr>
        <p:txBody>
          <a:bodyPr vert="horz" lIns="91440" tIns="45720" rIns="91440" bIns="45720" rtlCol="0" anchor="ctr"/>
          <a:lstStyle>
            <a:lvl1pPr algn="ctr" defTabSz="914400">
              <a:spcBef>
                <a:spcPts val="0"/>
              </a:spcBef>
              <a:buNone/>
              <a:defRPr sz="4400">
                <a:solidFill>
                  <a:schemeClr val="tx1"/>
                </a:solidFill>
                <a:latin typeface="+mj-lt"/>
                <a:ea typeface="+mj-ea"/>
                <a:cs typeface="+mj-cs"/>
              </a:defRPr>
            </a:lvl1pPr>
          </a:lstStyle>
          <a:p>
            <a:pPr>
              <a:defRPr/>
            </a:pPr>
            <a:r>
              <a:rPr lang="en-GB" sz="2400" b="1">
                <a:solidFill>
                  <a:schemeClr val="bg1"/>
                </a:solidFill>
              </a:rPr>
              <a:t>Request for payment</a:t>
            </a:r>
            <a:endParaRPr/>
          </a:p>
        </p:txBody>
      </p:sp>
      <p:grpSp>
        <p:nvGrpSpPr>
          <p:cNvPr id="5" name="Gruppo 7" hidden="0"/>
          <p:cNvGrpSpPr/>
          <p:nvPr isPhoto="0" userDrawn="0"/>
        </p:nvGrpSpPr>
        <p:grpSpPr bwMode="auto">
          <a:xfrm>
            <a:off x="528939" y="1916832"/>
            <a:ext cx="7862953" cy="4247311"/>
            <a:chOff x="528939" y="1916832"/>
            <a:chExt cx="7862953" cy="4247311"/>
          </a:xfrm>
        </p:grpSpPr>
        <p:sp>
          <p:nvSpPr>
            <p:cNvPr id="6" name="Rettangolo arrotondato 8" hidden="0"/>
            <p:cNvSpPr/>
            <p:nvPr isPhoto="0" userDrawn="0"/>
          </p:nvSpPr>
          <p:spPr bwMode="auto">
            <a:xfrm>
              <a:off x="3203848" y="4998619"/>
              <a:ext cx="2808312" cy="540060"/>
            </a:xfrm>
            <a:prstGeom prst="roundRect">
              <a:avLst>
                <a:gd name="adj"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defRPr/>
              </a:pPr>
              <a:r>
                <a:rPr lang="en-GB" sz="1100"/>
                <a:t>Project partners</a:t>
              </a:r>
              <a:endParaRPr/>
            </a:p>
          </p:txBody>
        </p:sp>
        <p:sp>
          <p:nvSpPr>
            <p:cNvPr id="7" name="Rettangolo arrotondato 9" hidden="0"/>
            <p:cNvSpPr/>
            <p:nvPr isPhoto="0" userDrawn="0"/>
          </p:nvSpPr>
          <p:spPr bwMode="auto">
            <a:xfrm>
              <a:off x="3131840" y="3717032"/>
              <a:ext cx="2808312" cy="576064"/>
            </a:xfrm>
            <a:prstGeom prst="roundRect">
              <a:avLst>
                <a:gd name="adj"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defRPr/>
              </a:pPr>
              <a:r>
                <a:rPr lang="en-GB" sz="1100"/>
                <a:t>Lead partner </a:t>
              </a:r>
              <a:endParaRPr/>
            </a:p>
          </p:txBody>
        </p:sp>
        <p:cxnSp>
          <p:nvCxnSpPr>
            <p:cNvPr id="8" name="Connettore 2 10" hidden="0"/>
            <p:cNvCxnSpPr>
              <a:cxnSpLocks/>
            </p:cNvCxnSpPr>
            <p:nvPr isPhoto="0" userDrawn="0"/>
          </p:nvCxnSpPr>
          <p:spPr bwMode="auto">
            <a:xfrm flipV="1">
              <a:off x="3565869" y="4365104"/>
              <a:ext cx="0" cy="504057"/>
            </a:xfrm>
            <a:prstGeom prst="straightConnector1">
              <a:avLst/>
            </a:prstGeom>
            <a:ln w="5715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CasellaDiTesto 11" hidden="0"/>
            <p:cNvSpPr>
              <a:spLocks noAdjustHandles="0" noChangeArrowheads="0"/>
            </p:cNvSpPr>
            <p:nvPr isPhoto="0" userDrawn="0"/>
          </p:nvSpPr>
          <p:spPr bwMode="auto">
            <a:xfrm>
              <a:off x="1583668" y="5733256"/>
              <a:ext cx="2650007" cy="430887"/>
            </a:xfrm>
            <a:prstGeom prst="rect">
              <a:avLst/>
            </a:prstGeom>
            <a:noFill/>
          </p:spPr>
          <p:txBody>
            <a:bodyPr wrap="square" rtlCol="0">
              <a:spAutoFit/>
            </a:bodyPr>
            <a:lstStyle/>
            <a:p>
              <a:pPr algn="just">
                <a:defRPr/>
              </a:pPr>
              <a:r>
                <a:rPr lang="en-GB" sz="1100"/>
                <a:t>Send their incurred proof of expenditure to the national controllers for validation </a:t>
              </a:r>
              <a:endParaRPr/>
            </a:p>
          </p:txBody>
        </p:sp>
        <p:sp>
          <p:nvSpPr>
            <p:cNvPr id="10" name="Rettangolo 12" hidden="0"/>
            <p:cNvSpPr/>
            <p:nvPr isPhoto="0" userDrawn="0"/>
          </p:nvSpPr>
          <p:spPr bwMode="auto">
            <a:xfrm>
              <a:off x="618456" y="5013176"/>
              <a:ext cx="1944216" cy="54610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defRPr/>
              </a:pPr>
              <a:r>
                <a:rPr lang="en-GB" sz="1100"/>
                <a:t>National controller</a:t>
              </a:r>
              <a:endParaRPr/>
            </a:p>
          </p:txBody>
        </p:sp>
        <p:cxnSp>
          <p:nvCxnSpPr>
            <p:cNvPr id="11" name="Connettore 2 13" hidden="0"/>
            <p:cNvCxnSpPr>
              <a:cxnSpLocks/>
            </p:cNvCxnSpPr>
            <p:nvPr isPhoto="0" userDrawn="0"/>
          </p:nvCxnSpPr>
          <p:spPr bwMode="auto">
            <a:xfrm>
              <a:off x="2663788" y="5202125"/>
              <a:ext cx="468052" cy="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ttore 2 14" hidden="0"/>
            <p:cNvCxnSpPr>
              <a:cxnSpLocks/>
            </p:cNvCxnSpPr>
            <p:nvPr isPhoto="0" userDrawn="0"/>
          </p:nvCxnSpPr>
          <p:spPr bwMode="auto">
            <a:xfrm flipH="1">
              <a:off x="2625733" y="5373216"/>
              <a:ext cx="506107" cy="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3" name="CasellaDiTesto 15" hidden="0"/>
            <p:cNvSpPr>
              <a:spLocks noAdjustHandles="0" noChangeArrowheads="0"/>
            </p:cNvSpPr>
            <p:nvPr isPhoto="0" userDrawn="0"/>
          </p:nvSpPr>
          <p:spPr bwMode="auto">
            <a:xfrm>
              <a:off x="611560" y="4152391"/>
              <a:ext cx="2379732" cy="600164"/>
            </a:xfrm>
            <a:prstGeom prst="rect">
              <a:avLst/>
            </a:prstGeom>
            <a:noFill/>
          </p:spPr>
          <p:txBody>
            <a:bodyPr wrap="square" rtlCol="0">
              <a:spAutoFit/>
            </a:bodyPr>
            <a:lstStyle/>
            <a:p>
              <a:pPr algn="just">
                <a:defRPr/>
              </a:pPr>
              <a:r>
                <a:rPr lang="en-GB" sz="1100"/>
                <a:t>Submit their progress reports and all the documentation related to the incurred expenditure to the LP</a:t>
              </a:r>
              <a:endParaRPr/>
            </a:p>
          </p:txBody>
        </p:sp>
        <p:sp>
          <p:nvSpPr>
            <p:cNvPr id="14" name="Rettangolo arrotondato 16" hidden="0"/>
            <p:cNvSpPr/>
            <p:nvPr isPhoto="0" userDrawn="0"/>
          </p:nvSpPr>
          <p:spPr bwMode="auto">
            <a:xfrm>
              <a:off x="3116888" y="2364066"/>
              <a:ext cx="2808312" cy="576064"/>
            </a:xfrm>
            <a:prstGeom prst="roundRect">
              <a:avLst>
                <a:gd name="adj"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defRPr/>
              </a:pPr>
              <a:r>
                <a:rPr lang="en-GB" sz="1100"/>
                <a:t>MA/JS</a:t>
              </a:r>
              <a:endParaRPr/>
            </a:p>
          </p:txBody>
        </p:sp>
        <p:sp>
          <p:nvSpPr>
            <p:cNvPr id="15" name="CasellaDiTesto 17" hidden="0"/>
            <p:cNvSpPr>
              <a:spLocks noAdjustHandles="0" noChangeArrowheads="0"/>
            </p:cNvSpPr>
            <p:nvPr isPhoto="0" userDrawn="0"/>
          </p:nvSpPr>
          <p:spPr bwMode="auto">
            <a:xfrm>
              <a:off x="528939" y="3142129"/>
              <a:ext cx="2379732" cy="430887"/>
            </a:xfrm>
            <a:prstGeom prst="rect">
              <a:avLst/>
            </a:prstGeom>
            <a:noFill/>
          </p:spPr>
          <p:txBody>
            <a:bodyPr wrap="square" rtlCol="0">
              <a:spAutoFit/>
            </a:bodyPr>
            <a:lstStyle/>
            <a:p>
              <a:pPr algn="just">
                <a:defRPr/>
              </a:pPr>
              <a:r>
                <a:rPr lang="en-GB" sz="1100"/>
                <a:t>Submits the project progress report and request for payment </a:t>
              </a:r>
              <a:endParaRPr/>
            </a:p>
          </p:txBody>
        </p:sp>
        <p:cxnSp>
          <p:nvCxnSpPr>
            <p:cNvPr id="16" name="Connettore 2 18" hidden="0"/>
            <p:cNvCxnSpPr>
              <a:cxnSpLocks/>
            </p:cNvCxnSpPr>
            <p:nvPr isPhoto="0" userDrawn="0"/>
          </p:nvCxnSpPr>
          <p:spPr bwMode="auto">
            <a:xfrm flipV="1">
              <a:off x="3563888" y="3068959"/>
              <a:ext cx="0" cy="504057"/>
            </a:xfrm>
            <a:prstGeom prst="straightConnector1">
              <a:avLst/>
            </a:prstGeom>
            <a:ln w="5715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Rettangolo 19" hidden="0"/>
            <p:cNvSpPr/>
            <p:nvPr isPhoto="0" userDrawn="0"/>
          </p:nvSpPr>
          <p:spPr bwMode="auto">
            <a:xfrm>
              <a:off x="3131840" y="1916832"/>
              <a:ext cx="1296144" cy="36004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defRPr/>
              </a:pPr>
              <a:r>
                <a:rPr lang="en-GB"/>
                <a:t>Reporting </a:t>
              </a:r>
              <a:endParaRPr/>
            </a:p>
          </p:txBody>
        </p:sp>
        <p:sp>
          <p:nvSpPr>
            <p:cNvPr id="18" name="Rettangolo 20" hidden="0"/>
            <p:cNvSpPr/>
            <p:nvPr isPhoto="0" userDrawn="0"/>
          </p:nvSpPr>
          <p:spPr bwMode="auto">
            <a:xfrm>
              <a:off x="4608004" y="1916832"/>
              <a:ext cx="1296144" cy="36004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defRPr/>
              </a:pPr>
              <a:r>
                <a:rPr lang="en-GB"/>
                <a:t>Payment </a:t>
              </a:r>
              <a:endParaRPr/>
            </a:p>
          </p:txBody>
        </p:sp>
        <p:cxnSp>
          <p:nvCxnSpPr>
            <p:cNvPr id="19" name="Connettore 2 21" hidden="0"/>
            <p:cNvCxnSpPr>
              <a:cxnSpLocks/>
            </p:cNvCxnSpPr>
            <p:nvPr isPhoto="0" userDrawn="0"/>
          </p:nvCxnSpPr>
          <p:spPr bwMode="auto">
            <a:xfrm>
              <a:off x="5292080" y="3068959"/>
              <a:ext cx="0" cy="497042"/>
            </a:xfrm>
            <a:prstGeom prst="straightConnector1">
              <a:avLst/>
            </a:prstGeom>
            <a:ln w="571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ttore 2 22" hidden="0"/>
            <p:cNvCxnSpPr>
              <a:cxnSpLocks/>
            </p:cNvCxnSpPr>
            <p:nvPr isPhoto="0" userDrawn="0"/>
          </p:nvCxnSpPr>
          <p:spPr bwMode="auto">
            <a:xfrm>
              <a:off x="5292080" y="4446705"/>
              <a:ext cx="0" cy="497042"/>
            </a:xfrm>
            <a:prstGeom prst="straightConnector1">
              <a:avLst/>
            </a:prstGeom>
            <a:ln w="571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CasellaDiTesto 23" hidden="0"/>
            <p:cNvSpPr>
              <a:spLocks noAdjustHandles="0" noChangeArrowheads="0"/>
            </p:cNvSpPr>
            <p:nvPr isPhoto="0" userDrawn="0"/>
          </p:nvSpPr>
          <p:spPr bwMode="auto">
            <a:xfrm>
              <a:off x="5936684" y="3142129"/>
              <a:ext cx="2379732" cy="600164"/>
            </a:xfrm>
            <a:prstGeom prst="rect">
              <a:avLst/>
            </a:prstGeom>
            <a:noFill/>
          </p:spPr>
          <p:txBody>
            <a:bodyPr wrap="square" rtlCol="0">
              <a:spAutoFit/>
            </a:bodyPr>
            <a:lstStyle/>
            <a:p>
              <a:pPr algn="just">
                <a:defRPr/>
              </a:pPr>
              <a:r>
                <a:rPr lang="en-GB" sz="1100"/>
                <a:t>After the necessary verifications pays the Lead partner the ERDF/IPA amounts requested</a:t>
              </a:r>
              <a:endParaRPr/>
            </a:p>
          </p:txBody>
        </p:sp>
        <p:sp>
          <p:nvSpPr>
            <p:cNvPr id="22" name="CasellaDiTesto 24" hidden="0"/>
            <p:cNvSpPr>
              <a:spLocks noAdjustHandles="0" noChangeArrowheads="0"/>
            </p:cNvSpPr>
            <p:nvPr isPhoto="0" userDrawn="0"/>
          </p:nvSpPr>
          <p:spPr bwMode="auto">
            <a:xfrm>
              <a:off x="6012159" y="4293096"/>
              <a:ext cx="2379732" cy="600164"/>
            </a:xfrm>
            <a:prstGeom prst="rect">
              <a:avLst/>
            </a:prstGeom>
            <a:noFill/>
          </p:spPr>
          <p:txBody>
            <a:bodyPr wrap="square" rtlCol="0">
              <a:spAutoFit/>
            </a:bodyPr>
            <a:lstStyle/>
            <a:p>
              <a:pPr algn="just">
                <a:defRPr/>
              </a:pPr>
              <a:r>
                <a:rPr lang="en-GB" sz="1100"/>
                <a:t>After having received the payment, proceeds to the payment of the project partners without delay</a:t>
              </a:r>
              <a:endParaRPr/>
            </a:p>
          </p:txBody>
        </p:sp>
      </p:gr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graphicFrame>
        <p:nvGraphicFramePr>
          <p:cNvPr id="4" name="Tabella 2" hidden="0"/>
          <p:cNvGraphicFramePr>
            <a:graphicFrameLocks xmlns:a="http://schemas.openxmlformats.org/drawingml/2006/main" noGrp="1"/>
          </p:cNvGraphicFramePr>
          <p:nvPr isPhoto="0" userDrawn="0"/>
        </p:nvGraphicFramePr>
        <p:xfrm>
          <a:off x="457200" y="1844826"/>
          <a:ext cx="8229600" cy="2592286"/>
        </p:xfrm>
        <a:graphic>
          <a:graphicData uri="http://schemas.openxmlformats.org/drawingml/2006/table">
            <a:tbl>
              <a:tblPr firstRow="1" firstCol="0" lastRow="0" lastCol="0" bandRow="1" bandCol="0">
                <a:tableStyleId>{9771EF49-FDE2-7B63-43C1-D52842B35EAC}</a:tableStyleId>
              </a:tblPr>
              <a:tblGrid>
                <a:gridCol w="2746648"/>
                <a:gridCol w="2808312"/>
                <a:gridCol w="2674640"/>
              </a:tblGrid>
              <a:tr h="704723">
                <a:tc>
                  <a:txBody>
                    <a:bodyPr/>
                    <a:p>
                      <a:pPr algn="ctr">
                        <a:defRPr/>
                      </a:pPr>
                      <a:r>
                        <a:rPr lang="en-GB"/>
                        <a:t>Period of activities</a:t>
                      </a:r>
                      <a:r>
                        <a:rPr lang="en-GB"/>
                        <a:t> </a:t>
                      </a:r>
                      <a:endParaRPr lang="en-GB"/>
                    </a:p>
                  </a:txBody>
                  <a:tcPr>
                    <a:lnL w="12700" algn="ctr">
                      <a:solidFill>
                        <a:schemeClr val="tx1"/>
                      </a:solidFill>
                    </a:lnL>
                    <a:lnR w="12700" algn="ctr">
                      <a:solidFill>
                        <a:schemeClr val="tx1"/>
                      </a:solidFill>
                    </a:lnR>
                    <a:lnT w="12700" algn="ctr">
                      <a:solidFill>
                        <a:schemeClr val="tx1"/>
                      </a:solidFill>
                    </a:lnT>
                    <a:lnB w="12700" algn="ctr">
                      <a:solidFill>
                        <a:schemeClr val="tx1"/>
                      </a:solidFill>
                    </a:lnB>
                  </a:tcPr>
                </a:tc>
                <a:tc>
                  <a:txBody>
                    <a:bodyPr/>
                    <a:p>
                      <a:pPr marL="0" marR="0" lvl="0" indent="0" algn="ctr" defTabSz="914400">
                        <a:lnSpc>
                          <a:spcPct val="100000"/>
                        </a:lnSpc>
                        <a:spcBef>
                          <a:spcPts val="0"/>
                        </a:spcBef>
                        <a:spcAft>
                          <a:spcPts val="0"/>
                        </a:spcAft>
                        <a:buClrTx/>
                        <a:buSzTx/>
                        <a:buFontTx/>
                        <a:buNone/>
                        <a:defRPr/>
                      </a:pPr>
                      <a:r>
                        <a:rPr lang="en-GB"/>
                        <a:t>Submission of the partner report to FLC</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tcPr>
                </a:tc>
                <a:tc>
                  <a:txBody>
                    <a:bodyPr/>
                    <a:p>
                      <a:pPr marL="0" marR="0" lvl="0" indent="0" algn="ctr" defTabSz="914400">
                        <a:lnSpc>
                          <a:spcPct val="100000"/>
                        </a:lnSpc>
                        <a:spcBef>
                          <a:spcPts val="0"/>
                        </a:spcBef>
                        <a:spcAft>
                          <a:spcPts val="0"/>
                        </a:spcAft>
                        <a:buClrTx/>
                        <a:buSzTx/>
                        <a:buFontTx/>
                        <a:buNone/>
                        <a:defRPr/>
                      </a:pPr>
                      <a:r>
                        <a:rPr lang="en-GB"/>
                        <a:t>Submission of the project </a:t>
                      </a:r>
                      <a:r>
                        <a:rPr lang="en-GB"/>
                        <a:t>report </a:t>
                      </a:r>
                      <a:endParaRPr lang="en-GB"/>
                    </a:p>
                  </a:txBody>
                  <a:tcPr>
                    <a:lnL w="12700" algn="ctr">
                      <a:solidFill>
                        <a:schemeClr val="tx1"/>
                      </a:solidFill>
                    </a:lnL>
                    <a:lnR w="12700" algn="ctr">
                      <a:solidFill>
                        <a:schemeClr val="tx1"/>
                      </a:solidFill>
                    </a:lnR>
                    <a:lnT w="12700" algn="ctr">
                      <a:solidFill>
                        <a:schemeClr val="tx1"/>
                      </a:solidFill>
                    </a:lnT>
                    <a:lnB w="12700" algn="ctr">
                      <a:solidFill>
                        <a:schemeClr val="tx1"/>
                      </a:solidFill>
                    </a:lnB>
                  </a:tcPr>
                </a:tc>
              </a:tr>
              <a:tr h="656257">
                <a:tc>
                  <a:txBody>
                    <a:bodyPr/>
                    <a:p>
                      <a:pPr algn="l">
                        <a:defRPr/>
                      </a:pPr>
                      <a:r>
                        <a:rPr lang="it-IT"/>
                        <a:t>0) </a:t>
                      </a:r>
                      <a:r>
                        <a:rPr lang="it-IT"/>
                        <a:t>January</a:t>
                      </a:r>
                      <a:r>
                        <a:rPr lang="it-IT"/>
                        <a:t> 2014 – </a:t>
                      </a:r>
                      <a:r>
                        <a:rPr lang="it-IT"/>
                        <a:t>February</a:t>
                      </a:r>
                      <a:r>
                        <a:rPr lang="it-IT"/>
                        <a:t> 2019</a:t>
                      </a:r>
                      <a:endParaRPr lang="en-GB"/>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accent1">
                        <a:lumMod val="60000"/>
                        <a:lumOff val="40000"/>
                      </a:schemeClr>
                    </a:solidFill>
                  </a:tcPr>
                </a:tc>
                <a:tc>
                  <a:txBody>
                    <a:bodyPr/>
                    <a:p>
                      <a:pPr algn="l">
                        <a:defRPr/>
                      </a:pPr>
                      <a:r>
                        <a:rPr lang="it-IT" sz="1600"/>
                        <a:t>After signature of Partnership Agreement</a:t>
                      </a:r>
                      <a:endParaRPr lang="en-GB" sz="1600"/>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accent1">
                        <a:lumMod val="60000"/>
                        <a:lumOff val="40000"/>
                      </a:schemeClr>
                    </a:solidFill>
                  </a:tcPr>
                </a:tc>
                <a:tc>
                  <a:txBody>
                    <a:bodyPr/>
                    <a:p>
                      <a:pPr algn="l">
                        <a:defRPr/>
                      </a:pPr>
                      <a:r>
                        <a:rPr lang="it-IT"/>
                        <a:t>31 </a:t>
                      </a:r>
                      <a:r>
                        <a:rPr lang="it-IT"/>
                        <a:t>May</a:t>
                      </a:r>
                      <a:r>
                        <a:rPr lang="it-IT"/>
                        <a:t> 2020</a:t>
                      </a:r>
                      <a:endParaRPr lang="en-GB"/>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accent1">
                        <a:lumMod val="60000"/>
                        <a:lumOff val="40000"/>
                      </a:schemeClr>
                    </a:solidFill>
                  </a:tcPr>
                </a:tc>
              </a:tr>
              <a:tr h="375005">
                <a:tc>
                  <a:txBody>
                    <a:bodyPr/>
                    <a:p>
                      <a:pPr algn="l">
                        <a:defRPr/>
                      </a:pPr>
                      <a:r>
                        <a:rPr lang="en-GB"/>
                        <a:t>1) March-June 2020 </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tcPr>
                </a:tc>
                <a:tc>
                  <a:txBody>
                    <a:bodyPr/>
                    <a:p>
                      <a:pPr algn="l">
                        <a:defRPr/>
                      </a:pPr>
                      <a:r>
                        <a:rPr lang="it-IT"/>
                        <a:t>10 </a:t>
                      </a:r>
                      <a:r>
                        <a:rPr lang="it-IT"/>
                        <a:t>July</a:t>
                      </a:r>
                      <a:r>
                        <a:rPr lang="it-IT"/>
                        <a:t> 2020</a:t>
                      </a:r>
                      <a:endParaRPr lang="en-GB"/>
                    </a:p>
                  </a:txBody>
                  <a:tcPr>
                    <a:lnL w="12700" algn="ctr">
                      <a:solidFill>
                        <a:schemeClr val="tx1"/>
                      </a:solidFill>
                    </a:lnL>
                    <a:lnR w="12700" algn="ctr">
                      <a:solidFill>
                        <a:schemeClr val="tx1"/>
                      </a:solidFill>
                    </a:lnR>
                    <a:lnT w="12700" algn="ctr">
                      <a:solidFill>
                        <a:schemeClr val="tx1"/>
                      </a:solidFill>
                    </a:lnT>
                    <a:lnB w="12700" algn="ctr">
                      <a:solidFill>
                        <a:schemeClr val="tx1"/>
                      </a:solidFill>
                    </a:lnB>
                  </a:tcPr>
                </a:tc>
                <a:tc>
                  <a:txBody>
                    <a:bodyPr/>
                    <a:p>
                      <a:pPr marL="0" marR="0" lvl="0" indent="0" algn="l" defTabSz="914400">
                        <a:lnSpc>
                          <a:spcPct val="100000"/>
                        </a:lnSpc>
                        <a:spcBef>
                          <a:spcPts val="0"/>
                        </a:spcBef>
                        <a:spcAft>
                          <a:spcPts val="0"/>
                        </a:spcAft>
                        <a:buClrTx/>
                        <a:buSzTx/>
                        <a:buFontTx/>
                        <a:buNone/>
                        <a:defRPr/>
                      </a:pPr>
                      <a:r>
                        <a:rPr lang="en-GB"/>
                        <a:t>30 September 2020</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tcPr>
                </a:tc>
              </a:tr>
              <a:tr h="375005">
                <a:tc>
                  <a:txBody>
                    <a:bodyPr/>
                    <a:p>
                      <a:pPr algn="l">
                        <a:defRPr/>
                      </a:pPr>
                      <a:r>
                        <a:rPr lang="en-GB"/>
                        <a:t>2) July-December 2020</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accent1">
                        <a:lumMod val="60000"/>
                        <a:lumOff val="40000"/>
                      </a:schemeClr>
                    </a:solidFill>
                  </a:tcPr>
                </a:tc>
                <a:tc>
                  <a:txBody>
                    <a:bodyPr/>
                    <a:p>
                      <a:pPr algn="l">
                        <a:defRPr/>
                      </a:pPr>
                      <a:r>
                        <a:rPr lang="it-IT"/>
                        <a:t>10 </a:t>
                      </a:r>
                      <a:r>
                        <a:rPr lang="it-IT"/>
                        <a:t>January</a:t>
                      </a:r>
                      <a:r>
                        <a:rPr lang="it-IT"/>
                        <a:t> 2021</a:t>
                      </a:r>
                      <a:endParaRPr lang="en-GB"/>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accent1">
                        <a:lumMod val="60000"/>
                        <a:lumOff val="40000"/>
                      </a:schemeClr>
                    </a:solidFill>
                  </a:tcPr>
                </a:tc>
                <a:tc>
                  <a:txBody>
                    <a:bodyPr/>
                    <a:p>
                      <a:pPr marL="0" marR="0" lvl="0" indent="0" algn="l" defTabSz="914400">
                        <a:lnSpc>
                          <a:spcPct val="100000"/>
                        </a:lnSpc>
                        <a:spcBef>
                          <a:spcPts val="0"/>
                        </a:spcBef>
                        <a:spcAft>
                          <a:spcPts val="0"/>
                        </a:spcAft>
                        <a:buClrTx/>
                        <a:buSzTx/>
                        <a:buFontTx/>
                        <a:buNone/>
                        <a:defRPr/>
                      </a:pPr>
                      <a:r>
                        <a:rPr lang="en-GB"/>
                        <a:t>31 March 2021</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accent1">
                        <a:lumMod val="60000"/>
                        <a:lumOff val="40000"/>
                      </a:schemeClr>
                    </a:solidFill>
                  </a:tcPr>
                </a:tc>
              </a:tr>
              <a:tr h="481295">
                <a:tc>
                  <a:txBody>
                    <a:bodyPr/>
                    <a:p>
                      <a:pPr algn="l">
                        <a:defRPr/>
                      </a:pPr>
                      <a:r>
                        <a:rPr lang="en-GB"/>
                        <a:t>3) January-June 2021</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tcPr>
                </a:tc>
                <a:tc>
                  <a:txBody>
                    <a:bodyPr/>
                    <a:p>
                      <a:pPr algn="l">
                        <a:defRPr/>
                      </a:pPr>
                      <a:r>
                        <a:rPr lang="it-IT"/>
                        <a:t>10 </a:t>
                      </a:r>
                      <a:r>
                        <a:rPr lang="it-IT"/>
                        <a:t>July</a:t>
                      </a:r>
                      <a:r>
                        <a:rPr lang="it-IT"/>
                        <a:t> 2021</a:t>
                      </a:r>
                      <a:endParaRPr lang="en-GB"/>
                    </a:p>
                  </a:txBody>
                  <a:tcPr>
                    <a:lnL w="12700" algn="ctr">
                      <a:solidFill>
                        <a:schemeClr val="tx1"/>
                      </a:solidFill>
                    </a:lnL>
                    <a:lnR w="12700" algn="ctr">
                      <a:solidFill>
                        <a:schemeClr val="tx1"/>
                      </a:solidFill>
                    </a:lnR>
                    <a:lnT w="12700" algn="ctr">
                      <a:solidFill>
                        <a:schemeClr val="tx1"/>
                      </a:solidFill>
                    </a:lnT>
                    <a:lnB w="12700" algn="ctr">
                      <a:solidFill>
                        <a:schemeClr val="tx1"/>
                      </a:solidFill>
                    </a:lnB>
                  </a:tcPr>
                </a:tc>
                <a:tc>
                  <a:txBody>
                    <a:bodyPr/>
                    <a:p>
                      <a:pPr marL="0" marR="0" lvl="0" indent="0" algn="l" defTabSz="914400">
                        <a:lnSpc>
                          <a:spcPct val="100000"/>
                        </a:lnSpc>
                        <a:spcBef>
                          <a:spcPts val="0"/>
                        </a:spcBef>
                        <a:spcAft>
                          <a:spcPts val="0"/>
                        </a:spcAft>
                        <a:buClrTx/>
                        <a:buSzTx/>
                        <a:buFontTx/>
                        <a:buNone/>
                        <a:defRPr/>
                      </a:pPr>
                      <a:r>
                        <a:rPr lang="en-GB"/>
                        <a:t>30 September 2021</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tcPr>
                </a:tc>
              </a:tr>
            </a:tbl>
          </a:graphicData>
        </a:graphic>
      </p:graphicFrame>
      <p:sp>
        <p:nvSpPr>
          <p:cNvPr id="5" name="Rettangolo 3" hidden="0"/>
          <p:cNvSpPr/>
          <p:nvPr isPhoto="0" userDrawn="0"/>
        </p:nvSpPr>
        <p:spPr bwMode="auto">
          <a:xfrm>
            <a:off x="1080012" y="5751165"/>
            <a:ext cx="7632848" cy="338554"/>
          </a:xfrm>
          <a:prstGeom prst="rect">
            <a:avLst/>
          </a:prstGeom>
        </p:spPr>
        <p:txBody>
          <a:bodyPr wrap="square">
            <a:spAutoFit/>
          </a:bodyPr>
          <a:lstStyle/>
          <a:p>
            <a:pPr algn="ctr">
              <a:defRPr/>
            </a:pPr>
            <a:r>
              <a:rPr lang="en-GB" sz="1600" i="1"/>
              <a:t>Additional reports may be asked in case of de-commitment risk</a:t>
            </a:r>
            <a:endParaRPr/>
          </a:p>
        </p:txBody>
      </p:sp>
      <p:sp>
        <p:nvSpPr>
          <p:cNvPr id="6" name="Titolo 1" hidden="0"/>
          <p:cNvSpPr>
            <a:spLocks noAdjustHandles="0" noChangeArrowheads="0"/>
          </p:cNvSpPr>
          <p:nvPr isPhoto="0" userDrawn="0">
            <p:ph type="title" hasCustomPrompt="0"/>
          </p:nvPr>
        </p:nvSpPr>
        <p:spPr bwMode="auto">
          <a:prstGeom prst="rect">
            <a:avLst/>
          </a:prstGeom>
          <a:solidFill>
            <a:schemeClr val="tx2">
              <a:lumMod val="75000"/>
            </a:schemeClr>
          </a:solidFill>
        </p:spPr>
        <p:txBody>
          <a:bodyPr vert="horz" lIns="91440" tIns="45720" rIns="91440" bIns="45720" rtlCol="0" anchor="ctr"/>
          <a:lstStyle>
            <a:lvl1pPr algn="ctr" defTabSz="914400">
              <a:spcBef>
                <a:spcPts val="0"/>
              </a:spcBef>
              <a:buNone/>
              <a:defRPr sz="4400">
                <a:solidFill>
                  <a:schemeClr val="tx1"/>
                </a:solidFill>
                <a:latin typeface="+mj-lt"/>
                <a:ea typeface="+mj-ea"/>
                <a:cs typeface="+mj-cs"/>
              </a:defRPr>
            </a:lvl1pPr>
          </a:lstStyle>
          <a:p>
            <a:pPr>
              <a:defRPr/>
            </a:pPr>
            <a:r>
              <a:rPr lang="en-GB" sz="2400" b="1">
                <a:solidFill>
                  <a:schemeClr val="bg1"/>
                </a:solidFill>
              </a:rPr>
              <a:t>Reporting periods</a:t>
            </a:r>
            <a:endParaRPr/>
          </a:p>
        </p:txBody>
      </p:sp>
      <p:graphicFrame>
        <p:nvGraphicFramePr>
          <p:cNvPr id="7" name="Tabella 6" hidden="0"/>
          <p:cNvGraphicFramePr>
            <a:graphicFrameLocks xmlns:a="http://schemas.openxmlformats.org/drawingml/2006/main" noGrp="1"/>
          </p:cNvGraphicFramePr>
          <p:nvPr isPhoto="0" userDrawn="0"/>
        </p:nvGraphicFramePr>
        <p:xfrm>
          <a:off x="451451" y="4864300"/>
          <a:ext cx="8229600" cy="427189"/>
        </p:xfrm>
        <a:graphic>
          <a:graphicData uri="http://schemas.openxmlformats.org/drawingml/2006/table">
            <a:tbl>
              <a:tblPr firstRow="1" firstCol="0" lastRow="0" lastCol="0" bandRow="1" bandCol="0">
                <a:tableStyleId>{9771EF49-FDE2-7B63-43C1-D52842B35EAC}</a:tableStyleId>
              </a:tblPr>
              <a:tblGrid>
                <a:gridCol w="2746648"/>
                <a:gridCol w="2808312"/>
                <a:gridCol w="2674640"/>
              </a:tblGrid>
              <a:tr h="427189">
                <a:tc>
                  <a:txBody>
                    <a:bodyPr/>
                    <a:p>
                      <a:pPr algn="l">
                        <a:defRPr/>
                      </a:pPr>
                      <a:r>
                        <a:rPr lang="en-GB" b="0">
                          <a:solidFill>
                            <a:schemeClr val="tx1"/>
                          </a:solidFill>
                        </a:rPr>
                        <a:t>5) January-August 2022</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tc>
                  <a:txBody>
                    <a:bodyPr/>
                    <a:p>
                      <a:pPr marL="0" marR="0" lvl="0" indent="0" algn="ctr" defTabSz="914400">
                        <a:lnSpc>
                          <a:spcPct val="100000"/>
                        </a:lnSpc>
                        <a:spcBef>
                          <a:spcPts val="0"/>
                        </a:spcBef>
                        <a:spcAft>
                          <a:spcPts val="0"/>
                        </a:spcAft>
                        <a:buClrTx/>
                        <a:buSzTx/>
                        <a:buFontTx/>
                        <a:buNone/>
                        <a:defRPr/>
                      </a:pPr>
                      <a:r>
                        <a:rPr lang="it-IT" b="0">
                          <a:solidFill>
                            <a:schemeClr val="tx1"/>
                          </a:solidFill>
                        </a:rPr>
                        <a:t>10 </a:t>
                      </a:r>
                      <a:r>
                        <a:rPr lang="it-IT" b="0">
                          <a:solidFill>
                            <a:schemeClr val="tx1"/>
                          </a:solidFill>
                        </a:rPr>
                        <a:t>September</a:t>
                      </a:r>
                      <a:r>
                        <a:rPr lang="it-IT" b="0">
                          <a:solidFill>
                            <a:schemeClr val="tx1"/>
                          </a:solidFill>
                        </a:rPr>
                        <a:t> 2022</a:t>
                      </a:r>
                      <a:endParaRPr lang="en-GB" b="0">
                        <a:solidFill>
                          <a:schemeClr val="tx1"/>
                        </a:solidFil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tc>
                  <a:txBody>
                    <a:bodyPr/>
                    <a:p>
                      <a:pPr marL="0" marR="0" lvl="0" indent="0" algn="r" defTabSz="914400">
                        <a:lnSpc>
                          <a:spcPct val="100000"/>
                        </a:lnSpc>
                        <a:spcBef>
                          <a:spcPts val="0"/>
                        </a:spcBef>
                        <a:spcAft>
                          <a:spcPts val="0"/>
                        </a:spcAft>
                        <a:buClrTx/>
                        <a:buSzTx/>
                        <a:buFontTx/>
                        <a:buNone/>
                        <a:defRPr/>
                      </a:pPr>
                      <a:r>
                        <a:rPr lang="en-GB" b="0">
                          <a:solidFill>
                            <a:schemeClr val="tx1"/>
                          </a:solidFill>
                        </a:rPr>
                        <a:t>30 November 2022</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tr>
            </a:tbl>
          </a:graphicData>
        </a:graphic>
      </p:graphicFrame>
      <p:graphicFrame>
        <p:nvGraphicFramePr>
          <p:cNvPr id="8" name="Tabella 7" hidden="0"/>
          <p:cNvGraphicFramePr>
            <a:graphicFrameLocks xmlns:a="http://schemas.openxmlformats.org/drawingml/2006/main" noGrp="1"/>
          </p:cNvGraphicFramePr>
          <p:nvPr isPhoto="0" userDrawn="0"/>
        </p:nvGraphicFramePr>
        <p:xfrm>
          <a:off x="451451" y="4437283"/>
          <a:ext cx="8229600" cy="427188"/>
        </p:xfrm>
        <a:graphic>
          <a:graphicData uri="http://schemas.openxmlformats.org/drawingml/2006/table">
            <a:tbl>
              <a:tblPr firstRow="1" firstCol="0" lastRow="0" lastCol="0" bandRow="1" bandCol="0">
                <a:tableStyleId>{9771EF49-FDE2-7B63-43C1-D52842B35EAC}</a:tableStyleId>
              </a:tblPr>
              <a:tblGrid>
                <a:gridCol w="2746648"/>
                <a:gridCol w="2808312"/>
                <a:gridCol w="2674640"/>
              </a:tblGrid>
              <a:tr h="427188">
                <a:tc>
                  <a:txBody>
                    <a:bodyPr/>
                    <a:p>
                      <a:pPr algn="l">
                        <a:defRPr/>
                      </a:pPr>
                      <a:r>
                        <a:rPr lang="en-GB" b="0">
                          <a:solidFill>
                            <a:schemeClr val="tx1"/>
                          </a:solidFill>
                        </a:rPr>
                        <a:t>4) July-December 2021</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accent1">
                        <a:lumMod val="60000"/>
                        <a:lumOff val="40000"/>
                      </a:schemeClr>
                    </a:solidFill>
                  </a:tcPr>
                </a:tc>
                <a:tc>
                  <a:txBody>
                    <a:bodyPr/>
                    <a:p>
                      <a:pPr marL="0" marR="0" lvl="0" indent="0" algn="ctr" defTabSz="914400">
                        <a:lnSpc>
                          <a:spcPct val="100000"/>
                        </a:lnSpc>
                        <a:spcBef>
                          <a:spcPts val="0"/>
                        </a:spcBef>
                        <a:spcAft>
                          <a:spcPts val="0"/>
                        </a:spcAft>
                        <a:buClrTx/>
                        <a:buSzTx/>
                        <a:buFontTx/>
                        <a:buNone/>
                        <a:defRPr/>
                      </a:pPr>
                      <a:r>
                        <a:rPr lang="it-IT" b="0">
                          <a:solidFill>
                            <a:schemeClr val="tx1"/>
                          </a:solidFill>
                        </a:rPr>
                        <a:t>10 </a:t>
                      </a:r>
                      <a:r>
                        <a:rPr lang="it-IT" b="0">
                          <a:solidFill>
                            <a:schemeClr val="tx1"/>
                          </a:solidFill>
                        </a:rPr>
                        <a:t>January</a:t>
                      </a:r>
                      <a:r>
                        <a:rPr lang="it-IT" b="0">
                          <a:solidFill>
                            <a:schemeClr val="tx1"/>
                          </a:solidFill>
                        </a:rPr>
                        <a:t> 2022</a:t>
                      </a:r>
                      <a:endParaRPr lang="en-GB" b="0">
                        <a:solidFill>
                          <a:schemeClr val="tx1"/>
                        </a:solidFil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accent1">
                        <a:lumMod val="60000"/>
                        <a:lumOff val="40000"/>
                      </a:schemeClr>
                    </a:solidFill>
                  </a:tcPr>
                </a:tc>
                <a:tc>
                  <a:txBody>
                    <a:bodyPr/>
                    <a:p>
                      <a:pPr marL="0" marR="0" lvl="0" indent="0" algn="r" defTabSz="914400">
                        <a:lnSpc>
                          <a:spcPct val="100000"/>
                        </a:lnSpc>
                        <a:spcBef>
                          <a:spcPts val="0"/>
                        </a:spcBef>
                        <a:spcAft>
                          <a:spcPts val="0"/>
                        </a:spcAft>
                        <a:buClrTx/>
                        <a:buSzTx/>
                        <a:buFontTx/>
                        <a:buNone/>
                        <a:defRPr/>
                      </a:pPr>
                      <a:r>
                        <a:rPr lang="en-GB" b="0">
                          <a:solidFill>
                            <a:schemeClr val="tx1"/>
                          </a:solidFill>
                        </a:rPr>
                        <a:t>31 March 2022</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accent1">
                        <a:lumMod val="60000"/>
                        <a:lumOff val="40000"/>
                      </a:schemeClr>
                    </a:solid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AdjustHandles="0" noChangeArrowheads="0"/>
          </p:cNvSpPr>
          <p:nvPr isPhoto="0" userDrawn="0"/>
        </p:nvSpPr>
        <p:spPr bwMode="auto">
          <a:xfrm>
            <a:off x="467544" y="476672"/>
            <a:ext cx="7992888" cy="847123"/>
          </a:xfrm>
          <a:prstGeom prst="rect">
            <a:avLst/>
          </a:prstGeom>
          <a:solidFill>
            <a:schemeClr val="tx2">
              <a:lumMod val="75000"/>
            </a:schemeClr>
          </a:solidFill>
        </p:spPr>
        <p:txBody>
          <a:bodyPr vert="horz" lIns="91440" tIns="45720" rIns="91440" bIns="45720" rtlCol="0" anchor="ctr"/>
          <a:lstStyle>
            <a:lvl1pPr algn="ctr" defTabSz="914400">
              <a:spcBef>
                <a:spcPts val="0"/>
              </a:spcBef>
              <a:buNone/>
              <a:defRPr sz="4400">
                <a:solidFill>
                  <a:schemeClr val="tx1"/>
                </a:solidFill>
                <a:latin typeface="+mj-lt"/>
                <a:ea typeface="+mj-ea"/>
                <a:cs typeface="+mj-cs"/>
              </a:defRPr>
            </a:lvl1pPr>
          </a:lstStyle>
          <a:p>
            <a:pPr>
              <a:defRPr/>
            </a:pPr>
            <a:r>
              <a:rPr lang="en-GB" sz="2400" b="1">
                <a:solidFill>
                  <a:schemeClr val="bg1"/>
                </a:solidFill>
              </a:rPr>
              <a:t>Report 0</a:t>
            </a:r>
            <a:endParaRPr/>
          </a:p>
        </p:txBody>
      </p:sp>
      <p:sp>
        <p:nvSpPr>
          <p:cNvPr id="5" name="CasellaDiTesto 5" hidden="0"/>
          <p:cNvSpPr>
            <a:spLocks noAdjustHandles="0" noChangeArrowheads="0"/>
          </p:cNvSpPr>
          <p:nvPr isPhoto="0" userDrawn="0"/>
        </p:nvSpPr>
        <p:spPr bwMode="auto">
          <a:xfrm>
            <a:off x="467543" y="1556792"/>
            <a:ext cx="8208912" cy="5816977"/>
          </a:xfrm>
          <a:prstGeom prst="rect">
            <a:avLst/>
          </a:prstGeom>
          <a:noFill/>
        </p:spPr>
        <p:txBody>
          <a:bodyPr wrap="square" rtlCol="0">
            <a:spAutoFit/>
          </a:bodyPr>
          <a:lstStyle/>
          <a:p>
            <a:pPr marL="285750" indent="-285750" algn="just">
              <a:buFont typeface="Wingdings"/>
              <a:buChar char="§"/>
              <a:defRPr/>
            </a:pPr>
            <a:r>
              <a:rPr lang="en-GB" sz="2800"/>
              <a:t>To be presented after the signature of the Subsidy Contract and Partnership Agreement;</a:t>
            </a:r>
            <a:endParaRPr/>
          </a:p>
          <a:p>
            <a:pPr algn="just">
              <a:defRPr/>
            </a:pPr>
            <a:endParaRPr lang="en-GB" sz="2000"/>
          </a:p>
          <a:p>
            <a:pPr marL="285750" indent="-285750" algn="just">
              <a:buFont typeface="Wingdings"/>
              <a:buChar char="§"/>
              <a:defRPr/>
            </a:pPr>
            <a:r>
              <a:rPr lang="en-GB" sz="2800"/>
              <a:t>Lump-sum;</a:t>
            </a:r>
            <a:endParaRPr/>
          </a:p>
          <a:p>
            <a:pPr algn="just">
              <a:defRPr/>
            </a:pPr>
            <a:endParaRPr lang="en-GB" sz="2000"/>
          </a:p>
          <a:p>
            <a:pPr marL="285750" indent="-285750" algn="just">
              <a:buFont typeface="Wingdings"/>
              <a:buChar char="§"/>
              <a:defRPr/>
            </a:pPr>
            <a:r>
              <a:rPr lang="en-GB" sz="2800"/>
              <a:t>No need to present invoices or other supporting documents;</a:t>
            </a:r>
            <a:endParaRPr/>
          </a:p>
          <a:p>
            <a:pPr algn="just">
              <a:defRPr/>
            </a:pPr>
            <a:endParaRPr lang="en-GB" sz="2000"/>
          </a:p>
          <a:p>
            <a:pPr marL="285750" indent="-285750" algn="just">
              <a:buFont typeface="Wingdings"/>
              <a:buChar char="§"/>
              <a:defRPr/>
            </a:pPr>
            <a:r>
              <a:rPr lang="en-GB" sz="2800"/>
              <a:t>Correct budget lines as in the Application Form (no Equipment);</a:t>
            </a:r>
            <a:endParaRPr/>
          </a:p>
          <a:p>
            <a:pPr algn="just">
              <a:defRPr/>
            </a:pPr>
            <a:endParaRPr lang="en-GB" sz="2000"/>
          </a:p>
          <a:p>
            <a:pPr marL="285750" indent="-285750" algn="just">
              <a:buFont typeface="Wingdings"/>
              <a:buChar char="§"/>
              <a:defRPr/>
            </a:pPr>
            <a:r>
              <a:rPr lang="en-GB" sz="2800"/>
              <a:t>Reports must be certified by FLC.</a:t>
            </a:r>
            <a:endParaRPr/>
          </a:p>
          <a:p>
            <a:pPr marL="285750" indent="-285750">
              <a:buFont typeface="Wingdings"/>
              <a:buChar char="§"/>
              <a:defRPr/>
            </a:pPr>
            <a:endParaRPr lang="en-GB" sz="3200"/>
          </a:p>
          <a:p>
            <a:pPr>
              <a:defRPr/>
            </a:pPr>
            <a:br>
              <a:rPr lang="it-IT" sz="1400"/>
            </a:br>
            <a:endParaRPr lang="en-US" sz="1400"/>
          </a:p>
        </p:txBody>
      </p:sp>
      <p:sp>
        <p:nvSpPr>
          <p:cNvPr id="6" name="Rettangolo 1" hidden="0"/>
          <p:cNvSpPr/>
          <p:nvPr isPhoto="0" userDrawn="0"/>
        </p:nvSpPr>
        <p:spPr bwMode="auto">
          <a:xfrm>
            <a:off x="4479634" y="3244334"/>
            <a:ext cx="184731" cy="369332"/>
          </a:xfrm>
          <a:prstGeom prst="rect">
            <a:avLst/>
          </a:prstGeom>
        </p:spPr>
        <p:txBody>
          <a:bodyPr wrap="none">
            <a:spAutoFit/>
          </a:bodyPr>
          <a:lstStyle/>
          <a:p>
            <a:pPr algn="ctr">
              <a:defRPr/>
            </a:pPr>
            <a:endParaRPr lang="en-GB"/>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AdjustHandles="0" noChangeArrowheads="0"/>
          </p:cNvSpPr>
          <p:nvPr isPhoto="0" userDrawn="0"/>
        </p:nvSpPr>
        <p:spPr bwMode="auto">
          <a:xfrm>
            <a:off x="467544" y="476672"/>
            <a:ext cx="7992888" cy="847123"/>
          </a:xfrm>
          <a:prstGeom prst="rect">
            <a:avLst/>
          </a:prstGeom>
          <a:solidFill>
            <a:schemeClr val="tx2">
              <a:lumMod val="75000"/>
            </a:schemeClr>
          </a:solidFill>
        </p:spPr>
        <p:txBody>
          <a:bodyPr vert="horz" lIns="91440" tIns="45720" rIns="91440" bIns="45720" rtlCol="0" anchor="ctr"/>
          <a:lstStyle>
            <a:lvl1pPr algn="ctr" defTabSz="914400">
              <a:spcBef>
                <a:spcPts val="0"/>
              </a:spcBef>
              <a:buNone/>
              <a:defRPr sz="4400">
                <a:solidFill>
                  <a:schemeClr val="tx1"/>
                </a:solidFill>
                <a:latin typeface="+mj-lt"/>
                <a:ea typeface="+mj-ea"/>
                <a:cs typeface="+mj-cs"/>
              </a:defRPr>
            </a:lvl1pPr>
          </a:lstStyle>
          <a:p>
            <a:pPr>
              <a:defRPr/>
            </a:pPr>
            <a:r>
              <a:rPr lang="en-GB" sz="2400" b="1">
                <a:solidFill>
                  <a:schemeClr val="bg1"/>
                </a:solidFill>
              </a:rPr>
              <a:t>Advance payment for IPA partners</a:t>
            </a:r>
            <a:endParaRPr/>
          </a:p>
        </p:txBody>
      </p:sp>
      <p:sp>
        <p:nvSpPr>
          <p:cNvPr id="5" name="CasellaDiTesto 5" hidden="0"/>
          <p:cNvSpPr>
            <a:spLocks noAdjustHandles="0" noChangeArrowheads="0"/>
          </p:cNvSpPr>
          <p:nvPr isPhoto="0" userDrawn="0"/>
        </p:nvSpPr>
        <p:spPr bwMode="auto">
          <a:xfrm>
            <a:off x="467544" y="1844824"/>
            <a:ext cx="8208912" cy="5262979"/>
          </a:xfrm>
          <a:prstGeom prst="rect">
            <a:avLst/>
          </a:prstGeom>
          <a:noFill/>
        </p:spPr>
        <p:txBody>
          <a:bodyPr wrap="square" rtlCol="0">
            <a:spAutoFit/>
          </a:bodyPr>
          <a:lstStyle/>
          <a:p>
            <a:pPr marL="285750" indent="-285750" algn="just">
              <a:buFont typeface="Wingdings"/>
              <a:buChar char="§"/>
              <a:defRPr/>
            </a:pPr>
            <a:r>
              <a:rPr lang="en-GB" sz="2800"/>
              <a:t>Automatically, after the signature of the Partnership Agreement;</a:t>
            </a:r>
            <a:endParaRPr/>
          </a:p>
          <a:p>
            <a:pPr marL="285750" indent="-285750" algn="just">
              <a:buFont typeface="Wingdings"/>
              <a:buChar char="§"/>
              <a:defRPr/>
            </a:pPr>
            <a:endParaRPr lang="en-GB" sz="2800"/>
          </a:p>
          <a:p>
            <a:pPr marL="285750" indent="-285750" algn="just">
              <a:buFont typeface="Wingdings"/>
              <a:buChar char="§"/>
              <a:defRPr/>
            </a:pPr>
            <a:r>
              <a:rPr lang="en-GB" sz="2800"/>
              <a:t>Only to IPA partners;</a:t>
            </a:r>
            <a:endParaRPr/>
          </a:p>
          <a:p>
            <a:pPr marL="285750" indent="-285750" algn="just">
              <a:buFont typeface="Wingdings"/>
              <a:buChar char="§"/>
              <a:defRPr/>
            </a:pPr>
            <a:endParaRPr lang="en-GB" sz="2800"/>
          </a:p>
          <a:p>
            <a:pPr marL="285750" indent="-285750" algn="just">
              <a:buFont typeface="Wingdings"/>
              <a:buChar char="§"/>
              <a:defRPr/>
            </a:pPr>
            <a:r>
              <a:rPr lang="en-GB" sz="2800"/>
              <a:t>10% of the IPA II contribution;</a:t>
            </a:r>
            <a:endParaRPr/>
          </a:p>
          <a:p>
            <a:pPr marL="285750" indent="-285750" algn="just">
              <a:buFont typeface="Wingdings"/>
              <a:buChar char="§"/>
              <a:defRPr/>
            </a:pPr>
            <a:endParaRPr lang="en-GB" sz="2800"/>
          </a:p>
          <a:p>
            <a:pPr marL="285750" indent="-285750" algn="just">
              <a:buFont typeface="Wingdings"/>
              <a:buChar char="§"/>
              <a:defRPr/>
            </a:pPr>
            <a:r>
              <a:rPr lang="en-GB" sz="2800"/>
              <a:t>To be compensated in equal shares with the first two payments requested by the IPA partners.</a:t>
            </a:r>
            <a:endParaRPr/>
          </a:p>
          <a:p>
            <a:pPr algn="just">
              <a:defRPr/>
            </a:pPr>
            <a:endParaRPr lang="en-GB" sz="2800"/>
          </a:p>
          <a:p>
            <a:pPr algn="just">
              <a:defRPr/>
            </a:pPr>
            <a:endParaRPr lang="en-GB" sz="2800"/>
          </a:p>
          <a:p>
            <a:pPr>
              <a:defRPr/>
            </a:pPr>
            <a:br>
              <a:rPr lang="it-IT" sz="1400"/>
            </a:br>
            <a:endParaRPr lang="en-US" sz="1400"/>
          </a:p>
        </p:txBody>
      </p:sp>
      <p:sp>
        <p:nvSpPr>
          <p:cNvPr id="6" name="Rettangolo 1" hidden="0"/>
          <p:cNvSpPr/>
          <p:nvPr isPhoto="0" userDrawn="0"/>
        </p:nvSpPr>
        <p:spPr bwMode="auto">
          <a:xfrm>
            <a:off x="4479634" y="3244334"/>
            <a:ext cx="184731" cy="369332"/>
          </a:xfrm>
          <a:prstGeom prst="rect">
            <a:avLst/>
          </a:prstGeom>
        </p:spPr>
        <p:txBody>
          <a:bodyPr wrap="none">
            <a:spAutoFit/>
          </a:bodyPr>
          <a:lstStyle/>
          <a:p>
            <a:pPr algn="ctr">
              <a:defRPr/>
            </a:pPr>
            <a:endParaRPr lang="en-GB"/>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CasellaDiTesto 4" hidden="0"/>
          <p:cNvSpPr>
            <a:spLocks noAdjustHandles="0" noChangeArrowheads="0"/>
          </p:cNvSpPr>
          <p:nvPr isPhoto="0" userDrawn="0"/>
        </p:nvSpPr>
        <p:spPr bwMode="auto">
          <a:xfrm>
            <a:off x="395536" y="1556792"/>
            <a:ext cx="7704856" cy="369332"/>
          </a:xfrm>
          <a:prstGeom prst="rect">
            <a:avLst/>
          </a:prstGeom>
          <a:noFill/>
        </p:spPr>
        <p:txBody>
          <a:bodyPr wrap="square" rtlCol="0">
            <a:spAutoFit/>
          </a:bodyPr>
          <a:lstStyle/>
          <a:p>
            <a:pPr marL="285750" indent="-285750">
              <a:buFont typeface="Wingdings"/>
              <a:buChar char="§"/>
              <a:defRPr/>
            </a:pPr>
            <a:r>
              <a:rPr lang="en-GB"/>
              <a:t>Content (including communication) and finance reporting : </a:t>
            </a:r>
            <a:endParaRPr/>
          </a:p>
        </p:txBody>
      </p:sp>
      <p:grpSp>
        <p:nvGrpSpPr>
          <p:cNvPr id="5" name="Diagramma 1" hidden="0"/>
          <p:cNvGrpSpPr/>
          <p:nvPr isPhoto="0" userDrawn="0"/>
        </p:nvGrpSpPr>
        <p:grpSpPr bwMode="auto">
          <a:xfrm>
            <a:off x="797750" y="1772816"/>
            <a:ext cx="7590674" cy="3456384"/>
            <a:chOff x="0" y="0"/>
            <a:chExt cx="7590674" cy="3456384"/>
          </a:xfrm>
        </p:grpSpPr>
        <p:sp>
          <p:nvSpPr>
            <p:cNvPr id="6" name="" hidden="0"/>
            <p:cNvSpPr/>
            <p:nvPr isPhoto="0" userDrawn="0"/>
          </p:nvSpPr>
          <p:spPr bwMode="auto">
            <a:xfrm>
              <a:off x="466932" y="686279"/>
              <a:ext cx="3247223" cy="382026"/>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p:spPr>
          <p:style>
            <a:lnRef idx="1">
              <a:srgbClr val="000000"/>
            </a:lnRef>
            <a:fillRef idx="2">
              <a:srgbClr val="000000"/>
            </a:fillRef>
            <a:effectRef idx="1">
              <a:srgbClr val="000000"/>
            </a:effectRef>
            <a:fontRef idx="minor">
              <a:schemeClr val="dk1"/>
            </a:fontRef>
          </p:style>
        </p:sp>
        <p:sp>
          <p:nvSpPr>
            <p:cNvPr id="7" name="" hidden="0"/>
            <p:cNvSpPr/>
            <p:nvPr isPhoto="0" userDrawn="0"/>
          </p:nvSpPr>
          <p:spPr bwMode="auto">
            <a:xfrm>
              <a:off x="466932" y="829753"/>
              <a:ext cx="238552" cy="238552"/>
            </a:xfrm>
            <a:prstGeom prst="rect">
              <a:avLst/>
            </a:prstGeom>
            <a:solidFill>
              <a:schemeClr val="lt1">
                <a:hueOff val="0"/>
                <a:satOff val="0"/>
                <a:lumOff val="0"/>
                <a:alphaOff val="0"/>
                <a:alpha val="90000"/>
              </a:schemeClr>
            </a:solidFill>
            <a:ln w="9525" cap="flat" cmpd="sng" algn="ctr">
              <a:solidFill>
                <a:schemeClr val="accent3">
                  <a:hueOff val="0"/>
                  <a:satOff val="0"/>
                  <a:lumOff val="0"/>
                  <a:alphaOff val="0"/>
                </a:schemeClr>
              </a:solidFill>
              <a:prstDash val="solid"/>
            </a:ln>
          </p:spPr>
          <p:style>
            <a:lnRef idx="1">
              <a:srgbClr val="000000"/>
            </a:lnRef>
            <a:fillRef idx="1">
              <a:srgbClr val="000000"/>
            </a:fillRef>
            <a:effectRef idx="0">
              <a:srgbClr val="000000"/>
            </a:effectRef>
            <a:fontRef idx="minor"/>
          </p:style>
        </p:sp>
        <p:sp>
          <p:nvSpPr>
            <p:cNvPr id="8" name="" hidden="0"/>
            <p:cNvSpPr/>
            <p:nvPr isPhoto="0" userDrawn="0"/>
          </p:nvSpPr>
          <p:spPr bwMode="auto">
            <a:xfrm>
              <a:off x="466932" y="0"/>
              <a:ext cx="3247223" cy="686279"/>
            </a:xfrm>
            <a:prstGeom prst="rect">
              <a:avLst/>
            </a:prstGeom>
            <a:noFill/>
            <a:ln>
              <a:noFill/>
            </a:ln>
          </p:spPr>
          <p:style>
            <a:lnRef idx="0">
              <a:srgbClr val="000000"/>
            </a:lnRef>
            <a:fillRef idx="0">
              <a:srgbClr val="000000"/>
            </a:fillRef>
            <a:effectRef idx="0">
              <a:srgbClr val="000000"/>
            </a:effectRef>
            <a:fontRef idx="minor"/>
          </p:style>
          <p:txBody>
            <a:bodyPr spcFirstLastPara="0" vert="horz" wrap="square" lIns="34290" tIns="22860" rIns="34290" bIns="22860" numCol="1" spcCol="1270" anchor="ctr" anchorCtr="0">
              <a:noAutofit/>
            </a:bodyPr>
            <a:lstStyle/>
            <a:p>
              <a:pPr lvl="0" algn="l" defTabSz="800100">
                <a:lnSpc>
                  <a:spcPct val="90000"/>
                </a:lnSpc>
                <a:spcBef>
                  <a:spcPts val="0"/>
                </a:spcBef>
                <a:spcAft>
                  <a:spcPts val="0"/>
                </a:spcAft>
                <a:defRPr/>
              </a:pPr>
              <a:r>
                <a:rPr lang="en-GB" sz="1800" b="1"/>
                <a:t>Content part of the report </a:t>
              </a:r>
              <a:endParaRPr/>
            </a:p>
          </p:txBody>
        </p:sp>
        <p:sp>
          <p:nvSpPr>
            <p:cNvPr id="9" name="" hidden="0"/>
            <p:cNvSpPr/>
            <p:nvPr isPhoto="0" userDrawn="0"/>
          </p:nvSpPr>
          <p:spPr bwMode="auto">
            <a:xfrm>
              <a:off x="466932" y="1385812"/>
              <a:ext cx="238546" cy="23854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p:spPr>
          <p:style>
            <a:lnRef idx="1">
              <a:srgbClr val="000000"/>
            </a:lnRef>
            <a:fillRef idx="2">
              <a:srgbClr val="000000"/>
            </a:fillRef>
            <a:effectRef idx="0">
              <a:srgbClr val="000000"/>
            </a:effectRef>
            <a:fontRef idx="minor"/>
          </p:style>
        </p:sp>
        <p:sp>
          <p:nvSpPr>
            <p:cNvPr id="10" name="" hidden="0"/>
            <p:cNvSpPr/>
            <p:nvPr isPhoto="0" userDrawn="0"/>
          </p:nvSpPr>
          <p:spPr bwMode="auto">
            <a:xfrm>
              <a:off x="694238" y="1227059"/>
              <a:ext cx="3019917" cy="556053"/>
            </a:xfrm>
            <a:prstGeom prst="rect">
              <a:avLst/>
            </a:prstGeom>
            <a:noFill/>
            <a:ln>
              <a:noFill/>
            </a:ln>
          </p:spPr>
          <p:style>
            <a:lnRef idx="0">
              <a:srgbClr val="000000"/>
            </a:lnRef>
            <a:fillRef idx="0">
              <a:srgbClr val="000000"/>
            </a:fillRef>
            <a:effectRef idx="0">
              <a:srgbClr val="000000"/>
            </a:effectRef>
            <a:fontRef idx="minor"/>
          </p:style>
          <p:txBody>
            <a:bodyPr spcFirstLastPara="0" vert="horz" wrap="square" lIns="113792" tIns="113792" rIns="113792" bIns="113792" numCol="1" spcCol="1270" anchor="ctr" anchorCtr="0">
              <a:noAutofit/>
            </a:bodyPr>
            <a:lstStyle/>
            <a:p>
              <a:pPr lvl="0" algn="l" defTabSz="711200">
                <a:lnSpc>
                  <a:spcPct val="90000"/>
                </a:lnSpc>
                <a:spcBef>
                  <a:spcPts val="0"/>
                </a:spcBef>
                <a:spcAft>
                  <a:spcPts val="0"/>
                </a:spcAft>
                <a:defRPr/>
              </a:pPr>
              <a:r>
                <a:rPr lang="en-GB" sz="1600"/>
                <a:t>Feeding indicators</a:t>
              </a:r>
              <a:endParaRPr/>
            </a:p>
          </p:txBody>
        </p:sp>
        <p:sp>
          <p:nvSpPr>
            <p:cNvPr id="11" name="" hidden="0"/>
            <p:cNvSpPr/>
            <p:nvPr isPhoto="0" userDrawn="0"/>
          </p:nvSpPr>
          <p:spPr bwMode="auto">
            <a:xfrm>
              <a:off x="466932" y="1941866"/>
              <a:ext cx="238546" cy="23854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3">
                  <a:hueOff val="1875044"/>
                  <a:satOff val="-2813"/>
                  <a:lumOff val="-458"/>
                  <a:alphaOff val="0"/>
                </a:schemeClr>
              </a:solidFill>
              <a:prstDash val="solid"/>
            </a:ln>
          </p:spPr>
          <p:style>
            <a:lnRef idx="1">
              <a:srgbClr val="000000"/>
            </a:lnRef>
            <a:fillRef idx="2">
              <a:srgbClr val="000000"/>
            </a:fillRef>
            <a:effectRef idx="0">
              <a:srgbClr val="000000"/>
            </a:effectRef>
            <a:fontRef idx="minor"/>
          </p:style>
        </p:sp>
        <p:sp>
          <p:nvSpPr>
            <p:cNvPr id="12" name="" hidden="0"/>
            <p:cNvSpPr/>
            <p:nvPr isPhoto="0" userDrawn="0"/>
          </p:nvSpPr>
          <p:spPr bwMode="auto">
            <a:xfrm>
              <a:off x="694238" y="1783112"/>
              <a:ext cx="3019917" cy="556053"/>
            </a:xfrm>
            <a:prstGeom prst="rect">
              <a:avLst/>
            </a:prstGeom>
            <a:noFill/>
            <a:ln>
              <a:noFill/>
            </a:ln>
          </p:spPr>
          <p:style>
            <a:lnRef idx="0">
              <a:srgbClr val="000000"/>
            </a:lnRef>
            <a:fillRef idx="0">
              <a:srgbClr val="000000"/>
            </a:fillRef>
            <a:effectRef idx="0">
              <a:srgbClr val="000000"/>
            </a:effectRef>
            <a:fontRef idx="minor"/>
          </p:style>
          <p:txBody>
            <a:bodyPr spcFirstLastPara="0" vert="horz" wrap="square" lIns="113792" tIns="113792" rIns="113792" bIns="113792" numCol="1" spcCol="1270" anchor="ctr" anchorCtr="0">
              <a:noAutofit/>
            </a:bodyPr>
            <a:lstStyle/>
            <a:p>
              <a:pPr lvl="0" algn="l" defTabSz="711200">
                <a:lnSpc>
                  <a:spcPct val="90000"/>
                </a:lnSpc>
                <a:spcBef>
                  <a:spcPts val="0"/>
                </a:spcBef>
                <a:spcAft>
                  <a:spcPts val="0"/>
                </a:spcAft>
                <a:defRPr/>
              </a:pPr>
              <a:r>
                <a:rPr lang="en-GB" sz="1600"/>
                <a:t>Inform on the state of advancement</a:t>
              </a:r>
              <a:endParaRPr/>
            </a:p>
          </p:txBody>
        </p:sp>
        <p:sp>
          <p:nvSpPr>
            <p:cNvPr id="13" name="" hidden="0"/>
            <p:cNvSpPr/>
            <p:nvPr isPhoto="0" userDrawn="0"/>
          </p:nvSpPr>
          <p:spPr bwMode="auto">
            <a:xfrm>
              <a:off x="466932" y="2497918"/>
              <a:ext cx="238546" cy="23854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3">
                  <a:hueOff val="3750088"/>
                  <a:satOff val="-5627"/>
                  <a:lumOff val="-915"/>
                  <a:alphaOff val="0"/>
                </a:schemeClr>
              </a:solidFill>
              <a:prstDash val="solid"/>
            </a:ln>
          </p:spPr>
          <p:style>
            <a:lnRef idx="1">
              <a:srgbClr val="000000"/>
            </a:lnRef>
            <a:fillRef idx="2">
              <a:srgbClr val="000000"/>
            </a:fillRef>
            <a:effectRef idx="0">
              <a:srgbClr val="000000"/>
            </a:effectRef>
            <a:fontRef idx="minor"/>
          </p:style>
        </p:sp>
        <p:sp>
          <p:nvSpPr>
            <p:cNvPr id="14" name="" hidden="0"/>
            <p:cNvSpPr/>
            <p:nvPr isPhoto="0" userDrawn="0"/>
          </p:nvSpPr>
          <p:spPr bwMode="auto">
            <a:xfrm>
              <a:off x="694238" y="2339166"/>
              <a:ext cx="3019917" cy="556053"/>
            </a:xfrm>
            <a:prstGeom prst="rect">
              <a:avLst/>
            </a:prstGeom>
            <a:noFill/>
            <a:ln>
              <a:noFill/>
            </a:ln>
          </p:spPr>
          <p:style>
            <a:lnRef idx="0">
              <a:srgbClr val="000000"/>
            </a:lnRef>
            <a:fillRef idx="0">
              <a:srgbClr val="000000"/>
            </a:fillRef>
            <a:effectRef idx="0">
              <a:srgbClr val="000000"/>
            </a:effectRef>
            <a:fontRef idx="minor"/>
          </p:style>
          <p:txBody>
            <a:bodyPr spcFirstLastPara="0" vert="horz" wrap="square" lIns="113792" tIns="113792" rIns="113792" bIns="113792" numCol="1" spcCol="1270" anchor="ctr" anchorCtr="0">
              <a:noAutofit/>
            </a:bodyPr>
            <a:lstStyle/>
            <a:p>
              <a:pPr lvl="0" algn="l" defTabSz="711200">
                <a:lnSpc>
                  <a:spcPct val="90000"/>
                </a:lnSpc>
                <a:spcBef>
                  <a:spcPts val="0"/>
                </a:spcBef>
                <a:spcAft>
                  <a:spcPts val="0"/>
                </a:spcAft>
                <a:defRPr/>
              </a:pPr>
              <a:r>
                <a:rPr lang="en-GB" sz="1600"/>
                <a:t>Inform on deliverables </a:t>
              </a:r>
              <a:endParaRPr/>
            </a:p>
          </p:txBody>
        </p:sp>
        <p:sp>
          <p:nvSpPr>
            <p:cNvPr id="15" name="" hidden="0"/>
            <p:cNvSpPr/>
            <p:nvPr isPhoto="0" userDrawn="0"/>
          </p:nvSpPr>
          <p:spPr bwMode="auto">
            <a:xfrm>
              <a:off x="466932" y="3053972"/>
              <a:ext cx="238546" cy="23854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3">
                  <a:hueOff val="5625132"/>
                  <a:satOff val="-8440"/>
                  <a:lumOff val="-1373"/>
                  <a:alphaOff val="0"/>
                </a:schemeClr>
              </a:solidFill>
              <a:prstDash val="solid"/>
            </a:ln>
          </p:spPr>
          <p:style>
            <a:lnRef idx="1">
              <a:srgbClr val="000000"/>
            </a:lnRef>
            <a:fillRef idx="2">
              <a:srgbClr val="000000"/>
            </a:fillRef>
            <a:effectRef idx="0">
              <a:srgbClr val="000000"/>
            </a:effectRef>
            <a:fontRef idx="minor"/>
          </p:style>
        </p:sp>
        <p:sp>
          <p:nvSpPr>
            <p:cNvPr id="16" name="" hidden="0"/>
            <p:cNvSpPr/>
            <p:nvPr isPhoto="0" userDrawn="0"/>
          </p:nvSpPr>
          <p:spPr bwMode="auto">
            <a:xfrm>
              <a:off x="694238" y="2895218"/>
              <a:ext cx="3019917" cy="556053"/>
            </a:xfrm>
            <a:prstGeom prst="rect">
              <a:avLst/>
            </a:prstGeom>
            <a:noFill/>
            <a:ln>
              <a:noFill/>
            </a:ln>
          </p:spPr>
          <p:style>
            <a:lnRef idx="0">
              <a:srgbClr val="000000"/>
            </a:lnRef>
            <a:fillRef idx="0">
              <a:srgbClr val="000000"/>
            </a:fillRef>
            <a:effectRef idx="0">
              <a:srgbClr val="000000"/>
            </a:effectRef>
            <a:fontRef idx="minor"/>
          </p:style>
          <p:txBody>
            <a:bodyPr spcFirstLastPara="0" vert="horz" wrap="square" lIns="113792" tIns="113792" rIns="113792" bIns="113792" numCol="1" spcCol="1270" anchor="ctr" anchorCtr="0">
              <a:noAutofit/>
            </a:bodyPr>
            <a:lstStyle/>
            <a:p>
              <a:pPr lvl="0" algn="l" defTabSz="711200">
                <a:lnSpc>
                  <a:spcPct val="90000"/>
                </a:lnSpc>
                <a:spcBef>
                  <a:spcPts val="0"/>
                </a:spcBef>
                <a:spcAft>
                  <a:spcPts val="0"/>
                </a:spcAft>
                <a:defRPr/>
              </a:pPr>
              <a:r>
                <a:rPr lang="en-GB" sz="1600"/>
                <a:t>Eventual problems encountered</a:t>
              </a:r>
              <a:endParaRPr/>
            </a:p>
          </p:txBody>
        </p:sp>
        <p:sp>
          <p:nvSpPr>
            <p:cNvPr id="17" name="" hidden="0"/>
            <p:cNvSpPr/>
            <p:nvPr isPhoto="0" userDrawn="0"/>
          </p:nvSpPr>
          <p:spPr bwMode="auto">
            <a:xfrm>
              <a:off x="3876517" y="686279"/>
              <a:ext cx="3247223" cy="382026"/>
            </a:xfrm>
            <a:prstGeom prst="rect">
              <a:avLst/>
            </a:prstGeom>
            <a:gradFill rotWithShape="0">
              <a:gsLst>
                <a:gs pos="0">
                  <a:schemeClr val="accent3">
                    <a:hueOff val="11250264"/>
                    <a:satOff val="-16880"/>
                    <a:lumOff val="-2745"/>
                    <a:alphaOff val="0"/>
                    <a:tint val="50000"/>
                    <a:satMod val="300000"/>
                  </a:schemeClr>
                </a:gs>
                <a:gs pos="35000">
                  <a:schemeClr val="accent3">
                    <a:hueOff val="11250264"/>
                    <a:satOff val="-16880"/>
                    <a:lumOff val="-2745"/>
                    <a:alphaOff val="0"/>
                    <a:tint val="37000"/>
                    <a:satMod val="300000"/>
                  </a:schemeClr>
                </a:gs>
                <a:gs pos="100000">
                  <a:schemeClr val="accent3">
                    <a:hueOff val="11250264"/>
                    <a:satOff val="-16880"/>
                    <a:lumOff val="-2745"/>
                    <a:alphaOff val="0"/>
                    <a:tint val="15000"/>
                    <a:satMod val="350000"/>
                  </a:schemeClr>
                </a:gs>
              </a:gsLst>
              <a:lin ang="16200000" scaled="1"/>
            </a:gradFill>
            <a:ln w="9525" cap="flat" cmpd="sng" algn="ctr">
              <a:solidFill>
                <a:schemeClr val="accent3">
                  <a:hueOff val="11250264"/>
                  <a:satOff val="-16880"/>
                  <a:lumOff val="-2745"/>
                  <a:alphaOff val="0"/>
                </a:schemeClr>
              </a:solidFill>
              <a:prstDash val="solid"/>
            </a:ln>
            <a:effectLst>
              <a:outerShdw blurRad="40000" dist="20000" dir="5400000" rotWithShape="0">
                <a:srgbClr val="000000">
                  <a:alpha val="38000"/>
                </a:srgbClr>
              </a:outerShdw>
            </a:effectLst>
          </p:spPr>
          <p:style>
            <a:lnRef idx="1">
              <a:srgbClr val="000000"/>
            </a:lnRef>
            <a:fillRef idx="2">
              <a:srgbClr val="000000"/>
            </a:fillRef>
            <a:effectRef idx="1">
              <a:srgbClr val="000000"/>
            </a:effectRef>
            <a:fontRef idx="minor">
              <a:schemeClr val="dk1"/>
            </a:fontRef>
          </p:style>
        </p:sp>
        <p:sp>
          <p:nvSpPr>
            <p:cNvPr id="18" name="" hidden="0"/>
            <p:cNvSpPr/>
            <p:nvPr isPhoto="0" userDrawn="0"/>
          </p:nvSpPr>
          <p:spPr bwMode="auto">
            <a:xfrm>
              <a:off x="3876517" y="829753"/>
              <a:ext cx="238552" cy="238552"/>
            </a:xfrm>
            <a:prstGeom prst="rect">
              <a:avLst/>
            </a:prstGeom>
            <a:solidFill>
              <a:schemeClr val="lt1">
                <a:hueOff val="0"/>
                <a:satOff val="0"/>
                <a:lumOff val="0"/>
                <a:alphaOff val="0"/>
                <a:alpha val="90000"/>
              </a:schemeClr>
            </a:solidFill>
            <a:ln w="9525" cap="flat" cmpd="sng" algn="ctr">
              <a:solidFill>
                <a:schemeClr val="accent3">
                  <a:hueOff val="11250264"/>
                  <a:satOff val="-16880"/>
                  <a:lumOff val="-2745"/>
                  <a:alphaOff val="0"/>
                </a:schemeClr>
              </a:solidFill>
              <a:prstDash val="solid"/>
            </a:ln>
          </p:spPr>
          <p:style>
            <a:lnRef idx="1">
              <a:srgbClr val="000000"/>
            </a:lnRef>
            <a:fillRef idx="1">
              <a:srgbClr val="000000"/>
            </a:fillRef>
            <a:effectRef idx="0">
              <a:srgbClr val="000000"/>
            </a:effectRef>
            <a:fontRef idx="minor"/>
          </p:style>
        </p:sp>
        <p:sp>
          <p:nvSpPr>
            <p:cNvPr id="19" name="" hidden="0"/>
            <p:cNvSpPr/>
            <p:nvPr isPhoto="0" userDrawn="0"/>
          </p:nvSpPr>
          <p:spPr bwMode="auto">
            <a:xfrm>
              <a:off x="3876517" y="0"/>
              <a:ext cx="3247223" cy="686279"/>
            </a:xfrm>
            <a:prstGeom prst="rect">
              <a:avLst/>
            </a:prstGeom>
            <a:noFill/>
            <a:ln>
              <a:noFill/>
            </a:ln>
          </p:spPr>
          <p:style>
            <a:lnRef idx="0">
              <a:srgbClr val="000000"/>
            </a:lnRef>
            <a:fillRef idx="0">
              <a:srgbClr val="000000"/>
            </a:fillRef>
            <a:effectRef idx="0">
              <a:srgbClr val="000000"/>
            </a:effectRef>
            <a:fontRef idx="minor"/>
          </p:style>
          <p:txBody>
            <a:bodyPr spcFirstLastPara="0" vert="horz" wrap="square" lIns="34290" tIns="22860" rIns="34290" bIns="22860" numCol="1" spcCol="1270" anchor="ctr" anchorCtr="0">
              <a:noAutofit/>
            </a:bodyPr>
            <a:lstStyle/>
            <a:p>
              <a:pPr lvl="0" algn="l" defTabSz="800100">
                <a:lnSpc>
                  <a:spcPct val="90000"/>
                </a:lnSpc>
                <a:spcBef>
                  <a:spcPts val="0"/>
                </a:spcBef>
                <a:spcAft>
                  <a:spcPts val="0"/>
                </a:spcAft>
                <a:defRPr/>
              </a:pPr>
              <a:r>
                <a:rPr lang="en-GB" sz="1800" b="1"/>
                <a:t>Finance part of the report</a:t>
              </a:r>
              <a:endParaRPr/>
            </a:p>
          </p:txBody>
        </p:sp>
        <p:sp>
          <p:nvSpPr>
            <p:cNvPr id="20" name="" hidden="0"/>
            <p:cNvSpPr/>
            <p:nvPr isPhoto="0" userDrawn="0"/>
          </p:nvSpPr>
          <p:spPr bwMode="auto">
            <a:xfrm>
              <a:off x="3876517" y="1385812"/>
              <a:ext cx="238546" cy="23854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3">
                  <a:hueOff val="7500176"/>
                  <a:satOff val="-11253"/>
                  <a:lumOff val="-1830"/>
                  <a:alphaOff val="0"/>
                </a:schemeClr>
              </a:solidFill>
              <a:prstDash val="solid"/>
            </a:ln>
          </p:spPr>
          <p:style>
            <a:lnRef idx="1">
              <a:srgbClr val="000000"/>
            </a:lnRef>
            <a:fillRef idx="2">
              <a:srgbClr val="000000"/>
            </a:fillRef>
            <a:effectRef idx="0">
              <a:srgbClr val="000000"/>
            </a:effectRef>
            <a:fontRef idx="minor"/>
          </p:style>
        </p:sp>
        <p:sp>
          <p:nvSpPr>
            <p:cNvPr id="21" name="" hidden="0"/>
            <p:cNvSpPr/>
            <p:nvPr isPhoto="0" userDrawn="0"/>
          </p:nvSpPr>
          <p:spPr bwMode="auto">
            <a:xfrm>
              <a:off x="4103822" y="1227059"/>
              <a:ext cx="3019917" cy="556053"/>
            </a:xfrm>
            <a:prstGeom prst="rect">
              <a:avLst/>
            </a:prstGeom>
            <a:noFill/>
            <a:ln>
              <a:noFill/>
            </a:ln>
          </p:spPr>
          <p:style>
            <a:lnRef idx="0">
              <a:srgbClr val="000000"/>
            </a:lnRef>
            <a:fillRef idx="0">
              <a:srgbClr val="000000"/>
            </a:fillRef>
            <a:effectRef idx="0">
              <a:srgbClr val="000000"/>
            </a:effectRef>
            <a:fontRef idx="minor"/>
          </p:style>
          <p:txBody>
            <a:bodyPr spcFirstLastPara="0" vert="horz" wrap="square" lIns="113792" tIns="113792" rIns="113792" bIns="113792" numCol="1" spcCol="1270" anchor="ctr" anchorCtr="0">
              <a:noAutofit/>
            </a:bodyPr>
            <a:lstStyle/>
            <a:p>
              <a:pPr lvl="0" algn="l" defTabSz="711200">
                <a:lnSpc>
                  <a:spcPct val="90000"/>
                </a:lnSpc>
                <a:spcBef>
                  <a:spcPts val="0"/>
                </a:spcBef>
                <a:spcAft>
                  <a:spcPts val="0"/>
                </a:spcAft>
                <a:defRPr/>
              </a:pPr>
              <a:r>
                <a:rPr lang="en-GB" sz="1600"/>
                <a:t>Overall finance performance</a:t>
              </a:r>
              <a:endParaRPr/>
            </a:p>
          </p:txBody>
        </p:sp>
        <p:sp>
          <p:nvSpPr>
            <p:cNvPr id="22" name="" hidden="0"/>
            <p:cNvSpPr/>
            <p:nvPr isPhoto="0" userDrawn="0"/>
          </p:nvSpPr>
          <p:spPr bwMode="auto">
            <a:xfrm>
              <a:off x="3876517" y="1941866"/>
              <a:ext cx="238546" cy="23854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3">
                  <a:hueOff val="9375220"/>
                  <a:satOff val="-14067"/>
                  <a:lumOff val="-2288"/>
                  <a:alphaOff val="0"/>
                </a:schemeClr>
              </a:solidFill>
              <a:prstDash val="solid"/>
            </a:ln>
          </p:spPr>
          <p:style>
            <a:lnRef idx="1">
              <a:srgbClr val="000000"/>
            </a:lnRef>
            <a:fillRef idx="2">
              <a:srgbClr val="000000"/>
            </a:fillRef>
            <a:effectRef idx="0">
              <a:srgbClr val="000000"/>
            </a:effectRef>
            <a:fontRef idx="minor"/>
          </p:style>
        </p:sp>
        <p:sp>
          <p:nvSpPr>
            <p:cNvPr id="23" name="" hidden="0"/>
            <p:cNvSpPr/>
            <p:nvPr isPhoto="0" userDrawn="0"/>
          </p:nvSpPr>
          <p:spPr bwMode="auto">
            <a:xfrm>
              <a:off x="4103822" y="1783112"/>
              <a:ext cx="3019917" cy="556053"/>
            </a:xfrm>
            <a:prstGeom prst="rect">
              <a:avLst/>
            </a:prstGeom>
            <a:noFill/>
            <a:ln>
              <a:noFill/>
            </a:ln>
          </p:spPr>
          <p:style>
            <a:lnRef idx="0">
              <a:srgbClr val="000000"/>
            </a:lnRef>
            <a:fillRef idx="0">
              <a:srgbClr val="000000"/>
            </a:fillRef>
            <a:effectRef idx="0">
              <a:srgbClr val="000000"/>
            </a:effectRef>
            <a:fontRef idx="minor"/>
          </p:style>
          <p:txBody>
            <a:bodyPr spcFirstLastPara="0" vert="horz" wrap="square" lIns="113792" tIns="113792" rIns="113792" bIns="113792" numCol="1" spcCol="1270" anchor="ctr" anchorCtr="0">
              <a:noAutofit/>
            </a:bodyPr>
            <a:lstStyle/>
            <a:p>
              <a:pPr lvl="0" algn="l" defTabSz="711200">
                <a:lnSpc>
                  <a:spcPct val="90000"/>
                </a:lnSpc>
                <a:spcBef>
                  <a:spcPts val="0"/>
                </a:spcBef>
                <a:spcAft>
                  <a:spcPts val="0"/>
                </a:spcAft>
                <a:defRPr/>
              </a:pPr>
              <a:r>
                <a:rPr lang="en-GB" sz="1600"/>
                <a:t>PP/LP partner performance</a:t>
              </a:r>
              <a:endParaRPr/>
            </a:p>
          </p:txBody>
        </p:sp>
        <p:sp>
          <p:nvSpPr>
            <p:cNvPr id="24" name="" hidden="0"/>
            <p:cNvSpPr/>
            <p:nvPr isPhoto="0" userDrawn="0"/>
          </p:nvSpPr>
          <p:spPr bwMode="auto">
            <a:xfrm>
              <a:off x="3876517" y="2497918"/>
              <a:ext cx="238546" cy="23854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3">
                  <a:hueOff val="11250264"/>
                  <a:satOff val="-16880"/>
                  <a:lumOff val="-2745"/>
                  <a:alphaOff val="0"/>
                </a:schemeClr>
              </a:solidFill>
              <a:prstDash val="solid"/>
            </a:ln>
          </p:spPr>
          <p:style>
            <a:lnRef idx="1">
              <a:srgbClr val="000000"/>
            </a:lnRef>
            <a:fillRef idx="2">
              <a:srgbClr val="000000"/>
            </a:fillRef>
            <a:effectRef idx="0">
              <a:srgbClr val="000000"/>
            </a:effectRef>
            <a:fontRef idx="minor"/>
          </p:style>
        </p:sp>
        <p:sp>
          <p:nvSpPr>
            <p:cNvPr id="25" name="" hidden="0"/>
            <p:cNvSpPr/>
            <p:nvPr isPhoto="0" userDrawn="0"/>
          </p:nvSpPr>
          <p:spPr bwMode="auto">
            <a:xfrm>
              <a:off x="4103822" y="2468281"/>
              <a:ext cx="3019917" cy="556053"/>
            </a:xfrm>
            <a:prstGeom prst="rect">
              <a:avLst/>
            </a:prstGeom>
            <a:noFill/>
            <a:ln>
              <a:noFill/>
            </a:ln>
          </p:spPr>
          <p:style>
            <a:lnRef idx="0">
              <a:srgbClr val="000000"/>
            </a:lnRef>
            <a:fillRef idx="0">
              <a:srgbClr val="000000"/>
            </a:fillRef>
            <a:effectRef idx="0">
              <a:srgbClr val="000000"/>
            </a:effectRef>
            <a:fontRef idx="minor"/>
          </p:style>
          <p:txBody>
            <a:bodyPr spcFirstLastPara="0" vert="horz" wrap="square" lIns="113792" tIns="113792" rIns="113792" bIns="113792" numCol="1" spcCol="1270" anchor="ctr" anchorCtr="0">
              <a:noAutofit/>
            </a:bodyPr>
            <a:lstStyle/>
            <a:p>
              <a:pPr lvl="0" algn="l" defTabSz="711200">
                <a:lnSpc>
                  <a:spcPct val="90000"/>
                </a:lnSpc>
                <a:spcBef>
                  <a:spcPts val="0"/>
                </a:spcBef>
                <a:spcAft>
                  <a:spcPts val="0"/>
                </a:spcAft>
                <a:defRPr/>
              </a:pPr>
              <a:r>
                <a:rPr lang="en-GB" sz="1600"/>
                <a:t>Finance performance at ERDF </a:t>
              </a:r>
              <a:r>
                <a:rPr lang="en-GB" sz="1600" b="0"/>
                <a:t>and</a:t>
              </a:r>
              <a:r>
                <a:rPr lang="en-GB" sz="1600"/>
                <a:t> IPA level (not based on total project budget)</a:t>
              </a:r>
              <a:endParaRPr/>
            </a:p>
          </p:txBody>
        </p:sp>
      </p:grpSp>
      <p:sp>
        <p:nvSpPr>
          <p:cNvPr id="26" name="CasellaDiTesto 5" hidden="0"/>
          <p:cNvSpPr>
            <a:spLocks noAdjustHandles="0" noChangeArrowheads="0"/>
          </p:cNvSpPr>
          <p:nvPr isPhoto="0" userDrawn="0"/>
        </p:nvSpPr>
        <p:spPr bwMode="auto">
          <a:xfrm>
            <a:off x="462130" y="5373216"/>
            <a:ext cx="8142317" cy="1477328"/>
          </a:xfrm>
          <a:prstGeom prst="rect">
            <a:avLst/>
          </a:prstGeom>
          <a:noFill/>
        </p:spPr>
        <p:txBody>
          <a:bodyPr wrap="square" rtlCol="0">
            <a:spAutoFit/>
          </a:bodyPr>
          <a:lstStyle/>
          <a:p>
            <a:pPr marL="285750" indent="-285750" algn="just">
              <a:buFont typeface="Wingdings"/>
              <a:buChar char="§"/>
              <a:defRPr/>
            </a:pPr>
            <a:r>
              <a:rPr lang="en-GB"/>
              <a:t>To be submitted within three months after the end of the periods as foreseen in the AF.</a:t>
            </a:r>
            <a:endParaRPr/>
          </a:p>
          <a:p>
            <a:pPr marL="285750" indent="-285750" algn="just">
              <a:buFont typeface="Wingdings"/>
              <a:buChar char="§"/>
              <a:defRPr/>
            </a:pPr>
            <a:r>
              <a:rPr lang="en-GB"/>
              <a:t>Pre-filled forms (based on the approved Application Form and further achievements) and additional template on description of activities.</a:t>
            </a:r>
            <a:endParaRPr/>
          </a:p>
          <a:p>
            <a:pPr marL="285750" indent="-285750" algn="just">
              <a:buFont typeface="Wingdings"/>
              <a:buChar char="§"/>
              <a:defRPr/>
            </a:pPr>
            <a:r>
              <a:rPr lang="en-GB"/>
              <a:t>Paperless reporting. </a:t>
            </a:r>
            <a:endParaRPr/>
          </a:p>
        </p:txBody>
      </p:sp>
      <p:sp>
        <p:nvSpPr>
          <p:cNvPr id="27" name="Titolo 1" hidden="0"/>
          <p:cNvSpPr>
            <a:spLocks noAdjustHandles="0" noChangeArrowheads="0"/>
          </p:cNvSpPr>
          <p:nvPr isPhoto="0" userDrawn="0"/>
        </p:nvSpPr>
        <p:spPr bwMode="auto">
          <a:xfrm>
            <a:off x="395535" y="503590"/>
            <a:ext cx="8208911" cy="847123"/>
          </a:xfrm>
          <a:prstGeom prst="rect">
            <a:avLst/>
          </a:prstGeom>
          <a:solidFill>
            <a:schemeClr val="tx2">
              <a:lumMod val="75000"/>
            </a:schemeClr>
          </a:solidFill>
        </p:spPr>
        <p:txBody>
          <a:bodyPr vert="horz" lIns="91440" tIns="45720" rIns="91440" bIns="45720" rtlCol="0" anchor="ctr"/>
          <a:lstStyle>
            <a:lvl1pPr algn="ctr" defTabSz="914400">
              <a:spcBef>
                <a:spcPts val="0"/>
              </a:spcBef>
              <a:buNone/>
              <a:defRPr sz="4400">
                <a:solidFill>
                  <a:schemeClr val="tx1"/>
                </a:solidFill>
                <a:latin typeface="+mj-lt"/>
                <a:ea typeface="+mj-ea"/>
                <a:cs typeface="+mj-cs"/>
              </a:defRPr>
            </a:lvl1pPr>
          </a:lstStyle>
          <a:p>
            <a:pPr>
              <a:defRPr/>
            </a:pPr>
            <a:r>
              <a:rPr lang="en-GB" sz="2400" b="1">
                <a:solidFill>
                  <a:schemeClr val="bg1"/>
                </a:solidFill>
              </a:rPr>
              <a:t>Reporting and request for payment</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AdjustHandles="0" noChangeArrowheads="0"/>
          </p:cNvSpPr>
          <p:nvPr isPhoto="0" userDrawn="0"/>
        </p:nvSpPr>
        <p:spPr bwMode="auto">
          <a:xfrm>
            <a:off x="395536" y="503590"/>
            <a:ext cx="6491064" cy="847123"/>
          </a:xfrm>
          <a:prstGeom prst="rect">
            <a:avLst/>
          </a:prstGeom>
          <a:solidFill>
            <a:schemeClr val="tx2">
              <a:lumMod val="75000"/>
            </a:schemeClr>
          </a:solidFill>
        </p:spPr>
        <p:txBody>
          <a:bodyPr vert="horz" lIns="91440" tIns="45720" rIns="91440" bIns="45720" rtlCol="0" anchor="ctr"/>
          <a:lstStyle>
            <a:lvl1pPr algn="ctr" defTabSz="914400">
              <a:spcBef>
                <a:spcPts val="0"/>
              </a:spcBef>
              <a:buNone/>
              <a:defRPr sz="4400">
                <a:solidFill>
                  <a:schemeClr val="tx1"/>
                </a:solidFill>
                <a:latin typeface="+mj-lt"/>
                <a:ea typeface="+mj-ea"/>
                <a:cs typeface="+mj-cs"/>
              </a:defRPr>
            </a:lvl1pPr>
          </a:lstStyle>
          <a:p>
            <a:pPr algn="l">
              <a:defRPr/>
            </a:pPr>
            <a:r>
              <a:rPr lang="en-GB" sz="2400" b="1">
                <a:solidFill>
                  <a:schemeClr val="bg1"/>
                </a:solidFill>
              </a:rPr>
              <a:t>ADRION project web site</a:t>
            </a:r>
            <a:endParaRPr/>
          </a:p>
        </p:txBody>
      </p:sp>
      <p:sp>
        <p:nvSpPr>
          <p:cNvPr id="5" name="CasellaDiTesto 1" hidden="0"/>
          <p:cNvSpPr>
            <a:spLocks noAdjustHandles="0" noChangeArrowheads="0"/>
          </p:cNvSpPr>
          <p:nvPr isPhoto="0" userDrawn="0"/>
        </p:nvSpPr>
        <p:spPr bwMode="auto">
          <a:xfrm>
            <a:off x="417633" y="1988840"/>
            <a:ext cx="7322719" cy="3416320"/>
          </a:xfrm>
          <a:prstGeom prst="rect">
            <a:avLst/>
          </a:prstGeom>
          <a:noFill/>
        </p:spPr>
        <p:txBody>
          <a:bodyPr wrap="square" rtlCol="0">
            <a:spAutoFit/>
          </a:bodyPr>
          <a:lstStyle/>
          <a:p>
            <a:pPr marL="285750" indent="-285750" algn="just">
              <a:buFont typeface="Wingdings"/>
              <a:buChar char="§"/>
              <a:defRPr/>
            </a:pPr>
            <a:r>
              <a:rPr lang="en-GB"/>
              <a:t>Your project web site will be hosted on the ADRION website;</a:t>
            </a:r>
            <a:endParaRPr/>
          </a:p>
          <a:p>
            <a:pPr marL="285750" indent="-285750" algn="just">
              <a:buFont typeface="Wingdings"/>
              <a:buChar char="§"/>
              <a:defRPr/>
            </a:pPr>
            <a:endParaRPr lang="en-GB"/>
          </a:p>
          <a:p>
            <a:pPr marL="285750" indent="-285750" algn="just">
              <a:buFont typeface="Wingdings"/>
              <a:buChar char="§"/>
              <a:defRPr/>
            </a:pPr>
            <a:r>
              <a:rPr lang="en-GB"/>
              <a:t>The web site must be updated </a:t>
            </a:r>
            <a:r>
              <a:rPr lang="en-GB">
                <a:solidFill>
                  <a:srgbClr val="C00000"/>
                </a:solidFill>
              </a:rPr>
              <a:t>every 2 months (monitoring requirements</a:t>
            </a:r>
            <a:r>
              <a:rPr lang="en-GB"/>
              <a:t>);</a:t>
            </a:r>
            <a:endParaRPr/>
          </a:p>
          <a:p>
            <a:pPr marL="285750" indent="-285750" algn="just">
              <a:buFont typeface="Wingdings"/>
              <a:buChar char="§"/>
              <a:defRPr/>
            </a:pPr>
            <a:endParaRPr lang="en-GB"/>
          </a:p>
          <a:p>
            <a:pPr marL="285750" indent="-285750" algn="just">
              <a:buFont typeface="Wingdings"/>
              <a:buChar char="§"/>
              <a:defRPr/>
            </a:pPr>
            <a:r>
              <a:rPr lang="en-GB"/>
              <a:t>The hosted pages shall have a pre-defined structure and/or contain a minimum quality and content requirements set by the programme.</a:t>
            </a:r>
            <a:endParaRPr/>
          </a:p>
          <a:p>
            <a:pPr marL="285750" indent="-285750">
              <a:buFont typeface="Arial"/>
              <a:buChar char="•"/>
              <a:defRPr/>
            </a:pPr>
            <a:endParaRPr lang="en-GB"/>
          </a:p>
          <a:p>
            <a:pPr marL="285750" indent="-285750">
              <a:buFont typeface="Arial"/>
              <a:buChar char="•"/>
              <a:defRPr/>
            </a:pPr>
            <a:endParaRPr lang="en-GB"/>
          </a:p>
          <a:p>
            <a:pPr marL="285750" indent="-285750">
              <a:buFont typeface="Arial"/>
              <a:buChar char="•"/>
              <a:defRPr/>
            </a:pPr>
            <a:endParaRPr lang="en-GB"/>
          </a:p>
          <a:p>
            <a:pPr marL="285750" indent="-285750">
              <a:buFont typeface="Arial"/>
              <a:buChar char="•"/>
              <a:defRPr/>
            </a:pPr>
            <a:endParaRPr lang="en-GB"/>
          </a:p>
          <a:p>
            <a:pPr>
              <a:defRPr/>
            </a:pPr>
            <a:r>
              <a:rPr lang="en-GB"/>
              <a:t> </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AdjustHandles="0" noChangeArrowheads="0"/>
          </p:cNvSpPr>
          <p:nvPr isPhoto="0" userDrawn="0"/>
        </p:nvSpPr>
        <p:spPr bwMode="auto">
          <a:xfrm>
            <a:off x="395536" y="503590"/>
            <a:ext cx="8472706" cy="847123"/>
          </a:xfrm>
          <a:prstGeom prst="rect">
            <a:avLst/>
          </a:prstGeom>
          <a:solidFill>
            <a:schemeClr val="tx2">
              <a:lumMod val="75000"/>
            </a:schemeClr>
          </a:solidFill>
        </p:spPr>
        <p:txBody>
          <a:bodyPr vert="horz" lIns="91440" tIns="45720" rIns="91440" bIns="45720" rtlCol="0" anchor="ctr"/>
          <a:lstStyle>
            <a:lvl1pPr algn="ctr" defTabSz="914400">
              <a:spcBef>
                <a:spcPts val="0"/>
              </a:spcBef>
              <a:buNone/>
              <a:defRPr sz="4400">
                <a:solidFill>
                  <a:schemeClr val="tx1"/>
                </a:solidFill>
                <a:latin typeface="+mj-lt"/>
                <a:ea typeface="+mj-ea"/>
                <a:cs typeface="+mj-cs"/>
              </a:defRPr>
            </a:lvl1pPr>
          </a:lstStyle>
          <a:p>
            <a:pPr>
              <a:defRPr/>
            </a:pPr>
            <a:r>
              <a:rPr lang="en-GB" sz="2400" b="1">
                <a:solidFill>
                  <a:schemeClr val="bg1"/>
                </a:solidFill>
              </a:rPr>
              <a:t>Reporting – content (extract from </a:t>
            </a:r>
            <a:r>
              <a:rPr lang="en-GB" sz="2400" b="1">
                <a:solidFill>
                  <a:schemeClr val="bg1"/>
                </a:solidFill>
              </a:rPr>
              <a:t>eMS</a:t>
            </a:r>
            <a:r>
              <a:rPr lang="en-GB" sz="2400" b="1">
                <a:solidFill>
                  <a:schemeClr val="bg1"/>
                </a:solidFill>
              </a:rPr>
              <a:t>)</a:t>
            </a:r>
            <a:endParaRPr/>
          </a:p>
        </p:txBody>
      </p:sp>
      <p:pic>
        <p:nvPicPr>
          <p:cNvPr id="5" name="Picture 2" descr="I:\136 Implementation Manual\PP_Report3.JPG" hidden="0"/>
          <p:cNvPicPr>
            <a:picLocks noChangeAspect="1" noChangeArrowheads="1"/>
          </p:cNvPicPr>
          <p:nvPr isPhoto="0" userDrawn="0"/>
        </p:nvPicPr>
        <p:blipFill>
          <a:blip r:embed="rId2"/>
          <a:stretch/>
        </p:blipFill>
        <p:spPr bwMode="auto">
          <a:xfrm>
            <a:off x="275758" y="1432773"/>
            <a:ext cx="8472706" cy="4511441"/>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AdjustHandles="0" noChangeArrowheads="0"/>
          </p:cNvSpPr>
          <p:nvPr isPhoto="0" userDrawn="0"/>
        </p:nvSpPr>
        <p:spPr bwMode="auto">
          <a:xfrm>
            <a:off x="395536" y="503590"/>
            <a:ext cx="8496944" cy="847123"/>
          </a:xfrm>
          <a:prstGeom prst="rect">
            <a:avLst/>
          </a:prstGeom>
          <a:solidFill>
            <a:schemeClr val="tx2">
              <a:lumMod val="75000"/>
            </a:schemeClr>
          </a:solidFill>
        </p:spPr>
        <p:txBody>
          <a:bodyPr vert="horz" lIns="91440" tIns="45720" rIns="91440" bIns="45720" rtlCol="0" anchor="ctr"/>
          <a:lstStyle>
            <a:lvl1pPr algn="ctr" defTabSz="914400">
              <a:spcBef>
                <a:spcPts val="0"/>
              </a:spcBef>
              <a:buNone/>
              <a:defRPr sz="4400">
                <a:solidFill>
                  <a:schemeClr val="tx1"/>
                </a:solidFill>
                <a:latin typeface="+mj-lt"/>
                <a:ea typeface="+mj-ea"/>
                <a:cs typeface="+mj-cs"/>
              </a:defRPr>
            </a:lvl1pPr>
          </a:lstStyle>
          <a:p>
            <a:pPr>
              <a:defRPr/>
            </a:pPr>
            <a:r>
              <a:rPr lang="en-GB" sz="2400" b="1">
                <a:solidFill>
                  <a:schemeClr val="bg1"/>
                </a:solidFill>
              </a:rPr>
              <a:t>Reporting – expenditure inserting (extract from </a:t>
            </a:r>
            <a:r>
              <a:rPr lang="en-GB" sz="2400" b="1">
                <a:solidFill>
                  <a:schemeClr val="bg1"/>
                </a:solidFill>
              </a:rPr>
              <a:t>eMS</a:t>
            </a:r>
            <a:r>
              <a:rPr lang="en-GB" sz="2400" b="1">
                <a:solidFill>
                  <a:schemeClr val="bg1"/>
                </a:solidFill>
              </a:rPr>
              <a:t>) </a:t>
            </a:r>
            <a:endParaRPr/>
          </a:p>
        </p:txBody>
      </p:sp>
      <p:sp>
        <p:nvSpPr>
          <p:cNvPr id="5" name="AutoShape 2" descr="https://outlook.office.com/owa/service.svc/s/GetAttachmentThumbnail?id=AAMkAGIyMjZhZTMwLWZmM2MtNDBlZC04NmZmLTU4MjFiYjdkYTA4MQBGAAAAAABaLizZealBQavypIr4quHuBwC%2F8QGik4FwRrXOVKPiUtCGAAAA7sjFAABG2y5X8idASJKDXQjJLQm5AAACKCRVAAABEgAQAIxC3l21IwdIgLimoo%2FowFw%3D&amp;thumbnailType=2&amp;X-OWA-CANARY=PXrrOYEhwky_H0zJ3lep6sA-laQUINQYfRo4qQi4D_Up0xH8ewG1mwfWYiB9rO6TknPv0MYeQgU." hidden="0"/>
          <p:cNvSpPr>
            <a:spLocks noChangeArrowheads="1" noChangeAspect="1"/>
          </p:cNvSpPr>
          <p:nvPr isPhoto="0" userDrawn="0"/>
        </p:nvSpPr>
        <p:spPr bwMode="auto">
          <a:xfrm>
            <a:off x="155575" y="-144463"/>
            <a:ext cx="304800" cy="304801"/>
          </a:xfrm>
          <a:prstGeom prst="rect">
            <a:avLst/>
          </a:prstGeom>
          <a:noFill/>
        </p:spPr>
        <p:txBody>
          <a:bodyPr vert="horz" wrap="square" lIns="91440" tIns="45720" rIns="91440" bIns="45720" numCol="1" anchor="t" anchorCtr="0" compatLnSpc="1">
            <a:prstTxWarp prst="textNoShape"/>
          </a:bodyPr>
          <a:lstStyle/>
          <a:p>
            <a:pPr>
              <a:defRPr/>
            </a:pPr>
            <a:endParaRPr lang="en-GB"/>
          </a:p>
        </p:txBody>
      </p:sp>
      <p:pic>
        <p:nvPicPr>
          <p:cNvPr id="6" name="Picture 3" hidden="0"/>
          <p:cNvPicPr>
            <a:picLocks noChangeAspect="1" noChangeArrowheads="1"/>
          </p:cNvPicPr>
          <p:nvPr isPhoto="0" userDrawn="0"/>
        </p:nvPicPr>
        <p:blipFill>
          <a:blip r:embed="rId2"/>
          <a:srcRect l="0" t="7734" r="0" b="0"/>
          <a:stretch/>
        </p:blipFill>
        <p:spPr bwMode="auto">
          <a:xfrm>
            <a:off x="1962833" y="1697923"/>
            <a:ext cx="4642272" cy="4720442"/>
          </a:xfrm>
          <a:prstGeom prst="rect">
            <a:avLst/>
          </a:prstGeom>
          <a:noFill/>
          <a:ln>
            <a:noFill/>
          </a:ln>
        </p:spPr>
      </p:pic>
      <p:cxnSp>
        <p:nvCxnSpPr>
          <p:cNvPr id="7" name="Connettore 2 4" hidden="0"/>
          <p:cNvCxnSpPr>
            <a:cxnSpLocks/>
          </p:cNvCxnSpPr>
          <p:nvPr isPhoto="0" userDrawn="0"/>
        </p:nvCxnSpPr>
        <p:spPr bwMode="auto">
          <a:xfrm flipH="1" flipV="1">
            <a:off x="4644008" y="2348880"/>
            <a:ext cx="2088232" cy="158417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AdjustHandles="0" noChangeArrowheads="0"/>
          </p:cNvSpPr>
          <p:nvPr isPhoto="0" userDrawn="0"/>
        </p:nvSpPr>
        <p:spPr bwMode="auto">
          <a:xfrm>
            <a:off x="467544" y="476672"/>
            <a:ext cx="7992888" cy="847123"/>
          </a:xfrm>
          <a:prstGeom prst="rect">
            <a:avLst/>
          </a:prstGeom>
          <a:solidFill>
            <a:schemeClr val="tx2">
              <a:lumMod val="75000"/>
            </a:schemeClr>
          </a:solidFill>
        </p:spPr>
        <p:txBody>
          <a:bodyPr vert="horz" lIns="91440" tIns="45720" rIns="91440" bIns="45720" rtlCol="0" anchor="ctr"/>
          <a:lstStyle>
            <a:lvl1pPr algn="ctr" defTabSz="914400">
              <a:spcBef>
                <a:spcPts val="0"/>
              </a:spcBef>
              <a:buNone/>
              <a:defRPr sz="4400">
                <a:solidFill>
                  <a:schemeClr val="tx1"/>
                </a:solidFill>
                <a:latin typeface="+mj-lt"/>
                <a:ea typeface="+mj-ea"/>
                <a:cs typeface="+mj-cs"/>
              </a:defRPr>
            </a:lvl1pPr>
          </a:lstStyle>
          <a:p>
            <a:pPr>
              <a:defRPr/>
            </a:pPr>
            <a:r>
              <a:rPr lang="it-IT" sz="2400" b="1">
                <a:solidFill>
                  <a:schemeClr val="bg1"/>
                </a:solidFill>
              </a:rPr>
              <a:t>P</a:t>
            </a:r>
            <a:r>
              <a:rPr lang="en-GB" sz="2400" b="1">
                <a:solidFill>
                  <a:schemeClr val="bg1"/>
                </a:solidFill>
              </a:rPr>
              <a:t>ay attention on reporting!</a:t>
            </a:r>
            <a:endParaRPr/>
          </a:p>
        </p:txBody>
      </p:sp>
      <p:sp>
        <p:nvSpPr>
          <p:cNvPr id="5" name="CasellaDiTesto 5" hidden="0"/>
          <p:cNvSpPr>
            <a:spLocks noAdjustHandles="0" noChangeArrowheads="0"/>
          </p:cNvSpPr>
          <p:nvPr isPhoto="0" userDrawn="0"/>
        </p:nvSpPr>
        <p:spPr bwMode="auto">
          <a:xfrm>
            <a:off x="467544" y="1484784"/>
            <a:ext cx="8208912" cy="5478423"/>
          </a:xfrm>
          <a:prstGeom prst="rect">
            <a:avLst/>
          </a:prstGeom>
          <a:noFill/>
        </p:spPr>
        <p:txBody>
          <a:bodyPr wrap="square" rtlCol="0">
            <a:spAutoFit/>
          </a:bodyPr>
          <a:lstStyle/>
          <a:p>
            <a:pPr marL="285750" indent="-285750" algn="just">
              <a:buFont typeface="Wingdings"/>
              <a:buChar char="§"/>
              <a:defRPr/>
            </a:pPr>
            <a:r>
              <a:rPr lang="en-GB" sz="2800"/>
              <a:t>Complete information. No empty reports;</a:t>
            </a:r>
            <a:endParaRPr/>
          </a:p>
          <a:p>
            <a:pPr marL="285750" indent="-285750" algn="just">
              <a:buFont typeface="Wingdings"/>
              <a:buChar char="§"/>
              <a:defRPr/>
            </a:pPr>
            <a:endParaRPr lang="en-GB" sz="2800"/>
          </a:p>
          <a:p>
            <a:pPr marL="285750" indent="-285750" algn="just">
              <a:buFont typeface="Wingdings"/>
              <a:buChar char="§"/>
              <a:defRPr/>
            </a:pPr>
            <a:r>
              <a:rPr lang="en-GB" sz="2800"/>
              <a:t>FLC Certificates properly filled, signed, dated;</a:t>
            </a:r>
            <a:endParaRPr/>
          </a:p>
          <a:p>
            <a:pPr marL="285750" indent="-285750" algn="just">
              <a:buFont typeface="Wingdings"/>
              <a:buChar char="§"/>
              <a:defRPr/>
            </a:pPr>
            <a:endParaRPr lang="en-GB" sz="2800"/>
          </a:p>
          <a:p>
            <a:pPr marL="285750" indent="-285750" algn="just">
              <a:buFont typeface="Wingdings"/>
              <a:buChar char="§"/>
              <a:defRPr/>
            </a:pPr>
            <a:r>
              <a:rPr lang="en-GB" sz="2800"/>
              <a:t>Importance of indicators and aggregated indicators (e.g.: Target groups);</a:t>
            </a:r>
            <a:endParaRPr/>
          </a:p>
          <a:p>
            <a:pPr marL="285750" indent="-285750" algn="just">
              <a:buFont typeface="Wingdings"/>
              <a:buChar char="§"/>
              <a:defRPr/>
            </a:pPr>
            <a:endParaRPr lang="en-GB" sz="2800"/>
          </a:p>
          <a:p>
            <a:pPr marL="285750" indent="-285750" algn="just">
              <a:buFont typeface="Wingdings"/>
              <a:buChar char="§"/>
              <a:defRPr/>
            </a:pPr>
            <a:r>
              <a:rPr lang="en-GB" sz="2800"/>
              <a:t>Horizontal principles;</a:t>
            </a:r>
            <a:endParaRPr/>
          </a:p>
          <a:p>
            <a:pPr marL="285750" indent="-285750" algn="just">
              <a:buFont typeface="Wingdings"/>
              <a:buChar char="§"/>
              <a:defRPr/>
            </a:pPr>
            <a:endParaRPr lang="en-GB" sz="2800"/>
          </a:p>
          <a:p>
            <a:pPr marL="285750" indent="-285750" algn="just">
              <a:buFont typeface="Wingdings"/>
              <a:buChar char="§"/>
              <a:defRPr/>
            </a:pPr>
            <a:r>
              <a:rPr lang="en-GB" sz="2800"/>
              <a:t>Costs in the correct BL and WPs;</a:t>
            </a:r>
            <a:endParaRPr/>
          </a:p>
          <a:p>
            <a:pPr marL="285750" indent="-285750" algn="just">
              <a:buFont typeface="Wingdings"/>
              <a:buChar char="§"/>
              <a:defRPr/>
            </a:pPr>
            <a:endParaRPr lang="en-GB" sz="2800"/>
          </a:p>
          <a:p>
            <a:pPr marL="285750" indent="-285750" algn="just">
              <a:buFont typeface="Wingdings"/>
              <a:buChar char="§"/>
              <a:defRPr/>
            </a:pPr>
            <a:r>
              <a:rPr lang="en-GB" sz="2800"/>
              <a:t>Verify capacity of BL and WPs for each partner.</a:t>
            </a:r>
            <a:br>
              <a:rPr lang="it-IT" sz="1400"/>
            </a:br>
            <a:endParaRPr lang="en-US" sz="1400"/>
          </a:p>
        </p:txBody>
      </p:sp>
      <p:sp>
        <p:nvSpPr>
          <p:cNvPr id="6" name="Rettangolo 1" hidden="0"/>
          <p:cNvSpPr/>
          <p:nvPr isPhoto="0" userDrawn="0"/>
        </p:nvSpPr>
        <p:spPr bwMode="auto">
          <a:xfrm>
            <a:off x="4479634" y="3244334"/>
            <a:ext cx="184731" cy="369332"/>
          </a:xfrm>
          <a:prstGeom prst="rect">
            <a:avLst/>
          </a:prstGeom>
        </p:spPr>
        <p:txBody>
          <a:bodyPr wrap="none">
            <a:spAutoFit/>
          </a:bodyPr>
          <a:lstStyle/>
          <a:p>
            <a:pPr algn="ctr">
              <a:defRPr/>
            </a:pPr>
            <a:endParaRPr lang="en-GB"/>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AdjustHandles="0" noChangeArrowheads="0"/>
          </p:cNvSpPr>
          <p:nvPr isPhoto="0" userDrawn="0"/>
        </p:nvSpPr>
        <p:spPr bwMode="auto">
          <a:xfrm>
            <a:off x="395536" y="503590"/>
            <a:ext cx="6491064" cy="847123"/>
          </a:xfrm>
          <a:prstGeom prst="rect">
            <a:avLst/>
          </a:prstGeom>
          <a:solidFill>
            <a:schemeClr val="tx2">
              <a:lumMod val="75000"/>
            </a:schemeClr>
          </a:solidFill>
        </p:spPr>
        <p:txBody>
          <a:bodyPr vert="horz" lIns="91440" tIns="45720" rIns="91440" bIns="45720" rtlCol="0" anchor="ctr"/>
          <a:lstStyle>
            <a:lvl1pPr algn="ctr" defTabSz="914400">
              <a:spcBef>
                <a:spcPts val="0"/>
              </a:spcBef>
              <a:buNone/>
              <a:defRPr sz="4400">
                <a:solidFill>
                  <a:schemeClr val="tx1"/>
                </a:solidFill>
                <a:latin typeface="+mj-lt"/>
                <a:ea typeface="+mj-ea"/>
                <a:cs typeface="+mj-cs"/>
              </a:defRPr>
            </a:lvl1pPr>
          </a:lstStyle>
          <a:p>
            <a:pPr algn="l">
              <a:defRPr/>
            </a:pPr>
            <a:r>
              <a:rPr lang="en-GB" sz="2400" b="1">
                <a:solidFill>
                  <a:schemeClr val="bg1"/>
                </a:solidFill>
              </a:rPr>
              <a:t>Integrated project logo</a:t>
            </a:r>
            <a:endParaRPr/>
          </a:p>
        </p:txBody>
      </p:sp>
      <p:pic>
        <p:nvPicPr>
          <p:cNvPr id="5" name="Immagine 3" descr="Immagine che contiene cibo&#10;&#10;Descrizione generata automaticamente" hidden="0"/>
          <p:cNvPicPr>
            <a:picLocks noChangeAspect="1"/>
          </p:cNvPicPr>
          <p:nvPr isPhoto="0" userDrawn="0"/>
        </p:nvPicPr>
        <p:blipFill>
          <a:blip r:embed="rId2"/>
          <a:stretch/>
        </p:blipFill>
        <p:spPr bwMode="auto">
          <a:xfrm>
            <a:off x="395536" y="1350713"/>
            <a:ext cx="6732956" cy="4518489"/>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AdjustHandles="0" noChangeArrowheads="0"/>
          </p:cNvSpPr>
          <p:nvPr isPhoto="0" userDrawn="0"/>
        </p:nvSpPr>
        <p:spPr bwMode="auto">
          <a:xfrm>
            <a:off x="395536" y="503590"/>
            <a:ext cx="6491064" cy="847123"/>
          </a:xfrm>
          <a:prstGeom prst="rect">
            <a:avLst/>
          </a:prstGeom>
          <a:solidFill>
            <a:schemeClr val="tx2">
              <a:lumMod val="75000"/>
            </a:schemeClr>
          </a:solidFill>
        </p:spPr>
        <p:txBody>
          <a:bodyPr vert="horz" lIns="91440" tIns="45720" rIns="91440" bIns="45720" rtlCol="0" anchor="ctr"/>
          <a:lstStyle>
            <a:lvl1pPr algn="ctr" defTabSz="914400">
              <a:spcBef>
                <a:spcPts val="0"/>
              </a:spcBef>
              <a:buNone/>
              <a:defRPr sz="4400">
                <a:solidFill>
                  <a:schemeClr val="tx1"/>
                </a:solidFill>
                <a:latin typeface="+mj-lt"/>
                <a:ea typeface="+mj-ea"/>
                <a:cs typeface="+mj-cs"/>
              </a:defRPr>
            </a:lvl1pPr>
          </a:lstStyle>
          <a:p>
            <a:pPr algn="l">
              <a:defRPr/>
            </a:pPr>
            <a:r>
              <a:rPr lang="en-GB" sz="2400" b="1">
                <a:solidFill>
                  <a:schemeClr val="bg1"/>
                </a:solidFill>
              </a:rPr>
              <a:t>During the implementation:</a:t>
            </a:r>
            <a:endParaRPr/>
          </a:p>
        </p:txBody>
      </p:sp>
      <p:sp>
        <p:nvSpPr>
          <p:cNvPr id="5" name="CasellaDiTesto 1" hidden="0"/>
          <p:cNvSpPr>
            <a:spLocks noAdjustHandles="0" noChangeArrowheads="0"/>
          </p:cNvSpPr>
          <p:nvPr isPhoto="0" userDrawn="0"/>
        </p:nvSpPr>
        <p:spPr bwMode="auto">
          <a:xfrm>
            <a:off x="251520" y="1556792"/>
            <a:ext cx="8496944" cy="5078312"/>
          </a:xfrm>
          <a:prstGeom prst="rect">
            <a:avLst/>
          </a:prstGeom>
          <a:noFill/>
        </p:spPr>
        <p:txBody>
          <a:bodyPr wrap="square" rtlCol="0">
            <a:spAutoFit/>
          </a:bodyPr>
          <a:lstStyle/>
          <a:p>
            <a:pPr marL="285750" indent="-285750">
              <a:buFont typeface="Arial"/>
              <a:buChar char="•"/>
              <a:defRPr/>
            </a:pPr>
            <a:endParaRPr lang="en-GB"/>
          </a:p>
          <a:p>
            <a:pPr marL="285750" indent="-285750" algn="just">
              <a:buFont typeface="Wingdings"/>
              <a:buChar char="§"/>
              <a:defRPr/>
            </a:pPr>
            <a:r>
              <a:rPr lang="en-GB"/>
              <a:t>Reference to the co-financing source (ERDF and IPA II) in ALL communication activities</a:t>
            </a:r>
            <a:endParaRPr/>
          </a:p>
          <a:p>
            <a:pPr marL="285750" indent="-285750" algn="just">
              <a:buFont typeface="Wingdings"/>
              <a:buChar char="§"/>
              <a:defRPr/>
            </a:pPr>
            <a:endParaRPr lang="en-GB"/>
          </a:p>
          <a:p>
            <a:pPr marL="285750" indent="-285750" algn="just">
              <a:buFont typeface="Wingdings"/>
              <a:buChar char="§"/>
              <a:defRPr/>
            </a:pPr>
            <a:r>
              <a:rPr lang="en-GB"/>
              <a:t>Integrated project logo that consist in : Programme name; EU emblem; reference to the co-financing source (ERDF and IPAII) and project acronym. It will be provided by the programme to all the projects. </a:t>
            </a:r>
            <a:endParaRPr lang="en-US"/>
          </a:p>
          <a:p>
            <a:pPr marL="285750" indent="-285750" algn="just">
              <a:buFont typeface="Wingdings"/>
              <a:buChar char="§"/>
              <a:defRPr/>
            </a:pPr>
            <a:endParaRPr lang="en-US"/>
          </a:p>
          <a:p>
            <a:pPr marL="285750" indent="-285750" algn="just">
              <a:buFont typeface="Wingdings"/>
              <a:buChar char="§"/>
              <a:defRPr/>
            </a:pPr>
            <a:r>
              <a:rPr lang="en-US"/>
              <a:t>Providing on partner’s institutional website  a short description of the project including its aims and results, and highlighting the financial support from the Union (</a:t>
            </a:r>
            <a:r>
              <a:rPr lang="en-GB"/>
              <a:t>ERDF/IPAII);</a:t>
            </a:r>
            <a:endParaRPr lang="en-US"/>
          </a:p>
          <a:p>
            <a:pPr marL="285750" indent="-285750" algn="just">
              <a:buFont typeface="Wingdings"/>
              <a:buChar char="§"/>
              <a:defRPr/>
            </a:pPr>
            <a:endParaRPr lang="en-GB"/>
          </a:p>
          <a:p>
            <a:pPr marL="285750" indent="-285750" algn="just">
              <a:buFont typeface="Wingdings"/>
              <a:buChar char="§"/>
              <a:defRPr/>
            </a:pPr>
            <a:r>
              <a:rPr lang="en-GB"/>
              <a:t>Poster A3 format </a:t>
            </a:r>
            <a:r>
              <a:rPr lang="en-US"/>
              <a:t>displayed</a:t>
            </a:r>
            <a:r>
              <a:rPr lang="it-IT"/>
              <a:t> </a:t>
            </a:r>
            <a:r>
              <a:rPr lang="en-GB"/>
              <a:t>at a location readily visible by the public (in each partner premises) making clear reference to the co-financing source, amount of ERDF and IPAII budget;</a:t>
            </a:r>
            <a:endParaRPr/>
          </a:p>
          <a:p>
            <a:pPr marL="285750" indent="-285750" algn="just">
              <a:buFont typeface="Wingdings"/>
              <a:buChar char="§"/>
              <a:defRPr/>
            </a:pPr>
            <a:endParaRPr lang="en-GB"/>
          </a:p>
          <a:p>
            <a:pPr marL="285750" indent="-285750" algn="just">
              <a:buFont typeface="Wingdings"/>
              <a:buChar char="§"/>
              <a:defRPr/>
            </a:pPr>
            <a:r>
              <a:rPr lang="en-GB"/>
              <a:t>Project web site.</a:t>
            </a:r>
            <a:endParaRPr/>
          </a:p>
          <a:p>
            <a:pPr marL="285750" indent="-285750">
              <a:buFont typeface="Arial"/>
              <a:buChar char="•"/>
              <a:defRPr/>
            </a:pPr>
            <a:endParaRPr lang="en-US"/>
          </a:p>
          <a:p>
            <a:pPr>
              <a:defRPr/>
            </a:pPr>
            <a:r>
              <a:rPr lang="en-GB"/>
              <a:t> </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Grp="1"/>
          </p:cNvSpPr>
          <p:nvPr isPhoto="0" userDrawn="0">
            <p:ph type="title" hasCustomPrompt="0"/>
          </p:nvPr>
        </p:nvSpPr>
        <p:spPr bwMode="auto"/>
        <p:txBody>
          <a:bodyPr/>
          <a:lstStyle/>
          <a:p>
            <a:pPr>
              <a:defRPr/>
            </a:pPr>
            <a:r>
              <a:rPr lang="en-GB" cap="small"/>
              <a:t>LEGAL</a:t>
            </a:r>
            <a:r>
              <a:rPr lang="en-GB" cap="small"/>
              <a:t> </a:t>
            </a:r>
            <a:r>
              <a:rPr lang="en-GB" cap="small"/>
              <a:t>requirements </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Grp="1"/>
          </p:cNvSpPr>
          <p:nvPr isPhoto="0" userDrawn="0">
            <p:ph type="title" hasCustomPrompt="0"/>
          </p:nvPr>
        </p:nvSpPr>
        <p:spPr bwMode="auto">
          <a:xfrm>
            <a:off x="457200" y="44624"/>
            <a:ext cx="8229600" cy="648072"/>
          </a:xfrm>
          <a:prstGeom prst="rect">
            <a:avLst/>
          </a:prstGeom>
          <a:solidFill>
            <a:srgbClr val="002060"/>
          </a:solidFill>
        </p:spPr>
        <p:txBody>
          <a:bodyPr vert="horz" lIns="91440" tIns="45720" rIns="91440" bIns="45720" rtlCol="0" anchor="ctr"/>
          <a:lstStyle/>
          <a:p>
            <a:pPr>
              <a:defRPr/>
            </a:pPr>
            <a:r>
              <a:rPr lang="en-GB" sz="2800" b="1">
                <a:solidFill>
                  <a:schemeClr val="bg1"/>
                </a:solidFill>
              </a:rPr>
              <a:t>ADRION legal framework  </a:t>
            </a:r>
            <a:endParaRPr/>
          </a:p>
        </p:txBody>
      </p:sp>
      <p:grpSp>
        <p:nvGrpSpPr>
          <p:cNvPr id="5" name="Diagramma 3" hidden="0"/>
          <p:cNvGrpSpPr/>
          <p:nvPr isPhoto="0" userDrawn="0"/>
        </p:nvGrpSpPr>
        <p:grpSpPr bwMode="auto">
          <a:xfrm>
            <a:off x="1524000" y="1397000"/>
            <a:ext cx="6096000" cy="4064000"/>
            <a:chOff x="0" y="0"/>
            <a:chExt cx="6096000" cy="4064000"/>
          </a:xfrm>
        </p:grpSpPr>
        <p:sp>
          <p:nvSpPr>
            <p:cNvPr id="6" name="" hidden="0"/>
            <p:cNvSpPr/>
            <p:nvPr isPhoto="0" userDrawn="0"/>
          </p:nvSpPr>
          <p:spPr bwMode="auto">
            <a:xfrm>
              <a:off x="3122108" y="484428"/>
              <a:ext cx="1602105" cy="356006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p:spPr>
          <p:style>
            <a:lnRef idx="2">
              <a:srgbClr val="000000"/>
            </a:lnRef>
            <a:fillRef idx="1">
              <a:srgbClr val="000000"/>
            </a:fillRef>
            <a:effectRef idx="0">
              <a:srgbClr val="000000"/>
            </a:effectRef>
            <a:fontRef idx="minor">
              <a:schemeClr val="lt1"/>
            </a:fontRef>
          </p:style>
          <p:txBody>
            <a:bodyPr spcFirstLastPara="0" vert="vert270" wrap="square" lIns="64770" tIns="0" rIns="97155" bIns="21590" numCol="1" spcCol="1270" anchor="ctr" anchorCtr="0">
              <a:noAutofit/>
            </a:bodyPr>
            <a:lstStyle/>
            <a:p>
              <a:pPr lvl="0" algn="r" defTabSz="755650">
                <a:lnSpc>
                  <a:spcPct val="90000"/>
                </a:lnSpc>
                <a:spcBef>
                  <a:spcPts val="0"/>
                </a:spcBef>
                <a:spcAft>
                  <a:spcPts val="0"/>
                </a:spcAft>
                <a:defRPr/>
              </a:pPr>
              <a:r>
                <a:rPr lang="en-GB" sz="1700" b="1"/>
                <a:t>Obligations between LP and  PPs</a:t>
              </a:r>
              <a:endParaRPr/>
            </a:p>
          </p:txBody>
        </p:sp>
        <p:sp>
          <p:nvSpPr>
            <p:cNvPr id="7" name="" hidden="0"/>
            <p:cNvSpPr/>
            <p:nvPr isPhoto="0" userDrawn="0"/>
          </p:nvSpPr>
          <p:spPr bwMode="auto">
            <a:xfrm>
              <a:off x="1371785" y="0"/>
              <a:ext cx="1602105" cy="404449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p:spPr>
          <p:style>
            <a:lnRef idx="2">
              <a:srgbClr val="000000"/>
            </a:lnRef>
            <a:fillRef idx="1">
              <a:srgbClr val="000000"/>
            </a:fillRef>
            <a:effectRef idx="0">
              <a:srgbClr val="000000"/>
            </a:effectRef>
            <a:fontRef idx="minor">
              <a:schemeClr val="lt1"/>
            </a:fontRef>
          </p:style>
          <p:txBody>
            <a:bodyPr spcFirstLastPara="0" vert="vert270" wrap="square" lIns="64770" tIns="0" rIns="97155" bIns="21590" numCol="1" spcCol="1270" anchor="ctr" anchorCtr="0">
              <a:noAutofit/>
            </a:bodyPr>
            <a:lstStyle/>
            <a:p>
              <a:pPr lvl="0" algn="r" defTabSz="755650">
                <a:lnSpc>
                  <a:spcPct val="90000"/>
                </a:lnSpc>
                <a:spcBef>
                  <a:spcPts val="0"/>
                </a:spcBef>
                <a:spcAft>
                  <a:spcPts val="0"/>
                </a:spcAft>
                <a:defRPr/>
              </a:pPr>
              <a:r>
                <a:rPr lang="en-GB" sz="1700" b="1"/>
                <a:t>Obligations between MA and LP</a:t>
              </a:r>
              <a:endParaRPr/>
            </a:p>
          </p:txBody>
        </p:sp>
        <p:sp>
          <p:nvSpPr>
            <p:cNvPr id="8" name="" hidden="0"/>
            <p:cNvSpPr/>
            <p:nvPr isPhoto="0" userDrawn="0"/>
          </p:nvSpPr>
          <p:spPr bwMode="auto">
            <a:xfrm>
              <a:off x="1371785" y="0"/>
              <a:ext cx="1137494" cy="4064000"/>
            </a:xfrm>
            <a:prstGeom prst="rect">
              <a:avLst/>
            </a:prstGeom>
            <a:noFill/>
            <a:ln w="25400" cap="flat" cmpd="sng" algn="ctr">
              <a:noFill/>
              <a:prstDash val="solid"/>
            </a:ln>
          </p:spPr>
          <p:style>
            <a:lnRef idx="2">
              <a:srgbClr val="000000"/>
            </a:lnRef>
            <a:fillRef idx="1">
              <a:srgbClr val="000000"/>
            </a:fillRef>
            <a:effectRef idx="0">
              <a:srgbClr val="000000"/>
            </a:effectRef>
            <a:fontRef idx="minor">
              <a:schemeClr val="lt1"/>
            </a:fontRef>
          </p:style>
          <p:txBody>
            <a:bodyPr spcFirstLastPara="0" vert="horz" wrap="square" lIns="60960" tIns="60960" rIns="60960" bIns="60960" numCol="1" spcCol="1270" anchor="t" anchorCtr="0">
              <a:noAutofit/>
            </a:bodyPr>
            <a:lstStyle/>
            <a:p>
              <a:pPr lvl="0" algn="l" defTabSz="711200">
                <a:lnSpc>
                  <a:spcPct val="90000"/>
                </a:lnSpc>
                <a:spcBef>
                  <a:spcPts val="0"/>
                </a:spcBef>
                <a:spcAft>
                  <a:spcPts val="0"/>
                </a:spcAft>
                <a:defRPr/>
              </a:pPr>
              <a:r>
                <a:rPr lang="en-GB" sz="1600"/>
                <a:t>Subsidy contract </a:t>
              </a:r>
              <a:endParaRPr/>
            </a:p>
            <a:p>
              <a:pPr lvl="0" algn="l" defTabSz="711200">
                <a:lnSpc>
                  <a:spcPct val="90000"/>
                </a:lnSpc>
                <a:spcBef>
                  <a:spcPts val="0"/>
                </a:spcBef>
                <a:spcAft>
                  <a:spcPts val="0"/>
                </a:spcAft>
                <a:defRPr/>
              </a:pPr>
              <a:r>
                <a:rPr lang="en-GB" sz="1600"/>
                <a:t>Declaration on absence of double funding </a:t>
              </a:r>
              <a:endParaRPr/>
            </a:p>
          </p:txBody>
        </p:sp>
        <p:sp>
          <p:nvSpPr>
            <p:cNvPr id="9" name="" hidden="0"/>
            <p:cNvSpPr/>
            <p:nvPr isPhoto="0" userDrawn="0"/>
          </p:nvSpPr>
          <p:spPr bwMode="auto">
            <a:xfrm>
              <a:off x="3122108" y="484428"/>
              <a:ext cx="1137494" cy="3579571"/>
            </a:xfrm>
            <a:prstGeom prst="rect">
              <a:avLst/>
            </a:prstGeom>
            <a:noFill/>
            <a:ln w="25400" cap="flat" cmpd="sng" algn="ctr">
              <a:noFill/>
              <a:prstDash val="solid"/>
            </a:ln>
          </p:spPr>
          <p:style>
            <a:lnRef idx="2">
              <a:srgbClr val="000000"/>
            </a:lnRef>
            <a:fillRef idx="1">
              <a:srgbClr val="000000"/>
            </a:fillRef>
            <a:effectRef idx="0">
              <a:srgbClr val="000000"/>
            </a:effectRef>
            <a:fontRef idx="minor">
              <a:schemeClr val="lt1"/>
            </a:fontRef>
          </p:style>
          <p:txBody>
            <a:bodyPr spcFirstLastPara="0" vert="horz" wrap="square" lIns="60960" tIns="60960" rIns="60960" bIns="60960" numCol="1" spcCol="1270" anchor="t" anchorCtr="0">
              <a:noAutofit/>
            </a:bodyPr>
            <a:lstStyle/>
            <a:p>
              <a:pPr lvl="0" algn="l" defTabSz="711200">
                <a:lnSpc>
                  <a:spcPct val="90000"/>
                </a:lnSpc>
                <a:spcBef>
                  <a:spcPts val="0"/>
                </a:spcBef>
                <a:spcAft>
                  <a:spcPts val="0"/>
                </a:spcAft>
                <a:defRPr/>
              </a:pPr>
              <a:r>
                <a:rPr lang="en-GB" sz="1600"/>
                <a:t>Partnership Agreement</a:t>
              </a:r>
              <a:endParaRPr/>
            </a:p>
          </p:txBody>
        </p:sp>
      </p:grpSp>
      <p:sp>
        <p:nvSpPr>
          <p:cNvPr id="10" name="Segnaposto numero diapositiva 2" hidden="0"/>
          <p:cNvSpPr>
            <a:spLocks noGrp="1"/>
          </p:cNvSpPr>
          <p:nvPr isPhoto="0" userDrawn="0">
            <p:ph type="sldNum" sz="quarter" idx="12" hasCustomPrompt="0"/>
          </p:nvPr>
        </p:nvSpPr>
        <p:spPr bwMode="auto"/>
        <p:txBody>
          <a:bodyPr/>
          <a:lstStyle/>
          <a:p>
            <a:pPr>
              <a:defRPr/>
            </a:pPr>
            <a:fld id="{E7A41E1B-4F70-4964-A407-84C68BE8251C}" type="slidenum">
              <a:rPr lang="it-IT"/>
              <a:t>8</a:t>
            </a:fld>
            <a:endParaRPr lang="it-IT"/>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olo 1" hidden="0"/>
          <p:cNvSpPr>
            <a:spLocks noGrp="1"/>
          </p:cNvSpPr>
          <p:nvPr isPhoto="0" userDrawn="0">
            <p:ph type="title" hasCustomPrompt="0"/>
          </p:nvPr>
        </p:nvSpPr>
        <p:spPr bwMode="auto">
          <a:xfrm>
            <a:off x="457200" y="44624"/>
            <a:ext cx="8229600" cy="648072"/>
          </a:xfrm>
          <a:prstGeom prst="rect">
            <a:avLst/>
          </a:prstGeom>
          <a:solidFill>
            <a:srgbClr val="002060"/>
          </a:solidFill>
        </p:spPr>
        <p:txBody>
          <a:bodyPr vert="horz" lIns="91440" tIns="45720" rIns="91440" bIns="45720" rtlCol="0" anchor="ctr"/>
          <a:lstStyle/>
          <a:p>
            <a:pPr>
              <a:defRPr/>
            </a:pPr>
            <a:r>
              <a:rPr lang="en-GB" sz="2800" b="1">
                <a:solidFill>
                  <a:schemeClr val="bg1"/>
                </a:solidFill>
              </a:rPr>
              <a:t>Subsidy Contract </a:t>
            </a:r>
            <a:endParaRPr/>
          </a:p>
        </p:txBody>
      </p:sp>
      <p:grpSp>
        <p:nvGrpSpPr>
          <p:cNvPr id="5" name="Diagramma 3" hidden="0"/>
          <p:cNvGrpSpPr/>
          <p:nvPr isPhoto="0" userDrawn="0"/>
        </p:nvGrpSpPr>
        <p:grpSpPr bwMode="auto">
          <a:xfrm>
            <a:off x="1524000" y="1397000"/>
            <a:ext cx="6096000" cy="4064000"/>
            <a:chOff x="0" y="0"/>
            <a:chExt cx="6096000" cy="4064000"/>
          </a:xfrm>
        </p:grpSpPr>
        <p:sp>
          <p:nvSpPr>
            <p:cNvPr id="6" name="" hidden="0"/>
            <p:cNvSpPr/>
            <p:nvPr isPhoto="0" userDrawn="0"/>
          </p:nvSpPr>
          <p:spPr bwMode="auto">
            <a:xfrm>
              <a:off x="3128357" y="447831"/>
              <a:ext cx="1602105" cy="3560064"/>
            </a:xfrm>
            <a:prstGeom prst="rect">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spcFirstLastPara="0" vert="vert270" wrap="square" lIns="64770" tIns="0" rIns="97155" bIns="21590" numCol="1" spcCol="1270" anchor="ctr" anchorCtr="0">
              <a:noAutofit/>
            </a:bodyPr>
            <a:lstStyle/>
            <a:p>
              <a:pPr lvl="0" algn="r" defTabSz="755650">
                <a:lnSpc>
                  <a:spcPct val="90000"/>
                </a:lnSpc>
                <a:spcBef>
                  <a:spcPts val="0"/>
                </a:spcBef>
                <a:spcAft>
                  <a:spcPts val="0"/>
                </a:spcAft>
                <a:defRPr/>
              </a:pPr>
              <a:r>
                <a:rPr lang="en-GB" sz="1700" b="1"/>
                <a:t>Obligations between LP and PPs</a:t>
              </a:r>
              <a:endParaRPr/>
            </a:p>
          </p:txBody>
        </p:sp>
        <p:sp>
          <p:nvSpPr>
            <p:cNvPr id="7" name="" hidden="0"/>
            <p:cNvSpPr/>
            <p:nvPr isPhoto="0" userDrawn="0"/>
          </p:nvSpPr>
          <p:spPr bwMode="auto">
            <a:xfrm>
              <a:off x="1371785" y="0"/>
              <a:ext cx="1602105" cy="404449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p:spPr>
          <p:style>
            <a:lnRef idx="2">
              <a:srgbClr val="000000"/>
            </a:lnRef>
            <a:fillRef idx="1">
              <a:srgbClr val="000000"/>
            </a:fillRef>
            <a:effectRef idx="0">
              <a:srgbClr val="000000"/>
            </a:effectRef>
            <a:fontRef idx="minor">
              <a:schemeClr val="lt1"/>
            </a:fontRef>
          </p:style>
          <p:txBody>
            <a:bodyPr spcFirstLastPara="0" vert="vert270" wrap="square" lIns="64770" tIns="0" rIns="97155" bIns="21590" numCol="1" spcCol="1270" anchor="ctr" anchorCtr="0">
              <a:noAutofit/>
            </a:bodyPr>
            <a:lstStyle/>
            <a:p>
              <a:pPr lvl="0" algn="r" defTabSz="755650">
                <a:lnSpc>
                  <a:spcPct val="90000"/>
                </a:lnSpc>
                <a:spcBef>
                  <a:spcPts val="0"/>
                </a:spcBef>
                <a:spcAft>
                  <a:spcPts val="0"/>
                </a:spcAft>
                <a:defRPr/>
              </a:pPr>
              <a:r>
                <a:rPr lang="en-GB" sz="1700" b="1"/>
                <a:t>Obligations between MA and LP</a:t>
              </a:r>
              <a:endParaRPr/>
            </a:p>
          </p:txBody>
        </p:sp>
        <p:sp>
          <p:nvSpPr>
            <p:cNvPr id="8" name="" hidden="0"/>
            <p:cNvSpPr/>
            <p:nvPr isPhoto="0" userDrawn="0"/>
          </p:nvSpPr>
          <p:spPr bwMode="auto">
            <a:xfrm>
              <a:off x="1371785" y="0"/>
              <a:ext cx="1137494" cy="4064000"/>
            </a:xfrm>
            <a:prstGeom prst="rect">
              <a:avLst/>
            </a:prstGeom>
            <a:noFill/>
            <a:ln w="25400" cap="flat" cmpd="sng" algn="ctr">
              <a:noFill/>
              <a:prstDash val="solid"/>
            </a:ln>
          </p:spPr>
          <p:style>
            <a:lnRef idx="2">
              <a:srgbClr val="000000"/>
            </a:lnRef>
            <a:fillRef idx="1">
              <a:srgbClr val="000000"/>
            </a:fillRef>
            <a:effectRef idx="0">
              <a:srgbClr val="000000"/>
            </a:effectRef>
            <a:fontRef idx="minor">
              <a:schemeClr val="lt1"/>
            </a:fontRef>
          </p:style>
          <p:txBody>
            <a:bodyPr spcFirstLastPara="0" vert="horz" wrap="square" lIns="60960" tIns="60960" rIns="60960" bIns="60960" numCol="1" spcCol="1270" anchor="t" anchorCtr="0">
              <a:noAutofit/>
            </a:bodyPr>
            <a:lstStyle/>
            <a:p>
              <a:pPr lvl="0" algn="l" defTabSz="711200">
                <a:lnSpc>
                  <a:spcPct val="90000"/>
                </a:lnSpc>
                <a:spcBef>
                  <a:spcPts val="0"/>
                </a:spcBef>
                <a:spcAft>
                  <a:spcPts val="0"/>
                </a:spcAft>
                <a:defRPr/>
              </a:pPr>
              <a:r>
                <a:rPr lang="en-GB" sz="1600"/>
                <a:t>Subsidy contract </a:t>
              </a:r>
              <a:endParaRPr/>
            </a:p>
            <a:p>
              <a:pPr lvl="0" algn="l" defTabSz="711200">
                <a:lnSpc>
                  <a:spcPct val="90000"/>
                </a:lnSpc>
                <a:spcBef>
                  <a:spcPts val="0"/>
                </a:spcBef>
                <a:spcAft>
                  <a:spcPts val="0"/>
                </a:spcAft>
                <a:defRPr/>
              </a:pPr>
              <a:r>
                <a:rPr lang="en-GB" sz="1600"/>
                <a:t>Declaration on absence of double funding </a:t>
              </a:r>
              <a:endParaRPr/>
            </a:p>
          </p:txBody>
        </p:sp>
        <p:sp>
          <p:nvSpPr>
            <p:cNvPr id="9" name="" hidden="0"/>
            <p:cNvSpPr/>
            <p:nvPr isPhoto="0" userDrawn="0"/>
          </p:nvSpPr>
          <p:spPr bwMode="auto">
            <a:xfrm>
              <a:off x="3122108" y="484428"/>
              <a:ext cx="1137494" cy="3579571"/>
            </a:xfrm>
            <a:prstGeom prst="rect">
              <a:avLst/>
            </a:prstGeom>
            <a:noFill/>
            <a:ln w="25400" cap="flat" cmpd="sng" algn="ctr">
              <a:noFill/>
              <a:prstDash val="solid"/>
            </a:ln>
          </p:spPr>
          <p:style>
            <a:lnRef idx="2">
              <a:srgbClr val="000000"/>
            </a:lnRef>
            <a:fillRef idx="1">
              <a:srgbClr val="000000"/>
            </a:fillRef>
            <a:effectRef idx="0">
              <a:srgbClr val="000000"/>
            </a:effectRef>
            <a:fontRef idx="minor">
              <a:schemeClr val="lt1"/>
            </a:fontRef>
          </p:style>
          <p:txBody>
            <a:bodyPr spcFirstLastPara="0" vert="horz" wrap="square" lIns="60960" tIns="60960" rIns="60960" bIns="60960" numCol="1" spcCol="1270" anchor="t" anchorCtr="0">
              <a:noAutofit/>
            </a:bodyPr>
            <a:lstStyle/>
            <a:p>
              <a:pPr lvl="0" algn="l" defTabSz="711200">
                <a:lnSpc>
                  <a:spcPct val="90000"/>
                </a:lnSpc>
                <a:spcBef>
                  <a:spcPts val="0"/>
                </a:spcBef>
                <a:spcAft>
                  <a:spcPts val="0"/>
                </a:spcAft>
                <a:defRPr/>
              </a:pPr>
              <a:r>
                <a:rPr lang="en-GB" sz="1600">
                  <a:solidFill>
                    <a:schemeClr val="tx1"/>
                  </a:solidFill>
                </a:rPr>
                <a:t>Partnership Agreement</a:t>
              </a:r>
              <a:endParaRPr/>
            </a:p>
          </p:txBody>
        </p:sp>
      </p:grpSp>
      <p:sp>
        <p:nvSpPr>
          <p:cNvPr id="10" name="Segnaposto numero diapositiva 2" hidden="0"/>
          <p:cNvSpPr>
            <a:spLocks noGrp="1"/>
          </p:cNvSpPr>
          <p:nvPr isPhoto="0" userDrawn="0">
            <p:ph type="sldNum" sz="quarter" idx="12" hasCustomPrompt="0"/>
          </p:nvPr>
        </p:nvSpPr>
        <p:spPr bwMode="auto"/>
        <p:txBody>
          <a:bodyPr/>
          <a:lstStyle/>
          <a:p>
            <a:pPr>
              <a:defRPr/>
            </a:pPr>
            <a:fld id="{E7A41E1B-4F70-4964-A407-84C68BE8251C}" type="slidenum">
              <a:rPr lang="it-IT"/>
              <a:t>9</a:t>
            </a:fld>
            <a:endParaRPr lang="it-IT"/>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theme/_rels/theme1.xml.rels><?xml version="1.0" encoding="UTF-8" standalone="yes"?><Relationships xmlns="http://schemas.openxmlformats.org/package/2006/relationships"></Relationships>
</file>

<file path=ppt/theme/_rels/theme2.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heme>
</file>

<file path=ppt/theme/theme2.xml><?xml version="1.0" encoding="utf-8"?>
<a:theme xmlns:a="http://schemas.openxmlformats.org/drawingml/2006/main" xmlns:r="http://schemas.openxmlformats.org/officeDocument/2006/relationships" xmlns:p="http://schemas.openxmlformats.org/presentation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
  <TotalTime>0</TotalTime>
  <Words>0</Words>
  <Application>ONLYOFFICE/5.4.1.39</Application>
  <DocSecurity>0</DocSecurity>
  <PresentationFormat>Presentazione su schermo (4:3)</PresentationFormat>
  <Paragraphs>0</Paragraphs>
  <Slides>42</Slides>
  <Notes>42</Notes>
  <HiddenSlides>0</HiddenSlides>
  <MMClips>2</MMClips>
  <ScaleCrop>0</ScaleCrop>
  <HeadingPairs>
    <vt:vector size="4" baseType="variant">
      <vt:variant>
        <vt:lpstr>Theme</vt:lpstr>
      </vt:variant>
      <vt:variant>
        <vt:i4>1</vt:i4>
      </vt:variant>
      <vt:variant>
        <vt:lpstr>Slide Titles</vt:lpstr>
      </vt:variant>
      <vt:variant>
        <vt:i4>42</vt:i4>
      </vt:variant>
    </vt:vector>
  </HeadingPairs>
  <TitlesOfParts>
    <vt:vector size="43" baseType="lpstr">
      <vt:lpstr>Theme 1</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vector>
  </TitlesOfParts>
  <Manager/>
  <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Monitoring rules</dc:title>
  <dc:subject/>
  <dc:creator>barbara di piazza</dc:creator>
  <cp:keywords/>
  <dc:description/>
  <dc:identifier/>
  <dc:language/>
  <cp:lastModifiedBy>Anonimo</cp:lastModifiedBy>
  <cp:revision>205</cp:revision>
  <dcterms:created xsi:type="dcterms:W3CDTF">2016-11-22T15:43:44Z</dcterms:created>
  <dcterms:modified xsi:type="dcterms:W3CDTF">2020-04-29T12:14:18Z</dcterms:modified>
  <cp:category/>
  <cp:contentStatus/>
  <cp:version/>
</cp:coreProperties>
</file>