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1" r:id="rId2"/>
    <p:sldId id="259" r:id="rId3"/>
    <p:sldId id="266" r:id="rId4"/>
    <p:sldId id="260" r:id="rId5"/>
    <p:sldId id="263" r:id="rId6"/>
    <p:sldId id="265" r:id="rId7"/>
    <p:sldId id="264" r:id="rId8"/>
    <p:sldId id="268" r:id="rId9"/>
    <p:sldId id="267" r:id="rId10"/>
    <p:sldId id="269" r:id="rId11"/>
    <p:sldId id="270" r:id="rId12"/>
    <p:sldId id="271" r:id="rId13"/>
    <p:sldId id="272" r:id="rId14"/>
    <p:sldId id="278" r:id="rId15"/>
    <p:sldId id="274" r:id="rId16"/>
    <p:sldId id="273" r:id="rId17"/>
    <p:sldId id="275" r:id="rId18"/>
    <p:sldId id="282" r:id="rId19"/>
    <p:sldId id="279" r:id="rId20"/>
    <p:sldId id="283" r:id="rId21"/>
    <p:sldId id="280" r:id="rId22"/>
    <p:sldId id="277"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3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howGuides="1">
      <p:cViewPr varScale="1">
        <p:scale>
          <a:sx n="108" d="100"/>
          <a:sy n="108" d="100"/>
        </p:scale>
        <p:origin x="12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5425F-18DD-454F-A763-9E38DA41297E}" type="datetimeFigureOut">
              <a:rPr lang="it-IT" smtClean="0"/>
              <a:t>29/03/2024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31C4A-5D04-D240-8E5D-B8D8F0CA70DC}" type="slidenum">
              <a:rPr lang="it-IT" smtClean="0"/>
              <a:t>‹N›</a:t>
            </a:fld>
            <a:endParaRPr lang="it-IT"/>
          </a:p>
        </p:txBody>
      </p:sp>
    </p:spTree>
    <p:extLst>
      <p:ext uri="{BB962C8B-B14F-4D97-AF65-F5344CB8AC3E}">
        <p14:creationId xmlns:p14="http://schemas.microsoft.com/office/powerpoint/2010/main" val="17725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1</a:t>
            </a:fld>
            <a:endParaRPr lang="it-IT"/>
          </a:p>
        </p:txBody>
      </p:sp>
    </p:spTree>
    <p:extLst>
      <p:ext uri="{BB962C8B-B14F-4D97-AF65-F5344CB8AC3E}">
        <p14:creationId xmlns:p14="http://schemas.microsoft.com/office/powerpoint/2010/main" val="983626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10</a:t>
            </a:fld>
            <a:endParaRPr lang="it-IT"/>
          </a:p>
        </p:txBody>
      </p:sp>
    </p:spTree>
    <p:extLst>
      <p:ext uri="{BB962C8B-B14F-4D97-AF65-F5344CB8AC3E}">
        <p14:creationId xmlns:p14="http://schemas.microsoft.com/office/powerpoint/2010/main" val="1252805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11</a:t>
            </a:fld>
            <a:endParaRPr lang="it-IT"/>
          </a:p>
        </p:txBody>
      </p:sp>
    </p:spTree>
    <p:extLst>
      <p:ext uri="{BB962C8B-B14F-4D97-AF65-F5344CB8AC3E}">
        <p14:creationId xmlns:p14="http://schemas.microsoft.com/office/powerpoint/2010/main" val="358078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12</a:t>
            </a:fld>
            <a:endParaRPr lang="it-IT"/>
          </a:p>
        </p:txBody>
      </p:sp>
    </p:spTree>
    <p:extLst>
      <p:ext uri="{BB962C8B-B14F-4D97-AF65-F5344CB8AC3E}">
        <p14:creationId xmlns:p14="http://schemas.microsoft.com/office/powerpoint/2010/main" val="3162164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13</a:t>
            </a:fld>
            <a:endParaRPr lang="it-IT"/>
          </a:p>
        </p:txBody>
      </p:sp>
    </p:spTree>
    <p:extLst>
      <p:ext uri="{BB962C8B-B14F-4D97-AF65-F5344CB8AC3E}">
        <p14:creationId xmlns:p14="http://schemas.microsoft.com/office/powerpoint/2010/main" val="69410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14</a:t>
            </a:fld>
            <a:endParaRPr lang="it-IT"/>
          </a:p>
        </p:txBody>
      </p:sp>
    </p:spTree>
    <p:extLst>
      <p:ext uri="{BB962C8B-B14F-4D97-AF65-F5344CB8AC3E}">
        <p14:creationId xmlns:p14="http://schemas.microsoft.com/office/powerpoint/2010/main" val="357566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15</a:t>
            </a:fld>
            <a:endParaRPr lang="it-IT"/>
          </a:p>
        </p:txBody>
      </p:sp>
    </p:spTree>
    <p:extLst>
      <p:ext uri="{BB962C8B-B14F-4D97-AF65-F5344CB8AC3E}">
        <p14:creationId xmlns:p14="http://schemas.microsoft.com/office/powerpoint/2010/main" val="4078893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16</a:t>
            </a:fld>
            <a:endParaRPr lang="it-IT"/>
          </a:p>
        </p:txBody>
      </p:sp>
    </p:spTree>
    <p:extLst>
      <p:ext uri="{BB962C8B-B14F-4D97-AF65-F5344CB8AC3E}">
        <p14:creationId xmlns:p14="http://schemas.microsoft.com/office/powerpoint/2010/main" val="1719011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17</a:t>
            </a:fld>
            <a:endParaRPr lang="it-IT"/>
          </a:p>
        </p:txBody>
      </p:sp>
    </p:spTree>
    <p:extLst>
      <p:ext uri="{BB962C8B-B14F-4D97-AF65-F5344CB8AC3E}">
        <p14:creationId xmlns:p14="http://schemas.microsoft.com/office/powerpoint/2010/main" val="1133760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18</a:t>
            </a:fld>
            <a:endParaRPr lang="it-IT"/>
          </a:p>
        </p:txBody>
      </p:sp>
    </p:spTree>
    <p:extLst>
      <p:ext uri="{BB962C8B-B14F-4D97-AF65-F5344CB8AC3E}">
        <p14:creationId xmlns:p14="http://schemas.microsoft.com/office/powerpoint/2010/main" val="2215647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19</a:t>
            </a:fld>
            <a:endParaRPr lang="it-IT"/>
          </a:p>
        </p:txBody>
      </p:sp>
    </p:spTree>
    <p:extLst>
      <p:ext uri="{BB962C8B-B14F-4D97-AF65-F5344CB8AC3E}">
        <p14:creationId xmlns:p14="http://schemas.microsoft.com/office/powerpoint/2010/main" val="179773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2</a:t>
            </a:fld>
            <a:endParaRPr lang="it-IT"/>
          </a:p>
        </p:txBody>
      </p:sp>
    </p:spTree>
    <p:extLst>
      <p:ext uri="{BB962C8B-B14F-4D97-AF65-F5344CB8AC3E}">
        <p14:creationId xmlns:p14="http://schemas.microsoft.com/office/powerpoint/2010/main" val="3181583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20</a:t>
            </a:fld>
            <a:endParaRPr lang="it-IT"/>
          </a:p>
        </p:txBody>
      </p:sp>
    </p:spTree>
    <p:extLst>
      <p:ext uri="{BB962C8B-B14F-4D97-AF65-F5344CB8AC3E}">
        <p14:creationId xmlns:p14="http://schemas.microsoft.com/office/powerpoint/2010/main" val="1481865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21</a:t>
            </a:fld>
            <a:endParaRPr lang="it-IT"/>
          </a:p>
        </p:txBody>
      </p:sp>
    </p:spTree>
    <p:extLst>
      <p:ext uri="{BB962C8B-B14F-4D97-AF65-F5344CB8AC3E}">
        <p14:creationId xmlns:p14="http://schemas.microsoft.com/office/powerpoint/2010/main" val="3364965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22</a:t>
            </a:fld>
            <a:endParaRPr lang="it-IT"/>
          </a:p>
        </p:txBody>
      </p:sp>
    </p:spTree>
    <p:extLst>
      <p:ext uri="{BB962C8B-B14F-4D97-AF65-F5344CB8AC3E}">
        <p14:creationId xmlns:p14="http://schemas.microsoft.com/office/powerpoint/2010/main" val="101363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3</a:t>
            </a:fld>
            <a:endParaRPr lang="it-IT"/>
          </a:p>
        </p:txBody>
      </p:sp>
    </p:spTree>
    <p:extLst>
      <p:ext uri="{BB962C8B-B14F-4D97-AF65-F5344CB8AC3E}">
        <p14:creationId xmlns:p14="http://schemas.microsoft.com/office/powerpoint/2010/main" val="4081224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4</a:t>
            </a:fld>
            <a:endParaRPr lang="it-IT"/>
          </a:p>
        </p:txBody>
      </p:sp>
    </p:spTree>
    <p:extLst>
      <p:ext uri="{BB962C8B-B14F-4D97-AF65-F5344CB8AC3E}">
        <p14:creationId xmlns:p14="http://schemas.microsoft.com/office/powerpoint/2010/main" val="290908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5</a:t>
            </a:fld>
            <a:endParaRPr lang="it-IT"/>
          </a:p>
        </p:txBody>
      </p:sp>
    </p:spTree>
    <p:extLst>
      <p:ext uri="{BB962C8B-B14F-4D97-AF65-F5344CB8AC3E}">
        <p14:creationId xmlns:p14="http://schemas.microsoft.com/office/powerpoint/2010/main" val="3971567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6</a:t>
            </a:fld>
            <a:endParaRPr lang="it-IT"/>
          </a:p>
        </p:txBody>
      </p:sp>
    </p:spTree>
    <p:extLst>
      <p:ext uri="{BB962C8B-B14F-4D97-AF65-F5344CB8AC3E}">
        <p14:creationId xmlns:p14="http://schemas.microsoft.com/office/powerpoint/2010/main" val="317097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7</a:t>
            </a:fld>
            <a:endParaRPr lang="it-IT"/>
          </a:p>
        </p:txBody>
      </p:sp>
    </p:spTree>
    <p:extLst>
      <p:ext uri="{BB962C8B-B14F-4D97-AF65-F5344CB8AC3E}">
        <p14:creationId xmlns:p14="http://schemas.microsoft.com/office/powerpoint/2010/main" val="136299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8</a:t>
            </a:fld>
            <a:endParaRPr lang="it-IT"/>
          </a:p>
        </p:txBody>
      </p:sp>
    </p:spTree>
    <p:extLst>
      <p:ext uri="{BB962C8B-B14F-4D97-AF65-F5344CB8AC3E}">
        <p14:creationId xmlns:p14="http://schemas.microsoft.com/office/powerpoint/2010/main" val="298654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B31C4A-5D04-D240-8E5D-B8D8F0CA70DC}" type="slidenum">
              <a:rPr lang="it-IT" smtClean="0"/>
              <a:t>9</a:t>
            </a:fld>
            <a:endParaRPr lang="it-IT"/>
          </a:p>
        </p:txBody>
      </p:sp>
    </p:spTree>
    <p:extLst>
      <p:ext uri="{BB962C8B-B14F-4D97-AF65-F5344CB8AC3E}">
        <p14:creationId xmlns:p14="http://schemas.microsoft.com/office/powerpoint/2010/main" val="214206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1199C1-1D7C-87FA-81B7-B1A5B4C4B5D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2660EDB-6956-A542-5921-935B449BE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072633E-0F28-D53A-7832-D739D2B3737C}"/>
              </a:ext>
            </a:extLst>
          </p:cNvPr>
          <p:cNvSpPr>
            <a:spLocks noGrp="1"/>
          </p:cNvSpPr>
          <p:nvPr>
            <p:ph type="dt" sz="half" idx="10"/>
          </p:nvPr>
        </p:nvSpPr>
        <p:spPr/>
        <p:txBody>
          <a:bodyPr/>
          <a:lstStyle/>
          <a:p>
            <a:fld id="{74CE6705-9974-1044-8D77-ECA8D8FC3843}" type="datetimeFigureOut">
              <a:rPr lang="it-IT" smtClean="0"/>
              <a:t>29/03/2024</a:t>
            </a:fld>
            <a:endParaRPr lang="it-IT"/>
          </a:p>
        </p:txBody>
      </p:sp>
      <p:sp>
        <p:nvSpPr>
          <p:cNvPr id="5" name="Segnaposto piè di pagina 4">
            <a:extLst>
              <a:ext uri="{FF2B5EF4-FFF2-40B4-BE49-F238E27FC236}">
                <a16:creationId xmlns:a16="http://schemas.microsoft.com/office/drawing/2014/main" id="{12555379-217F-8165-17E2-0ABEFA8355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557BB3A-45DB-9A46-1ED7-96E5D870E9F9}"/>
              </a:ext>
            </a:extLst>
          </p:cNvPr>
          <p:cNvSpPr>
            <a:spLocks noGrp="1"/>
          </p:cNvSpPr>
          <p:nvPr>
            <p:ph type="sldNum" sz="quarter" idx="12"/>
          </p:nvPr>
        </p:nvSpPr>
        <p:spPr/>
        <p:txBody>
          <a:bodyPr/>
          <a:lstStyle/>
          <a:p>
            <a:fld id="{E7DEF414-5690-F441-A6E3-56C28EBAAC3C}" type="slidenum">
              <a:rPr lang="it-IT" smtClean="0"/>
              <a:t>‹N›</a:t>
            </a:fld>
            <a:endParaRPr lang="it-IT"/>
          </a:p>
        </p:txBody>
      </p:sp>
    </p:spTree>
    <p:extLst>
      <p:ext uri="{BB962C8B-B14F-4D97-AF65-F5344CB8AC3E}">
        <p14:creationId xmlns:p14="http://schemas.microsoft.com/office/powerpoint/2010/main" val="22809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68CDEF-233B-9B81-EF3C-40BC7086F44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10D90B8-3E3D-A118-3157-5991E488A52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B905E8-7800-38D9-36CB-718C0DB854E5}"/>
              </a:ext>
            </a:extLst>
          </p:cNvPr>
          <p:cNvSpPr>
            <a:spLocks noGrp="1"/>
          </p:cNvSpPr>
          <p:nvPr>
            <p:ph type="dt" sz="half" idx="10"/>
          </p:nvPr>
        </p:nvSpPr>
        <p:spPr/>
        <p:txBody>
          <a:bodyPr/>
          <a:lstStyle/>
          <a:p>
            <a:fld id="{74CE6705-9974-1044-8D77-ECA8D8FC3843}" type="datetimeFigureOut">
              <a:rPr lang="it-IT" smtClean="0"/>
              <a:t>29/03/2024</a:t>
            </a:fld>
            <a:endParaRPr lang="it-IT"/>
          </a:p>
        </p:txBody>
      </p:sp>
      <p:sp>
        <p:nvSpPr>
          <p:cNvPr id="5" name="Segnaposto piè di pagina 4">
            <a:extLst>
              <a:ext uri="{FF2B5EF4-FFF2-40B4-BE49-F238E27FC236}">
                <a16:creationId xmlns:a16="http://schemas.microsoft.com/office/drawing/2014/main" id="{E9EDADC8-F8B6-4D38-9781-69C9CE6121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3F91E28-A908-C771-8E00-2C7406E1CBB1}"/>
              </a:ext>
            </a:extLst>
          </p:cNvPr>
          <p:cNvSpPr>
            <a:spLocks noGrp="1"/>
          </p:cNvSpPr>
          <p:nvPr>
            <p:ph type="sldNum" sz="quarter" idx="12"/>
          </p:nvPr>
        </p:nvSpPr>
        <p:spPr/>
        <p:txBody>
          <a:bodyPr/>
          <a:lstStyle/>
          <a:p>
            <a:fld id="{E7DEF414-5690-F441-A6E3-56C28EBAAC3C}" type="slidenum">
              <a:rPr lang="it-IT" smtClean="0"/>
              <a:t>‹N›</a:t>
            </a:fld>
            <a:endParaRPr lang="it-IT"/>
          </a:p>
        </p:txBody>
      </p:sp>
    </p:spTree>
    <p:extLst>
      <p:ext uri="{BB962C8B-B14F-4D97-AF65-F5344CB8AC3E}">
        <p14:creationId xmlns:p14="http://schemas.microsoft.com/office/powerpoint/2010/main" val="2740049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4B05F85-53BB-26A4-7972-0FE33717DE0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23529A-C444-A20B-E59D-BA699855CCA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AE0F640-C161-8F41-DC81-1D9F20D99891}"/>
              </a:ext>
            </a:extLst>
          </p:cNvPr>
          <p:cNvSpPr>
            <a:spLocks noGrp="1"/>
          </p:cNvSpPr>
          <p:nvPr>
            <p:ph type="dt" sz="half" idx="10"/>
          </p:nvPr>
        </p:nvSpPr>
        <p:spPr/>
        <p:txBody>
          <a:bodyPr/>
          <a:lstStyle/>
          <a:p>
            <a:fld id="{74CE6705-9974-1044-8D77-ECA8D8FC3843}" type="datetimeFigureOut">
              <a:rPr lang="it-IT" smtClean="0"/>
              <a:t>29/03/2024</a:t>
            </a:fld>
            <a:endParaRPr lang="it-IT"/>
          </a:p>
        </p:txBody>
      </p:sp>
      <p:sp>
        <p:nvSpPr>
          <p:cNvPr id="5" name="Segnaposto piè di pagina 4">
            <a:extLst>
              <a:ext uri="{FF2B5EF4-FFF2-40B4-BE49-F238E27FC236}">
                <a16:creationId xmlns:a16="http://schemas.microsoft.com/office/drawing/2014/main" id="{53F86D6B-D1B7-4399-221D-1A3AFADD52B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4CD3AF9-2478-5E0E-CAF5-3B999F1A5912}"/>
              </a:ext>
            </a:extLst>
          </p:cNvPr>
          <p:cNvSpPr>
            <a:spLocks noGrp="1"/>
          </p:cNvSpPr>
          <p:nvPr>
            <p:ph type="sldNum" sz="quarter" idx="12"/>
          </p:nvPr>
        </p:nvSpPr>
        <p:spPr/>
        <p:txBody>
          <a:bodyPr/>
          <a:lstStyle/>
          <a:p>
            <a:fld id="{E7DEF414-5690-F441-A6E3-56C28EBAAC3C}" type="slidenum">
              <a:rPr lang="it-IT" smtClean="0"/>
              <a:t>‹N›</a:t>
            </a:fld>
            <a:endParaRPr lang="it-IT"/>
          </a:p>
        </p:txBody>
      </p:sp>
    </p:spTree>
    <p:extLst>
      <p:ext uri="{BB962C8B-B14F-4D97-AF65-F5344CB8AC3E}">
        <p14:creationId xmlns:p14="http://schemas.microsoft.com/office/powerpoint/2010/main" val="73999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3BA240-B6AB-B221-7633-730EDF24C7D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991CF7-4B9F-277A-DA38-5C3B0F4335B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B6594CF-40E6-CF67-C960-99FF41E85A76}"/>
              </a:ext>
            </a:extLst>
          </p:cNvPr>
          <p:cNvSpPr>
            <a:spLocks noGrp="1"/>
          </p:cNvSpPr>
          <p:nvPr>
            <p:ph type="dt" sz="half" idx="10"/>
          </p:nvPr>
        </p:nvSpPr>
        <p:spPr/>
        <p:txBody>
          <a:bodyPr/>
          <a:lstStyle/>
          <a:p>
            <a:fld id="{74CE6705-9974-1044-8D77-ECA8D8FC3843}" type="datetimeFigureOut">
              <a:rPr lang="it-IT" smtClean="0"/>
              <a:t>29/03/2024</a:t>
            </a:fld>
            <a:endParaRPr lang="it-IT"/>
          </a:p>
        </p:txBody>
      </p:sp>
      <p:sp>
        <p:nvSpPr>
          <p:cNvPr id="5" name="Segnaposto piè di pagina 4">
            <a:extLst>
              <a:ext uri="{FF2B5EF4-FFF2-40B4-BE49-F238E27FC236}">
                <a16:creationId xmlns:a16="http://schemas.microsoft.com/office/drawing/2014/main" id="{12E7FA16-292E-5CED-5AE2-E8436D32DB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B11F432-F851-DDA3-EEEF-1A73FCCBC894}"/>
              </a:ext>
            </a:extLst>
          </p:cNvPr>
          <p:cNvSpPr>
            <a:spLocks noGrp="1"/>
          </p:cNvSpPr>
          <p:nvPr>
            <p:ph type="sldNum" sz="quarter" idx="12"/>
          </p:nvPr>
        </p:nvSpPr>
        <p:spPr/>
        <p:txBody>
          <a:bodyPr/>
          <a:lstStyle/>
          <a:p>
            <a:fld id="{E7DEF414-5690-F441-A6E3-56C28EBAAC3C}" type="slidenum">
              <a:rPr lang="it-IT" smtClean="0"/>
              <a:t>‹N›</a:t>
            </a:fld>
            <a:endParaRPr lang="it-IT"/>
          </a:p>
        </p:txBody>
      </p:sp>
    </p:spTree>
    <p:extLst>
      <p:ext uri="{BB962C8B-B14F-4D97-AF65-F5344CB8AC3E}">
        <p14:creationId xmlns:p14="http://schemas.microsoft.com/office/powerpoint/2010/main" val="282994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D3880E-56A1-FF65-463C-FE49BCBCCFD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156EF1B-BD12-72FE-868D-4D52CA87E3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E1834FB-92E9-FAFD-6890-57592C43E802}"/>
              </a:ext>
            </a:extLst>
          </p:cNvPr>
          <p:cNvSpPr>
            <a:spLocks noGrp="1"/>
          </p:cNvSpPr>
          <p:nvPr>
            <p:ph type="dt" sz="half" idx="10"/>
          </p:nvPr>
        </p:nvSpPr>
        <p:spPr/>
        <p:txBody>
          <a:bodyPr/>
          <a:lstStyle/>
          <a:p>
            <a:fld id="{74CE6705-9974-1044-8D77-ECA8D8FC3843}" type="datetimeFigureOut">
              <a:rPr lang="it-IT" smtClean="0"/>
              <a:t>29/03/2024</a:t>
            </a:fld>
            <a:endParaRPr lang="it-IT"/>
          </a:p>
        </p:txBody>
      </p:sp>
      <p:sp>
        <p:nvSpPr>
          <p:cNvPr id="5" name="Segnaposto piè di pagina 4">
            <a:extLst>
              <a:ext uri="{FF2B5EF4-FFF2-40B4-BE49-F238E27FC236}">
                <a16:creationId xmlns:a16="http://schemas.microsoft.com/office/drawing/2014/main" id="{771EA8DA-7981-02E5-9CFF-A9986863EA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C558133-A062-5BFB-353B-157159D22322}"/>
              </a:ext>
            </a:extLst>
          </p:cNvPr>
          <p:cNvSpPr>
            <a:spLocks noGrp="1"/>
          </p:cNvSpPr>
          <p:nvPr>
            <p:ph type="sldNum" sz="quarter" idx="12"/>
          </p:nvPr>
        </p:nvSpPr>
        <p:spPr/>
        <p:txBody>
          <a:bodyPr/>
          <a:lstStyle/>
          <a:p>
            <a:fld id="{E7DEF414-5690-F441-A6E3-56C28EBAAC3C}" type="slidenum">
              <a:rPr lang="it-IT" smtClean="0"/>
              <a:t>‹N›</a:t>
            </a:fld>
            <a:endParaRPr lang="it-IT"/>
          </a:p>
        </p:txBody>
      </p:sp>
    </p:spTree>
    <p:extLst>
      <p:ext uri="{BB962C8B-B14F-4D97-AF65-F5344CB8AC3E}">
        <p14:creationId xmlns:p14="http://schemas.microsoft.com/office/powerpoint/2010/main" val="1298748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7156F5-61E7-A3F7-61A6-80EE4EF10BB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3BCE1A-52F6-0666-60E4-CACFC42261A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9D2408E-65B6-31D1-EA6D-BD307D62D24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0C95EBB-0841-C7FF-E526-69BF4E3B72BE}"/>
              </a:ext>
            </a:extLst>
          </p:cNvPr>
          <p:cNvSpPr>
            <a:spLocks noGrp="1"/>
          </p:cNvSpPr>
          <p:nvPr>
            <p:ph type="dt" sz="half" idx="10"/>
          </p:nvPr>
        </p:nvSpPr>
        <p:spPr/>
        <p:txBody>
          <a:bodyPr/>
          <a:lstStyle/>
          <a:p>
            <a:fld id="{74CE6705-9974-1044-8D77-ECA8D8FC3843}" type="datetimeFigureOut">
              <a:rPr lang="it-IT" smtClean="0"/>
              <a:t>29/03/2024</a:t>
            </a:fld>
            <a:endParaRPr lang="it-IT"/>
          </a:p>
        </p:txBody>
      </p:sp>
      <p:sp>
        <p:nvSpPr>
          <p:cNvPr id="6" name="Segnaposto piè di pagina 5">
            <a:extLst>
              <a:ext uri="{FF2B5EF4-FFF2-40B4-BE49-F238E27FC236}">
                <a16:creationId xmlns:a16="http://schemas.microsoft.com/office/drawing/2014/main" id="{9D066B70-EB21-5E02-3CEE-220AE977FDC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9B42542-8E59-B33F-8BF6-8E7798F974FE}"/>
              </a:ext>
            </a:extLst>
          </p:cNvPr>
          <p:cNvSpPr>
            <a:spLocks noGrp="1"/>
          </p:cNvSpPr>
          <p:nvPr>
            <p:ph type="sldNum" sz="quarter" idx="12"/>
          </p:nvPr>
        </p:nvSpPr>
        <p:spPr/>
        <p:txBody>
          <a:bodyPr/>
          <a:lstStyle/>
          <a:p>
            <a:fld id="{E7DEF414-5690-F441-A6E3-56C28EBAAC3C}" type="slidenum">
              <a:rPr lang="it-IT" smtClean="0"/>
              <a:t>‹N›</a:t>
            </a:fld>
            <a:endParaRPr lang="it-IT"/>
          </a:p>
        </p:txBody>
      </p:sp>
    </p:spTree>
    <p:extLst>
      <p:ext uri="{BB962C8B-B14F-4D97-AF65-F5344CB8AC3E}">
        <p14:creationId xmlns:p14="http://schemas.microsoft.com/office/powerpoint/2010/main" val="339240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CFFF8B-1B82-86A8-A61A-59EF44DC6D7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5EB93B-2B58-BC0C-71B7-D2BF2F494E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A0E7399-5D25-3A2D-7F99-87D55F086DC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CDB4457-66BA-1F34-29DE-6365D6BAE8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9202AFC-D63A-56B1-D559-B9C72EDFCF4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B224089-BDED-741C-CD5F-2F265E9C665B}"/>
              </a:ext>
            </a:extLst>
          </p:cNvPr>
          <p:cNvSpPr>
            <a:spLocks noGrp="1"/>
          </p:cNvSpPr>
          <p:nvPr>
            <p:ph type="dt" sz="half" idx="10"/>
          </p:nvPr>
        </p:nvSpPr>
        <p:spPr/>
        <p:txBody>
          <a:bodyPr/>
          <a:lstStyle/>
          <a:p>
            <a:fld id="{74CE6705-9974-1044-8D77-ECA8D8FC3843}" type="datetimeFigureOut">
              <a:rPr lang="it-IT" smtClean="0"/>
              <a:t>29/03/2024</a:t>
            </a:fld>
            <a:endParaRPr lang="it-IT"/>
          </a:p>
        </p:txBody>
      </p:sp>
      <p:sp>
        <p:nvSpPr>
          <p:cNvPr id="8" name="Segnaposto piè di pagina 7">
            <a:extLst>
              <a:ext uri="{FF2B5EF4-FFF2-40B4-BE49-F238E27FC236}">
                <a16:creationId xmlns:a16="http://schemas.microsoft.com/office/drawing/2014/main" id="{3868BC7B-CE3C-69BD-DA99-38072A7F4E0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18C44D4-DCF1-CF21-FD95-39FD7E1AAEF6}"/>
              </a:ext>
            </a:extLst>
          </p:cNvPr>
          <p:cNvSpPr>
            <a:spLocks noGrp="1"/>
          </p:cNvSpPr>
          <p:nvPr>
            <p:ph type="sldNum" sz="quarter" idx="12"/>
          </p:nvPr>
        </p:nvSpPr>
        <p:spPr/>
        <p:txBody>
          <a:bodyPr/>
          <a:lstStyle/>
          <a:p>
            <a:fld id="{E7DEF414-5690-F441-A6E3-56C28EBAAC3C}" type="slidenum">
              <a:rPr lang="it-IT" smtClean="0"/>
              <a:t>‹N›</a:t>
            </a:fld>
            <a:endParaRPr lang="it-IT"/>
          </a:p>
        </p:txBody>
      </p:sp>
    </p:spTree>
    <p:extLst>
      <p:ext uri="{BB962C8B-B14F-4D97-AF65-F5344CB8AC3E}">
        <p14:creationId xmlns:p14="http://schemas.microsoft.com/office/powerpoint/2010/main" val="361242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090493-2C65-9B74-0433-208F4B4FD40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38C28B5-698E-4FBD-F38D-AB582F1E00B4}"/>
              </a:ext>
            </a:extLst>
          </p:cNvPr>
          <p:cNvSpPr>
            <a:spLocks noGrp="1"/>
          </p:cNvSpPr>
          <p:nvPr>
            <p:ph type="dt" sz="half" idx="10"/>
          </p:nvPr>
        </p:nvSpPr>
        <p:spPr/>
        <p:txBody>
          <a:bodyPr/>
          <a:lstStyle/>
          <a:p>
            <a:fld id="{74CE6705-9974-1044-8D77-ECA8D8FC3843}" type="datetimeFigureOut">
              <a:rPr lang="it-IT" smtClean="0"/>
              <a:t>29/03/2024</a:t>
            </a:fld>
            <a:endParaRPr lang="it-IT"/>
          </a:p>
        </p:txBody>
      </p:sp>
      <p:sp>
        <p:nvSpPr>
          <p:cNvPr id="4" name="Segnaposto piè di pagina 3">
            <a:extLst>
              <a:ext uri="{FF2B5EF4-FFF2-40B4-BE49-F238E27FC236}">
                <a16:creationId xmlns:a16="http://schemas.microsoft.com/office/drawing/2014/main" id="{D5DAE677-BC9C-DF81-1029-18049D8EDA3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03B1509-F329-019D-B8DE-5DAC6C0A9AA1}"/>
              </a:ext>
            </a:extLst>
          </p:cNvPr>
          <p:cNvSpPr>
            <a:spLocks noGrp="1"/>
          </p:cNvSpPr>
          <p:nvPr>
            <p:ph type="sldNum" sz="quarter" idx="12"/>
          </p:nvPr>
        </p:nvSpPr>
        <p:spPr/>
        <p:txBody>
          <a:bodyPr/>
          <a:lstStyle/>
          <a:p>
            <a:fld id="{E7DEF414-5690-F441-A6E3-56C28EBAAC3C}" type="slidenum">
              <a:rPr lang="it-IT" smtClean="0"/>
              <a:t>‹N›</a:t>
            </a:fld>
            <a:endParaRPr lang="it-IT"/>
          </a:p>
        </p:txBody>
      </p:sp>
    </p:spTree>
    <p:extLst>
      <p:ext uri="{BB962C8B-B14F-4D97-AF65-F5344CB8AC3E}">
        <p14:creationId xmlns:p14="http://schemas.microsoft.com/office/powerpoint/2010/main" val="25887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4EF1CFE-83DE-1176-68D0-D9364C0A8B95}"/>
              </a:ext>
            </a:extLst>
          </p:cNvPr>
          <p:cNvSpPr>
            <a:spLocks noGrp="1"/>
          </p:cNvSpPr>
          <p:nvPr>
            <p:ph type="dt" sz="half" idx="10"/>
          </p:nvPr>
        </p:nvSpPr>
        <p:spPr/>
        <p:txBody>
          <a:bodyPr/>
          <a:lstStyle/>
          <a:p>
            <a:fld id="{74CE6705-9974-1044-8D77-ECA8D8FC3843}" type="datetimeFigureOut">
              <a:rPr lang="it-IT" smtClean="0"/>
              <a:t>29/03/2024</a:t>
            </a:fld>
            <a:endParaRPr lang="it-IT"/>
          </a:p>
        </p:txBody>
      </p:sp>
      <p:sp>
        <p:nvSpPr>
          <p:cNvPr id="3" name="Segnaposto piè di pagina 2">
            <a:extLst>
              <a:ext uri="{FF2B5EF4-FFF2-40B4-BE49-F238E27FC236}">
                <a16:creationId xmlns:a16="http://schemas.microsoft.com/office/drawing/2014/main" id="{2AF93268-6649-C1E7-BCD5-8307DF92073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B28D8A5-9033-7E79-508B-6DC13815A9E2}"/>
              </a:ext>
            </a:extLst>
          </p:cNvPr>
          <p:cNvSpPr>
            <a:spLocks noGrp="1"/>
          </p:cNvSpPr>
          <p:nvPr>
            <p:ph type="sldNum" sz="quarter" idx="12"/>
          </p:nvPr>
        </p:nvSpPr>
        <p:spPr/>
        <p:txBody>
          <a:bodyPr/>
          <a:lstStyle/>
          <a:p>
            <a:fld id="{E7DEF414-5690-F441-A6E3-56C28EBAAC3C}" type="slidenum">
              <a:rPr lang="it-IT" smtClean="0"/>
              <a:t>‹N›</a:t>
            </a:fld>
            <a:endParaRPr lang="it-IT"/>
          </a:p>
        </p:txBody>
      </p:sp>
    </p:spTree>
    <p:extLst>
      <p:ext uri="{BB962C8B-B14F-4D97-AF65-F5344CB8AC3E}">
        <p14:creationId xmlns:p14="http://schemas.microsoft.com/office/powerpoint/2010/main" val="191815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79A04D-E3D4-A70D-C91A-F5A97AB5008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C7F7849-FCE2-8432-D45C-25DDC84484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05AEE33-2179-B4D3-21B9-B3C567835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C1BB2AD-BF41-2166-DC86-0F00C9964B00}"/>
              </a:ext>
            </a:extLst>
          </p:cNvPr>
          <p:cNvSpPr>
            <a:spLocks noGrp="1"/>
          </p:cNvSpPr>
          <p:nvPr>
            <p:ph type="dt" sz="half" idx="10"/>
          </p:nvPr>
        </p:nvSpPr>
        <p:spPr/>
        <p:txBody>
          <a:bodyPr/>
          <a:lstStyle/>
          <a:p>
            <a:fld id="{74CE6705-9974-1044-8D77-ECA8D8FC3843}" type="datetimeFigureOut">
              <a:rPr lang="it-IT" smtClean="0"/>
              <a:t>29/03/2024</a:t>
            </a:fld>
            <a:endParaRPr lang="it-IT"/>
          </a:p>
        </p:txBody>
      </p:sp>
      <p:sp>
        <p:nvSpPr>
          <p:cNvPr id="6" name="Segnaposto piè di pagina 5">
            <a:extLst>
              <a:ext uri="{FF2B5EF4-FFF2-40B4-BE49-F238E27FC236}">
                <a16:creationId xmlns:a16="http://schemas.microsoft.com/office/drawing/2014/main" id="{077D2A0F-5E00-7E72-E420-685562ED07F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0FA98D7-20FC-CC77-CE22-5302007E0310}"/>
              </a:ext>
            </a:extLst>
          </p:cNvPr>
          <p:cNvSpPr>
            <a:spLocks noGrp="1"/>
          </p:cNvSpPr>
          <p:nvPr>
            <p:ph type="sldNum" sz="quarter" idx="12"/>
          </p:nvPr>
        </p:nvSpPr>
        <p:spPr/>
        <p:txBody>
          <a:bodyPr/>
          <a:lstStyle/>
          <a:p>
            <a:fld id="{E7DEF414-5690-F441-A6E3-56C28EBAAC3C}" type="slidenum">
              <a:rPr lang="it-IT" smtClean="0"/>
              <a:t>‹N›</a:t>
            </a:fld>
            <a:endParaRPr lang="it-IT"/>
          </a:p>
        </p:txBody>
      </p:sp>
    </p:spTree>
    <p:extLst>
      <p:ext uri="{BB962C8B-B14F-4D97-AF65-F5344CB8AC3E}">
        <p14:creationId xmlns:p14="http://schemas.microsoft.com/office/powerpoint/2010/main" val="194121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4633FC-22B8-19E5-2948-1B0C1016015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E855083-6826-13EB-0DE6-EA4CDB8FB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263D367-E0AE-1D13-3C3B-181A6D525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320B5F8-B515-856E-84E8-11DFD3E4ABE2}"/>
              </a:ext>
            </a:extLst>
          </p:cNvPr>
          <p:cNvSpPr>
            <a:spLocks noGrp="1"/>
          </p:cNvSpPr>
          <p:nvPr>
            <p:ph type="dt" sz="half" idx="10"/>
          </p:nvPr>
        </p:nvSpPr>
        <p:spPr/>
        <p:txBody>
          <a:bodyPr/>
          <a:lstStyle/>
          <a:p>
            <a:fld id="{74CE6705-9974-1044-8D77-ECA8D8FC3843}" type="datetimeFigureOut">
              <a:rPr lang="it-IT" smtClean="0"/>
              <a:t>29/03/2024</a:t>
            </a:fld>
            <a:endParaRPr lang="it-IT"/>
          </a:p>
        </p:txBody>
      </p:sp>
      <p:sp>
        <p:nvSpPr>
          <p:cNvPr id="6" name="Segnaposto piè di pagina 5">
            <a:extLst>
              <a:ext uri="{FF2B5EF4-FFF2-40B4-BE49-F238E27FC236}">
                <a16:creationId xmlns:a16="http://schemas.microsoft.com/office/drawing/2014/main" id="{BF6C9668-D67C-AFF3-F87A-ECB36E357E4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B5A5064-46F7-D83F-E196-273A9CCD6659}"/>
              </a:ext>
            </a:extLst>
          </p:cNvPr>
          <p:cNvSpPr>
            <a:spLocks noGrp="1"/>
          </p:cNvSpPr>
          <p:nvPr>
            <p:ph type="sldNum" sz="quarter" idx="12"/>
          </p:nvPr>
        </p:nvSpPr>
        <p:spPr/>
        <p:txBody>
          <a:bodyPr/>
          <a:lstStyle/>
          <a:p>
            <a:fld id="{E7DEF414-5690-F441-A6E3-56C28EBAAC3C}" type="slidenum">
              <a:rPr lang="it-IT" smtClean="0"/>
              <a:t>‹N›</a:t>
            </a:fld>
            <a:endParaRPr lang="it-IT"/>
          </a:p>
        </p:txBody>
      </p:sp>
    </p:spTree>
    <p:extLst>
      <p:ext uri="{BB962C8B-B14F-4D97-AF65-F5344CB8AC3E}">
        <p14:creationId xmlns:p14="http://schemas.microsoft.com/office/powerpoint/2010/main" val="296666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3CF40F9-8296-BBD3-AA4F-F6C81A1431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E1B25AC-1D51-8DAC-38CB-B8D445323B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9704F60-3199-3C29-33EB-41E8C7C3E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E6705-9974-1044-8D77-ECA8D8FC3843}" type="datetimeFigureOut">
              <a:rPr lang="it-IT" smtClean="0"/>
              <a:t>29/03/2024</a:t>
            </a:fld>
            <a:endParaRPr lang="it-IT"/>
          </a:p>
        </p:txBody>
      </p:sp>
      <p:sp>
        <p:nvSpPr>
          <p:cNvPr id="5" name="Segnaposto piè di pagina 4">
            <a:extLst>
              <a:ext uri="{FF2B5EF4-FFF2-40B4-BE49-F238E27FC236}">
                <a16:creationId xmlns:a16="http://schemas.microsoft.com/office/drawing/2014/main" id="{0C3D96C8-424F-0E52-2E4D-D1D98230FB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551DC18-C097-CE83-14C8-6F33D21B9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EF414-5690-F441-A6E3-56C28EBAAC3C}" type="slidenum">
              <a:rPr lang="it-IT" smtClean="0"/>
              <a:t>‹N›</a:t>
            </a:fld>
            <a:endParaRPr lang="it-IT"/>
          </a:p>
        </p:txBody>
      </p:sp>
    </p:spTree>
    <p:extLst>
      <p:ext uri="{BB962C8B-B14F-4D97-AF65-F5344CB8AC3E}">
        <p14:creationId xmlns:p14="http://schemas.microsoft.com/office/powerpoint/2010/main" val="2614484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s://www.youtube.com/watch?v=6XVxKmwVy0g"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www.regione.fvg.it/rafvg/cms/RAFVG/cultura-sport/patrimonio-culturale/FOGLIA40/articolo.htm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B6181347-75B7-554D-4BC3-12ABE887DF3C}"/>
              </a:ext>
            </a:extLst>
          </p:cNvPr>
          <p:cNvPicPr>
            <a:picLocks noChangeAspect="1"/>
          </p:cNvPicPr>
          <p:nvPr/>
        </p:nvPicPr>
        <p:blipFill>
          <a:blip r:embed="rId3"/>
          <a:stretch>
            <a:fillRect/>
          </a:stretch>
        </p:blipFill>
        <p:spPr>
          <a:xfrm>
            <a:off x="103694" y="1118081"/>
            <a:ext cx="11981469" cy="4987290"/>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D8E7850C-A85C-45A7-BA64-8F3806CDE314}"/>
              </a:ext>
            </a:extLst>
          </p:cNvPr>
          <p:cNvPicPr>
            <a:picLocks noChangeAspect="1"/>
          </p:cNvPicPr>
          <p:nvPr/>
        </p:nvPicPr>
        <p:blipFill>
          <a:blip r:embed="rId4"/>
          <a:stretch>
            <a:fillRect/>
          </a:stretch>
        </p:blipFill>
        <p:spPr>
          <a:xfrm>
            <a:off x="451474" y="260119"/>
            <a:ext cx="11289052" cy="624346"/>
          </a:xfrm>
          <a:prstGeom prst="rect">
            <a:avLst/>
          </a:prstGeom>
        </p:spPr>
      </p:pic>
      <p:sp>
        <p:nvSpPr>
          <p:cNvPr id="19" name="CasellaDiTesto 18">
            <a:extLst>
              <a:ext uri="{FF2B5EF4-FFF2-40B4-BE49-F238E27FC236}">
                <a16:creationId xmlns:a16="http://schemas.microsoft.com/office/drawing/2014/main" id="{A61578F7-E583-8CF0-171C-35D37F65EF79}"/>
              </a:ext>
            </a:extLst>
          </p:cNvPr>
          <p:cNvSpPr txBox="1">
            <a:spLocks noGrp="1" noRot="1" noMove="1" noResize="1" noEditPoints="1" noAdjustHandles="1" noChangeArrowheads="1" noChangeShapeType="1"/>
          </p:cNvSpPr>
          <p:nvPr/>
        </p:nvSpPr>
        <p:spPr>
          <a:xfrm>
            <a:off x="696571" y="1438799"/>
            <a:ext cx="7862967" cy="2246769"/>
          </a:xfrm>
          <a:prstGeom prst="rect">
            <a:avLst/>
          </a:prstGeom>
          <a:noFill/>
        </p:spPr>
        <p:txBody>
          <a:bodyPr wrap="square" rtlCol="0">
            <a:spAutoFit/>
          </a:bodyPr>
          <a:lstStyle/>
          <a:p>
            <a:r>
              <a:rPr lang="it-IT" sz="4800" b="1" dirty="0">
                <a:solidFill>
                  <a:schemeClr val="tx2">
                    <a:lumMod val="75000"/>
                  </a:schemeClr>
                </a:solidFill>
                <a:latin typeface="DecimaWE Rg" panose="02000000000000000000" pitchFamily="2" charset="0"/>
              </a:rPr>
              <a:t>PR FESR 2021-2027 </a:t>
            </a:r>
          </a:p>
          <a:p>
            <a:r>
              <a:rPr lang="it-IT" sz="4800" b="1" dirty="0">
                <a:solidFill>
                  <a:schemeClr val="accent1">
                    <a:lumMod val="50000"/>
                  </a:schemeClr>
                </a:solidFill>
                <a:latin typeface="DecimaWE Rg" panose="02000000000000000000" pitchFamily="2" charset="0"/>
              </a:rPr>
              <a:t>Tipologia di intervento a2.2.1.</a:t>
            </a:r>
          </a:p>
          <a:p>
            <a:endParaRPr lang="it-IT" sz="4400" b="1" dirty="0">
              <a:solidFill>
                <a:schemeClr val="tx2">
                  <a:lumMod val="75000"/>
                </a:schemeClr>
              </a:solidFill>
              <a:latin typeface="DecimaWE Rg" panose="02000000000000000000" pitchFamily="2" charset="0"/>
            </a:endParaRPr>
          </a:p>
        </p:txBody>
      </p:sp>
      <p:pic>
        <p:nvPicPr>
          <p:cNvPr id="8" name="Immagine 7">
            <a:extLst>
              <a:ext uri="{FF2B5EF4-FFF2-40B4-BE49-F238E27FC236}">
                <a16:creationId xmlns:a16="http://schemas.microsoft.com/office/drawing/2014/main" id="{99EF51DE-9AF0-FA34-2408-D85CF7F8CFE0}"/>
              </a:ext>
            </a:extLst>
          </p:cNvPr>
          <p:cNvPicPr>
            <a:picLocks noChangeAspect="1"/>
          </p:cNvPicPr>
          <p:nvPr/>
        </p:nvPicPr>
        <p:blipFill>
          <a:blip r:embed="rId5"/>
          <a:stretch>
            <a:fillRect/>
          </a:stretch>
        </p:blipFill>
        <p:spPr>
          <a:xfrm>
            <a:off x="0" y="6173166"/>
            <a:ext cx="12192000" cy="109101"/>
          </a:xfrm>
          <a:prstGeom prst="rect">
            <a:avLst/>
          </a:prstGeom>
        </p:spPr>
      </p:pic>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6"/>
          <a:stretch>
            <a:fillRect/>
          </a:stretch>
        </p:blipFill>
        <p:spPr>
          <a:xfrm>
            <a:off x="0" y="1077351"/>
            <a:ext cx="12192000" cy="109101"/>
          </a:xfrm>
          <a:prstGeom prst="rect">
            <a:avLst/>
          </a:prstGeom>
        </p:spPr>
      </p:pic>
      <p:pic>
        <p:nvPicPr>
          <p:cNvPr id="2" name="Immagine 1">
            <a:extLst>
              <a:ext uri="{FF2B5EF4-FFF2-40B4-BE49-F238E27FC236}">
                <a16:creationId xmlns:a16="http://schemas.microsoft.com/office/drawing/2014/main" id="{1B27B45E-935C-7FDD-4A7A-5475F322FF23}"/>
              </a:ext>
            </a:extLst>
          </p:cNvPr>
          <p:cNvPicPr>
            <a:picLocks noChangeAspect="1"/>
          </p:cNvPicPr>
          <p:nvPr/>
        </p:nvPicPr>
        <p:blipFill>
          <a:blip r:embed="rId7"/>
          <a:stretch>
            <a:fillRect/>
          </a:stretch>
        </p:blipFill>
        <p:spPr>
          <a:xfrm>
            <a:off x="7874906" y="1245417"/>
            <a:ext cx="4317094" cy="4694133"/>
          </a:xfrm>
          <a:prstGeom prst="rect">
            <a:avLst/>
          </a:prstGeom>
        </p:spPr>
      </p:pic>
    </p:spTree>
    <p:extLst>
      <p:ext uri="{BB962C8B-B14F-4D97-AF65-F5344CB8AC3E}">
        <p14:creationId xmlns:p14="http://schemas.microsoft.com/office/powerpoint/2010/main" val="321510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A61578F7-E583-8CF0-171C-35D37F65EF79}"/>
              </a:ext>
            </a:extLst>
          </p:cNvPr>
          <p:cNvSpPr txBox="1"/>
          <p:nvPr/>
        </p:nvSpPr>
        <p:spPr>
          <a:xfrm>
            <a:off x="503809" y="1280990"/>
            <a:ext cx="5795316" cy="430887"/>
          </a:xfrm>
          <a:prstGeom prst="rect">
            <a:avLst/>
          </a:prstGeom>
          <a:noFill/>
        </p:spPr>
        <p:txBody>
          <a:bodyPr wrap="square" rtlCol="0">
            <a:spAutoFit/>
          </a:bodyPr>
          <a:lstStyle/>
          <a:p>
            <a:r>
              <a:rPr lang="it-IT" sz="2200" b="1" dirty="0">
                <a:solidFill>
                  <a:schemeClr val="accent1">
                    <a:lumMod val="75000"/>
                  </a:schemeClr>
                </a:solidFill>
                <a:latin typeface="DecimaWE Rg" panose="02000000000000000000" pitchFamily="2" charset="0"/>
              </a:rPr>
              <a:t>6. Limiti di spesa e intensità del contributo</a:t>
            </a:r>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539496" y="1724933"/>
            <a:ext cx="11055473" cy="4708981"/>
          </a:xfrm>
          <a:prstGeom prst="rect">
            <a:avLst/>
          </a:prstGeom>
          <a:noFill/>
        </p:spPr>
        <p:txBody>
          <a:bodyPr wrap="square" rtlCol="0">
            <a:spAutoFit/>
          </a:bodyPr>
          <a:lstStyle/>
          <a:p>
            <a:pPr algn="just"/>
            <a:r>
              <a:rPr lang="it-IT" sz="1600" b="0" i="0" dirty="0">
                <a:solidFill>
                  <a:srgbClr val="333333"/>
                </a:solidFill>
                <a:effectLst/>
                <a:latin typeface="DecimaWE Rg" panose="02000000000000000000" pitchFamily="2" charset="0"/>
              </a:rPr>
              <a:t>Ai fini dell’ammissione a finanziamento, il </a:t>
            </a:r>
            <a:r>
              <a:rPr lang="it-IT" sz="1600" b="1" i="0" dirty="0">
                <a:solidFill>
                  <a:srgbClr val="333333"/>
                </a:solidFill>
                <a:effectLst/>
                <a:latin typeface="DecimaWE Rg" panose="02000000000000000000" pitchFamily="2" charset="0"/>
              </a:rPr>
              <a:t>costo minimo ammissibile </a:t>
            </a:r>
            <a:r>
              <a:rPr lang="it-IT" sz="1600" b="0" i="0" dirty="0">
                <a:solidFill>
                  <a:srgbClr val="333333"/>
                </a:solidFill>
                <a:effectLst/>
                <a:latin typeface="DecimaWE Rg" panose="02000000000000000000" pitchFamily="2" charset="0"/>
              </a:rPr>
              <a:t>del progetto </a:t>
            </a:r>
            <a:r>
              <a:rPr lang="it-IT" sz="1600" b="1" i="0" dirty="0">
                <a:solidFill>
                  <a:srgbClr val="333333"/>
                </a:solidFill>
                <a:effectLst/>
                <a:latin typeface="DecimaWE Rg" panose="02000000000000000000" pitchFamily="2" charset="0"/>
              </a:rPr>
              <a:t>non deve essere inferiore a euro 20.000,00.</a:t>
            </a:r>
          </a:p>
          <a:p>
            <a:pPr algn="just"/>
            <a:endParaRPr lang="it-IT" sz="1600" b="0" i="0" dirty="0">
              <a:solidFill>
                <a:srgbClr val="333333"/>
              </a:solidFill>
              <a:effectLst/>
              <a:latin typeface="DecimaWE Rg" panose="02000000000000000000" pitchFamily="2" charset="0"/>
            </a:endParaRPr>
          </a:p>
          <a:p>
            <a:pPr algn="just"/>
            <a:r>
              <a:rPr lang="it-IT" sz="1600" b="0" i="0" dirty="0">
                <a:solidFill>
                  <a:srgbClr val="333333"/>
                </a:solidFill>
                <a:effectLst/>
                <a:latin typeface="DecimaWE Rg" panose="02000000000000000000" pitchFamily="2" charset="0"/>
              </a:rPr>
              <a:t>Il </a:t>
            </a:r>
            <a:r>
              <a:rPr lang="it-IT" sz="1600" b="1" i="0" dirty="0">
                <a:solidFill>
                  <a:srgbClr val="333333"/>
                </a:solidFill>
                <a:effectLst/>
                <a:latin typeface="DecimaWE Rg" panose="02000000000000000000" pitchFamily="2" charset="0"/>
              </a:rPr>
              <a:t>limite massimo di contributo concedibile </a:t>
            </a:r>
            <a:r>
              <a:rPr lang="it-IT" sz="1600" dirty="0">
                <a:solidFill>
                  <a:srgbClr val="333333"/>
                </a:solidFill>
                <a:latin typeface="DecimaWE Rg" panose="02000000000000000000" pitchFamily="2" charset="0"/>
              </a:rPr>
              <a:t>per </a:t>
            </a:r>
            <a:r>
              <a:rPr lang="it-IT" sz="1600" u="sng" dirty="0">
                <a:solidFill>
                  <a:srgbClr val="333333"/>
                </a:solidFill>
                <a:latin typeface="DecimaWE Rg" panose="02000000000000000000" pitchFamily="2" charset="0"/>
              </a:rPr>
              <a:t>ciascun progetto ammesso al finanziamento </a:t>
            </a:r>
            <a:r>
              <a:rPr lang="it-IT" sz="1600" b="0" i="0" dirty="0">
                <a:solidFill>
                  <a:srgbClr val="333333"/>
                </a:solidFill>
                <a:effectLst/>
                <a:latin typeface="DecimaWE Rg" panose="02000000000000000000" pitchFamily="2" charset="0"/>
              </a:rPr>
              <a:t>è di euro </a:t>
            </a:r>
            <a:r>
              <a:rPr lang="it-IT" sz="1600" b="1" i="0" dirty="0">
                <a:solidFill>
                  <a:srgbClr val="333333"/>
                </a:solidFill>
                <a:effectLst/>
                <a:latin typeface="DecimaWE Rg" panose="02000000000000000000" pitchFamily="2" charset="0"/>
              </a:rPr>
              <a:t>100.000,00.</a:t>
            </a:r>
          </a:p>
          <a:p>
            <a:pPr algn="just"/>
            <a:endParaRPr lang="it-IT" sz="1600" b="0" i="0" dirty="0">
              <a:solidFill>
                <a:srgbClr val="333333"/>
              </a:solidFill>
              <a:effectLst/>
              <a:latin typeface="DecimaWE Rg" panose="02000000000000000000" pitchFamily="2" charset="0"/>
            </a:endParaRPr>
          </a:p>
          <a:p>
            <a:pPr algn="just"/>
            <a:r>
              <a:rPr lang="it-IT" sz="1600" b="0" i="0" dirty="0">
                <a:solidFill>
                  <a:srgbClr val="333333"/>
                </a:solidFill>
                <a:effectLst/>
                <a:latin typeface="DecimaWE Rg" panose="02000000000000000000" pitchFamily="2" charset="0"/>
              </a:rPr>
              <a:t>L’aiuto per gli investimenti è calcolato come </a:t>
            </a:r>
            <a:r>
              <a:rPr lang="it-IT" sz="1600" b="1" i="0" dirty="0">
                <a:solidFill>
                  <a:srgbClr val="333333"/>
                </a:solidFill>
                <a:effectLst/>
                <a:latin typeface="DecimaWE Rg" panose="02000000000000000000" pitchFamily="2" charset="0"/>
              </a:rPr>
              <a:t>differenza tra i costi ammissibili e il risultato operativo dell’investimento attualizzato </a:t>
            </a:r>
            <a:r>
              <a:rPr lang="it-IT" sz="1600" b="0" i="0" dirty="0">
                <a:solidFill>
                  <a:srgbClr val="333333"/>
                </a:solidFill>
                <a:effectLst/>
                <a:latin typeface="DecimaWE Rg" panose="02000000000000000000" pitchFamily="2" charset="0"/>
              </a:rPr>
              <a:t>in conformità a quanto previsto al par. 6 dell’articolo 53 del Reg. UE 651/2014.</a:t>
            </a:r>
          </a:p>
          <a:p>
            <a:pPr algn="just"/>
            <a:endParaRPr lang="it-IT" sz="1600" b="0" i="0" dirty="0">
              <a:solidFill>
                <a:srgbClr val="333333"/>
              </a:solidFill>
              <a:effectLst/>
              <a:latin typeface="DecimaWE Rg" panose="02000000000000000000" pitchFamily="2" charset="0"/>
            </a:endParaRPr>
          </a:p>
          <a:p>
            <a:pPr marL="285750" indent="-285750" algn="just">
              <a:buFont typeface="Wingdings" panose="05000000000000000000" pitchFamily="2" charset="2"/>
              <a:buChar char="ü"/>
            </a:pPr>
            <a:r>
              <a:rPr lang="it-IT" sz="1600" b="0" i="0" dirty="0">
                <a:solidFill>
                  <a:srgbClr val="333333"/>
                </a:solidFill>
                <a:effectLst/>
                <a:latin typeface="DecimaWE Rg" panose="02000000000000000000" pitchFamily="2" charset="0"/>
              </a:rPr>
              <a:t>Nel caso in cui il candidato Beneficiario sia in grado di dimostrare che il </a:t>
            </a:r>
            <a:r>
              <a:rPr lang="it-IT" sz="1600" b="1" i="0" dirty="0">
                <a:solidFill>
                  <a:srgbClr val="333333"/>
                </a:solidFill>
                <a:effectLst/>
                <a:latin typeface="DecimaWE Rg" panose="02000000000000000000" pitchFamily="2" charset="0"/>
              </a:rPr>
              <a:t>risultato operativo sia negativo o pari a zero</a:t>
            </a:r>
            <a:r>
              <a:rPr lang="it-IT" sz="1600" b="0" i="0" dirty="0">
                <a:solidFill>
                  <a:srgbClr val="333333"/>
                </a:solidFill>
                <a:effectLst/>
                <a:latin typeface="DecimaWE Rg" panose="02000000000000000000" pitchFamily="2" charset="0"/>
              </a:rPr>
              <a:t>, l’intensità di aiuto </a:t>
            </a:r>
            <a:r>
              <a:rPr lang="it-IT" sz="1600" b="1" i="0" dirty="0">
                <a:solidFill>
                  <a:srgbClr val="333333"/>
                </a:solidFill>
                <a:effectLst/>
                <a:latin typeface="DecimaWE Rg" panose="02000000000000000000" pitchFamily="2" charset="0"/>
              </a:rPr>
              <a:t>sarà del 100% della spesa ammissibile </a:t>
            </a:r>
            <a:r>
              <a:rPr lang="it-IT" sz="1600" b="0" i="0" dirty="0">
                <a:solidFill>
                  <a:srgbClr val="333333"/>
                </a:solidFill>
                <a:effectLst/>
                <a:latin typeface="DecimaWE Rg" panose="02000000000000000000" pitchFamily="2" charset="0"/>
              </a:rPr>
              <a:t>nei limiti dell’importo massimo concedibile</a:t>
            </a:r>
            <a:endParaRPr lang="it-IT" sz="1600" dirty="0">
              <a:solidFill>
                <a:srgbClr val="333333"/>
              </a:solidFill>
              <a:latin typeface="DecimaWE Rg" panose="02000000000000000000" pitchFamily="2" charset="0"/>
            </a:endParaRPr>
          </a:p>
          <a:p>
            <a:pPr algn="just"/>
            <a:endParaRPr lang="it-IT" sz="1600" b="1" i="0" dirty="0">
              <a:solidFill>
                <a:srgbClr val="333333"/>
              </a:solidFill>
              <a:effectLst/>
              <a:latin typeface="DecimaWE Rg" panose="02000000000000000000" pitchFamily="2" charset="0"/>
            </a:endParaRPr>
          </a:p>
          <a:p>
            <a:pPr marL="285750" indent="-285750">
              <a:buFont typeface="Wingdings" panose="05000000000000000000" pitchFamily="2" charset="2"/>
              <a:buChar char="ü"/>
            </a:pPr>
            <a:r>
              <a:rPr lang="it-IT" sz="1600" b="1" i="0" dirty="0">
                <a:solidFill>
                  <a:srgbClr val="333333"/>
                </a:solidFill>
                <a:effectLst/>
                <a:latin typeface="DecimaWE Rg" panose="02000000000000000000" pitchFamily="2" charset="0"/>
              </a:rPr>
              <a:t>In alternativa l’aiuto è calcolato applicando un’intensità pari all’80% sui costi ammissibili </a:t>
            </a:r>
            <a:r>
              <a:rPr lang="it-IT" sz="1600" b="0" i="0" dirty="0">
                <a:solidFill>
                  <a:srgbClr val="333333"/>
                </a:solidFill>
                <a:effectLst/>
                <a:latin typeface="DecimaWE Rg" panose="02000000000000000000" pitchFamily="2" charset="0"/>
              </a:rPr>
              <a:t>di investimento in conformità a quanto previsto al par. 8 dell’art. 53 del Reg. UE 651/2014.	 </a:t>
            </a:r>
            <a:br>
              <a:rPr lang="it-IT" sz="1600" b="0" i="0" dirty="0">
                <a:solidFill>
                  <a:srgbClr val="333333"/>
                </a:solidFill>
                <a:effectLst/>
                <a:latin typeface="DecimaWE Rg" panose="02000000000000000000" pitchFamily="2" charset="0"/>
              </a:rPr>
            </a:br>
            <a:r>
              <a:rPr lang="it-IT" sz="1600" b="0" i="0" u="sng" dirty="0">
                <a:solidFill>
                  <a:srgbClr val="333333"/>
                </a:solidFill>
                <a:effectLst/>
                <a:latin typeface="DecimaWE Rg" panose="02000000000000000000" pitchFamily="2" charset="0"/>
              </a:rPr>
              <a:t>Si specifica che tale modalità di aiuto è applicata anche alle domande di aiuto i cui Beneficiari non siano in grado di produrre stime ex ante ragionevoli in conformità al par. 6 dell’articolo 53 del Reg. UE n. 651/2014.</a:t>
            </a:r>
          </a:p>
          <a:p>
            <a:endParaRPr lang="it-IT" sz="1600" b="0" i="0" dirty="0">
              <a:solidFill>
                <a:srgbClr val="333333"/>
              </a:solidFill>
              <a:effectLst/>
              <a:latin typeface="DecimaWE Rg" panose="02000000000000000000" pitchFamily="2" charset="0"/>
            </a:endParaRPr>
          </a:p>
          <a:p>
            <a:pPr algn="just"/>
            <a:r>
              <a:rPr lang="it-IT" sz="1600" b="0" i="0" dirty="0">
                <a:solidFill>
                  <a:srgbClr val="333333"/>
                </a:solidFill>
                <a:effectLst/>
                <a:latin typeface="DecimaWE Rg" panose="02000000000000000000" pitchFamily="2" charset="0"/>
              </a:rPr>
              <a:t>Le sovvenzioni concesse a valere sul presente Bando </a:t>
            </a:r>
            <a:r>
              <a:rPr lang="it-IT" sz="1600" b="1" i="0" dirty="0">
                <a:solidFill>
                  <a:srgbClr val="333333"/>
                </a:solidFill>
                <a:effectLst/>
                <a:latin typeface="DecimaWE Rg" panose="02000000000000000000" pitchFamily="2" charset="0"/>
              </a:rPr>
              <a:t>non sono cumulabili con ulteriori misure di finanziamento pubblico comunitari, nazionali e regionali.</a:t>
            </a:r>
          </a:p>
          <a:p>
            <a:endParaRPr lang="it-IT" sz="1400" b="0" i="0" u="none" strike="noStrike" baseline="0" dirty="0">
              <a:solidFill>
                <a:srgbClr val="000000"/>
              </a:solidFill>
              <a:latin typeface="DecimaWE"/>
            </a:endParaRPr>
          </a:p>
          <a:p>
            <a:endParaRPr lang="it-IT" sz="1400" b="0" i="0" u="none" strike="noStrike" baseline="0" dirty="0">
              <a:solidFill>
                <a:srgbClr val="000000"/>
              </a:solidFill>
              <a:latin typeface="DecimaWE"/>
            </a:endParaRP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Tree>
    <p:extLst>
      <p:ext uri="{BB962C8B-B14F-4D97-AF65-F5344CB8AC3E}">
        <p14:creationId xmlns:p14="http://schemas.microsoft.com/office/powerpoint/2010/main" val="315245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A61578F7-E583-8CF0-171C-35D37F65EF79}"/>
              </a:ext>
            </a:extLst>
          </p:cNvPr>
          <p:cNvSpPr txBox="1"/>
          <p:nvPr/>
        </p:nvSpPr>
        <p:spPr>
          <a:xfrm>
            <a:off x="545742" y="1605093"/>
            <a:ext cx="9094308" cy="923330"/>
          </a:xfrm>
          <a:prstGeom prst="rect">
            <a:avLst/>
          </a:prstGeom>
          <a:noFill/>
        </p:spPr>
        <p:txBody>
          <a:bodyPr wrap="square" rtlCol="0">
            <a:spAutoFit/>
          </a:bodyPr>
          <a:lstStyle/>
          <a:p>
            <a:r>
              <a:rPr lang="it-IT" sz="2200" b="1" dirty="0">
                <a:solidFill>
                  <a:schemeClr val="accent1">
                    <a:lumMod val="75000"/>
                  </a:schemeClr>
                </a:solidFill>
                <a:latin typeface="DecimaWE Rg" panose="02000000000000000000" pitchFamily="2" charset="0"/>
              </a:rPr>
              <a:t>7. Durata e termini di realizzazione intermedia e finale del progetto</a:t>
            </a:r>
          </a:p>
          <a:p>
            <a:endParaRPr lang="it-IT" sz="1600" b="1" dirty="0">
              <a:solidFill>
                <a:schemeClr val="accent1">
                  <a:lumMod val="75000"/>
                </a:schemeClr>
              </a:solidFill>
              <a:latin typeface="DecimaWE Rg" panose="02000000000000000000" pitchFamily="2" charset="0"/>
            </a:endParaRPr>
          </a:p>
          <a:p>
            <a:r>
              <a:rPr lang="it-IT" sz="1600" b="1" dirty="0">
                <a:solidFill>
                  <a:schemeClr val="accent1">
                    <a:lumMod val="60000"/>
                    <a:lumOff val="40000"/>
                  </a:schemeClr>
                </a:solidFill>
                <a:latin typeface="DecimaWE Rg" panose="02000000000000000000" pitchFamily="2" charset="0"/>
              </a:rPr>
              <a:t>IL TERMINE FINALE DEL PROGETTO…</a:t>
            </a:r>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498608" y="2572670"/>
            <a:ext cx="10775850" cy="3631763"/>
          </a:xfrm>
          <a:prstGeom prst="rect">
            <a:avLst/>
          </a:prstGeom>
          <a:noFill/>
        </p:spPr>
        <p:txBody>
          <a:bodyPr wrap="square" rtlCol="0">
            <a:spAutoFit/>
          </a:bodyPr>
          <a:lstStyle/>
          <a:p>
            <a:pPr marL="285750" indent="-285750" algn="just">
              <a:buFont typeface="Wingdings" panose="05000000000000000000" pitchFamily="2" charset="2"/>
              <a:buChar char="ü"/>
            </a:pPr>
            <a:r>
              <a:rPr lang="it-IT" sz="1800" b="0" i="0" u="none" strike="noStrike" baseline="0" dirty="0">
                <a:solidFill>
                  <a:srgbClr val="000000"/>
                </a:solidFill>
                <a:latin typeface="DecimaWE Rg" panose="02000000000000000000" pitchFamily="2" charset="0"/>
              </a:rPr>
              <a:t>Con il Decreto di concessione sono stabiliti il termine di realizzazione finale del progetto e il termine di rendicontazione della spesa.</a:t>
            </a:r>
          </a:p>
          <a:p>
            <a:pPr marL="285750" indent="-285750" algn="just">
              <a:buFont typeface="Wingdings" panose="05000000000000000000" pitchFamily="2" charset="2"/>
              <a:buChar char="ü"/>
            </a:pPr>
            <a:endParaRPr lang="it-IT" sz="1800" b="0" i="0" u="none" strike="noStrike" baseline="0" dirty="0">
              <a:solidFill>
                <a:srgbClr val="000000"/>
              </a:solidFill>
              <a:latin typeface="DecimaWE Rg" panose="02000000000000000000" pitchFamily="2" charset="0"/>
            </a:endParaRPr>
          </a:p>
          <a:p>
            <a:pPr marL="285750" indent="-285750" algn="just">
              <a:buFont typeface="Wingdings" panose="05000000000000000000" pitchFamily="2" charset="2"/>
              <a:buChar char="ü"/>
            </a:pPr>
            <a:r>
              <a:rPr lang="it-IT" dirty="0">
                <a:solidFill>
                  <a:srgbClr val="000000"/>
                </a:solidFill>
                <a:latin typeface="DecimaWE Rg" panose="02000000000000000000" pitchFamily="2" charset="0"/>
              </a:rPr>
              <a:t>L</a:t>
            </a:r>
            <a:r>
              <a:rPr lang="it-IT" sz="1800" b="0" i="0" u="none" strike="noStrike" baseline="0" dirty="0">
                <a:solidFill>
                  <a:srgbClr val="000000"/>
                </a:solidFill>
                <a:latin typeface="DecimaWE Rg" panose="02000000000000000000" pitchFamily="2" charset="0"/>
              </a:rPr>
              <a:t>a durata massima dell’operazione </a:t>
            </a:r>
            <a:r>
              <a:rPr lang="it-IT" sz="1800" b="1" i="0" u="none" strike="noStrike" baseline="0" dirty="0">
                <a:solidFill>
                  <a:srgbClr val="000000"/>
                </a:solidFill>
                <a:latin typeface="DecimaWE Rg" panose="02000000000000000000" pitchFamily="2" charset="0"/>
              </a:rPr>
              <a:t>non deve superare i 24 mesi, decorrenti dal giorno successivo alla data di concessione della sovvenzione</a:t>
            </a:r>
            <a:endParaRPr lang="it-IT" dirty="0">
              <a:solidFill>
                <a:srgbClr val="000000"/>
              </a:solidFill>
              <a:latin typeface="DecimaWE Rg" panose="02000000000000000000" pitchFamily="2" charset="0"/>
            </a:endParaRPr>
          </a:p>
          <a:p>
            <a:pPr marL="285750" indent="-285750" algn="just">
              <a:buFont typeface="Wingdings" panose="05000000000000000000" pitchFamily="2" charset="2"/>
              <a:buChar char="ü"/>
            </a:pPr>
            <a:endParaRPr lang="it-IT" dirty="0">
              <a:solidFill>
                <a:srgbClr val="000000"/>
              </a:solidFill>
              <a:latin typeface="DecimaWE Rg" panose="02000000000000000000" pitchFamily="2" charset="0"/>
            </a:endParaRPr>
          </a:p>
          <a:p>
            <a:pPr marL="285750" indent="-285750" algn="just">
              <a:buFont typeface="Wingdings" panose="05000000000000000000" pitchFamily="2" charset="2"/>
              <a:buChar char="ü"/>
            </a:pPr>
            <a:r>
              <a:rPr lang="it-IT" dirty="0">
                <a:solidFill>
                  <a:srgbClr val="000000"/>
                </a:solidFill>
                <a:latin typeface="DecimaWE Rg" panose="02000000000000000000" pitchFamily="2" charset="0"/>
              </a:rPr>
              <a:t>E’ ammessa la </a:t>
            </a:r>
            <a:r>
              <a:rPr lang="it-IT" b="1" dirty="0">
                <a:solidFill>
                  <a:srgbClr val="000000"/>
                </a:solidFill>
                <a:latin typeface="DecimaWE Rg" panose="02000000000000000000" pitchFamily="2" charset="0"/>
              </a:rPr>
              <a:t>proroga del termine di realizzazione finale del progetto e di rendicontazione</a:t>
            </a:r>
            <a:r>
              <a:rPr lang="it-IT" dirty="0">
                <a:solidFill>
                  <a:srgbClr val="000000"/>
                </a:solidFill>
                <a:latin typeface="DecimaWE Rg" panose="02000000000000000000" pitchFamily="2" charset="0"/>
              </a:rPr>
              <a:t> della spesa mediante richiesta motivata presentata dal Beneficiario non oltre i 15 (quindici) giorni antecedenti la scadenza del termine medesimo</a:t>
            </a:r>
          </a:p>
          <a:p>
            <a:pPr marL="285750" indent="-285750" algn="just">
              <a:buFont typeface="Wingdings" panose="05000000000000000000" pitchFamily="2" charset="2"/>
              <a:buChar char="ü"/>
            </a:pPr>
            <a:endParaRPr lang="it-IT" dirty="0">
              <a:solidFill>
                <a:srgbClr val="000000"/>
              </a:solidFill>
              <a:latin typeface="DecimaWE Rg" panose="02000000000000000000" pitchFamily="2" charset="0"/>
            </a:endParaRPr>
          </a:p>
          <a:p>
            <a:pPr marL="285750" indent="-285750" algn="just">
              <a:buFont typeface="Wingdings" panose="05000000000000000000" pitchFamily="2" charset="2"/>
              <a:buChar char="ü"/>
            </a:pPr>
            <a:r>
              <a:rPr lang="it-IT" dirty="0">
                <a:solidFill>
                  <a:srgbClr val="000000"/>
                </a:solidFill>
                <a:latin typeface="DecimaWE Rg" panose="02000000000000000000" pitchFamily="2" charset="0"/>
              </a:rPr>
              <a:t>La SRA può concedere una sola proroga del termine di realizzazione finale del progetto e di rendicontazione della spesa di durata non superiore a 60 giorni </a:t>
            </a:r>
          </a:p>
          <a:p>
            <a:pPr marL="285750" indent="-285750" algn="just">
              <a:buFont typeface="Wingdings" panose="05000000000000000000" pitchFamily="2" charset="2"/>
              <a:buChar char="ü"/>
            </a:pPr>
            <a:endParaRPr lang="it-IT" sz="1400" b="0" i="0" u="none" strike="noStrike" baseline="0" dirty="0">
              <a:solidFill>
                <a:srgbClr val="000000"/>
              </a:solidFill>
              <a:latin typeface="DecimaWE"/>
            </a:endParaRP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Tree>
    <p:extLst>
      <p:ext uri="{BB962C8B-B14F-4D97-AF65-F5344CB8AC3E}">
        <p14:creationId xmlns:p14="http://schemas.microsoft.com/office/powerpoint/2010/main" val="373763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451474" y="1327626"/>
            <a:ext cx="10744200" cy="4770537"/>
          </a:xfrm>
          <a:prstGeom prst="rect">
            <a:avLst/>
          </a:prstGeom>
          <a:noFill/>
        </p:spPr>
        <p:txBody>
          <a:bodyPr wrap="square" rtlCol="0">
            <a:spAutoFit/>
          </a:bodyPr>
          <a:lstStyle/>
          <a:p>
            <a:pPr algn="just"/>
            <a:r>
              <a:rPr lang="it-IT" b="1" dirty="0">
                <a:solidFill>
                  <a:schemeClr val="accent1">
                    <a:lumMod val="60000"/>
                    <a:lumOff val="40000"/>
                  </a:schemeClr>
                </a:solidFill>
                <a:latin typeface="DecimaWE Rg" panose="02000000000000000000" pitchFamily="2" charset="0"/>
              </a:rPr>
              <a:t>…LA REALIZZAZIONE INTERMEDIA</a:t>
            </a:r>
          </a:p>
          <a:p>
            <a:pPr algn="just"/>
            <a:endParaRPr lang="it-IT" sz="1600" b="1" dirty="0">
              <a:solidFill>
                <a:srgbClr val="000000"/>
              </a:solidFill>
              <a:latin typeface="DecimaWE Rg" panose="02000000000000000000" pitchFamily="2" charset="0"/>
            </a:endParaRPr>
          </a:p>
          <a:p>
            <a:pPr algn="just"/>
            <a:r>
              <a:rPr lang="it-IT" sz="1600" b="0" i="0" u="none" strike="noStrike" baseline="0" dirty="0">
                <a:solidFill>
                  <a:srgbClr val="000000"/>
                </a:solidFill>
                <a:latin typeface="DecimaWE Rg" panose="02000000000000000000" pitchFamily="2" charset="0"/>
              </a:rPr>
              <a:t>Ogni progetto deve prevedere la </a:t>
            </a:r>
            <a:r>
              <a:rPr lang="it-IT" sz="1600" b="1" i="0" u="none" strike="noStrike" baseline="0" dirty="0">
                <a:solidFill>
                  <a:srgbClr val="000000"/>
                </a:solidFill>
                <a:latin typeface="DecimaWE Rg" panose="02000000000000000000" pitchFamily="2" charset="0"/>
              </a:rPr>
              <a:t>realizzazione di una parte degli investimenti e/o delle attività </a:t>
            </a:r>
            <a:r>
              <a:rPr lang="it-IT" sz="1600" b="0" i="0" u="none" strike="noStrike" baseline="0" dirty="0">
                <a:solidFill>
                  <a:srgbClr val="000000"/>
                </a:solidFill>
                <a:latin typeface="DecimaWE Rg" panose="02000000000000000000" pitchFamily="2" charset="0"/>
              </a:rPr>
              <a:t>e la presentazione di una rendicontazione degli investimenti e/o delle attività effettuati </a:t>
            </a:r>
            <a:r>
              <a:rPr lang="it-IT" sz="1600" b="1" i="0" u="none" strike="noStrike" baseline="0" dirty="0">
                <a:solidFill>
                  <a:srgbClr val="000000"/>
                </a:solidFill>
                <a:latin typeface="DecimaWE Rg" panose="02000000000000000000" pitchFamily="2" charset="0"/>
              </a:rPr>
              <a:t>entro il termine del 30 novembre 2024. </a:t>
            </a:r>
          </a:p>
          <a:p>
            <a:pPr algn="just"/>
            <a:r>
              <a:rPr lang="it-IT" sz="1600" b="0" i="0" u="none" strike="noStrike" baseline="0" dirty="0">
                <a:solidFill>
                  <a:srgbClr val="000000"/>
                </a:solidFill>
                <a:latin typeface="DecimaWE Rg" panose="02000000000000000000" pitchFamily="2" charset="0"/>
              </a:rPr>
              <a:t>Ai fini della realizzazione di una parte degli investimenti e/o delle attività s’intende il completamento di un investimento e/o di un’attività tra quelle sottoelencate:</a:t>
            </a:r>
          </a:p>
          <a:p>
            <a:pPr algn="just"/>
            <a:endParaRPr lang="it-IT" sz="1600" b="0" i="0" u="none" strike="noStrike" baseline="0" dirty="0">
              <a:solidFill>
                <a:srgbClr val="000000"/>
              </a:solidFill>
              <a:latin typeface="DecimaWE Rg" panose="02000000000000000000" pitchFamily="2" charset="0"/>
            </a:endParaRPr>
          </a:p>
          <a:p>
            <a:pPr marL="285750" indent="-285750" algn="just">
              <a:buFont typeface="Wingdings" panose="05000000000000000000" pitchFamily="2" charset="2"/>
              <a:buChar char="ü"/>
            </a:pPr>
            <a:r>
              <a:rPr lang="it-IT" sz="1600" b="0" i="0" u="none" strike="noStrike" baseline="0" dirty="0">
                <a:solidFill>
                  <a:srgbClr val="000000"/>
                </a:solidFill>
                <a:latin typeface="DecimaWE Rg" panose="02000000000000000000" pitchFamily="2" charset="0"/>
              </a:rPr>
              <a:t>la progettazione del sito web dell’istituto</a:t>
            </a:r>
          </a:p>
          <a:p>
            <a:pPr marL="285750" indent="-285750" algn="just">
              <a:buFont typeface="Wingdings" panose="05000000000000000000" pitchFamily="2" charset="2"/>
              <a:buChar char="ü"/>
            </a:pPr>
            <a:r>
              <a:rPr lang="it-IT" sz="1600" b="0" i="0" u="none" strike="noStrike" baseline="0" dirty="0">
                <a:solidFill>
                  <a:srgbClr val="000000"/>
                </a:solidFill>
                <a:latin typeface="DecimaWE Rg" panose="02000000000000000000" pitchFamily="2" charset="0"/>
              </a:rPr>
              <a:t>il progetto del punto informativo </a:t>
            </a:r>
          </a:p>
          <a:p>
            <a:pPr marL="285750" indent="-285750" algn="just">
              <a:buFont typeface="Wingdings" panose="05000000000000000000" pitchFamily="2" charset="2"/>
              <a:buChar char="ü"/>
            </a:pPr>
            <a:r>
              <a:rPr lang="it-IT" sz="1600" b="0" i="0" u="none" strike="noStrike" baseline="0" dirty="0">
                <a:solidFill>
                  <a:srgbClr val="000000"/>
                </a:solidFill>
                <a:latin typeface="DecimaWE Rg" panose="02000000000000000000" pitchFamily="2" charset="0"/>
              </a:rPr>
              <a:t>laddove il progetto preveda la predisposizione di forme alternative e strumenti specifici per assicurare un’adeguata esperienza di visita alle persone con disabilità motoria, sensoriale o cognitiva, il progetto dei percorsi museali e degli strumenti che consentano una fruizione ampliata</a:t>
            </a:r>
          </a:p>
          <a:p>
            <a:pPr marL="285750" indent="-285750" algn="just">
              <a:buFont typeface="Wingdings" panose="05000000000000000000" pitchFamily="2" charset="2"/>
              <a:buChar char="ü"/>
            </a:pPr>
            <a:r>
              <a:rPr lang="it-IT" sz="1600" b="0" i="0" u="none" strike="noStrike" baseline="0" dirty="0">
                <a:solidFill>
                  <a:srgbClr val="000000"/>
                </a:solidFill>
                <a:latin typeface="DecimaWE Rg" panose="02000000000000000000" pitchFamily="2" charset="0"/>
              </a:rPr>
              <a:t>la progettazione di attività di circolazione e diffusione dei prodotti culturali</a:t>
            </a:r>
          </a:p>
          <a:p>
            <a:pPr marL="285750" indent="-285750" algn="just">
              <a:buFont typeface="Wingdings" panose="05000000000000000000" pitchFamily="2" charset="2"/>
              <a:buChar char="ü"/>
            </a:pPr>
            <a:r>
              <a:rPr lang="it-IT" sz="1600" b="0" i="0" u="none" strike="noStrike" baseline="0" dirty="0">
                <a:solidFill>
                  <a:srgbClr val="000000"/>
                </a:solidFill>
                <a:latin typeface="DecimaWE Rg" panose="02000000000000000000" pitchFamily="2" charset="0"/>
              </a:rPr>
              <a:t>la definizione e progettazione di modalità e strumenti innovativi di offerta (piattaforme digitali, hardware, software per nuove modalità di fruizione e nuovi format narrativi, di comunicazione e promozione)</a:t>
            </a:r>
          </a:p>
          <a:p>
            <a:pPr marL="285750" indent="-285750" algn="just">
              <a:buFont typeface="Wingdings" panose="05000000000000000000" pitchFamily="2" charset="2"/>
              <a:buChar char="ü"/>
            </a:pPr>
            <a:r>
              <a:rPr lang="it-IT" sz="1600" b="0" i="0" u="none" strike="noStrike" baseline="0" dirty="0">
                <a:solidFill>
                  <a:srgbClr val="000000"/>
                </a:solidFill>
                <a:latin typeface="DecimaWE Rg" panose="02000000000000000000" pitchFamily="2" charset="0"/>
              </a:rPr>
              <a:t>la definizione e progettazione di interventi e sistemi di digitalizzazione del proprio patrimonio</a:t>
            </a:r>
          </a:p>
          <a:p>
            <a:pPr marL="285750" indent="-285750" algn="just">
              <a:buFont typeface="Wingdings" panose="05000000000000000000" pitchFamily="2" charset="2"/>
              <a:buChar char="ü"/>
            </a:pPr>
            <a:r>
              <a:rPr lang="it-IT" sz="1600" b="0" i="0" u="none" strike="noStrike" baseline="0" dirty="0">
                <a:solidFill>
                  <a:srgbClr val="000000"/>
                </a:solidFill>
                <a:latin typeface="DecimaWE Rg" panose="02000000000000000000" pitchFamily="2" charset="0"/>
              </a:rPr>
              <a:t>l’attivazione di procedure a evidenza pubblica della ricerca di fornitori per l’acquisto di attrezzature tecnologiche, informatiche e relativi software preordinati anche allo sviluppo di progetti di realtà aumentata</a:t>
            </a:r>
          </a:p>
          <a:p>
            <a:endParaRPr lang="it-IT" sz="1400" b="0" i="0" u="none" strike="noStrike" baseline="0" dirty="0">
              <a:solidFill>
                <a:srgbClr val="000000"/>
              </a:solidFill>
              <a:latin typeface="DecimaWE"/>
            </a:endParaRP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Tree>
    <p:extLst>
      <p:ext uri="{BB962C8B-B14F-4D97-AF65-F5344CB8AC3E}">
        <p14:creationId xmlns:p14="http://schemas.microsoft.com/office/powerpoint/2010/main" val="308182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451474" y="1504005"/>
            <a:ext cx="10744200" cy="4555093"/>
          </a:xfrm>
          <a:prstGeom prst="rect">
            <a:avLst/>
          </a:prstGeom>
          <a:noFill/>
        </p:spPr>
        <p:txBody>
          <a:bodyPr wrap="square" rtlCol="0">
            <a:spAutoFit/>
          </a:bodyPr>
          <a:lstStyle/>
          <a:p>
            <a:r>
              <a:rPr lang="it-IT" sz="2200" b="1" dirty="0">
                <a:solidFill>
                  <a:schemeClr val="accent1">
                    <a:lumMod val="75000"/>
                  </a:schemeClr>
                </a:solidFill>
                <a:latin typeface="DecimaWE Rg" panose="02000000000000000000" pitchFamily="2" charset="0"/>
              </a:rPr>
              <a:t>8. Presentazione della domanda e concessione della sovvenzione</a:t>
            </a:r>
          </a:p>
          <a:p>
            <a:pPr algn="just"/>
            <a:endParaRPr lang="it-IT" sz="1400" dirty="0">
              <a:solidFill>
                <a:srgbClr val="333333"/>
              </a:solidFill>
              <a:latin typeface="decimaregular"/>
            </a:endParaRPr>
          </a:p>
          <a:p>
            <a:pPr algn="just"/>
            <a:r>
              <a:rPr lang="it-IT" sz="1600" b="0" i="0" dirty="0">
                <a:solidFill>
                  <a:srgbClr val="333333"/>
                </a:solidFill>
                <a:effectLst/>
                <a:latin typeface="DecimaWE Rg" panose="02000000000000000000" pitchFamily="2" charset="0"/>
              </a:rPr>
              <a:t>Il candidato Beneficiario può presentare </a:t>
            </a:r>
            <a:r>
              <a:rPr lang="it-IT" sz="1600" b="1" i="0" dirty="0">
                <a:solidFill>
                  <a:srgbClr val="333333"/>
                </a:solidFill>
                <a:effectLst/>
                <a:latin typeface="DecimaWE Rg" panose="02000000000000000000" pitchFamily="2" charset="0"/>
              </a:rPr>
              <a:t>una sola domanda di sovvenzione sul medesimo luogo della cultura</a:t>
            </a:r>
            <a:r>
              <a:rPr lang="it-IT" sz="1600" b="0" i="0" dirty="0">
                <a:solidFill>
                  <a:srgbClr val="333333"/>
                </a:solidFill>
                <a:effectLst/>
                <a:latin typeface="DecimaWE Rg" panose="02000000000000000000" pitchFamily="2" charset="0"/>
              </a:rPr>
              <a:t>.</a:t>
            </a:r>
          </a:p>
          <a:p>
            <a:pPr algn="just"/>
            <a:endParaRPr lang="it-IT" sz="1600" dirty="0">
              <a:solidFill>
                <a:srgbClr val="333333"/>
              </a:solidFill>
              <a:latin typeface="DecimaWE Rg" panose="02000000000000000000" pitchFamily="2" charset="0"/>
            </a:endParaRPr>
          </a:p>
          <a:p>
            <a:pPr algn="just"/>
            <a:r>
              <a:rPr lang="it-IT" sz="1600" b="0" i="0" dirty="0">
                <a:solidFill>
                  <a:srgbClr val="333333"/>
                </a:solidFill>
                <a:effectLst/>
                <a:latin typeface="DecimaWE Rg" panose="02000000000000000000" pitchFamily="2" charset="0"/>
              </a:rPr>
              <a:t>La </a:t>
            </a:r>
            <a:r>
              <a:rPr lang="it-IT" sz="1600" b="1" i="0" dirty="0">
                <a:solidFill>
                  <a:srgbClr val="333333"/>
                </a:solidFill>
                <a:effectLst/>
                <a:latin typeface="DecimaWE Rg" panose="02000000000000000000" pitchFamily="2" charset="0"/>
              </a:rPr>
              <a:t>domanda</a:t>
            </a:r>
            <a:r>
              <a:rPr lang="it-IT" sz="1600" b="0" i="0" dirty="0">
                <a:solidFill>
                  <a:srgbClr val="333333"/>
                </a:solidFill>
                <a:effectLst/>
                <a:latin typeface="DecimaWE Rg" panose="02000000000000000000" pitchFamily="2" charset="0"/>
              </a:rPr>
              <a:t>: </a:t>
            </a:r>
          </a:p>
          <a:p>
            <a:pPr marL="285750" indent="-285750" algn="just">
              <a:buFont typeface="Wingdings" panose="05000000000000000000" pitchFamily="2" charset="2"/>
              <a:buChar char="ü"/>
            </a:pPr>
            <a:r>
              <a:rPr lang="it-IT" sz="1600" b="0" i="0" dirty="0">
                <a:solidFill>
                  <a:srgbClr val="333333"/>
                </a:solidFill>
                <a:effectLst/>
                <a:latin typeface="DecimaWE Rg" panose="02000000000000000000" pitchFamily="2" charset="0"/>
              </a:rPr>
              <a:t>è presentata esclusivamente per via telematica tramite il sistema online dedicato </a:t>
            </a:r>
          </a:p>
          <a:p>
            <a:pPr marL="285750" indent="-285750" algn="just">
              <a:buFont typeface="Wingdings" panose="05000000000000000000" pitchFamily="2" charset="2"/>
              <a:buChar char="ü"/>
            </a:pPr>
            <a:r>
              <a:rPr lang="it-IT" sz="1600" b="0" i="0" dirty="0">
                <a:solidFill>
                  <a:srgbClr val="333333"/>
                </a:solidFill>
                <a:effectLst/>
                <a:latin typeface="DecimaWE Rg" panose="02000000000000000000" pitchFamily="2" charset="0"/>
              </a:rPr>
              <a:t>è sottoscritta e inoltrata alternativamente:</a:t>
            </a:r>
          </a:p>
          <a:p>
            <a:pPr lvl="1" algn="just"/>
            <a:r>
              <a:rPr lang="it-IT" sz="1600" b="0" i="0" dirty="0">
                <a:solidFill>
                  <a:srgbClr val="333333"/>
                </a:solidFill>
                <a:effectLst/>
                <a:latin typeface="DecimaWE Rg" panose="02000000000000000000" pitchFamily="2" charset="0"/>
              </a:rPr>
              <a:t>a)     dal legale rappresentante dell’ente</a:t>
            </a:r>
          </a:p>
          <a:p>
            <a:pPr lvl="1" algn="just"/>
            <a:r>
              <a:rPr lang="it-IT" sz="1600" b="0" i="0" dirty="0">
                <a:solidFill>
                  <a:srgbClr val="333333"/>
                </a:solidFill>
                <a:effectLst/>
                <a:latin typeface="DecimaWE Rg" panose="02000000000000000000" pitchFamily="2" charset="0"/>
              </a:rPr>
              <a:t>b)    da altro soggetto a ciò competente in ragione dell’incarico ricoperto all’interno dell’ente</a:t>
            </a:r>
          </a:p>
          <a:p>
            <a:pPr marL="285750" indent="-285750" algn="just">
              <a:buFont typeface="Wingdings" panose="05000000000000000000" pitchFamily="2" charset="2"/>
              <a:buChar char="ü"/>
            </a:pPr>
            <a:r>
              <a:rPr lang="it-IT" sz="1600" i="0" dirty="0">
                <a:solidFill>
                  <a:srgbClr val="333333"/>
                </a:solidFill>
                <a:effectLst/>
                <a:latin typeface="DecimaWE Rg" panose="02000000000000000000" pitchFamily="2" charset="0"/>
              </a:rPr>
              <a:t>è presentata dalle </a:t>
            </a:r>
            <a:r>
              <a:rPr lang="it-IT" sz="1600" b="1" i="0" dirty="0">
                <a:solidFill>
                  <a:srgbClr val="333333"/>
                </a:solidFill>
                <a:effectLst/>
                <a:latin typeface="DecimaWE Rg" panose="02000000000000000000" pitchFamily="2" charset="0"/>
              </a:rPr>
              <a:t>ore 8:00 del giorno 12 febbraio 2024 alle ore 16:00 del giorno 11 aprile 2024</a:t>
            </a:r>
          </a:p>
          <a:p>
            <a:pPr algn="just"/>
            <a:endParaRPr lang="it-IT" sz="1600" b="1" u="none" strike="noStrike" baseline="0" dirty="0">
              <a:solidFill>
                <a:srgbClr val="333333"/>
              </a:solidFill>
              <a:latin typeface="DecimaWE Rg" panose="02000000000000000000" pitchFamily="2" charset="0"/>
            </a:endParaRPr>
          </a:p>
          <a:p>
            <a:pPr algn="just"/>
            <a:r>
              <a:rPr lang="it-IT" sz="1600" dirty="0">
                <a:solidFill>
                  <a:srgbClr val="333333"/>
                </a:solidFill>
                <a:latin typeface="DecimaWE Rg" panose="02000000000000000000" pitchFamily="2" charset="0"/>
              </a:rPr>
              <a:t>L</a:t>
            </a:r>
            <a:r>
              <a:rPr lang="it-IT" sz="1600" b="0" i="0" dirty="0">
                <a:solidFill>
                  <a:srgbClr val="333333"/>
                </a:solidFill>
                <a:effectLst/>
                <a:latin typeface="DecimaWE Rg" panose="02000000000000000000" pitchFamily="2" charset="0"/>
              </a:rPr>
              <a:t>a sovvenzione è </a:t>
            </a:r>
            <a:r>
              <a:rPr lang="it-IT" sz="1600" b="1" i="0" dirty="0">
                <a:solidFill>
                  <a:srgbClr val="333333"/>
                </a:solidFill>
                <a:effectLst/>
                <a:latin typeface="DecimaWE Rg" panose="02000000000000000000" pitchFamily="2" charset="0"/>
              </a:rPr>
              <a:t>concessa </a:t>
            </a:r>
            <a:r>
              <a:rPr lang="it-IT" sz="1600" b="0" i="0" dirty="0">
                <a:solidFill>
                  <a:srgbClr val="333333"/>
                </a:solidFill>
                <a:effectLst/>
                <a:latin typeface="DecimaWE Rg" panose="02000000000000000000" pitchFamily="2" charset="0"/>
              </a:rPr>
              <a:t>con decreto del Direttore del Servizio beni culturali e affari giuridici, o suo delegato, entro 90 (novanta) giorni dalla data di ricevimento della relativa domanda.</a:t>
            </a:r>
          </a:p>
          <a:p>
            <a:pPr algn="just"/>
            <a:endParaRPr lang="it-IT" sz="1600" b="0" i="0" dirty="0">
              <a:solidFill>
                <a:srgbClr val="333333"/>
              </a:solidFill>
              <a:effectLst/>
              <a:latin typeface="DecimaWE Rg" panose="02000000000000000000" pitchFamily="2" charset="0"/>
            </a:endParaRPr>
          </a:p>
          <a:p>
            <a:pPr algn="just"/>
            <a:r>
              <a:rPr lang="it-IT" sz="1600" b="0" i="0" dirty="0">
                <a:solidFill>
                  <a:srgbClr val="333333"/>
                </a:solidFill>
                <a:effectLst/>
                <a:latin typeface="DecimaWE Rg" panose="02000000000000000000" pitchFamily="2" charset="0"/>
              </a:rPr>
              <a:t>A seguito dell’adozione del suddetto decreto, è comunicato via PEC a ciascun richiedente l’esito ed è contestualmente fissato un termine della durata di 10 (dieci) giorni consecutivi entro il quale accettare formalmente il contributo e trasmettere il Codice Unico di Progetto (CUP) e la data di previsto avvio dell’iniziativa.</a:t>
            </a:r>
          </a:p>
          <a:p>
            <a:endParaRPr lang="it-IT" sz="1400" b="0" i="0" u="none" strike="noStrike" baseline="0" dirty="0">
              <a:solidFill>
                <a:srgbClr val="000000"/>
              </a:solidFill>
              <a:latin typeface="DecimaWE"/>
            </a:endParaRP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Tree>
    <p:extLst>
      <p:ext uri="{BB962C8B-B14F-4D97-AF65-F5344CB8AC3E}">
        <p14:creationId xmlns:p14="http://schemas.microsoft.com/office/powerpoint/2010/main" val="2787994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338351" y="1327626"/>
            <a:ext cx="10865267" cy="4832092"/>
          </a:xfrm>
          <a:prstGeom prst="rect">
            <a:avLst/>
          </a:prstGeom>
          <a:noFill/>
        </p:spPr>
        <p:txBody>
          <a:bodyPr wrap="square" rtlCol="0">
            <a:spAutoFit/>
          </a:bodyPr>
          <a:lstStyle/>
          <a:p>
            <a:pPr algn="just"/>
            <a:r>
              <a:rPr lang="it-IT" sz="2200" b="1" dirty="0">
                <a:solidFill>
                  <a:schemeClr val="accent1">
                    <a:lumMod val="75000"/>
                  </a:schemeClr>
                </a:solidFill>
                <a:latin typeface="DecimaWE Rg" panose="02000000000000000000" pitchFamily="2" charset="0"/>
              </a:rPr>
              <a:t>9. Realizzazione del progetto e variazione</a:t>
            </a:r>
          </a:p>
          <a:p>
            <a:pPr algn="just"/>
            <a:endParaRPr lang="it-IT" sz="1400" dirty="0">
              <a:solidFill>
                <a:srgbClr val="333333"/>
              </a:solidFill>
              <a:latin typeface="decimaregular"/>
            </a:endParaRPr>
          </a:p>
          <a:p>
            <a:pPr algn="just"/>
            <a:r>
              <a:rPr lang="it-IT" sz="1700" dirty="0">
                <a:latin typeface="DecimaWE Rg" panose="02000000000000000000" pitchFamily="2" charset="0"/>
              </a:rPr>
              <a:t>Il Beneficiario è tenuto a realizzare il progetto conformemente a quanto ammesso al finanziamento, sia sul piano tecnico che in relazione alle voci e ai relativi valori di spesa ammissibili, e secondo gli obblighi individuati dall’atto di concessione.</a:t>
            </a:r>
          </a:p>
          <a:p>
            <a:pPr algn="just"/>
            <a:endParaRPr lang="it-IT" sz="1700" dirty="0">
              <a:latin typeface="DecimaWE Rg" panose="02000000000000000000" pitchFamily="2" charset="0"/>
            </a:endParaRPr>
          </a:p>
          <a:p>
            <a:pPr algn="just"/>
            <a:r>
              <a:rPr lang="it-IT" sz="1700" dirty="0">
                <a:latin typeface="DecimaWE Rg" panose="02000000000000000000" pitchFamily="2" charset="0"/>
              </a:rPr>
              <a:t>E’, tuttavia, </a:t>
            </a:r>
            <a:r>
              <a:rPr lang="it-IT" sz="1700" b="1" dirty="0">
                <a:latin typeface="DecimaWE Rg" panose="02000000000000000000" pitchFamily="2" charset="0"/>
              </a:rPr>
              <a:t>ammissibile la variazione degli importi ascritti alle tipologie di spesa </a:t>
            </a:r>
            <a:r>
              <a:rPr lang="it-IT" sz="1700" dirty="0">
                <a:latin typeface="DecimaWE Rg" panose="02000000000000000000" pitchFamily="2" charset="0"/>
              </a:rPr>
              <a:t>ammesse a finanziamento, a condizione che essa:</a:t>
            </a:r>
          </a:p>
          <a:p>
            <a:pPr marL="800100" lvl="1" indent="-342900" algn="just">
              <a:buFont typeface="Wingdings" panose="05000000000000000000" pitchFamily="2" charset="2"/>
              <a:buChar char="ü"/>
            </a:pPr>
            <a:r>
              <a:rPr lang="it-IT" sz="1700" dirty="0">
                <a:latin typeface="DecimaWE Rg" panose="02000000000000000000" pitchFamily="2" charset="0"/>
              </a:rPr>
              <a:t> non comporti la rideterminazione in aumento del contributo assegnato </a:t>
            </a:r>
          </a:p>
          <a:p>
            <a:pPr marL="800100" lvl="1" indent="-342900" algn="just">
              <a:buFont typeface="Wingdings" panose="05000000000000000000" pitchFamily="2" charset="2"/>
              <a:buChar char="ü"/>
            </a:pPr>
            <a:r>
              <a:rPr lang="it-IT" sz="1700" dirty="0">
                <a:latin typeface="DecimaWE Rg" panose="02000000000000000000" pitchFamily="2" charset="0"/>
              </a:rPr>
              <a:t>sia adeguatamente motivata in relazione al conseguimento dei risultati operativi attesi.</a:t>
            </a:r>
          </a:p>
          <a:p>
            <a:pPr marL="800100" lvl="1" indent="-342900" algn="just">
              <a:buFont typeface="Wingdings" panose="05000000000000000000" pitchFamily="2" charset="2"/>
              <a:buChar char="ü"/>
            </a:pPr>
            <a:endParaRPr lang="it-IT" sz="1700" dirty="0">
              <a:latin typeface="DecimaWE Rg" panose="02000000000000000000" pitchFamily="2" charset="0"/>
            </a:endParaRPr>
          </a:p>
          <a:p>
            <a:pPr algn="just"/>
            <a:r>
              <a:rPr lang="it-IT" sz="1700" dirty="0">
                <a:latin typeface="DecimaWE Rg" panose="02000000000000000000" pitchFamily="2" charset="0"/>
              </a:rPr>
              <a:t>La </a:t>
            </a:r>
            <a:r>
              <a:rPr lang="it-IT" sz="1700" b="1" dirty="0">
                <a:latin typeface="DecimaWE Rg" panose="02000000000000000000" pitchFamily="2" charset="0"/>
              </a:rPr>
              <a:t>variazione del progetto </a:t>
            </a:r>
            <a:r>
              <a:rPr lang="it-IT" sz="1700" dirty="0">
                <a:latin typeface="DecimaWE Rg" panose="02000000000000000000" pitchFamily="2" charset="0"/>
              </a:rPr>
              <a:t>che comporta uno </a:t>
            </a:r>
            <a:r>
              <a:rPr lang="it-IT" sz="1700" b="1" dirty="0">
                <a:latin typeface="DecimaWE Rg" panose="02000000000000000000" pitchFamily="2" charset="0"/>
              </a:rPr>
              <a:t>scostamento del valore economico </a:t>
            </a:r>
            <a:r>
              <a:rPr lang="it-IT" sz="1700" dirty="0">
                <a:latin typeface="DecimaWE Rg" panose="02000000000000000000" pitchFamily="2" charset="0"/>
              </a:rPr>
              <a:t>rispetto al quadro economico iniziale: </a:t>
            </a:r>
          </a:p>
          <a:p>
            <a:pPr marL="800100" lvl="1" indent="-342900" algn="just">
              <a:buFont typeface="Wingdings" panose="05000000000000000000" pitchFamily="2" charset="2"/>
              <a:buChar char="ü"/>
            </a:pPr>
            <a:r>
              <a:rPr lang="it-IT" sz="1700" dirty="0">
                <a:latin typeface="DecimaWE Rg" panose="02000000000000000000" pitchFamily="2" charset="0"/>
              </a:rPr>
              <a:t>se inferiore al 20% dell’ammontare della spesa complessivamente ammessa, deve essere comunicata alla SRA prima che il Beneficiario vi abbia dato effettiva esecuzione</a:t>
            </a:r>
          </a:p>
          <a:p>
            <a:pPr marL="800100" lvl="1" indent="-342900" algn="just">
              <a:buFont typeface="Wingdings" panose="05000000000000000000" pitchFamily="2" charset="2"/>
              <a:buChar char="ü"/>
            </a:pPr>
            <a:r>
              <a:rPr lang="it-IT" sz="1700" dirty="0">
                <a:latin typeface="DecimaWE Rg" panose="02000000000000000000" pitchFamily="2" charset="0"/>
              </a:rPr>
              <a:t>se pari o superiore al 20 % dell’ammontare della spesa complessivamente ammessa, deve essere autorizzata dalla SRA prima che il Beneficiario vi abbia dato effettiva esecuzione.</a:t>
            </a:r>
          </a:p>
          <a:p>
            <a:pPr algn="just"/>
            <a:endParaRPr lang="it-IT" sz="1700" dirty="0">
              <a:latin typeface="DecimaWE Rg" panose="02000000000000000000" pitchFamily="2" charset="0"/>
            </a:endParaRPr>
          </a:p>
          <a:p>
            <a:pPr algn="just"/>
            <a:r>
              <a:rPr lang="it-IT" sz="1700" dirty="0">
                <a:latin typeface="DecimaWE Rg" panose="02000000000000000000" pitchFamily="2" charset="0"/>
              </a:rPr>
              <a:t>In </a:t>
            </a:r>
            <a:r>
              <a:rPr lang="it-IT" sz="1700">
                <a:latin typeface="DecimaWE Rg" panose="02000000000000000000" pitchFamily="2" charset="0"/>
              </a:rPr>
              <a:t>ogni caso, </a:t>
            </a:r>
            <a:r>
              <a:rPr lang="it-IT" sz="1700" dirty="0">
                <a:latin typeface="DecimaWE Rg" panose="02000000000000000000" pitchFamily="2" charset="0"/>
              </a:rPr>
              <a:t>la variazione non è ammissibile qualora comporti una riduzione del punteggio attribuito al progetto inferiore a 50 punti.</a:t>
            </a: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Tree>
    <p:extLst>
      <p:ext uri="{BB962C8B-B14F-4D97-AF65-F5344CB8AC3E}">
        <p14:creationId xmlns:p14="http://schemas.microsoft.com/office/powerpoint/2010/main" val="2490487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451474" y="1434194"/>
            <a:ext cx="10744200" cy="430887"/>
          </a:xfrm>
          <a:prstGeom prst="rect">
            <a:avLst/>
          </a:prstGeom>
          <a:noFill/>
        </p:spPr>
        <p:txBody>
          <a:bodyPr wrap="square" rtlCol="0">
            <a:spAutoFit/>
          </a:bodyPr>
          <a:lstStyle/>
          <a:p>
            <a:r>
              <a:rPr lang="it-IT" sz="2200" b="1" dirty="0">
                <a:solidFill>
                  <a:schemeClr val="accent1">
                    <a:lumMod val="75000"/>
                  </a:schemeClr>
                </a:solidFill>
                <a:latin typeface="DecimaWE Rg" panose="02000000000000000000" pitchFamily="2" charset="0"/>
              </a:rPr>
              <a:t>10. Erogazione dell’anticipo</a:t>
            </a:r>
            <a:endParaRPr lang="it-IT" sz="1400" b="0" i="0" u="none" strike="noStrike" baseline="0" dirty="0">
              <a:solidFill>
                <a:srgbClr val="000000"/>
              </a:solidFill>
              <a:latin typeface="DecimaWE"/>
            </a:endParaRP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
        <p:nvSpPr>
          <p:cNvPr id="8" name="CasellaDiTesto 7">
            <a:extLst>
              <a:ext uri="{FF2B5EF4-FFF2-40B4-BE49-F238E27FC236}">
                <a16:creationId xmlns:a16="http://schemas.microsoft.com/office/drawing/2014/main" id="{444B46DA-D7E8-B31E-3FC7-4227DC5FA08A}"/>
              </a:ext>
            </a:extLst>
          </p:cNvPr>
          <p:cNvSpPr txBox="1"/>
          <p:nvPr/>
        </p:nvSpPr>
        <p:spPr>
          <a:xfrm>
            <a:off x="451474" y="2171598"/>
            <a:ext cx="10894706" cy="3139321"/>
          </a:xfrm>
          <a:prstGeom prst="rect">
            <a:avLst/>
          </a:prstGeom>
          <a:noFill/>
        </p:spPr>
        <p:txBody>
          <a:bodyPr wrap="square" rtlCol="0">
            <a:spAutoFit/>
          </a:bodyPr>
          <a:lstStyle/>
          <a:p>
            <a:pPr algn="just"/>
            <a:r>
              <a:rPr lang="it-IT" sz="1600" dirty="0">
                <a:latin typeface="DecimaWE Rg" panose="02000000000000000000" pitchFamily="2" charset="0"/>
              </a:rPr>
              <a:t>In </a:t>
            </a:r>
            <a:r>
              <a:rPr lang="it-IT" sz="1600" b="1" dirty="0">
                <a:latin typeface="DecimaWE Rg" panose="02000000000000000000" pitchFamily="2" charset="0"/>
              </a:rPr>
              <a:t>sede di presentazione della domanda </a:t>
            </a:r>
            <a:r>
              <a:rPr lang="it-IT" sz="1600" dirty="0">
                <a:latin typeface="DecimaWE Rg" panose="02000000000000000000" pitchFamily="2" charset="0"/>
              </a:rPr>
              <a:t>è possibile manifestare l’intenzione di richiedere l’erogazione in via anticipata della sovvenzione.</a:t>
            </a:r>
          </a:p>
          <a:p>
            <a:pPr algn="just"/>
            <a:endParaRPr lang="it-IT" sz="1600" dirty="0">
              <a:latin typeface="DecimaWE Rg" panose="02000000000000000000" pitchFamily="2" charset="0"/>
            </a:endParaRPr>
          </a:p>
          <a:p>
            <a:pPr algn="just"/>
            <a:r>
              <a:rPr lang="it-IT" sz="1600" b="1" dirty="0">
                <a:latin typeface="DecimaWE Rg" panose="02000000000000000000" pitchFamily="2" charset="0"/>
              </a:rPr>
              <a:t>Dopo che la sovvenzione è stata concessa</a:t>
            </a:r>
            <a:r>
              <a:rPr lang="it-IT" sz="1600" dirty="0">
                <a:latin typeface="DecimaWE Rg" panose="02000000000000000000" pitchFamily="2" charset="0"/>
              </a:rPr>
              <a:t>, il Beneficiario può presentare domanda di erogazione dell’anticipo mediante redatta secondo il fac-simile pubblicato sul sito istituzionale nella sezione dedicata al bando.</a:t>
            </a:r>
          </a:p>
          <a:p>
            <a:pPr algn="just"/>
            <a:endParaRPr lang="it-IT" sz="1600" dirty="0">
              <a:latin typeface="DecimaWE Rg" panose="02000000000000000000" pitchFamily="2" charset="0"/>
            </a:endParaRPr>
          </a:p>
          <a:p>
            <a:pPr algn="just"/>
            <a:r>
              <a:rPr lang="it-IT" sz="1600" dirty="0">
                <a:latin typeface="DecimaWE Rg" panose="02000000000000000000" pitchFamily="2" charset="0"/>
              </a:rPr>
              <a:t>L’anticipazione è </a:t>
            </a:r>
            <a:r>
              <a:rPr lang="it-IT" sz="1600" b="1" dirty="0">
                <a:latin typeface="DecimaWE Rg" panose="02000000000000000000" pitchFamily="2" charset="0"/>
              </a:rPr>
              <a:t>erogata in un’unica soluzione</a:t>
            </a:r>
            <a:r>
              <a:rPr lang="it-IT" sz="1600" dirty="0">
                <a:latin typeface="DecimaWE Rg" panose="02000000000000000000" pitchFamily="2" charset="0"/>
              </a:rPr>
              <a:t>, nella </a:t>
            </a:r>
            <a:r>
              <a:rPr lang="it-IT" sz="1600" b="1" dirty="0">
                <a:latin typeface="DecimaWE Rg" panose="02000000000000000000" pitchFamily="2" charset="0"/>
              </a:rPr>
              <a:t>misura massima del 100% </a:t>
            </a:r>
            <a:r>
              <a:rPr lang="it-IT" sz="1600" dirty="0">
                <a:latin typeface="DecimaWE Rg" panose="02000000000000000000" pitchFamily="2" charset="0"/>
              </a:rPr>
              <a:t>dell’importo concesso.</a:t>
            </a:r>
          </a:p>
          <a:p>
            <a:pPr algn="just"/>
            <a:endParaRPr lang="it-IT" sz="1600" dirty="0">
              <a:latin typeface="DecimaWE Rg" panose="02000000000000000000" pitchFamily="2" charset="0"/>
            </a:endParaRPr>
          </a:p>
          <a:p>
            <a:pPr algn="just"/>
            <a:r>
              <a:rPr lang="it-IT" sz="1600" dirty="0">
                <a:latin typeface="DecimaWE Rg" panose="02000000000000000000" pitchFamily="2" charset="0"/>
              </a:rPr>
              <a:t>L’anticipo viene liquidato entro 60 giorni dal ricevimento della domanda di erogazione dell’anticipo medesimo.</a:t>
            </a:r>
          </a:p>
          <a:p>
            <a:endParaRPr lang="it-IT" dirty="0"/>
          </a:p>
          <a:p>
            <a:endParaRPr lang="it-IT" dirty="0"/>
          </a:p>
          <a:p>
            <a:endParaRPr lang="it-IT" dirty="0"/>
          </a:p>
        </p:txBody>
      </p:sp>
    </p:spTree>
    <p:extLst>
      <p:ext uri="{BB962C8B-B14F-4D97-AF65-F5344CB8AC3E}">
        <p14:creationId xmlns:p14="http://schemas.microsoft.com/office/powerpoint/2010/main" val="155566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377072" y="1040912"/>
            <a:ext cx="10784265" cy="5139869"/>
          </a:xfrm>
          <a:prstGeom prst="rect">
            <a:avLst/>
          </a:prstGeom>
          <a:noFill/>
        </p:spPr>
        <p:txBody>
          <a:bodyPr wrap="square" rtlCol="0">
            <a:spAutoFit/>
          </a:bodyPr>
          <a:lstStyle/>
          <a:p>
            <a:endParaRPr lang="it-IT" sz="2200" b="1" dirty="0">
              <a:solidFill>
                <a:schemeClr val="accent1">
                  <a:lumMod val="75000"/>
                </a:schemeClr>
              </a:solidFill>
              <a:latin typeface="DecimaWE Rg" panose="02000000000000000000" pitchFamily="2" charset="0"/>
            </a:endParaRPr>
          </a:p>
          <a:p>
            <a:r>
              <a:rPr lang="it-IT" sz="2200" b="1" dirty="0">
                <a:solidFill>
                  <a:schemeClr val="accent1">
                    <a:lumMod val="75000"/>
                  </a:schemeClr>
                </a:solidFill>
                <a:latin typeface="DecimaWE Rg" panose="02000000000000000000" pitchFamily="2" charset="0"/>
              </a:rPr>
              <a:t>11. Modalità di rendicontazione</a:t>
            </a:r>
          </a:p>
          <a:p>
            <a:endParaRPr lang="it-IT" b="0" i="0" u="none" strike="noStrike" baseline="0" dirty="0">
              <a:solidFill>
                <a:srgbClr val="000000"/>
              </a:solidFill>
              <a:latin typeface="DecimaWE Rg" panose="02000000000000000000" pitchFamily="2" charset="0"/>
            </a:endParaRPr>
          </a:p>
          <a:p>
            <a:r>
              <a:rPr lang="it-IT" b="0" i="0" u="none" strike="noStrike" baseline="0" dirty="0">
                <a:solidFill>
                  <a:srgbClr val="000000"/>
                </a:solidFill>
                <a:latin typeface="DecimaWE Rg" panose="02000000000000000000" pitchFamily="2" charset="0"/>
              </a:rPr>
              <a:t>La rendicontazione </a:t>
            </a:r>
            <a:r>
              <a:rPr lang="it-IT" dirty="0">
                <a:solidFill>
                  <a:srgbClr val="000000"/>
                </a:solidFill>
                <a:latin typeface="DecimaWE Rg" panose="02000000000000000000" pitchFamily="2" charset="0"/>
              </a:rPr>
              <a:t>deve essere </a:t>
            </a:r>
            <a:r>
              <a:rPr lang="it-IT" b="1" dirty="0">
                <a:solidFill>
                  <a:srgbClr val="000000"/>
                </a:solidFill>
                <a:latin typeface="DecimaWE Rg" panose="02000000000000000000" pitchFamily="2" charset="0"/>
              </a:rPr>
              <a:t>presentata entro il termine indicato nel Decreto di concessione </a:t>
            </a:r>
            <a:r>
              <a:rPr lang="it-IT" dirty="0">
                <a:solidFill>
                  <a:srgbClr val="000000"/>
                </a:solidFill>
                <a:latin typeface="DecimaWE Rg" panose="02000000000000000000" pitchFamily="2" charset="0"/>
              </a:rPr>
              <a:t>o entro il termine eventualmente prorogato.  Il Beneficiario predispone e presenta la rendicontazione </a:t>
            </a:r>
            <a:r>
              <a:rPr lang="it-IT" b="1" i="0" dirty="0">
                <a:solidFill>
                  <a:srgbClr val="333333"/>
                </a:solidFill>
                <a:effectLst/>
                <a:latin typeface="DecimaWE Rg" panose="02000000000000000000" pitchFamily="2" charset="0"/>
              </a:rPr>
              <a:t>tramite il sistema online dedicato</a:t>
            </a:r>
            <a:r>
              <a:rPr lang="it-IT" b="0" i="0" dirty="0">
                <a:solidFill>
                  <a:srgbClr val="333333"/>
                </a:solidFill>
                <a:effectLst/>
                <a:latin typeface="DecimaWE Rg" panose="02000000000000000000" pitchFamily="2" charset="0"/>
              </a:rPr>
              <a:t>. </a:t>
            </a:r>
          </a:p>
          <a:p>
            <a:endParaRPr lang="it-IT" dirty="0">
              <a:solidFill>
                <a:srgbClr val="333333"/>
              </a:solidFill>
              <a:latin typeface="DecimaWE Rg" panose="02000000000000000000" pitchFamily="2" charset="0"/>
            </a:endParaRPr>
          </a:p>
          <a:p>
            <a:pPr algn="l"/>
            <a:r>
              <a:rPr lang="it-IT" dirty="0">
                <a:solidFill>
                  <a:srgbClr val="333333"/>
                </a:solidFill>
                <a:latin typeface="DecimaWE Rg" panose="02000000000000000000" pitchFamily="2" charset="0"/>
              </a:rPr>
              <a:t>La rendicontazione deve comprendere:</a:t>
            </a:r>
          </a:p>
          <a:p>
            <a:pPr marL="285750" indent="-285750" algn="l">
              <a:buFont typeface="Wingdings" panose="05000000000000000000" pitchFamily="2" charset="2"/>
              <a:buChar char="ü"/>
            </a:pPr>
            <a:r>
              <a:rPr lang="it-IT" dirty="0">
                <a:solidFill>
                  <a:srgbClr val="333333"/>
                </a:solidFill>
                <a:latin typeface="DecimaWE Rg" panose="02000000000000000000" pitchFamily="2" charset="0"/>
              </a:rPr>
              <a:t>l’</a:t>
            </a:r>
            <a:r>
              <a:rPr lang="it-IT" b="1" dirty="0">
                <a:solidFill>
                  <a:srgbClr val="333333"/>
                </a:solidFill>
                <a:latin typeface="DecimaWE Rg" panose="02000000000000000000" pitchFamily="2" charset="0"/>
              </a:rPr>
              <a:t>elenco analitico delle spese ammesse </a:t>
            </a:r>
            <a:r>
              <a:rPr lang="it-IT" dirty="0">
                <a:solidFill>
                  <a:srgbClr val="333333"/>
                </a:solidFill>
                <a:latin typeface="DecimaWE Rg" panose="02000000000000000000" pitchFamily="2" charset="0"/>
              </a:rPr>
              <a:t>in domanda e poi effettivamente sostenute con l’indicazione dei giustificativi di spesa e delle relative quietanze</a:t>
            </a:r>
          </a:p>
          <a:p>
            <a:pPr marL="285750" indent="-285750" algn="l">
              <a:buFont typeface="Wingdings" panose="05000000000000000000" pitchFamily="2" charset="2"/>
              <a:buChar char="ü"/>
            </a:pPr>
            <a:r>
              <a:rPr lang="it-IT" dirty="0">
                <a:solidFill>
                  <a:srgbClr val="333333"/>
                </a:solidFill>
                <a:latin typeface="DecimaWE Rg" panose="02000000000000000000" pitchFamily="2" charset="0"/>
              </a:rPr>
              <a:t>la </a:t>
            </a:r>
            <a:r>
              <a:rPr lang="it-IT" b="1" dirty="0">
                <a:solidFill>
                  <a:srgbClr val="333333"/>
                </a:solidFill>
                <a:latin typeface="DecimaWE Rg" panose="02000000000000000000" pitchFamily="2" charset="0"/>
              </a:rPr>
              <a:t>documentazione giustificativa di spesa debitamente quietanzata </a:t>
            </a:r>
            <a:r>
              <a:rPr lang="it-IT" dirty="0">
                <a:solidFill>
                  <a:srgbClr val="333333"/>
                </a:solidFill>
                <a:latin typeface="DecimaWE Rg" panose="02000000000000000000" pitchFamily="2" charset="0"/>
              </a:rPr>
              <a:t>che dimostri che la spesa sia stata effettivamente sostenuta e che riporti l’indicazione del CUP e CIG</a:t>
            </a:r>
          </a:p>
          <a:p>
            <a:pPr marL="285750" indent="-285750" algn="l">
              <a:buFont typeface="Wingdings" panose="05000000000000000000" pitchFamily="2" charset="2"/>
              <a:buChar char="ü"/>
            </a:pPr>
            <a:r>
              <a:rPr lang="it-IT" dirty="0">
                <a:solidFill>
                  <a:srgbClr val="333333"/>
                </a:solidFill>
                <a:latin typeface="DecimaWE Rg" panose="02000000000000000000" pitchFamily="2" charset="0"/>
              </a:rPr>
              <a:t>la </a:t>
            </a:r>
            <a:r>
              <a:rPr lang="it-IT" b="1" dirty="0">
                <a:solidFill>
                  <a:srgbClr val="333333"/>
                </a:solidFill>
                <a:latin typeface="DecimaWE Rg" panose="02000000000000000000" pitchFamily="2" charset="0"/>
              </a:rPr>
              <a:t>relazione illustrativa </a:t>
            </a:r>
            <a:r>
              <a:rPr lang="it-IT" dirty="0">
                <a:solidFill>
                  <a:srgbClr val="333333"/>
                </a:solidFill>
                <a:latin typeface="DecimaWE Rg" panose="02000000000000000000" pitchFamily="2" charset="0"/>
              </a:rPr>
              <a:t>contenente il piano dei costi ammesso in fase di concessione e quello finale, nonché cronoprogramma riepilogativo </a:t>
            </a:r>
          </a:p>
          <a:p>
            <a:pPr marL="285750" indent="-285750" algn="l">
              <a:buFont typeface="Wingdings" panose="05000000000000000000" pitchFamily="2" charset="2"/>
              <a:buChar char="ü"/>
            </a:pPr>
            <a:r>
              <a:rPr lang="it-IT" dirty="0">
                <a:solidFill>
                  <a:srgbClr val="333333"/>
                </a:solidFill>
                <a:latin typeface="DecimaWE Rg" panose="02000000000000000000" pitchFamily="2" charset="0"/>
              </a:rPr>
              <a:t>la </a:t>
            </a:r>
            <a:r>
              <a:rPr lang="it-IT" b="1" dirty="0">
                <a:solidFill>
                  <a:srgbClr val="333333"/>
                </a:solidFill>
                <a:latin typeface="DecimaWE Rg" panose="02000000000000000000" pitchFamily="2" charset="0"/>
              </a:rPr>
              <a:t>dichiarazione sostitutiva </a:t>
            </a:r>
            <a:r>
              <a:rPr lang="it-IT" dirty="0">
                <a:solidFill>
                  <a:srgbClr val="333333"/>
                </a:solidFill>
                <a:latin typeface="DecimaWE Rg" panose="02000000000000000000" pitchFamily="2" charset="0"/>
              </a:rPr>
              <a:t>sottoscritta digitalmente dal legale rappresentante o da incaricato, attestante:</a:t>
            </a:r>
          </a:p>
          <a:p>
            <a:pPr marL="1200150" lvl="2" indent="-285750">
              <a:buFont typeface="Arial" panose="020B0604020202020204" pitchFamily="34" charset="0"/>
              <a:buChar char="•"/>
            </a:pPr>
            <a:r>
              <a:rPr lang="it-IT" b="0" i="0" dirty="0">
                <a:solidFill>
                  <a:srgbClr val="333333"/>
                </a:solidFill>
                <a:effectLst/>
                <a:latin typeface="DecimaWE Rg" panose="02000000000000000000" pitchFamily="2" charset="0"/>
              </a:rPr>
              <a:t>Il rispetto del divieto di cumulo </a:t>
            </a:r>
          </a:p>
          <a:p>
            <a:pPr marL="1200150" lvl="2" indent="-285750">
              <a:buFont typeface="Arial" panose="020B0604020202020204" pitchFamily="34" charset="0"/>
              <a:buChar char="•"/>
            </a:pPr>
            <a:r>
              <a:rPr lang="it-IT" b="0" i="0" dirty="0">
                <a:solidFill>
                  <a:srgbClr val="333333"/>
                </a:solidFill>
                <a:effectLst/>
                <a:latin typeface="DecimaWE Rg" panose="02000000000000000000" pitchFamily="2" charset="0"/>
              </a:rPr>
              <a:t>Il rispetto degli obblighi di cui all’articolo 24 del Bando</a:t>
            </a:r>
          </a:p>
          <a:p>
            <a:pPr marL="285750" indent="-285750">
              <a:buFont typeface="Wingdings" panose="05000000000000000000" pitchFamily="2" charset="2"/>
              <a:buChar char="Ø"/>
            </a:pPr>
            <a:endParaRPr lang="it-IT" sz="1400" b="0" i="0" u="none" strike="noStrike" baseline="0" dirty="0">
              <a:solidFill>
                <a:srgbClr val="000000"/>
              </a:solidFill>
              <a:latin typeface="DecimaWE"/>
            </a:endParaRP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Tree>
    <p:extLst>
      <p:ext uri="{BB962C8B-B14F-4D97-AF65-F5344CB8AC3E}">
        <p14:creationId xmlns:p14="http://schemas.microsoft.com/office/powerpoint/2010/main" val="364021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451474" y="1327626"/>
            <a:ext cx="10744200" cy="4308872"/>
          </a:xfrm>
          <a:prstGeom prst="rect">
            <a:avLst/>
          </a:prstGeom>
          <a:noFill/>
        </p:spPr>
        <p:txBody>
          <a:bodyPr wrap="square" rtlCol="0">
            <a:spAutoFit/>
          </a:bodyPr>
          <a:lstStyle/>
          <a:p>
            <a:r>
              <a:rPr lang="it-IT" sz="2200" b="1" dirty="0">
                <a:solidFill>
                  <a:schemeClr val="accent1">
                    <a:lumMod val="75000"/>
                  </a:schemeClr>
                </a:solidFill>
                <a:latin typeface="DecimaWE Rg" panose="02000000000000000000" pitchFamily="2" charset="0"/>
              </a:rPr>
              <a:t>12 . Vincoli</a:t>
            </a:r>
          </a:p>
          <a:p>
            <a:pPr algn="just"/>
            <a:endParaRPr lang="it-IT" sz="1400" b="0" i="0" u="none" strike="noStrike" baseline="0" dirty="0">
              <a:solidFill>
                <a:srgbClr val="000000"/>
              </a:solidFill>
              <a:latin typeface="DecimaWE Rg" panose="02000000000000000000" pitchFamily="2" charset="0"/>
            </a:endParaRPr>
          </a:p>
          <a:p>
            <a:pPr marL="285750" indent="-285750" algn="just">
              <a:buFont typeface="Wingdings" panose="05000000000000000000" pitchFamily="2" charset="2"/>
              <a:buChar char="ü"/>
            </a:pPr>
            <a:r>
              <a:rPr lang="it-IT" sz="1600" b="0" i="0" u="none" strike="noStrike" baseline="0" dirty="0">
                <a:solidFill>
                  <a:srgbClr val="000000"/>
                </a:solidFill>
                <a:latin typeface="DecimaWE Rg" panose="02000000000000000000" pitchFamily="2" charset="0"/>
              </a:rPr>
              <a:t>Il Beneficiario non deve alienare o cedere ad alcun titolo i beni materiali e immateriali oggetto della sovvenzione durante il periodo temporale in cui vige il vincolo di destinazione di cui all’articolo 24 comma 1, lettera d) del Bando (5 anni), salvo il caso in cui detti siano sostituiti con beni analoghi previa adeguata motivazione</a:t>
            </a:r>
          </a:p>
          <a:p>
            <a:pPr algn="just"/>
            <a:endParaRPr lang="it-IT" sz="1600" b="0" i="0" u="none" strike="noStrike" baseline="0" dirty="0">
              <a:solidFill>
                <a:srgbClr val="000000"/>
              </a:solidFill>
              <a:latin typeface="DecimaWE Rg" panose="02000000000000000000" pitchFamily="2" charset="0"/>
            </a:endParaRPr>
          </a:p>
          <a:p>
            <a:pPr marL="285750" indent="-285750" algn="just">
              <a:buFont typeface="Wingdings" panose="05000000000000000000" pitchFamily="2" charset="2"/>
              <a:buChar char="ü"/>
            </a:pPr>
            <a:r>
              <a:rPr lang="it-IT" sz="1600" dirty="0">
                <a:solidFill>
                  <a:srgbClr val="000000"/>
                </a:solidFill>
                <a:latin typeface="DecimaWE Rg" panose="02000000000000000000" pitchFamily="2" charset="0"/>
              </a:rPr>
              <a:t>Il Beneficiario attesta il rispetto del vincolo periodicamente con dichiarazione sostitutiva da trasmettere dal 1° gennaio ed entro il 28 febbraio successivo all’annualità attestata. Qualora, a conclusione del vincolo, il periodo residuo da attestare sia inferiore all’anno, la dichiarazione può essere presentata allo scadere del vincolo medesimo, e comunque entro il 28 febbraio successivo </a:t>
            </a:r>
          </a:p>
          <a:p>
            <a:pPr algn="just"/>
            <a:endParaRPr lang="it-IT" sz="1600" dirty="0">
              <a:solidFill>
                <a:srgbClr val="000000"/>
              </a:solidFill>
              <a:latin typeface="DecimaWE Rg" panose="02000000000000000000" pitchFamily="2" charset="0"/>
            </a:endParaRPr>
          </a:p>
          <a:p>
            <a:pPr marL="285750" indent="-285750" algn="just">
              <a:buFont typeface="Wingdings" panose="05000000000000000000" pitchFamily="2" charset="2"/>
              <a:buChar char="ü"/>
            </a:pPr>
            <a:r>
              <a:rPr lang="it-IT" sz="1600" b="0" i="0" u="none" strike="noStrike" baseline="0" dirty="0">
                <a:solidFill>
                  <a:srgbClr val="000000"/>
                </a:solidFill>
                <a:latin typeface="DecimaWE Rg" panose="02000000000000000000" pitchFamily="2" charset="0"/>
              </a:rPr>
              <a:t>Prima di predisporre il controllo, la SRA ha facoltà di sollecitare l’invio della dichiarazione di cui sopra, richiedendo la presentazione della stessa entro un termine perentorio di 30 (trenta) giorni dalla richiesta medesima</a:t>
            </a:r>
          </a:p>
          <a:p>
            <a:pPr algn="just"/>
            <a:endParaRPr lang="it-IT" sz="1600" b="0" i="0" u="none" strike="noStrike" baseline="0" dirty="0">
              <a:solidFill>
                <a:srgbClr val="000000"/>
              </a:solidFill>
              <a:latin typeface="DecimaWE Rg" panose="02000000000000000000" pitchFamily="2" charset="0"/>
            </a:endParaRPr>
          </a:p>
          <a:p>
            <a:pPr marL="285750" indent="-285750" algn="just">
              <a:buFont typeface="Wingdings" panose="05000000000000000000" pitchFamily="2" charset="2"/>
              <a:buChar char="ü"/>
            </a:pPr>
            <a:r>
              <a:rPr lang="it-IT" sz="1600" dirty="0">
                <a:solidFill>
                  <a:srgbClr val="000000"/>
                </a:solidFill>
                <a:latin typeface="DecimaWE Rg" panose="02000000000000000000" pitchFamily="2" charset="0"/>
              </a:rPr>
              <a:t>La violazione degli obblighi qui elencati comporta la rideterminazione della sovvenzione in proporzione al periodo per il quale il vincolo non è stato rispettato, con conseguente revoca parziale della concessione e recupero di quanto non spettante, secondo le modalità previste dagli artt. 49, 50 e 51 della legge regionale 7/2000</a:t>
            </a:r>
            <a:endParaRPr lang="it-IT" sz="1600" b="0" i="0" u="none" strike="noStrike" baseline="0" dirty="0">
              <a:solidFill>
                <a:srgbClr val="000000"/>
              </a:solidFill>
              <a:latin typeface="DecimaWE Rg" panose="02000000000000000000" pitchFamily="2" charset="0"/>
            </a:endParaRPr>
          </a:p>
          <a:p>
            <a:pPr marL="285750" indent="-285750">
              <a:buFont typeface="Wingdings" panose="05000000000000000000" pitchFamily="2" charset="2"/>
              <a:buChar char="ü"/>
            </a:pPr>
            <a:endParaRPr lang="it-IT" sz="1400" b="0" i="0" u="none" strike="noStrike" baseline="0" dirty="0">
              <a:solidFill>
                <a:srgbClr val="000000"/>
              </a:solidFill>
              <a:latin typeface="DecimaWE"/>
            </a:endParaRP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Tree>
    <p:extLst>
      <p:ext uri="{BB962C8B-B14F-4D97-AF65-F5344CB8AC3E}">
        <p14:creationId xmlns:p14="http://schemas.microsoft.com/office/powerpoint/2010/main" val="149753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451474" y="2263803"/>
            <a:ext cx="10744200" cy="2769989"/>
          </a:xfrm>
          <a:prstGeom prst="rect">
            <a:avLst/>
          </a:prstGeom>
          <a:noFill/>
        </p:spPr>
        <p:txBody>
          <a:bodyPr wrap="square" rtlCol="0">
            <a:spAutoFit/>
          </a:bodyPr>
          <a:lstStyle/>
          <a:p>
            <a:pPr algn="just"/>
            <a:r>
              <a:rPr lang="it-IT" b="1" dirty="0">
                <a:solidFill>
                  <a:schemeClr val="accent1">
                    <a:lumMod val="75000"/>
                  </a:schemeClr>
                </a:solidFill>
                <a:latin typeface="DecimaWE Rg" panose="02000000000000000000" pitchFamily="2" charset="0"/>
              </a:rPr>
              <a:t>1. Il foglio di calcolo: istruzioni operative</a:t>
            </a:r>
          </a:p>
          <a:p>
            <a:pPr algn="just"/>
            <a:r>
              <a:rPr lang="it-IT" sz="1600" b="1" dirty="0">
                <a:solidFill>
                  <a:schemeClr val="tx2">
                    <a:lumMod val="75000"/>
                  </a:schemeClr>
                </a:solidFill>
                <a:latin typeface="DecimaWE Rg" panose="02000000000000000000" pitchFamily="2" charset="0"/>
              </a:rPr>
              <a:t>   1.1. Calcolo dell’aiuto all’investimento: le voci «componente positiva di gestione» e «componente negativa di gestione» </a:t>
            </a:r>
          </a:p>
          <a:p>
            <a:pPr algn="just"/>
            <a:r>
              <a:rPr lang="it-IT" sz="1600" b="1" dirty="0">
                <a:solidFill>
                  <a:schemeClr val="tx2">
                    <a:lumMod val="75000"/>
                  </a:schemeClr>
                </a:solidFill>
                <a:latin typeface="DecimaWE Rg" panose="02000000000000000000" pitchFamily="2" charset="0"/>
              </a:rPr>
              <a:t>   1.2. Calcolo dell’aiuto all’investimento: ammortamento e le percentuali di intensità del  contributo</a:t>
            </a:r>
          </a:p>
          <a:p>
            <a:pPr algn="just"/>
            <a:endParaRPr lang="it-IT" b="1" dirty="0">
              <a:solidFill>
                <a:schemeClr val="tx2">
                  <a:lumMod val="75000"/>
                </a:schemeClr>
              </a:solidFill>
              <a:latin typeface="DecimaWE Rg" panose="02000000000000000000" pitchFamily="2" charset="0"/>
            </a:endParaRPr>
          </a:p>
          <a:p>
            <a:pPr algn="just"/>
            <a:r>
              <a:rPr lang="it-IT" b="1" dirty="0">
                <a:solidFill>
                  <a:schemeClr val="accent1">
                    <a:lumMod val="75000"/>
                  </a:schemeClr>
                </a:solidFill>
                <a:latin typeface="DecimaWE Rg" panose="02000000000000000000" pitchFamily="2" charset="0"/>
              </a:rPr>
              <a:t>2. La scalabilità dell’intervento</a:t>
            </a:r>
          </a:p>
          <a:p>
            <a:endParaRPr lang="it-IT" b="1" dirty="0">
              <a:solidFill>
                <a:schemeClr val="tx2">
                  <a:lumMod val="75000"/>
                </a:schemeClr>
              </a:solidFill>
              <a:latin typeface="DecimaWE Rg" panose="02000000000000000000" pitchFamily="2" charset="0"/>
            </a:endParaRPr>
          </a:p>
          <a:p>
            <a:pPr algn="just"/>
            <a:r>
              <a:rPr lang="it-IT" b="1" dirty="0">
                <a:solidFill>
                  <a:schemeClr val="accent1">
                    <a:lumMod val="75000"/>
                  </a:schemeClr>
                </a:solidFill>
                <a:latin typeface="DecimaWE Rg" panose="02000000000000000000" pitchFamily="2" charset="0"/>
              </a:rPr>
              <a:t>3. Appalti e procedure di aggiudicazione europee</a:t>
            </a:r>
          </a:p>
          <a:p>
            <a:pPr algn="just"/>
            <a:endParaRPr lang="it-IT" b="1" dirty="0">
              <a:solidFill>
                <a:schemeClr val="accent1">
                  <a:lumMod val="75000"/>
                </a:schemeClr>
              </a:solidFill>
              <a:latin typeface="DecimaWE Rg" panose="02000000000000000000" pitchFamily="2" charset="0"/>
            </a:endParaRPr>
          </a:p>
          <a:p>
            <a:pPr algn="just"/>
            <a:r>
              <a:rPr lang="it-IT" b="1" dirty="0">
                <a:solidFill>
                  <a:schemeClr val="accent1">
                    <a:lumMod val="75000"/>
                  </a:schemeClr>
                </a:solidFill>
                <a:latin typeface="DecimaWE Rg" panose="02000000000000000000" pitchFamily="2" charset="0"/>
              </a:rPr>
              <a:t>4. Cronoprogramma</a:t>
            </a:r>
          </a:p>
          <a:p>
            <a:pPr marL="285750" indent="-285750">
              <a:buFont typeface="Wingdings" panose="05000000000000000000" pitchFamily="2" charset="2"/>
              <a:buChar char="ü"/>
            </a:pPr>
            <a:endParaRPr lang="it-IT" sz="1400" b="0" i="0" u="none" strike="noStrike" baseline="0" dirty="0">
              <a:solidFill>
                <a:srgbClr val="000000"/>
              </a:solidFill>
              <a:latin typeface="DecimaWE"/>
            </a:endParaRP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
        <p:nvSpPr>
          <p:cNvPr id="2" name="Titolo 3">
            <a:extLst>
              <a:ext uri="{FF2B5EF4-FFF2-40B4-BE49-F238E27FC236}">
                <a16:creationId xmlns:a16="http://schemas.microsoft.com/office/drawing/2014/main" id="{37A1AE70-2A4C-7AC0-0DB7-5250B5D14087}"/>
              </a:ext>
            </a:extLst>
          </p:cNvPr>
          <p:cNvSpPr txBox="1">
            <a:spLocks/>
          </p:cNvSpPr>
          <p:nvPr/>
        </p:nvSpPr>
        <p:spPr>
          <a:xfrm>
            <a:off x="-1331144" y="1716932"/>
            <a:ext cx="10515600" cy="424732"/>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400" b="1">
                <a:solidFill>
                  <a:schemeClr val="accent1">
                    <a:lumMod val="50000"/>
                  </a:schemeClr>
                </a:solidFill>
                <a:latin typeface="DecimaWE Rg" panose="02000000000000000000" pitchFamily="2" charset="0"/>
                <a:ea typeface="+mn-ea"/>
                <a:cs typeface="+mn-cs"/>
              </a:rPr>
              <a:t>TEMI APPROFONDITI NEL CORSO DELL’INTERVENTO</a:t>
            </a:r>
            <a:endParaRPr lang="it-IT" sz="2400" b="1" dirty="0">
              <a:solidFill>
                <a:schemeClr val="accent1">
                  <a:lumMod val="50000"/>
                </a:schemeClr>
              </a:solidFill>
              <a:latin typeface="DecimaWE Rg" panose="02000000000000000000" pitchFamily="2" charset="0"/>
              <a:ea typeface="+mn-ea"/>
              <a:cs typeface="+mn-cs"/>
            </a:endParaRPr>
          </a:p>
        </p:txBody>
      </p:sp>
    </p:spTree>
    <p:extLst>
      <p:ext uri="{BB962C8B-B14F-4D97-AF65-F5344CB8AC3E}">
        <p14:creationId xmlns:p14="http://schemas.microsoft.com/office/powerpoint/2010/main" val="748433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300684" y="1740322"/>
            <a:ext cx="11699677" cy="4870564"/>
          </a:xfrm>
          <a:prstGeom prst="rect">
            <a:avLst/>
          </a:prstGeom>
          <a:noFill/>
        </p:spPr>
        <p:txBody>
          <a:bodyPr wrap="square" rtlCol="0">
            <a:spAutoFit/>
          </a:bodyPr>
          <a:lstStyle/>
          <a:p>
            <a:pPr algn="just"/>
            <a:r>
              <a:rPr lang="it-IT" b="1" dirty="0">
                <a:solidFill>
                  <a:schemeClr val="tx2">
                    <a:lumMod val="75000"/>
                  </a:schemeClr>
                </a:solidFill>
                <a:latin typeface="DecimaWE Rg" panose="02000000000000000000" pitchFamily="2" charset="0"/>
              </a:rPr>
              <a:t>1.1. Calcolo dell’aiuto all’investimento: </a:t>
            </a:r>
            <a:r>
              <a:rPr lang="it-IT" sz="1800" b="1" dirty="0">
                <a:solidFill>
                  <a:schemeClr val="tx2">
                    <a:lumMod val="75000"/>
                  </a:schemeClr>
                </a:solidFill>
                <a:latin typeface="DecimaWE Rg" panose="02000000000000000000" pitchFamily="2" charset="0"/>
              </a:rPr>
              <a:t>le voci «componente positiva di gestione» e «componente negativa di gestione»</a:t>
            </a:r>
          </a:p>
          <a:p>
            <a:pPr algn="just"/>
            <a:endParaRPr lang="it-IT" b="1" dirty="0">
              <a:solidFill>
                <a:schemeClr val="tx2">
                  <a:lumMod val="75000"/>
                </a:schemeClr>
              </a:solidFill>
              <a:latin typeface="DecimaWE Rg" panose="02000000000000000000" pitchFamily="2" charset="0"/>
            </a:endParaRPr>
          </a:p>
          <a:p>
            <a:pPr algn="just"/>
            <a:r>
              <a:rPr lang="it-IT" sz="1450" dirty="0">
                <a:solidFill>
                  <a:srgbClr val="000000"/>
                </a:solidFill>
                <a:latin typeface="DecimaWE Rg" panose="02000000000000000000" pitchFamily="2" charset="0"/>
              </a:rPr>
              <a:t>Con riferimento allo strumento di calcolo, </a:t>
            </a:r>
            <a:r>
              <a:rPr lang="it-IT" sz="1450" b="1" dirty="0">
                <a:solidFill>
                  <a:schemeClr val="tx2">
                    <a:lumMod val="75000"/>
                  </a:schemeClr>
                </a:solidFill>
                <a:latin typeface="DecimaWE Rg" panose="02000000000000000000" pitchFamily="2" charset="0"/>
              </a:rPr>
              <a:t>le voci componente positiva e negativa di gestione </a:t>
            </a:r>
            <a:r>
              <a:rPr lang="it-IT" sz="1450" dirty="0">
                <a:solidFill>
                  <a:srgbClr val="000000"/>
                </a:solidFill>
                <a:latin typeface="DecimaWE Rg" panose="02000000000000000000" pitchFamily="2" charset="0"/>
              </a:rPr>
              <a:t>si riferiscono unicamente alla gestione caratteristica dello specifico luogo della cultura presentato a valere sul presente Bando. </a:t>
            </a:r>
          </a:p>
          <a:p>
            <a:pPr algn="just"/>
            <a:r>
              <a:rPr lang="it-IT" sz="1450" dirty="0">
                <a:solidFill>
                  <a:srgbClr val="000000"/>
                </a:solidFill>
                <a:latin typeface="DecimaWE Rg" panose="02000000000000000000" pitchFamily="2" charset="0"/>
              </a:rPr>
              <a:t>Di seguito si forniscono le indicazioni operative di compilazione:</a:t>
            </a:r>
          </a:p>
          <a:p>
            <a:pPr algn="just"/>
            <a:endParaRPr lang="it-IT" sz="1450" dirty="0">
              <a:solidFill>
                <a:srgbClr val="000000"/>
              </a:solidFill>
              <a:latin typeface="DecimaWE Rg" panose="02000000000000000000" pitchFamily="2" charset="0"/>
            </a:endParaRPr>
          </a:p>
          <a:p>
            <a:pPr marL="285750" indent="-285750" algn="just">
              <a:buFont typeface="Wingdings" panose="05000000000000000000" pitchFamily="2" charset="2"/>
              <a:buChar char="Ø"/>
            </a:pPr>
            <a:r>
              <a:rPr lang="it-IT" sz="1450" dirty="0">
                <a:solidFill>
                  <a:srgbClr val="000000"/>
                </a:solidFill>
                <a:latin typeface="DecimaWE Rg" panose="02000000000000000000" pitchFamily="2" charset="0"/>
              </a:rPr>
              <a:t>nella voce «</a:t>
            </a:r>
            <a:r>
              <a:rPr lang="it-IT" sz="1450" b="1" dirty="0">
                <a:solidFill>
                  <a:srgbClr val="000000"/>
                </a:solidFill>
                <a:latin typeface="DecimaWE Rg" panose="02000000000000000000" pitchFamily="2" charset="0"/>
              </a:rPr>
              <a:t>componenti positivi di gestione</a:t>
            </a:r>
            <a:r>
              <a:rPr lang="it-IT" sz="1450" dirty="0">
                <a:solidFill>
                  <a:srgbClr val="000000"/>
                </a:solidFill>
                <a:latin typeface="DecimaWE Rg" panose="02000000000000000000" pitchFamily="2" charset="0"/>
              </a:rPr>
              <a:t>»  inserire il totale dei ricavi (o delle entrate se trattasi di ente pubblico) </a:t>
            </a:r>
            <a:r>
              <a:rPr lang="it-IT" sz="1450" u="sng" dirty="0">
                <a:solidFill>
                  <a:srgbClr val="000000"/>
                </a:solidFill>
                <a:latin typeface="DecimaWE Rg" panose="02000000000000000000" pitchFamily="2" charset="0"/>
              </a:rPr>
              <a:t>ex ante attendibili </a:t>
            </a:r>
            <a:r>
              <a:rPr lang="it-IT" sz="1450" dirty="0">
                <a:solidFill>
                  <a:srgbClr val="000000"/>
                </a:solidFill>
                <a:latin typeface="DecimaWE Rg" panose="02000000000000000000" pitchFamily="2" charset="0"/>
              </a:rPr>
              <a:t>della gestione caratteristica del bene culturale e/o dell’attività culturale che si prevede </a:t>
            </a:r>
            <a:r>
              <a:rPr lang="it-IT" sz="1450" dirty="0">
                <a:latin typeface="DecimaWE Rg" panose="02000000000000000000" pitchFamily="2" charset="0"/>
              </a:rPr>
              <a:t>insorgano</a:t>
            </a:r>
            <a:r>
              <a:rPr lang="it-IT" sz="1450" dirty="0">
                <a:solidFill>
                  <a:srgbClr val="000000"/>
                </a:solidFill>
                <a:latin typeface="DecimaWE Rg" panose="02000000000000000000" pitchFamily="2" charset="0"/>
              </a:rPr>
              <a:t> nel normale svolgimento dell'attività corrente, per l’intera durata dell’investimento. Tra i componenti positivi di gestione </a:t>
            </a:r>
            <a:r>
              <a:rPr lang="it-IT" sz="1450" u="sng" dirty="0">
                <a:solidFill>
                  <a:srgbClr val="000000"/>
                </a:solidFill>
                <a:latin typeface="DecimaWE Rg" panose="02000000000000000000" pitchFamily="2" charset="0"/>
              </a:rPr>
              <a:t>non dovranno essere inclusi eventuali aiuti per il funzionamento </a:t>
            </a:r>
            <a:r>
              <a:rPr lang="it-IT" sz="1450" dirty="0">
                <a:solidFill>
                  <a:srgbClr val="000000"/>
                </a:solidFill>
                <a:latin typeface="DecimaWE Rg" panose="02000000000000000000" pitchFamily="2" charset="0"/>
              </a:rPr>
              <a:t>dell’Istituzione culturale che gestisce l’infrastruttura (ad esempio entrate derivanti da altre fonti), dal momento che detti aiuti, che assumono di norma la forma di contributi annualmente concessi, non sono imputati all’investimento, bensì si riferiscono esclusivamente al normale funzionamento dell’Istituzione.</a:t>
            </a:r>
          </a:p>
          <a:p>
            <a:pPr marL="288000" algn="just"/>
            <a:r>
              <a:rPr lang="it-IT" sz="1450" dirty="0">
                <a:solidFill>
                  <a:srgbClr val="000000"/>
                </a:solidFill>
                <a:latin typeface="DecimaWE Rg" panose="02000000000000000000" pitchFamily="2" charset="0"/>
              </a:rPr>
              <a:t>Nel caso in cui il luogo della cultura per sua natura non produce ricavi ma solo costi, è possibile compilare le annualità di riferimento con il dato  0 (zero). </a:t>
            </a:r>
            <a:r>
              <a:rPr lang="it-IT" sz="1450" b="1" dirty="0">
                <a:solidFill>
                  <a:srgbClr val="00B050"/>
                </a:solidFill>
                <a:latin typeface="DecimaWE Rg" panose="02000000000000000000" pitchFamily="2" charset="0"/>
              </a:rPr>
              <a:t>Es. di componente positiva: le entrate ricavate dalla vendita del biglietto per la visita del museo;</a:t>
            </a:r>
          </a:p>
          <a:p>
            <a:pPr marL="285750" indent="-285750" algn="just">
              <a:buFont typeface="Wingdings" panose="05000000000000000000" pitchFamily="2" charset="2"/>
              <a:buChar char="Ø"/>
            </a:pPr>
            <a:endParaRPr lang="it-IT" sz="1450" dirty="0">
              <a:solidFill>
                <a:srgbClr val="000000"/>
              </a:solidFill>
              <a:latin typeface="DecimaWE Rg" panose="02000000000000000000" pitchFamily="2" charset="0"/>
            </a:endParaRPr>
          </a:p>
          <a:p>
            <a:pPr marL="285750" indent="-285750" algn="just">
              <a:buFont typeface="Wingdings" panose="05000000000000000000" pitchFamily="2" charset="2"/>
              <a:buChar char="Ø"/>
            </a:pPr>
            <a:r>
              <a:rPr lang="it-IT" sz="1450" dirty="0">
                <a:solidFill>
                  <a:srgbClr val="000000"/>
                </a:solidFill>
                <a:latin typeface="DecimaWE Rg" panose="02000000000000000000" pitchFamily="2" charset="0"/>
              </a:rPr>
              <a:t>nella sezione «</a:t>
            </a:r>
            <a:r>
              <a:rPr lang="it-IT" sz="1450" b="1" dirty="0">
                <a:solidFill>
                  <a:srgbClr val="000000"/>
                </a:solidFill>
                <a:latin typeface="DecimaWE Rg" panose="02000000000000000000" pitchFamily="2" charset="0"/>
              </a:rPr>
              <a:t>componenti negativi di gestione</a:t>
            </a:r>
            <a:r>
              <a:rPr lang="it-IT" sz="1450" dirty="0">
                <a:solidFill>
                  <a:srgbClr val="000000"/>
                </a:solidFill>
                <a:latin typeface="DecimaWE Rg" panose="02000000000000000000" pitchFamily="2" charset="0"/>
              </a:rPr>
              <a:t>» indicare il totale dei costi (o delle uscite se trattasi di ente pubblico) </a:t>
            </a:r>
            <a:r>
              <a:rPr lang="it-IT" sz="1450" u="sng" dirty="0">
                <a:solidFill>
                  <a:srgbClr val="000000"/>
                </a:solidFill>
                <a:latin typeface="DecimaWE Rg" panose="02000000000000000000" pitchFamily="2" charset="0"/>
              </a:rPr>
              <a:t>ex ante attendibili </a:t>
            </a:r>
            <a:r>
              <a:rPr lang="it-IT" sz="1450" dirty="0">
                <a:solidFill>
                  <a:srgbClr val="000000"/>
                </a:solidFill>
                <a:latin typeface="DecimaWE Rg" panose="02000000000000000000" pitchFamily="2" charset="0"/>
              </a:rPr>
              <a:t>della gestione caratteristica del bene culturale e/o dell’attività culturale che si prevede insorgano nel normale svolgimento dell'attività corrente, per l’intera durata dell’investimento. Tra i componenti negativi di gestione </a:t>
            </a:r>
            <a:r>
              <a:rPr lang="it-IT" sz="1450" u="sng" dirty="0">
                <a:solidFill>
                  <a:srgbClr val="000000"/>
                </a:solidFill>
                <a:latin typeface="DecimaWE Rg" panose="02000000000000000000" pitchFamily="2" charset="0"/>
              </a:rPr>
              <a:t>non dovranno essere incluse le quote di ammortamento degli investimenti ammessi a finanziamento</a:t>
            </a:r>
            <a:r>
              <a:rPr lang="it-IT" sz="1450" dirty="0">
                <a:solidFill>
                  <a:srgbClr val="000000"/>
                </a:solidFill>
                <a:latin typeface="DecimaWE Rg" panose="02000000000000000000" pitchFamily="2" charset="0"/>
              </a:rPr>
              <a:t>.</a:t>
            </a:r>
          </a:p>
          <a:p>
            <a:pPr marL="288000" algn="just"/>
            <a:r>
              <a:rPr lang="it-IT" sz="1450" b="1" dirty="0">
                <a:solidFill>
                  <a:srgbClr val="00B050"/>
                </a:solidFill>
                <a:latin typeface="DecimaWE Rg" panose="02000000000000000000" pitchFamily="2" charset="0"/>
              </a:rPr>
              <a:t>Es. di componente negativa: costo del personale impiegato e delle utenze </a:t>
            </a:r>
            <a:r>
              <a:rPr lang="it-IT" sz="1450" b="1">
                <a:solidFill>
                  <a:srgbClr val="00B050"/>
                </a:solidFill>
                <a:latin typeface="DecimaWE Rg" panose="02000000000000000000" pitchFamily="2" charset="0"/>
              </a:rPr>
              <a:t>relativi allo </a:t>
            </a:r>
            <a:r>
              <a:rPr lang="it-IT" sz="1450" b="1" dirty="0">
                <a:solidFill>
                  <a:srgbClr val="00B050"/>
                </a:solidFill>
                <a:latin typeface="DecimaWE Rg" panose="02000000000000000000" pitchFamily="2" charset="0"/>
              </a:rPr>
              <a:t>specifico luogo della cultura.</a:t>
            </a:r>
            <a:endParaRPr lang="it-IT" sz="1450" b="1" dirty="0">
              <a:solidFill>
                <a:srgbClr val="00B050"/>
              </a:solidFill>
              <a:highlight>
                <a:srgbClr val="FFFF00"/>
              </a:highlight>
              <a:latin typeface="DecimaWE Rg" panose="02000000000000000000" pitchFamily="2" charset="0"/>
            </a:endParaRPr>
          </a:p>
          <a:p>
            <a:pPr algn="just"/>
            <a:endParaRPr lang="it-IT" sz="1400" dirty="0">
              <a:solidFill>
                <a:srgbClr val="000000"/>
              </a:solidFill>
              <a:latin typeface="DecimaWE Rg" panose="02000000000000000000" pitchFamily="2" charset="0"/>
            </a:endParaRPr>
          </a:p>
          <a:p>
            <a:endParaRPr lang="it-IT" sz="1400" b="0" i="0" u="none" strike="noStrike" baseline="0" dirty="0">
              <a:solidFill>
                <a:srgbClr val="000000"/>
              </a:solidFill>
              <a:latin typeface="DecimaWE"/>
            </a:endParaRP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224620"/>
            <a:ext cx="12192000" cy="109101"/>
          </a:xfrm>
          <a:prstGeom prst="rect">
            <a:avLst/>
          </a:prstGeom>
        </p:spPr>
      </p:pic>
      <p:sp>
        <p:nvSpPr>
          <p:cNvPr id="2" name="CasellaDiTesto 1">
            <a:extLst>
              <a:ext uri="{FF2B5EF4-FFF2-40B4-BE49-F238E27FC236}">
                <a16:creationId xmlns:a16="http://schemas.microsoft.com/office/drawing/2014/main" id="{A64E06AC-E16E-E4A9-55E3-FEB92662C754}"/>
              </a:ext>
            </a:extLst>
          </p:cNvPr>
          <p:cNvSpPr txBox="1"/>
          <p:nvPr/>
        </p:nvSpPr>
        <p:spPr>
          <a:xfrm>
            <a:off x="300684" y="1268276"/>
            <a:ext cx="9272638" cy="769441"/>
          </a:xfrm>
          <a:prstGeom prst="rect">
            <a:avLst/>
          </a:prstGeom>
          <a:noFill/>
        </p:spPr>
        <p:txBody>
          <a:bodyPr wrap="square" rtlCol="0">
            <a:spAutoFit/>
          </a:bodyPr>
          <a:lstStyle/>
          <a:p>
            <a:r>
              <a:rPr lang="it-IT" sz="2200" b="1" dirty="0">
                <a:solidFill>
                  <a:schemeClr val="accent1">
                    <a:lumMod val="75000"/>
                  </a:schemeClr>
                </a:solidFill>
                <a:latin typeface="DecimaWE Rg" panose="02000000000000000000" pitchFamily="2" charset="0"/>
              </a:rPr>
              <a:t>1. Il foglio di calcolo: istruzioni operative</a:t>
            </a:r>
          </a:p>
          <a:p>
            <a:endParaRPr lang="it-IT" sz="2200" b="1" dirty="0">
              <a:solidFill>
                <a:schemeClr val="accent1">
                  <a:lumMod val="75000"/>
                </a:schemeClr>
              </a:solidFill>
              <a:latin typeface="DecimaWE Rg" panose="02000000000000000000" pitchFamily="2" charset="0"/>
            </a:endParaRPr>
          </a:p>
        </p:txBody>
      </p:sp>
    </p:spTree>
    <p:extLst>
      <p:ext uri="{BB962C8B-B14F-4D97-AF65-F5344CB8AC3E}">
        <p14:creationId xmlns:p14="http://schemas.microsoft.com/office/powerpoint/2010/main" val="38881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A61578F7-E583-8CF0-171C-35D37F65EF79}"/>
              </a:ext>
            </a:extLst>
          </p:cNvPr>
          <p:cNvSpPr txBox="1"/>
          <p:nvPr/>
        </p:nvSpPr>
        <p:spPr>
          <a:xfrm>
            <a:off x="579210" y="1637934"/>
            <a:ext cx="6996684" cy="1708160"/>
          </a:xfrm>
          <a:prstGeom prst="rect">
            <a:avLst/>
          </a:prstGeom>
          <a:noFill/>
        </p:spPr>
        <p:txBody>
          <a:bodyPr wrap="square" rtlCol="0">
            <a:spAutoFit/>
          </a:bodyPr>
          <a:lstStyle/>
          <a:p>
            <a:pPr algn="just"/>
            <a:r>
              <a:rPr lang="it-IT" sz="3500" b="1" dirty="0">
                <a:solidFill>
                  <a:schemeClr val="accent1">
                    <a:lumMod val="75000"/>
                  </a:schemeClr>
                </a:solidFill>
                <a:latin typeface="DecimaWE Rg" panose="02000000000000000000" pitchFamily="2" charset="0"/>
              </a:rPr>
              <a:t>Interventi a favore degli operatori culturali volti a promuovere l’uso di soluzioni ICT e realtà aumentata</a:t>
            </a:r>
          </a:p>
        </p:txBody>
      </p:sp>
      <p:pic>
        <p:nvPicPr>
          <p:cNvPr id="4" name="Immagine 3">
            <a:extLst>
              <a:ext uri="{FF2B5EF4-FFF2-40B4-BE49-F238E27FC236}">
                <a16:creationId xmlns:a16="http://schemas.microsoft.com/office/drawing/2014/main" id="{1526BF50-2F27-73FC-084A-C44CC8CCA6C7}"/>
              </a:ext>
            </a:extLst>
          </p:cNvPr>
          <p:cNvPicPr>
            <a:picLocks noChangeAspect="1"/>
          </p:cNvPicPr>
          <p:nvPr/>
        </p:nvPicPr>
        <p:blipFill>
          <a:blip r:embed="rId3"/>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66D10D4C-7D6F-E5A7-BEB6-988AF6B9DF5F}"/>
              </a:ext>
            </a:extLst>
          </p:cNvPr>
          <p:cNvPicPr>
            <a:picLocks noChangeAspect="1"/>
          </p:cNvPicPr>
          <p:nvPr/>
        </p:nvPicPr>
        <p:blipFill>
          <a:blip r:embed="rId4"/>
          <a:stretch>
            <a:fillRect/>
          </a:stretch>
        </p:blipFill>
        <p:spPr>
          <a:xfrm>
            <a:off x="0" y="6173166"/>
            <a:ext cx="12192000" cy="109101"/>
          </a:xfrm>
          <a:prstGeom prst="rect">
            <a:avLst/>
          </a:prstGeom>
        </p:spPr>
      </p:pic>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5"/>
          <a:stretch>
            <a:fillRect/>
          </a:stretch>
        </p:blipFill>
        <p:spPr>
          <a:xfrm>
            <a:off x="0" y="1077351"/>
            <a:ext cx="12192000" cy="109101"/>
          </a:xfrm>
          <a:prstGeom prst="rect">
            <a:avLst/>
          </a:prstGeom>
        </p:spPr>
      </p:pic>
      <p:pic>
        <p:nvPicPr>
          <p:cNvPr id="14" name="Immagine 13">
            <a:extLst>
              <a:ext uri="{FF2B5EF4-FFF2-40B4-BE49-F238E27FC236}">
                <a16:creationId xmlns:a16="http://schemas.microsoft.com/office/drawing/2014/main" id="{BA5DD5BD-8F61-E6F3-CC4F-F8F3827FDDEC}"/>
              </a:ext>
            </a:extLst>
          </p:cNvPr>
          <p:cNvPicPr>
            <a:picLocks noChangeAspect="1"/>
          </p:cNvPicPr>
          <p:nvPr/>
        </p:nvPicPr>
        <p:blipFill>
          <a:blip r:embed="rId6"/>
          <a:stretch>
            <a:fillRect/>
          </a:stretch>
        </p:blipFill>
        <p:spPr>
          <a:xfrm>
            <a:off x="7483020" y="1263073"/>
            <a:ext cx="4317094" cy="4694133"/>
          </a:xfrm>
          <a:prstGeom prst="rect">
            <a:avLst/>
          </a:prstGeom>
        </p:spPr>
      </p:pic>
      <p:sp>
        <p:nvSpPr>
          <p:cNvPr id="6" name="CasellaDiTesto 5">
            <a:extLst>
              <a:ext uri="{FF2B5EF4-FFF2-40B4-BE49-F238E27FC236}">
                <a16:creationId xmlns:a16="http://schemas.microsoft.com/office/drawing/2014/main" id="{E95FAB72-0751-EE65-379D-58592EC28329}"/>
              </a:ext>
            </a:extLst>
          </p:cNvPr>
          <p:cNvSpPr txBox="1"/>
          <p:nvPr/>
        </p:nvSpPr>
        <p:spPr>
          <a:xfrm>
            <a:off x="579210" y="3687672"/>
            <a:ext cx="6996684" cy="861774"/>
          </a:xfrm>
          <a:prstGeom prst="rect">
            <a:avLst/>
          </a:prstGeom>
          <a:noFill/>
        </p:spPr>
        <p:txBody>
          <a:bodyPr wrap="square" rtlCol="0">
            <a:spAutoFit/>
          </a:bodyPr>
          <a:lstStyle/>
          <a:p>
            <a:r>
              <a:rPr lang="it-IT" sz="2500" b="1" dirty="0">
                <a:solidFill>
                  <a:schemeClr val="accent1">
                    <a:lumMod val="75000"/>
                  </a:schemeClr>
                </a:solidFill>
                <a:latin typeface="DecimaWE Rg" panose="02000000000000000000" pitchFamily="2" charset="0"/>
              </a:rPr>
              <a:t>Bando 2024 – DGR 132/2024 </a:t>
            </a:r>
          </a:p>
          <a:p>
            <a:r>
              <a:rPr lang="it-IT" sz="2500" b="1" dirty="0">
                <a:solidFill>
                  <a:schemeClr val="accent1">
                    <a:lumMod val="75000"/>
                  </a:schemeClr>
                </a:solidFill>
                <a:latin typeface="DecimaWE Rg" panose="02000000000000000000" pitchFamily="2" charset="0"/>
              </a:rPr>
              <a:t>Dotazione finanziaria: 6.000.000,00 ML di euro</a:t>
            </a:r>
          </a:p>
        </p:txBody>
      </p:sp>
    </p:spTree>
    <p:extLst>
      <p:ext uri="{BB962C8B-B14F-4D97-AF65-F5344CB8AC3E}">
        <p14:creationId xmlns:p14="http://schemas.microsoft.com/office/powerpoint/2010/main" val="300417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339679" y="1713945"/>
            <a:ext cx="11212241" cy="4462760"/>
          </a:xfrm>
          <a:prstGeom prst="rect">
            <a:avLst/>
          </a:prstGeom>
          <a:noFill/>
        </p:spPr>
        <p:txBody>
          <a:bodyPr wrap="square" rtlCol="0">
            <a:spAutoFit/>
          </a:bodyPr>
          <a:lstStyle/>
          <a:p>
            <a:pPr algn="just"/>
            <a:r>
              <a:rPr lang="it-IT" b="1" dirty="0">
                <a:solidFill>
                  <a:schemeClr val="tx2">
                    <a:lumMod val="75000"/>
                  </a:schemeClr>
                </a:solidFill>
                <a:latin typeface="DecimaWE Rg" panose="02000000000000000000" pitchFamily="2" charset="0"/>
              </a:rPr>
              <a:t>1.2 Calcolo dell’aiuto all’investimento: ammortamento e le percentuali di intensità del contributo</a:t>
            </a:r>
          </a:p>
          <a:p>
            <a:pPr algn="just"/>
            <a:endParaRPr lang="it-IT" sz="1600" dirty="0">
              <a:solidFill>
                <a:srgbClr val="000000"/>
              </a:solidFill>
              <a:latin typeface="DecimaWE Rg" panose="02000000000000000000" pitchFamily="2" charset="0"/>
            </a:endParaRPr>
          </a:p>
          <a:p>
            <a:pPr algn="just"/>
            <a:r>
              <a:rPr lang="it-IT" sz="1600" dirty="0">
                <a:solidFill>
                  <a:srgbClr val="000000"/>
                </a:solidFill>
                <a:latin typeface="DecimaWE Rg" panose="02000000000000000000" pitchFamily="2" charset="0"/>
              </a:rPr>
              <a:t>In ragione del periodo di ammortamento medio dei beni oggetto di investimento a valere sul presente Bando,  il sistema di calcolo prevede </a:t>
            </a:r>
            <a:r>
              <a:rPr lang="it-IT" sz="1600" b="1" dirty="0">
                <a:solidFill>
                  <a:srgbClr val="000000"/>
                </a:solidFill>
                <a:latin typeface="DecimaWE Rg" panose="02000000000000000000" pitchFamily="2" charset="0"/>
              </a:rPr>
              <a:t>una durata minima di 4 anni. </a:t>
            </a:r>
            <a:r>
              <a:rPr lang="it-IT" sz="1600" dirty="0">
                <a:solidFill>
                  <a:srgbClr val="000000"/>
                </a:solidFill>
                <a:latin typeface="DecimaWE Rg" panose="02000000000000000000" pitchFamily="2" charset="0"/>
              </a:rPr>
              <a:t>Pertanto, con riferimento alla compilazione dello strumento di calcolo, andranno compilate per specifica voce (A. componente positivo di gestione / B. componente negativo di gestione) almeno 4 annualità.</a:t>
            </a:r>
          </a:p>
          <a:p>
            <a:pPr algn="just"/>
            <a:endParaRPr lang="it-IT" sz="1600" dirty="0">
              <a:solidFill>
                <a:srgbClr val="000000"/>
              </a:solidFill>
              <a:latin typeface="DecimaWE Rg" panose="02000000000000000000" pitchFamily="2" charset="0"/>
            </a:endParaRPr>
          </a:p>
          <a:p>
            <a:pPr algn="just"/>
            <a:r>
              <a:rPr lang="it-IT" sz="1600" dirty="0">
                <a:solidFill>
                  <a:srgbClr val="000000"/>
                </a:solidFill>
                <a:latin typeface="DecimaWE Rg" panose="02000000000000000000" pitchFamily="2" charset="0"/>
              </a:rPr>
              <a:t>Ad esito della compilazione, il foglio di calcolo potrà quindi fornire </a:t>
            </a:r>
            <a:r>
              <a:rPr lang="it-IT" sz="1600" b="1" dirty="0">
                <a:solidFill>
                  <a:srgbClr val="000000"/>
                </a:solidFill>
                <a:latin typeface="DecimaWE Rg" panose="02000000000000000000" pitchFamily="2" charset="0"/>
              </a:rPr>
              <a:t>le seguenti percentuali di intensità di contributo</a:t>
            </a:r>
            <a:r>
              <a:rPr lang="it-IT" sz="1600" dirty="0">
                <a:solidFill>
                  <a:srgbClr val="000000"/>
                </a:solidFill>
                <a:latin typeface="DecimaWE Rg" panose="02000000000000000000" pitchFamily="2" charset="0"/>
              </a:rPr>
              <a:t>:</a:t>
            </a:r>
          </a:p>
          <a:p>
            <a:pPr marL="228600" indent="-228600" algn="just">
              <a:buFont typeface="+mj-lt"/>
              <a:buAutoNum type="arabicParenR"/>
            </a:pPr>
            <a:r>
              <a:rPr lang="it-IT" sz="1600" dirty="0">
                <a:solidFill>
                  <a:srgbClr val="000000"/>
                </a:solidFill>
                <a:latin typeface="DecimaWE Rg" panose="02000000000000000000" pitchFamily="2" charset="0"/>
              </a:rPr>
              <a:t>se i </a:t>
            </a:r>
            <a:r>
              <a:rPr lang="it-IT" sz="1600" u="sng" dirty="0">
                <a:solidFill>
                  <a:srgbClr val="000000"/>
                </a:solidFill>
                <a:latin typeface="DecimaWE Rg" panose="02000000000000000000" pitchFamily="2" charset="0"/>
              </a:rPr>
              <a:t>componenti positivi sono nulli, minori o uguali ai componenti negativi </a:t>
            </a:r>
            <a:r>
              <a:rPr lang="it-IT" sz="1600" dirty="0">
                <a:solidFill>
                  <a:srgbClr val="000000"/>
                </a:solidFill>
                <a:latin typeface="DecimaWE Rg" panose="02000000000000000000" pitchFamily="2" charset="0"/>
              </a:rPr>
              <a:t>(fornendo un risultato operativo negativo o uguale a 0), si avrà una intensità del contributo pari al 100%.</a:t>
            </a:r>
          </a:p>
          <a:p>
            <a:pPr marL="228600" indent="-228600" algn="just">
              <a:buAutoNum type="arabicParenR"/>
            </a:pPr>
            <a:r>
              <a:rPr lang="it-IT" sz="1600" dirty="0">
                <a:solidFill>
                  <a:srgbClr val="000000"/>
                </a:solidFill>
                <a:latin typeface="DecimaWE Rg" panose="02000000000000000000" pitchFamily="2" charset="0"/>
              </a:rPr>
              <a:t>se i </a:t>
            </a:r>
            <a:r>
              <a:rPr lang="it-IT" sz="1600" u="sng" dirty="0">
                <a:solidFill>
                  <a:srgbClr val="000000"/>
                </a:solidFill>
                <a:latin typeface="DecimaWE Rg" panose="02000000000000000000" pitchFamily="2" charset="0"/>
              </a:rPr>
              <a:t>componenti positivi sono superiori ai componenti negativi </a:t>
            </a:r>
            <a:r>
              <a:rPr lang="it-IT" sz="1600" dirty="0">
                <a:solidFill>
                  <a:srgbClr val="000000"/>
                </a:solidFill>
                <a:latin typeface="DecimaWE Rg" panose="02000000000000000000" pitchFamily="2" charset="0"/>
              </a:rPr>
              <a:t>(fornendo un risultato operativo positivo), si avrà un intensità di contributo tra l’80% e il 100%.</a:t>
            </a:r>
          </a:p>
          <a:p>
            <a:pPr algn="just"/>
            <a:endParaRPr lang="it-IT" sz="1600" dirty="0">
              <a:solidFill>
                <a:srgbClr val="000000"/>
              </a:solidFill>
              <a:latin typeface="DecimaWE Rg" panose="02000000000000000000" pitchFamily="2" charset="0"/>
            </a:endParaRPr>
          </a:p>
          <a:p>
            <a:pPr algn="just"/>
            <a:r>
              <a:rPr lang="it-IT" sz="1600" dirty="0">
                <a:solidFill>
                  <a:srgbClr val="000000"/>
                </a:solidFill>
                <a:latin typeface="DecimaWE Rg" panose="02000000000000000000" pitchFamily="2" charset="0"/>
              </a:rPr>
              <a:t>Si specifica che qualora non si riesca ad enucleare costi e ricavi in modo attendibile è possibile </a:t>
            </a:r>
            <a:r>
              <a:rPr lang="it-IT" sz="1600" u="sng" dirty="0">
                <a:solidFill>
                  <a:srgbClr val="000000"/>
                </a:solidFill>
                <a:latin typeface="DecimaWE Rg" panose="02000000000000000000" pitchFamily="2" charset="0"/>
              </a:rPr>
              <a:t>non allegare in sede di presentazione della domanda il foglio di calcolo. </a:t>
            </a:r>
            <a:r>
              <a:rPr lang="it-IT" sz="1600" dirty="0">
                <a:solidFill>
                  <a:srgbClr val="000000"/>
                </a:solidFill>
                <a:latin typeface="DecimaWE Rg" panose="02000000000000000000" pitchFamily="2" charset="0"/>
              </a:rPr>
              <a:t>In questo caso si avrà accesso direttamente all’80 % del contributo.</a:t>
            </a:r>
          </a:p>
          <a:p>
            <a:pPr algn="just"/>
            <a:endParaRPr lang="it-IT" sz="1600" dirty="0">
              <a:solidFill>
                <a:srgbClr val="000000"/>
              </a:solidFill>
              <a:latin typeface="DecimaWE Rg" panose="02000000000000000000" pitchFamily="2" charset="0"/>
            </a:endParaRPr>
          </a:p>
          <a:p>
            <a:pPr algn="just"/>
            <a:endParaRPr lang="it-IT" sz="1400" dirty="0">
              <a:solidFill>
                <a:srgbClr val="000000"/>
              </a:solidFill>
              <a:latin typeface="DecimaWE Rg" panose="02000000000000000000" pitchFamily="2" charset="0"/>
            </a:endParaRPr>
          </a:p>
          <a:p>
            <a:pPr algn="just"/>
            <a:endParaRPr lang="it-IT" sz="1400" dirty="0">
              <a:solidFill>
                <a:srgbClr val="000000"/>
              </a:solidFill>
              <a:latin typeface="DecimaWE Rg" panose="02000000000000000000" pitchFamily="2" charset="0"/>
            </a:endParaRPr>
          </a:p>
          <a:p>
            <a:endParaRPr lang="it-IT" sz="1400" b="0" i="0" u="none" strike="noStrike" baseline="0" dirty="0">
              <a:solidFill>
                <a:srgbClr val="000000"/>
              </a:solidFill>
              <a:latin typeface="DecimaWE"/>
            </a:endParaRP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488780"/>
            <a:ext cx="12192000" cy="109101"/>
          </a:xfrm>
          <a:prstGeom prst="rect">
            <a:avLst/>
          </a:prstGeom>
        </p:spPr>
      </p:pic>
    </p:spTree>
    <p:extLst>
      <p:ext uri="{BB962C8B-B14F-4D97-AF65-F5344CB8AC3E}">
        <p14:creationId xmlns:p14="http://schemas.microsoft.com/office/powerpoint/2010/main" val="239094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246161" y="1131901"/>
            <a:ext cx="11699677" cy="4678204"/>
          </a:xfrm>
          <a:prstGeom prst="rect">
            <a:avLst/>
          </a:prstGeom>
          <a:noFill/>
        </p:spPr>
        <p:txBody>
          <a:bodyPr wrap="square" rtlCol="0">
            <a:spAutoFit/>
          </a:bodyPr>
          <a:lstStyle/>
          <a:p>
            <a:pPr algn="just"/>
            <a:endParaRPr lang="it-IT" sz="2200" b="1" dirty="0">
              <a:solidFill>
                <a:schemeClr val="accent1">
                  <a:lumMod val="75000"/>
                </a:schemeClr>
              </a:solidFill>
              <a:latin typeface="DecimaWE Rg" panose="02000000000000000000" pitchFamily="2" charset="0"/>
            </a:endParaRPr>
          </a:p>
          <a:p>
            <a:pPr algn="just"/>
            <a:r>
              <a:rPr lang="it-IT" b="1" dirty="0">
                <a:solidFill>
                  <a:schemeClr val="accent1">
                    <a:lumMod val="75000"/>
                  </a:schemeClr>
                </a:solidFill>
                <a:latin typeface="DecimaWE Rg" panose="02000000000000000000" pitchFamily="2" charset="0"/>
              </a:rPr>
              <a:t>2. La scalabilità dell’intervento</a:t>
            </a:r>
          </a:p>
          <a:p>
            <a:pPr algn="just"/>
            <a:r>
              <a:rPr lang="it-IT" sz="1400" dirty="0">
                <a:solidFill>
                  <a:srgbClr val="000000"/>
                </a:solidFill>
                <a:latin typeface="DecimaWE Rg" panose="02000000000000000000" pitchFamily="2" charset="0"/>
              </a:rPr>
              <a:t>La scalabilità dell’intervento viene valutata quale elemento migliorativo del progetto. Qualora il candidato beneficiario presenti, in sede di domanda, accordo/i stipulato/i con soggetti pubblici e/o privati che compartecipano alla progettazione e sviluppo dell’iniziativa a titolo gratuito con lo scopo di promuovere e valorizzare il bene culturale oggetto di finanziamento, può  ottenere un punteggio in sede di valutazione, come indicato nell’Allegato  A del Bando.</a:t>
            </a:r>
          </a:p>
          <a:p>
            <a:pPr algn="just"/>
            <a:r>
              <a:rPr lang="it-IT" sz="1400" dirty="0">
                <a:solidFill>
                  <a:srgbClr val="000000"/>
                </a:solidFill>
                <a:latin typeface="DecimaWE Rg" panose="02000000000000000000" pitchFamily="2" charset="0"/>
              </a:rPr>
              <a:t>La presentazione di accordo/i  </a:t>
            </a:r>
            <a:r>
              <a:rPr lang="it-IT" sz="1400" u="sng" dirty="0">
                <a:solidFill>
                  <a:srgbClr val="000000"/>
                </a:solidFill>
                <a:latin typeface="DecimaWE Rg" panose="02000000000000000000" pitchFamily="2" charset="0"/>
              </a:rPr>
              <a:t>non costituisce pertanto un requisito di partecipazione.</a:t>
            </a:r>
          </a:p>
          <a:p>
            <a:pPr algn="just"/>
            <a:r>
              <a:rPr lang="it-IT" sz="1400" dirty="0">
                <a:solidFill>
                  <a:srgbClr val="000000"/>
                </a:solidFill>
                <a:latin typeface="DecimaWE Rg" panose="02000000000000000000" pitchFamily="2" charset="0"/>
              </a:rPr>
              <a:t>L’accordo potrà essere stipulato mediante la forma di un accordo di collaborazione o altre forme dalle quali si evince la volontà di perseguire un interesse congiunto, relativamente al progetto presentato.</a:t>
            </a:r>
          </a:p>
          <a:p>
            <a:pPr algn="just"/>
            <a:endParaRPr lang="it-IT" sz="2400" b="1" dirty="0">
              <a:solidFill>
                <a:schemeClr val="tx2">
                  <a:lumMod val="75000"/>
                </a:schemeClr>
              </a:solidFill>
              <a:latin typeface="DecimaWE Rg" panose="02000000000000000000" pitchFamily="2" charset="0"/>
            </a:endParaRPr>
          </a:p>
          <a:p>
            <a:pPr algn="just"/>
            <a:r>
              <a:rPr lang="it-IT" b="1" dirty="0">
                <a:solidFill>
                  <a:schemeClr val="accent1">
                    <a:lumMod val="75000"/>
                  </a:schemeClr>
                </a:solidFill>
                <a:latin typeface="DecimaWE Rg" panose="02000000000000000000" pitchFamily="2" charset="0"/>
              </a:rPr>
              <a:t>3. Appalti e procedure di aggiudicazione europee</a:t>
            </a:r>
          </a:p>
          <a:p>
            <a:pPr algn="just"/>
            <a:r>
              <a:rPr lang="it-IT" sz="1400" dirty="0">
                <a:solidFill>
                  <a:srgbClr val="000000"/>
                </a:solidFill>
                <a:latin typeface="DecimaWE Rg" panose="02000000000000000000" pitchFamily="2" charset="0"/>
              </a:rPr>
              <a:t>Per le procedure di affidamento dei contratti relativi alle attività del progetto, trova applicazione la normativa specifica per gli appalti pubblici definita dal decreto legislativo 36/2023. Durante la discussione, è emerso particolare interesse alla disciplina degli articoli 48 e ss. del Codice, anche con riferimento alla necessità di tenere in debita considerazione la verifica dell’esistenza di un eventuale interesse transfrontaliero (per maggiori approfondimenti, è disponibile il contributo di un esperto al seguente link  </a:t>
            </a:r>
            <a:r>
              <a:rPr lang="it-IT" sz="1400" u="sng" dirty="0">
                <a:solidFill>
                  <a:srgbClr val="0563C1"/>
                </a:solidFill>
                <a:effectLst/>
                <a:latin typeface="Calibri" panose="020F0502020204030204" pitchFamily="34" charset="0"/>
                <a:ea typeface="Aptos" panose="020B0004020202020204" pitchFamily="34" charset="0"/>
                <a:hlinkClick r:id="rId5"/>
              </a:rPr>
              <a:t>https://www.youtube.com/watch?v=6XVxKmwVy0g</a:t>
            </a:r>
            <a:r>
              <a:rPr lang="it-IT" sz="1400" dirty="0">
                <a:effectLst/>
                <a:latin typeface="Calibri" panose="020F0502020204030204" pitchFamily="34" charset="0"/>
                <a:ea typeface="Aptos" panose="020B0004020202020204" pitchFamily="34" charset="0"/>
              </a:rPr>
              <a:t>).</a:t>
            </a:r>
          </a:p>
          <a:p>
            <a:pPr algn="just"/>
            <a:endParaRPr lang="it-IT" sz="2200" b="1" dirty="0">
              <a:solidFill>
                <a:schemeClr val="accent1">
                  <a:lumMod val="75000"/>
                </a:schemeClr>
              </a:solidFill>
              <a:latin typeface="DecimaWE Rg" panose="02000000000000000000" pitchFamily="2" charset="0"/>
            </a:endParaRPr>
          </a:p>
          <a:p>
            <a:pPr algn="just"/>
            <a:r>
              <a:rPr lang="it-IT" b="1" dirty="0">
                <a:solidFill>
                  <a:schemeClr val="accent1">
                    <a:lumMod val="75000"/>
                  </a:schemeClr>
                </a:solidFill>
                <a:latin typeface="DecimaWE Rg" panose="02000000000000000000" pitchFamily="2" charset="0"/>
              </a:rPr>
              <a:t>4. Cronoprogramma</a:t>
            </a:r>
          </a:p>
          <a:p>
            <a:pPr algn="just"/>
            <a:r>
              <a:rPr lang="it-IT" sz="1400" dirty="0">
                <a:solidFill>
                  <a:srgbClr val="000000"/>
                </a:solidFill>
                <a:latin typeface="DecimaWE Rg" panose="02000000000000000000" pitchFamily="2" charset="0"/>
              </a:rPr>
              <a:t>Per la redazione del cronoprogramma si tiene conto dell’anno solare. A titolo esemplificativo, se l’attività avrà inizio nel mese di settembre, si dovrà iniziare la compilazione partendo dal mese 9 (e non dal mese 1) dell’anno 1.</a:t>
            </a: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6"/>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7"/>
          <a:stretch>
            <a:fillRect/>
          </a:stretch>
        </p:blipFill>
        <p:spPr>
          <a:xfrm>
            <a:off x="0" y="6437749"/>
            <a:ext cx="12192000" cy="109101"/>
          </a:xfrm>
          <a:prstGeom prst="rect">
            <a:avLst/>
          </a:prstGeom>
        </p:spPr>
      </p:pic>
    </p:spTree>
    <p:extLst>
      <p:ext uri="{BB962C8B-B14F-4D97-AF65-F5344CB8AC3E}">
        <p14:creationId xmlns:p14="http://schemas.microsoft.com/office/powerpoint/2010/main" val="49719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A61578F7-E583-8CF0-171C-35D37F65EF79}"/>
              </a:ext>
            </a:extLst>
          </p:cNvPr>
          <p:cNvSpPr txBox="1"/>
          <p:nvPr/>
        </p:nvSpPr>
        <p:spPr>
          <a:xfrm>
            <a:off x="756925" y="2526675"/>
            <a:ext cx="6996684" cy="630942"/>
          </a:xfrm>
          <a:prstGeom prst="rect">
            <a:avLst/>
          </a:prstGeom>
          <a:noFill/>
        </p:spPr>
        <p:txBody>
          <a:bodyPr wrap="square" rtlCol="0">
            <a:spAutoFit/>
          </a:bodyPr>
          <a:lstStyle/>
          <a:p>
            <a:r>
              <a:rPr lang="it-IT" sz="3500" b="1" dirty="0">
                <a:solidFill>
                  <a:schemeClr val="accent1">
                    <a:lumMod val="75000"/>
                  </a:schemeClr>
                </a:solidFill>
                <a:latin typeface="DecimaWE Rg" panose="02000000000000000000" pitchFamily="2" charset="0"/>
              </a:rPr>
              <a:t>Direzione centrale cultura e sport</a:t>
            </a:r>
          </a:p>
        </p:txBody>
      </p:sp>
      <p:sp>
        <p:nvSpPr>
          <p:cNvPr id="2" name="CasellaDiTesto 1">
            <a:extLst>
              <a:ext uri="{FF2B5EF4-FFF2-40B4-BE49-F238E27FC236}">
                <a16:creationId xmlns:a16="http://schemas.microsoft.com/office/drawing/2014/main" id="{99152A9C-4978-8B5E-CD74-A2E56A96972B}"/>
              </a:ext>
            </a:extLst>
          </p:cNvPr>
          <p:cNvSpPr txBox="1"/>
          <p:nvPr/>
        </p:nvSpPr>
        <p:spPr>
          <a:xfrm>
            <a:off x="756925" y="3179252"/>
            <a:ext cx="6996684" cy="861774"/>
          </a:xfrm>
          <a:prstGeom prst="rect">
            <a:avLst/>
          </a:prstGeom>
          <a:noFill/>
        </p:spPr>
        <p:txBody>
          <a:bodyPr wrap="square" rtlCol="0">
            <a:spAutoFit/>
          </a:bodyPr>
          <a:lstStyle/>
          <a:p>
            <a:r>
              <a:rPr lang="it-IT" sz="2500" b="1" dirty="0">
                <a:solidFill>
                  <a:schemeClr val="accent1">
                    <a:lumMod val="75000"/>
                  </a:schemeClr>
                </a:solidFill>
                <a:latin typeface="DecimaWE Rg" panose="02000000000000000000" pitchFamily="2" charset="0"/>
              </a:rPr>
              <a:t>Servio beni culturali e affari giuridici</a:t>
            </a:r>
          </a:p>
          <a:p>
            <a:r>
              <a:rPr lang="it-IT" sz="2500" b="1" dirty="0">
                <a:solidFill>
                  <a:schemeClr val="accent1">
                    <a:lumMod val="75000"/>
                  </a:schemeClr>
                </a:solidFill>
                <a:latin typeface="DecimaWE Rg" panose="02000000000000000000" pitchFamily="2" charset="0"/>
              </a:rPr>
              <a:t>email: beniculturali@regione.fvg.it</a:t>
            </a:r>
          </a:p>
        </p:txBody>
      </p:sp>
      <p:pic>
        <p:nvPicPr>
          <p:cNvPr id="4" name="Immagine 3">
            <a:extLst>
              <a:ext uri="{FF2B5EF4-FFF2-40B4-BE49-F238E27FC236}">
                <a16:creationId xmlns:a16="http://schemas.microsoft.com/office/drawing/2014/main" id="{1526BF50-2F27-73FC-084A-C44CC8CCA6C7}"/>
              </a:ext>
            </a:extLst>
          </p:cNvPr>
          <p:cNvPicPr>
            <a:picLocks noChangeAspect="1"/>
          </p:cNvPicPr>
          <p:nvPr/>
        </p:nvPicPr>
        <p:blipFill>
          <a:blip r:embed="rId3"/>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66D10D4C-7D6F-E5A7-BEB6-988AF6B9DF5F}"/>
              </a:ext>
            </a:extLst>
          </p:cNvPr>
          <p:cNvPicPr>
            <a:picLocks noChangeAspect="1"/>
          </p:cNvPicPr>
          <p:nvPr/>
        </p:nvPicPr>
        <p:blipFill>
          <a:blip r:embed="rId4"/>
          <a:stretch>
            <a:fillRect/>
          </a:stretch>
        </p:blipFill>
        <p:spPr>
          <a:xfrm>
            <a:off x="0" y="6173166"/>
            <a:ext cx="12192000" cy="109101"/>
          </a:xfrm>
          <a:prstGeom prst="rect">
            <a:avLst/>
          </a:prstGeom>
        </p:spPr>
      </p:pic>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5"/>
          <a:stretch>
            <a:fillRect/>
          </a:stretch>
        </p:blipFill>
        <p:spPr>
          <a:xfrm>
            <a:off x="0" y="1077351"/>
            <a:ext cx="12192000" cy="109101"/>
          </a:xfrm>
          <a:prstGeom prst="rect">
            <a:avLst/>
          </a:prstGeom>
        </p:spPr>
      </p:pic>
      <p:pic>
        <p:nvPicPr>
          <p:cNvPr id="14" name="Immagine 13">
            <a:extLst>
              <a:ext uri="{FF2B5EF4-FFF2-40B4-BE49-F238E27FC236}">
                <a16:creationId xmlns:a16="http://schemas.microsoft.com/office/drawing/2014/main" id="{BA5DD5BD-8F61-E6F3-CC4F-F8F3827FDDEC}"/>
              </a:ext>
            </a:extLst>
          </p:cNvPr>
          <p:cNvPicPr>
            <a:picLocks noChangeAspect="1"/>
          </p:cNvPicPr>
          <p:nvPr/>
        </p:nvPicPr>
        <p:blipFill>
          <a:blip r:embed="rId6"/>
          <a:stretch>
            <a:fillRect/>
          </a:stretch>
        </p:blipFill>
        <p:spPr>
          <a:xfrm>
            <a:off x="7483020" y="1263073"/>
            <a:ext cx="4317094" cy="4694133"/>
          </a:xfrm>
          <a:prstGeom prst="rect">
            <a:avLst/>
          </a:prstGeom>
        </p:spPr>
      </p:pic>
      <p:sp>
        <p:nvSpPr>
          <p:cNvPr id="7" name="CasellaDiTesto 6">
            <a:extLst>
              <a:ext uri="{FF2B5EF4-FFF2-40B4-BE49-F238E27FC236}">
                <a16:creationId xmlns:a16="http://schemas.microsoft.com/office/drawing/2014/main" id="{DD8A427B-E63C-96C1-5A13-88F4E36C5A67}"/>
              </a:ext>
            </a:extLst>
          </p:cNvPr>
          <p:cNvSpPr txBox="1"/>
          <p:nvPr/>
        </p:nvSpPr>
        <p:spPr>
          <a:xfrm>
            <a:off x="3551909" y="1491434"/>
            <a:ext cx="6996684" cy="630942"/>
          </a:xfrm>
          <a:prstGeom prst="rect">
            <a:avLst/>
          </a:prstGeom>
          <a:noFill/>
        </p:spPr>
        <p:txBody>
          <a:bodyPr wrap="square" rtlCol="0">
            <a:spAutoFit/>
          </a:bodyPr>
          <a:lstStyle/>
          <a:p>
            <a:r>
              <a:rPr lang="it-IT" sz="3500" b="1" dirty="0">
                <a:solidFill>
                  <a:schemeClr val="accent1">
                    <a:lumMod val="75000"/>
                  </a:schemeClr>
                </a:solidFill>
                <a:latin typeface="DecimaWE Rg" panose="02000000000000000000" pitchFamily="2" charset="0"/>
              </a:rPr>
              <a:t>Grazie per l’attenzione!</a:t>
            </a:r>
          </a:p>
        </p:txBody>
      </p:sp>
      <p:sp>
        <p:nvSpPr>
          <p:cNvPr id="8" name="CasellaDiTesto 7">
            <a:extLst>
              <a:ext uri="{FF2B5EF4-FFF2-40B4-BE49-F238E27FC236}">
                <a16:creationId xmlns:a16="http://schemas.microsoft.com/office/drawing/2014/main" id="{898716CA-E6FB-88E9-10F8-FCF65D3CFB0B}"/>
              </a:ext>
            </a:extLst>
          </p:cNvPr>
          <p:cNvSpPr txBox="1"/>
          <p:nvPr/>
        </p:nvSpPr>
        <p:spPr>
          <a:xfrm>
            <a:off x="756924" y="4293217"/>
            <a:ext cx="9791669" cy="1231106"/>
          </a:xfrm>
          <a:prstGeom prst="rect">
            <a:avLst/>
          </a:prstGeom>
          <a:noFill/>
        </p:spPr>
        <p:txBody>
          <a:bodyPr wrap="square" rtlCol="0">
            <a:spAutoFit/>
          </a:bodyPr>
          <a:lstStyle/>
          <a:p>
            <a:r>
              <a:rPr lang="it-IT" b="1" dirty="0">
                <a:solidFill>
                  <a:schemeClr val="accent1">
                    <a:lumMod val="60000"/>
                    <a:lumOff val="40000"/>
                  </a:schemeClr>
                </a:solidFill>
                <a:latin typeface="DecimaWE Rg" panose="02000000000000000000" pitchFamily="2" charset="0"/>
              </a:rPr>
              <a:t>Per approfondimenti è possibile consultare la seguente pagina:</a:t>
            </a:r>
          </a:p>
          <a:p>
            <a:r>
              <a:rPr lang="it-IT" b="1" dirty="0">
                <a:solidFill>
                  <a:schemeClr val="accent1">
                    <a:lumMod val="60000"/>
                    <a:lumOff val="40000"/>
                  </a:schemeClr>
                </a:solidFill>
                <a:latin typeface="DecimaWE Rg" panose="02000000000000000000" pitchFamily="2" charset="0"/>
              </a:rPr>
              <a:t> </a:t>
            </a:r>
            <a:r>
              <a:rPr lang="it-IT" b="1" dirty="0">
                <a:solidFill>
                  <a:schemeClr val="accent1">
                    <a:lumMod val="60000"/>
                    <a:lumOff val="40000"/>
                  </a:schemeClr>
                </a:solidFill>
                <a:latin typeface="DecimaWE Rg" panose="02000000000000000000" pitchFamily="2" charset="0"/>
                <a:hlinkClick r:id="rId7"/>
              </a:rPr>
              <a:t>https://www.regione.fvg.it/rafvg/cms/RAFVG/cultura-sport/patrimonio-culturale/FOGLIA40/articolo.html</a:t>
            </a:r>
            <a:endParaRPr lang="it-IT" b="1" dirty="0">
              <a:solidFill>
                <a:schemeClr val="accent1">
                  <a:lumMod val="60000"/>
                  <a:lumOff val="40000"/>
                </a:schemeClr>
              </a:solidFill>
              <a:latin typeface="DecimaWE Rg" panose="02000000000000000000" pitchFamily="2" charset="0"/>
            </a:endParaRPr>
          </a:p>
          <a:p>
            <a:endParaRPr lang="it-IT" sz="2000" b="1" dirty="0">
              <a:solidFill>
                <a:schemeClr val="accent1">
                  <a:lumMod val="60000"/>
                  <a:lumOff val="40000"/>
                </a:schemeClr>
              </a:solidFill>
              <a:latin typeface="DecimaWE Rg" panose="02000000000000000000" pitchFamily="2" charset="0"/>
            </a:endParaRPr>
          </a:p>
        </p:txBody>
      </p:sp>
    </p:spTree>
    <p:extLst>
      <p:ext uri="{BB962C8B-B14F-4D97-AF65-F5344CB8AC3E}">
        <p14:creationId xmlns:p14="http://schemas.microsoft.com/office/powerpoint/2010/main" val="157270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A61578F7-E583-8CF0-171C-35D37F65EF79}"/>
              </a:ext>
            </a:extLst>
          </p:cNvPr>
          <p:cNvSpPr txBox="1"/>
          <p:nvPr/>
        </p:nvSpPr>
        <p:spPr>
          <a:xfrm>
            <a:off x="612925" y="1438596"/>
            <a:ext cx="3727704" cy="523220"/>
          </a:xfrm>
          <a:prstGeom prst="rect">
            <a:avLst/>
          </a:prstGeom>
          <a:noFill/>
        </p:spPr>
        <p:txBody>
          <a:bodyPr wrap="square" rtlCol="0">
            <a:spAutoFit/>
          </a:bodyPr>
          <a:lstStyle/>
          <a:p>
            <a:r>
              <a:rPr lang="it-IT" sz="2800" b="1" dirty="0">
                <a:solidFill>
                  <a:schemeClr val="accent1">
                    <a:lumMod val="75000"/>
                  </a:schemeClr>
                </a:solidFill>
                <a:latin typeface="DecimaWE Rg" panose="02000000000000000000" pitchFamily="2" charset="0"/>
              </a:rPr>
              <a:t>Indice</a:t>
            </a:r>
            <a:endParaRPr lang="it-IT" sz="2200" b="1" dirty="0">
              <a:solidFill>
                <a:schemeClr val="accent1">
                  <a:lumMod val="75000"/>
                </a:schemeClr>
              </a:solidFill>
              <a:latin typeface="DecimaWE Rg" panose="02000000000000000000" pitchFamily="2" charset="0"/>
            </a:endParaRPr>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
        <p:nvSpPr>
          <p:cNvPr id="8" name="CasellaDiTesto 7">
            <a:extLst>
              <a:ext uri="{FF2B5EF4-FFF2-40B4-BE49-F238E27FC236}">
                <a16:creationId xmlns:a16="http://schemas.microsoft.com/office/drawing/2014/main" id="{88190177-F230-E0A2-37AD-CD570B602A56}"/>
              </a:ext>
            </a:extLst>
          </p:cNvPr>
          <p:cNvSpPr txBox="1"/>
          <p:nvPr/>
        </p:nvSpPr>
        <p:spPr>
          <a:xfrm>
            <a:off x="691896" y="2083673"/>
            <a:ext cx="8315544" cy="3416320"/>
          </a:xfrm>
          <a:prstGeom prst="rect">
            <a:avLst/>
          </a:prstGeom>
          <a:noFill/>
        </p:spPr>
        <p:txBody>
          <a:bodyPr wrap="square" rtlCol="0">
            <a:spAutoFit/>
          </a:bodyPr>
          <a:lstStyle/>
          <a:p>
            <a:pPr marL="342900" indent="-342900">
              <a:buFont typeface="+mj-lt"/>
              <a:buAutoNum type="arabicPeriod"/>
            </a:pPr>
            <a:r>
              <a:rPr lang="it-IT" b="1" dirty="0">
                <a:solidFill>
                  <a:schemeClr val="accent1">
                    <a:lumMod val="75000"/>
                  </a:schemeClr>
                </a:solidFill>
                <a:latin typeface="DecimaWE Rg" panose="02000000000000000000" pitchFamily="2" charset="0"/>
              </a:rPr>
              <a:t>Beneficiari e requisiti di ammissibilità</a:t>
            </a:r>
          </a:p>
          <a:p>
            <a:pPr marL="342900" indent="-342900">
              <a:buFont typeface="+mj-lt"/>
              <a:buAutoNum type="arabicPeriod"/>
            </a:pPr>
            <a:r>
              <a:rPr lang="it-IT" b="1" dirty="0">
                <a:solidFill>
                  <a:schemeClr val="accent1">
                    <a:lumMod val="75000"/>
                  </a:schemeClr>
                </a:solidFill>
                <a:latin typeface="DecimaWE Rg" panose="02000000000000000000" pitchFamily="2" charset="0"/>
              </a:rPr>
              <a:t>Progetti ammissibili</a:t>
            </a:r>
          </a:p>
          <a:p>
            <a:pPr marL="342900" indent="-342900">
              <a:buFont typeface="+mj-lt"/>
              <a:buAutoNum type="arabicPeriod"/>
            </a:pPr>
            <a:r>
              <a:rPr lang="it-IT" b="1" dirty="0">
                <a:solidFill>
                  <a:schemeClr val="accent1">
                    <a:lumMod val="75000"/>
                  </a:schemeClr>
                </a:solidFill>
                <a:latin typeface="DecimaWE Rg" panose="02000000000000000000" pitchFamily="2" charset="0"/>
              </a:rPr>
              <a:t>Spese ammissibili</a:t>
            </a:r>
          </a:p>
          <a:p>
            <a:pPr marL="342900" indent="-342900">
              <a:buFont typeface="+mj-lt"/>
              <a:buAutoNum type="arabicPeriod"/>
            </a:pPr>
            <a:r>
              <a:rPr lang="it-IT" b="1" dirty="0">
                <a:solidFill>
                  <a:schemeClr val="accent1">
                    <a:lumMod val="75000"/>
                  </a:schemeClr>
                </a:solidFill>
                <a:latin typeface="DecimaWE Rg" panose="02000000000000000000" pitchFamily="2" charset="0"/>
              </a:rPr>
              <a:t>Spese non ammissibili</a:t>
            </a:r>
          </a:p>
          <a:p>
            <a:pPr marL="342900" indent="-342900">
              <a:buFont typeface="+mj-lt"/>
              <a:buAutoNum type="arabicPeriod"/>
            </a:pPr>
            <a:r>
              <a:rPr lang="it-IT" b="1" dirty="0">
                <a:solidFill>
                  <a:schemeClr val="accent1">
                    <a:lumMod val="75000"/>
                  </a:schemeClr>
                </a:solidFill>
                <a:latin typeface="DecimaWE Rg" panose="02000000000000000000" pitchFamily="2" charset="0"/>
              </a:rPr>
              <a:t>Il Principio DNSH</a:t>
            </a:r>
          </a:p>
          <a:p>
            <a:pPr marL="342900" indent="-342900">
              <a:buFont typeface="+mj-lt"/>
              <a:buAutoNum type="arabicPeriod"/>
            </a:pPr>
            <a:r>
              <a:rPr lang="it-IT" b="1" dirty="0">
                <a:solidFill>
                  <a:schemeClr val="accent1">
                    <a:lumMod val="75000"/>
                  </a:schemeClr>
                </a:solidFill>
                <a:latin typeface="DecimaWE Rg" panose="02000000000000000000" pitchFamily="2" charset="0"/>
              </a:rPr>
              <a:t>Limiti di spesa e intensità del contributo</a:t>
            </a:r>
          </a:p>
          <a:p>
            <a:pPr marL="342900" indent="-342900">
              <a:buFont typeface="+mj-lt"/>
              <a:buAutoNum type="arabicPeriod"/>
            </a:pPr>
            <a:r>
              <a:rPr lang="it-IT" b="1" dirty="0">
                <a:solidFill>
                  <a:schemeClr val="accent1">
                    <a:lumMod val="75000"/>
                  </a:schemeClr>
                </a:solidFill>
                <a:latin typeface="DecimaWE Rg" panose="02000000000000000000" pitchFamily="2" charset="0"/>
              </a:rPr>
              <a:t>Durata e termini di realizzazione intermedia e finale del progetto</a:t>
            </a:r>
          </a:p>
          <a:p>
            <a:pPr marL="342900" indent="-342900">
              <a:buFont typeface="+mj-lt"/>
              <a:buAutoNum type="arabicPeriod"/>
            </a:pPr>
            <a:r>
              <a:rPr lang="it-IT" b="1" dirty="0">
                <a:solidFill>
                  <a:schemeClr val="accent1">
                    <a:lumMod val="75000"/>
                  </a:schemeClr>
                </a:solidFill>
                <a:latin typeface="DecimaWE Rg" panose="02000000000000000000" pitchFamily="2" charset="0"/>
              </a:rPr>
              <a:t>Presentazione della domanda e concessione della sovvenzione</a:t>
            </a:r>
          </a:p>
          <a:p>
            <a:pPr marL="342900" indent="-342900">
              <a:buFont typeface="+mj-lt"/>
              <a:buAutoNum type="arabicPeriod"/>
            </a:pPr>
            <a:r>
              <a:rPr lang="it-IT" b="1" dirty="0">
                <a:solidFill>
                  <a:schemeClr val="accent1">
                    <a:lumMod val="75000"/>
                  </a:schemeClr>
                </a:solidFill>
                <a:latin typeface="DecimaWE Rg" panose="02000000000000000000" pitchFamily="2" charset="0"/>
              </a:rPr>
              <a:t>Realizzazione del progetto e variazione</a:t>
            </a:r>
          </a:p>
          <a:p>
            <a:pPr marL="342900" indent="-342900">
              <a:buFont typeface="+mj-lt"/>
              <a:buAutoNum type="arabicPeriod"/>
            </a:pPr>
            <a:r>
              <a:rPr lang="it-IT" b="1" dirty="0">
                <a:solidFill>
                  <a:schemeClr val="accent1">
                    <a:lumMod val="75000"/>
                  </a:schemeClr>
                </a:solidFill>
                <a:latin typeface="DecimaWE Rg" panose="02000000000000000000" pitchFamily="2" charset="0"/>
              </a:rPr>
              <a:t>Erogazione dell’anticipo</a:t>
            </a:r>
          </a:p>
          <a:p>
            <a:pPr marL="342900" indent="-342900">
              <a:buFont typeface="+mj-lt"/>
              <a:buAutoNum type="arabicPeriod"/>
            </a:pPr>
            <a:r>
              <a:rPr lang="it-IT" b="1" dirty="0">
                <a:solidFill>
                  <a:schemeClr val="accent1">
                    <a:lumMod val="75000"/>
                  </a:schemeClr>
                </a:solidFill>
                <a:latin typeface="DecimaWE Rg" panose="02000000000000000000" pitchFamily="2" charset="0"/>
              </a:rPr>
              <a:t>Modalità di rendicontazione</a:t>
            </a:r>
          </a:p>
          <a:p>
            <a:pPr marL="342900" indent="-342900">
              <a:buFont typeface="+mj-lt"/>
              <a:buAutoNum type="arabicPeriod"/>
            </a:pPr>
            <a:r>
              <a:rPr lang="it-IT" b="1" dirty="0">
                <a:solidFill>
                  <a:schemeClr val="accent1">
                    <a:lumMod val="75000"/>
                  </a:schemeClr>
                </a:solidFill>
                <a:latin typeface="DecimaWE Rg" panose="02000000000000000000" pitchFamily="2" charset="0"/>
              </a:rPr>
              <a:t>Vincoli</a:t>
            </a:r>
          </a:p>
        </p:txBody>
      </p:sp>
    </p:spTree>
    <p:extLst>
      <p:ext uri="{BB962C8B-B14F-4D97-AF65-F5344CB8AC3E}">
        <p14:creationId xmlns:p14="http://schemas.microsoft.com/office/powerpoint/2010/main" val="390287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A61578F7-E583-8CF0-171C-35D37F65EF79}"/>
              </a:ext>
            </a:extLst>
          </p:cNvPr>
          <p:cNvSpPr txBox="1"/>
          <p:nvPr/>
        </p:nvSpPr>
        <p:spPr>
          <a:xfrm>
            <a:off x="691896" y="1710569"/>
            <a:ext cx="3727704" cy="430887"/>
          </a:xfrm>
          <a:prstGeom prst="rect">
            <a:avLst/>
          </a:prstGeom>
          <a:noFill/>
        </p:spPr>
        <p:txBody>
          <a:bodyPr wrap="square" rtlCol="0">
            <a:spAutoFit/>
          </a:bodyPr>
          <a:lstStyle/>
          <a:p>
            <a:r>
              <a:rPr lang="it-IT" sz="2200" b="1" dirty="0">
                <a:solidFill>
                  <a:schemeClr val="accent1">
                    <a:lumMod val="75000"/>
                  </a:schemeClr>
                </a:solidFill>
                <a:latin typeface="DecimaWE Rg" panose="02000000000000000000" pitchFamily="2" charset="0"/>
              </a:rPr>
              <a:t>1. Beneficiari</a:t>
            </a:r>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691896" y="2186774"/>
            <a:ext cx="10744200" cy="2585323"/>
          </a:xfrm>
          <a:prstGeom prst="rect">
            <a:avLst/>
          </a:prstGeom>
          <a:noFill/>
        </p:spPr>
        <p:txBody>
          <a:bodyPr wrap="square" rtlCol="0">
            <a:spAutoFit/>
          </a:bodyPr>
          <a:lstStyle/>
          <a:p>
            <a:pPr algn="just"/>
            <a:r>
              <a:rPr lang="it-IT" b="1" dirty="0">
                <a:latin typeface="DecimaWE Rg" panose="02000000000000000000" pitchFamily="2" charset="0"/>
              </a:rPr>
              <a:t>Enti pubblici </a:t>
            </a:r>
            <a:r>
              <a:rPr lang="it-IT" dirty="0">
                <a:latin typeface="DecimaWE Rg" panose="02000000000000000000" pitchFamily="2" charset="0"/>
              </a:rPr>
              <a:t>proprietari di istituti e luoghi della cultura come definiti dall’articolo 101 del Decreto legislativo 22 gennaio 2004, n. 42 (Codice dei beni culturali e del paesaggio, ai sensi dell’articolo 10 della legge 6 luglio 2022, n. 137), situati in Friuli Venezia Giulia.</a:t>
            </a:r>
          </a:p>
          <a:p>
            <a:pPr algn="just"/>
            <a:endParaRPr lang="it-IT" dirty="0">
              <a:latin typeface="DecimaWE Rg" panose="02000000000000000000" pitchFamily="2" charset="0"/>
            </a:endParaRPr>
          </a:p>
          <a:p>
            <a:pPr algn="just"/>
            <a:r>
              <a:rPr lang="it-IT" b="1" dirty="0">
                <a:latin typeface="DecimaWE Rg" panose="02000000000000000000" pitchFamily="2" charset="0"/>
              </a:rPr>
              <a:t>Requisiti:</a:t>
            </a:r>
          </a:p>
          <a:p>
            <a:pPr algn="just"/>
            <a:endParaRPr lang="it-IT" b="1" dirty="0">
              <a:latin typeface="DecimaWE Rg" panose="02000000000000000000" pitchFamily="2" charset="0"/>
            </a:endParaRPr>
          </a:p>
          <a:p>
            <a:pPr marL="285750" indent="-285750" algn="just">
              <a:buFont typeface="Wingdings" panose="05000000000000000000" pitchFamily="2" charset="2"/>
              <a:buChar char="ü"/>
            </a:pPr>
            <a:r>
              <a:rPr lang="it-IT" dirty="0">
                <a:latin typeface="DecimaWE Rg" panose="02000000000000000000" pitchFamily="2" charset="0"/>
              </a:rPr>
              <a:t>non trovarsi in stato di difficoltà e, in particolare, di dissesto finanziario</a:t>
            </a:r>
          </a:p>
          <a:p>
            <a:pPr algn="just"/>
            <a:endParaRPr lang="it-IT" dirty="0">
              <a:latin typeface="DecimaWE Rg" panose="02000000000000000000" pitchFamily="2" charset="0"/>
            </a:endParaRPr>
          </a:p>
          <a:p>
            <a:pPr marL="285750" indent="-285750" algn="just">
              <a:buFont typeface="Wingdings" panose="05000000000000000000" pitchFamily="2" charset="2"/>
              <a:buChar char="ü"/>
            </a:pPr>
            <a:r>
              <a:rPr lang="it-IT" dirty="0">
                <a:latin typeface="DecimaWE Rg" panose="02000000000000000000" pitchFamily="2" charset="0"/>
              </a:rPr>
              <a:t>non trovarsi in situazione di irregolarità contributiva nei confronti degli enti previdenziali e assistenziali</a:t>
            </a: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Tree>
    <p:extLst>
      <p:ext uri="{BB962C8B-B14F-4D97-AF65-F5344CB8AC3E}">
        <p14:creationId xmlns:p14="http://schemas.microsoft.com/office/powerpoint/2010/main" val="363643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A61578F7-E583-8CF0-171C-35D37F65EF79}"/>
              </a:ext>
            </a:extLst>
          </p:cNvPr>
          <p:cNvSpPr txBox="1"/>
          <p:nvPr/>
        </p:nvSpPr>
        <p:spPr>
          <a:xfrm>
            <a:off x="601842" y="1292013"/>
            <a:ext cx="3727704" cy="430887"/>
          </a:xfrm>
          <a:prstGeom prst="rect">
            <a:avLst/>
          </a:prstGeom>
          <a:noFill/>
        </p:spPr>
        <p:txBody>
          <a:bodyPr wrap="square" rtlCol="0">
            <a:spAutoFit/>
          </a:bodyPr>
          <a:lstStyle/>
          <a:p>
            <a:r>
              <a:rPr lang="it-IT" sz="2200" b="1" dirty="0">
                <a:solidFill>
                  <a:schemeClr val="accent1">
                    <a:lumMod val="75000"/>
                  </a:schemeClr>
                </a:solidFill>
                <a:latin typeface="DecimaWE Rg" panose="02000000000000000000" pitchFamily="2" charset="0"/>
              </a:rPr>
              <a:t>2. Progetti ammissibili</a:t>
            </a:r>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601842" y="1785434"/>
            <a:ext cx="10744200" cy="4031873"/>
          </a:xfrm>
          <a:prstGeom prst="rect">
            <a:avLst/>
          </a:prstGeom>
          <a:noFill/>
        </p:spPr>
        <p:txBody>
          <a:bodyPr wrap="square" rtlCol="0">
            <a:spAutoFit/>
          </a:bodyPr>
          <a:lstStyle/>
          <a:p>
            <a:pPr marL="285750" indent="-285750">
              <a:buFont typeface="Wingdings" panose="05000000000000000000" pitchFamily="2" charset="2"/>
              <a:buChar char="ü"/>
            </a:pPr>
            <a:r>
              <a:rPr lang="it-IT" sz="1600" dirty="0">
                <a:solidFill>
                  <a:srgbClr val="000000"/>
                </a:solidFill>
                <a:latin typeface="DecimaWE Rg" panose="02000000000000000000" pitchFamily="2" charset="0"/>
              </a:rPr>
              <a:t>I</a:t>
            </a:r>
            <a:r>
              <a:rPr lang="it-IT" sz="1600" b="0" i="0" u="none" strike="noStrike" baseline="0" dirty="0">
                <a:solidFill>
                  <a:srgbClr val="000000"/>
                </a:solidFill>
                <a:latin typeface="DecimaWE Rg" panose="02000000000000000000" pitchFamily="2" charset="0"/>
              </a:rPr>
              <a:t>mplementazione del sito web dell’istituto, anche con strumenti dedicati agli utenti con ridotte capacità sensoriali</a:t>
            </a:r>
          </a:p>
          <a:p>
            <a:pPr marL="285750" indent="-285750" algn="just">
              <a:buFont typeface="Wingdings" panose="05000000000000000000" pitchFamily="2" charset="2"/>
              <a:buChar char="ü"/>
            </a:pPr>
            <a:r>
              <a:rPr lang="it-IT" sz="1600" dirty="0">
                <a:solidFill>
                  <a:srgbClr val="000000"/>
                </a:solidFill>
                <a:latin typeface="DecimaWE Rg" panose="02000000000000000000" pitchFamily="2" charset="0"/>
              </a:rPr>
              <a:t>R</a:t>
            </a:r>
            <a:r>
              <a:rPr lang="it-IT" sz="1600" b="0" i="0" u="none" strike="noStrike" baseline="0" dirty="0">
                <a:solidFill>
                  <a:srgbClr val="000000"/>
                </a:solidFill>
                <a:latin typeface="DecimaWE Rg" panose="02000000000000000000" pitchFamily="2" charset="0"/>
              </a:rPr>
              <a:t>ealizzazione di un punto informativo al quale rivolgersi in remoto e sistemi di prenotazione e contatto telefonico diretto, o indiretto in remoto</a:t>
            </a:r>
          </a:p>
          <a:p>
            <a:pPr marL="285750" indent="-285750" algn="just">
              <a:buFont typeface="Wingdings" panose="05000000000000000000" pitchFamily="2" charset="2"/>
              <a:buChar char="ü"/>
            </a:pPr>
            <a:r>
              <a:rPr lang="it-IT" sz="1600" dirty="0">
                <a:solidFill>
                  <a:srgbClr val="000000"/>
                </a:solidFill>
                <a:latin typeface="DecimaWE Rg" panose="02000000000000000000" pitchFamily="2" charset="0"/>
              </a:rPr>
              <a:t>P</a:t>
            </a:r>
            <a:r>
              <a:rPr lang="it-IT" sz="1600" b="0" i="0" u="none" strike="noStrike" baseline="0" dirty="0">
                <a:solidFill>
                  <a:srgbClr val="000000"/>
                </a:solidFill>
                <a:latin typeface="DecimaWE Rg" panose="02000000000000000000" pitchFamily="2" charset="0"/>
              </a:rPr>
              <a:t>redisposizione di forme alternative e strumenti specifici per assicurare un’adeguata esperienza di visita alle persone con disabilità motoria, sensoriale o cognitiva</a:t>
            </a:r>
          </a:p>
          <a:p>
            <a:pPr marL="285750" indent="-285750" algn="just">
              <a:buFont typeface="Wingdings" panose="05000000000000000000" pitchFamily="2" charset="2"/>
              <a:buChar char="ü"/>
            </a:pPr>
            <a:r>
              <a:rPr lang="it-IT" sz="1600" dirty="0">
                <a:solidFill>
                  <a:srgbClr val="000000"/>
                </a:solidFill>
                <a:latin typeface="DecimaWE Rg" panose="02000000000000000000" pitchFamily="2" charset="0"/>
              </a:rPr>
              <a:t>C</a:t>
            </a:r>
            <a:r>
              <a:rPr lang="it-IT" sz="1600" b="0" i="0" u="none" strike="noStrike" baseline="0" dirty="0">
                <a:solidFill>
                  <a:srgbClr val="000000"/>
                </a:solidFill>
                <a:latin typeface="DecimaWE Rg" panose="02000000000000000000" pitchFamily="2" charset="0"/>
              </a:rPr>
              <a:t>ircolazione e diffusione dei prodotti culturali verso nuovo pubblico e verso l’estero (ad es. sviluppo e ideazione di formati per lo streaming, dal vivo e non)</a:t>
            </a:r>
          </a:p>
          <a:p>
            <a:pPr marL="285750" indent="-285750" algn="just">
              <a:buFont typeface="Wingdings" panose="05000000000000000000" pitchFamily="2" charset="2"/>
              <a:buChar char="ü"/>
            </a:pPr>
            <a:r>
              <a:rPr lang="it-IT" sz="1600" dirty="0">
                <a:solidFill>
                  <a:srgbClr val="000000"/>
                </a:solidFill>
                <a:latin typeface="DecimaWE Rg" panose="02000000000000000000" pitchFamily="2" charset="0"/>
              </a:rPr>
              <a:t>R</a:t>
            </a:r>
            <a:r>
              <a:rPr lang="it-IT" sz="1600" b="0" i="0" u="none" strike="noStrike" baseline="0" dirty="0">
                <a:solidFill>
                  <a:srgbClr val="000000"/>
                </a:solidFill>
                <a:latin typeface="DecimaWE Rg" panose="02000000000000000000" pitchFamily="2" charset="0"/>
              </a:rPr>
              <a:t>ealizzazione di attività per la fruizione del proprio patrimonio attraverso modalità e strumenti innovativi di offerta volte a garantire un beneficio in termini di impatto economico, culturale e/o sociale, salvaguardando adeguatamente la tutela della proprietà intellettuale</a:t>
            </a:r>
          </a:p>
          <a:p>
            <a:pPr marL="285750" indent="-285750" algn="just">
              <a:buFont typeface="Wingdings" panose="05000000000000000000" pitchFamily="2" charset="2"/>
              <a:buChar char="ü"/>
            </a:pPr>
            <a:r>
              <a:rPr lang="it-IT" sz="1600" dirty="0">
                <a:solidFill>
                  <a:srgbClr val="000000"/>
                </a:solidFill>
                <a:latin typeface="DecimaWE Rg" panose="02000000000000000000" pitchFamily="2" charset="0"/>
              </a:rPr>
              <a:t>D</a:t>
            </a:r>
            <a:r>
              <a:rPr lang="it-IT" sz="1600" b="0" i="0" u="none" strike="noStrike" baseline="0" dirty="0">
                <a:solidFill>
                  <a:srgbClr val="000000"/>
                </a:solidFill>
                <a:latin typeface="DecimaWE Rg" panose="02000000000000000000" pitchFamily="2" charset="0"/>
              </a:rPr>
              <a:t>igitalizzazione del proprio patrimonio con obiettivo di conservazione e maggiore diffusione</a:t>
            </a:r>
          </a:p>
          <a:p>
            <a:pPr marL="285750" indent="-285750" algn="just">
              <a:buFont typeface="Wingdings" panose="05000000000000000000" pitchFamily="2" charset="2"/>
              <a:buChar char="ü"/>
            </a:pPr>
            <a:r>
              <a:rPr lang="it-IT" sz="1600" b="0" i="0" u="none" strike="noStrike" baseline="0" dirty="0">
                <a:solidFill>
                  <a:srgbClr val="000000"/>
                </a:solidFill>
                <a:latin typeface="DecimaWE Rg" panose="02000000000000000000" pitchFamily="2" charset="0"/>
              </a:rPr>
              <a:t>acquisto di attrezzature tecnologiche, informatiche e relativi software preordinati anche allo sviluppo di progetti di realtà aumentata. </a:t>
            </a:r>
          </a:p>
          <a:p>
            <a:pPr algn="just"/>
            <a:endParaRPr lang="it-IT" sz="1600" b="0" i="0" u="none" strike="noStrike" baseline="0" dirty="0">
              <a:solidFill>
                <a:srgbClr val="000000"/>
              </a:solidFill>
              <a:latin typeface="DecimaWE Rg" panose="02000000000000000000" pitchFamily="2" charset="0"/>
            </a:endParaRPr>
          </a:p>
          <a:p>
            <a:pPr algn="just"/>
            <a:r>
              <a:rPr lang="it-IT" sz="1600" b="1" dirty="0">
                <a:solidFill>
                  <a:srgbClr val="000000"/>
                </a:solidFill>
                <a:latin typeface="DecimaWE Rg" panose="02000000000000000000" pitchFamily="2" charset="0"/>
              </a:rPr>
              <a:t>Sono ammessi a finanziamento</a:t>
            </a:r>
            <a:r>
              <a:rPr lang="it-IT" sz="1600" dirty="0">
                <a:solidFill>
                  <a:srgbClr val="000000"/>
                </a:solidFill>
                <a:latin typeface="DecimaWE Rg" panose="02000000000000000000" pitchFamily="2" charset="0"/>
              </a:rPr>
              <a:t> esclusivamente i progetti che ottengono un </a:t>
            </a:r>
            <a:r>
              <a:rPr lang="it-IT" sz="1600" b="1" dirty="0">
                <a:solidFill>
                  <a:srgbClr val="000000"/>
                </a:solidFill>
                <a:latin typeface="DecimaWE Rg" panose="02000000000000000000" pitchFamily="2" charset="0"/>
              </a:rPr>
              <a:t>punteggio di almeno 50 punti su 100 disponibili</a:t>
            </a:r>
            <a:r>
              <a:rPr lang="it-IT" sz="1600" dirty="0">
                <a:solidFill>
                  <a:srgbClr val="000000"/>
                </a:solidFill>
                <a:latin typeface="DecimaWE Rg" panose="02000000000000000000" pitchFamily="2" charset="0"/>
              </a:rPr>
              <a:t>, sulla base dei criteri di valutazione indicati nell’Allegato A del bando.</a:t>
            </a: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Tree>
    <p:extLst>
      <p:ext uri="{BB962C8B-B14F-4D97-AF65-F5344CB8AC3E}">
        <p14:creationId xmlns:p14="http://schemas.microsoft.com/office/powerpoint/2010/main" val="103649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A61578F7-E583-8CF0-171C-35D37F65EF79}"/>
              </a:ext>
            </a:extLst>
          </p:cNvPr>
          <p:cNvSpPr txBox="1"/>
          <p:nvPr/>
        </p:nvSpPr>
        <p:spPr>
          <a:xfrm>
            <a:off x="539496" y="1275274"/>
            <a:ext cx="3727704" cy="430887"/>
          </a:xfrm>
          <a:prstGeom prst="rect">
            <a:avLst/>
          </a:prstGeom>
          <a:noFill/>
        </p:spPr>
        <p:txBody>
          <a:bodyPr wrap="square" rtlCol="0">
            <a:spAutoFit/>
          </a:bodyPr>
          <a:lstStyle/>
          <a:p>
            <a:r>
              <a:rPr lang="it-IT" sz="2200" b="1" dirty="0">
                <a:solidFill>
                  <a:schemeClr val="accent1">
                    <a:lumMod val="75000"/>
                  </a:schemeClr>
                </a:solidFill>
                <a:latin typeface="DecimaWE Rg" panose="02000000000000000000" pitchFamily="2" charset="0"/>
              </a:rPr>
              <a:t>3. Spese ammissibili</a:t>
            </a:r>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588650" y="1791439"/>
            <a:ext cx="10744200" cy="4231928"/>
          </a:xfrm>
          <a:prstGeom prst="rect">
            <a:avLst/>
          </a:prstGeom>
          <a:noFill/>
        </p:spPr>
        <p:txBody>
          <a:bodyPr wrap="square" rtlCol="0">
            <a:spAutoFit/>
          </a:bodyPr>
          <a:lstStyle/>
          <a:p>
            <a:r>
              <a:rPr lang="it-IT" sz="1500" b="1" i="0" strike="noStrike" baseline="0" dirty="0">
                <a:solidFill>
                  <a:srgbClr val="000000"/>
                </a:solidFill>
                <a:latin typeface="DecimaWE Rg" panose="02000000000000000000" pitchFamily="2" charset="0"/>
              </a:rPr>
              <a:t>Spese per investimenti: </a:t>
            </a:r>
            <a:endParaRPr lang="it-IT" sz="1500" b="0" i="0" strike="noStrike" baseline="0" dirty="0">
              <a:solidFill>
                <a:srgbClr val="000000"/>
              </a:solidFill>
              <a:latin typeface="DecimaWE Rg" panose="02000000000000000000" pitchFamily="2" charset="0"/>
            </a:endParaRPr>
          </a:p>
          <a:p>
            <a:pPr marL="285750" indent="-285750" algn="just">
              <a:buFont typeface="Wingdings" panose="05000000000000000000" pitchFamily="2" charset="2"/>
              <a:buChar char="ü"/>
            </a:pPr>
            <a:r>
              <a:rPr lang="it-IT" sz="1500" b="0" i="0" u="none" strike="noStrike" baseline="0" dirty="0">
                <a:solidFill>
                  <a:srgbClr val="000000"/>
                </a:solidFill>
                <a:latin typeface="DecimaWE Rg" panose="02000000000000000000" pitchFamily="2" charset="0"/>
              </a:rPr>
              <a:t>spese per forniture di hardware (IVA esclusa)</a:t>
            </a:r>
          </a:p>
          <a:p>
            <a:pPr marL="285750" indent="-285750" algn="just">
              <a:buFont typeface="Wingdings" panose="05000000000000000000" pitchFamily="2" charset="2"/>
              <a:buChar char="ü"/>
            </a:pPr>
            <a:r>
              <a:rPr lang="it-IT" sz="1500" b="0" i="0" u="none" strike="noStrike" baseline="0" dirty="0">
                <a:solidFill>
                  <a:srgbClr val="000000"/>
                </a:solidFill>
                <a:latin typeface="DecimaWE Rg" panose="02000000000000000000" pitchFamily="2" charset="0"/>
              </a:rPr>
              <a:t>spese per attivi immateriali, quali software compresi interventi per la digitalizzazione e nuove tecnologie (IVA esclusa), finalizzati a rendere il patrimonio culturale meglio accessibile al pubblico</a:t>
            </a:r>
          </a:p>
          <a:p>
            <a:pPr marL="285750" indent="-285750" algn="just">
              <a:buFont typeface="Wingdings" panose="05000000000000000000" pitchFamily="2" charset="2"/>
              <a:buChar char="ü"/>
            </a:pPr>
            <a:r>
              <a:rPr lang="it-IT" sz="1500" b="0" i="0" u="none" strike="noStrike" baseline="0" dirty="0">
                <a:solidFill>
                  <a:srgbClr val="000000"/>
                </a:solidFill>
                <a:latin typeface="DecimaWE Rg" panose="02000000000000000000" pitchFamily="2" charset="0"/>
              </a:rPr>
              <a:t>spese per fornitura e installazione di attrezzature, impianti e sistemi nuovi di fabbrica (IVA esclusa)</a:t>
            </a:r>
          </a:p>
          <a:p>
            <a:pPr marL="285750" indent="-285750" algn="just">
              <a:buFont typeface="Wingdings" panose="05000000000000000000" pitchFamily="2" charset="2"/>
              <a:buChar char="ü"/>
            </a:pPr>
            <a:r>
              <a:rPr lang="it-IT" sz="1500" b="0" i="0" u="none" strike="noStrike" baseline="0" dirty="0">
                <a:solidFill>
                  <a:srgbClr val="000000"/>
                </a:solidFill>
                <a:latin typeface="DecimaWE Rg" panose="02000000000000000000" pitchFamily="2" charset="0"/>
              </a:rPr>
              <a:t>spese per fornitura e installazione di componenti strettamente necessari al funzionamento di attrezzature, impianti e sistemi nuovi di fabbrica (IVA esclusa) </a:t>
            </a:r>
          </a:p>
          <a:p>
            <a:pPr marL="285750" indent="-285750" algn="just">
              <a:buFont typeface="Wingdings" panose="05000000000000000000" pitchFamily="2" charset="2"/>
              <a:buChar char="ü"/>
            </a:pPr>
            <a:r>
              <a:rPr lang="it-IT" sz="1500" b="0" i="0" u="none" strike="noStrike" baseline="0" dirty="0">
                <a:solidFill>
                  <a:srgbClr val="000000"/>
                </a:solidFill>
                <a:latin typeface="DecimaWE Rg" panose="02000000000000000000" pitchFamily="2" charset="0"/>
              </a:rPr>
              <a:t>spese per il pagamento dell’imposta sul valore aggiunto (IVA), nella misura in cui costituisce un costo a carico del Beneficiario del finanziamento</a:t>
            </a:r>
          </a:p>
          <a:p>
            <a:pPr algn="just"/>
            <a:endParaRPr lang="it-IT" sz="1500" b="0" i="0" u="none" strike="noStrike" baseline="0" dirty="0">
              <a:solidFill>
                <a:srgbClr val="000000"/>
              </a:solidFill>
              <a:latin typeface="DecimaWE Rg" panose="02000000000000000000" pitchFamily="2" charset="0"/>
            </a:endParaRPr>
          </a:p>
          <a:p>
            <a:pPr algn="just"/>
            <a:r>
              <a:rPr lang="it-IT" sz="1500" b="1" i="0" u="none" strike="noStrike" baseline="0" dirty="0">
                <a:solidFill>
                  <a:srgbClr val="000000"/>
                </a:solidFill>
                <a:latin typeface="DecimaWE Rg" panose="02000000000000000000" pitchFamily="2" charset="0"/>
              </a:rPr>
              <a:t>Altre spese correlate all’investimento: </a:t>
            </a:r>
            <a:endParaRPr lang="it-IT" sz="1500" b="0" i="0" u="none" strike="noStrike" baseline="0" dirty="0">
              <a:solidFill>
                <a:srgbClr val="000000"/>
              </a:solidFill>
              <a:latin typeface="DecimaWE Rg" panose="02000000000000000000" pitchFamily="2" charset="0"/>
            </a:endParaRPr>
          </a:p>
          <a:p>
            <a:pPr marL="285750" indent="-285750" algn="just">
              <a:buFont typeface="Wingdings" panose="05000000000000000000" pitchFamily="2" charset="2"/>
              <a:buChar char="ü"/>
            </a:pPr>
            <a:r>
              <a:rPr lang="it-IT" sz="1500" b="0" i="0" u="none" strike="noStrike" baseline="0" dirty="0">
                <a:solidFill>
                  <a:srgbClr val="000000"/>
                </a:solidFill>
                <a:latin typeface="DecimaWE Rg" panose="02000000000000000000" pitchFamily="2" charset="0"/>
              </a:rPr>
              <a:t>spese per servizi immateriali, quali licenze d’uso (IVA esclusa</a:t>
            </a:r>
            <a:r>
              <a:rPr lang="it-IT" sz="1500" dirty="0">
                <a:solidFill>
                  <a:srgbClr val="000000"/>
                </a:solidFill>
                <a:latin typeface="DecimaWE Rg" panose="02000000000000000000" pitchFamily="2" charset="0"/>
              </a:rPr>
              <a:t>)</a:t>
            </a:r>
            <a:endParaRPr lang="it-IT" sz="1500" b="0" i="0" u="none" strike="noStrike" baseline="0" dirty="0">
              <a:solidFill>
                <a:srgbClr val="000000"/>
              </a:solidFill>
              <a:latin typeface="DecimaWE Rg" panose="02000000000000000000" pitchFamily="2" charset="0"/>
            </a:endParaRPr>
          </a:p>
          <a:p>
            <a:pPr marL="285750" indent="-285750" algn="just">
              <a:buFont typeface="Wingdings" panose="05000000000000000000" pitchFamily="2" charset="2"/>
              <a:buChar char="ü"/>
            </a:pPr>
            <a:r>
              <a:rPr lang="it-IT" sz="1500" b="0" i="0" u="none" strike="noStrike" baseline="0" dirty="0">
                <a:solidFill>
                  <a:srgbClr val="000000"/>
                </a:solidFill>
                <a:latin typeface="DecimaWE Rg" panose="02000000000000000000" pitchFamily="2" charset="0"/>
              </a:rPr>
              <a:t>spese per fornitura e installazione di componenti strettamente necessarie al funzionamento di attrezzature (IVA esclusa) </a:t>
            </a:r>
          </a:p>
          <a:p>
            <a:pPr marL="285750" indent="-285750" algn="just">
              <a:buFont typeface="Wingdings" panose="05000000000000000000" pitchFamily="2" charset="2"/>
              <a:buChar char="ü"/>
            </a:pPr>
            <a:r>
              <a:rPr lang="it-IT" sz="1500" b="0" i="0" u="none" strike="noStrike" baseline="0" dirty="0">
                <a:solidFill>
                  <a:srgbClr val="000000"/>
                </a:solidFill>
                <a:latin typeface="DecimaWE Rg" panose="02000000000000000000" pitchFamily="2" charset="0"/>
              </a:rPr>
              <a:t>spese per servizi specialistici connessi alla digitalizzazione, come ad esempio alla predisposizione di contenuti multimediali ad elevata accessibilità e adeguati strumenti di fruizione (IVA esclusa)</a:t>
            </a:r>
          </a:p>
          <a:p>
            <a:pPr marL="285750" indent="-285750" algn="just">
              <a:buFont typeface="Wingdings" panose="05000000000000000000" pitchFamily="2" charset="2"/>
              <a:buChar char="ü"/>
            </a:pPr>
            <a:r>
              <a:rPr lang="it-IT" sz="1500" b="0" i="0" u="none" strike="noStrike" baseline="0" dirty="0">
                <a:solidFill>
                  <a:srgbClr val="000000"/>
                </a:solidFill>
                <a:latin typeface="DecimaWE Rg" panose="02000000000000000000" pitchFamily="2" charset="0"/>
              </a:rPr>
              <a:t>spese per il pagamento dell’imposta sul valore aggiunto (IVA), nella misura in cui costituisce un costo a carico del Beneficiario del finanziamento</a:t>
            </a:r>
          </a:p>
          <a:p>
            <a:endParaRPr lang="it-IT" sz="1400" b="0" i="0" u="none" strike="noStrike" baseline="0" dirty="0">
              <a:solidFill>
                <a:srgbClr val="000000"/>
              </a:solidFill>
              <a:latin typeface="DecimaWE"/>
            </a:endParaRP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Tree>
    <p:extLst>
      <p:ext uri="{BB962C8B-B14F-4D97-AF65-F5344CB8AC3E}">
        <p14:creationId xmlns:p14="http://schemas.microsoft.com/office/powerpoint/2010/main" val="156448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569514" y="1861152"/>
            <a:ext cx="10744200" cy="3970318"/>
          </a:xfrm>
          <a:prstGeom prst="rect">
            <a:avLst/>
          </a:prstGeom>
          <a:noFill/>
        </p:spPr>
        <p:txBody>
          <a:bodyPr wrap="square" rtlCol="0">
            <a:spAutoFit/>
          </a:bodyPr>
          <a:lstStyle/>
          <a:p>
            <a:endParaRPr lang="it-IT" dirty="0">
              <a:solidFill>
                <a:srgbClr val="000000"/>
              </a:solidFill>
              <a:latin typeface="DecimaWE"/>
            </a:endParaRPr>
          </a:p>
          <a:p>
            <a:pPr marL="285750" indent="-285750" algn="just">
              <a:buFont typeface="Wingdings" panose="05000000000000000000" pitchFamily="2" charset="2"/>
              <a:buChar char="Ø"/>
            </a:pPr>
            <a:r>
              <a:rPr lang="it-IT" sz="1800" b="1" i="0" u="none" strike="noStrike" baseline="0" dirty="0">
                <a:solidFill>
                  <a:srgbClr val="000000"/>
                </a:solidFill>
                <a:latin typeface="DecimaWE Rg" panose="02000000000000000000" pitchFamily="2" charset="0"/>
              </a:rPr>
              <a:t>Le spese </a:t>
            </a:r>
            <a:r>
              <a:rPr lang="it-IT" sz="1800" b="0" i="0" u="none" strike="noStrike" baseline="0" dirty="0">
                <a:solidFill>
                  <a:srgbClr val="000000"/>
                </a:solidFill>
                <a:latin typeface="DecimaWE Rg" panose="02000000000000000000" pitchFamily="2" charset="0"/>
              </a:rPr>
              <a:t>devono essere chiaramente riferibili al periodo di realizzazione dei progetti finanziati, sostenute dal Beneficiario a far data dal 01/01/2022 ed entro il termine finale del periodo di realizzazione del progetto (max 24 mesi, decorrenti dal giorno successivo alla concessione della sovvenzione; v. slide 11)</a:t>
            </a:r>
          </a:p>
          <a:p>
            <a:pPr marL="285750" indent="-285750" algn="just">
              <a:buFont typeface="Wingdings" panose="05000000000000000000" pitchFamily="2" charset="2"/>
              <a:buChar char="Ø"/>
            </a:pPr>
            <a:endParaRPr lang="it-IT" sz="1800" b="0" i="0" u="none" strike="noStrike" baseline="0" dirty="0">
              <a:solidFill>
                <a:srgbClr val="000000"/>
              </a:solidFill>
              <a:latin typeface="DecimaWE Rg" panose="02000000000000000000" pitchFamily="2" charset="0"/>
            </a:endParaRPr>
          </a:p>
          <a:p>
            <a:pPr marL="285750" indent="-285750" algn="just">
              <a:buFont typeface="Wingdings" panose="05000000000000000000" pitchFamily="2" charset="2"/>
              <a:buChar char="Ø"/>
            </a:pPr>
            <a:r>
              <a:rPr lang="it-IT" sz="1800" b="1" i="0" u="none" strike="noStrike" baseline="0" dirty="0">
                <a:solidFill>
                  <a:srgbClr val="000000"/>
                </a:solidFill>
                <a:latin typeface="DecimaWE Rg" panose="02000000000000000000" pitchFamily="2" charset="0"/>
              </a:rPr>
              <a:t>Le attività </a:t>
            </a:r>
            <a:r>
              <a:rPr lang="it-IT" sz="1800" b="0" i="0" u="none" strike="noStrike" baseline="0" dirty="0">
                <a:solidFill>
                  <a:srgbClr val="000000"/>
                </a:solidFill>
                <a:latin typeface="DecimaWE Rg" panose="02000000000000000000" pitchFamily="2" charset="0"/>
              </a:rPr>
              <a:t>a cui si riferiscono le spese del progetto devono essere realizzate </a:t>
            </a:r>
            <a:r>
              <a:rPr lang="it-IT" sz="1800" b="1" i="0" u="none" strike="noStrike" baseline="0" dirty="0">
                <a:solidFill>
                  <a:srgbClr val="000000"/>
                </a:solidFill>
                <a:latin typeface="DecimaWE Rg" panose="02000000000000000000" pitchFamily="2" charset="0"/>
              </a:rPr>
              <a:t>successivamente al 01/01/2021 </a:t>
            </a:r>
            <a:r>
              <a:rPr lang="it-IT" sz="1800" b="0" i="0" u="none" strike="noStrike" baseline="0" dirty="0">
                <a:solidFill>
                  <a:srgbClr val="000000"/>
                </a:solidFill>
                <a:latin typeface="DecimaWE Rg" panose="02000000000000000000" pitchFamily="2" charset="0"/>
              </a:rPr>
              <a:t>ai sensi dell’art. 63 par. 2, del Regolamento (UE) 2021/1060</a:t>
            </a:r>
          </a:p>
          <a:p>
            <a:pPr algn="just"/>
            <a:endParaRPr lang="it-IT" sz="1800" b="0" i="0" u="none" strike="noStrike" baseline="0" dirty="0">
              <a:solidFill>
                <a:srgbClr val="000000"/>
              </a:solidFill>
              <a:latin typeface="DecimaWE Rg" panose="02000000000000000000" pitchFamily="2" charset="0"/>
            </a:endParaRPr>
          </a:p>
          <a:p>
            <a:pPr marL="285750" indent="-285750" algn="just">
              <a:buFont typeface="Wingdings" panose="05000000000000000000" pitchFamily="2" charset="2"/>
              <a:buChar char="Ø"/>
            </a:pPr>
            <a:r>
              <a:rPr lang="it-IT" b="1" dirty="0">
                <a:solidFill>
                  <a:srgbClr val="000000"/>
                </a:solidFill>
                <a:latin typeface="DecimaWE Rg" panose="02000000000000000000" pitchFamily="2" charset="0"/>
              </a:rPr>
              <a:t>I </a:t>
            </a:r>
            <a:r>
              <a:rPr lang="it-IT" sz="1800" b="1" i="0" u="none" strike="noStrike" baseline="0" dirty="0">
                <a:solidFill>
                  <a:srgbClr val="000000"/>
                </a:solidFill>
                <a:latin typeface="DecimaWE Rg" panose="02000000000000000000" pitchFamily="2" charset="0"/>
              </a:rPr>
              <a:t>documenti giustificativi della spesa e le relative quietanze di pagamento </a:t>
            </a:r>
            <a:r>
              <a:rPr lang="it-IT" sz="1800" b="0" i="0" u="none" strike="noStrike" baseline="0" dirty="0">
                <a:solidFill>
                  <a:srgbClr val="000000"/>
                </a:solidFill>
                <a:latin typeface="DecimaWE Rg" panose="02000000000000000000" pitchFamily="2" charset="0"/>
              </a:rPr>
              <a:t>devono riferirsi a una data uguale o </a:t>
            </a:r>
            <a:r>
              <a:rPr lang="it-IT" sz="1800" b="1" i="0" u="none" strike="noStrike" baseline="0" dirty="0">
                <a:solidFill>
                  <a:srgbClr val="000000"/>
                </a:solidFill>
                <a:latin typeface="DecimaWE Rg" panose="02000000000000000000" pitchFamily="2" charset="0"/>
              </a:rPr>
              <a:t>successiva al 01/01/2022</a:t>
            </a:r>
          </a:p>
          <a:p>
            <a:pPr marL="285750" indent="-285750" algn="just">
              <a:buFont typeface="Wingdings" panose="05000000000000000000" pitchFamily="2" charset="2"/>
              <a:buChar char="Ø"/>
            </a:pPr>
            <a:endParaRPr lang="it-IT" dirty="0">
              <a:solidFill>
                <a:srgbClr val="000000"/>
              </a:solidFill>
              <a:latin typeface="DecimaWE Rg" panose="02000000000000000000" pitchFamily="2" charset="0"/>
            </a:endParaRPr>
          </a:p>
          <a:p>
            <a:pPr marL="285750" indent="-285750" algn="just">
              <a:buFont typeface="Wingdings" panose="05000000000000000000" pitchFamily="2" charset="2"/>
              <a:buChar char="Ø"/>
            </a:pPr>
            <a:r>
              <a:rPr lang="it-IT" sz="1800" b="1" i="0" u="none" strike="noStrike" baseline="0" dirty="0">
                <a:solidFill>
                  <a:srgbClr val="000000"/>
                </a:solidFill>
                <a:latin typeface="DecimaWE Rg" panose="02000000000000000000" pitchFamily="2" charset="0"/>
              </a:rPr>
              <a:t>Qualora l’intervento sia già in corso alla data di presentazione della domanda</a:t>
            </a:r>
            <a:r>
              <a:rPr lang="it-IT" sz="1800" b="0" i="0" u="none" strike="noStrike" baseline="0" dirty="0">
                <a:solidFill>
                  <a:srgbClr val="000000"/>
                </a:solidFill>
                <a:latin typeface="DecimaWE Rg" panose="02000000000000000000" pitchFamily="2" charset="0"/>
              </a:rPr>
              <a:t>, almeno una parte degli investimenti deve essere realizzata dopo la presentazione della domanda stessa, pena la revoca della sovvenzione </a:t>
            </a:r>
            <a:endParaRPr lang="it-IT" dirty="0">
              <a:solidFill>
                <a:srgbClr val="000000"/>
              </a:solidFill>
              <a:latin typeface="DecimaWE Rg" panose="02000000000000000000" pitchFamily="2" charset="0"/>
            </a:endParaRPr>
          </a:p>
          <a:p>
            <a:endParaRPr lang="it-IT" sz="1800" b="0" i="0" u="none" strike="noStrike" baseline="0" dirty="0">
              <a:solidFill>
                <a:srgbClr val="000000"/>
              </a:solidFill>
              <a:latin typeface="DecimaWE"/>
            </a:endParaRP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
        <p:nvSpPr>
          <p:cNvPr id="2" name="CasellaDiTesto 1">
            <a:extLst>
              <a:ext uri="{FF2B5EF4-FFF2-40B4-BE49-F238E27FC236}">
                <a16:creationId xmlns:a16="http://schemas.microsoft.com/office/drawing/2014/main" id="{41B4BAB1-8752-AA16-AFEB-857AA2DA9AFF}"/>
              </a:ext>
            </a:extLst>
          </p:cNvPr>
          <p:cNvSpPr txBox="1"/>
          <p:nvPr/>
        </p:nvSpPr>
        <p:spPr>
          <a:xfrm>
            <a:off x="569514" y="1521502"/>
            <a:ext cx="3727704" cy="430887"/>
          </a:xfrm>
          <a:prstGeom prst="rect">
            <a:avLst/>
          </a:prstGeom>
          <a:noFill/>
        </p:spPr>
        <p:txBody>
          <a:bodyPr wrap="square" rtlCol="0">
            <a:spAutoFit/>
          </a:bodyPr>
          <a:lstStyle/>
          <a:p>
            <a:r>
              <a:rPr lang="it-IT" b="1" dirty="0">
                <a:solidFill>
                  <a:schemeClr val="accent1">
                    <a:lumMod val="75000"/>
                  </a:schemeClr>
                </a:solidFill>
                <a:latin typeface="DecimaWE Rg" panose="02000000000000000000" pitchFamily="2" charset="0"/>
              </a:rPr>
              <a:t>NOTA BENE</a:t>
            </a:r>
            <a:r>
              <a:rPr lang="it-IT" sz="2200" b="1" dirty="0">
                <a:solidFill>
                  <a:schemeClr val="accent1">
                    <a:lumMod val="75000"/>
                  </a:schemeClr>
                </a:solidFill>
                <a:latin typeface="DecimaWE Rg" panose="02000000000000000000" pitchFamily="2" charset="0"/>
              </a:rPr>
              <a:t>!</a:t>
            </a:r>
          </a:p>
        </p:txBody>
      </p:sp>
    </p:spTree>
    <p:extLst>
      <p:ext uri="{BB962C8B-B14F-4D97-AF65-F5344CB8AC3E}">
        <p14:creationId xmlns:p14="http://schemas.microsoft.com/office/powerpoint/2010/main" val="12640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A61578F7-E583-8CF0-171C-35D37F65EF79}"/>
              </a:ext>
            </a:extLst>
          </p:cNvPr>
          <p:cNvSpPr txBox="1"/>
          <p:nvPr/>
        </p:nvSpPr>
        <p:spPr>
          <a:xfrm>
            <a:off x="643405" y="1510522"/>
            <a:ext cx="3727704" cy="430887"/>
          </a:xfrm>
          <a:prstGeom prst="rect">
            <a:avLst/>
          </a:prstGeom>
          <a:noFill/>
        </p:spPr>
        <p:txBody>
          <a:bodyPr wrap="square" rtlCol="0">
            <a:spAutoFit/>
          </a:bodyPr>
          <a:lstStyle/>
          <a:p>
            <a:r>
              <a:rPr lang="it-IT" sz="2200" b="1" dirty="0">
                <a:solidFill>
                  <a:schemeClr val="accent1">
                    <a:lumMod val="75000"/>
                  </a:schemeClr>
                </a:solidFill>
                <a:latin typeface="DecimaWE Rg" panose="02000000000000000000" pitchFamily="2" charset="0"/>
              </a:rPr>
              <a:t>4. Spese non ammissibili</a:t>
            </a:r>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643405" y="1852667"/>
            <a:ext cx="10237955" cy="3354765"/>
          </a:xfrm>
          <a:prstGeom prst="rect">
            <a:avLst/>
          </a:prstGeom>
          <a:noFill/>
        </p:spPr>
        <p:txBody>
          <a:bodyPr wrap="square" rtlCol="0">
            <a:spAutoFit/>
          </a:bodyPr>
          <a:lstStyle/>
          <a:p>
            <a:pPr algn="l"/>
            <a:endParaRPr lang="it-IT" sz="1800" b="0" i="0" u="none" strike="noStrike" baseline="0" dirty="0">
              <a:solidFill>
                <a:srgbClr val="000000"/>
              </a:solidFill>
              <a:latin typeface="DecimaWE Rg" panose="02000000000000000000" pitchFamily="2" charset="0"/>
            </a:endParaRPr>
          </a:p>
          <a:p>
            <a:pPr marL="285750" indent="-285750">
              <a:buFont typeface="Wingdings" panose="05000000000000000000" pitchFamily="2" charset="2"/>
              <a:buChar char="Ø"/>
            </a:pPr>
            <a:r>
              <a:rPr lang="it-IT" sz="1800" b="0" i="0" u="none" strike="noStrike" baseline="0" dirty="0">
                <a:solidFill>
                  <a:srgbClr val="000000"/>
                </a:solidFill>
                <a:latin typeface="DecimaWE Rg" panose="02000000000000000000" pitchFamily="2" charset="0"/>
              </a:rPr>
              <a:t>viaggi e missioni dei dipendenti e dei fornitori</a:t>
            </a:r>
          </a:p>
          <a:p>
            <a:pPr marL="285750" indent="-285750">
              <a:buFont typeface="Wingdings" panose="05000000000000000000" pitchFamily="2" charset="2"/>
              <a:buChar char="Ø"/>
            </a:pPr>
            <a:r>
              <a:rPr lang="it-IT" sz="1800" b="0" i="0" u="none" strike="noStrike" baseline="0" dirty="0">
                <a:solidFill>
                  <a:srgbClr val="000000"/>
                </a:solidFill>
                <a:latin typeface="DecimaWE Rg" panose="02000000000000000000" pitchFamily="2" charset="0"/>
              </a:rPr>
              <a:t>corsi di formazione ordinari del personale</a:t>
            </a:r>
          </a:p>
          <a:p>
            <a:pPr marL="285750" indent="-285750">
              <a:buFont typeface="Wingdings" panose="05000000000000000000" pitchFamily="2" charset="2"/>
              <a:buChar char="Ø"/>
            </a:pPr>
            <a:r>
              <a:rPr lang="it-IT" sz="1800" b="0" i="0" u="none" strike="noStrike" baseline="0" dirty="0">
                <a:solidFill>
                  <a:srgbClr val="000000"/>
                </a:solidFill>
                <a:latin typeface="DecimaWE Rg" panose="02000000000000000000" pitchFamily="2" charset="0"/>
              </a:rPr>
              <a:t>beni di consumo</a:t>
            </a:r>
          </a:p>
          <a:p>
            <a:pPr marL="285750" indent="-285750">
              <a:buFont typeface="Wingdings" panose="05000000000000000000" pitchFamily="2" charset="2"/>
              <a:buChar char="Ø"/>
            </a:pPr>
            <a:r>
              <a:rPr lang="it-IT" sz="1800" b="0" i="0" u="none" strike="noStrike" baseline="0" dirty="0">
                <a:solidFill>
                  <a:srgbClr val="000000"/>
                </a:solidFill>
                <a:latin typeface="DecimaWE Rg" panose="02000000000000000000" pitchFamily="2" charset="0"/>
              </a:rPr>
              <a:t>beni o materiali usati</a:t>
            </a:r>
          </a:p>
          <a:p>
            <a:pPr marL="285750" indent="-285750">
              <a:buFont typeface="Wingdings" panose="05000000000000000000" pitchFamily="2" charset="2"/>
              <a:buChar char="Ø"/>
            </a:pPr>
            <a:r>
              <a:rPr lang="it-IT" sz="1800" b="0" i="0" u="none" strike="noStrike" baseline="0" dirty="0">
                <a:solidFill>
                  <a:srgbClr val="000000"/>
                </a:solidFill>
                <a:latin typeface="DecimaWE Rg" panose="02000000000000000000" pitchFamily="2" charset="0"/>
              </a:rPr>
              <a:t>consulenze continuative o periodiche e connesse all’attività ordinaria del soggetto beneficiario, quali consulenze economico finanziarie, servizi di contabilità o revisione contabile, consulenze fiscali e legali </a:t>
            </a:r>
          </a:p>
          <a:p>
            <a:pPr marL="285750" indent="-285750">
              <a:buFont typeface="Wingdings" panose="05000000000000000000" pitchFamily="2" charset="2"/>
              <a:buChar char="Ø"/>
            </a:pPr>
            <a:r>
              <a:rPr lang="it-IT" sz="1800" b="0" i="0" u="none" strike="noStrike" baseline="0" dirty="0">
                <a:solidFill>
                  <a:srgbClr val="000000"/>
                </a:solidFill>
                <a:latin typeface="DecimaWE Rg" panose="02000000000000000000" pitchFamily="2" charset="0"/>
              </a:rPr>
              <a:t>redazione, predisposizione e aggiornamento di manuali d’uso e manuali utente</a:t>
            </a:r>
          </a:p>
          <a:p>
            <a:pPr marL="285750" indent="-285750">
              <a:buFont typeface="Wingdings" panose="05000000000000000000" pitchFamily="2" charset="2"/>
              <a:buChar char="Ø"/>
            </a:pPr>
            <a:r>
              <a:rPr lang="it-IT" sz="1800" b="0" i="0" u="none" strike="noStrike" baseline="0" dirty="0">
                <a:solidFill>
                  <a:srgbClr val="000000"/>
                </a:solidFill>
                <a:latin typeface="DecimaWE Rg" panose="02000000000000000000" pitchFamily="2" charset="0"/>
              </a:rPr>
              <a:t>spese accessorie quali interessi debitori, aggi, perdite di cambio ed altri oneri meramente finanziari</a:t>
            </a:r>
          </a:p>
          <a:p>
            <a:pPr marL="285750" indent="-285750">
              <a:buFont typeface="Wingdings" panose="05000000000000000000" pitchFamily="2" charset="2"/>
              <a:buChar char="Ø"/>
            </a:pPr>
            <a:r>
              <a:rPr lang="it-IT" sz="1800" b="0" i="0" u="none" strike="noStrike" baseline="0" dirty="0">
                <a:solidFill>
                  <a:srgbClr val="000000"/>
                </a:solidFill>
                <a:latin typeface="DecimaWE Rg" panose="02000000000000000000" pitchFamily="2" charset="0"/>
              </a:rPr>
              <a:t>locazione finanziaria di arredi, macchinari, strumenti e attrezzature, hardware</a:t>
            </a:r>
          </a:p>
          <a:p>
            <a:pPr marL="285750" indent="-285750">
              <a:buFont typeface="Wingdings" panose="05000000000000000000" pitchFamily="2" charset="2"/>
              <a:buChar char="Ø"/>
            </a:pPr>
            <a:r>
              <a:rPr lang="it-IT" sz="1800" b="0" i="0" u="none" strike="noStrike" baseline="0" dirty="0">
                <a:solidFill>
                  <a:srgbClr val="000000"/>
                </a:solidFill>
                <a:latin typeface="DecimaWE Rg" panose="02000000000000000000" pitchFamily="2" charset="0"/>
              </a:rPr>
              <a:t>canoni e contratti pluriennali di manutenzione e assistenza</a:t>
            </a:r>
          </a:p>
          <a:p>
            <a:endParaRPr lang="it-IT" sz="1400" b="0" i="0" u="none" strike="noStrike" baseline="0" dirty="0">
              <a:solidFill>
                <a:srgbClr val="000000"/>
              </a:solidFill>
              <a:latin typeface="DecimaWE"/>
            </a:endParaRP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Tree>
    <p:extLst>
      <p:ext uri="{BB962C8B-B14F-4D97-AF65-F5344CB8AC3E}">
        <p14:creationId xmlns:p14="http://schemas.microsoft.com/office/powerpoint/2010/main" val="339991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34EC5A2-C60B-F907-3FB4-9055D985D73C}"/>
              </a:ext>
            </a:extLst>
          </p:cNvPr>
          <p:cNvPicPr>
            <a:picLocks noChangeAspect="1"/>
          </p:cNvPicPr>
          <p:nvPr/>
        </p:nvPicPr>
        <p:blipFill>
          <a:blip r:embed="rId3"/>
          <a:stretch>
            <a:fillRect/>
          </a:stretch>
        </p:blipFill>
        <p:spPr>
          <a:xfrm>
            <a:off x="10139135" y="1327626"/>
            <a:ext cx="1334408" cy="1450951"/>
          </a:xfrm>
          <a:prstGeom prst="rect">
            <a:avLst/>
          </a:prstGeom>
        </p:spPr>
      </p:pic>
      <p:sp>
        <p:nvSpPr>
          <p:cNvPr id="18" name="Rettangolo 17">
            <a:extLst>
              <a:ext uri="{FF2B5EF4-FFF2-40B4-BE49-F238E27FC236}">
                <a16:creationId xmlns:a16="http://schemas.microsoft.com/office/drawing/2014/main" id="{822EBD64-2A97-C5F7-5ABE-4562F307CC41}"/>
              </a:ext>
            </a:extLst>
          </p:cNvPr>
          <p:cNvSpPr/>
          <p:nvPr/>
        </p:nvSpPr>
        <p:spPr>
          <a:xfrm>
            <a:off x="0" y="6235700"/>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C34A4F5-C28B-64E7-D825-75CB71536F96}"/>
              </a:ext>
            </a:extLst>
          </p:cNvPr>
          <p:cNvSpPr/>
          <p:nvPr/>
        </p:nvSpPr>
        <p:spPr>
          <a:xfrm>
            <a:off x="0" y="0"/>
            <a:ext cx="12192000" cy="109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A61578F7-E583-8CF0-171C-35D37F65EF79}"/>
              </a:ext>
            </a:extLst>
          </p:cNvPr>
          <p:cNvSpPr txBox="1"/>
          <p:nvPr/>
        </p:nvSpPr>
        <p:spPr>
          <a:xfrm>
            <a:off x="-384215" y="1430480"/>
            <a:ext cx="3727704" cy="430887"/>
          </a:xfrm>
          <a:prstGeom prst="rect">
            <a:avLst/>
          </a:prstGeom>
          <a:noFill/>
        </p:spPr>
        <p:txBody>
          <a:bodyPr wrap="square" rtlCol="0">
            <a:spAutoFit/>
          </a:bodyPr>
          <a:lstStyle/>
          <a:p>
            <a:r>
              <a:rPr lang="it-IT" sz="2200" b="1" dirty="0">
                <a:solidFill>
                  <a:schemeClr val="accent1">
                    <a:lumMod val="75000"/>
                  </a:schemeClr>
                </a:solidFill>
                <a:latin typeface="DecimaWE Rg" panose="02000000000000000000" pitchFamily="2" charset="0"/>
              </a:rPr>
              <a:t>	5. Il Principio DNSH</a:t>
            </a:r>
          </a:p>
        </p:txBody>
      </p:sp>
      <p:pic>
        <p:nvPicPr>
          <p:cNvPr id="3" name="Immagine 2">
            <a:extLst>
              <a:ext uri="{FF2B5EF4-FFF2-40B4-BE49-F238E27FC236}">
                <a16:creationId xmlns:a16="http://schemas.microsoft.com/office/drawing/2014/main" id="{F35AF778-9790-5AF6-61D6-0441C12BEA0E}"/>
              </a:ext>
            </a:extLst>
          </p:cNvPr>
          <p:cNvPicPr>
            <a:picLocks noChangeAspect="1"/>
          </p:cNvPicPr>
          <p:nvPr/>
        </p:nvPicPr>
        <p:blipFill>
          <a:blip r:embed="rId4"/>
          <a:stretch>
            <a:fillRect/>
          </a:stretch>
        </p:blipFill>
        <p:spPr>
          <a:xfrm>
            <a:off x="0" y="1077351"/>
            <a:ext cx="12192000" cy="109101"/>
          </a:xfrm>
          <a:prstGeom prst="rect">
            <a:avLst/>
          </a:prstGeom>
        </p:spPr>
      </p:pic>
      <p:sp>
        <p:nvSpPr>
          <p:cNvPr id="4" name="CasellaDiTesto 3">
            <a:extLst>
              <a:ext uri="{FF2B5EF4-FFF2-40B4-BE49-F238E27FC236}">
                <a16:creationId xmlns:a16="http://schemas.microsoft.com/office/drawing/2014/main" id="{92306EEB-4C14-E803-F01A-C0E335128E47}"/>
              </a:ext>
            </a:extLst>
          </p:cNvPr>
          <p:cNvSpPr txBox="1"/>
          <p:nvPr/>
        </p:nvSpPr>
        <p:spPr>
          <a:xfrm>
            <a:off x="537576" y="2134508"/>
            <a:ext cx="10744200" cy="3231654"/>
          </a:xfrm>
          <a:prstGeom prst="rect">
            <a:avLst/>
          </a:prstGeom>
          <a:noFill/>
        </p:spPr>
        <p:txBody>
          <a:bodyPr wrap="square" rtlCol="0">
            <a:spAutoFit/>
          </a:bodyPr>
          <a:lstStyle/>
          <a:p>
            <a:pPr algn="just"/>
            <a:r>
              <a:rPr lang="it-IT" sz="1600" dirty="0">
                <a:latin typeface="DecimaWE Rg" panose="02000000000000000000" pitchFamily="2" charset="0"/>
              </a:rPr>
              <a:t>Ai sensi dell’articolo 9, comma 4, del Regolamento (UE) 2021/1060 </a:t>
            </a:r>
            <a:r>
              <a:rPr lang="it-IT" sz="1600" b="1" dirty="0">
                <a:latin typeface="DecimaWE Rg" panose="02000000000000000000" pitchFamily="2" charset="0"/>
              </a:rPr>
              <a:t>non sono finanziabili i progetti che risultino violare il principio di non arrecare un danno significativo agli obiettivi ambientali (cd. DNSH) </a:t>
            </a:r>
            <a:r>
              <a:rPr lang="it-IT" sz="1600" dirty="0">
                <a:latin typeface="DecimaWE Rg" panose="02000000000000000000" pitchFamily="2" charset="0"/>
              </a:rPr>
              <a:t>così come definito dall’articolo 17 del Regolamento (UE) 2020/852. A tal fine i progetti devono rispettare le misure di accompagnamento/mitigazione indicate nel rapporto ambientale con riferimento al suddetto principio.</a:t>
            </a:r>
          </a:p>
          <a:p>
            <a:pPr algn="just"/>
            <a:endParaRPr lang="it-IT" sz="1600" dirty="0">
              <a:latin typeface="DecimaWE Rg" panose="02000000000000000000" pitchFamily="2" charset="0"/>
            </a:endParaRPr>
          </a:p>
          <a:p>
            <a:pPr algn="just"/>
            <a:r>
              <a:rPr lang="it-IT" sz="1600" dirty="0">
                <a:latin typeface="DecimaWE Rg" panose="02000000000000000000" pitchFamily="2" charset="0"/>
              </a:rPr>
              <a:t>Ai fini della conformità al principio di "non nuocere in modo significativo" (DNSH) l’ acquisto di  apparecchiature informatiche/ICT,  tecnologiche  e non per l'investimento dovranno:</a:t>
            </a:r>
          </a:p>
          <a:p>
            <a:pPr algn="just"/>
            <a:endParaRPr lang="it-IT" sz="1600" dirty="0">
              <a:latin typeface="DecimaWE Rg" panose="02000000000000000000" pitchFamily="2" charset="0"/>
            </a:endParaRPr>
          </a:p>
          <a:p>
            <a:pPr marL="285750" indent="-285750" algn="just">
              <a:buFont typeface="Wingdings" panose="05000000000000000000" pitchFamily="2" charset="2"/>
              <a:buChar char="ü"/>
            </a:pPr>
            <a:r>
              <a:rPr lang="it-IT" sz="1600" dirty="0">
                <a:latin typeface="DecimaWE Rg" panose="02000000000000000000" pitchFamily="2" charset="0"/>
              </a:rPr>
              <a:t>rispettare i requisiti di efficienza energetica coerenti con gli standard più aggiornati, di compatibilità elettromagnetica</a:t>
            </a:r>
          </a:p>
          <a:p>
            <a:pPr algn="just"/>
            <a:endParaRPr lang="it-IT" sz="1600" dirty="0">
              <a:latin typeface="DecimaWE Rg" panose="02000000000000000000" pitchFamily="2" charset="0"/>
            </a:endParaRPr>
          </a:p>
          <a:p>
            <a:pPr marL="285750" indent="-285750" algn="just">
              <a:buFont typeface="Wingdings" panose="05000000000000000000" pitchFamily="2" charset="2"/>
              <a:buChar char="ü"/>
            </a:pPr>
            <a:r>
              <a:rPr lang="it-IT" sz="1600" dirty="0">
                <a:latin typeface="DecimaWE Rg" panose="02000000000000000000" pitchFamily="2" charset="0"/>
              </a:rPr>
              <a:t>essere acquistate e gestite in linea con gli standard più aggiornati in termini di materiali utilizzati e durata del prodotto </a:t>
            </a:r>
          </a:p>
          <a:p>
            <a:endParaRPr lang="it-IT" sz="1400" dirty="0">
              <a:latin typeface="DecimaWE Rg" panose="02000000000000000000" pitchFamily="2" charset="0"/>
            </a:endParaRPr>
          </a:p>
          <a:p>
            <a:endParaRPr lang="it-IT" sz="1400" b="1" i="0" u="none" strike="noStrike" baseline="0" dirty="0">
              <a:solidFill>
                <a:srgbClr val="000000"/>
              </a:solidFill>
              <a:latin typeface="DecimaWE"/>
            </a:endParaRPr>
          </a:p>
        </p:txBody>
      </p:sp>
      <p:pic>
        <p:nvPicPr>
          <p:cNvPr id="6" name="Immagine 5">
            <a:extLst>
              <a:ext uri="{FF2B5EF4-FFF2-40B4-BE49-F238E27FC236}">
                <a16:creationId xmlns:a16="http://schemas.microsoft.com/office/drawing/2014/main" id="{4530F8C7-2DE3-43C6-FCBB-57A8FF43ED8D}"/>
              </a:ext>
            </a:extLst>
          </p:cNvPr>
          <p:cNvPicPr>
            <a:picLocks noChangeAspect="1"/>
          </p:cNvPicPr>
          <p:nvPr/>
        </p:nvPicPr>
        <p:blipFill>
          <a:blip r:embed="rId5"/>
          <a:stretch>
            <a:fillRect/>
          </a:stretch>
        </p:blipFill>
        <p:spPr>
          <a:xfrm>
            <a:off x="451474" y="260119"/>
            <a:ext cx="11289052" cy="624346"/>
          </a:xfrm>
          <a:prstGeom prst="rect">
            <a:avLst/>
          </a:prstGeom>
        </p:spPr>
      </p:pic>
      <p:pic>
        <p:nvPicPr>
          <p:cNvPr id="5" name="Immagine 4">
            <a:extLst>
              <a:ext uri="{FF2B5EF4-FFF2-40B4-BE49-F238E27FC236}">
                <a16:creationId xmlns:a16="http://schemas.microsoft.com/office/drawing/2014/main" id="{4E89A4D0-EA8B-1173-9726-FB3C21C1665E}"/>
              </a:ext>
            </a:extLst>
          </p:cNvPr>
          <p:cNvPicPr>
            <a:picLocks noChangeAspect="1"/>
          </p:cNvPicPr>
          <p:nvPr/>
        </p:nvPicPr>
        <p:blipFill>
          <a:blip r:embed="rId6"/>
          <a:stretch>
            <a:fillRect/>
          </a:stretch>
        </p:blipFill>
        <p:spPr>
          <a:xfrm>
            <a:off x="0" y="6173166"/>
            <a:ext cx="12192000" cy="109101"/>
          </a:xfrm>
          <a:prstGeom prst="rect">
            <a:avLst/>
          </a:prstGeom>
        </p:spPr>
      </p:pic>
    </p:spTree>
    <p:extLst>
      <p:ext uri="{BB962C8B-B14F-4D97-AF65-F5344CB8AC3E}">
        <p14:creationId xmlns:p14="http://schemas.microsoft.com/office/powerpoint/2010/main" val="8210935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3256</Words>
  <Application>Microsoft Office PowerPoint</Application>
  <PresentationFormat>Widescreen</PresentationFormat>
  <Paragraphs>239</Paragraphs>
  <Slides>22</Slides>
  <Notes>22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22</vt:i4>
      </vt:variant>
    </vt:vector>
  </HeadingPairs>
  <TitlesOfParts>
    <vt:vector size="30" baseType="lpstr">
      <vt:lpstr>Arial</vt:lpstr>
      <vt:lpstr>Calibri</vt:lpstr>
      <vt:lpstr>Calibri Light</vt:lpstr>
      <vt:lpstr>decimaregular</vt:lpstr>
      <vt:lpstr>DecimaWE</vt:lpstr>
      <vt:lpstr>DecimaWE Rg</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Benedetta Villa (DLVBBDO)</dc:creator>
  <cp:lastModifiedBy>De Filpo Nicla</cp:lastModifiedBy>
  <cp:revision>185</cp:revision>
  <dcterms:created xsi:type="dcterms:W3CDTF">2022-11-10T17:32:39Z</dcterms:created>
  <dcterms:modified xsi:type="dcterms:W3CDTF">2024-03-29T09:37:09Z</dcterms:modified>
</cp:coreProperties>
</file>