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75" r:id="rId5"/>
    <p:sldId id="349" r:id="rId6"/>
    <p:sldId id="350" r:id="rId7"/>
    <p:sldId id="324" r:id="rId8"/>
    <p:sldId id="348" r:id="rId9"/>
    <p:sldId id="352" r:id="rId10"/>
    <p:sldId id="353" r:id="rId11"/>
    <p:sldId id="309" r:id="rId12"/>
    <p:sldId id="339" r:id="rId13"/>
    <p:sldId id="336" r:id="rId14"/>
    <p:sldId id="334" r:id="rId15"/>
    <p:sldId id="347" r:id="rId16"/>
    <p:sldId id="330" r:id="rId17"/>
    <p:sldId id="346" r:id="rId18"/>
    <p:sldId id="332" r:id="rId19"/>
    <p:sldId id="333" r:id="rId20"/>
    <p:sldId id="331" r:id="rId21"/>
    <p:sldId id="328" r:id="rId22"/>
    <p:sldId id="315" r:id="rId23"/>
    <p:sldId id="343" r:id="rId24"/>
    <p:sldId id="325" r:id="rId25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 autoAdjust="0"/>
  </p:normalViewPr>
  <p:slideViewPr>
    <p:cSldViewPr>
      <p:cViewPr>
        <p:scale>
          <a:sx n="106" d="100"/>
          <a:sy n="106" d="100"/>
        </p:scale>
        <p:origin x="-706" y="230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67544" y="908720"/>
            <a:ext cx="8424936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r>
              <a:rPr lang="it-IT" sz="3600" b="1" dirty="0" smtClean="0">
                <a:solidFill>
                  <a:schemeClr val="bg1"/>
                </a:solidFill>
              </a:rPr>
              <a:t>Avvisi pubblici L.R</a:t>
            </a:r>
            <a:r>
              <a:rPr lang="it-IT" sz="3600" b="1" dirty="0">
                <a:solidFill>
                  <a:schemeClr val="bg1"/>
                </a:solidFill>
              </a:rPr>
              <a:t>. 16/14:</a:t>
            </a:r>
          </a:p>
          <a:p>
            <a:pPr eaLnBrk="1" hangingPunct="1"/>
            <a:r>
              <a:rPr lang="it-IT" sz="4000" b="1" dirty="0" smtClean="0">
                <a:solidFill>
                  <a:schemeClr val="bg1"/>
                </a:solidFill>
              </a:rPr>
              <a:t>Presentazione della modulistica</a:t>
            </a:r>
          </a:p>
          <a:p>
            <a:pPr eaLnBrk="1" hangingPunct="1"/>
            <a:endParaRPr lang="it-IT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3600" b="1" dirty="0" smtClean="0">
                <a:solidFill>
                  <a:schemeClr val="bg1"/>
                </a:solidFill>
              </a:rPr>
              <a:t>AVVISI ATTIVITA’ CULTURALI </a:t>
            </a:r>
            <a:endParaRPr lang="it-IT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b="1" dirty="0" smtClean="0">
                <a:solidFill>
                  <a:schemeClr val="bg1"/>
                </a:solidFill>
              </a:rPr>
              <a:t>Anno 2019 </a:t>
            </a:r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600" b="1" dirty="0" smtClean="0">
                <a:solidFill>
                  <a:schemeClr val="bg1"/>
                </a:solidFill>
              </a:rPr>
              <a:t>Servizio </a:t>
            </a:r>
            <a:r>
              <a:rPr lang="it-IT" sz="1600" b="1" dirty="0">
                <a:solidFill>
                  <a:schemeClr val="bg1"/>
                </a:solidFill>
              </a:rPr>
              <a:t>Attività </a:t>
            </a:r>
            <a:r>
              <a:rPr lang="it-IT" sz="1600" b="1" dirty="0" smtClean="0">
                <a:solidFill>
                  <a:schemeClr val="bg1"/>
                </a:solidFill>
              </a:rPr>
              <a:t>culturali</a:t>
            </a:r>
          </a:p>
          <a:p>
            <a:pPr eaLnBrk="1" hangingPunct="1"/>
            <a:endParaRPr lang="it-IT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dirty="0" smtClean="0">
                <a:solidFill>
                  <a:schemeClr val="bg1"/>
                </a:solidFill>
              </a:rPr>
              <a:t>Direzione Cultura e Sport </a:t>
            </a:r>
          </a:p>
          <a:p>
            <a:pPr eaLnBrk="1" hangingPunct="1"/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16" y="-99303"/>
            <a:ext cx="1829788" cy="791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572000" y="4365104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+mn-lt"/>
              </a:rPr>
              <a:t>SPESE - ENTRATE </a:t>
            </a:r>
            <a:r>
              <a:rPr lang="it-IT" sz="2000" b="1" dirty="0">
                <a:latin typeface="+mn-lt"/>
              </a:rPr>
              <a:t>=</a:t>
            </a:r>
          </a:p>
          <a:p>
            <a:r>
              <a:rPr lang="it-IT" sz="2000" b="1" dirty="0" smtClean="0">
                <a:latin typeface="+mn-lt"/>
              </a:rPr>
              <a:t>FABBISOGNO DI FINANZIAMENTO DEL PROGETTO</a:t>
            </a:r>
            <a:endParaRPr lang="it-IT" sz="1800" b="1" dirty="0">
              <a:solidFill>
                <a:srgbClr val="21449C"/>
              </a:solidFill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76056" y="1340768"/>
            <a:ext cx="36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b="1" dirty="0" smtClean="0">
                <a:latin typeface="+mn-lt"/>
              </a:rPr>
              <a:t>PIANO FINANZIARIO: diviso per categorie di spesa in base</a:t>
            </a:r>
            <a:endParaRPr lang="it-IT" sz="1600" b="1" dirty="0"/>
          </a:p>
          <a:p>
            <a:pPr algn="l"/>
            <a:r>
              <a:rPr lang="it-IT" sz="1600" b="1" dirty="0"/>
              <a:t>all’articolo 7 del D.P.R. </a:t>
            </a:r>
            <a:r>
              <a:rPr lang="it-IT" sz="1600" b="1" dirty="0" smtClean="0"/>
              <a:t>33/2015</a:t>
            </a:r>
          </a:p>
          <a:p>
            <a:pPr marL="285750" indent="-285750" algn="l">
              <a:buFontTx/>
              <a:buChar char="-"/>
            </a:pPr>
            <a:r>
              <a:rPr lang="it-IT" sz="1600" b="1" dirty="0">
                <a:solidFill>
                  <a:srgbClr val="21449C"/>
                </a:solidFill>
                <a:latin typeface="+mn-lt"/>
              </a:rPr>
              <a:t>s</a:t>
            </a:r>
            <a:r>
              <a:rPr lang="it-IT" sz="1600" b="1" dirty="0" smtClean="0">
                <a:solidFill>
                  <a:srgbClr val="21449C"/>
                </a:solidFill>
                <a:latin typeface="+mn-lt"/>
              </a:rPr>
              <a:t>pese di personale</a:t>
            </a:r>
          </a:p>
          <a:p>
            <a:pPr marL="285750" indent="-285750" algn="l">
              <a:buFontTx/>
              <a:buChar char="-"/>
            </a:pPr>
            <a:r>
              <a:rPr lang="it-IT" sz="1600" b="1" dirty="0">
                <a:solidFill>
                  <a:srgbClr val="21449C"/>
                </a:solidFill>
                <a:latin typeface="+mn-lt"/>
              </a:rPr>
              <a:t>s</a:t>
            </a:r>
            <a:r>
              <a:rPr lang="it-IT" sz="1600" b="1" dirty="0" smtClean="0">
                <a:solidFill>
                  <a:srgbClr val="21449C"/>
                </a:solidFill>
                <a:latin typeface="+mn-lt"/>
              </a:rPr>
              <a:t>pese di produzione</a:t>
            </a:r>
          </a:p>
          <a:p>
            <a:pPr marL="285750" indent="-285750" algn="l">
              <a:buFontTx/>
              <a:buChar char="-"/>
            </a:pPr>
            <a:r>
              <a:rPr lang="it-IT" sz="1600" b="1" dirty="0">
                <a:solidFill>
                  <a:srgbClr val="21449C"/>
                </a:solidFill>
                <a:latin typeface="+mn-lt"/>
              </a:rPr>
              <a:t>s</a:t>
            </a:r>
            <a:r>
              <a:rPr lang="it-IT" sz="1600" b="1" dirty="0" smtClean="0">
                <a:solidFill>
                  <a:srgbClr val="21449C"/>
                </a:solidFill>
                <a:latin typeface="+mn-lt"/>
              </a:rPr>
              <a:t>pese di pubblicità e promozione</a:t>
            </a:r>
          </a:p>
          <a:p>
            <a:pPr marL="285750" indent="-285750" algn="l">
              <a:buFontTx/>
              <a:buChar char="-"/>
            </a:pPr>
            <a:r>
              <a:rPr lang="it-IT" sz="1600" b="1" dirty="0">
                <a:solidFill>
                  <a:srgbClr val="21449C"/>
                </a:solidFill>
                <a:latin typeface="+mn-lt"/>
              </a:rPr>
              <a:t>s</a:t>
            </a:r>
            <a:r>
              <a:rPr lang="it-IT" sz="1600" b="1" dirty="0" smtClean="0">
                <a:solidFill>
                  <a:srgbClr val="21449C"/>
                </a:solidFill>
                <a:latin typeface="+mn-lt"/>
              </a:rPr>
              <a:t>pese per la gestione di spazi</a:t>
            </a:r>
          </a:p>
          <a:p>
            <a:pPr marL="285750" indent="-285750" algn="l">
              <a:buFontTx/>
              <a:buChar char="-"/>
            </a:pPr>
            <a:r>
              <a:rPr lang="it-IT" sz="1600" b="1" dirty="0">
                <a:solidFill>
                  <a:srgbClr val="21449C"/>
                </a:solidFill>
                <a:latin typeface="+mn-lt"/>
              </a:rPr>
              <a:t>s</a:t>
            </a:r>
            <a:r>
              <a:rPr lang="it-IT" sz="1600" b="1" dirty="0" smtClean="0">
                <a:solidFill>
                  <a:srgbClr val="21449C"/>
                </a:solidFill>
                <a:latin typeface="+mn-lt"/>
              </a:rPr>
              <a:t>pese generali di funzionamento (</a:t>
            </a:r>
            <a:r>
              <a:rPr lang="it-IT" sz="1600" b="1" dirty="0" err="1" smtClean="0">
                <a:solidFill>
                  <a:srgbClr val="21449C"/>
                </a:solidFill>
                <a:latin typeface="+mn-lt"/>
              </a:rPr>
              <a:t>max</a:t>
            </a:r>
            <a:r>
              <a:rPr lang="it-IT" sz="1600" b="1" dirty="0" smtClean="0">
                <a:solidFill>
                  <a:srgbClr val="21449C"/>
                </a:solidFill>
                <a:latin typeface="+mn-lt"/>
              </a:rPr>
              <a:t> 10</a:t>
            </a:r>
            <a:r>
              <a:rPr lang="it-IT" sz="1600" b="1" dirty="0" smtClean="0">
                <a:solidFill>
                  <a:srgbClr val="21449C"/>
                </a:solidFill>
                <a:latin typeface="+mn-lt"/>
              </a:rPr>
              <a:t>% - 30%)</a:t>
            </a:r>
            <a:endParaRPr lang="it-IT" sz="1600" b="1" dirty="0" smtClean="0">
              <a:solidFill>
                <a:srgbClr val="21449C"/>
              </a:solidFill>
              <a:latin typeface="+mn-lt"/>
            </a:endParaRPr>
          </a:p>
          <a:p>
            <a:pPr marL="285750" indent="-285750" algn="l">
              <a:buFontTx/>
              <a:buChar char="-"/>
            </a:pPr>
            <a:r>
              <a:rPr lang="it-IT" sz="1600" b="1" dirty="0">
                <a:solidFill>
                  <a:srgbClr val="21449C"/>
                </a:solidFill>
                <a:latin typeface="+mn-lt"/>
              </a:rPr>
              <a:t>e</a:t>
            </a:r>
            <a:r>
              <a:rPr lang="it-IT" sz="1600" b="1" dirty="0" smtClean="0">
                <a:solidFill>
                  <a:srgbClr val="21449C"/>
                </a:solidFill>
                <a:latin typeface="+mn-lt"/>
              </a:rPr>
              <a:t>ventuali spese non rendicontabili alla Regione</a:t>
            </a:r>
            <a:endParaRPr lang="it-IT" sz="1600" b="1" dirty="0">
              <a:solidFill>
                <a:srgbClr val="21449C"/>
              </a:solidFill>
              <a:latin typeface="+mn-lt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15077"/>
            <a:ext cx="3828821" cy="44021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7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1105580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800" b="1" kern="0" cap="all" dirty="0" smtClean="0">
                <a:solidFill>
                  <a:srgbClr val="3333CC"/>
                </a:solidFill>
                <a:latin typeface="DecimaWE Rg"/>
                <a:ea typeface="+mj-ea"/>
                <a:cs typeface="+mj-cs"/>
              </a:rPr>
              <a:t>2) DESCRIZIONE PROGETTO</a:t>
            </a:r>
            <a:endParaRPr lang="it-IT" dirty="0"/>
          </a:p>
        </p:txBody>
      </p:sp>
      <p:pic>
        <p:nvPicPr>
          <p:cNvPr id="7" name="Immagine 6"/>
          <p:cNvPicPr/>
          <p:nvPr/>
        </p:nvPicPr>
        <p:blipFill rotWithShape="1">
          <a:blip r:embed="rId2"/>
          <a:srcRect l="25945" t="25461" r="24824" b="14760"/>
          <a:stretch/>
        </p:blipFill>
        <p:spPr bwMode="auto">
          <a:xfrm>
            <a:off x="395536" y="2016125"/>
            <a:ext cx="4137025" cy="2825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 descr="Locandin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177">
            <a:off x="6952857" y="1234907"/>
            <a:ext cx="864341" cy="74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creare pdf convertire in testo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81"/>
          <a:stretch/>
        </p:blipFill>
        <p:spPr bwMode="auto">
          <a:xfrm>
            <a:off x="7740352" y="1124744"/>
            <a:ext cx="792088" cy="1008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magine 8"/>
          <p:cNvPicPr/>
          <p:nvPr/>
        </p:nvPicPr>
        <p:blipFill rotWithShape="1">
          <a:blip r:embed="rId5"/>
          <a:srcRect l="30515" t="21770" r="29705" b="13790"/>
          <a:stretch/>
        </p:blipFill>
        <p:spPr bwMode="auto">
          <a:xfrm>
            <a:off x="4817814" y="2295872"/>
            <a:ext cx="3930650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e 1"/>
          <p:cNvSpPr/>
          <p:nvPr/>
        </p:nvSpPr>
        <p:spPr bwMode="auto">
          <a:xfrm>
            <a:off x="2123728" y="1988840"/>
            <a:ext cx="1656184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6516216" y="2276872"/>
            <a:ext cx="1656184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5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1412776"/>
            <a:ext cx="8352928" cy="4320480"/>
          </a:xfrm>
          <a:prstGeom prst="rect">
            <a:avLst/>
          </a:prstGeom>
          <a:ln>
            <a:solidFill>
              <a:srgbClr val="21449C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ecimaW03 Rg" pitchFamily="2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 pitchFamily="2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1400" kern="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kern="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kern="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kern="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600" b="1" i="1" kern="0" dirty="0" smtClean="0">
              <a:solidFill>
                <a:srgbClr val="21449C"/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00050" y="908051"/>
            <a:ext cx="8564563" cy="4327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DecimaWE Rg" pitchFamily="2" charset="0"/>
              </a:defRPr>
            </a:lvl9pPr>
          </a:lstStyle>
          <a:p>
            <a:pPr algn="ctr"/>
            <a:r>
              <a:rPr lang="it-IT" sz="2200" kern="0" dirty="0" smtClean="0">
                <a:solidFill>
                  <a:schemeClr val="tx1"/>
                </a:solidFill>
              </a:rPr>
              <a:t/>
            </a:r>
            <a:br>
              <a:rPr lang="it-IT" sz="2200" kern="0" dirty="0" smtClean="0">
                <a:solidFill>
                  <a:schemeClr val="tx1"/>
                </a:solidFill>
              </a:rPr>
            </a:br>
            <a:endParaRPr lang="it-IT" sz="2200" kern="0" dirty="0" smtClean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412776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21449C"/>
                </a:solidFill>
                <a:latin typeface="+mn-lt"/>
              </a:rPr>
              <a:t>I criteri di </a:t>
            </a:r>
            <a:r>
              <a:rPr lang="it-IT" sz="2000" b="1" dirty="0" smtClean="0">
                <a:solidFill>
                  <a:srgbClr val="21449C"/>
                </a:solidFill>
                <a:latin typeface="+mn-lt"/>
              </a:rPr>
              <a:t>valutazione - novità</a:t>
            </a:r>
            <a:endParaRPr lang="it-IT" sz="2000" b="1" dirty="0">
              <a:solidFill>
                <a:srgbClr val="21449C"/>
              </a:solidFill>
              <a:latin typeface="+mn-lt"/>
            </a:endParaRPr>
          </a:p>
          <a:p>
            <a:pPr algn="l"/>
            <a:endParaRPr lang="it-IT" sz="1000" b="1" u="sng" dirty="0" smtClean="0"/>
          </a:p>
          <a:p>
            <a:pPr algn="l"/>
            <a:r>
              <a:rPr lang="it-IT" sz="1600" b="1" u="sng" dirty="0" smtClean="0"/>
              <a:t>Criteri oggettivi</a:t>
            </a:r>
            <a:r>
              <a:rPr lang="it-IT" sz="1600" b="1" dirty="0" smtClean="0"/>
              <a:t>:</a:t>
            </a:r>
          </a:p>
          <a:p>
            <a:pPr algn="l"/>
            <a:endParaRPr lang="it-IT" sz="1600" b="1" dirty="0" smtClean="0"/>
          </a:p>
          <a:p>
            <a:pPr marL="285750" indent="-285750" algn="l">
              <a:buFontTx/>
              <a:buChar char="-"/>
            </a:pPr>
            <a:r>
              <a:rPr lang="it-IT" sz="1600" b="1" dirty="0" smtClean="0"/>
              <a:t>Storicità </a:t>
            </a:r>
            <a:r>
              <a:rPr lang="it-IT" sz="1600" b="1" dirty="0"/>
              <a:t>dell’iniziativa </a:t>
            </a:r>
            <a:r>
              <a:rPr lang="it-IT" sz="1600" b="1" dirty="0" smtClean="0"/>
              <a:t>/ Articolazione </a:t>
            </a:r>
            <a:r>
              <a:rPr lang="it-IT" sz="1600" b="1" dirty="0"/>
              <a:t>del progetto sui bandi tematici</a:t>
            </a:r>
          </a:p>
          <a:p>
            <a:pPr marL="285750" indent="-285750" algn="l">
              <a:buFontTx/>
              <a:buChar char="-"/>
            </a:pPr>
            <a:r>
              <a:rPr lang="it-IT" sz="1600" b="1" dirty="0" smtClean="0"/>
              <a:t>Finanziamenti </a:t>
            </a:r>
            <a:r>
              <a:rPr lang="it-IT" sz="1600" b="1" dirty="0" smtClean="0"/>
              <a:t>ricevuti dal soggetto proponente dal 01.01.2016 per progetti </a:t>
            </a:r>
            <a:r>
              <a:rPr lang="it-IT" sz="1600" b="1" dirty="0" smtClean="0"/>
              <a:t>culturali Estensione </a:t>
            </a:r>
            <a:r>
              <a:rPr lang="it-IT" sz="1600" b="1" dirty="0" smtClean="0"/>
              <a:t>territoriale dell’iniziativa</a:t>
            </a:r>
          </a:p>
          <a:p>
            <a:pPr marL="285750" indent="-285750" algn="l">
              <a:buFontTx/>
              <a:buChar char="-"/>
            </a:pPr>
            <a:r>
              <a:rPr lang="it-IT" sz="1600" b="1" dirty="0" smtClean="0"/>
              <a:t>Apporto di fondi diversi dal contributo regionale</a:t>
            </a:r>
          </a:p>
          <a:p>
            <a:pPr algn="l"/>
            <a:endParaRPr lang="it-IT" sz="1600" b="1" u="sng" dirty="0" smtClean="0"/>
          </a:p>
          <a:p>
            <a:pPr algn="l"/>
            <a:r>
              <a:rPr lang="it-IT" sz="1600" b="1" u="sng" dirty="0" smtClean="0"/>
              <a:t>Criteri </a:t>
            </a:r>
            <a:r>
              <a:rPr lang="it-IT" sz="1600" b="1" u="sng" dirty="0" smtClean="0"/>
              <a:t>valutativi</a:t>
            </a:r>
            <a:r>
              <a:rPr lang="it-IT" sz="1600" b="1" u="sng" dirty="0" smtClean="0"/>
              <a:t>: diversi per ogni Avviso</a:t>
            </a:r>
          </a:p>
          <a:p>
            <a:pPr algn="l"/>
            <a:endParaRPr lang="it-IT" sz="1600" b="1" u="sng" dirty="0" smtClean="0"/>
          </a:p>
          <a:p>
            <a:pPr marL="285750" indent="-285750" algn="l">
              <a:buFontTx/>
              <a:buChar char="-"/>
            </a:pPr>
            <a:r>
              <a:rPr lang="it-IT" sz="1600" b="1" dirty="0" smtClean="0"/>
              <a:t>Connessioni con la figura e l’opera di Leonardo Da </a:t>
            </a:r>
            <a:r>
              <a:rPr lang="it-IT" sz="1600" b="1" dirty="0" smtClean="0"/>
              <a:t>Vinci / Valorizzazione della presenza romana nel territorio regionale</a:t>
            </a:r>
            <a:endParaRPr lang="it-IT" sz="1600" b="1" dirty="0" smtClean="0"/>
          </a:p>
          <a:p>
            <a:pPr marL="285750" indent="-285750" algn="l">
              <a:buFontTx/>
              <a:buChar char="-"/>
            </a:pPr>
            <a:r>
              <a:rPr lang="it-IT" sz="1600" b="1" dirty="0" smtClean="0"/>
              <a:t>Qualità del progetto</a:t>
            </a:r>
          </a:p>
          <a:p>
            <a:pPr marL="285750" indent="-285750" algn="l">
              <a:buFontTx/>
              <a:buChar char="-"/>
            </a:pPr>
            <a:r>
              <a:rPr lang="it-IT" sz="1600" b="1" dirty="0" smtClean="0"/>
              <a:t>Curriculum vitae</a:t>
            </a:r>
          </a:p>
          <a:p>
            <a:pPr marL="285750" indent="-285750" algn="l">
              <a:buFontTx/>
              <a:buChar char="-"/>
            </a:pPr>
            <a:r>
              <a:rPr lang="it-IT" sz="1600" b="1" dirty="0" smtClean="0"/>
              <a:t>Composizione del partenariato</a:t>
            </a:r>
          </a:p>
          <a:p>
            <a:pPr marL="285750" indent="-285750" algn="l">
              <a:buFontTx/>
              <a:buChar char="-"/>
            </a:pPr>
            <a:endParaRPr lang="it-IT" sz="1800" b="1" dirty="0" smtClean="0"/>
          </a:p>
          <a:p>
            <a:pPr algn="l"/>
            <a:endParaRPr lang="it-IT" sz="1800" b="1" dirty="0"/>
          </a:p>
          <a:p>
            <a:pPr marL="285750" indent="-285750" algn="l">
              <a:buFontTx/>
              <a:buChar char="-"/>
            </a:pPr>
            <a:endParaRPr lang="it-IT" sz="18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94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400050" y="908050"/>
            <a:ext cx="8564563" cy="720725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chemeClr val="accent2"/>
                </a:solidFill>
              </a:rPr>
              <a:t/>
            </a:r>
            <a:br>
              <a:rPr lang="it-IT" sz="2400" dirty="0" smtClean="0">
                <a:solidFill>
                  <a:schemeClr val="accent2"/>
                </a:solidFill>
              </a:rPr>
            </a:br>
            <a:r>
              <a:rPr lang="it-IT" sz="2000" dirty="0" smtClean="0">
                <a:solidFill>
                  <a:schemeClr val="tx1"/>
                </a:solidFill>
              </a:rPr>
              <a:t>Raffronto tra tabella e modulistica:</a:t>
            </a:r>
            <a:br>
              <a:rPr lang="it-IT" sz="2000" dirty="0" smtClean="0">
                <a:solidFill>
                  <a:schemeClr val="tx1"/>
                </a:solidFill>
              </a:rPr>
            </a:br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815629">
            <a:off x="7715348" y="1166934"/>
            <a:ext cx="1034105" cy="523220"/>
          </a:xfrm>
          <a:prstGeom prst="rect">
            <a:avLst/>
          </a:prstGeom>
          <a:noFill/>
          <a:ln>
            <a:solidFill>
              <a:srgbClr val="21449C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Modulistica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Avviso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21020306">
            <a:off x="258810" y="941832"/>
            <a:ext cx="1322935" cy="830997"/>
          </a:xfrm>
          <a:prstGeom prst="rect">
            <a:avLst/>
          </a:prstGeom>
          <a:noFill/>
          <a:ln>
            <a:solidFill>
              <a:srgbClr val="21449C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</a:rPr>
              <a:t>Tabella allegata all’Avviso</a:t>
            </a:r>
            <a:endParaRPr lang="it-IT" sz="1600" dirty="0">
              <a:solidFill>
                <a:srgbClr val="FF0000"/>
              </a:solidFill>
            </a:endParaRPr>
          </a:p>
        </p:txBody>
      </p:sp>
      <p:pic>
        <p:nvPicPr>
          <p:cNvPr id="13" name="Immagine 12"/>
          <p:cNvPicPr/>
          <p:nvPr/>
        </p:nvPicPr>
        <p:blipFill rotWithShape="1">
          <a:blip r:embed="rId2"/>
          <a:srcRect l="33313" t="22694" r="34309" b="7195"/>
          <a:stretch/>
        </p:blipFill>
        <p:spPr bwMode="auto">
          <a:xfrm>
            <a:off x="996702" y="1761460"/>
            <a:ext cx="3143250" cy="3827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magine 14"/>
          <p:cNvPicPr/>
          <p:nvPr/>
        </p:nvPicPr>
        <p:blipFill rotWithShape="1">
          <a:blip r:embed="rId3"/>
          <a:srcRect l="30510" t="21771" r="29639" b="8303"/>
          <a:stretch/>
        </p:blipFill>
        <p:spPr bwMode="auto">
          <a:xfrm>
            <a:off x="4716016" y="1804352"/>
            <a:ext cx="3888432" cy="3856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Connettore 2 3"/>
          <p:cNvCxnSpPr/>
          <p:nvPr/>
        </p:nvCxnSpPr>
        <p:spPr bwMode="auto">
          <a:xfrm>
            <a:off x="4211960" y="2348880"/>
            <a:ext cx="432048" cy="5760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ttore 2 5"/>
          <p:cNvCxnSpPr/>
          <p:nvPr/>
        </p:nvCxnSpPr>
        <p:spPr bwMode="auto">
          <a:xfrm>
            <a:off x="4211960" y="2924944"/>
            <a:ext cx="432048" cy="8078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ttore 2 7"/>
          <p:cNvCxnSpPr/>
          <p:nvPr/>
        </p:nvCxnSpPr>
        <p:spPr bwMode="auto">
          <a:xfrm>
            <a:off x="4211960" y="3732800"/>
            <a:ext cx="504056" cy="12803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1196752"/>
            <a:ext cx="8058150" cy="4289648"/>
          </a:xfrm>
        </p:spPr>
        <p:txBody>
          <a:bodyPr/>
          <a:lstStyle/>
          <a:p>
            <a:pPr marL="0" indent="0">
              <a:lnSpc>
                <a:spcPts val="1200"/>
              </a:lnSpc>
              <a:buNone/>
              <a:defRPr/>
            </a:pPr>
            <a:r>
              <a:rPr lang="it-IT" sz="1800" b="1" u="sng" dirty="0" smtClean="0"/>
              <a:t>ATTENZIONE: completezza nella compilazione dei moduli !</a:t>
            </a:r>
            <a:endParaRPr lang="it-IT" sz="1800" b="1" dirty="0"/>
          </a:p>
          <a:p>
            <a:pPr marL="0" indent="0">
              <a:lnSpc>
                <a:spcPts val="1200"/>
              </a:lnSpc>
              <a:buNone/>
              <a:defRPr/>
            </a:pPr>
            <a:endParaRPr lang="it-IT" sz="1800" b="1" i="1" dirty="0" smtClean="0">
              <a:solidFill>
                <a:srgbClr val="21449C"/>
              </a:solidFill>
            </a:endParaRPr>
          </a:p>
          <a:p>
            <a:r>
              <a:rPr lang="it-IT" sz="1600" dirty="0"/>
              <a:t>Qualora nella domanda di incentivo non siano indicati gli elementi necessari per l’attribuzione del punteggio di un criterio di valutazione, </a:t>
            </a:r>
            <a:r>
              <a:rPr lang="it-IT" sz="1600" b="1" dirty="0"/>
              <a:t>non viene richiesta alcuna integrazione </a:t>
            </a:r>
            <a:r>
              <a:rPr lang="it-IT" sz="1600" dirty="0"/>
              <a:t>alla domanda stessa, con assegnazione per il criterio di un punteggio pari a </a:t>
            </a:r>
            <a:r>
              <a:rPr lang="it-IT" sz="1600" b="1" dirty="0"/>
              <a:t>0 (zero) punti</a:t>
            </a:r>
            <a:r>
              <a:rPr lang="it-IT" sz="1600" dirty="0"/>
              <a:t>.</a:t>
            </a:r>
          </a:p>
          <a:p>
            <a:r>
              <a:rPr lang="it-IT" sz="1600" dirty="0" smtClean="0"/>
              <a:t>In </a:t>
            </a:r>
            <a:r>
              <a:rPr lang="it-IT" sz="1600" dirty="0"/>
              <a:t>caso di </a:t>
            </a:r>
            <a:r>
              <a:rPr lang="it-IT" sz="1600" b="1" dirty="0"/>
              <a:t>difformità</a:t>
            </a:r>
            <a:r>
              <a:rPr lang="it-IT" sz="1600" dirty="0"/>
              <a:t> tra le informazioni desumibili dalla barratura di un campo del modulo della domanda e la corrispondente parte descrittiva, </a:t>
            </a:r>
            <a:r>
              <a:rPr lang="it-IT" sz="1600" b="1" dirty="0"/>
              <a:t>prevale l’informazione desumibile dalla parte descrittiva</a:t>
            </a:r>
            <a:r>
              <a:rPr lang="it-IT" sz="1600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/>
          <p:cNvPicPr/>
          <p:nvPr/>
        </p:nvPicPr>
        <p:blipFill rotWithShape="1">
          <a:blip r:embed="rId2"/>
          <a:srcRect l="24388" t="46125" r="22954" b="22694"/>
          <a:stretch/>
        </p:blipFill>
        <p:spPr bwMode="auto">
          <a:xfrm>
            <a:off x="1638151" y="3580234"/>
            <a:ext cx="5238105" cy="1936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e 4"/>
          <p:cNvSpPr/>
          <p:nvPr/>
        </p:nvSpPr>
        <p:spPr bwMode="auto">
          <a:xfrm>
            <a:off x="3923928" y="3212976"/>
            <a:ext cx="3816424" cy="27363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31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>
                <a:solidFill>
                  <a:schemeClr val="accent2"/>
                </a:solidFill>
              </a:rPr>
              <a:t>3) DICHIARAZIONI</a:t>
            </a:r>
          </a:p>
        </p:txBody>
      </p:sp>
      <p:sp>
        <p:nvSpPr>
          <p:cNvPr id="2" name="Freccia a sinistra 1"/>
          <p:cNvSpPr/>
          <p:nvPr/>
        </p:nvSpPr>
        <p:spPr bwMode="auto">
          <a:xfrm>
            <a:off x="5868144" y="5589240"/>
            <a:ext cx="1440160" cy="288032"/>
          </a:xfrm>
          <a:prstGeom prst="leftArrow">
            <a:avLst/>
          </a:prstGeom>
          <a:solidFill>
            <a:srgbClr val="214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0" name="Immagine 9"/>
          <p:cNvPicPr/>
          <p:nvPr/>
        </p:nvPicPr>
        <p:blipFill rotWithShape="1">
          <a:blip r:embed="rId2"/>
          <a:srcRect l="33761" t="47644" r="32187" b="44890"/>
          <a:stretch/>
        </p:blipFill>
        <p:spPr bwMode="auto">
          <a:xfrm>
            <a:off x="755576" y="5445224"/>
            <a:ext cx="3600400" cy="38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tangolo 5"/>
          <p:cNvSpPr/>
          <p:nvPr/>
        </p:nvSpPr>
        <p:spPr bwMode="auto">
          <a:xfrm>
            <a:off x="2483768" y="5517232"/>
            <a:ext cx="2232248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2" name="CasellaDiTesto 4"/>
          <p:cNvSpPr txBox="1"/>
          <p:nvPr/>
        </p:nvSpPr>
        <p:spPr>
          <a:xfrm>
            <a:off x="5004048" y="2335530"/>
            <a:ext cx="3600400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fontAlgn="base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it-IT" sz="1800" b="1" dirty="0">
                <a:solidFill>
                  <a:srgbClr val="000000"/>
                </a:solidFill>
                <a:latin typeface="DecimaWE Rg"/>
                <a:ea typeface="Times New Roman"/>
                <a:cs typeface="Times New Roman"/>
              </a:rPr>
              <a:t>r</a:t>
            </a:r>
            <a:r>
              <a:rPr lang="it-IT" sz="1800" b="1" kern="1200" dirty="0" smtClean="0">
                <a:solidFill>
                  <a:srgbClr val="000000"/>
                </a:solidFill>
                <a:effectLst/>
                <a:latin typeface="DecimaWE Rg"/>
                <a:ea typeface="Times New Roman"/>
                <a:cs typeface="Times New Roman"/>
              </a:rPr>
              <a:t>itenuta </a:t>
            </a:r>
            <a:r>
              <a:rPr lang="it-IT" sz="1800" b="1" kern="1200" dirty="0">
                <a:solidFill>
                  <a:srgbClr val="000000"/>
                </a:solidFill>
                <a:effectLst/>
                <a:latin typeface="DecimaWE Rg"/>
                <a:ea typeface="Times New Roman"/>
                <a:cs typeface="Times New Roman"/>
              </a:rPr>
              <a:t>d’acconto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l" fontAlgn="base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it-IT" sz="1800" b="1" kern="1200" dirty="0">
                <a:solidFill>
                  <a:srgbClr val="000000"/>
                </a:solidFill>
                <a:effectLst/>
                <a:latin typeface="DecimaWE Rg"/>
                <a:ea typeface="Times New Roman"/>
                <a:cs typeface="Times New Roman"/>
              </a:rPr>
              <a:t>IVA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l" fontAlgn="base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it-IT" sz="1800" b="1" dirty="0">
                <a:solidFill>
                  <a:srgbClr val="000000"/>
                </a:solidFill>
                <a:latin typeface="DecimaWE Rg"/>
                <a:ea typeface="Times New Roman"/>
                <a:cs typeface="Times New Roman"/>
              </a:rPr>
              <a:t>e</a:t>
            </a:r>
            <a:r>
              <a:rPr lang="it-IT" sz="1800" b="1" kern="1200" dirty="0" smtClean="0">
                <a:solidFill>
                  <a:srgbClr val="000000"/>
                </a:solidFill>
                <a:effectLst/>
                <a:latin typeface="DecimaWE Rg"/>
                <a:ea typeface="Times New Roman"/>
                <a:cs typeface="Times New Roman"/>
              </a:rPr>
              <a:t>senzione/assolvimento </a:t>
            </a:r>
            <a:r>
              <a:rPr lang="it-IT" sz="1800" b="1" kern="1200" dirty="0">
                <a:solidFill>
                  <a:srgbClr val="000000"/>
                </a:solidFill>
                <a:effectLst/>
                <a:latin typeface="DecimaWE Rg"/>
                <a:ea typeface="Times New Roman"/>
                <a:cs typeface="Times New Roman"/>
              </a:rPr>
              <a:t>imposta di </a:t>
            </a:r>
            <a:r>
              <a:rPr lang="it-IT" sz="1800" b="1" kern="1200" dirty="0" smtClean="0">
                <a:solidFill>
                  <a:srgbClr val="000000"/>
                </a:solidFill>
                <a:effectLst/>
                <a:latin typeface="DecimaWE Rg"/>
                <a:ea typeface="Times New Roman"/>
                <a:cs typeface="Times New Roman"/>
              </a:rPr>
              <a:t>bollo</a:t>
            </a:r>
          </a:p>
          <a:p>
            <a:pPr marL="342900" lvl="0" indent="-342900" algn="l" fontAlgn="base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it-IT" sz="1800" b="1" dirty="0">
                <a:solidFill>
                  <a:srgbClr val="000000"/>
                </a:solidFill>
                <a:latin typeface="DecimaWE Rg"/>
                <a:ea typeface="Times New Roman"/>
                <a:cs typeface="Times New Roman"/>
              </a:rPr>
              <a:t>e</a:t>
            </a:r>
            <a:r>
              <a:rPr lang="it-IT" sz="1800" b="1" dirty="0" smtClean="0">
                <a:solidFill>
                  <a:srgbClr val="000000"/>
                </a:solidFill>
                <a:latin typeface="DecimaWE Rg"/>
                <a:ea typeface="Times New Roman"/>
                <a:cs typeface="Times New Roman"/>
              </a:rPr>
              <a:t>stremi di registrazione dello statuto/atto costitutivo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l" fontAlgn="base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it-IT" sz="1800" b="1" dirty="0">
                <a:solidFill>
                  <a:srgbClr val="000000"/>
                </a:solidFill>
                <a:latin typeface="DecimaWE Rg"/>
                <a:ea typeface="Times New Roman"/>
                <a:cs typeface="Times New Roman"/>
              </a:rPr>
              <a:t>f</a:t>
            </a:r>
            <a:r>
              <a:rPr lang="it-IT" sz="1800" b="1" kern="1200" dirty="0" smtClean="0">
                <a:solidFill>
                  <a:srgbClr val="000000"/>
                </a:solidFill>
                <a:effectLst/>
                <a:latin typeface="DecimaWE Rg"/>
                <a:ea typeface="Times New Roman"/>
                <a:cs typeface="Times New Roman"/>
              </a:rPr>
              <a:t>inalità </a:t>
            </a:r>
            <a:r>
              <a:rPr lang="it-IT" sz="1800" b="1" kern="1200" dirty="0">
                <a:solidFill>
                  <a:srgbClr val="000000"/>
                </a:solidFill>
                <a:effectLst/>
                <a:latin typeface="DecimaWE Rg"/>
                <a:ea typeface="Times New Roman"/>
                <a:cs typeface="Times New Roman"/>
              </a:rPr>
              <a:t>conformi dello statuto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it-IT" sz="18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Immagine 7" descr="Locandin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177">
            <a:off x="6871418" y="1133358"/>
            <a:ext cx="864341" cy="74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creare pdf convertire in test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81"/>
          <a:stretch/>
        </p:blipFill>
        <p:spPr bwMode="auto">
          <a:xfrm>
            <a:off x="7740352" y="980728"/>
            <a:ext cx="936104" cy="1218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Segnaposto contenuto 12"/>
          <p:cNvPicPr>
            <a:picLocks noGrp="1"/>
          </p:cNvPicPr>
          <p:nvPr>
            <p:ph idx="1"/>
          </p:nvPr>
        </p:nvPicPr>
        <p:blipFill rotWithShape="1">
          <a:blip r:embed="rId5"/>
          <a:srcRect l="26255" t="25277" r="25344" b="13838"/>
          <a:stretch/>
        </p:blipFill>
        <p:spPr bwMode="auto">
          <a:xfrm>
            <a:off x="323528" y="2060848"/>
            <a:ext cx="4680520" cy="3209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061720" y="1412776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u="sng" dirty="0" smtClean="0"/>
              <a:t>Attenzione</a:t>
            </a:r>
            <a:r>
              <a:rPr lang="it-IT" sz="1800" b="1" dirty="0" smtClean="0"/>
              <a:t>:</a:t>
            </a:r>
          </a:p>
          <a:p>
            <a:endParaRPr lang="it-IT" sz="800" b="1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it-IT" sz="1800" b="1" dirty="0" smtClean="0"/>
              <a:t>l’eventuale anticipo del </a:t>
            </a:r>
            <a:r>
              <a:rPr lang="it-IT" sz="1800" b="1" u="sng" dirty="0" smtClean="0"/>
              <a:t>100% </a:t>
            </a:r>
            <a:r>
              <a:rPr lang="it-IT" sz="1800" b="1" dirty="0" smtClean="0"/>
              <a:t>va richiesto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it-IT" sz="1800" b="1" dirty="0" smtClean="0"/>
              <a:t>la sede legale o operativa dev’essere in FVG al momento della liquidazione dell’incentivo e della presentazione della rendicontazione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it-IT" sz="1800" b="1" dirty="0" smtClean="0"/>
              <a:t>vi impegnate a comunicare eventuali variazioni dei dati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it-IT" sz="1800" b="1" dirty="0"/>
              <a:t>c’è un modulo ad hoc per il bando Festival cinematografici internazionali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it-IT" sz="1800" b="1" dirty="0" smtClean="0"/>
          </a:p>
          <a:p>
            <a:pPr algn="l"/>
            <a:endParaRPr lang="it-IT" sz="1800" b="1" dirty="0"/>
          </a:p>
          <a:p>
            <a:pPr algn="l"/>
            <a:endParaRPr lang="it-IT" sz="1800" b="1" dirty="0" smtClean="0"/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it-IT" sz="1800" b="1" dirty="0" smtClean="0"/>
          </a:p>
        </p:txBody>
      </p:sp>
      <p:sp>
        <p:nvSpPr>
          <p:cNvPr id="7" name="Freccia a sinistra 6"/>
          <p:cNvSpPr/>
          <p:nvPr/>
        </p:nvSpPr>
        <p:spPr bwMode="auto">
          <a:xfrm>
            <a:off x="5076056" y="5301208"/>
            <a:ext cx="1440160" cy="288032"/>
          </a:xfrm>
          <a:prstGeom prst="leftArrow">
            <a:avLst/>
          </a:prstGeom>
          <a:solidFill>
            <a:srgbClr val="214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1" name="Immagine 10"/>
          <p:cNvPicPr/>
          <p:nvPr/>
        </p:nvPicPr>
        <p:blipFill rotWithShape="1">
          <a:blip r:embed="rId2"/>
          <a:srcRect l="33761" t="47644" r="32187" b="44890"/>
          <a:stretch/>
        </p:blipFill>
        <p:spPr bwMode="auto">
          <a:xfrm>
            <a:off x="1043608" y="5157192"/>
            <a:ext cx="3600400" cy="38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tangolo 8"/>
          <p:cNvSpPr/>
          <p:nvPr/>
        </p:nvSpPr>
        <p:spPr bwMode="auto">
          <a:xfrm>
            <a:off x="2555776" y="5229200"/>
            <a:ext cx="2232248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8" name="Segnaposto contenuto 7"/>
          <p:cNvPicPr>
            <a:picLocks noGrp="1"/>
          </p:cNvPicPr>
          <p:nvPr>
            <p:ph idx="1"/>
          </p:nvPr>
        </p:nvPicPr>
        <p:blipFill rotWithShape="1">
          <a:blip r:embed="rId3"/>
          <a:srcRect l="26359" t="24170" r="25551" b="9041"/>
          <a:stretch/>
        </p:blipFill>
        <p:spPr bwMode="auto">
          <a:xfrm>
            <a:off x="445206" y="1435968"/>
            <a:ext cx="4486834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41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 rotWithShape="1">
          <a:blip r:embed="rId2"/>
          <a:srcRect l="19252" t="21853" r="17915" b="13498"/>
          <a:stretch/>
        </p:blipFill>
        <p:spPr bwMode="auto">
          <a:xfrm>
            <a:off x="1413761" y="1556792"/>
            <a:ext cx="6470607" cy="3744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magine 2" descr="Locandin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177">
            <a:off x="7600929" y="4403259"/>
            <a:ext cx="864341" cy="74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creare pdf convertire in testo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81"/>
          <a:stretch/>
        </p:blipFill>
        <p:spPr bwMode="auto">
          <a:xfrm>
            <a:off x="8028384" y="3717032"/>
            <a:ext cx="792088" cy="864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836712"/>
            <a:ext cx="8058150" cy="792088"/>
          </a:xfrm>
        </p:spPr>
        <p:txBody>
          <a:bodyPr/>
          <a:lstStyle/>
          <a:p>
            <a:pPr>
              <a:defRPr/>
            </a:pPr>
            <a:r>
              <a:rPr lang="it-IT" sz="3200" cap="all" dirty="0" smtClean="0">
                <a:solidFill>
                  <a:schemeClr val="accent2"/>
                </a:solidFill>
              </a:rPr>
              <a:t>4) SCHEDA/E PARTNER  </a:t>
            </a:r>
            <a:endParaRPr lang="it-IT" sz="3200" cap="all" dirty="0">
              <a:solidFill>
                <a:schemeClr val="accent2"/>
              </a:solidFill>
            </a:endParaRPr>
          </a:p>
        </p:txBody>
      </p:sp>
      <p:pic>
        <p:nvPicPr>
          <p:cNvPr id="4" name="Immagine 3"/>
          <p:cNvPicPr/>
          <p:nvPr/>
        </p:nvPicPr>
        <p:blipFill rotWithShape="1">
          <a:blip r:embed="rId2"/>
          <a:srcRect l="26274" t="15302" r="26613" b="8591"/>
          <a:stretch/>
        </p:blipFill>
        <p:spPr bwMode="auto">
          <a:xfrm>
            <a:off x="2051720" y="1698337"/>
            <a:ext cx="4599305" cy="4178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 descr="Locandin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177">
            <a:off x="7231458" y="1378923"/>
            <a:ext cx="864341" cy="745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creare pdf convertire in testo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81"/>
          <a:stretch/>
        </p:blipFill>
        <p:spPr bwMode="auto">
          <a:xfrm>
            <a:off x="8028384" y="1268760"/>
            <a:ext cx="720080" cy="930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 bwMode="auto">
          <a:xfrm>
            <a:off x="1691680" y="4221088"/>
            <a:ext cx="4248472" cy="2880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24744"/>
            <a:ext cx="8784976" cy="4536504"/>
          </a:xfrm>
        </p:spPr>
        <p:txBody>
          <a:bodyPr/>
          <a:lstStyle/>
          <a:p>
            <a:pPr eaLnBrk="1" hangingPunct="1"/>
            <a:r>
              <a:rPr lang="it-IT" sz="3200" dirty="0" smtClean="0">
                <a:solidFill>
                  <a:schemeClr val="accent2"/>
                </a:solidFill>
              </a:rPr>
              <a:t/>
            </a:r>
            <a:br>
              <a:rPr lang="it-IT" sz="3200" dirty="0" smtClean="0">
                <a:solidFill>
                  <a:schemeClr val="accent2"/>
                </a:solidFill>
              </a:rPr>
            </a:br>
            <a:r>
              <a:rPr lang="it-IT" sz="2500" dirty="0" smtClean="0">
                <a:cs typeface="Times New Roman" pitchFamily="18" charset="0"/>
              </a:rPr>
              <a:t> 	</a:t>
            </a:r>
            <a:endParaRPr lang="it-IT" sz="1800" dirty="0" smtClean="0"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5536" y="1313584"/>
            <a:ext cx="85689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  <a:p>
            <a:r>
              <a:rPr lang="it-IT" sz="2400" b="1" dirty="0" smtClean="0"/>
              <a:t>PARTNER:</a:t>
            </a:r>
          </a:p>
          <a:p>
            <a:endParaRPr lang="it-IT" sz="2400" b="1" dirty="0" smtClean="0">
              <a:solidFill>
                <a:srgbClr val="21449C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it-IT" sz="2000" b="1" dirty="0"/>
              <a:t>m</a:t>
            </a:r>
            <a:r>
              <a:rPr lang="it-IT" sz="2000" b="1" dirty="0" smtClean="0"/>
              <a:t>assimo 10 partner per singolo progetto</a:t>
            </a:r>
          </a:p>
          <a:p>
            <a:pPr marL="342900" indent="-342900" algn="l">
              <a:buFontTx/>
              <a:buChar char="-"/>
            </a:pPr>
            <a:r>
              <a:rPr lang="it-IT" sz="2000" b="1" dirty="0" smtClean="0"/>
              <a:t>il partner deve compilare e sottoscrivere la scheda partner</a:t>
            </a:r>
          </a:p>
          <a:p>
            <a:pPr marL="342900" indent="-342900" algn="l">
              <a:buFontTx/>
              <a:buChar char="-"/>
            </a:pPr>
            <a:endParaRPr lang="it-IT" sz="900" b="1" dirty="0"/>
          </a:p>
          <a:p>
            <a:r>
              <a:rPr lang="it-IT" sz="2000" b="1" u="sng" dirty="0">
                <a:solidFill>
                  <a:srgbClr val="FF0000"/>
                </a:solidFill>
              </a:rPr>
              <a:t>n</a:t>
            </a:r>
            <a:r>
              <a:rPr lang="it-IT" sz="2000" b="1" u="sng" dirty="0" smtClean="0">
                <a:solidFill>
                  <a:srgbClr val="FF0000"/>
                </a:solidFill>
              </a:rPr>
              <a:t>ews: </a:t>
            </a:r>
          </a:p>
          <a:p>
            <a:endParaRPr lang="it-IT" sz="900" b="1" u="sng" dirty="0" smtClean="0">
              <a:solidFill>
                <a:srgbClr val="FF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it-IT" sz="2000" b="1" dirty="0">
                <a:solidFill>
                  <a:srgbClr val="FF0000"/>
                </a:solidFill>
              </a:rPr>
              <a:t>n</a:t>
            </a:r>
            <a:r>
              <a:rPr lang="it-IT" sz="2000" b="1" dirty="0" smtClean="0">
                <a:solidFill>
                  <a:srgbClr val="FF0000"/>
                </a:solidFill>
              </a:rPr>
              <a:t>on è necessario allegare il documento d’identità del partner</a:t>
            </a:r>
          </a:p>
          <a:p>
            <a:pPr marL="342900" indent="-342900" algn="just">
              <a:buFontTx/>
              <a:buChar char="-"/>
            </a:pPr>
            <a:r>
              <a:rPr lang="it-IT" sz="2000" b="1" dirty="0">
                <a:solidFill>
                  <a:srgbClr val="FF0000"/>
                </a:solidFill>
              </a:rPr>
              <a:t>è</a:t>
            </a:r>
            <a:r>
              <a:rPr lang="it-IT" sz="2000" b="1" dirty="0" smtClean="0">
                <a:solidFill>
                  <a:srgbClr val="FF0000"/>
                </a:solidFill>
              </a:rPr>
              <a:t> possibile partecipare ad un solo progetto a valere su tutti gli Avvisi (eccetto Leonardo e Aquileia)</a:t>
            </a:r>
          </a:p>
          <a:p>
            <a:pPr marL="342900" indent="-342900" algn="just">
              <a:buFontTx/>
              <a:buChar char="-"/>
            </a:pPr>
            <a:r>
              <a:rPr lang="it-IT" sz="2000" b="1" dirty="0">
                <a:solidFill>
                  <a:srgbClr val="FF0000"/>
                </a:solidFill>
              </a:rPr>
              <a:t>i</a:t>
            </a:r>
            <a:r>
              <a:rPr lang="it-IT" sz="2000" b="1" dirty="0" smtClean="0">
                <a:solidFill>
                  <a:srgbClr val="FF0000"/>
                </a:solidFill>
              </a:rPr>
              <a:t>l capofila di un progetto può essere partner di altro progetto una sola volta </a:t>
            </a:r>
            <a:r>
              <a:rPr lang="it-IT" sz="2000" b="1" dirty="0">
                <a:solidFill>
                  <a:srgbClr val="FF0000"/>
                </a:solidFill>
              </a:rPr>
              <a:t>(eccetto Leonardo e Aquileia)</a:t>
            </a:r>
          </a:p>
          <a:p>
            <a:pPr marL="342900" indent="-342900" algn="just">
              <a:buFontTx/>
              <a:buChar char="-"/>
            </a:pPr>
            <a:r>
              <a:rPr lang="it-IT" sz="2000" b="1" dirty="0">
                <a:solidFill>
                  <a:srgbClr val="FF0000"/>
                </a:solidFill>
              </a:rPr>
              <a:t>e</a:t>
            </a:r>
            <a:r>
              <a:rPr lang="it-IT" sz="2000" b="1" dirty="0" smtClean="0">
                <a:solidFill>
                  <a:srgbClr val="FF0000"/>
                </a:solidFill>
              </a:rPr>
              <a:t>nti pubblici: possono essere più volte partner, </a:t>
            </a:r>
            <a:r>
              <a:rPr lang="it-IT" sz="2000" b="1" dirty="0" err="1" smtClean="0">
                <a:solidFill>
                  <a:srgbClr val="FF0000"/>
                </a:solidFill>
              </a:rPr>
              <a:t>purchè</a:t>
            </a:r>
            <a:r>
              <a:rPr lang="it-IT" sz="2000" b="1" dirty="0" smtClean="0">
                <a:solidFill>
                  <a:srgbClr val="FF0000"/>
                </a:solidFill>
              </a:rPr>
              <a:t> non sul medesimo Avviso </a:t>
            </a:r>
            <a:endParaRPr lang="it-IT" sz="2000" b="1" dirty="0" smtClean="0"/>
          </a:p>
          <a:p>
            <a:pPr algn="l"/>
            <a:endParaRPr lang="it-IT" sz="2400" b="1" dirty="0" smtClean="0"/>
          </a:p>
          <a:p>
            <a:endParaRPr lang="it-IT" dirty="0"/>
          </a:p>
        </p:txBody>
      </p:sp>
      <p:sp>
        <p:nvSpPr>
          <p:cNvPr id="3" name="Freccia a destra 2"/>
          <p:cNvSpPr/>
          <p:nvPr/>
        </p:nvSpPr>
        <p:spPr bwMode="auto">
          <a:xfrm>
            <a:off x="2195736" y="1844824"/>
            <a:ext cx="1512168" cy="144016"/>
          </a:xfrm>
          <a:prstGeom prst="rightArrow">
            <a:avLst/>
          </a:prstGeom>
          <a:solidFill>
            <a:srgbClr val="214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2"/>
                </a:solidFill>
              </a:rPr>
              <a:t>DOVE REPERIRE LA MODULISTICA: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2000" b="1" u="sng" dirty="0"/>
              <a:t>www.regione.fvg.it - Cultura/Sport - Attività culturali </a:t>
            </a:r>
            <a:r>
              <a:rPr lang="it-IT" sz="2000" b="1" dirty="0"/>
              <a:t>- individuare il settore di intervento </a:t>
            </a:r>
            <a:r>
              <a:rPr lang="it-IT" sz="2000" b="1" dirty="0" smtClean="0"/>
              <a:t>(spettacoli </a:t>
            </a:r>
            <a:r>
              <a:rPr lang="it-IT" sz="2000" b="1" dirty="0"/>
              <a:t>dal vivo, cinema e audiovisivi, arti figurative, visive, della fotografia e della multimedialità, divulgazione della cultura, </a:t>
            </a:r>
            <a:r>
              <a:rPr lang="it-IT" sz="2000" b="1" dirty="0" smtClean="0"/>
              <a:t>Leonardo da Vinci in FVG, Aquileia) </a:t>
            </a:r>
            <a:r>
              <a:rPr lang="it-IT" sz="2000" b="1" dirty="0"/>
              <a:t>-  </a:t>
            </a:r>
            <a:r>
              <a:rPr lang="it-IT" sz="2000" b="1" dirty="0" smtClean="0"/>
              <a:t>incentivi </a:t>
            </a:r>
            <a:r>
              <a:rPr lang="it-IT" sz="2000" b="1" dirty="0"/>
              <a:t>ANNUALI</a:t>
            </a:r>
          </a:p>
          <a:p>
            <a:pPr marL="0" indent="0" algn="ctr">
              <a:buNone/>
            </a:pPr>
            <a:endParaRPr lang="it-IT" sz="20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it-IT" sz="2000" b="1" dirty="0" smtClean="0">
                <a:solidFill>
                  <a:schemeClr val="accent2"/>
                </a:solidFill>
              </a:rPr>
              <a:t>oppure</a:t>
            </a:r>
            <a:endParaRPr lang="it-IT" sz="2000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it-IT" sz="2000" b="1" dirty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it-IT" sz="2000" b="1" u="sng" dirty="0"/>
              <a:t>www.regione.fvg.it - Cultura/Sport - Attività culturali - </a:t>
            </a:r>
            <a:r>
              <a:rPr lang="it-IT" sz="2000" b="1" u="sng" dirty="0" smtClean="0"/>
              <a:t>ultime </a:t>
            </a:r>
            <a:r>
              <a:rPr lang="it-IT" sz="2000" b="1" u="sng" dirty="0"/>
              <a:t>notizie  </a:t>
            </a:r>
            <a:r>
              <a:rPr lang="it-IT" sz="2000" b="1" dirty="0"/>
              <a:t>-  </a:t>
            </a:r>
            <a:r>
              <a:rPr lang="it-IT" sz="2000" b="1" u="sng" dirty="0" smtClean="0"/>
              <a:t>promozione delle attività culturali: incentivi 2019 </a:t>
            </a:r>
            <a:r>
              <a:rPr lang="it-IT" sz="2000" b="1" dirty="0" smtClean="0"/>
              <a:t>- individuare </a:t>
            </a:r>
            <a:r>
              <a:rPr lang="it-IT" sz="2000" b="1" dirty="0"/>
              <a:t>il proprio settore di intervento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8708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050" y="1268760"/>
            <a:ext cx="8058150" cy="4217640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21449C"/>
                </a:solidFill>
              </a:rPr>
              <a:t>5) DOCUMENTO D’IDENTITA’ DEL LEGALE RAPPRESENTANTE DEL SOGGETTO PROPONENTE</a:t>
            </a:r>
          </a:p>
          <a:p>
            <a:pPr marL="0" indent="0">
              <a:buNone/>
            </a:pPr>
            <a:endParaRPr lang="it-IT" b="1" dirty="0">
              <a:solidFill>
                <a:srgbClr val="21449C"/>
              </a:solidFill>
            </a:endParaRPr>
          </a:p>
          <a:p>
            <a:pPr marL="0" indent="0">
              <a:buNone/>
            </a:pPr>
            <a:endParaRPr lang="it-IT" b="1" dirty="0" smtClean="0">
              <a:solidFill>
                <a:srgbClr val="21449C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rgbClr val="21449C"/>
              </a:solidFill>
            </a:endParaRPr>
          </a:p>
          <a:p>
            <a:pPr marL="0" indent="0">
              <a:buNone/>
            </a:pPr>
            <a:endParaRPr lang="it-IT" b="1" dirty="0" smtClean="0">
              <a:solidFill>
                <a:srgbClr val="21449C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21449C"/>
                </a:solidFill>
              </a:rPr>
              <a:t>6) CURRICULUM VITAE </a:t>
            </a:r>
            <a:r>
              <a:rPr lang="it-IT" sz="2000" b="1" dirty="0"/>
              <a:t>Per gli Avvisi pubblici «Manifestazioni cinematografiche» e «Festival cinematografici internazionali» allegare il </a:t>
            </a:r>
            <a:r>
              <a:rPr lang="it-IT" sz="2000" b="1" i="1" dirty="0"/>
              <a:t>curriculum vitae </a:t>
            </a:r>
            <a:r>
              <a:rPr lang="it-IT" sz="2000" b="1" dirty="0"/>
              <a:t>del Comitato di direzione artistica operante nel </a:t>
            </a:r>
            <a:r>
              <a:rPr lang="it-IT" sz="2000" b="1" dirty="0" smtClean="0"/>
              <a:t>progetto. </a:t>
            </a:r>
            <a:r>
              <a:rPr lang="it-IT" sz="2000" b="1" u="sng" dirty="0" smtClean="0"/>
              <a:t>Il </a:t>
            </a:r>
            <a:r>
              <a:rPr lang="it-IT" sz="2000" b="1" i="1" u="sng" dirty="0"/>
              <a:t>curriculum</a:t>
            </a:r>
            <a:r>
              <a:rPr lang="it-IT" sz="2000" b="1" u="sng" dirty="0"/>
              <a:t> deve essere sempre sottoscritto.</a:t>
            </a:r>
          </a:p>
          <a:p>
            <a:pPr marL="0" indent="0">
              <a:buNone/>
            </a:pPr>
            <a:endParaRPr lang="it-IT" b="1" dirty="0">
              <a:solidFill>
                <a:srgbClr val="21449C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 rot="956716">
            <a:off x="6190712" y="2917280"/>
            <a:ext cx="143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In corso di validità!</a:t>
            </a:r>
          </a:p>
        </p:txBody>
      </p:sp>
      <p:pic>
        <p:nvPicPr>
          <p:cNvPr id="5" name="Immagine 4" descr="https://www.ilprimatonazionale.it/wp-content/uploads/2017/03/patenteev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2756">
            <a:off x="2059959" y="2468459"/>
            <a:ext cx="1720242" cy="120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 descr="https://upload.wikimedia.org/wikipedia/it/b/b8/Carta_identita_front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224136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e 5"/>
          <p:cNvSpPr/>
          <p:nvPr/>
        </p:nvSpPr>
        <p:spPr bwMode="auto">
          <a:xfrm rot="956865">
            <a:off x="5982817" y="2727538"/>
            <a:ext cx="1861418" cy="109545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29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990600"/>
            <a:ext cx="8058150" cy="566192"/>
          </a:xfrm>
        </p:spPr>
        <p:txBody>
          <a:bodyPr/>
          <a:lstStyle/>
          <a:p>
            <a:pPr eaLnBrk="1" hangingPunct="1"/>
            <a:r>
              <a:rPr lang="it-IT" dirty="0" smtClean="0"/>
              <a:t>Riepilogo: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2996952"/>
            <a:ext cx="8058150" cy="266429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it-IT" sz="2400" b="1" dirty="0" smtClean="0"/>
          </a:p>
          <a:p>
            <a:pPr marL="0" indent="0" eaLnBrk="1" hangingPunct="1">
              <a:buNone/>
              <a:defRPr/>
            </a:pPr>
            <a:endParaRPr lang="it-IT" sz="2400" b="1" dirty="0"/>
          </a:p>
          <a:p>
            <a:pPr marL="0" indent="0" eaLnBrk="1" hangingPunct="1">
              <a:buNone/>
              <a:defRPr/>
            </a:pPr>
            <a:endParaRPr lang="it-IT" sz="2400" b="1" dirty="0" smtClean="0"/>
          </a:p>
          <a:p>
            <a:pPr marL="0" indent="0" eaLnBrk="1" hangingPunct="1">
              <a:buNone/>
              <a:defRPr/>
            </a:pPr>
            <a:r>
              <a:rPr lang="it-IT" sz="2400" b="1" dirty="0" smtClean="0"/>
              <a:t>                  completare </a:t>
            </a:r>
            <a:r>
              <a:rPr lang="it-IT" sz="2400" b="1" dirty="0"/>
              <a:t>la trasmissione della domanda allegando </a:t>
            </a:r>
            <a:r>
              <a:rPr lang="it-IT" sz="2400" b="1" dirty="0" smtClean="0"/>
              <a:t>                           			</a:t>
            </a:r>
            <a:r>
              <a:rPr lang="it-IT" sz="2400" b="1" u="sng" dirty="0" smtClean="0"/>
              <a:t>tutti</a:t>
            </a:r>
            <a:r>
              <a:rPr lang="it-IT" sz="2400" b="1" dirty="0" smtClean="0"/>
              <a:t> </a:t>
            </a:r>
            <a:r>
              <a:rPr lang="it-IT" sz="2400" b="1" dirty="0"/>
              <a:t>i documenti </a:t>
            </a:r>
            <a:r>
              <a:rPr lang="it-IT" sz="2400" b="1" dirty="0" smtClean="0"/>
              <a:t>richiesti</a:t>
            </a:r>
          </a:p>
          <a:p>
            <a:pPr marL="0" indent="0" algn="ctr" eaLnBrk="1" hangingPunct="1">
              <a:buNone/>
              <a:defRPr/>
            </a:pPr>
            <a:r>
              <a:rPr lang="it-IT" sz="2000" b="1" dirty="0" smtClean="0"/>
              <a:t>(articolo </a:t>
            </a:r>
            <a:r>
              <a:rPr lang="it-IT" sz="2000" b="1" dirty="0" smtClean="0"/>
              <a:t>12 degli </a:t>
            </a:r>
            <a:r>
              <a:rPr lang="it-IT" sz="2000" b="1" dirty="0" smtClean="0"/>
              <a:t>Avvisi, articolo 11 degli Avvisi tematici)</a:t>
            </a:r>
            <a:endParaRPr lang="it-IT" sz="2000" b="1" dirty="0" smtClean="0"/>
          </a:p>
          <a:p>
            <a:pPr marL="0" indent="0" eaLnBrk="1" hangingPunct="1">
              <a:buNone/>
              <a:defRPr/>
            </a:pPr>
            <a:endParaRPr lang="it-IT" sz="1600" b="1" dirty="0" smtClean="0"/>
          </a:p>
          <a:p>
            <a:pPr marL="0" indent="0" eaLnBrk="1" hangingPunct="1">
              <a:buNone/>
              <a:defRPr/>
            </a:pPr>
            <a:endParaRPr lang="it-IT" sz="1600" b="1" dirty="0"/>
          </a:p>
          <a:p>
            <a:pPr marL="0" indent="0" eaLnBrk="1" hangingPunct="1">
              <a:buNone/>
              <a:defRPr/>
            </a:pPr>
            <a:endParaRPr lang="it-IT" dirty="0" smtClean="0"/>
          </a:p>
        </p:txBody>
      </p:sp>
      <p:sp>
        <p:nvSpPr>
          <p:cNvPr id="2" name="Ovale 1"/>
          <p:cNvSpPr/>
          <p:nvPr/>
        </p:nvSpPr>
        <p:spPr bwMode="auto">
          <a:xfrm>
            <a:off x="3275856" y="1484784"/>
            <a:ext cx="1656184" cy="936104"/>
          </a:xfrm>
          <a:prstGeom prst="ellipse">
            <a:avLst/>
          </a:prstGeom>
          <a:noFill/>
          <a:ln w="2857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419872" y="16288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21449C"/>
                </a:solidFill>
              </a:rPr>
              <a:t>bollo</a:t>
            </a:r>
            <a:endParaRPr lang="it-IT" sz="2400" b="1" dirty="0">
              <a:solidFill>
                <a:srgbClr val="21449C"/>
              </a:solidFill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5724128" y="1414681"/>
            <a:ext cx="2232248" cy="1160512"/>
          </a:xfrm>
          <a:prstGeom prst="ellipse">
            <a:avLst/>
          </a:prstGeom>
          <a:noFill/>
          <a:ln w="2857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796136" y="164099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21449C"/>
                </a:solidFill>
              </a:rPr>
              <a:t>m</a:t>
            </a:r>
            <a:r>
              <a:rPr lang="it-IT" sz="2000" b="1" dirty="0" smtClean="0">
                <a:solidFill>
                  <a:srgbClr val="21449C"/>
                </a:solidFill>
              </a:rPr>
              <a:t>odulistica corretta</a:t>
            </a:r>
            <a:endParaRPr lang="it-IT" sz="2000" b="1" dirty="0">
              <a:solidFill>
                <a:srgbClr val="21449C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2996952"/>
            <a:ext cx="19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21449C"/>
                </a:solidFill>
              </a:rPr>
              <a:t>doc. identità</a:t>
            </a:r>
            <a:endParaRPr lang="it-IT" sz="2400" b="1" dirty="0">
              <a:solidFill>
                <a:srgbClr val="21449C"/>
              </a:solidFill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2331368" y="2708920"/>
            <a:ext cx="2168624" cy="1080120"/>
          </a:xfrm>
          <a:prstGeom prst="ellipse">
            <a:avLst/>
          </a:prstGeom>
          <a:noFill/>
          <a:ln w="2857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004048" y="299695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21449C"/>
                </a:solidFill>
              </a:rPr>
              <a:t>f</a:t>
            </a:r>
            <a:r>
              <a:rPr lang="it-IT" sz="2400" b="1" dirty="0" smtClean="0">
                <a:solidFill>
                  <a:srgbClr val="21449C"/>
                </a:solidFill>
              </a:rPr>
              <a:t>irme</a:t>
            </a:r>
            <a:endParaRPr lang="it-IT" sz="2400" b="1" dirty="0">
              <a:solidFill>
                <a:srgbClr val="21449C"/>
              </a:solidFill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4932040" y="2852936"/>
            <a:ext cx="1656184" cy="936104"/>
          </a:xfrm>
          <a:prstGeom prst="ellipse">
            <a:avLst/>
          </a:prstGeom>
          <a:noFill/>
          <a:ln w="28575" cap="flat" cmpd="sng" algn="ctr">
            <a:solidFill>
              <a:srgbClr val="214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7" name="Freccia a destra 6"/>
          <p:cNvSpPr/>
          <p:nvPr/>
        </p:nvSpPr>
        <p:spPr bwMode="auto">
          <a:xfrm>
            <a:off x="539552" y="4437112"/>
            <a:ext cx="936104" cy="18973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cxnSp>
        <p:nvCxnSpPr>
          <p:cNvPr id="13" name="Connettore 1 12"/>
          <p:cNvCxnSpPr/>
          <p:nvPr/>
        </p:nvCxnSpPr>
        <p:spPr bwMode="auto">
          <a:xfrm>
            <a:off x="4932040" y="2090465"/>
            <a:ext cx="7920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ttore 1 15"/>
          <p:cNvCxnSpPr/>
          <p:nvPr/>
        </p:nvCxnSpPr>
        <p:spPr bwMode="auto">
          <a:xfrm flipH="1">
            <a:off x="3851920" y="2420888"/>
            <a:ext cx="252028" cy="2912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ttore 1 17"/>
          <p:cNvCxnSpPr>
            <a:endCxn id="11" idx="2"/>
          </p:cNvCxnSpPr>
          <p:nvPr/>
        </p:nvCxnSpPr>
        <p:spPr bwMode="auto">
          <a:xfrm>
            <a:off x="4508376" y="3320988"/>
            <a:ext cx="4236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ttore 1 19"/>
          <p:cNvCxnSpPr/>
          <p:nvPr/>
        </p:nvCxnSpPr>
        <p:spPr bwMode="auto">
          <a:xfrm flipV="1">
            <a:off x="6012160" y="2492896"/>
            <a:ext cx="288032" cy="3664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Immagine 16" descr="creare pdf convertire in test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81"/>
          <a:stretch/>
        </p:blipFill>
        <p:spPr bwMode="auto">
          <a:xfrm>
            <a:off x="7668344" y="4797152"/>
            <a:ext cx="648072" cy="720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dirty="0">
                <a:solidFill>
                  <a:schemeClr val="accent2"/>
                </a:solidFill>
              </a:rPr>
              <a:t>Domanda / Modulistica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r>
              <a:rPr lang="it-IT" sz="2400" b="1" dirty="0" smtClean="0"/>
              <a:t>La </a:t>
            </a:r>
            <a:r>
              <a:rPr lang="it-IT" sz="2400" b="1" u="sng" dirty="0"/>
              <a:t>domanda</a:t>
            </a:r>
            <a:r>
              <a:rPr lang="it-IT" sz="2400" b="1" dirty="0"/>
              <a:t> si crea accedendo al link indicato:</a:t>
            </a:r>
          </a:p>
          <a:p>
            <a:pPr marL="0" indent="0" algn="ctr">
              <a:buNone/>
            </a:pPr>
            <a:r>
              <a:rPr lang="it-IT" sz="2400" b="1" u="sng" dirty="0">
                <a:solidFill>
                  <a:schemeClr val="accent2"/>
                </a:solidFill>
              </a:rPr>
              <a:t>http://istanze-web.regione.fvg.it/fegc</a:t>
            </a:r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r>
              <a:rPr lang="it-IT" sz="2400" b="1" dirty="0"/>
              <a:t>La </a:t>
            </a:r>
            <a:r>
              <a:rPr lang="it-IT" sz="2400" b="1" u="sng" dirty="0"/>
              <a:t>modulistica</a:t>
            </a:r>
            <a:r>
              <a:rPr lang="it-IT" sz="2400" b="1" dirty="0"/>
              <a:t> è reperibile nel box in basso a destra</a:t>
            </a:r>
          </a:p>
          <a:p>
            <a:pPr marL="0" indent="0" algn="ctr">
              <a:buNone/>
            </a:pPr>
            <a:r>
              <a:rPr lang="it-IT" sz="2400" b="1" dirty="0"/>
              <a:t>e va scaricata sul proprio pc per la compilazione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45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198" y="1052736"/>
            <a:ext cx="8350250" cy="1152128"/>
          </a:xfrm>
        </p:spPr>
        <p:txBody>
          <a:bodyPr/>
          <a:lstStyle/>
          <a:p>
            <a:pPr algn="ctr" eaLnBrk="1" hangingPunct="1"/>
            <a:r>
              <a:rPr lang="it-IT" sz="2200" dirty="0" smtClean="0">
                <a:solidFill>
                  <a:schemeClr val="accent2"/>
                </a:solidFill>
              </a:rPr>
              <a:t/>
            </a:r>
            <a:br>
              <a:rPr lang="it-IT" sz="2200" dirty="0" smtClean="0">
                <a:solidFill>
                  <a:schemeClr val="accent2"/>
                </a:solidFill>
              </a:rPr>
            </a:br>
            <a:r>
              <a:rPr lang="it-IT" sz="2200" u="sng" dirty="0">
                <a:solidFill>
                  <a:schemeClr val="accent2"/>
                </a:solidFill>
              </a:rPr>
              <a:t>I DOCUMENTI NECESSARI</a:t>
            </a:r>
            <a:br>
              <a:rPr lang="it-IT" sz="2200" u="sng" dirty="0">
                <a:solidFill>
                  <a:schemeClr val="accent2"/>
                </a:solidFill>
              </a:rPr>
            </a:br>
            <a:r>
              <a:rPr lang="it-IT" sz="2200" u="sng" dirty="0">
                <a:solidFill>
                  <a:schemeClr val="accent2"/>
                </a:solidFill>
              </a:rPr>
              <a:t>PER PRESENTARE DOMANDA DI CONTRIBUTO:</a:t>
            </a:r>
            <a:br>
              <a:rPr lang="it-IT" sz="2200" u="sng" dirty="0">
                <a:solidFill>
                  <a:schemeClr val="accent2"/>
                </a:solidFill>
              </a:rPr>
            </a:br>
            <a:r>
              <a:rPr lang="it-IT" sz="2000" dirty="0">
                <a:solidFill>
                  <a:schemeClr val="accent2"/>
                </a:solidFill>
              </a:rPr>
              <a:t>(articolo </a:t>
            </a:r>
            <a:r>
              <a:rPr lang="it-IT" sz="2000" dirty="0" smtClean="0">
                <a:solidFill>
                  <a:schemeClr val="accent2"/>
                </a:solidFill>
              </a:rPr>
              <a:t>12 </a:t>
            </a:r>
            <a:r>
              <a:rPr lang="it-IT" sz="2000" dirty="0">
                <a:solidFill>
                  <a:schemeClr val="accent2"/>
                </a:solidFill>
              </a:rPr>
              <a:t>degli </a:t>
            </a:r>
            <a:r>
              <a:rPr lang="it-IT" sz="2000" dirty="0" smtClean="0">
                <a:solidFill>
                  <a:schemeClr val="accent2"/>
                </a:solidFill>
              </a:rPr>
              <a:t>Avvisi, articolo 11 degli Avvisi Aquileia e Leonardo)</a:t>
            </a:r>
            <a:r>
              <a:rPr lang="it-IT" sz="2000" dirty="0">
                <a:solidFill>
                  <a:schemeClr val="accent2"/>
                </a:solidFill>
              </a:rPr>
              <a:t/>
            </a:r>
            <a:br>
              <a:rPr lang="it-IT" sz="2000" dirty="0">
                <a:solidFill>
                  <a:schemeClr val="accent2"/>
                </a:solidFill>
              </a:rPr>
            </a:br>
            <a:endParaRPr lang="it-IT" sz="2200" u="sng" dirty="0" smtClean="0">
              <a:solidFill>
                <a:srgbClr val="21449C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276872"/>
            <a:ext cx="8640960" cy="3384376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it-IT" sz="800" b="1" dirty="0" smtClean="0"/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DOMANDA DI </a:t>
            </a:r>
            <a:r>
              <a:rPr lang="it-IT" sz="2000" b="1" dirty="0" smtClean="0">
                <a:solidFill>
                  <a:srgbClr val="21449C"/>
                </a:solidFill>
              </a:rPr>
              <a:t>INCENTIVO</a:t>
            </a:r>
            <a:r>
              <a:rPr lang="it-IT" sz="2000" b="1" dirty="0">
                <a:solidFill>
                  <a:srgbClr val="21449C"/>
                </a:solidFill>
              </a:rPr>
              <a:t>;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DESCRIZIONE PROGETTO;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DICHIARAZIONI;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EVENTUALE/I SCHEDA/E PARTNER</a:t>
            </a:r>
            <a:r>
              <a:rPr lang="it-IT" sz="2000" b="1" dirty="0">
                <a:solidFill>
                  <a:srgbClr val="21449C"/>
                </a:solidFill>
              </a:rPr>
              <a:t>;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DOCUMENTO D’IDENTITA’ DEL LEGALE RAPPRESENTANTE;</a:t>
            </a:r>
          </a:p>
          <a:p>
            <a:pPr marL="457200" indent="-457200" algn="just" eaLnBrk="1" hangingPunct="1">
              <a:buFont typeface="+mj-lt"/>
              <a:buAutoNum type="arabicPeriod"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CURRICULUM VITAE.</a:t>
            </a:r>
          </a:p>
          <a:p>
            <a:pPr marL="0" indent="0" algn="just" eaLnBrk="1" hangingPunct="1">
              <a:buNone/>
              <a:defRPr/>
            </a:pPr>
            <a:endParaRPr lang="it-IT" sz="2000" b="1" dirty="0">
              <a:solidFill>
                <a:srgbClr val="21449C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it-IT" sz="2000" b="1" u="sng" dirty="0" smtClean="0"/>
              <a:t>Non</a:t>
            </a:r>
            <a:r>
              <a:rPr lang="it-IT" sz="2000" b="1" dirty="0" smtClean="0"/>
              <a:t> è richiesta la trasmissione del documento d’identità del partner!</a:t>
            </a:r>
            <a:endParaRPr lang="it-IT" sz="2000" b="1" dirty="0"/>
          </a:p>
          <a:p>
            <a:pPr marL="0" indent="0" algn="just" eaLnBrk="1" hangingPunct="1">
              <a:buNone/>
              <a:defRPr/>
            </a:pPr>
            <a:endParaRPr lang="it-IT" sz="800" b="1" i="1" dirty="0" smtClean="0"/>
          </a:p>
          <a:p>
            <a:pPr marL="0" indent="0" algn="just" eaLnBrk="1" hangingPunct="1">
              <a:buNone/>
              <a:defRPr/>
            </a:pPr>
            <a:endParaRPr lang="it-IT" sz="1400" b="1" i="1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1. DOMANDA </a:t>
            </a:r>
            <a:r>
              <a:rPr lang="it-IT" sz="2000" b="1" dirty="0">
                <a:solidFill>
                  <a:srgbClr val="21449C"/>
                </a:solidFill>
              </a:rPr>
              <a:t>DI </a:t>
            </a:r>
            <a:r>
              <a:rPr lang="it-IT" sz="2000" b="1" dirty="0" smtClean="0">
                <a:solidFill>
                  <a:srgbClr val="21449C"/>
                </a:solidFill>
              </a:rPr>
              <a:t>INCENTIVO                 compilazione on line </a:t>
            </a:r>
          </a:p>
          <a:p>
            <a:pPr marL="0" indent="0" algn="just" eaLnBrk="1" hangingPunct="1">
              <a:buNone/>
              <a:defRPr/>
            </a:pPr>
            <a:endParaRPr lang="it-IT" sz="2000" b="1" dirty="0" smtClean="0">
              <a:solidFill>
                <a:srgbClr val="21449C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2. DESCRIZIONE PROGETTO</a:t>
            </a:r>
            <a:endParaRPr lang="it-IT" sz="2000" b="1" dirty="0">
              <a:solidFill>
                <a:srgbClr val="21449C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3. DICHIARAZIONI (compreso IBAN)                                           </a:t>
            </a:r>
            <a:endParaRPr lang="it-IT" sz="2000" b="1" dirty="0">
              <a:solidFill>
                <a:srgbClr val="21449C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4. EVENTUALE/I </a:t>
            </a:r>
            <a:r>
              <a:rPr lang="it-IT" sz="2000" b="1" dirty="0">
                <a:solidFill>
                  <a:srgbClr val="21449C"/>
                </a:solidFill>
              </a:rPr>
              <a:t>SCHEDA/E </a:t>
            </a:r>
            <a:r>
              <a:rPr lang="it-IT" sz="2000" b="1" dirty="0" smtClean="0">
                <a:solidFill>
                  <a:srgbClr val="21449C"/>
                </a:solidFill>
              </a:rPr>
              <a:t>PARTNER</a:t>
            </a:r>
          </a:p>
          <a:p>
            <a:pPr marL="0" indent="0" algn="just" eaLnBrk="1" hangingPunct="1">
              <a:buNone/>
              <a:defRPr/>
            </a:pPr>
            <a:endParaRPr lang="it-IT" sz="2000" b="1" dirty="0" smtClean="0">
              <a:solidFill>
                <a:srgbClr val="21449C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5. DOCUMENTO </a:t>
            </a:r>
            <a:r>
              <a:rPr lang="it-IT" sz="2000" b="1" dirty="0">
                <a:solidFill>
                  <a:srgbClr val="21449C"/>
                </a:solidFill>
              </a:rPr>
              <a:t>D’IDENTITA’ DEL LEGALE </a:t>
            </a:r>
            <a:r>
              <a:rPr lang="it-IT" sz="2000" b="1" dirty="0" smtClean="0">
                <a:solidFill>
                  <a:srgbClr val="21449C"/>
                </a:solidFill>
              </a:rPr>
              <a:t>RAPPRESENTANTE</a:t>
            </a:r>
          </a:p>
          <a:p>
            <a:pPr marL="0" indent="0" algn="just" eaLnBrk="1" hangingPunct="1">
              <a:buNone/>
              <a:defRPr/>
            </a:pPr>
            <a:endParaRPr lang="it-IT" sz="2000" b="1" dirty="0" smtClean="0">
              <a:solidFill>
                <a:srgbClr val="21449C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6. CURRICULUM VITAE  	</a:t>
            </a:r>
            <a:endParaRPr lang="it-IT" sz="2000" b="1" dirty="0">
              <a:solidFill>
                <a:srgbClr val="21449C"/>
              </a:solidFill>
            </a:endParaRPr>
          </a:p>
          <a:p>
            <a:endParaRPr lang="it-IT" sz="2000" dirty="0"/>
          </a:p>
        </p:txBody>
      </p:sp>
      <p:pic>
        <p:nvPicPr>
          <p:cNvPr id="4" name="Immagine 3" descr="http://www.ilsitodimassacarrara.it/sites/default/files/immagini_articoli/accesso-intern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72" y="1556792"/>
            <a:ext cx="1044704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ccia a destra 4"/>
          <p:cNvSpPr/>
          <p:nvPr/>
        </p:nvSpPr>
        <p:spPr bwMode="auto">
          <a:xfrm>
            <a:off x="3707904" y="2132856"/>
            <a:ext cx="576064" cy="144016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6" name="Freccia a destra 5"/>
          <p:cNvSpPr/>
          <p:nvPr/>
        </p:nvSpPr>
        <p:spPr bwMode="auto">
          <a:xfrm>
            <a:off x="4716016" y="3140968"/>
            <a:ext cx="576064" cy="144016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cxnSp>
        <p:nvCxnSpPr>
          <p:cNvPr id="8" name="Connettore 1 7"/>
          <p:cNvCxnSpPr/>
          <p:nvPr/>
        </p:nvCxnSpPr>
        <p:spPr bwMode="auto">
          <a:xfrm>
            <a:off x="4716016" y="2852936"/>
            <a:ext cx="0" cy="8640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magine 8" descr="Locandin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35" y="2780928"/>
            <a:ext cx="1146869" cy="100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https://upload.wikimedia.org/wikipedia/it/b/b8/Carta_identita_front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33056"/>
            <a:ext cx="720080" cy="117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creare pdf convertire in test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81"/>
          <a:stretch/>
        </p:blipFill>
        <p:spPr bwMode="auto">
          <a:xfrm>
            <a:off x="7452320" y="2636912"/>
            <a:ext cx="936104" cy="1218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magine 11" descr="https://www.lentepubblica.it/wp-content/uploads/2018/09/creare-curriculum-vitae-onlin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61433"/>
            <a:ext cx="955799" cy="102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2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400" dirty="0">
                <a:solidFill>
                  <a:schemeClr val="accent6"/>
                </a:solidFill>
              </a:rPr>
              <a:t>Consigli operativi per il caricamento della domanda: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Char char="-"/>
              <a:defRPr/>
            </a:pPr>
            <a:r>
              <a:rPr lang="it-IT" sz="2000" b="1" dirty="0"/>
              <a:t>scaricare i documenti necessari (n. da 2 a 4), e salvarli sul proprio </a:t>
            </a:r>
            <a:r>
              <a:rPr lang="it-IT" sz="2000" b="1" dirty="0" smtClean="0"/>
              <a:t>pc per la successiva compilazione;</a:t>
            </a:r>
            <a:endParaRPr lang="it-IT" sz="2000" b="1" dirty="0"/>
          </a:p>
          <a:p>
            <a:pPr algn="just" eaLnBrk="1" hangingPunct="1">
              <a:buFontTx/>
              <a:buChar char="-"/>
              <a:defRPr/>
            </a:pPr>
            <a:r>
              <a:rPr lang="it-IT" sz="2000" b="1" dirty="0"/>
              <a:t>scaricare il manuale FEGC contenente le linee guida </a:t>
            </a:r>
            <a:r>
              <a:rPr lang="it-IT" sz="2000" b="1" dirty="0" smtClean="0"/>
              <a:t>della piattaforma;</a:t>
            </a:r>
            <a:endParaRPr lang="it-IT" sz="2000" b="1" dirty="0"/>
          </a:p>
          <a:p>
            <a:pPr algn="just" eaLnBrk="1" hangingPunct="1">
              <a:buFontTx/>
              <a:buChar char="-"/>
              <a:defRPr/>
            </a:pPr>
            <a:r>
              <a:rPr lang="it-IT" sz="2000" b="1" dirty="0"/>
              <a:t>preparare i documenti 5 e 6 </a:t>
            </a:r>
            <a:r>
              <a:rPr lang="it-IT" sz="2000" b="1" dirty="0" smtClean="0"/>
              <a:t>(</a:t>
            </a:r>
            <a:r>
              <a:rPr lang="it-IT" sz="2000" b="1" dirty="0"/>
              <a:t>documento d’identità del legale rappresentante </a:t>
            </a:r>
            <a:r>
              <a:rPr lang="it-IT" sz="2000" b="1" dirty="0" smtClean="0"/>
              <a:t>e CV firmato) </a:t>
            </a:r>
            <a:r>
              <a:rPr lang="it-IT" sz="2000" b="1" dirty="0"/>
              <a:t>e salvarli in formato pdf sul proprio </a:t>
            </a:r>
            <a:r>
              <a:rPr lang="it-IT" sz="2000" b="1" dirty="0" smtClean="0"/>
              <a:t>pc.</a:t>
            </a:r>
            <a:endParaRPr lang="it-IT" sz="2000" b="1" dirty="0"/>
          </a:p>
          <a:p>
            <a:pPr marL="0" indent="0" algn="ctr" eaLnBrk="1" hangingPunct="1">
              <a:buNone/>
              <a:defRPr/>
            </a:pPr>
            <a:endParaRPr lang="it-IT" sz="2000" b="1" dirty="0" smtClean="0">
              <a:solidFill>
                <a:schemeClr val="accent2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Quando </a:t>
            </a:r>
            <a:r>
              <a:rPr lang="it-IT" sz="2000" b="1" dirty="0">
                <a:solidFill>
                  <a:schemeClr val="accent2"/>
                </a:solidFill>
              </a:rPr>
              <a:t>tutta la documentazione sarà pronta, </a:t>
            </a:r>
          </a:p>
          <a:p>
            <a:pPr marL="0" indent="0" algn="ctr" eaLnBrk="1" hangingPunct="1">
              <a:buNone/>
              <a:defRPr/>
            </a:pPr>
            <a:r>
              <a:rPr lang="it-IT" sz="2000" b="1" dirty="0">
                <a:solidFill>
                  <a:schemeClr val="accent2"/>
                </a:solidFill>
              </a:rPr>
              <a:t>accedere al link per l’accesso a FEGC </a:t>
            </a:r>
          </a:p>
          <a:p>
            <a:pPr marL="0" indent="0" algn="ctr" eaLnBrk="1" hangingPunct="1">
              <a:buNone/>
              <a:defRPr/>
            </a:pPr>
            <a:r>
              <a:rPr lang="it-IT" sz="2000" b="1" dirty="0">
                <a:solidFill>
                  <a:schemeClr val="accent2"/>
                </a:solidFill>
              </a:rPr>
              <a:t>tenendo a portata di mano il manuale!</a:t>
            </a:r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731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>
                <a:solidFill>
                  <a:schemeClr val="accent2"/>
                </a:solidFill>
              </a:rPr>
              <a:t>Attenzione!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2400" b="1" dirty="0">
                <a:solidFill>
                  <a:schemeClr val="accent2"/>
                </a:solidFill>
              </a:rPr>
              <a:t>Il modulo «descrizione progetto» e il modulo «dichiarazioni» può essere diverso </a:t>
            </a:r>
            <a:r>
              <a:rPr lang="it-IT" sz="2400" b="1" dirty="0" smtClean="0">
                <a:solidFill>
                  <a:schemeClr val="accent2"/>
                </a:solidFill>
              </a:rPr>
              <a:t>a </a:t>
            </a:r>
            <a:r>
              <a:rPr lang="it-IT" sz="2400" b="1" dirty="0">
                <a:solidFill>
                  <a:schemeClr val="accent2"/>
                </a:solidFill>
              </a:rPr>
              <a:t>seconda del bando a cui partecipate!</a:t>
            </a:r>
          </a:p>
          <a:p>
            <a:pPr marL="0" indent="0" algn="ctr">
              <a:buNone/>
            </a:pPr>
            <a:endParaRPr lang="it-IT" sz="1100" dirty="0" smtClean="0"/>
          </a:p>
          <a:p>
            <a:pPr marL="0" indent="0" algn="ctr">
              <a:buNone/>
            </a:pPr>
            <a:endParaRPr lang="it-IT" sz="1100" dirty="0"/>
          </a:p>
          <a:p>
            <a:pPr marL="0" indent="0" algn="just">
              <a:buNone/>
            </a:pPr>
            <a:r>
              <a:rPr lang="it-IT" sz="2000" b="1" dirty="0"/>
              <a:t>Aprite e salvate sul vostro pc quello inerente all’Avviso </a:t>
            </a:r>
            <a:r>
              <a:rPr lang="it-IT" sz="2000" b="1" dirty="0" smtClean="0"/>
              <a:t>specifico a </a:t>
            </a:r>
            <a:r>
              <a:rPr lang="it-IT" sz="2000" b="1" dirty="0"/>
              <a:t>cui volete partecipare. </a:t>
            </a:r>
          </a:p>
          <a:p>
            <a:pPr marL="0" indent="0" algn="just">
              <a:buNone/>
            </a:pPr>
            <a:r>
              <a:rPr lang="it-IT" sz="2000" b="1" u="sng" dirty="0"/>
              <a:t>Se la modulistica è difforme, o mancano alcuni </a:t>
            </a:r>
            <a:r>
              <a:rPr lang="it-IT" sz="2000" b="1" u="sng" dirty="0" smtClean="0"/>
              <a:t>elementi utili all’attribuzione del punteggio </a:t>
            </a:r>
            <a:r>
              <a:rPr lang="it-IT" sz="2000" b="1" u="sng" dirty="0"/>
              <a:t>non viene richiesta alcuna integrazione</a:t>
            </a:r>
            <a:r>
              <a:rPr lang="it-IT" sz="2000" b="1" dirty="0"/>
              <a:t> (articolo </a:t>
            </a:r>
            <a:r>
              <a:rPr lang="it-IT" sz="2000" b="1" dirty="0" smtClean="0"/>
              <a:t>12, comma 1 </a:t>
            </a:r>
            <a:r>
              <a:rPr lang="it-IT" sz="2000" b="1" dirty="0"/>
              <a:t>e </a:t>
            </a:r>
            <a:r>
              <a:rPr lang="it-IT" sz="2000" b="1" dirty="0" smtClean="0"/>
              <a:t>articolo 15, comma 2, </a:t>
            </a:r>
            <a:r>
              <a:rPr lang="it-IT" sz="2000" b="1" dirty="0"/>
              <a:t>degli </a:t>
            </a:r>
            <a:r>
              <a:rPr lang="it-IT" sz="2000" b="1" dirty="0" smtClean="0"/>
              <a:t>Avvisi; articolo 11 comma 1 e articolo e articolo 14, comma 2, degli Avvisi Aquileia e Leonardo).</a:t>
            </a:r>
            <a:endParaRPr lang="it-IT" sz="2000" b="1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721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0769"/>
            <a:ext cx="8928546" cy="46806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400" b="1" i="1" dirty="0" smtClean="0"/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     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     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>
                <a:solidFill>
                  <a:srgbClr val="21449C"/>
                </a:solidFill>
              </a:rPr>
              <a:t> </a:t>
            </a:r>
            <a:r>
              <a:rPr lang="it-IT" sz="2000" b="1" dirty="0" smtClean="0">
                <a:solidFill>
                  <a:srgbClr val="21449C"/>
                </a:solidFill>
              </a:rPr>
              <a:t>        </a:t>
            </a:r>
            <a:r>
              <a:rPr lang="it-IT" sz="2400" b="1" dirty="0" smtClean="0">
                <a:solidFill>
                  <a:srgbClr val="21449C"/>
                </a:solidFill>
              </a:rPr>
              <a:t>1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400" b="1" dirty="0" smtClean="0">
                <a:solidFill>
                  <a:srgbClr val="21449C"/>
                </a:solidFill>
              </a:rPr>
              <a:t>        2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400" b="1" dirty="0" smtClean="0">
                <a:solidFill>
                  <a:srgbClr val="21449C"/>
                </a:solidFill>
              </a:rPr>
              <a:t>        3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400" b="1" dirty="0" smtClean="0">
                <a:solidFill>
                  <a:srgbClr val="21449C"/>
                </a:solidFill>
              </a:rPr>
              <a:t>        4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400" b="1" dirty="0" smtClean="0">
                <a:solidFill>
                  <a:srgbClr val="21449C"/>
                </a:solidFill>
              </a:rPr>
              <a:t>        5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400" b="1" dirty="0" smtClean="0">
                <a:solidFill>
                  <a:srgbClr val="21449C"/>
                </a:solidFill>
              </a:rPr>
              <a:t>	  6 </a:t>
            </a:r>
          </a:p>
          <a:p>
            <a:pPr eaLnBrk="1" hangingPunct="1">
              <a:lnSpc>
                <a:spcPts val="2800"/>
              </a:lnSpc>
              <a:buFontTx/>
              <a:buNone/>
              <a:defRPr/>
            </a:pPr>
            <a:r>
              <a:rPr lang="it-IT" sz="2000" b="1" dirty="0" smtClean="0">
                <a:solidFill>
                  <a:srgbClr val="21449C"/>
                </a:solidFill>
              </a:rPr>
              <a:t>           </a:t>
            </a:r>
            <a:endParaRPr lang="it-IT" sz="2400" b="1" dirty="0">
              <a:solidFill>
                <a:srgbClr val="21449C"/>
              </a:solidFill>
            </a:endParaRPr>
          </a:p>
        </p:txBody>
      </p:sp>
      <p:sp>
        <p:nvSpPr>
          <p:cNvPr id="2" name="Freccia a destra 1"/>
          <p:cNvSpPr/>
          <p:nvPr/>
        </p:nvSpPr>
        <p:spPr bwMode="auto">
          <a:xfrm>
            <a:off x="971600" y="2924944"/>
            <a:ext cx="288032" cy="72008"/>
          </a:xfrm>
          <a:prstGeom prst="rightArrow">
            <a:avLst/>
          </a:prstGeom>
          <a:solidFill>
            <a:srgbClr val="214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6" name="Freccia a destra 5"/>
          <p:cNvSpPr/>
          <p:nvPr/>
        </p:nvSpPr>
        <p:spPr bwMode="auto">
          <a:xfrm>
            <a:off x="971600" y="3284984"/>
            <a:ext cx="288032" cy="72008"/>
          </a:xfrm>
          <a:prstGeom prst="rightArrow">
            <a:avLst/>
          </a:prstGeom>
          <a:solidFill>
            <a:srgbClr val="214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8" name="Freccia a destra 7"/>
          <p:cNvSpPr/>
          <p:nvPr/>
        </p:nvSpPr>
        <p:spPr bwMode="auto">
          <a:xfrm>
            <a:off x="971600" y="3717032"/>
            <a:ext cx="288032" cy="72008"/>
          </a:xfrm>
          <a:prstGeom prst="rightArrow">
            <a:avLst/>
          </a:prstGeom>
          <a:solidFill>
            <a:srgbClr val="214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9" name="Freccia a destra 8"/>
          <p:cNvSpPr/>
          <p:nvPr/>
        </p:nvSpPr>
        <p:spPr bwMode="auto">
          <a:xfrm>
            <a:off x="971600" y="4149080"/>
            <a:ext cx="288032" cy="72008"/>
          </a:xfrm>
          <a:prstGeom prst="rightArrow">
            <a:avLst/>
          </a:prstGeom>
          <a:solidFill>
            <a:srgbClr val="214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0" name="Freccia a destra 9"/>
          <p:cNvSpPr/>
          <p:nvPr/>
        </p:nvSpPr>
        <p:spPr bwMode="auto">
          <a:xfrm>
            <a:off x="971600" y="4581128"/>
            <a:ext cx="288032" cy="72008"/>
          </a:xfrm>
          <a:prstGeom prst="rightArrow">
            <a:avLst/>
          </a:prstGeom>
          <a:solidFill>
            <a:srgbClr val="214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1296063">
            <a:off x="6732240" y="148478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Sistema FEGC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13" name="Immagin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1"/>
          <a:stretch/>
        </p:blipFill>
        <p:spPr bwMode="auto">
          <a:xfrm>
            <a:off x="1561648" y="2348880"/>
            <a:ext cx="7258824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Freccia a destra 13"/>
          <p:cNvSpPr/>
          <p:nvPr/>
        </p:nvSpPr>
        <p:spPr bwMode="auto">
          <a:xfrm>
            <a:off x="971600" y="5013176"/>
            <a:ext cx="288032" cy="72008"/>
          </a:xfrm>
          <a:prstGeom prst="rightArrow">
            <a:avLst/>
          </a:prstGeom>
          <a:solidFill>
            <a:srgbClr val="21449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3" name="Ovale 2"/>
          <p:cNvSpPr/>
          <p:nvPr/>
        </p:nvSpPr>
        <p:spPr bwMode="auto">
          <a:xfrm rot="1197461">
            <a:off x="6649643" y="1335826"/>
            <a:ext cx="1512168" cy="102445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036496" cy="792088"/>
          </a:xfrm>
        </p:spPr>
        <p:txBody>
          <a:bodyPr/>
          <a:lstStyle/>
          <a:p>
            <a:r>
              <a:rPr lang="it-IT" sz="2800" dirty="0" smtClean="0">
                <a:solidFill>
                  <a:schemeClr val="accent2"/>
                </a:solidFill>
              </a:rPr>
              <a:t>1) DOMANDA DI INCENTIVO</a:t>
            </a:r>
            <a:endParaRPr lang="it-IT" sz="2800" dirty="0">
              <a:solidFill>
                <a:schemeClr val="accent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680632" cy="3556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051" y="1052736"/>
            <a:ext cx="4354445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 descr="http://www.ilsitodimassacarrara.it/sites/default/files/immagini_articoli/accesso-interne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12" y="4869160"/>
            <a:ext cx="104470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318" y="3252385"/>
            <a:ext cx="4493890" cy="26248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24" y="44670"/>
            <a:ext cx="1829788" cy="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52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5D6FF73A62CBC4DB15BEFD55584D1F5" ma:contentTypeVersion="" ma:contentTypeDescription="Creare un nuovo documento." ma:contentTypeScope="" ma:versionID="87d497ed7b153937402cc9d447a6245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d1096d788cdb336a5a92c14e1fc7a8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DBAFD8-E848-4D30-BC9C-D3A5790DCF77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sharepoint/v3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2CAFF5-CCEA-479F-AEF0-88C88A191A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349FED-D89F-4B23-AF05-0F46F072D6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3474</TotalTime>
  <Words>848</Words>
  <Application>Microsoft Office PowerPoint</Application>
  <PresentationFormat>Presentazione su schermo (4:3)</PresentationFormat>
  <Paragraphs>153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Struttura predefinita</vt:lpstr>
      <vt:lpstr>Presentazione standard di PowerPoint</vt:lpstr>
      <vt:lpstr>DOVE REPERIRE LA MODULISTICA:</vt:lpstr>
      <vt:lpstr>Domanda / Modulistica</vt:lpstr>
      <vt:lpstr> I DOCUMENTI NECESSARI PER PRESENTARE DOMANDA DI CONTRIBUTO: (articolo 12 degli Avvisi, articolo 11 degli Avvisi Aquileia e Leonardo) </vt:lpstr>
      <vt:lpstr>Presentazione standard di PowerPoint</vt:lpstr>
      <vt:lpstr>Consigli operativi per il caricamento della domanda:</vt:lpstr>
      <vt:lpstr>Attenzione!</vt:lpstr>
      <vt:lpstr>Presentazione standard di PowerPoint</vt:lpstr>
      <vt:lpstr>1) DOMANDA DI INCENTIVO</vt:lpstr>
      <vt:lpstr>Presentazione standard di PowerPoint</vt:lpstr>
      <vt:lpstr>Presentazione standard di PowerPoint</vt:lpstr>
      <vt:lpstr>Presentazione standard di PowerPoint</vt:lpstr>
      <vt:lpstr> Raffronto tra tabella e modulistica: </vt:lpstr>
      <vt:lpstr>Presentazione standard di PowerPoint</vt:lpstr>
      <vt:lpstr>3) DICHIARAZIONI</vt:lpstr>
      <vt:lpstr>Presentazione standard di PowerPoint</vt:lpstr>
      <vt:lpstr>Presentazione standard di PowerPoint</vt:lpstr>
      <vt:lpstr>4) SCHEDA/E PARTNER  </vt:lpstr>
      <vt:lpstr>   </vt:lpstr>
      <vt:lpstr>Presentazione standard di PowerPoint</vt:lpstr>
      <vt:lpstr>Riepilogo: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Simonetti Maria Teresa</cp:lastModifiedBy>
  <cp:revision>290</cp:revision>
  <cp:lastPrinted>2015-04-15T07:47:31Z</cp:lastPrinted>
  <dcterms:created xsi:type="dcterms:W3CDTF">2006-02-07T08:20:31Z</dcterms:created>
  <dcterms:modified xsi:type="dcterms:W3CDTF">2018-11-12T11:33:15Z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0x010100C5D6FF73A62CBC4DB15BEFD55584D1F5</vt:lpwstr>
  </property>
</Properties>
</file>