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60" r:id="rId2"/>
    <p:sldId id="423" r:id="rId3"/>
    <p:sldId id="352" r:id="rId4"/>
    <p:sldId id="381" r:id="rId5"/>
    <p:sldId id="372" r:id="rId6"/>
    <p:sldId id="387" r:id="rId7"/>
    <p:sldId id="361" r:id="rId8"/>
    <p:sldId id="420" r:id="rId9"/>
    <p:sldId id="417" r:id="rId10"/>
    <p:sldId id="419" r:id="rId11"/>
    <p:sldId id="431" r:id="rId12"/>
    <p:sldId id="362" r:id="rId13"/>
    <p:sldId id="437" r:id="rId14"/>
    <p:sldId id="432" r:id="rId15"/>
    <p:sldId id="430" r:id="rId16"/>
    <p:sldId id="438" r:id="rId17"/>
    <p:sldId id="421" r:id="rId18"/>
    <p:sldId id="434" r:id="rId19"/>
    <p:sldId id="435" r:id="rId20"/>
    <p:sldId id="374" r:id="rId21"/>
    <p:sldId id="383" r:id="rId22"/>
    <p:sldId id="427" r:id="rId23"/>
    <p:sldId id="376" r:id="rId24"/>
    <p:sldId id="386" r:id="rId25"/>
    <p:sldId id="428" r:id="rId26"/>
    <p:sldId id="379" r:id="rId27"/>
    <p:sldId id="369" r:id="rId28"/>
    <p:sldId id="388" r:id="rId29"/>
    <p:sldId id="436" r:id="rId30"/>
    <p:sldId id="415" r:id="rId31"/>
  </p:sldIdLst>
  <p:sldSz cx="9144000" cy="6858000" type="screen4x3"/>
  <p:notesSz cx="6794500" cy="9906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FF"/>
    <a:srgbClr val="FFFFFF"/>
    <a:srgbClr val="21449C"/>
    <a:srgbClr val="663300"/>
    <a:srgbClr val="00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705" autoAdjust="0"/>
  </p:normalViewPr>
  <p:slideViewPr>
    <p:cSldViewPr>
      <p:cViewPr varScale="1">
        <p:scale>
          <a:sx n="83" d="100"/>
          <a:sy n="83" d="100"/>
        </p:scale>
        <p:origin x="1325" y="67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48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073"/>
            <a:ext cx="4982422" cy="44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145"/>
            <a:ext cx="2945024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lvl="1" algn="just" eaLnBrk="1" hangingPunct="1">
              <a:defRPr/>
            </a:pPr>
            <a:endParaRPr lang="it-IT" sz="20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AVVISI ANNUALI ATTIVITA’ CULTURALI </a:t>
            </a:r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2023</a:t>
            </a:r>
            <a:endParaRPr lang="it-IT" sz="3200" b="1" dirty="0">
              <a:solidFill>
                <a:schemeClr val="accent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Servizio attività culturali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Direzione centrale cultura e sport</a:t>
            </a:r>
            <a:endParaRPr lang="it-IT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categorie </a:t>
            </a:r>
            <a:r>
              <a:rPr lang="it-IT" sz="2400" b="1" dirty="0" smtClean="0">
                <a:solidFill>
                  <a:srgbClr val="00B050"/>
                </a:solidFill>
              </a:rPr>
              <a:t>(Avviso tematico Creatività)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>
                <a:solidFill>
                  <a:schemeClr val="accent2"/>
                </a:solidFill>
              </a:rPr>
              <a:t>Soggetti di diritto privato </a:t>
            </a:r>
            <a:r>
              <a:rPr lang="it-IT" sz="2000" b="1" dirty="0">
                <a:solidFill>
                  <a:srgbClr val="00B050"/>
                </a:solidFill>
              </a:rPr>
              <a:t>(no persone fisiche</a:t>
            </a:r>
            <a:r>
              <a:rPr lang="it-IT" sz="2000" b="1" dirty="0" smtClean="0">
                <a:solidFill>
                  <a:srgbClr val="00B050"/>
                </a:solidFill>
              </a:rPr>
              <a:t>): = Avviso ordinari</a:t>
            </a:r>
            <a:endParaRPr lang="it-IT" sz="2000" b="1" dirty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senza 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attività  prevalentemente o esclusivamente culturali e artistiche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>
                <a:solidFill>
                  <a:schemeClr val="accent2"/>
                </a:solidFill>
              </a:rPr>
              <a:t>Società </a:t>
            </a:r>
            <a:r>
              <a:rPr lang="it-IT" sz="2000" b="1" u="sng" dirty="0" smtClean="0">
                <a:solidFill>
                  <a:schemeClr val="accent2"/>
                </a:solidFill>
              </a:rPr>
              <a:t>cooperative </a:t>
            </a:r>
            <a:r>
              <a:rPr lang="it-IT" sz="2000" b="1" dirty="0">
                <a:solidFill>
                  <a:srgbClr val="00B050"/>
                </a:solidFill>
              </a:rPr>
              <a:t>= Avviso ordinari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attività </a:t>
            </a:r>
            <a:r>
              <a:rPr lang="it-IT" sz="2000" dirty="0"/>
              <a:t>prevalentemente culturali e artistiche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3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 categorie </a:t>
            </a:r>
            <a:r>
              <a:rPr lang="it-IT" sz="2400" b="1" dirty="0" smtClean="0">
                <a:solidFill>
                  <a:srgbClr val="00B050"/>
                </a:solidFill>
              </a:rPr>
              <a:t>(Avviso tematico Creatività)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>
                <a:solidFill>
                  <a:schemeClr val="accent2"/>
                </a:solidFill>
              </a:rPr>
              <a:t>Gruppi e associazioni giovanili delle associazioni di </a:t>
            </a:r>
            <a:r>
              <a:rPr lang="it-IT" b="1" u="sng" dirty="0" smtClean="0">
                <a:solidFill>
                  <a:schemeClr val="accent2"/>
                </a:solidFill>
              </a:rPr>
              <a:t>categoria  del Friuli Venezia Giulia) </a:t>
            </a:r>
            <a:r>
              <a:rPr lang="it-IT" b="1" u="sng" dirty="0">
                <a:solidFill>
                  <a:srgbClr val="FF66FF"/>
                </a:solidFill>
              </a:rPr>
              <a:t>(ulteriori rispetto avvisi ordinari </a:t>
            </a:r>
            <a:r>
              <a:rPr lang="it-IT" b="1" u="sng" dirty="0" smtClean="0">
                <a:solidFill>
                  <a:srgbClr val="FF66FF"/>
                </a:solidFill>
              </a:rPr>
              <a:t>)</a:t>
            </a:r>
            <a:endParaRPr lang="it-IT" b="1" u="sng" dirty="0" smtClean="0">
              <a:solidFill>
                <a:srgbClr val="FF000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 smtClean="0">
              <a:solidFill>
                <a:srgbClr val="FF0000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Università </a:t>
            </a:r>
            <a:r>
              <a:rPr lang="it-IT" b="1" u="sng" dirty="0">
                <a:solidFill>
                  <a:schemeClr val="accent2"/>
                </a:solidFill>
              </a:rPr>
              <a:t>e loro </a:t>
            </a:r>
            <a:r>
              <a:rPr lang="it-IT" b="1" u="sng" dirty="0" smtClean="0">
                <a:solidFill>
                  <a:schemeClr val="accent2"/>
                </a:solidFill>
              </a:rPr>
              <a:t>consorzi del Friuli Venezia  Giulia </a:t>
            </a:r>
            <a:r>
              <a:rPr lang="it-IT" b="1" u="sng" dirty="0">
                <a:solidFill>
                  <a:srgbClr val="FF66FF"/>
                </a:solidFill>
              </a:rPr>
              <a:t>(ulteriori rispetto avvisi </a:t>
            </a:r>
            <a:r>
              <a:rPr lang="it-IT" b="1" u="sng" dirty="0" smtClean="0">
                <a:solidFill>
                  <a:srgbClr val="FF66FF"/>
                </a:solidFill>
              </a:rPr>
              <a:t>ordinari … ad eccezione avvisi divulgazione)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800" b="1" u="sng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it-IT" sz="1800" b="1" dirty="0">
                <a:solidFill>
                  <a:srgbClr val="00B050"/>
                </a:solidFill>
                <a:cs typeface="Times New Roman" pitchFamily="18" charset="0"/>
              </a:rPr>
              <a:t>►  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it-IT" sz="1800" b="1" u="sng" dirty="0" smtClean="0">
                <a:solidFill>
                  <a:srgbClr val="FF0000"/>
                </a:solidFill>
              </a:rPr>
              <a:t>n ammessi   </a:t>
            </a:r>
            <a:r>
              <a:rPr lang="it-IT" sz="1800" b="1" u="sng" dirty="0">
                <a:solidFill>
                  <a:srgbClr val="FF0000"/>
                </a:solidFill>
              </a:rPr>
              <a:t>Enti locali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Enti </a:t>
            </a:r>
            <a:r>
              <a:rPr lang="it-IT" sz="1800" b="1" u="sng" dirty="0">
                <a:solidFill>
                  <a:srgbClr val="FF0000"/>
                </a:solidFill>
              </a:rPr>
              <a:t>pubblici del Friuli Venezia </a:t>
            </a:r>
            <a:r>
              <a:rPr lang="it-IT" sz="1800" b="1" u="sng" dirty="0" smtClean="0">
                <a:solidFill>
                  <a:srgbClr val="FF0000"/>
                </a:solidFill>
              </a:rPr>
              <a:t>Giulia, Articolazioni </a:t>
            </a:r>
            <a:r>
              <a:rPr lang="it-IT" sz="1800" b="1" u="sng" dirty="0">
                <a:solidFill>
                  <a:srgbClr val="FF0000"/>
                </a:solidFill>
              </a:rPr>
              <a:t>territoriali di enti pubblici nazionali presenti nel Friuli Venezia Giulia</a:t>
            </a: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sz="1800" b="1" u="sng" dirty="0" smtClean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 smtClean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93096"/>
            <a:ext cx="1151683" cy="563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644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(Avvisi ordinari)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</a:t>
            </a:r>
            <a:r>
              <a:rPr lang="it-IT" sz="2000" b="1" u="sng" dirty="0">
                <a:solidFill>
                  <a:schemeClr val="accent2"/>
                </a:solidFill>
              </a:rPr>
              <a:t>beneficiari </a:t>
            </a:r>
            <a:r>
              <a:rPr lang="it-IT" sz="2000" b="1" u="sng" dirty="0" smtClean="0">
                <a:solidFill>
                  <a:schemeClr val="accent2"/>
                </a:solidFill>
              </a:rPr>
              <a:t>regolamenti triennali </a:t>
            </a:r>
            <a:r>
              <a:rPr lang="it-IT" sz="1400" b="1" u="sng" dirty="0" smtClean="0">
                <a:solidFill>
                  <a:schemeClr val="accent2"/>
                </a:solidFill>
              </a:rPr>
              <a:t>(prima e seconda annualità nel 2022)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Soggetti </a:t>
            </a:r>
            <a:r>
              <a:rPr lang="it-IT" sz="2000" b="1" dirty="0">
                <a:solidFill>
                  <a:schemeClr val="accent2"/>
                </a:solidFill>
              </a:rPr>
              <a:t>individuati puntualmente da legge regionale 16/2014</a:t>
            </a:r>
            <a:r>
              <a:rPr lang="it-IT" sz="2000" b="1" dirty="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Ente regionale Teatrale del Friuli Venezia Giulia (ERT</a:t>
            </a:r>
            <a:r>
              <a:rPr lang="it-IT" sz="1800" dirty="0" smtClean="0"/>
              <a:t>) (articolo 10)</a:t>
            </a:r>
            <a:endParaRPr lang="it-IT" sz="1800" dirty="0"/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Fondazione Teatro Lirico Giuseppe Verdi, teatri nazionali e teatri di rilevante interesse culturale presenti in Regione beneficiari incentivo </a:t>
            </a:r>
            <a:r>
              <a:rPr lang="it-IT" sz="1800" dirty="0" err="1" smtClean="0"/>
              <a:t>Fus</a:t>
            </a:r>
            <a:r>
              <a:rPr lang="it-IT" sz="1800" dirty="0" smtClean="0"/>
              <a:t> (articolo 11)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Istituzione musicale e sinfonica del Friuli Venezia </a:t>
            </a:r>
            <a:r>
              <a:rPr lang="it-IT" sz="1800" dirty="0"/>
              <a:t>G</a:t>
            </a:r>
            <a:r>
              <a:rPr lang="it-IT" sz="1800" dirty="0" smtClean="0"/>
              <a:t>iulia (art. 17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Centro </a:t>
            </a:r>
            <a:r>
              <a:rPr lang="it-IT" sz="1800" dirty="0"/>
              <a:t>di ricerca e archiviazione della </a:t>
            </a:r>
            <a:r>
              <a:rPr lang="it-IT" sz="1800" dirty="0" smtClean="0"/>
              <a:t>fotografia (CRAF) (articolo 25)</a:t>
            </a:r>
            <a:endParaRPr lang="it-IT" sz="1800" dirty="0"/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Università popolare di </a:t>
            </a:r>
            <a:r>
              <a:rPr lang="it-IT" sz="1800" dirty="0" smtClean="0"/>
              <a:t>Trieste (articolo 27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Associazione </a:t>
            </a:r>
            <a:r>
              <a:rPr lang="it-IT" sz="1800" dirty="0"/>
              <a:t>regionale FITA UILT, Unione dei Gruppi Folcloristici del </a:t>
            </a:r>
            <a:r>
              <a:rPr lang="it-IT" sz="1800" dirty="0" err="1"/>
              <a:t>Fvg</a:t>
            </a:r>
            <a:r>
              <a:rPr lang="it-IT" sz="1800" dirty="0"/>
              <a:t> (UGF FVG), Unione Società  Corali del </a:t>
            </a:r>
            <a:r>
              <a:rPr lang="it-IT" sz="1800" dirty="0" err="1"/>
              <a:t>Fvg</a:t>
            </a:r>
            <a:r>
              <a:rPr lang="it-IT" sz="1800" dirty="0"/>
              <a:t> (USCI FVG), Associazione Nazionale Bande Italiane musicali Autonome -</a:t>
            </a:r>
            <a:r>
              <a:rPr lang="it-IT" sz="1800" dirty="0" err="1"/>
              <a:t>Fvg</a:t>
            </a:r>
            <a:r>
              <a:rPr lang="it-IT" sz="1800" dirty="0"/>
              <a:t> (ANBIMA FVG) (articolo 28)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 </a:t>
            </a:r>
            <a:r>
              <a:rPr lang="it-IT" sz="2400" b="1" dirty="0" smtClean="0">
                <a:solidFill>
                  <a:srgbClr val="00B050"/>
                </a:solidFill>
              </a:rPr>
              <a:t>(Avvisi ordinari)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b="1" dirty="0">
                <a:solidFill>
                  <a:schemeClr val="accent2"/>
                </a:solidFill>
              </a:rPr>
              <a:t>Fondazioni </a:t>
            </a:r>
            <a:r>
              <a:rPr lang="it-IT" sz="2000" b="1" dirty="0" smtClean="0">
                <a:solidFill>
                  <a:schemeClr val="accent2"/>
                </a:solidFill>
              </a:rPr>
              <a:t>bancarie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r>
              <a:rPr lang="it-IT" sz="2000" b="1" dirty="0">
                <a:solidFill>
                  <a:schemeClr val="accent2"/>
                </a:solidFill>
              </a:rPr>
              <a:t>Scuole statali e paritarie ed enti di formazione </a:t>
            </a:r>
            <a:r>
              <a:rPr lang="it-IT" sz="2000" b="1" dirty="0" smtClean="0">
                <a:solidFill>
                  <a:schemeClr val="accent2"/>
                </a:solidFill>
              </a:rPr>
              <a:t>professionale</a:t>
            </a: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Associazioni di categoria, </a:t>
            </a:r>
            <a:r>
              <a:rPr lang="it-IT" sz="2000" b="1" dirty="0" err="1">
                <a:solidFill>
                  <a:schemeClr val="accent2"/>
                </a:solidFill>
              </a:rPr>
              <a:t>Ciaa</a:t>
            </a:r>
            <a:r>
              <a:rPr lang="it-IT" sz="2000" b="1" dirty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Associazioni </a:t>
            </a:r>
            <a:r>
              <a:rPr lang="it-IT" sz="20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2000" b="1" dirty="0" err="1" smtClean="0">
                <a:solidFill>
                  <a:schemeClr val="accent2"/>
                </a:solidFill>
              </a:rPr>
              <a:t>Fvg</a:t>
            </a:r>
            <a:r>
              <a:rPr lang="it-IT" sz="2000" b="1" dirty="0" smtClean="0">
                <a:solidFill>
                  <a:schemeClr val="accent2"/>
                </a:solidFill>
              </a:rPr>
              <a:t>  dell’Unione Nazionale Pro Loco d’Italia (UNPLI)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b="1" dirty="0">
                <a:solidFill>
                  <a:schemeClr val="accent2"/>
                </a:solidFill>
              </a:rPr>
              <a:t>Parrocchie e enti religiosi civilmente riconosciuti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0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r>
              <a:rPr lang="it-IT" sz="2400" b="1" dirty="0">
                <a:solidFill>
                  <a:srgbClr val="00B050"/>
                </a:solidFill>
              </a:rPr>
              <a:t>(Avviso tematico </a:t>
            </a:r>
            <a:r>
              <a:rPr lang="it-IT" sz="2400" b="1" dirty="0" smtClean="0">
                <a:solidFill>
                  <a:srgbClr val="00B050"/>
                </a:solidFill>
              </a:rPr>
              <a:t> Creatività)</a:t>
            </a:r>
            <a:endParaRPr lang="it-IT" sz="24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Soggetti </a:t>
            </a:r>
            <a:r>
              <a:rPr lang="it-IT" sz="1800" b="1" dirty="0">
                <a:solidFill>
                  <a:schemeClr val="accent2"/>
                </a:solidFill>
              </a:rPr>
              <a:t>individuati puntualmente da legge regionale 16/2014:</a:t>
            </a:r>
          </a:p>
          <a:p>
            <a:pPr marL="857250" lvl="3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/>
              <a:t>Università popolare di Trieste (articolo 27 bis)</a:t>
            </a:r>
          </a:p>
          <a:p>
            <a:pPr marL="857250" lvl="3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/>
              <a:t>Associazione regionale </a:t>
            </a:r>
            <a:r>
              <a:rPr lang="it-IT" sz="1200" b="1" dirty="0">
                <a:solidFill>
                  <a:schemeClr val="accent2"/>
                </a:solidFill>
              </a:rPr>
              <a:t>FITA UILT</a:t>
            </a:r>
            <a:r>
              <a:rPr lang="it-IT" sz="1200" dirty="0"/>
              <a:t>, Unione dei Gruppi Folcloristici del </a:t>
            </a:r>
            <a:r>
              <a:rPr lang="it-IT" sz="1200" dirty="0" err="1"/>
              <a:t>Fvg</a:t>
            </a:r>
            <a:r>
              <a:rPr lang="it-IT" sz="1200" dirty="0"/>
              <a:t> (</a:t>
            </a:r>
            <a:r>
              <a:rPr lang="it-IT" sz="1200" b="1" dirty="0">
                <a:solidFill>
                  <a:schemeClr val="accent2"/>
                </a:solidFill>
              </a:rPr>
              <a:t>UGF FVG</a:t>
            </a:r>
            <a:r>
              <a:rPr lang="it-IT" sz="1200" dirty="0"/>
              <a:t>), Unione Società  Corali del </a:t>
            </a:r>
            <a:r>
              <a:rPr lang="it-IT" sz="1200" dirty="0" err="1"/>
              <a:t>Fvg</a:t>
            </a:r>
            <a:r>
              <a:rPr lang="it-IT" sz="1200" dirty="0"/>
              <a:t> </a:t>
            </a:r>
            <a:r>
              <a:rPr lang="it-IT" sz="1200" dirty="0">
                <a:solidFill>
                  <a:schemeClr val="accent2"/>
                </a:solidFill>
              </a:rPr>
              <a:t>(</a:t>
            </a:r>
            <a:r>
              <a:rPr lang="it-IT" sz="1200" b="1" dirty="0">
                <a:solidFill>
                  <a:schemeClr val="accent2"/>
                </a:solidFill>
              </a:rPr>
              <a:t>USCI FVG), </a:t>
            </a:r>
            <a:r>
              <a:rPr lang="it-IT" sz="1200" dirty="0"/>
              <a:t>Associazione Nazionale Bande Italiane musicali Autonome -</a:t>
            </a:r>
            <a:r>
              <a:rPr lang="it-IT" sz="1200" dirty="0" err="1"/>
              <a:t>Fvg</a:t>
            </a:r>
            <a:r>
              <a:rPr lang="it-IT" sz="1200" dirty="0"/>
              <a:t> </a:t>
            </a:r>
            <a:r>
              <a:rPr lang="it-IT" sz="1200" b="1" dirty="0">
                <a:solidFill>
                  <a:schemeClr val="accent2"/>
                </a:solidFill>
              </a:rPr>
              <a:t>(ANBIMA FVG</a:t>
            </a:r>
            <a:r>
              <a:rPr lang="it-IT" sz="1200" dirty="0"/>
              <a:t>) (articolo 28</a:t>
            </a:r>
            <a:r>
              <a:rPr lang="it-IT" sz="1200" dirty="0" smtClean="0"/>
              <a:t>)</a:t>
            </a:r>
          </a:p>
          <a:p>
            <a:pPr marL="0" indent="-3600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Fondazioni bancarie</a:t>
            </a:r>
          </a:p>
          <a:p>
            <a:pPr marL="0" lvl="1" indent="-34290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1449C"/>
              </a:buClr>
              <a:buFontTx/>
              <a:buChar char="•"/>
              <a:defRPr/>
            </a:pPr>
            <a:r>
              <a:rPr lang="it-IT" sz="1800" b="1" dirty="0">
                <a:solidFill>
                  <a:schemeClr val="accent2"/>
                </a:solidFill>
              </a:rPr>
              <a:t>Scuole statali e paritarie ed enti di formazione professionale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Associazioni </a:t>
            </a:r>
            <a:r>
              <a:rPr lang="it-IT" sz="1800" b="1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sz="1800" b="1" dirty="0" err="1">
                <a:solidFill>
                  <a:schemeClr val="accent2"/>
                </a:solidFill>
              </a:rPr>
              <a:t>Fvg</a:t>
            </a:r>
            <a:r>
              <a:rPr lang="it-IT" sz="1800" b="1" dirty="0">
                <a:solidFill>
                  <a:schemeClr val="accent2"/>
                </a:solidFill>
              </a:rPr>
              <a:t> dell’ (UNPLI)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smtClean="0">
                <a:solidFill>
                  <a:schemeClr val="accent2"/>
                </a:solidFill>
              </a:rPr>
              <a:t>Parrocchie </a:t>
            </a:r>
            <a:r>
              <a:rPr lang="it-IT" sz="1800" b="1" dirty="0">
                <a:solidFill>
                  <a:schemeClr val="accent2"/>
                </a:solidFill>
              </a:rPr>
              <a:t>e enti religiosi civilmente </a:t>
            </a:r>
            <a:r>
              <a:rPr lang="it-IT" sz="1800" b="1" dirty="0" smtClean="0">
                <a:solidFill>
                  <a:schemeClr val="accent2"/>
                </a:solidFill>
              </a:rPr>
              <a:t>riconosciuti</a:t>
            </a:r>
          </a:p>
          <a:p>
            <a:pPr marL="0" algn="just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800" b="1" dirty="0" err="1" smtClean="0">
                <a:solidFill>
                  <a:schemeClr val="accent2"/>
                </a:solidFill>
              </a:rPr>
              <a:t>Ciaa</a:t>
            </a:r>
            <a:r>
              <a:rPr lang="it-IT" sz="1800" b="1" dirty="0" smtClean="0">
                <a:solidFill>
                  <a:schemeClr val="accent2"/>
                </a:solidFill>
              </a:rPr>
              <a:t>, ordini e collegi professionali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4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600" b="1" dirty="0">
              <a:solidFill>
                <a:schemeClr val="accent2"/>
              </a:solidFill>
            </a:endParaRPr>
          </a:p>
          <a:p>
            <a:pPr marL="285750"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1400" dirty="0">
              <a:solidFill>
                <a:srgbClr val="00B050"/>
              </a:solidFill>
            </a:endParaRPr>
          </a:p>
          <a:p>
            <a:pPr marL="685800" lvl="1" algn="just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7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RIASSUMENDO   </a:t>
            </a:r>
            <a:r>
              <a:rPr lang="it-IT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Avviso creatività</a:t>
            </a: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  </a:t>
            </a:r>
            <a:r>
              <a:rPr lang="it-IT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it-IT" sz="1800" b="1" dirty="0" smtClean="0">
                <a:solidFill>
                  <a:schemeClr val="accent2"/>
                </a:solidFill>
              </a:rPr>
              <a:t>tre alle categorie previste …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r>
              <a:rPr lang="it-IT" sz="2000" b="1" dirty="0">
                <a:solidFill>
                  <a:schemeClr val="accent2"/>
                </a:solidFill>
              </a:rPr>
              <a:t>Soggetti beneficiari regolamenti triennali 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 smtClean="0">
                <a:solidFill>
                  <a:srgbClr val="FF66FF"/>
                </a:solidFill>
              </a:rPr>
              <a:t>(tutti)</a:t>
            </a:r>
            <a:endParaRPr lang="it-IT" sz="2000" b="1" u="sng" dirty="0">
              <a:solidFill>
                <a:srgbClr val="FF66FF"/>
              </a:solidFill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>
                <a:solidFill>
                  <a:schemeClr val="accent2"/>
                </a:solidFill>
              </a:rPr>
              <a:t>Soggetti individuati puntualmente da legge regionale 16/2014: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Ente regionale Teatrale del Friuli Venezia Giulia (ERT) (articolo 10)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Fondazione Teatro Lirico Giuseppe Verdi, teatri nazionali e teatri di rilevante interesse culturale presenti in Regione beneficiari incentivo </a:t>
            </a:r>
            <a:r>
              <a:rPr lang="it-IT" sz="1800" dirty="0" err="1"/>
              <a:t>Fus</a:t>
            </a:r>
            <a:r>
              <a:rPr lang="it-IT" sz="1800" dirty="0"/>
              <a:t> (articolo 11)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Istituzione musicale e sinfonica del Friuli Venezia Giulia (art. 17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Centro di ricerca e archiviazione della fotografia (CRAF) (articolo 25</a:t>
            </a:r>
            <a:endParaRPr lang="it-IT" b="1" u="sng" dirty="0">
              <a:solidFill>
                <a:srgbClr val="FF0000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</p:txBody>
      </p:sp>
      <p:pic>
        <p:nvPicPr>
          <p:cNvPr id="4" name="Immagine 3" descr="Il punto interrogati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1" y="1268760"/>
            <a:ext cx="720080" cy="6558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522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ESCLUSIONE  «SOPRAVVENUTA»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b="1" dirty="0">
              <a:solidFill>
                <a:schemeClr val="accent2"/>
              </a:solidFill>
            </a:endParaRPr>
          </a:p>
          <a:p>
            <a:pPr marL="0" lvl="1" indent="0" algn="just" eaLnBrk="1" hangingPunct="1">
              <a:lnSpc>
                <a:spcPct val="150000"/>
              </a:lnSpc>
              <a:spcBef>
                <a:spcPts val="0"/>
              </a:spcBef>
              <a:buClr>
                <a:srgbClr val="21449C"/>
              </a:buClr>
              <a:defRPr/>
            </a:pPr>
            <a:r>
              <a:rPr lang="it-IT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Soggetti </a:t>
            </a:r>
            <a:r>
              <a:rPr lang="it-IT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 regolamenti triennali </a:t>
            </a:r>
            <a:r>
              <a:rPr lang="it-IT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nell’anno 2023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(ex d.P.reg.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199/2016, 237/2016, 238/2016, 39/2017, limitatamente ai soggetti di cui all’articolo 4 del medesimo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d.P.reg. 39/2017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8/2017 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53/2020).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eaLnBrk="1" hangingPunct="1">
              <a:lnSpc>
                <a:spcPct val="80000"/>
              </a:lnSpc>
              <a:buClr>
                <a:srgbClr val="21449C"/>
              </a:buClr>
              <a:defRPr/>
            </a:pPr>
            <a:endParaRPr lang="it-IT" b="1" u="sng" dirty="0">
              <a:solidFill>
                <a:srgbClr val="FFFFFF"/>
              </a:solidFill>
            </a:endParaRPr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2000" dirty="0"/>
          </a:p>
          <a:p>
            <a:pPr indent="-285750" eaLnBrk="1" hangingPunct="1">
              <a:lnSpc>
                <a:spcPct val="80000"/>
              </a:lnSpc>
              <a:defRPr/>
            </a:pPr>
            <a:endParaRPr lang="it-IT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OGGETTIVE </a:t>
            </a:r>
            <a:r>
              <a:rPr lang="it-IT" dirty="0" smtClean="0">
                <a:solidFill>
                  <a:schemeClr val="accent2"/>
                </a:solidFill>
              </a:rPr>
              <a:t>(per progetto già finanziato)</a:t>
            </a:r>
            <a:endParaRPr lang="it-IT" dirty="0">
              <a:solidFill>
                <a:schemeClr val="accent2"/>
              </a:solidFill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1400" dirty="0" smtClean="0">
                <a:solidFill>
                  <a:srgbClr val="00B050"/>
                </a:solidFill>
              </a:rPr>
              <a:t>(</a:t>
            </a:r>
            <a:r>
              <a:rPr lang="it-IT" sz="1600" dirty="0" smtClean="0">
                <a:solidFill>
                  <a:srgbClr val="00B050"/>
                </a:solidFill>
              </a:rPr>
              <a:t>Avvisi ordinari e  avviso tematico)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400" dirty="0" smtClean="0">
              <a:solidFill>
                <a:srgbClr val="00B050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ex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 1889/2019: </a:t>
            </a:r>
            <a:r>
              <a:rPr lang="it-IT" sz="1500" dirty="0" smtClean="0"/>
              <a:t>avvisi annuali 2020 </a:t>
            </a:r>
            <a:r>
              <a:rPr lang="it-IT" sz="1500" dirty="0" smtClean="0">
                <a:solidFill>
                  <a:srgbClr val="FF66FF"/>
                </a:solidFill>
              </a:rPr>
              <a:t>(anche in caso  di 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</a:t>
            </a:r>
            <a:r>
              <a:rPr lang="it-IT" sz="1500" dirty="0">
                <a:solidFill>
                  <a:schemeClr val="accent2"/>
                </a:solidFill>
              </a:rPr>
              <a:t>ex </a:t>
            </a:r>
            <a:r>
              <a:rPr lang="it-IT" sz="1500" dirty="0" err="1">
                <a:solidFill>
                  <a:schemeClr val="accent2"/>
                </a:solidFill>
              </a:rPr>
              <a:t>dgr</a:t>
            </a:r>
            <a:r>
              <a:rPr lang="it-IT" sz="1500" dirty="0">
                <a:solidFill>
                  <a:schemeClr val="accent2"/>
                </a:solidFill>
              </a:rPr>
              <a:t>  </a:t>
            </a:r>
            <a:r>
              <a:rPr lang="it-IT" sz="1500" dirty="0" smtClean="0">
                <a:solidFill>
                  <a:schemeClr val="accent2"/>
                </a:solidFill>
              </a:rPr>
              <a:t>1752/2020: </a:t>
            </a:r>
            <a:r>
              <a:rPr lang="it-IT" sz="1500" dirty="0"/>
              <a:t>avvisi annuali </a:t>
            </a:r>
            <a:r>
              <a:rPr lang="it-IT" sz="1500" dirty="0" smtClean="0"/>
              <a:t>2021 </a:t>
            </a:r>
            <a:r>
              <a:rPr lang="it-IT" sz="1500" dirty="0">
                <a:solidFill>
                  <a:srgbClr val="FF66FF"/>
                </a:solidFill>
              </a:rPr>
              <a:t>(anche in caso  di </a:t>
            </a:r>
            <a:r>
              <a:rPr lang="it-IT" sz="1500" dirty="0" smtClean="0">
                <a:solidFill>
                  <a:srgbClr val="FF66FF"/>
                </a:solidFill>
              </a:rPr>
              <a:t>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ex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1801//2021: </a:t>
            </a:r>
            <a:r>
              <a:rPr lang="it-IT" sz="1500" dirty="0"/>
              <a:t>avvisi annuali </a:t>
            </a:r>
            <a:r>
              <a:rPr lang="it-IT" sz="1500" dirty="0" smtClean="0"/>
              <a:t>2022 </a:t>
            </a:r>
            <a:r>
              <a:rPr lang="it-IT" sz="1500" dirty="0">
                <a:solidFill>
                  <a:srgbClr val="FF66FF"/>
                </a:solidFill>
              </a:rPr>
              <a:t>(anche in caso  di proroghe</a:t>
            </a:r>
            <a:r>
              <a:rPr lang="it-IT" sz="1500" dirty="0" smtClean="0">
                <a:solidFill>
                  <a:srgbClr val="FF66FF"/>
                </a:solidFill>
              </a:rPr>
              <a:t>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>
                <a:solidFill>
                  <a:schemeClr val="accent2"/>
                </a:solidFill>
              </a:rPr>
              <a:t>Progetti ex </a:t>
            </a:r>
            <a:r>
              <a:rPr lang="it-IT" sz="1500" dirty="0" err="1">
                <a:solidFill>
                  <a:schemeClr val="accent2"/>
                </a:solidFill>
              </a:rPr>
              <a:t>dgr</a:t>
            </a:r>
            <a:r>
              <a:rPr lang="it-IT" sz="1500" dirty="0">
                <a:solidFill>
                  <a:schemeClr val="accent2"/>
                </a:solidFill>
              </a:rPr>
              <a:t> 831/2021</a:t>
            </a:r>
            <a:r>
              <a:rPr lang="it-IT" sz="1500" dirty="0"/>
              <a:t>: avviso ripartenza 2021 </a:t>
            </a:r>
            <a:r>
              <a:rPr lang="it-IT" sz="1500" dirty="0">
                <a:solidFill>
                  <a:srgbClr val="FF66FF"/>
                </a:solidFill>
              </a:rPr>
              <a:t>(anche in caso  di 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 ex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229/2021 e </a:t>
            </a:r>
            <a:r>
              <a:rPr lang="it-IT" sz="1500" dirty="0" err="1" smtClean="0">
                <a:solidFill>
                  <a:schemeClr val="accent2"/>
                </a:solidFill>
              </a:rPr>
              <a:t>dgr</a:t>
            </a:r>
            <a:r>
              <a:rPr lang="it-IT" sz="1500" dirty="0" smtClean="0">
                <a:solidFill>
                  <a:schemeClr val="accent2"/>
                </a:solidFill>
              </a:rPr>
              <a:t> 374/2022: </a:t>
            </a:r>
            <a:r>
              <a:rPr lang="it-IT" sz="1500" dirty="0" smtClean="0"/>
              <a:t>avvisi annuali cultura storica ed </a:t>
            </a:r>
            <a:r>
              <a:rPr lang="it-IT" sz="1500" dirty="0"/>
              <a:t>etnografica </a:t>
            </a:r>
            <a:r>
              <a:rPr lang="it-IT" sz="1500" dirty="0">
                <a:solidFill>
                  <a:srgbClr val="FF66FF"/>
                </a:solidFill>
              </a:rPr>
              <a:t>(anche in </a:t>
            </a:r>
            <a:r>
              <a:rPr lang="it-IT" sz="1500" dirty="0" smtClean="0">
                <a:solidFill>
                  <a:srgbClr val="FF66FF"/>
                </a:solidFill>
              </a:rPr>
              <a:t>caso di proroghe)</a:t>
            </a:r>
          </a:p>
          <a:p>
            <a:pPr marL="285750" eaLnBrk="1" hangingPunct="1">
              <a:spcBef>
                <a:spcPts val="0"/>
              </a:spcBef>
              <a:defRPr/>
            </a:pPr>
            <a:endParaRPr lang="it-IT" sz="1500" dirty="0" smtClean="0">
              <a:solidFill>
                <a:srgbClr val="FF66FF"/>
              </a:solidFill>
            </a:endParaRPr>
          </a:p>
          <a:p>
            <a:pPr marL="285750" eaLnBrk="1" hangingPunct="1">
              <a:spcBef>
                <a:spcPts val="0"/>
              </a:spcBef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>Progetti ex  d.P.reg. 53/2020: </a:t>
            </a:r>
            <a:r>
              <a:rPr lang="it-IT" sz="1500" dirty="0" smtClean="0">
                <a:solidFill>
                  <a:schemeClr val="tx2"/>
                </a:solidFill>
              </a:rPr>
              <a:t>annualità  2022:  </a:t>
            </a:r>
            <a:r>
              <a:rPr lang="it-IT" sz="1500" dirty="0" smtClean="0"/>
              <a:t>avviso associazioni profughi istriani,  fiumani e dalmati </a:t>
            </a:r>
            <a:r>
              <a:rPr lang="it-IT" sz="1500" dirty="0" smtClean="0">
                <a:solidFill>
                  <a:srgbClr val="FF66FF"/>
                </a:solidFill>
              </a:rPr>
              <a:t>(anche in </a:t>
            </a:r>
            <a:r>
              <a:rPr lang="it-IT" sz="1500" dirty="0">
                <a:solidFill>
                  <a:srgbClr val="FF66FF"/>
                </a:solidFill>
              </a:rPr>
              <a:t>caso  di proroghe)</a:t>
            </a:r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endParaRPr lang="it-IT" sz="1600" dirty="0" smtClean="0"/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endParaRPr lang="it-IT" sz="1600" dirty="0"/>
          </a:p>
          <a:p>
            <a:pPr marL="0" lvl="0" indent="0" eaLnBrk="1" hangingPunct="1">
              <a:lnSpc>
                <a:spcPct val="80000"/>
              </a:lnSpc>
              <a:buNone/>
              <a:defRPr/>
            </a:pPr>
            <a:r>
              <a:rPr lang="it-IT" sz="1400" dirty="0" smtClean="0">
                <a:solidFill>
                  <a:schemeClr val="accent2"/>
                </a:solidFill>
              </a:rPr>
              <a:t>Sono </a:t>
            </a:r>
            <a:r>
              <a:rPr lang="it-IT" sz="1400" dirty="0">
                <a:solidFill>
                  <a:schemeClr val="accent2"/>
                </a:solidFill>
              </a:rPr>
              <a:t>altresì inammissibili i progetti che costituiscano </a:t>
            </a:r>
            <a:r>
              <a:rPr lang="it-IT" sz="1400" dirty="0">
                <a:solidFill>
                  <a:srgbClr val="FF0000"/>
                </a:solidFill>
              </a:rPr>
              <a:t>mero prolungamento </a:t>
            </a:r>
            <a:r>
              <a:rPr lang="it-IT" sz="1400" dirty="0">
                <a:solidFill>
                  <a:schemeClr val="accent2"/>
                </a:solidFill>
              </a:rPr>
              <a:t>dei progetti già </a:t>
            </a:r>
            <a:r>
              <a:rPr lang="it-IT" sz="1400" dirty="0" smtClean="0">
                <a:solidFill>
                  <a:schemeClr val="accent2"/>
                </a:solidFill>
              </a:rPr>
              <a:t>finanziati salvo </a:t>
            </a:r>
            <a:r>
              <a:rPr lang="it-IT" sz="1400" dirty="0">
                <a:solidFill>
                  <a:schemeClr val="accent2"/>
                </a:solidFill>
              </a:rPr>
              <a:t>si tratti di </a:t>
            </a:r>
            <a:r>
              <a:rPr lang="it-IT" sz="1400" u="sng" dirty="0">
                <a:solidFill>
                  <a:srgbClr val="FF0000"/>
                </a:solidFill>
              </a:rPr>
              <a:t>una nuova edizione per l’annualità </a:t>
            </a:r>
            <a:r>
              <a:rPr lang="it-IT" sz="1400" u="sng" dirty="0" smtClean="0">
                <a:solidFill>
                  <a:srgbClr val="FF0000"/>
                </a:solidFill>
              </a:rPr>
              <a:t>2023</a:t>
            </a:r>
            <a:endParaRPr lang="it-IT" sz="1600" dirty="0">
              <a:solidFill>
                <a:srgbClr val="FF0000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1600" dirty="0" smtClean="0"/>
          </a:p>
        </p:txBody>
      </p:sp>
      <p:pic>
        <p:nvPicPr>
          <p:cNvPr id="4" name="Immagine 3" descr="Avviso di prestare attenzione | Comune di Serravalle Pistoie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85184"/>
            <a:ext cx="792088" cy="36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4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>
              <a:buNone/>
            </a:pPr>
            <a:endParaRPr lang="it-IT" sz="1200" dirty="0" smtClean="0"/>
          </a:p>
          <a:p>
            <a:pPr marL="0" indent="0" algn="ctr">
              <a:buNone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PER MATERIA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00B050"/>
                </a:solidFill>
              </a:rPr>
              <a:t>(Avvisi ordinari e  </a:t>
            </a:r>
            <a:r>
              <a:rPr lang="it-IT" sz="2400" b="1" dirty="0" smtClean="0">
                <a:solidFill>
                  <a:srgbClr val="00B050"/>
                </a:solidFill>
              </a:rPr>
              <a:t>avviso tematico)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chemeClr val="tx2"/>
                </a:solidFill>
              </a:rPr>
              <a:t>Sono inammissibili i progetti finalizzati ad iniziative aventi ad oggetto in via principale o esclusiva:</a:t>
            </a:r>
          </a:p>
          <a:p>
            <a:r>
              <a:rPr lang="it-IT" sz="2400" b="1" dirty="0" smtClean="0">
                <a:solidFill>
                  <a:schemeClr val="accent2"/>
                </a:solidFill>
              </a:rPr>
              <a:t>Canto </a:t>
            </a:r>
            <a:r>
              <a:rPr lang="it-IT" sz="2400" b="1" dirty="0">
                <a:solidFill>
                  <a:schemeClr val="accent2"/>
                </a:solidFill>
              </a:rPr>
              <a:t>corale e attività bandistica </a:t>
            </a:r>
            <a:endParaRPr lang="it-IT" sz="2400" b="1" dirty="0" smtClean="0">
              <a:solidFill>
                <a:schemeClr val="accent2"/>
              </a:solidFill>
            </a:endParaRPr>
          </a:p>
          <a:p>
            <a:r>
              <a:rPr lang="it-IT" sz="2400" b="1" dirty="0" smtClean="0">
                <a:solidFill>
                  <a:schemeClr val="accent2"/>
                </a:solidFill>
              </a:rPr>
              <a:t>Folclore</a:t>
            </a:r>
          </a:p>
          <a:p>
            <a:r>
              <a:rPr lang="it-IT" sz="2400" b="1" dirty="0" smtClean="0">
                <a:solidFill>
                  <a:schemeClr val="accent2"/>
                </a:solidFill>
              </a:rPr>
              <a:t>Valorizzazione lingue minoritarie</a:t>
            </a:r>
          </a:p>
          <a:p>
            <a:r>
              <a:rPr lang="it-IT" sz="2400" b="1" dirty="0" smtClean="0">
                <a:solidFill>
                  <a:schemeClr val="accent2"/>
                </a:solidFill>
              </a:rPr>
              <a:t>Teatro amatoriale</a:t>
            </a:r>
          </a:p>
          <a:p>
            <a:endParaRPr lang="it-IT" sz="1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3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>
              <a:buNone/>
            </a:pPr>
            <a:endParaRPr lang="it-IT" sz="1200" dirty="0" smtClean="0"/>
          </a:p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PIANO B</a:t>
            </a:r>
          </a:p>
          <a:p>
            <a:pPr marL="0" indent="0">
              <a:buNone/>
            </a:pPr>
            <a:endParaRPr lang="it-IT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it-IT" sz="2400" dirty="0" smtClean="0"/>
              <a:t>I progetti devono </a:t>
            </a:r>
            <a:r>
              <a:rPr lang="it-IT" sz="2400" dirty="0"/>
              <a:t>prevedere forme e modalità di realizzazione dell’iniziativa culturale alternative allo svolgimento alla presenza del pubblico, nel caso di provvedimenti di contenimento e gestione dell’emergenza epidemiologica da COVID-19 di sospensione o restrizione </a:t>
            </a:r>
            <a:r>
              <a:rPr lang="it-IT" sz="2400" dirty="0" smtClean="0"/>
              <a:t>delle attività da tenersi in presenza.</a:t>
            </a:r>
            <a:endParaRPr lang="it-IT" sz="24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6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INQUADRAMENTO NORMATIVO</a:t>
            </a: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Legge </a:t>
            </a:r>
            <a:r>
              <a:rPr lang="it-IT" sz="2000" b="1" dirty="0">
                <a:solidFill>
                  <a:schemeClr val="accent2"/>
                </a:solidFill>
              </a:rPr>
              <a:t>regionale 16/2014 </a:t>
            </a:r>
            <a:r>
              <a:rPr lang="it-IT" sz="2000" b="1" dirty="0"/>
              <a:t>(Norme regionali in materia di attività culturali</a:t>
            </a:r>
            <a:r>
              <a:rPr lang="it-IT" sz="2000" b="1" dirty="0" smtClean="0"/>
              <a:t>): legge di settore</a:t>
            </a:r>
          </a:p>
          <a:p>
            <a:pPr algn="just" eaLnBrk="1" hangingPunct="1">
              <a:defRPr/>
            </a:pPr>
            <a:endParaRPr lang="it-IT" sz="2000" b="1" dirty="0" smtClean="0"/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Decreto del Presidente della Regione 33/2015 </a:t>
            </a:r>
            <a:r>
              <a:rPr lang="it-IT" sz="1600" b="1" dirty="0" smtClean="0"/>
              <a:t>(regolamento attuativo </a:t>
            </a:r>
            <a:r>
              <a:rPr lang="it-IT" sz="1600" b="1" dirty="0" err="1" smtClean="0"/>
              <a:t>l.r</a:t>
            </a:r>
            <a:r>
              <a:rPr lang="it-IT" sz="1600" b="1" dirty="0" smtClean="0"/>
              <a:t>. 16/2014): strumento giuridico individuato dalla legge regionale 16/2014 per definire:</a:t>
            </a:r>
          </a:p>
          <a:p>
            <a:pPr lvl="1" algn="just" eaLnBrk="1" hangingPunct="1">
              <a:defRPr/>
            </a:pPr>
            <a:r>
              <a:rPr lang="it-IT" sz="1600" b="1" dirty="0" smtClean="0"/>
              <a:t>Modalità </a:t>
            </a:r>
            <a:r>
              <a:rPr lang="it-IT" sz="1600" b="1" dirty="0"/>
              <a:t>selezione progetti: procedimento valutativo a </a:t>
            </a:r>
            <a:r>
              <a:rPr lang="it-IT" sz="1600" b="1" dirty="0" smtClean="0"/>
              <a:t>bando</a:t>
            </a:r>
            <a:endParaRPr lang="it-IT" sz="1600" b="1" dirty="0"/>
          </a:p>
          <a:p>
            <a:pPr lvl="1" algn="just" eaLnBrk="1" hangingPunct="1">
              <a:defRPr/>
            </a:pPr>
            <a:r>
              <a:rPr lang="it-IT" sz="1600" b="1" dirty="0"/>
              <a:t>Spese ammissibili (e principi generali per ammissibilità spese)</a:t>
            </a:r>
          </a:p>
          <a:p>
            <a:pPr lvl="1" algn="just" eaLnBrk="1" hangingPunct="1">
              <a:defRPr/>
            </a:pPr>
            <a:r>
              <a:rPr lang="it-IT" sz="1600" b="1" dirty="0"/>
              <a:t>Spese non ammissibili</a:t>
            </a:r>
          </a:p>
          <a:p>
            <a:pPr lvl="1" algn="just" eaLnBrk="1" hangingPunct="1">
              <a:defRPr/>
            </a:pPr>
            <a:r>
              <a:rPr lang="it-IT" sz="1600" b="1" dirty="0"/>
              <a:t>Documentazione di spesa</a:t>
            </a:r>
          </a:p>
          <a:p>
            <a:pPr lvl="1" algn="just" eaLnBrk="1" hangingPunct="1">
              <a:defRPr/>
            </a:pPr>
            <a:r>
              <a:rPr lang="it-IT" sz="1600" b="1" dirty="0"/>
              <a:t>Termini del </a:t>
            </a:r>
            <a:r>
              <a:rPr lang="it-IT" sz="1600" b="1" dirty="0" smtClean="0"/>
              <a:t>procedimento</a:t>
            </a:r>
          </a:p>
          <a:p>
            <a:pPr lvl="1" algn="just" eaLnBrk="1" hangingPunct="1">
              <a:defRPr/>
            </a:pPr>
            <a:endParaRPr lang="it-IT" sz="1600" b="1" dirty="0" smtClean="0"/>
          </a:p>
          <a:p>
            <a:pPr marL="400050"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Deliberazione della Giunta regionale 1947/2022</a:t>
            </a:r>
          </a:p>
          <a:p>
            <a:pPr lvl="1" algn="just" eaLnBrk="1" hangingPunct="1">
              <a:defRPr/>
            </a:pPr>
            <a:endParaRPr lang="it-IT" sz="2000" b="1" dirty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PROPONENTE: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SINGOLO O CAPOFILA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soggetto proponente può presentare domanda </a:t>
            </a:r>
            <a:r>
              <a:rPr lang="it-IT" sz="2400" u="sng" dirty="0" smtClean="0"/>
              <a:t>singolarmente</a:t>
            </a:r>
            <a:r>
              <a:rPr lang="it-IT" sz="2400" dirty="0" smtClean="0"/>
              <a:t> o in qualità di </a:t>
            </a:r>
            <a:r>
              <a:rPr lang="it-IT" sz="2400" u="sng" dirty="0" smtClean="0"/>
              <a:t>capofila</a:t>
            </a:r>
            <a:r>
              <a:rPr lang="it-IT" sz="2400" dirty="0" smtClean="0"/>
              <a:t> nell’ambito di un rapporto di partenariato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Capofila è unico beneficiario e referente dell’Amministrazione regionale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4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Gli Enti locali del </a:t>
            </a:r>
            <a:r>
              <a:rPr lang="it-IT" sz="2400" b="1" u="sng" dirty="0" err="1" smtClean="0">
                <a:solidFill>
                  <a:schemeClr val="accent2"/>
                </a:solidFill>
              </a:rPr>
              <a:t>Fvg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dirty="0" smtClean="0"/>
              <a:t>possono presentare  due domande sui 7 Avvisi ordinari, </a:t>
            </a:r>
            <a:r>
              <a:rPr lang="it-IT" sz="2400" dirty="0" err="1" smtClean="0"/>
              <a:t>purchè</a:t>
            </a:r>
            <a:r>
              <a:rPr lang="it-IT" sz="2400" dirty="0" smtClean="0"/>
              <a:t> una delle due sia su divulgazione umanistica o divulgazione scientifica  (per progetti diversi) </a:t>
            </a:r>
            <a:r>
              <a:rPr lang="it-IT" sz="2400" b="1" dirty="0" smtClean="0">
                <a:solidFill>
                  <a:srgbClr val="00B050"/>
                </a:solidFill>
                <a:cs typeface="Times New Roman" pitchFamily="18" charset="0"/>
              </a:rPr>
              <a:t>►</a:t>
            </a:r>
            <a:r>
              <a:rPr lang="it-IT" sz="2400" dirty="0" smtClean="0"/>
              <a:t>  </a:t>
            </a:r>
            <a:r>
              <a:rPr lang="it-IT" sz="2400" dirty="0" smtClean="0">
                <a:solidFill>
                  <a:srgbClr val="FF66FF"/>
                </a:solidFill>
              </a:rPr>
              <a:t>2 su ordinari (di cui 1 divulgazione):  </a:t>
            </a:r>
            <a:r>
              <a:rPr lang="it-IT" sz="2400" dirty="0" err="1">
                <a:solidFill>
                  <a:srgbClr val="00B050"/>
                </a:solidFill>
              </a:rPr>
              <a:t>max</a:t>
            </a:r>
            <a:r>
              <a:rPr lang="it-IT" sz="2400" dirty="0">
                <a:solidFill>
                  <a:srgbClr val="00B050"/>
                </a:solidFill>
              </a:rPr>
              <a:t> 2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>
              <a:solidFill>
                <a:srgbClr val="FF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>
              <a:solidFill>
                <a:srgbClr val="FF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Tutti gli altri</a:t>
            </a:r>
            <a:r>
              <a:rPr lang="it-IT" sz="2400" b="1" dirty="0" smtClean="0">
                <a:solidFill>
                  <a:schemeClr val="accent2"/>
                </a:solidFill>
              </a:rPr>
              <a:t>: </a:t>
            </a:r>
            <a:r>
              <a:rPr lang="it-IT" sz="2400" dirty="0"/>
              <a:t>possono </a:t>
            </a:r>
            <a:r>
              <a:rPr lang="it-IT" sz="2400" dirty="0" smtClean="0"/>
              <a:t>presentare  una  domanda sui </a:t>
            </a:r>
            <a:r>
              <a:rPr lang="it-IT" sz="2400" dirty="0"/>
              <a:t>7 Avvisi </a:t>
            </a:r>
            <a:r>
              <a:rPr lang="it-IT" sz="2400" dirty="0" smtClean="0"/>
              <a:t>ordinari+ </a:t>
            </a:r>
            <a:r>
              <a:rPr lang="it-IT" sz="2400" dirty="0"/>
              <a:t>una domanda su Avviso </a:t>
            </a:r>
            <a:r>
              <a:rPr lang="it-IT" sz="2400" dirty="0" smtClean="0"/>
              <a:t>creatività </a:t>
            </a:r>
            <a:r>
              <a:rPr lang="it-IT" sz="2400" dirty="0"/>
              <a:t>(per progetti diversi) </a:t>
            </a:r>
            <a:r>
              <a:rPr lang="it-IT" sz="2400" b="1" dirty="0" smtClean="0">
                <a:solidFill>
                  <a:srgbClr val="00B050"/>
                </a:solidFill>
                <a:cs typeface="Times New Roman" pitchFamily="18" charset="0"/>
              </a:rPr>
              <a:t>►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66FF"/>
                </a:solidFill>
              </a:rPr>
              <a:t>1  su </a:t>
            </a:r>
            <a:r>
              <a:rPr lang="it-IT" sz="2400" dirty="0">
                <a:solidFill>
                  <a:srgbClr val="FF66FF"/>
                </a:solidFill>
              </a:rPr>
              <a:t>ordinari </a:t>
            </a:r>
            <a:r>
              <a:rPr lang="it-IT" sz="2400" dirty="0" smtClean="0">
                <a:solidFill>
                  <a:srgbClr val="FF66FF"/>
                </a:solidFill>
              </a:rPr>
              <a:t>+ 1  su Creatività: </a:t>
            </a:r>
            <a:r>
              <a:rPr lang="it-IT" sz="2400" dirty="0" err="1" smtClean="0">
                <a:solidFill>
                  <a:srgbClr val="00B050"/>
                </a:solidFill>
              </a:rPr>
              <a:t>max</a:t>
            </a:r>
            <a:r>
              <a:rPr lang="it-IT" sz="2400" dirty="0" smtClean="0">
                <a:solidFill>
                  <a:srgbClr val="00B050"/>
                </a:solidFill>
              </a:rPr>
              <a:t> 2</a:t>
            </a:r>
            <a:endParaRPr lang="it-IT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Nel caso in cui il soggetto proponente presenti più domande di quelle previste sugli avvisi annuali: </a:t>
            </a:r>
            <a:r>
              <a:rPr lang="it-IT" sz="2400" b="1" dirty="0">
                <a:solidFill>
                  <a:srgbClr val="FF0000"/>
                </a:solidFill>
              </a:rPr>
              <a:t>inammissibilità </a:t>
            </a:r>
            <a:r>
              <a:rPr lang="it-IT" sz="2400" b="1" dirty="0" smtClean="0">
                <a:solidFill>
                  <a:srgbClr val="FF0000"/>
                </a:solidFill>
              </a:rPr>
              <a:t>e archiviazione domande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Nel caso di invio di più domande relative allo </a:t>
            </a:r>
            <a:r>
              <a:rPr lang="it-IT" sz="2400" u="sng" dirty="0" smtClean="0"/>
              <a:t>stesso progetto </a:t>
            </a:r>
            <a:r>
              <a:rPr lang="it-IT" sz="2400" dirty="0" smtClean="0"/>
              <a:t>sullo stesso Avviso, </a:t>
            </a:r>
            <a:r>
              <a:rPr lang="it-IT" sz="2400" b="1" dirty="0" smtClean="0">
                <a:solidFill>
                  <a:srgbClr val="FF0000"/>
                </a:solidFill>
              </a:rPr>
              <a:t>verrà ritenuta valida esclusivamente l’ultima pervenuta.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sz="12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1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Definizione: </a:t>
            </a:r>
            <a:r>
              <a:rPr lang="it-IT" sz="2000" dirty="0" smtClean="0"/>
              <a:t>rapporto fra più soggetti che condividono le </a:t>
            </a:r>
            <a:r>
              <a:rPr lang="it-IT" sz="2000" dirty="0" smtClean="0">
                <a:solidFill>
                  <a:srgbClr val="00B050"/>
                </a:solidFill>
              </a:rPr>
              <a:t>finalità </a:t>
            </a:r>
            <a:r>
              <a:rPr lang="it-IT" sz="2000" dirty="0" smtClean="0"/>
              <a:t>e il </a:t>
            </a:r>
            <a:r>
              <a:rPr lang="it-IT" sz="2000" dirty="0" smtClean="0">
                <a:solidFill>
                  <a:srgbClr val="00B050"/>
                </a:solidFill>
              </a:rPr>
              <a:t>contenuto</a:t>
            </a:r>
            <a:r>
              <a:rPr lang="it-IT" sz="2000" dirty="0" smtClean="0"/>
              <a:t> del progetto nella sua interezza e concordano le attività e i compiti spettanti a ciascuno di essi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Tipologia apporto:</a:t>
            </a:r>
          </a:p>
          <a:p>
            <a:pPr lvl="1" algn="just"/>
            <a:r>
              <a:rPr lang="it-IT" sz="2000" dirty="0" smtClean="0"/>
              <a:t>Finanziamento</a:t>
            </a:r>
          </a:p>
          <a:p>
            <a:pPr lvl="1" algn="just"/>
            <a:r>
              <a:rPr lang="it-IT" sz="2000" dirty="0" smtClean="0"/>
              <a:t>Servizi</a:t>
            </a:r>
          </a:p>
          <a:p>
            <a:pPr lvl="1" algn="just"/>
            <a:r>
              <a:rPr lang="it-IT" sz="2000" dirty="0" smtClean="0"/>
              <a:t>Logistica</a:t>
            </a:r>
          </a:p>
          <a:p>
            <a:pPr lvl="1" algn="just"/>
            <a:r>
              <a:rPr lang="it-IT" sz="2000" dirty="0" smtClean="0"/>
              <a:t>Personale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Remunerazione</a:t>
            </a:r>
            <a:r>
              <a:rPr lang="it-IT" sz="2000" dirty="0" smtClean="0"/>
              <a:t>: l’attività del partner può essere remunerata dal soggetto beneficiario</a:t>
            </a:r>
          </a:p>
        </p:txBody>
      </p:sp>
    </p:spTree>
    <p:extLst>
      <p:ext uri="{BB962C8B-B14F-4D97-AF65-F5344CB8AC3E}">
        <p14:creationId xmlns:p14="http://schemas.microsoft.com/office/powerpoint/2010/main" val="3222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PARTNER: NATURA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locali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pubblici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Enti privati  </a:t>
            </a:r>
            <a:r>
              <a:rPr lang="it-IT" sz="1800" dirty="0" smtClean="0"/>
              <a:t>(no persone fisiche) </a:t>
            </a:r>
            <a:r>
              <a:rPr lang="it-IT" sz="2000" dirty="0" smtClean="0"/>
              <a:t>senza scopo di lucro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Società cooperative che svolgono attività esclusivamente o prevalentemente culturali o artistiche </a:t>
            </a:r>
          </a:p>
          <a:p>
            <a:r>
              <a:rPr lang="it-IT" sz="2000" dirty="0" smtClean="0"/>
              <a:t>Soggetti esclusi (individuati per singolo Avviso)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Soggetti privati con scopo di lucro  </a:t>
            </a:r>
            <a:r>
              <a:rPr lang="it-IT" sz="1200" dirty="0" smtClean="0">
                <a:solidFill>
                  <a:srgbClr val="FF0000"/>
                </a:solidFill>
              </a:rPr>
              <a:t>con sede legale o operativa in </a:t>
            </a:r>
            <a:r>
              <a:rPr lang="it-IT" sz="1200" dirty="0" err="1" smtClean="0">
                <a:solidFill>
                  <a:srgbClr val="FF0000"/>
                </a:solidFill>
              </a:rPr>
              <a:t>Fvg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</a:rPr>
              <a:t>(solo per </a:t>
            </a:r>
            <a:r>
              <a:rPr lang="it-IT" sz="1800" b="1" u="sng" dirty="0" smtClean="0">
                <a:solidFill>
                  <a:srgbClr val="00B050"/>
                </a:solidFill>
              </a:rPr>
              <a:t>Avviso Creatività)</a:t>
            </a:r>
          </a:p>
          <a:p>
            <a:endParaRPr lang="it-IT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00B050"/>
                </a:solidFill>
                <a:cs typeface="Times New Roman" pitchFamily="18" charset="0"/>
              </a:rPr>
              <a:t>► </a:t>
            </a:r>
            <a:r>
              <a:rPr lang="it-IT" sz="2000" b="1" cap="all" dirty="0">
                <a:solidFill>
                  <a:srgbClr val="00B050"/>
                </a:solidFill>
              </a:rPr>
              <a:t>E’ previsto un numero massimo di </a:t>
            </a:r>
            <a:r>
              <a:rPr lang="it-IT" sz="2000" b="1" cap="all" dirty="0" smtClean="0">
                <a:solidFill>
                  <a:srgbClr val="00B050"/>
                </a:solidFill>
              </a:rPr>
              <a:t> </a:t>
            </a:r>
            <a:r>
              <a:rPr lang="it-IT" sz="3200" b="1" cap="all" dirty="0" smtClean="0">
                <a:solidFill>
                  <a:srgbClr val="FF0000"/>
                </a:solidFill>
              </a:rPr>
              <a:t>5</a:t>
            </a:r>
            <a:r>
              <a:rPr lang="it-IT" sz="3200" b="1" cap="all" dirty="0" smtClean="0">
                <a:solidFill>
                  <a:srgbClr val="00B050"/>
                </a:solidFill>
              </a:rPr>
              <a:t> </a:t>
            </a:r>
            <a:r>
              <a:rPr lang="it-IT" sz="2000" b="1" cap="all" dirty="0" smtClean="0">
                <a:solidFill>
                  <a:srgbClr val="00B050"/>
                </a:solidFill>
              </a:rPr>
              <a:t>partner </a:t>
            </a:r>
            <a:r>
              <a:rPr lang="it-IT" sz="2000" b="1" cap="all" dirty="0">
                <a:solidFill>
                  <a:srgbClr val="00B050"/>
                </a:solidFill>
              </a:rPr>
              <a:t>per progetto </a:t>
            </a: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9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 </a:t>
            </a:r>
            <a:r>
              <a:rPr lang="it-IT" sz="24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CO-BENEFICIARI</a:t>
            </a: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non più ammessi</a:t>
            </a:r>
            <a:endParaRPr lang="it-IT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82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GENERALE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 libero 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ctr" eaLnBrk="1" hangingPunct="1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88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cap="all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TERMINI E MODALITA’ PRESENTAZIONE </a:t>
            </a:r>
            <a:r>
              <a:rPr lang="it-IT" sz="3200" b="1" cap="all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</a:t>
            </a:r>
          </a:p>
          <a:p>
            <a:pPr marL="0" indent="0" algn="ctr">
              <a:buNone/>
            </a:pPr>
            <a:endParaRPr lang="it-IT" sz="3200" b="1" cap="all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Termini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dalle ore 8.00.00 del  </a:t>
            </a:r>
            <a:r>
              <a:rPr lang="it-IT" b="1" dirty="0" smtClean="0">
                <a:solidFill>
                  <a:srgbClr val="FF0000"/>
                </a:solidFill>
              </a:rPr>
              <a:t> 19 dicembre 2022 </a:t>
            </a:r>
            <a:r>
              <a:rPr lang="it-IT" b="1" dirty="0">
                <a:solidFill>
                  <a:srgbClr val="FF0000"/>
                </a:solidFill>
              </a:rPr>
              <a:t>ed entro le ore </a:t>
            </a:r>
            <a:r>
              <a:rPr lang="it-IT" b="1" dirty="0" smtClean="0">
                <a:solidFill>
                  <a:srgbClr val="FF0000"/>
                </a:solidFill>
              </a:rPr>
              <a:t>16.00.00</a:t>
            </a:r>
            <a:r>
              <a:rPr lang="it-IT" b="1" dirty="0">
                <a:solidFill>
                  <a:srgbClr val="FF0000"/>
                </a:solidFill>
              </a:rPr>
              <a:t>. del 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24 gennaio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Modalità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IOL (ISTANZE ON LINE), </a:t>
            </a:r>
            <a:r>
              <a:rPr lang="it-IT" b="1" dirty="0" smtClean="0"/>
              <a:t>accessibile </a:t>
            </a:r>
            <a:r>
              <a:rPr lang="it-IT" b="1" dirty="0"/>
              <a:t>dal sito </a:t>
            </a:r>
            <a:r>
              <a:rPr lang="it-IT" b="1" dirty="0" smtClean="0"/>
              <a:t>www.regione.fvg.it.</a:t>
            </a:r>
            <a:endParaRPr lang="it-IT" b="1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2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ISTRUTTORIA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 smtClean="0">
                <a:solidFill>
                  <a:srgbClr val="3333CC"/>
                </a:solidFill>
              </a:rPr>
              <a:t>Graduatoria</a:t>
            </a:r>
            <a:r>
              <a:rPr lang="it-IT" sz="2000" b="1" dirty="0">
                <a:solidFill>
                  <a:srgbClr val="3333CC"/>
                </a:solidFill>
              </a:rPr>
              <a:t>: </a:t>
            </a:r>
            <a:r>
              <a:rPr lang="it-IT" sz="2000" dirty="0"/>
              <a:t>decreto del Direttore centrale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 termine di presentazione delle domande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Concessione</a:t>
            </a:r>
            <a:r>
              <a:rPr lang="it-IT" sz="2000" b="1" dirty="0"/>
              <a:t>: </a:t>
            </a:r>
            <a:r>
              <a:rPr lang="it-IT" sz="2000" dirty="0"/>
              <a:t>decreto del Direttore del Servizio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dalla pubblicazione della graduatoria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 anticipata</a:t>
            </a:r>
            <a:r>
              <a:rPr lang="it-IT" sz="2000" b="1" dirty="0">
                <a:solidFill>
                  <a:srgbClr val="3333CC"/>
                </a:solidFill>
              </a:rPr>
              <a:t>  </a:t>
            </a:r>
            <a:r>
              <a:rPr lang="it-IT" sz="2000" dirty="0"/>
              <a:t>(100% dell’incentivo): contestuale a concessione (se richiesta all’atto di presentazione della domanda</a:t>
            </a:r>
            <a:r>
              <a:rPr lang="it-IT" sz="2000" dirty="0">
                <a:solidFill>
                  <a:srgbClr val="3333CC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Rendicontazione: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333CC"/>
                </a:solidFill>
              </a:rPr>
              <a:t>termine presentazione rendiconto: </a:t>
            </a:r>
            <a:r>
              <a:rPr lang="it-IT" sz="2800" b="1" dirty="0" smtClean="0">
                <a:solidFill>
                  <a:srgbClr val="FF0000"/>
                </a:solidFill>
              </a:rPr>
              <a:t>31 marzo </a:t>
            </a:r>
            <a:r>
              <a:rPr lang="it-IT" sz="2800" b="1" smtClean="0">
                <a:solidFill>
                  <a:srgbClr val="FF0000"/>
                </a:solidFill>
              </a:rPr>
              <a:t>2024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smtClean="0">
                <a:solidFill>
                  <a:schemeClr val="accent2"/>
                </a:solidFill>
              </a:rPr>
              <a:t>ap</a:t>
            </a:r>
            <a:r>
              <a:rPr lang="it-IT" sz="2000" smtClean="0">
                <a:solidFill>
                  <a:srgbClr val="3333CC"/>
                </a:solidFill>
              </a:rPr>
              <a:t>provazione </a:t>
            </a:r>
            <a:r>
              <a:rPr lang="it-IT" sz="2000" dirty="0">
                <a:solidFill>
                  <a:srgbClr val="3333CC"/>
                </a:solidFill>
              </a:rPr>
              <a:t>rendiconto: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120 giorni </a:t>
            </a:r>
            <a:r>
              <a:rPr lang="it-IT" sz="2000" dirty="0"/>
              <a:t>dalla presentazione del rendiconto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</a:t>
            </a:r>
            <a:r>
              <a:rPr lang="it-IT" sz="2000" b="1" dirty="0"/>
              <a:t>: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60 giorni </a:t>
            </a:r>
            <a:r>
              <a:rPr lang="it-IT" sz="2000" dirty="0"/>
              <a:t>dall’approvazione del rendiconto (in assenza di erogazione anticipata)</a:t>
            </a: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PROROGA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/>
              <a:t>Il termine di rendicontazione può essere prorogato </a:t>
            </a:r>
            <a:r>
              <a:rPr lang="it-IT" u="sng" dirty="0">
                <a:solidFill>
                  <a:srgbClr val="00B050"/>
                </a:solidFill>
              </a:rPr>
              <a:t>una sola volta </a:t>
            </a:r>
            <a:r>
              <a:rPr lang="it-IT" dirty="0"/>
              <a:t>e per un massimo di </a:t>
            </a:r>
            <a:r>
              <a:rPr lang="it-IT" u="sng" dirty="0">
                <a:solidFill>
                  <a:srgbClr val="00B050"/>
                </a:solidFill>
              </a:rPr>
              <a:t>180 giorni </a:t>
            </a:r>
            <a:r>
              <a:rPr lang="it-IT" dirty="0"/>
              <a:t>su richiesta motivata presentata prima </a:t>
            </a:r>
            <a:r>
              <a:rPr lang="it-IT" dirty="0" smtClean="0"/>
              <a:t>del 31 marzo 2024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dirty="0" smtClean="0"/>
              <a:t>Richiesta presentata via </a:t>
            </a:r>
            <a:r>
              <a:rPr lang="it-IT" dirty="0" err="1" smtClean="0"/>
              <a:t>pec</a:t>
            </a:r>
            <a:endParaRPr lang="it-IT" dirty="0" smtClean="0"/>
          </a:p>
          <a:p>
            <a:pPr marL="0" lvl="0" indent="0" algn="just" eaLnBrk="1" hangingPunct="1">
              <a:lnSpc>
                <a:spcPct val="80000"/>
              </a:lnSpc>
              <a:buNone/>
              <a:defRPr/>
            </a:pPr>
            <a:endParaRPr lang="it-IT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5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AVVISI</a:t>
            </a:r>
          </a:p>
          <a:p>
            <a:pPr marL="0" indent="0" algn="just" eaLnBrk="1" hangingPunct="1"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Strumento giuridico individuato dalla legge regionale per definire:</a:t>
            </a:r>
          </a:p>
          <a:p>
            <a:pPr marL="0" indent="0" algn="just" eaLnBrk="1" hangingPunct="1">
              <a:buNone/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 smtClean="0"/>
              <a:t>Settori </a:t>
            </a:r>
            <a:r>
              <a:rPr lang="it-IT" sz="2000" b="1" dirty="0"/>
              <a:t>di intervento</a:t>
            </a:r>
          </a:p>
          <a:p>
            <a:pPr lvl="1" algn="just" eaLnBrk="1" hangingPunct="1">
              <a:defRPr/>
            </a:pPr>
            <a:r>
              <a:rPr lang="it-IT" sz="2000" b="1" dirty="0"/>
              <a:t>Risorse finanziarie</a:t>
            </a:r>
          </a:p>
          <a:p>
            <a:pPr lvl="1" algn="just" eaLnBrk="1" hangingPunct="1">
              <a:defRPr/>
            </a:pPr>
            <a:r>
              <a:rPr lang="it-IT" sz="2000" b="1" dirty="0"/>
              <a:t>Requisiti beneficiari</a:t>
            </a:r>
          </a:p>
          <a:p>
            <a:pPr lvl="1" algn="just" eaLnBrk="1" hangingPunct="1">
              <a:defRPr/>
            </a:pPr>
            <a:r>
              <a:rPr lang="it-IT" sz="2000" b="1" dirty="0"/>
              <a:t>Modalità presentazione domanda</a:t>
            </a:r>
          </a:p>
          <a:p>
            <a:pPr lvl="1" algn="just" eaLnBrk="1" hangingPunct="1">
              <a:defRPr/>
            </a:pPr>
            <a:r>
              <a:rPr lang="it-IT" sz="2000" b="1" dirty="0"/>
              <a:t>Criteri e </a:t>
            </a:r>
            <a:r>
              <a:rPr lang="it-IT" sz="2000" b="1" dirty="0" smtClean="0"/>
              <a:t>punteggi </a:t>
            </a:r>
            <a:endParaRPr lang="it-IT" sz="2000" b="1" dirty="0"/>
          </a:p>
          <a:p>
            <a:pPr lvl="1" algn="just" eaLnBrk="1" hangingPunct="1">
              <a:defRPr/>
            </a:pPr>
            <a:r>
              <a:rPr lang="it-IT" sz="2000" b="1" dirty="0"/>
              <a:t>Limiti massimi e minimi degli </a:t>
            </a:r>
            <a:r>
              <a:rPr lang="it-IT" sz="2000" b="1" dirty="0" smtClean="0"/>
              <a:t>incentivi: </a:t>
            </a:r>
            <a:r>
              <a:rPr lang="it-IT" sz="2000" b="1" dirty="0" smtClean="0">
                <a:solidFill>
                  <a:srgbClr val="00B050"/>
                </a:solidFill>
              </a:rPr>
              <a:t>fasce </a:t>
            </a:r>
            <a:endParaRPr lang="it-IT" sz="2000" b="1" dirty="0">
              <a:solidFill>
                <a:srgbClr val="00B050"/>
              </a:solidFill>
            </a:endParaRPr>
          </a:p>
          <a:p>
            <a:pPr lvl="1" algn="just" eaLnBrk="1" hangingPunct="1">
              <a:defRPr/>
            </a:pPr>
            <a:r>
              <a:rPr lang="it-IT" sz="2000" b="1" dirty="0"/>
              <a:t>Modalità di rendicontazione</a:t>
            </a:r>
          </a:p>
          <a:p>
            <a:pPr lvl="1" algn="just" eaLnBrk="1" hangingPunct="1">
              <a:defRPr/>
            </a:pPr>
            <a:r>
              <a:rPr lang="it-IT" sz="2000" b="1" dirty="0"/>
              <a:t>Ipotesi di rideterminazione e revoca</a:t>
            </a: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6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Grazie per l’attenzione e</a:t>
            </a: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  </a:t>
            </a: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 descr="Buon Lavoro! 25 nuove immagini da dedicare (per WhatsApp e Facebook)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" t="-1" b="12846"/>
          <a:stretch/>
        </p:blipFill>
        <p:spPr bwMode="auto">
          <a:xfrm>
            <a:off x="3174260" y="2708920"/>
            <a:ext cx="4176464" cy="30963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729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AVVISI</a:t>
            </a: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7 avvisi ordinari e 1 avviso tematico</a:t>
            </a: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DOTAZIONI FINANZIARIE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7 Avvisi ordinari</a:t>
            </a:r>
          </a:p>
          <a:p>
            <a:pPr algn="just" eaLnBrk="1" hangingPunct="1"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Eventi o  festival: </a:t>
            </a:r>
            <a:r>
              <a:rPr lang="it-IT" sz="1600" b="1" dirty="0" smtClean="0">
                <a:solidFill>
                  <a:srgbClr val="FF0000"/>
                </a:solidFill>
              </a:rPr>
              <a:t>euro 1.200.000,00</a:t>
            </a:r>
            <a:endParaRPr lang="it-IT" sz="1600" b="1" dirty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Stagioni o rassegne:  </a:t>
            </a:r>
            <a:r>
              <a:rPr lang="it-IT" sz="1600" b="1" dirty="0">
                <a:solidFill>
                  <a:srgbClr val="FF0000"/>
                </a:solidFill>
              </a:rPr>
              <a:t>euro 1.200.000,00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Manifestazioni cinematografiche e festival cinematografici:  </a:t>
            </a:r>
            <a:r>
              <a:rPr lang="it-IT" sz="1600" b="1" dirty="0" smtClean="0">
                <a:solidFill>
                  <a:srgbClr val="FF0000"/>
                </a:solidFill>
              </a:rPr>
              <a:t>euro 220.000,00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Orchestre: </a:t>
            </a:r>
            <a:r>
              <a:rPr lang="it-IT" sz="1600" b="1" dirty="0" smtClean="0">
                <a:solidFill>
                  <a:srgbClr val="FF0000"/>
                </a:solidFill>
              </a:rPr>
              <a:t>euro 220.000,00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</a:t>
            </a:r>
            <a:r>
              <a:rPr lang="it-IT" sz="1600" b="1" dirty="0">
                <a:solidFill>
                  <a:schemeClr val="accent2"/>
                </a:solidFill>
              </a:rPr>
              <a:t>umanistica: </a:t>
            </a:r>
            <a:r>
              <a:rPr lang="it-IT" sz="1600" b="1" dirty="0">
                <a:solidFill>
                  <a:srgbClr val="FF0000"/>
                </a:solidFill>
              </a:rPr>
              <a:t>euro </a:t>
            </a:r>
            <a:r>
              <a:rPr lang="it-IT" sz="1600" b="1" dirty="0" smtClean="0">
                <a:solidFill>
                  <a:srgbClr val="FF0000"/>
                </a:solidFill>
              </a:rPr>
              <a:t>750.000,00</a:t>
            </a:r>
            <a:endParaRPr lang="it-IT" sz="1600" b="1" dirty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chemeClr val="accent2"/>
                </a:solidFill>
              </a:rPr>
              <a:t>Divulgazione scientifica: </a:t>
            </a:r>
            <a:r>
              <a:rPr lang="it-IT" sz="1600" b="1" dirty="0">
                <a:solidFill>
                  <a:srgbClr val="FF0000"/>
                </a:solidFill>
              </a:rPr>
              <a:t>euro </a:t>
            </a:r>
            <a:r>
              <a:rPr lang="it-IT" sz="1600" b="1" dirty="0" smtClean="0">
                <a:solidFill>
                  <a:srgbClr val="FF0000"/>
                </a:solidFill>
              </a:rPr>
              <a:t>130.000,00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Manifestazioni espositive: </a:t>
            </a:r>
            <a:r>
              <a:rPr lang="it-IT" sz="1600" b="1" dirty="0">
                <a:solidFill>
                  <a:srgbClr val="FF0000"/>
                </a:solidFill>
              </a:rPr>
              <a:t>euro </a:t>
            </a:r>
            <a:r>
              <a:rPr lang="it-IT" sz="1600" b="1" dirty="0" smtClean="0">
                <a:solidFill>
                  <a:srgbClr val="FF0000"/>
                </a:solidFill>
              </a:rPr>
              <a:t>450.000,00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1 Avviso tematico</a:t>
            </a:r>
            <a:endParaRPr lang="it-IT" sz="2400" b="1" dirty="0">
              <a:solidFill>
                <a:srgbClr val="00B05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Creatività: </a:t>
            </a:r>
            <a:r>
              <a:rPr lang="it-IT" sz="1600" b="1" dirty="0">
                <a:solidFill>
                  <a:srgbClr val="FF0000"/>
                </a:solidFill>
              </a:rPr>
              <a:t>euro </a:t>
            </a:r>
            <a:r>
              <a:rPr lang="it-IT" sz="1600" b="1" dirty="0" smtClean="0">
                <a:solidFill>
                  <a:srgbClr val="FF0000"/>
                </a:solidFill>
              </a:rPr>
              <a:t>250.000,00</a:t>
            </a:r>
          </a:p>
          <a:p>
            <a:pPr algn="just"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7 Avvisi ordinari</a:t>
            </a:r>
          </a:p>
          <a:p>
            <a:pPr algn="just" eaLnBrk="1" hangingPunct="1"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r>
              <a:rPr lang="it-IT" sz="1600" b="1" dirty="0">
                <a:solidFill>
                  <a:schemeClr val="accent2"/>
                </a:solidFill>
              </a:rPr>
              <a:t>Eventi o  festival: </a:t>
            </a:r>
            <a:r>
              <a:rPr lang="it-IT" sz="1600" b="1" dirty="0" smtClean="0">
                <a:solidFill>
                  <a:schemeClr val="accent2"/>
                </a:solidFill>
              </a:rPr>
              <a:t> </a:t>
            </a:r>
            <a:r>
              <a:rPr lang="it-IT" sz="1600" b="1" dirty="0">
                <a:solidFill>
                  <a:srgbClr val="FF0000"/>
                </a:solidFill>
              </a:rPr>
              <a:t>euro 15.000 </a:t>
            </a:r>
            <a:r>
              <a:rPr lang="it-IT" sz="1600" b="1" dirty="0" smtClean="0">
                <a:solidFill>
                  <a:srgbClr val="FF0000"/>
                </a:solidFill>
              </a:rPr>
              <a:t>– euro 25.000</a:t>
            </a:r>
          </a:p>
          <a:p>
            <a:pPr algn="just" eaLnBrk="1" hangingPunct="1">
              <a:defRPr/>
            </a:pPr>
            <a:r>
              <a:rPr lang="it-IT" sz="1600" b="1" dirty="0">
                <a:solidFill>
                  <a:schemeClr val="accent2"/>
                </a:solidFill>
              </a:rPr>
              <a:t>Stagioni o rassegne: </a:t>
            </a:r>
            <a:r>
              <a:rPr lang="it-IT" sz="1600" b="1" dirty="0" smtClean="0">
                <a:solidFill>
                  <a:srgbClr val="FF0000"/>
                </a:solidFill>
              </a:rPr>
              <a:t>euro 15.000 </a:t>
            </a:r>
            <a:r>
              <a:rPr lang="it-IT" sz="1600" b="1" dirty="0">
                <a:solidFill>
                  <a:srgbClr val="FF0000"/>
                </a:solidFill>
              </a:rPr>
              <a:t>– euro 30.000</a:t>
            </a:r>
          </a:p>
          <a:p>
            <a:pPr algn="just" eaLnBrk="1" hangingPunct="1">
              <a:defRPr/>
            </a:pPr>
            <a:r>
              <a:rPr lang="it-IT" sz="1600" b="1" dirty="0">
                <a:solidFill>
                  <a:schemeClr val="accent2"/>
                </a:solidFill>
              </a:rPr>
              <a:t>Manifestazioni cinematografiche e festival cinematografici: </a:t>
            </a:r>
            <a:r>
              <a:rPr lang="it-IT" sz="1600" b="1" dirty="0" smtClean="0">
                <a:solidFill>
                  <a:schemeClr val="accent2"/>
                </a:solidFill>
              </a:rPr>
              <a:t> </a:t>
            </a:r>
            <a:r>
              <a:rPr lang="it-IT" sz="1600" b="1" dirty="0">
                <a:solidFill>
                  <a:srgbClr val="FF0000"/>
                </a:solidFill>
              </a:rPr>
              <a:t>euro 15.000 – </a:t>
            </a:r>
            <a:r>
              <a:rPr lang="it-IT" sz="1600" b="1" dirty="0" smtClean="0">
                <a:solidFill>
                  <a:srgbClr val="FF0000"/>
                </a:solidFill>
              </a:rPr>
              <a:t>euro 45.000</a:t>
            </a:r>
            <a:endParaRPr lang="it-IT" sz="1600" b="1" dirty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Orchestre: </a:t>
            </a:r>
            <a:r>
              <a:rPr lang="it-IT" sz="1600" b="1" dirty="0">
                <a:solidFill>
                  <a:srgbClr val="FF0000"/>
                </a:solidFill>
              </a:rPr>
              <a:t>euro 10.000 – euro  30.000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Divulgazione </a:t>
            </a:r>
            <a:r>
              <a:rPr lang="it-IT" sz="1600" b="1" dirty="0">
                <a:solidFill>
                  <a:schemeClr val="accent2"/>
                </a:solidFill>
              </a:rPr>
              <a:t>umanistica: </a:t>
            </a:r>
            <a:r>
              <a:rPr lang="it-IT" sz="1600" b="1" dirty="0">
                <a:solidFill>
                  <a:srgbClr val="FF0000"/>
                </a:solidFill>
              </a:rPr>
              <a:t>euro 10.000 – euro 25.000</a:t>
            </a:r>
          </a:p>
          <a:p>
            <a:pPr algn="just" eaLnBrk="1" hangingPunct="1">
              <a:defRPr/>
            </a:pPr>
            <a:r>
              <a:rPr lang="it-IT" sz="1600" b="1" dirty="0">
                <a:solidFill>
                  <a:schemeClr val="accent2"/>
                </a:solidFill>
              </a:rPr>
              <a:t>Divulgazione scientifica: </a:t>
            </a:r>
            <a:r>
              <a:rPr lang="it-IT" sz="1600" b="1" dirty="0">
                <a:solidFill>
                  <a:srgbClr val="FF0000"/>
                </a:solidFill>
              </a:rPr>
              <a:t>euro 10.000 – euro </a:t>
            </a:r>
            <a:r>
              <a:rPr lang="it-IT" sz="1600" b="1" dirty="0" smtClean="0">
                <a:solidFill>
                  <a:srgbClr val="FF0000"/>
                </a:solidFill>
              </a:rPr>
              <a:t>25.000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Manifestazioni espositive: </a:t>
            </a:r>
            <a:r>
              <a:rPr lang="it-IT" sz="1600" b="1" dirty="0">
                <a:solidFill>
                  <a:srgbClr val="FF0000"/>
                </a:solidFill>
              </a:rPr>
              <a:t>euro 10.000 – euro </a:t>
            </a:r>
            <a:r>
              <a:rPr lang="it-IT" sz="1600" b="1" dirty="0" smtClean="0">
                <a:solidFill>
                  <a:srgbClr val="FF0000"/>
                </a:solidFill>
              </a:rPr>
              <a:t>25.000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400" b="1" dirty="0" smtClean="0">
                <a:solidFill>
                  <a:srgbClr val="00B050"/>
                </a:solidFill>
              </a:rPr>
              <a:t>1 Avviso tematico</a:t>
            </a: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</a:rPr>
              <a:t>Creatività</a:t>
            </a:r>
            <a:r>
              <a:rPr lang="it-IT" sz="1800" b="1" dirty="0" smtClean="0">
                <a:solidFill>
                  <a:schemeClr val="accent2"/>
                </a:solidFill>
              </a:rPr>
              <a:t>:</a:t>
            </a:r>
            <a:r>
              <a:rPr lang="it-IT" sz="2400" b="1" dirty="0" smtClean="0">
                <a:solidFill>
                  <a:srgbClr val="00B050"/>
                </a:solidFill>
              </a:rPr>
              <a:t> </a:t>
            </a:r>
            <a:r>
              <a:rPr lang="it-IT" sz="1600" b="1" dirty="0" smtClean="0">
                <a:solidFill>
                  <a:schemeClr val="accent2"/>
                </a:solidFill>
              </a:rPr>
              <a:t> </a:t>
            </a:r>
            <a:r>
              <a:rPr lang="it-IT" sz="1600" b="1" dirty="0">
                <a:solidFill>
                  <a:srgbClr val="FF0000"/>
                </a:solidFill>
              </a:rPr>
              <a:t>euro </a:t>
            </a:r>
            <a:r>
              <a:rPr lang="it-IT" sz="1600" b="1" dirty="0" smtClean="0">
                <a:solidFill>
                  <a:srgbClr val="FF0000"/>
                </a:solidFill>
              </a:rPr>
              <a:t>10.000 </a:t>
            </a:r>
            <a:r>
              <a:rPr lang="it-IT" sz="1600" b="1" dirty="0">
                <a:solidFill>
                  <a:srgbClr val="FF0000"/>
                </a:solidFill>
              </a:rPr>
              <a:t>– euro </a:t>
            </a:r>
            <a:r>
              <a:rPr lang="it-IT" sz="1600" b="1" dirty="0" smtClean="0">
                <a:solidFill>
                  <a:srgbClr val="FF0000"/>
                </a:solidFill>
              </a:rPr>
              <a:t> 30.000</a:t>
            </a:r>
          </a:p>
          <a:p>
            <a:pPr algn="just" eaLnBrk="1" hangingPunct="1">
              <a:defRPr/>
            </a:pPr>
            <a:endParaRPr lang="it-IT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03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 </a:t>
            </a:r>
            <a:r>
              <a:rPr lang="it-IT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2400" b="1" dirty="0" smtClean="0">
                <a:solidFill>
                  <a:srgbClr val="00B050"/>
                </a:solidFill>
              </a:rPr>
              <a:t>(Avvisi ordinari)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marL="0" indent="0" algn="ctr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locali del Friuli Venezia Giulia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Enti </a:t>
            </a:r>
            <a:r>
              <a:rPr lang="it-IT" sz="2400" b="1" u="sng" dirty="0">
                <a:solidFill>
                  <a:schemeClr val="accent2"/>
                </a:solidFill>
              </a:rPr>
              <a:t>pubblici del Friuli Venezia </a:t>
            </a:r>
            <a:r>
              <a:rPr lang="it-IT" sz="2400" b="1" u="sng" dirty="0" smtClean="0">
                <a:solidFill>
                  <a:schemeClr val="accent2"/>
                </a:solidFill>
              </a:rPr>
              <a:t>Giulia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u="sng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Articolazioni territoriali di enti pubblici nazionali presenti nel Friuli Venezia Giulia</a:t>
            </a:r>
            <a:endParaRPr lang="it-IT" sz="2400" b="1" u="sng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it-IT" sz="1400" dirty="0"/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</a:rPr>
              <a:t> </a:t>
            </a:r>
            <a:r>
              <a:rPr lang="it-IT" sz="1800" b="1" dirty="0" smtClean="0">
                <a:solidFill>
                  <a:schemeClr val="accent2"/>
                </a:solidFill>
              </a:rPr>
              <a:t>categorie </a:t>
            </a:r>
            <a:r>
              <a:rPr lang="it-IT" sz="2400" b="1" dirty="0" smtClean="0">
                <a:solidFill>
                  <a:srgbClr val="00B050"/>
                </a:solidFill>
              </a:rPr>
              <a:t>(Avvisi </a:t>
            </a:r>
            <a:r>
              <a:rPr lang="it-IT" sz="2400" b="1" dirty="0">
                <a:solidFill>
                  <a:srgbClr val="00B050"/>
                </a:solidFill>
              </a:rPr>
              <a:t>ordinari </a:t>
            </a:r>
            <a:r>
              <a:rPr lang="it-IT" sz="2400" b="1" dirty="0" smtClean="0">
                <a:solidFill>
                  <a:srgbClr val="00B050"/>
                </a:solidFill>
              </a:rPr>
              <a:t>)</a:t>
            </a:r>
          </a:p>
          <a:p>
            <a:pPr marL="0" indent="0" algn="ctr" eaLnBrk="1" hangingPunct="1">
              <a:buNone/>
              <a:defRPr/>
            </a:pPr>
            <a:endParaRPr lang="it-IT" sz="2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 smtClean="0">
                <a:solidFill>
                  <a:schemeClr val="accent2"/>
                </a:solidFill>
              </a:rPr>
              <a:t>Soggetti di diritto privato </a:t>
            </a:r>
            <a:r>
              <a:rPr lang="it-IT" sz="2000" b="1" dirty="0" smtClean="0">
                <a:solidFill>
                  <a:srgbClr val="00B050"/>
                </a:solidFill>
              </a:rPr>
              <a:t>(no persone fisiche):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senza </a:t>
            </a:r>
            <a:r>
              <a:rPr lang="it-IT" sz="2000" dirty="0"/>
              <a:t>finalità di lucro  o con obbligo di reinvestire gli utili e gli avanzi di gestione nello svolgimento delle attività previste nell’oggetto sociale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attività  prevalentemente o esclusivamente culturali e artistiche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regolarmente 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u="sng" dirty="0">
                <a:solidFill>
                  <a:schemeClr val="accent2"/>
                </a:solidFill>
              </a:rPr>
              <a:t>Società cooperative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attività prevalentemente culturali e artistiche </a:t>
            </a:r>
            <a:endParaRPr lang="it-IT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 smtClean="0"/>
              <a:t>regolarmente </a:t>
            </a:r>
            <a:r>
              <a:rPr lang="it-IT" sz="2000" dirty="0"/>
              <a:t>costituiti con atto pubblico o scrittura privata registrata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000" dirty="0"/>
              <a:t>sede legale o operativa in Friuli Venezia Giulia al momento erogazione contributo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2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endParaRPr lang="it-IT" sz="10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it-IT" sz="1000" b="1" dirty="0">
              <a:solidFill>
                <a:srgbClr val="00B05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DEFINIZIONE</a:t>
            </a: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  <a:p>
            <a:pPr marL="0" lvl="0" indent="0" algn="just" eaLnBrk="1" hangingPunct="1">
              <a:buNone/>
              <a:defRPr/>
            </a:pPr>
            <a:r>
              <a:rPr lang="it-IT" sz="2400" b="1" u="sng" dirty="0" smtClean="0">
                <a:solidFill>
                  <a:srgbClr val="00B050"/>
                </a:solidFill>
              </a:rPr>
              <a:t>Attività </a:t>
            </a:r>
            <a:r>
              <a:rPr lang="it-IT" sz="2400" b="1" u="sng" dirty="0">
                <a:solidFill>
                  <a:srgbClr val="00B050"/>
                </a:solidFill>
              </a:rPr>
              <a:t>esclusivamente o prevalentemente culturali o artistiche</a:t>
            </a:r>
            <a:r>
              <a:rPr lang="it-IT" sz="2400" dirty="0"/>
              <a:t>: </a:t>
            </a:r>
            <a:r>
              <a:rPr lang="it-IT" sz="2000" dirty="0"/>
              <a:t>tale requisito è misurato </a:t>
            </a:r>
            <a:r>
              <a:rPr lang="it-IT" sz="2000" dirty="0" smtClean="0"/>
              <a:t> </a:t>
            </a:r>
            <a:r>
              <a:rPr lang="it-IT" sz="2000" dirty="0"/>
              <a:t>in </a:t>
            </a:r>
            <a:r>
              <a:rPr lang="it-IT" sz="2000" dirty="0" smtClean="0"/>
              <a:t>base ai seguenti parametri:</a:t>
            </a:r>
          </a:p>
          <a:p>
            <a:pPr marL="0" lvl="0" indent="0" algn="just" eaLnBrk="1" hangingPunct="1">
              <a:buNone/>
              <a:defRPr/>
            </a:pPr>
            <a:endParaRPr lang="it-IT" sz="2000" dirty="0" smtClean="0"/>
          </a:p>
          <a:p>
            <a:pPr algn="just" eaLnBrk="1" hangingPunct="1">
              <a:defRPr/>
            </a:pPr>
            <a:r>
              <a:rPr lang="it-IT" sz="2200" dirty="0" smtClean="0">
                <a:solidFill>
                  <a:schemeClr val="accent2"/>
                </a:solidFill>
              </a:rPr>
              <a:t>statuto</a:t>
            </a:r>
          </a:p>
          <a:p>
            <a:pPr algn="just" eaLnBrk="1" hangingPunct="1">
              <a:defRPr/>
            </a:pPr>
            <a:r>
              <a:rPr lang="it-IT" sz="2200" dirty="0" smtClean="0">
                <a:solidFill>
                  <a:schemeClr val="accent2"/>
                </a:solidFill>
              </a:rPr>
              <a:t>incidenza </a:t>
            </a:r>
            <a:r>
              <a:rPr lang="it-IT" sz="2200" dirty="0">
                <a:solidFill>
                  <a:schemeClr val="accent2"/>
                </a:solidFill>
              </a:rPr>
              <a:t>dei costi per attività culturali o </a:t>
            </a:r>
            <a:r>
              <a:rPr lang="it-IT" sz="2200" dirty="0" smtClean="0">
                <a:solidFill>
                  <a:schemeClr val="accent2"/>
                </a:solidFill>
              </a:rPr>
              <a:t>artistiche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(per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</a:rPr>
              <a:t>società cooperative: da intendersi come dato medio degli ultimi tre esercizi finanziari)</a:t>
            </a:r>
          </a:p>
          <a:p>
            <a:pPr algn="just" eaLnBrk="1" hangingPunct="1">
              <a:defRPr/>
            </a:pPr>
            <a:r>
              <a:rPr lang="it-IT" sz="2200" dirty="0" smtClean="0">
                <a:solidFill>
                  <a:schemeClr val="accent2"/>
                </a:solidFill>
              </a:rPr>
              <a:t>numero </a:t>
            </a:r>
            <a:r>
              <a:rPr lang="it-IT" sz="2200" dirty="0">
                <a:solidFill>
                  <a:schemeClr val="accent2"/>
                </a:solidFill>
              </a:rPr>
              <a:t>di addetti impiegati per  </a:t>
            </a:r>
            <a:r>
              <a:rPr lang="it-IT" sz="2200" dirty="0" smtClean="0">
                <a:solidFill>
                  <a:schemeClr val="accent2"/>
                </a:solidFill>
              </a:rPr>
              <a:t>attività </a:t>
            </a:r>
            <a:r>
              <a:rPr lang="it-IT" sz="2200" dirty="0">
                <a:solidFill>
                  <a:schemeClr val="accent2"/>
                </a:solidFill>
              </a:rPr>
              <a:t>culturali o </a:t>
            </a:r>
            <a:r>
              <a:rPr lang="it-IT" sz="2200" dirty="0" smtClean="0">
                <a:solidFill>
                  <a:schemeClr val="accent2"/>
                </a:solidFill>
              </a:rPr>
              <a:t>artistiche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(per società cooperative: da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</a:rPr>
              <a:t>intendersi come dato medio dell'ultimo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triennio)</a:t>
            </a:r>
            <a:endParaRPr lang="it-IT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4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5812</TotalTime>
  <Words>1485</Words>
  <Application>Microsoft Office PowerPoint</Application>
  <PresentationFormat>Presentazione su schermo (4:3)</PresentationFormat>
  <Paragraphs>325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7" baseType="lpstr">
      <vt:lpstr>Arial</vt:lpstr>
      <vt:lpstr>DecimaUNI02 Rg</vt:lpstr>
      <vt:lpstr>DecimaW03 Rg</vt:lpstr>
      <vt:lpstr>DecimaWE Rg</vt:lpstr>
      <vt:lpstr>Times New Roman</vt:lpstr>
      <vt:lpstr>Wingdings</vt:lpstr>
      <vt:lpstr>Struttura predefinita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Simonetti Maria Teresa</cp:lastModifiedBy>
  <cp:revision>584</cp:revision>
  <cp:lastPrinted>2022-12-19T11:34:27Z</cp:lastPrinted>
  <dcterms:created xsi:type="dcterms:W3CDTF">2006-02-07T08:20:31Z</dcterms:created>
  <dcterms:modified xsi:type="dcterms:W3CDTF">2022-12-21T09:02:17Z</dcterms:modified>
</cp:coreProperties>
</file>