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77" r:id="rId2"/>
    <p:sldId id="412" r:id="rId3"/>
    <p:sldId id="413" r:id="rId4"/>
    <p:sldId id="419" r:id="rId5"/>
    <p:sldId id="378" r:id="rId6"/>
    <p:sldId id="417" r:id="rId7"/>
    <p:sldId id="418" r:id="rId8"/>
    <p:sldId id="416" r:id="rId9"/>
    <p:sldId id="379" r:id="rId10"/>
    <p:sldId id="380" r:id="rId11"/>
    <p:sldId id="40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401" r:id="rId26"/>
    <p:sldId id="406" r:id="rId27"/>
    <p:sldId id="395" r:id="rId28"/>
    <p:sldId id="422" r:id="rId29"/>
    <p:sldId id="394" r:id="rId30"/>
    <p:sldId id="409" r:id="rId31"/>
    <p:sldId id="421" r:id="rId32"/>
    <p:sldId id="420" r:id="rId33"/>
    <p:sldId id="402" r:id="rId34"/>
    <p:sldId id="396" r:id="rId35"/>
    <p:sldId id="397" r:id="rId36"/>
    <p:sldId id="398" r:id="rId37"/>
    <p:sldId id="405" r:id="rId38"/>
  </p:sldIdLst>
  <p:sldSz cx="9144000" cy="6858000" type="screen4x3"/>
  <p:notesSz cx="9926638" cy="6797675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2141">
          <p15:clr>
            <a:srgbClr val="A4A3A4"/>
          </p15:clr>
        </p15:guide>
        <p15:guide id="4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21449C"/>
    <a:srgbClr val="663300"/>
    <a:srgbClr val="006600"/>
    <a:srgbClr val="FF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5" autoAdjust="0"/>
  </p:normalViewPr>
  <p:slideViewPr>
    <p:cSldViewPr>
      <p:cViewPr varScale="1">
        <p:scale>
          <a:sx n="65" d="100"/>
          <a:sy n="65" d="100"/>
        </p:scale>
        <p:origin x="640" y="44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0" y="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40" y="-82"/>
      </p:cViewPr>
      <p:guideLst>
        <p:guide orient="horz" pos="3127"/>
        <p:guide pos="2141"/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013" y="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41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013" y="645741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013" y="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707" y="3228705"/>
            <a:ext cx="7279225" cy="3059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41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013" y="6457410"/>
            <a:ext cx="4302625" cy="34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 smtClean="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Questo è lo stile da usare per l’elenco puntato.</a:t>
            </a:r>
          </a:p>
          <a:p>
            <a:pPr lvl="1"/>
            <a:r>
              <a:rPr lang="it-IT" smtClean="0"/>
              <a:t>Questo è lo stile per il secondo livello asdfasdfasdf asdf asdf asdfasd</a:t>
            </a:r>
          </a:p>
          <a:p>
            <a:pPr lvl="1"/>
            <a:r>
              <a:rPr lang="it-IT" smtClean="0"/>
              <a:t>	questo è lo stile per il terzo livello</a:t>
            </a:r>
          </a:p>
          <a:p>
            <a:pPr lvl="2"/>
            <a:r>
              <a:rPr lang="it-IT" smtClean="0"/>
              <a:t>questo è per il quarto</a:t>
            </a:r>
          </a:p>
          <a:p>
            <a:pPr lvl="3"/>
            <a:r>
              <a:rPr lang="it-IT" smtClean="0"/>
              <a:t>Questo è il quinto</a:t>
            </a:r>
          </a:p>
          <a:p>
            <a:pPr lvl="1"/>
            <a:endParaRPr lang="it-IT" smtClean="0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836712"/>
            <a:ext cx="8712968" cy="5688631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 di valutazione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oggettivi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 defTabSz="576000"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Char char="-"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Capacità di attrarre finanziamenti per progetti culturali e artistici</a:t>
            </a:r>
          </a:p>
          <a:p>
            <a:pPr algn="just" defTabSz="576000"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Char char="-"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Apporto di fondi al progetto/contributo richiesto (previsione 2023)</a:t>
            </a:r>
          </a:p>
          <a:p>
            <a:pPr algn="just" defTabSz="576000"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Char char="-"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Apporto di fondi al progetto riconosciuti utili ai fini dell’ART BONUS regionale (previsione 2023) </a:t>
            </a:r>
          </a:p>
          <a:p>
            <a:pPr algn="just" defTabSz="576000"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Char char="-"/>
            </a:pPr>
            <a:endParaRPr lang="it-IT" sz="20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 defTabSz="576000" eaLnBrk="1" hangingPunct="1">
              <a:spcBef>
                <a:spcPct val="0"/>
              </a:spcBef>
              <a:buClrTx/>
              <a:buFontTx/>
              <a:buChar char="-"/>
            </a:pPr>
            <a:endParaRPr lang="it-IT" sz="1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it-IT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59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856662" cy="511244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IL CONTRIBUTO</a:t>
            </a:r>
          </a:p>
          <a:p>
            <a:pPr marL="0" indent="0" algn="ctr" eaLnBrk="1" hangingPunct="1">
              <a:spcBef>
                <a:spcPct val="0"/>
              </a:spcBef>
              <a:buClrTx/>
              <a:buNone/>
              <a:defRPr/>
            </a:pPr>
            <a:endParaRPr lang="it-IT" sz="1200" b="1" cap="all" dirty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CORRISPONDE AL FABBISOGNO FINANZIAMENTO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FABBISOGNO DI FINANZIAMENTO E’ DATO DA: 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costi previsti– entrate previste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it-IT" sz="20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Costi previsti: devono rientrare tra le spese ammissibili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(in sintesi: </a:t>
            </a:r>
            <a:r>
              <a:rPr 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spese di personale, produzione…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Entrate previste: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intendono le fonti di finanziamento direttamente connesse con il progetto (ad es. le entrate generate dalla realizzazione del progetto,  i fondi propri del proponente e/o partner, le donazioni, le raccolte fondi e sponsorizzazioni, i contributi pubblici etc..) </a:t>
            </a:r>
            <a:r>
              <a:rPr lang="it-IT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L’EVENTUALE FINANZIAMENTO PERCEPITO CHE DA’ LUOGO AL CREDITO D’IMPOSTA A TITOLO DI ART BONUS REGIONALE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600" i="1" dirty="0" smtClean="0"/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2400" b="1" i="1" dirty="0" smtClean="0"/>
              <a:t>E’ previsto un anticipo del 100%, su richiesta del beneficiario</a:t>
            </a:r>
            <a:r>
              <a:rPr lang="it-IT" sz="2400" b="1" i="1" dirty="0" smtClean="0">
                <a:solidFill>
                  <a:srgbClr val="FF0000"/>
                </a:solidFill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6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21449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it-IT" sz="1600" dirty="0" smtClean="0"/>
          </a:p>
        </p:txBody>
      </p:sp>
    </p:spTree>
    <p:extLst>
      <p:ext uri="{BB962C8B-B14F-4D97-AF65-F5344CB8AC3E}">
        <p14:creationId xmlns:p14="http://schemas.microsoft.com/office/powerpoint/2010/main" val="1529245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836712"/>
            <a:ext cx="8712968" cy="5184576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CONTRIBUTO</a:t>
            </a:r>
          </a:p>
          <a:p>
            <a:pPr marL="0" indent="0" algn="ctr" eaLnBrk="1" hangingPunct="1">
              <a:buNone/>
              <a:defRPr/>
            </a:pPr>
            <a:endParaRPr lang="it-IT" sz="1200" b="1" dirty="0" smtClean="0">
              <a:solidFill>
                <a:srgbClr val="2144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L’importo della partecipazione finanziaria della Regione può arrivare fino al	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20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dei costi ammissibili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it-IT" sz="1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l’entità del contributo concedibile è determinata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RELAZIONE AL PUNTEGGIO OTTENUTO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6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tra </a:t>
            </a:r>
            <a:r>
              <a:rPr lang="it-IT" sz="20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100 e 75 punti</a:t>
            </a:r>
            <a:r>
              <a:rPr lang="it-IT" sz="2000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contributo 		100% fabbisogno </a:t>
            </a:r>
          </a:p>
          <a:p>
            <a:pPr lvl="0"/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tra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74 e 60 punti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contributo 		 90% fabbisogno</a:t>
            </a:r>
          </a:p>
          <a:p>
            <a:pPr lvl="0"/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tra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 e 50 punti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contributo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80% fabbisogno</a:t>
            </a:r>
          </a:p>
          <a:p>
            <a:pPr marL="457200" lvl="1" indent="0" algn="ctr">
              <a:buNone/>
            </a:pP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inferiore a 50 punti contributo non concedibile</a:t>
            </a:r>
            <a:endParaRPr lang="it-IT" sz="1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ccia a destra 5"/>
          <p:cNvSpPr/>
          <p:nvPr/>
        </p:nvSpPr>
        <p:spPr bwMode="auto">
          <a:xfrm>
            <a:off x="4406580" y="4725144"/>
            <a:ext cx="936104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sp>
        <p:nvSpPr>
          <p:cNvPr id="7" name="Freccia a destra 6"/>
          <p:cNvSpPr/>
          <p:nvPr/>
        </p:nvSpPr>
        <p:spPr bwMode="auto">
          <a:xfrm>
            <a:off x="4406580" y="4042008"/>
            <a:ext cx="936104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sp>
        <p:nvSpPr>
          <p:cNvPr id="9" name="Freccia a destra 8"/>
          <p:cNvSpPr/>
          <p:nvPr/>
        </p:nvSpPr>
        <p:spPr bwMode="auto">
          <a:xfrm>
            <a:off x="4404412" y="3284984"/>
            <a:ext cx="936104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725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112568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AMMISSIBILI</a:t>
            </a:r>
            <a:b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 del Regolamento</a:t>
            </a: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dirty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Spese di personale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Spese di produzione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Spese di pubblicità e di promozione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Spese per la gestione di spazi </a:t>
            </a: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6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Spese generali di funzionamento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kern="1200" dirty="0" smtClean="0">
              <a:solidFill>
                <a:srgbClr val="00B050"/>
              </a:solidFill>
              <a:latin typeface="DecimaWE Rg" pitchFamily="2" charset="0"/>
              <a:cs typeface="Times New Roman" pitchFamily="18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kern="1200" dirty="0" smtClean="0">
              <a:solidFill>
                <a:srgbClr val="00B050"/>
              </a:solidFill>
              <a:latin typeface="DecimaWE Rg" pitchFamily="2" charset="0"/>
              <a:cs typeface="Times New Roman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7876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712968" cy="5184576"/>
          </a:xfrm>
        </p:spPr>
        <p:txBody>
          <a:bodyPr/>
          <a:lstStyle/>
          <a:p>
            <a:pPr marL="0" lv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</a:t>
            </a: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AMMISSIBILI</a:t>
            </a:r>
          </a:p>
          <a:p>
            <a:pPr marL="0" lv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di personale relative al progetto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it-IT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</a:t>
            </a:r>
            <a:r>
              <a:rPr lang="it-IT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</a:t>
            </a: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DPREG 33/2015</a:t>
            </a:r>
            <a:r>
              <a:rPr lang="it-IT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r>
              <a:rPr lang="it-IT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direttore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artistico</a:t>
            </a:r>
          </a:p>
          <a:p>
            <a:pPr lvl="0"/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consulenti</a:t>
            </a:r>
          </a:p>
          <a:p>
            <a:pPr lvl="0"/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organizzatori</a:t>
            </a:r>
          </a:p>
          <a:p>
            <a:pPr lvl="0"/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 artistico</a:t>
            </a:r>
          </a:p>
          <a:p>
            <a:pPr lvl="0"/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 tecnico</a:t>
            </a:r>
          </a:p>
          <a:p>
            <a:pPr lvl="0"/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relatori</a:t>
            </a:r>
          </a:p>
          <a:p>
            <a:pPr lvl="0"/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studiosi</a:t>
            </a:r>
          </a:p>
          <a:p>
            <a:pPr lvl="0"/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personale </a:t>
            </a:r>
            <a:r>
              <a:rPr lang="it-IT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amministrativo</a:t>
            </a:r>
            <a:r>
              <a:rPr lang="it-IT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 marL="0" lvl="0" indent="0" algn="ctr">
              <a:buNone/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it-IT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1600" b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nella misura </a:t>
            </a:r>
            <a:r>
              <a:rPr lang="it-IT" sz="1600" b="1" kern="1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sz="1600" b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30% dell’importo </a:t>
            </a:r>
            <a:r>
              <a:rPr lang="it-IT" sz="1600" b="1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dell’incentivo: spese</a:t>
            </a:r>
            <a:r>
              <a:rPr lang="it-IT" sz="1600" b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oneri fiscali, previdenziali, </a:t>
            </a:r>
            <a:r>
              <a:rPr lang="it-IT" sz="1600" b="1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assicurativi)</a:t>
            </a:r>
            <a:endParaRPr lang="it-IT" sz="16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615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idx="4294967295"/>
          </p:nvPr>
        </p:nvSpPr>
        <p:spPr>
          <a:xfrm>
            <a:off x="179512" y="836713"/>
            <a:ext cx="8856984" cy="151278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</a:t>
            </a: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AMMISSIBILI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1200" b="1" cap="all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di personale relative al progetto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a), DPREG 33/2015)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sz="1800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Rimborsate/sostenute direttamente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half" idx="4294967295"/>
          </p:nvPr>
        </p:nvSpPr>
        <p:spPr>
          <a:xfrm>
            <a:off x="0" y="2276475"/>
            <a:ext cx="4608513" cy="3024733"/>
          </a:xfrm>
        </p:spPr>
        <p:txBody>
          <a:bodyPr/>
          <a:lstStyle/>
          <a:p>
            <a:pPr marL="0" indent="0" algn="ctr">
              <a:buNone/>
            </a:pPr>
            <a:endParaRPr lang="it-IT" sz="2600" b="1" dirty="0">
              <a:solidFill>
                <a:srgbClr val="000000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endParaRPr lang="it-IT" sz="2600" b="1" dirty="0">
              <a:solidFill>
                <a:srgbClr val="000000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it-IT" sz="26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Retribuzione </a:t>
            </a:r>
          </a:p>
          <a:p>
            <a:pPr marL="0" indent="0" algn="ctr">
              <a:buNone/>
            </a:pPr>
            <a:r>
              <a:rPr lang="it-IT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compresi oneri fiscali previdenziali assicurativi a carico del beneficiario</a:t>
            </a:r>
          </a:p>
          <a:p>
            <a:pPr marL="0" indent="0" algn="ctr">
              <a:buNone/>
            </a:pPr>
            <a:endParaRPr lang="it-IT" sz="26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b="1" dirty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4294967295"/>
          </p:nvPr>
        </p:nvSpPr>
        <p:spPr>
          <a:xfrm>
            <a:off x="4716463" y="2276475"/>
            <a:ext cx="4427537" cy="3096741"/>
          </a:xfrm>
        </p:spPr>
        <p:txBody>
          <a:bodyPr/>
          <a:lstStyle/>
          <a:p>
            <a:pPr marL="0" lvl="0" indent="0" algn="ctr">
              <a:buNone/>
            </a:pPr>
            <a:endParaRPr lang="it-IT" sz="1000" b="1" dirty="0">
              <a:solidFill>
                <a:srgbClr val="000000"/>
              </a:solidFill>
              <a:ea typeface="+mj-ea"/>
              <a:cs typeface="+mj-cs"/>
            </a:endParaRPr>
          </a:p>
          <a:p>
            <a:pPr marL="0" lvl="0" indent="0" algn="ctr">
              <a:buNone/>
            </a:pPr>
            <a:r>
              <a:rPr lang="it-IT" sz="26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Spese</a:t>
            </a:r>
          </a:p>
          <a:p>
            <a:pPr marL="0" lvl="0" indent="0" algn="ctr">
              <a:buNone/>
            </a:pPr>
            <a:endParaRPr lang="it-IT" sz="10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viaggio</a:t>
            </a:r>
          </a:p>
          <a:p>
            <a:pPr marL="0" lvl="0" indent="0" algn="ctr"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vitto </a:t>
            </a:r>
          </a:p>
          <a:p>
            <a:pPr marL="0" lvl="0" indent="0" algn="ctr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(solo pranzi e cene)</a:t>
            </a:r>
          </a:p>
          <a:p>
            <a:pPr marL="0" lvl="0" indent="0" algn="ctr"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alloggio</a:t>
            </a:r>
          </a:p>
          <a:p>
            <a:pPr marL="0" lvl="0" indent="0" algn="ctr"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diarie forfettarie </a:t>
            </a:r>
          </a:p>
          <a:p>
            <a:pPr marL="0" lvl="0" indent="0" algn="ctr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(se predeterminate contrattualmente)</a:t>
            </a:r>
            <a:endParaRPr lang="it-IT" sz="1800" dirty="0" smtClean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endParaRPr lang="it-IT" b="1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13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856984" cy="5112569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di produzione relative al progetto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b), DPREG 33/2015)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Acquisto o noleggio scenografie, costumi, strumentazione tecnica, luce e suoni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Prestazioni di terzi per allestimenti di strutture architettoniche mobili e scenografie (montaggio, smontaggio facchinaggio)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Accesso opere protette dal diritto di autore o contenuti protetti da diritti di proprietà intellettuale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Trasporto o spedizione strumenti e altre attrezzature e connesse spese assicurative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Oneri di sicurezza e servizi antincendio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per rappresentanza (esclusivamente coffee break, rinfreschi, brindisi con ospiti e giornalisti </a:t>
            </a:r>
            <a:r>
              <a:rPr lang="it-IT" sz="1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5% del contributo)</a:t>
            </a:r>
          </a:p>
          <a:p>
            <a:pPr marL="0" lvl="0" indent="0">
              <a:buNone/>
            </a:pPr>
            <a:r>
              <a:rPr lang="it-IT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LE SPESE SOSTENUTE PER L’ACQUISTO DI BENI STRUMENTALI SONO AMMISSIBILI MAX 20% DELL’IMPORTO DELL’INCENTIVO</a:t>
            </a: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61361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856984" cy="5112569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di pubblicità e promozione relative al progetto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c), DPREG 33/2015)</a:t>
            </a:r>
          </a:p>
          <a:p>
            <a:pPr marL="0" lvl="0" indent="0" algn="ctr">
              <a:buNone/>
            </a:pPr>
            <a:endParaRPr lang="it-IT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 ufficio stampa</a:t>
            </a: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Stampe</a:t>
            </a: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Distribuzione e affissione locandine e manifesti</a:t>
            </a: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Prestazioni professionali di ripresa video, registrazione audio, servizi fotografici</a:t>
            </a: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Pubblicità</a:t>
            </a: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e manutenzione sito web</a:t>
            </a: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per stampe, cataloghi d’arte, pubblicazione atti convegni</a:t>
            </a: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68134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856984" cy="5112569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di gestione spazi relative al progetto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d), DPREG 33/2015)</a:t>
            </a:r>
          </a:p>
          <a:p>
            <a:pPr marL="0" lvl="0" indent="0" algn="ctr">
              <a:buNone/>
            </a:pPr>
            <a:endParaRPr lang="it-IT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it-IT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Locazione di spazi per spettacoli/attività culturali</a:t>
            </a:r>
          </a:p>
          <a:p>
            <a:pPr lvl="0">
              <a:buFontTx/>
              <a:buChar char="-"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Manutenzione, utenze e pulizia di spazi per spettacoli /attività culturali</a:t>
            </a: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1762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3"/>
            <a:ext cx="8856984" cy="5184575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generali di funzionamento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7, comma 1, </a:t>
            </a:r>
            <a:r>
              <a:rPr lang="it-IT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</a:t>
            </a:r>
            <a:r>
              <a:rPr lang="it-IT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e) DPREG 33/2015)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Fornitura  elettricità, gas, acqua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Canoni locazione, spese condominiali, assicurative delle sedi legali/operative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Acquisto/spese per noleggio-leasing (escluso riscatto) di </a:t>
            </a:r>
            <a:r>
              <a:rPr lang="it-IT" sz="165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beni strumentali </a:t>
            </a: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sede legale/operative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Pulizia e manutenzione locali sede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telefoniche, assistenza/manutenzione tecnica reti/apparecchiature informatiche/multimediali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postali, cancelleria, bancarie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 professionali di commercialisti/avvocati</a:t>
            </a:r>
          </a:p>
          <a:p>
            <a:pPr lvl="0">
              <a:buFontTx/>
              <a:buChar char="-"/>
            </a:pPr>
            <a:r>
              <a:rPr lang="it-IT" sz="165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per automezzi intestati al beneficiario (comprese spese assicurative)</a:t>
            </a:r>
          </a:p>
          <a:p>
            <a:pPr marL="0" lvl="0" indent="0">
              <a:buNone/>
            </a:pPr>
            <a:r>
              <a:rPr lang="it-IT" sz="1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LE SPESE SOSTENUTE PER L’ACQUISTO DI BENI STRUMENTALI SONO AMMISSIBILI MAX 20% DELL’IMPORTO DELL’INCENTIVO</a:t>
            </a:r>
          </a:p>
          <a:p>
            <a:pPr lvl="0">
              <a:buFontTx/>
              <a:buChar char="-"/>
            </a:pPr>
            <a:endParaRPr lang="it-IT" sz="18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50711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856984" cy="5256583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AMMISSIBILI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Spese generali di funzionamento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it-IT" sz="1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ESCLUSIVAMENTE RIFERIBILI AL PROGETTO</a:t>
            </a: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AMMISSIBILI FINO AL 30% DELL’IMPORTO DELL’INCENTIVO</a:t>
            </a:r>
          </a:p>
          <a:p>
            <a:pPr marL="0" indent="0" algn="ctr">
              <a:buNone/>
            </a:pPr>
            <a:endParaRPr lang="it-IT" sz="1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NON ESCLUSIVAMENTE RIFERIBILI AL PROGETTO</a:t>
            </a:r>
          </a:p>
          <a:p>
            <a:pPr marL="0" lvl="0" indent="0" algn="ctr">
              <a:buNone/>
            </a:pPr>
            <a:r>
              <a:rPr lang="it-IT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AMMISSIBILI FINO AL 10% DELL’IMPORTO DELL’INCENTIVO</a:t>
            </a:r>
            <a:endParaRPr lang="it-IT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B0F0"/>
              </a:solidFill>
            </a:endParaRPr>
          </a:p>
          <a:p>
            <a:pPr lvl="0">
              <a:buFontTx/>
              <a:buChar char="-"/>
            </a:pPr>
            <a:endParaRPr lang="it-IT" sz="18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it-IT" sz="14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38060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836712"/>
            <a:ext cx="8712968" cy="5688631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 di valutazione </a:t>
            </a:r>
            <a:r>
              <a:rPr lang="it-IT" sz="2000" b="1" cap="all" dirty="0" err="1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NOVITà</a:t>
            </a:r>
            <a:endParaRPr lang="it-IT" sz="2000" b="1" cap="all" dirty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oggettivi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 defTabSz="576000" eaLnBrk="1" hangingPunct="1">
              <a:spcBef>
                <a:spcPts val="0"/>
              </a:spcBef>
              <a:buClrTx/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Capacità di attrarre finanziamenti per progetti culturali e artistici  </a:t>
            </a:r>
            <a:r>
              <a:rPr lang="it-IT" sz="2000" b="1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</a:t>
            </a: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riennio 2020-2022</a:t>
            </a:r>
          </a:p>
          <a:p>
            <a:pPr lvl="1" algn="just" defTabSz="576000" eaLnBrk="1" hangingPunct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it-IT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Finanziamenti privati</a:t>
            </a:r>
          </a:p>
          <a:p>
            <a:pPr lvl="1" algn="just" defTabSz="576000" eaLnBrk="1" hangingPunct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it-IT" b="1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Finanziamenti pubblici</a:t>
            </a:r>
          </a:p>
          <a:p>
            <a:pPr lvl="1" algn="just" defTabSz="576000" eaLnBrk="1" hangingPunct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it-IT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Finanziamenti ART BONUS  (punti 5/4)</a:t>
            </a:r>
            <a:endParaRPr lang="it-IT" sz="2000" b="1" dirty="0" smtClean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1" algn="just" defTabSz="576000" eaLnBrk="1" hangingPunct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it-IT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Finanziamenti pubblici con fondi provenienti dall’Unione europea o altri organismi stranieri/internazionali</a:t>
            </a: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it-IT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93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836712"/>
            <a:ext cx="8712968" cy="5688631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SPESE non AMMISSIBILI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b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(art. 8 del DPREG 33/2015)</a:t>
            </a:r>
            <a:r>
              <a:rPr lang="it-IT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imposta sul valore aggiunto (IVA), salvo che costituisca un costo a carico del soggetto beneficiario;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 in natura;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spese per l’acquisto di beni immobili, mobili registrati;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ammende, sanzioni, penali ed interessi;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altre spese prive di una specifica destinazione;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liberalità, necrologi, doni e omaggi;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spese per oneri finanziari;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spese rappresentanza diverse da quelle indicate nell’art. 7. comma 1. lettera b)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DecimaWE Rg" pitchFamily="2" charset="0"/>
            </a:endParaRPr>
          </a:p>
          <a:p>
            <a:pPr algn="just" eaLnBrk="1" hangingPunct="1">
              <a:defRPr/>
            </a:pPr>
            <a:endParaRPr lang="it-IT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81125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0050" y="836712"/>
            <a:ext cx="8420422" cy="518457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it-IT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DOCUMENTAZIONE DI </a:t>
            </a:r>
            <a:r>
              <a:rPr lang="it-IT" sz="36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SPESA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12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Deve essere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intestata al soggetto beneficiario</a:t>
            </a:r>
          </a:p>
          <a:p>
            <a:pPr algn="just"/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E’ una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fattura o un documento equivalente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attestazione dell’avvenuto pagamento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(es. estratto conto, ricevuta di eseguito bonifico etc.)</a:t>
            </a:r>
          </a:p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Per retribuzioni da lavoro dipendente: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busta paga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F24</a:t>
            </a:r>
          </a:p>
          <a:p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Scontrino fiscale «parlante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just"/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Pagamento in contanti solo entro i limiti di legge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(in questo caso la fattura è quietanzata e sottoscritta dal fornitore con data di pagamento o viene fornita  di dichiarazione liberatoria del fornitore datata e firmata)</a:t>
            </a:r>
          </a:p>
          <a:p>
            <a:pPr marL="0" lvl="0" indent="0" algn="ctr">
              <a:buNone/>
              <a:defRPr/>
            </a:pPr>
            <a:r>
              <a:rPr lang="it-IT" b="1" dirty="0" smtClean="0">
                <a:solidFill>
                  <a:srgbClr val="3333CC"/>
                </a:solidFill>
                <a:sym typeface="Symbol"/>
              </a:rPr>
              <a:t></a:t>
            </a:r>
          </a:p>
          <a:p>
            <a:pPr marL="0" indent="0" algn="ctr">
              <a:buNone/>
            </a:pPr>
            <a:r>
              <a:rPr lang="it-IT" b="1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verificare art. 9 del Regolamento!</a:t>
            </a:r>
            <a:endParaRPr lang="it-IT" b="1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28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490198" cy="834008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AVVIO DEI PROGETTI E AMMISSIBILITA’ DI SPESA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916832"/>
            <a:ext cx="8568952" cy="4104456"/>
          </a:xfrm>
        </p:spPr>
        <p:txBody>
          <a:bodyPr/>
          <a:lstStyle/>
          <a:p>
            <a:pPr>
              <a:buFontTx/>
              <a:buChar char="-"/>
              <a:defRPr/>
            </a:pPr>
            <a:endParaRPr lang="it-IT" sz="2400" b="1" dirty="0" smtClean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I progetti devono essere avviati 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successivamente al 1 gennaio 2023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it-IT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Documentazione di spesa a rendiconto 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può essere datata 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anteriormente al 1 gennaio 2023</a:t>
            </a:r>
          </a:p>
          <a:p>
            <a:pPr marL="0" indent="0">
              <a:buNone/>
              <a:defRPr/>
            </a:pPr>
            <a:endParaRPr lang="it-IT" sz="3200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it-IT" sz="2400" b="1" dirty="0" smtClean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7186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649688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Variazioni in </a:t>
            </a: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itinere</a:t>
            </a:r>
          </a:p>
          <a:p>
            <a:pPr marL="0" indent="0" algn="ctr">
              <a:buNone/>
            </a:pPr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Le variazioni devono essere </a:t>
            </a:r>
            <a:r>
              <a:rPr lang="it-IT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preventivamente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comunicate via PEC al Servizio, il quale provvede, anche avvalendosi della commissione di valutazione, che in tal caso viene appositamente riconvocata, a valutare se la modifica apportata comporti una riduzione del punteggio</a:t>
            </a:r>
            <a:r>
              <a:rPr lang="it-IT" dirty="0" smtClean="0"/>
              <a:t>.</a:t>
            </a:r>
            <a:r>
              <a:rPr lang="it-IT" cap="all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1977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040560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Variazioni </a:t>
            </a:r>
            <a:r>
              <a:rPr lang="it-IT" sz="3600" b="1" cap="all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itinere</a:t>
            </a: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Le variazioni che comportano una riduzione del punteggio di valutazione in misura 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superiore al 20 per cento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rispetto a quello attribuito sono considerate una modifica sostanziale del progetto, non sono ammissibili e comportano la 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revoca</a:t>
            </a:r>
            <a:r>
              <a:rPr lang="it-IT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del contributo </a:t>
            </a:r>
            <a:endParaRPr lang="it-IT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01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649688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Variazioni in </a:t>
            </a: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itinere</a:t>
            </a:r>
          </a:p>
          <a:p>
            <a:pPr marL="0" indent="0" algn="ctr">
              <a:buNone/>
            </a:pP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variazioni che determinano una riduzione del punteggio di valutazione </a:t>
            </a:r>
            <a:r>
              <a:rPr lang="it-IT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fino al 20 per cento</a:t>
            </a:r>
            <a:r>
              <a:rPr lang="it-IT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relazione alla originaria posizione in graduatoria del progetto, possono comportare:</a:t>
            </a:r>
          </a:p>
          <a:p>
            <a:pPr lvl="0" algn="just"/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rideterminazione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contributo concesso tenuto conto della fascia di contributo </a:t>
            </a:r>
          </a:p>
          <a:p>
            <a:pPr lvl="0" algn="just"/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revoca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del decreto di concessione del contributo nel caso in cui il punteggio derivante dalla variazione sia inferiore a quello dell’ultimo progetto utilmente collocato in graduatoria oppure qualora il punteggio sia comunque sceso oltre il minimo previsto per la finanziabilità (50 punti)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5201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256584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Variazioni in </a:t>
            </a: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itinere</a:t>
            </a: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si considerano in ogni caso sostanziali le variazioni al progetto conseguenti a provvedimenti di contenimento e gestione dell’emergenza epidemiologica da Covid-19 di sospensione o restrizione dello spettacolo dal vivo, qualora le attività di progetto siano state comunque svolte con le modalità di cui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all’articolo 8, comma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4 dell’Avviso</a:t>
            </a:r>
          </a:p>
          <a:p>
            <a:pPr marL="0" indent="0" algn="ctr">
              <a:buNone/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(PIANO B)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937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11256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Rendicontazione</a:t>
            </a:r>
          </a:p>
          <a:p>
            <a:pPr marL="0" indent="0" algn="ctr">
              <a:buNone/>
              <a:defRPr/>
            </a:pPr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TERMINE DI PRESENTAZIONE DEL RENDICONTO</a:t>
            </a:r>
          </a:p>
          <a:p>
            <a:pPr marL="0" indent="0" algn="ctr">
              <a:buNone/>
              <a:defRPr/>
            </a:pPr>
            <a:endParaRPr lang="it-IT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 MARZO 2024</a:t>
            </a:r>
          </a:p>
          <a:p>
            <a:endParaRPr lang="it-IT" dirty="0" smtClean="0"/>
          </a:p>
          <a:p>
            <a:pPr marL="0" indent="0" algn="ctr">
              <a:buNone/>
            </a:pPr>
            <a:r>
              <a:rPr lang="it-IT" sz="2400" dirty="0" smtClean="0"/>
              <a:t>Il termine </a:t>
            </a:r>
            <a:r>
              <a:rPr lang="it-IT" sz="2400" dirty="0" err="1" smtClean="0"/>
              <a:t>puo’</a:t>
            </a:r>
            <a:r>
              <a:rPr lang="it-IT" sz="2400" dirty="0" smtClean="0"/>
              <a:t> essere prorogato per un massimo di 180 giorni e una sola volta</a:t>
            </a:r>
          </a:p>
          <a:p>
            <a:pPr marL="0" indent="0" algn="ctr">
              <a:buNone/>
            </a:pPr>
            <a:r>
              <a:rPr lang="it-IT" sz="2400" dirty="0" smtClean="0"/>
              <a:t>La richiesta di proroga deve pervenire all’AR prima della scadenza del termine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2286000" y="73595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it-I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09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6496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Rendicontazione</a:t>
            </a:r>
          </a:p>
          <a:p>
            <a:pPr marL="0" indent="0" algn="ctr">
              <a:buNone/>
              <a:defRPr/>
            </a:pPr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E’ RICHIESTA UNA RENDICONTAZIONE PARI ALMENO</a:t>
            </a:r>
          </a:p>
          <a:p>
            <a:pPr marL="0" indent="0" algn="ctr">
              <a:buNone/>
              <a:defRPr/>
            </a:pP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ALL’AMMONTARE DELL’INCENTIVO CONCESSO </a:t>
            </a:r>
          </a:p>
          <a:p>
            <a:pPr marL="0" indent="0" algn="ctr">
              <a:buNone/>
              <a:defRPr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(art. 32 LR 16/2014)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286000" y="73595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it-I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37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836712"/>
            <a:ext cx="8713664" cy="525658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Rendicontazione</a:t>
            </a:r>
          </a:p>
          <a:p>
            <a:pPr marL="0" indent="0" algn="ctr">
              <a:buNone/>
              <a:defRPr/>
            </a:pPr>
            <a:endParaRPr lang="it-IT" sz="1200" b="1" cap="all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600"/>
              </a:spcBef>
              <a:buNone/>
              <a:defRPr/>
            </a:pPr>
            <a:r>
              <a:rPr lang="it-I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Normativa di riferimento: LR 7/2000, titolo II, capo III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Dichiarazione che l’attività è realizzata nel rispetto delle disposizioni normative e decreto di concessione (art. 42 LR 7/2000 per enti pubblici FVG) + bilancio consuntivo dell’iniziativa</a:t>
            </a:r>
          </a:p>
          <a:p>
            <a:pPr algn="just">
              <a:defRPr/>
            </a:pP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Elenco analitico documentazione giustificativa (art. 43 LR 7/2000 per associazioni, fondazioni </a:t>
            </a:r>
            <a:r>
              <a:rPr lang="it-IT" sz="18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+ bilancio consuntivo dell’iniziativa</a:t>
            </a:r>
          </a:p>
          <a:p>
            <a:pPr algn="just">
              <a:defRPr/>
            </a:pP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Elenco analitico documentazione </a:t>
            </a:r>
            <a:r>
              <a:rPr lang="it-IT" sz="18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giustificativa+copia</a:t>
            </a: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autenticata della documentazione di spesa, </a:t>
            </a:r>
            <a:r>
              <a:rPr lang="it-IT" sz="1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corredata di una dichiarazione del beneficiario stesso attestante la corrispondenza della documentazione prodotta agli originali </a:t>
            </a: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41 della LR 7/2000 per società cooperative e altri soggetti diversi da associazioni</a:t>
            </a:r>
            <a:r>
              <a:rPr lang="it-IT" sz="1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fondazioni</a:t>
            </a:r>
            <a:r>
              <a:rPr lang="it-IT" sz="1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bilancio consuntivo dell’iniziativa</a:t>
            </a:r>
          </a:p>
          <a:p>
            <a:pPr marL="0" indent="0" algn="ctr">
              <a:buNone/>
              <a:defRPr/>
            </a:pP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it-IT" sz="18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1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RELAZIONE RIEPILOGATIVA DEL PROGETTO REALIZZATO da compilarsi nel modello a disposizione sul sito istituzionale della Regione</a:t>
            </a:r>
          </a:p>
        </p:txBody>
      </p:sp>
    </p:spTree>
    <p:extLst>
      <p:ext uri="{BB962C8B-B14F-4D97-AF65-F5344CB8AC3E}">
        <p14:creationId xmlns:p14="http://schemas.microsoft.com/office/powerpoint/2010/main" val="631454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836712"/>
            <a:ext cx="8712968" cy="5688631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 di valutazione </a:t>
            </a:r>
            <a:r>
              <a:rPr lang="it-IT" sz="2000" b="1" cap="all" dirty="0" err="1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NOVITà</a:t>
            </a:r>
            <a:endParaRPr lang="it-IT" sz="2000" b="1" cap="all" dirty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oggettivi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Apporto fondi al progetto diversi dal contributo regionale</a:t>
            </a:r>
          </a:p>
          <a:p>
            <a:pPr lvl="1" algn="just" defTabSz="576000" eaLnBrk="1" hangingPunct="1">
              <a:spcBef>
                <a:spcPct val="0"/>
              </a:spcBef>
              <a:buFontTx/>
              <a:buChar char="-"/>
            </a:pPr>
            <a:endParaRPr lang="it-IT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1" algn="just" defTabSz="576000" eaLnBrk="1" hangingPunct="1">
              <a:spcBef>
                <a:spcPct val="0"/>
              </a:spcBef>
              <a:buFontTx/>
              <a:buChar char="-"/>
            </a:pPr>
            <a:endParaRPr lang="it-IT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1" algn="just" defTabSz="576000" eaLnBrk="1" hangingPunct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it-IT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Apporto fondi riconosciuti ART BONUS (previsione 2023) </a:t>
            </a:r>
            <a:r>
              <a:rPr lang="it-IT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 punti</a:t>
            </a:r>
            <a:endParaRPr lang="it-IT" sz="2000" b="1" dirty="0" smtClean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it-IT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06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836712"/>
            <a:ext cx="8713664" cy="5256585"/>
          </a:xfrm>
        </p:spPr>
        <p:txBody>
          <a:bodyPr/>
          <a:lstStyle/>
          <a:p>
            <a:pPr marL="0" lvl="0" indent="0" algn="ctr">
              <a:buNone/>
              <a:defRPr/>
            </a:pP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Rendicontazione</a:t>
            </a:r>
            <a:endParaRPr lang="it-IT" sz="20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  <a:defRPr/>
            </a:pPr>
            <a:r>
              <a:rPr lang="it-I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documentazione sottoscritta con </a:t>
            </a:r>
          </a:p>
          <a:p>
            <a:pPr marL="0" indent="0" algn="ctr">
              <a:buNone/>
              <a:defRPr/>
            </a:pPr>
            <a:r>
              <a:rPr lang="it-I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FIRMA DIGITALE</a:t>
            </a:r>
          </a:p>
        </p:txBody>
      </p:sp>
    </p:spTree>
    <p:extLst>
      <p:ext uri="{BB962C8B-B14F-4D97-AF65-F5344CB8AC3E}">
        <p14:creationId xmlns:p14="http://schemas.microsoft.com/office/powerpoint/2010/main" val="3846425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sinistra 4"/>
          <p:cNvSpPr/>
          <p:nvPr/>
        </p:nvSpPr>
        <p:spPr bwMode="auto">
          <a:xfrm>
            <a:off x="6732240" y="4194796"/>
            <a:ext cx="978408" cy="484632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sp>
        <p:nvSpPr>
          <p:cNvPr id="2" name="Meno 1"/>
          <p:cNvSpPr/>
          <p:nvPr/>
        </p:nvSpPr>
        <p:spPr bwMode="auto">
          <a:xfrm>
            <a:off x="2915816" y="764704"/>
            <a:ext cx="1274440" cy="440054"/>
          </a:xfrm>
          <a:prstGeom prst="mathMinus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415" y="35000"/>
            <a:ext cx="2063585" cy="84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9836"/>
            <a:ext cx="9244519" cy="5213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ccia a sinistra 7"/>
          <p:cNvSpPr/>
          <p:nvPr/>
        </p:nvSpPr>
        <p:spPr bwMode="auto">
          <a:xfrm>
            <a:off x="7403532" y="3952480"/>
            <a:ext cx="978408" cy="484632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225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Freccia a destra 4"/>
          <p:cNvSpPr/>
          <p:nvPr/>
        </p:nvSpPr>
        <p:spPr bwMode="auto">
          <a:xfrm>
            <a:off x="1835696" y="378904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sp>
        <p:nvSpPr>
          <p:cNvPr id="6" name="Freccia a destra 5"/>
          <p:cNvSpPr/>
          <p:nvPr/>
        </p:nvSpPr>
        <p:spPr bwMode="auto">
          <a:xfrm>
            <a:off x="1691680" y="3795512"/>
            <a:ext cx="1224136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sp>
        <p:nvSpPr>
          <p:cNvPr id="7" name="Parentesi graffa aperta 6"/>
          <p:cNvSpPr/>
          <p:nvPr/>
        </p:nvSpPr>
        <p:spPr bwMode="auto">
          <a:xfrm>
            <a:off x="3203848" y="3212976"/>
            <a:ext cx="72008" cy="172819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3851920" y="1052736"/>
            <a:ext cx="432048" cy="21602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545830"/>
            <a:ext cx="12382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3933056"/>
            <a:ext cx="7302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52736"/>
            <a:ext cx="4248472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38" t="-4789" r="-3438" b="-4789"/>
          <a:stretch/>
        </p:blipFill>
        <p:spPr bwMode="auto">
          <a:xfrm>
            <a:off x="-262696" y="620688"/>
            <a:ext cx="9816244" cy="570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048" y="4698230"/>
            <a:ext cx="12382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734" y="3356993"/>
            <a:ext cx="8748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4369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649688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Rendicontazione</a:t>
            </a: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In caso di concessione del contributo corrispondente al 90% o 80% del fabbisogno devono essere attestate con dichiarazione sostitutiva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l’entità e la fonte del cofinanziamento necessario a garantire la parte di fabbisogno di finanziamento non coperto dal contributo regionale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958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760640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Rideterminazione dell’incentivo</a:t>
            </a: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1200" b="1" cap="all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diminuzione fabbisogno finanziamento</a:t>
            </a:r>
          </a:p>
          <a:p>
            <a:pPr algn="just">
              <a:buFontTx/>
              <a:buChar char="-"/>
            </a:pPr>
            <a:endParaRPr lang="it-IT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spesa rendicontata inferiore all’incentivo</a:t>
            </a:r>
          </a:p>
          <a:p>
            <a:pPr algn="just">
              <a:buFontTx/>
              <a:buChar char="-"/>
            </a:pPr>
            <a:endParaRPr lang="it-IT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variazione del progetto che comporti una diminuzione del punteggio tale da far scendere il progetto in una fascia di contributo più bassa di quella originariamente ottenuta</a:t>
            </a:r>
          </a:p>
          <a:p>
            <a:pPr marL="0" indent="0">
              <a:buFontTx/>
              <a:buNone/>
            </a:pPr>
            <a:endParaRPr lang="it-IT" sz="22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9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112568"/>
          </a:xfrm>
        </p:spPr>
        <p:txBody>
          <a:bodyPr/>
          <a:lstStyle/>
          <a:p>
            <a:pPr marL="0" indent="0" algn="ctr">
              <a:buNone/>
            </a:pPr>
            <a:r>
              <a:rPr lang="it-IT" sz="3600" b="1" cap="all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revoca dell’incentivo</a:t>
            </a:r>
            <a:br>
              <a:rPr lang="it-IT" sz="3600" b="1" cap="all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b="1" i="1" cap="all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(ELENCO NON TASSATIVO DI ALCUNI SIGNIFICATIVI CASI</a:t>
            </a:r>
            <a:r>
              <a:rPr lang="it-IT" sz="1800" b="1" i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ctr">
              <a:buNone/>
            </a:pPr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it-IT" sz="16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it-IT" sz="1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Revoca in caso di:</a:t>
            </a:r>
            <a:r>
              <a:rPr lang="it-IT" sz="1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rinuncia del beneficiario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mancato riscontro ovvero perdita dei requisiti di ammissibilità dichiarati all’atto di presentazione della domanda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mancato rispetto dei termini per la presentazione del rendiconto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mancata produzione delle integrazioni richieste alla rendicontazione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mancata realizzazione o modifiche sostanziali del progetto originariamente presentato</a:t>
            </a:r>
          </a:p>
          <a:p>
            <a:pPr algn="just"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rendicontazione della spesa in misura inferiore all’importo minimo dell’incentivo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26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95936" y="116632"/>
            <a:ext cx="5148064" cy="648072"/>
          </a:xfrm>
        </p:spPr>
        <p:txBody>
          <a:bodyPr/>
          <a:lstStyle/>
          <a:p>
            <a:pPr algn="ctr" eaLnBrk="1" hangingPunct="1"/>
            <a:r>
              <a:rPr lang="it-IT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ulteriori informazioni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08720"/>
            <a:ext cx="9001000" cy="5112568"/>
          </a:xfrm>
        </p:spPr>
        <p:txBody>
          <a:bodyPr numCol="2"/>
          <a:lstStyle/>
          <a:p>
            <a:pPr marL="0" indent="0" eaLnBrk="1" hangingPunct="1">
              <a:buNone/>
              <a:defRPr/>
            </a:pPr>
            <a:endParaRPr lang="it-IT" sz="18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Eventi e festival</a:t>
            </a:r>
          </a:p>
          <a:p>
            <a:pPr eaLnBrk="1" hangingPunct="1"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Rassegne e stagioni</a:t>
            </a:r>
          </a:p>
          <a:p>
            <a:pPr eaLnBrk="1" hangingPunct="1"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Orchestre </a:t>
            </a:r>
          </a:p>
          <a:p>
            <a:pPr eaLnBrk="1" hangingPunct="1">
              <a:defRPr/>
            </a:pPr>
            <a:endParaRPr lang="it-IT" sz="18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it-IT" sz="18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Manifestazioni e Festival cinematografici    </a:t>
            </a:r>
          </a:p>
          <a:p>
            <a:pPr eaLnBrk="1" hangingPunct="1">
              <a:defRPr/>
            </a:pPr>
            <a:endParaRPr lang="it-IT" sz="26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Divulgazione scientifica</a:t>
            </a:r>
          </a:p>
          <a:p>
            <a:pPr eaLnBrk="1" hangingPunct="1"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Divulgazione umanistica</a:t>
            </a:r>
          </a:p>
          <a:p>
            <a:pPr eaLnBrk="1" hangingPunct="1"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Manifestazioni espositive</a:t>
            </a:r>
          </a:p>
          <a:p>
            <a:pPr eaLnBrk="1" hangingPunct="1"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Creatività</a:t>
            </a:r>
          </a:p>
          <a:p>
            <a:pPr eaLnBrk="1" hangingPunct="1">
              <a:defRPr/>
            </a:pPr>
            <a:endParaRPr lang="it-IT" sz="1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83968" y="980729"/>
            <a:ext cx="486003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Mara Danussi	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0434231285</a:t>
            </a:r>
          </a:p>
          <a:p>
            <a:pPr algn="just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Nicoletta De Luisa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0434231359</a:t>
            </a:r>
          </a:p>
          <a:p>
            <a:pPr algn="just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Gemma Maccorini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0434231382</a:t>
            </a:r>
          </a:p>
          <a:p>
            <a:pPr algn="just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Erica Maschio	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0434231341</a:t>
            </a:r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Francesca Gelsomini</a:t>
            </a:r>
          </a:p>
          <a:p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Susanna Abatangelo 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0403773403</a:t>
            </a:r>
          </a:p>
          <a:p>
            <a:pPr algn="just"/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Marina 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Castiglione 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0432555963</a:t>
            </a:r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Maria Teresa Simonetti 	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0432555820</a:t>
            </a:r>
          </a:p>
          <a:p>
            <a:pPr algn="l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Francesca Turrini </a:t>
            </a:r>
          </a:p>
          <a:p>
            <a:pPr algn="l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90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0050" y="1340768"/>
            <a:ext cx="8492430" cy="41456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Grazie per l’attenzione e buon lavoro!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04933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836712"/>
            <a:ext cx="8712968" cy="5688631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 di valutazione </a:t>
            </a:r>
            <a:r>
              <a:rPr lang="it-IT" sz="2000" b="1" cap="all" dirty="0" err="1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NOVITà</a:t>
            </a:r>
            <a:endParaRPr lang="it-IT" sz="2000" b="1" cap="all" dirty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oggettivi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Avviso manifestazioni e festival cinematografici</a:t>
            </a:r>
          </a:p>
          <a:p>
            <a:pPr marL="0" indent="0" algn="ct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it-IT" sz="8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 defTabSz="576000" eaLnBrk="1" hangingPunct="1">
              <a:lnSpc>
                <a:spcPct val="150000"/>
              </a:lnSpc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 ALTERNATIVI:</a:t>
            </a:r>
          </a:p>
          <a:p>
            <a:pPr marL="457200" lvl="1" indent="0" algn="ctr" defTabSz="57600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Estensione territoriale </a:t>
            </a:r>
            <a:r>
              <a:rPr lang="it-IT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dell’iniziativa</a:t>
            </a:r>
          </a:p>
          <a:p>
            <a:pPr marL="457200" lvl="1" indent="0" algn="ctr" defTabSz="57600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</a:t>
            </a:r>
            <a:endParaRPr lang="it-IT" b="1" dirty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lvl="1" indent="0" algn="ctr" defTabSz="576000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Carattere internazionale del festival</a:t>
            </a: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dirty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4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4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it-IT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4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2"/>
            <a:ext cx="8280920" cy="5688631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 di valutazione </a:t>
            </a:r>
            <a:r>
              <a:rPr lang="it-IT" sz="2000" b="1" cap="all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NOVITà</a:t>
            </a:r>
            <a:endParaRPr lang="it-IT" sz="2000" b="1" cap="all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valutativi</a:t>
            </a:r>
            <a:endParaRPr lang="it-IT" sz="2000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2000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Criterio «Coerenza del progetto con le strategie del </a:t>
            </a:r>
            <a:r>
              <a:rPr lang="it-IT" sz="2000" b="1" dirty="0" err="1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Bid</a:t>
            </a:r>
            <a:r>
              <a:rPr lang="it-IT" sz="2000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Book – GO! </a:t>
            </a:r>
            <a:r>
              <a:rPr lang="it-IT" sz="2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Bordeless</a:t>
            </a: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e finalità LR 19/2021» </a:t>
            </a:r>
          </a:p>
          <a:p>
            <a:pPr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Valutazione qualitativa dell’impatto artistico/culturale/scientifico del progetto anche in termini di innovatività</a:t>
            </a: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/sperimentazione </a:t>
            </a: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 originalità</a:t>
            </a:r>
          </a:p>
          <a:p>
            <a:pPr lvl="0"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Competenza ed esperienza del soggetto proponente nel campo oggetto dell’Avviso </a:t>
            </a:r>
            <a:r>
              <a:rPr lang="it-IT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 in termini di capacità di gestione amministrativa</a:t>
            </a:r>
          </a:p>
          <a:p>
            <a:pPr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Composizione e qualità dell’apporto del Partenariato (</a:t>
            </a:r>
            <a:r>
              <a:rPr lang="it-IT" sz="2000" b="1" dirty="0" err="1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</a:t>
            </a:r>
            <a:r>
              <a:rPr lang="it-IT" sz="2000" b="1" dirty="0" err="1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ax</a:t>
            </a: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5 partner) no co-beneficiari</a:t>
            </a:r>
          </a:p>
          <a:p>
            <a:pPr defTabSz="576000" eaLnBrk="1" hangingPunct="1">
              <a:spcBef>
                <a:spcPct val="0"/>
              </a:spcBef>
              <a:buClrTx/>
              <a:buFontTx/>
              <a:buChar char="-"/>
            </a:pPr>
            <a:endParaRPr lang="it-IT" sz="800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it-IT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hidden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8288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71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2"/>
            <a:ext cx="8280920" cy="5688631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 di valutazione </a:t>
            </a:r>
            <a:r>
              <a:rPr lang="it-IT" sz="2000" b="1" cap="all" dirty="0" err="1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NOVITà</a:t>
            </a:r>
            <a:endParaRPr lang="it-IT" sz="2000" b="1" cap="all" dirty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valutativi 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it-IT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Capacità dell’iniziativa di essere stimolo all’</a:t>
            </a:r>
            <a:r>
              <a:rPr lang="it-IT" sz="20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inclusività</a:t>
            </a: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sociale al fine di valorizzare la cultura della disabilità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7, comma 2, LR 16/2022)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b="1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576000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it-IT" sz="2000" b="1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Coinvolgimento attivo dei soggetti diversamente abili</a:t>
            </a:r>
          </a:p>
          <a:p>
            <a:pPr lvl="1" algn="just" defTabSz="576000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it-IT" sz="2000" b="1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scelta del tema trattato</a:t>
            </a:r>
          </a:p>
          <a:p>
            <a:pPr lvl="1" algn="just" defTabSz="576000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it-IT" sz="2000" b="1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fruibilità delle iniziative da parte del pubblico diversamente abile</a:t>
            </a:r>
          </a:p>
          <a:p>
            <a:pPr lvl="1" algn="just" defTabSz="576000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it-IT" sz="16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it-IT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hidden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8288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874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2"/>
            <a:ext cx="8280920" cy="5688631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 di </a:t>
            </a: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</a:t>
            </a:r>
            <a:endParaRPr lang="it-IT" sz="2000" b="1" cap="all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valutativi</a:t>
            </a:r>
            <a:endParaRPr lang="it-IT" sz="2000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di comunicazione</a:t>
            </a:r>
          </a:p>
          <a:p>
            <a:pPr lvl="0"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Coinvolgimento nelle attività di progetto di giovani artisti (</a:t>
            </a:r>
            <a:r>
              <a:rPr lang="it-IT" sz="1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 attraverso selezioni, concorsi, </a:t>
            </a:r>
            <a:r>
              <a:rPr lang="it-IT" sz="1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occasioni </a:t>
            </a:r>
            <a:r>
              <a:rPr lang="it-IT" sz="1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studio, ricerca, residenza, confronto con artisti </a:t>
            </a:r>
            <a:r>
              <a:rPr lang="it-IT" sz="1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professionisti, </a:t>
            </a:r>
            <a:r>
              <a:rPr lang="it-IT" sz="18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Congruenza delle attività e del quadro finanziario in relazione agli obiettivi del progetto come espresso nel Quadro logico</a:t>
            </a:r>
          </a:p>
          <a:p>
            <a:pPr lvl="0"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Coerenza </a:t>
            </a:r>
            <a:r>
              <a:rPr lang="it-IT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progetto con il Piano Nazionale di Ripresa e Resilienza (</a:t>
            </a:r>
            <a:r>
              <a:rPr lang="it-IT" sz="1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termini di innovazione e digitalizzazione oppure di sostenibilità ambientale e sviluppo sostenibile oppure di contrasto ai casi di fragilità sociale del territorio di riferimento oppure di sostegno alle famiglie e, in particolare, di coinvolgimento della popolazione in età infantile e adolescente, oppure in età anziana</a:t>
            </a:r>
            <a:r>
              <a:rPr lang="it-IT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defTabSz="576000" eaLnBrk="1" hangingPunct="1">
              <a:spcBef>
                <a:spcPct val="0"/>
              </a:spcBef>
              <a:buClrTx/>
              <a:buFontTx/>
              <a:buChar char="-"/>
            </a:pPr>
            <a:endParaRPr lang="it-IT" sz="800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it-IT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hidden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8288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07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44008" y="188640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3"/>
            <a:ext cx="8280920" cy="511256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 di </a:t>
            </a: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valutazione </a:t>
            </a:r>
            <a:r>
              <a:rPr lang="it-IT" sz="2000" b="1" cap="all" dirty="0" err="1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NOVITà</a:t>
            </a:r>
            <a:endParaRPr lang="it-IT" sz="2000" b="1" cap="all" dirty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valutativi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 defTabSz="576000" eaLnBrk="1" hangingPunct="1">
              <a:spcBef>
                <a:spcPct val="0"/>
              </a:spcBef>
              <a:buClrTx/>
              <a:buNone/>
            </a:pPr>
            <a:r>
              <a:rPr lang="it-IT" sz="2000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 relazione all’iniziativa incentivata su ciascun avviso: </a:t>
            </a:r>
            <a:endParaRPr lang="it-IT" sz="20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 defTabSz="576000" eaLnBrk="1" hangingPunct="1">
              <a:spcBef>
                <a:spcPct val="0"/>
              </a:spcBef>
              <a:buClrTx/>
              <a:buNone/>
            </a:pPr>
            <a:endParaRPr lang="it-IT" sz="10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 defTabSz="576000" eaLnBrk="1" hangingPunct="1">
              <a:spcBef>
                <a:spcPct val="0"/>
              </a:spcBef>
              <a:spcAft>
                <a:spcPts val="1200"/>
              </a:spcAft>
              <a:buClrTx/>
              <a:buFontTx/>
              <a:buChar char="-"/>
            </a:pP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Previsione di attività per la partecipazione attiva e il ruolo del pubblico (Eventi e festival, Rassegne e stagioni, Orchestre)</a:t>
            </a:r>
          </a:p>
          <a:p>
            <a:pPr algn="just" defTabSz="576000" eaLnBrk="1" hangingPunct="1">
              <a:spcBef>
                <a:spcPct val="0"/>
              </a:spcBef>
              <a:spcAft>
                <a:spcPts val="1200"/>
              </a:spcAft>
              <a:buClrTx/>
              <a:buFontTx/>
              <a:buChar char="-"/>
            </a:pP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Capacità di accrescere le competenza del pubblico con percorsi sul linguaggio cinematografico e </a:t>
            </a:r>
            <a:r>
              <a:rPr lang="it-IT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audiovisivo (Manifestazioni e festival </a:t>
            </a: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cinematografici)</a:t>
            </a:r>
          </a:p>
          <a:p>
            <a:pPr algn="just" defTabSz="576000" eaLnBrk="1" hangingPunct="1">
              <a:spcBef>
                <a:spcPct val="0"/>
              </a:spcBef>
              <a:spcAft>
                <a:spcPts val="1200"/>
              </a:spcAft>
              <a:buClrTx/>
              <a:buFontTx/>
              <a:buChar char="-"/>
            </a:pPr>
            <a:r>
              <a:rPr lang="it-IT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Ampiezza della programmazione artistica (numero giornate/prime – Rassegne Stagioni)</a:t>
            </a:r>
          </a:p>
          <a:p>
            <a:pPr lvl="0" algn="just" defTabSz="576000" eaLnBrk="1" hangingPunct="1">
              <a:spcBef>
                <a:spcPct val="0"/>
              </a:spcBef>
              <a:spcAft>
                <a:spcPts val="1200"/>
              </a:spcAft>
              <a:buClrTx/>
              <a:buFontTx/>
              <a:buChar char="-"/>
            </a:pPr>
            <a:r>
              <a:rPr lang="it-IT" sz="2000" b="1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Valorizzazione lingue minoritarie e/o comunitarie </a:t>
            </a:r>
            <a:r>
              <a:rPr lang="it-IT" sz="2000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(Avvisi Divulgazione, Mostre e Creatività)</a:t>
            </a:r>
          </a:p>
          <a:p>
            <a:pPr algn="just" defTabSz="576000" eaLnBrk="1" hangingPunct="1">
              <a:spcBef>
                <a:spcPct val="0"/>
              </a:spcBef>
              <a:spcAft>
                <a:spcPts val="1200"/>
              </a:spcAft>
              <a:buClrTx/>
              <a:buFontTx/>
              <a:buChar char="-"/>
            </a:pPr>
            <a:endParaRPr lang="it-IT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defTabSz="576000" eaLnBrk="1" hangingPunct="1">
              <a:spcBef>
                <a:spcPct val="0"/>
              </a:spcBef>
              <a:spcAft>
                <a:spcPts val="1200"/>
              </a:spcAft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DecimaWE Rg" pitchFamily="2" charset="0"/>
            </a:endParaRPr>
          </a:p>
          <a:p>
            <a:pPr algn="just" eaLnBrk="1" hangingPunct="1">
              <a:defRPr/>
            </a:pPr>
            <a:endParaRPr lang="it-IT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14055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44008" y="188640"/>
            <a:ext cx="3597722" cy="504056"/>
          </a:xfrm>
        </p:spPr>
        <p:txBody>
          <a:bodyPr/>
          <a:lstStyle/>
          <a:p>
            <a:pPr algn="ctr" eaLnBrk="1" hangingPunct="1"/>
            <a:endParaRPr lang="it-IT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3"/>
            <a:ext cx="8280920" cy="511256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None/>
            </a:pPr>
            <a:r>
              <a:rPr lang="it-IT" sz="3600" b="1" cap="all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CRITERI di </a:t>
            </a:r>
            <a:r>
              <a:rPr lang="it-IT" sz="36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valutazione</a:t>
            </a:r>
            <a:endParaRPr lang="it-IT" sz="2000" b="1" cap="all" dirty="0" smtClean="0">
              <a:solidFill>
                <a:srgbClr val="00B0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2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r>
              <a:rPr lang="it-IT" sz="2000" b="1" cap="all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Qualitativi valutativi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2000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 defTabSz="576000" eaLnBrk="1" hangingPunct="1">
              <a:spcBef>
                <a:spcPct val="0"/>
              </a:spcBef>
              <a:buClrTx/>
              <a:buNone/>
            </a:pPr>
            <a:r>
              <a:rPr lang="it-IT" sz="2000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 relazione all’iniziativa incentivata su ciascun avviso: </a:t>
            </a:r>
            <a:endParaRPr lang="it-IT" sz="20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 defTabSz="576000" eaLnBrk="1" hangingPunct="1">
              <a:spcBef>
                <a:spcPct val="0"/>
              </a:spcBef>
              <a:buClrTx/>
              <a:buNone/>
            </a:pPr>
            <a:endParaRPr lang="it-IT" sz="1000" b="1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18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Capacità del luogo di valorizzare l’evento e </a:t>
            </a:r>
            <a:r>
              <a:rPr lang="it-IT" sz="18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viceversa (Eventi e festival, Divulgazione, Mostre, Creatività)</a:t>
            </a:r>
          </a:p>
          <a:p>
            <a:pPr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18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Ampiezza e rilevanza della stagione concertistica (Orchestre)</a:t>
            </a:r>
          </a:p>
          <a:p>
            <a:pPr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1800" b="1" dirty="0" smtClean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Capacità dell’evento di valorizzare e promuovere il territorio regionale e creare indotto (Manifestazioni e festival cinematografici)</a:t>
            </a:r>
          </a:p>
          <a:p>
            <a:pPr lvl="0"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1800" b="1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Output di progetto (pubblicazioni, audiovisivi, pagine web….- Mostre)</a:t>
            </a:r>
          </a:p>
          <a:p>
            <a:pPr lvl="0" algn="just" defTabSz="576000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it-IT" sz="1800" b="1" dirty="0">
                <a:solidFill>
                  <a:srgbClr val="3333C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Valenza didattica del progetto in relazione al coinvolgimento di scuole, università o altri enti di formazione (Avvisi Divulgazione)</a:t>
            </a:r>
          </a:p>
          <a:p>
            <a:pPr marL="0" lvl="0" indent="0" algn="just" defTabSz="576000" eaLnBrk="1" hangingPunct="1">
              <a:spcBef>
                <a:spcPct val="0"/>
              </a:spcBef>
              <a:spcAft>
                <a:spcPts val="1200"/>
              </a:spcAft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000" b="1" cap="all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algn="ctr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6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18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it-IT" sz="2100" b="1" dirty="0" smtClean="0">
              <a:solidFill>
                <a:srgbClr val="3333CC"/>
              </a:solidFill>
              <a:ea typeface="+mj-ea"/>
              <a:cs typeface="+mj-cs"/>
            </a:endParaRPr>
          </a:p>
          <a:p>
            <a:pPr marL="285750" lvl="0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600" b="1" dirty="0" smtClean="0">
              <a:solidFill>
                <a:srgbClr val="000000"/>
              </a:solidFill>
              <a:ea typeface="+mj-ea"/>
              <a:cs typeface="+mj-cs"/>
            </a:endParaRPr>
          </a:p>
          <a:p>
            <a:pPr marL="0" lvl="0" indent="0" algn="just" eaLnBrk="1" hangingPunct="1">
              <a:spcBef>
                <a:spcPct val="0"/>
              </a:spcBef>
              <a:buClrTx/>
              <a:buNone/>
            </a:pPr>
            <a:endParaRPr lang="it-IT" sz="2100" kern="1200" dirty="0" smtClean="0">
              <a:solidFill>
                <a:srgbClr val="000000"/>
              </a:solidFill>
              <a:latin typeface="DecimaWE Rg" pitchFamily="2" charset="0"/>
            </a:endParaRPr>
          </a:p>
          <a:p>
            <a:pPr algn="just" eaLnBrk="1" hangingPunct="1">
              <a:defRPr/>
            </a:pPr>
            <a:endParaRPr lang="it-IT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4899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7651</TotalTime>
  <Words>1892</Words>
  <Application>Microsoft Office PowerPoint</Application>
  <PresentationFormat>Presentazione su schermo (4:3)</PresentationFormat>
  <Paragraphs>452</Paragraphs>
  <Slides>37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45" baseType="lpstr">
      <vt:lpstr>Arial</vt:lpstr>
      <vt:lpstr>DecimaUNI02 Rg</vt:lpstr>
      <vt:lpstr>DecimaW03 Rg</vt:lpstr>
      <vt:lpstr>DecimaWE Rg</vt:lpstr>
      <vt:lpstr>Symbol</vt:lpstr>
      <vt:lpstr>Times New Roman</vt:lpstr>
      <vt:lpstr>Wingdings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AVVIO DEI PROGETTI E AMMISSIBILITA’ DI SPESA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Per ulteriori informazioni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Simonetti Maria Teresa</cp:lastModifiedBy>
  <cp:revision>469</cp:revision>
  <cp:lastPrinted>2020-11-27T10:50:43Z</cp:lastPrinted>
  <dcterms:created xsi:type="dcterms:W3CDTF">2006-02-07T08:20:31Z</dcterms:created>
  <dcterms:modified xsi:type="dcterms:W3CDTF">2022-12-20T16:37:49Z</dcterms:modified>
</cp:coreProperties>
</file>