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5" r:id="rId5"/>
    <p:sldId id="349" r:id="rId6"/>
    <p:sldId id="375" r:id="rId7"/>
    <p:sldId id="364" r:id="rId8"/>
    <p:sldId id="366" r:id="rId9"/>
    <p:sldId id="324" r:id="rId10"/>
    <p:sldId id="352" r:id="rId11"/>
    <p:sldId id="353" r:id="rId12"/>
    <p:sldId id="371" r:id="rId13"/>
    <p:sldId id="309" r:id="rId14"/>
    <p:sldId id="367" r:id="rId15"/>
    <p:sldId id="374" r:id="rId16"/>
    <p:sldId id="379" r:id="rId17"/>
    <p:sldId id="369" r:id="rId18"/>
    <p:sldId id="334" r:id="rId19"/>
    <p:sldId id="372" r:id="rId20"/>
    <p:sldId id="336" r:id="rId21"/>
    <p:sldId id="347" r:id="rId22"/>
    <p:sldId id="356" r:id="rId23"/>
    <p:sldId id="359" r:id="rId24"/>
    <p:sldId id="358" r:id="rId25"/>
    <p:sldId id="373" r:id="rId26"/>
    <p:sldId id="357" r:id="rId27"/>
    <p:sldId id="315" r:id="rId28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 autoAdjust="0"/>
  </p:normalViewPr>
  <p:slideViewPr>
    <p:cSldViewPr>
      <p:cViewPr varScale="1">
        <p:scale>
          <a:sx n="69" d="100"/>
          <a:sy n="69" d="100"/>
        </p:scale>
        <p:origin x="1140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onews24.com/wp-content/uploads/2020/07/FiscoNews24-Modello-F24-cos&#232;-a-cosa-serve-come-funziona.pn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it/url?esrc=s&amp;q=&amp;rct=j&amp;sa=U&amp;url=https://www.vectorstock.com/royalty-free-vector/alert-rubber-stamp-vector-12324062&amp;ved=2ahUKEwji0ZPS7Yf8AhWRzaQKHbVHCoEQqoUBegQIChAB&amp;usg=AOvVaw2RLbw5yZF2WGZOFXh7CRN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it/url?esrc=s&amp;q=&amp;rct=j&amp;sa=U&amp;url=https://www.vectorstock.com/royalty-free-vector/alert-rubber-stamp-vector-12324062&amp;ved=2ahUKEwji0ZPS7Yf8AhWRzaQKHbVHCoEQqoUBegQIChAB&amp;usg=AOvVaw2RLbw5yZF2WGZOFXh7CRN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esrc=s&amp;q=&amp;rct=j&amp;sa=U&amp;url=https://pixabay.com/it/images/search/segno%20di%20spunta%20verde/&amp;ved=2ahUKEwjOs8zb8Yf8AhVO-aQKHYqKAqgQqoUBegQIDxAB&amp;usg=AOvVaw0uByuT2BjkFSPQqZqjQF6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google.it/url?esrc=s&amp;q=&amp;rct=j&amp;sa=U&amp;url=https://www.coolmed.it/spunta-blu-png/&amp;ved=2ahUKEwi63oyO8of8AhWZuaQKHbApAI4QqoUBegQIEhAB&amp;usg=AOvVaw0Ptbisw7Y8MVmOYbf82jLu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esrc=s&amp;q=&amp;rct=j&amp;sa=U&amp;url=http://www.etmsas.net/prodotto/attenzione-sito-aggiornamento-conoscere-prezzi-corretti-telefonare-ufficio/&amp;ved=2ahUKEwiT6NjEqcX0AhWMLMAKHRNPC78QqoUBegQIDxAB&amp;usg=AOvVaw26Nv0Q1mkAposoxUy6OW4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pubblici L.R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16/14:</a:t>
            </a: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alla compilazione della domanda</a:t>
            </a:r>
          </a:p>
          <a:p>
            <a:pPr eaLnBrk="1" hangingPunct="1"/>
            <a:endParaRPr lang="it-IT" sz="4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ATTIVITA’ CULTURALI 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2023 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</a:t>
            </a: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0769"/>
            <a:ext cx="8928546" cy="46806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400" b="1" i="1" dirty="0" smtClean="0"/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>
                <a:solidFill>
                  <a:srgbClr val="21449C"/>
                </a:solidFill>
              </a:rPr>
              <a:t> </a:t>
            </a:r>
            <a:r>
              <a:rPr lang="it-IT" sz="2000" b="1" dirty="0" smtClean="0">
                <a:solidFill>
                  <a:srgbClr val="21449C"/>
                </a:solidFill>
              </a:rPr>
              <a:t>        </a:t>
            </a:r>
            <a:endParaRPr lang="it-IT" sz="2400" b="1" dirty="0">
              <a:solidFill>
                <a:srgbClr val="21449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767" y="1052736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Articolo 16:</a:t>
            </a:r>
          </a:p>
          <a:p>
            <a:pPr lvl="0"/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 4 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Qualora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non siano indicate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maniera completa 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informazioni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richieste nel modulo 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l’attribuzione del punteggio di un criterio di valutazione, non viene richiesta alcuna integrazione alla domanda stessa, con assegnazione per il criterio di un punteggio pari a 0 (zero) punti.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 5</a:t>
            </a: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caso di difformità tra le informazioni desumibili dalla barratura di un campo e la corrispondente parte descrittiva, prevale l’informazione desumibile dalla parte descrittiva. 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caso di barratura di un campo del modulo della domanda e contemporanea assenza totale di compilazione della relativa parte descrittiva viene assegnato punteggio pari a 0 (zero) punti.</a:t>
            </a:r>
          </a:p>
          <a:p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sono irregolarità sanabili!</a:t>
            </a:r>
            <a:endParaRPr lang="it-I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QUADRO LOGICO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17103" t="28713" r="17852" b="10790"/>
          <a:stretch/>
        </p:blipFill>
        <p:spPr bwMode="auto">
          <a:xfrm>
            <a:off x="755576" y="1844824"/>
            <a:ext cx="770262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 rot="20352347">
            <a:off x="280456" y="1536757"/>
            <a:ext cx="884152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2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Suggerimenti per la compilazione del quadro logico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060848"/>
            <a:ext cx="8058150" cy="3425552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Suddividere il progetto in sezioni, in parti, in base agli obiettivi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 ci si prefigge, alle attività e ai risultati attesi</a:t>
            </a:r>
          </a:p>
          <a:p>
            <a:pPr marL="0" indent="0" algn="ctr">
              <a:buNone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ogni sezione indicare quali sono i partner coinvolti, o gli eventuali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soggetti esterni che collaborano, e le attività di ciascuno</a:t>
            </a:r>
          </a:p>
          <a:p>
            <a:pPr marL="0" indent="0" algn="ctr">
              <a:buNone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Indicare il periodo in cui è prevista quella specifica attività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le risorse, anche finanziarie,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sono necessarie al suo svolgimento</a:t>
            </a:r>
          </a:p>
          <a:p>
            <a:pPr marL="0" indent="0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b="1" u="sng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Capacità di sintesi e livelli di </a:t>
            </a:r>
            <a:r>
              <a:rPr lang="it-IT" sz="1800" b="1" u="sng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priorità!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0331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/>
          <a:srcRect l="22606" t="26900" r="30103" b="16936"/>
          <a:stretch/>
        </p:blipFill>
        <p:spPr bwMode="auto">
          <a:xfrm>
            <a:off x="1259632" y="1124744"/>
            <a:ext cx="691276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627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92088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SCHEDA/E PARTNER </a:t>
            </a: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firmata/e digitalmente</a:t>
            </a:r>
            <a:endParaRPr lang="it-I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22920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Non serve allegare la carta d’identità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7331" t="23801" r="69679" b="10064"/>
          <a:stretch/>
        </p:blipFill>
        <p:spPr bwMode="auto">
          <a:xfrm rot="21234243">
            <a:off x="323528" y="1916832"/>
            <a:ext cx="4476645" cy="303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22134" t="22864" r="27351" b="14250"/>
          <a:stretch/>
        </p:blipFill>
        <p:spPr bwMode="auto">
          <a:xfrm>
            <a:off x="3923928" y="1844824"/>
            <a:ext cx="4680520" cy="3253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8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512" y="1484784"/>
            <a:ext cx="3312368" cy="15121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PROCURA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la presentazione della domanda</a:t>
            </a:r>
          </a:p>
          <a:p>
            <a:pPr algn="ctr"/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(soggetti privi di SPID)</a:t>
            </a:r>
          </a:p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documento d’identità del legale rappresentante</a:t>
            </a:r>
            <a:endParaRPr lang="it-IT" sz="1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4922" y="4333211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12241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 rotWithShape="1">
          <a:blip r:embed="rId4"/>
          <a:srcRect l="24918" t="24764" r="25107" b="7790"/>
          <a:stretch/>
        </p:blipFill>
        <p:spPr bwMode="auto">
          <a:xfrm>
            <a:off x="3477059" y="1484784"/>
            <a:ext cx="5328592" cy="4025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3995936" y="1844824"/>
            <a:ext cx="4176464" cy="8640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512" y="1484784"/>
            <a:ext cx="3312368" cy="17281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PROCURA 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il partner privo di firma digitale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documento d’identità del partner</a:t>
            </a:r>
            <a:endParaRPr lang="it-IT" sz="1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8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4922" y="3973400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12241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 rotWithShape="1">
          <a:blip r:embed="rId4"/>
          <a:srcRect l="26038" t="21155" r="25247" b="11274"/>
          <a:stretch/>
        </p:blipFill>
        <p:spPr bwMode="auto">
          <a:xfrm>
            <a:off x="3922459" y="1412776"/>
            <a:ext cx="4968552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4860032" y="1700808"/>
            <a:ext cx="2880320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8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107503" y="1305668"/>
            <a:ext cx="4170689" cy="44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MODELLO F23 / F24 </a:t>
            </a:r>
          </a:p>
          <a:p>
            <a:pPr algn="ctr"/>
            <a:r>
              <a:rPr lang="it-IT" sz="20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attestante il pagamento della marca da bollo di euro 16,00</a:t>
            </a:r>
          </a:p>
          <a:p>
            <a:pPr algn="ctr"/>
            <a:endParaRPr lang="it-IT" sz="8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0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Indicazioni 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compilazione dell’F23:</a:t>
            </a:r>
          </a:p>
          <a:p>
            <a:pPr algn="ctr"/>
            <a:endParaRPr lang="it-IT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4: dati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 soggetto richiedente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6: codice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Direzione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	 	dell’Agenzia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delle Entrate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attinente alla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sede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richiedente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10: Anno “2023” N. “DGR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1947/2022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11: codice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tributo “456 T”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12: descrizione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“imposta di bollo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Avviso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(indicare la 	denominazione dello specifico 	Avviso per cui si presenta 	domanda)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13: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importo 16,00 euro</a:t>
            </a:r>
            <a:endParaRPr lang="it-IT" sz="14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Modello F23 compilabi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28" y="1124744"/>
            <a:ext cx="3816424" cy="31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modello f2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43">
            <a:off x="4350201" y="2708920"/>
            <a:ext cx="4326255" cy="291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00050" y="908051"/>
            <a:ext cx="8564563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200" kern="0" dirty="0" smtClean="0">
                <a:solidFill>
                  <a:schemeClr val="tx1"/>
                </a:solidFill>
              </a:rPr>
              <a:t/>
            </a:r>
            <a:br>
              <a:rPr lang="it-IT" sz="2200" kern="0" dirty="0" smtClean="0">
                <a:solidFill>
                  <a:schemeClr val="tx1"/>
                </a:solidFill>
              </a:rPr>
            </a:br>
            <a:endParaRPr lang="it-IT" sz="2200" kern="0" dirty="0" smtClean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7504" y="1340768"/>
            <a:ext cx="9036496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ERRORI DA NON COMMETTERE </a:t>
            </a:r>
          </a:p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COMPILAZIONE DELLA DOMANDA</a:t>
            </a:r>
            <a:endParaRPr lang="it-IT" sz="2000" u="sng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3324" y="364502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Contributo richiesto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è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inammissibile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se il contributo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richiesto 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rispetta i limiti previsti per il singolo Avviso.</a:t>
            </a:r>
          </a:p>
          <a:p>
            <a:endParaRPr lang="it-IT" sz="1800" dirty="0"/>
          </a:p>
        </p:txBody>
      </p:sp>
      <p:pic>
        <p:nvPicPr>
          <p:cNvPr id="9" name="Immagine 8" descr="https://encrypted-tbn0.gstatic.com/images?q=tbn:ANd9GcSxlGdRC_JlkrM7Mj5I-eqijyVOpvbGlUz1blaLt0LJnhNvZCx6RJYkJnnxfCE&amp;s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21647"/>
          <a:stretch/>
        </p:blipFill>
        <p:spPr bwMode="auto">
          <a:xfrm rot="21419225">
            <a:off x="3799840" y="2492896"/>
            <a:ext cx="1544320" cy="774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SmartArt 3"/>
          <p:cNvPicPr>
            <a:picLocks noGrp="1"/>
          </p:cNvPicPr>
          <p:nvPr>
            <p:ph type="dgm" idx="1"/>
          </p:nvPr>
        </p:nvPicPr>
        <p:blipFill rotWithShape="1">
          <a:blip r:embed="rId2"/>
          <a:srcRect l="31937" t="31812" r="17328" b="20067"/>
          <a:stretch/>
        </p:blipFill>
        <p:spPr bwMode="auto">
          <a:xfrm>
            <a:off x="179512" y="2420888"/>
            <a:ext cx="532859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Risultati immagini per erro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2149" r="1341" b="9230"/>
          <a:stretch/>
        </p:blipFill>
        <p:spPr bwMode="auto">
          <a:xfrm rot="20362290">
            <a:off x="3898929" y="4504705"/>
            <a:ext cx="967105" cy="95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331640" y="1423223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Compilazione </a:t>
            </a:r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 piano finanziario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2377911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totale complessivo </a:t>
            </a: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 CORRISPONDERE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contributo richiesto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l’iniziativa.</a:t>
            </a:r>
          </a:p>
          <a:p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Attenzione alle percentuali massime ammissibili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generali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l’acquisto di beni strumentali 20% 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il personale amministrativo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(rispetto al contributo richiesto)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226840"/>
            <a:ext cx="8058150" cy="76200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DI ACCESSO ALLA DOMANDA DI CONTRIBUTO E MODULISTICA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156048"/>
            <a:ext cx="8058150" cy="35052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Sito 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www.regione.fvg.it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aree tematiche        cultura, sport, comunità linguistiche          attività culturali         selezionare la tematica di vostro interesse (spettacolo dal vivo, cinema e audiovisivi, divulgazione della cultura, …)            incentivi </a:t>
            </a:r>
            <a:r>
              <a:rPr lang="it-IT" sz="2000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annuali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it-IT" sz="2000" b="1" u="sng" dirty="0" smtClean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69196" t="53758" r="13250" b="34107"/>
          <a:stretch/>
        </p:blipFill>
        <p:spPr bwMode="auto">
          <a:xfrm>
            <a:off x="5292080" y="4549587"/>
            <a:ext cx="3456384" cy="132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1469" y="3882709"/>
            <a:ext cx="4462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nella pagina dedicata ad ognuno </a:t>
            </a:r>
          </a:p>
          <a:p>
            <a:pPr marL="0" indent="0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degli 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avvisi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trovate: </a:t>
            </a:r>
          </a:p>
          <a:p>
            <a:pPr marL="0" indent="0">
              <a:buNone/>
            </a:pPr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 di accesso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r>
              <a:rPr lang="it-I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modulistica </a:t>
            </a:r>
            <a:endParaRPr lang="it-IT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(personalizzazione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ciascun avviso)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3635896" y="230316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6156176" y="230316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3347864" y="266320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>
            <a:off x="6084168" y="266320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5724128" y="3239265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3" name="Immagine 12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84" y="3693831"/>
            <a:ext cx="1008112" cy="991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2 4"/>
          <p:cNvCxnSpPr/>
          <p:nvPr/>
        </p:nvCxnSpPr>
        <p:spPr bwMode="auto">
          <a:xfrm flipV="1">
            <a:off x="3635896" y="4293097"/>
            <a:ext cx="2664296" cy="504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>
            <a:off x="3635896" y="5229200"/>
            <a:ext cx="1440160" cy="112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958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484784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b="1" dirty="0"/>
          </a:p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Caricamento del file </a:t>
            </a: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«informazioni </a:t>
            </a:r>
          </a:p>
          <a:p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l’attribuzione dei criteri qualitativi»</a:t>
            </a:r>
            <a:endParaRPr lang="it-IT" sz="2200" b="1" kern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l’applicativo vi chiederà obbligatoriamente un solo allegato,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modulo </a:t>
            </a:r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 PER L’ATTRIBUZIONE </a:t>
            </a:r>
          </a:p>
          <a:p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DEI CRITERI QUALITATIVI (descrizione del progetto)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erroneamente viene caricato un allegato diverso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sensi dell’Avviso la domanda è INAMMISSIBILE</a:t>
            </a:r>
            <a:endParaRPr lang="it-IT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https://encrypted-tbn0.gstatic.com/images?q=tbn:ANd9GcSxlGdRC_JlkrM7Mj5I-eqijyVOpvbGlUz1blaLt0LJnhNvZCx6RJYkJnnxfCE&amp;s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21647"/>
          <a:stretch/>
        </p:blipFill>
        <p:spPr bwMode="auto">
          <a:xfrm rot="21419225">
            <a:off x="3799840" y="1164795"/>
            <a:ext cx="1544320" cy="774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625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00050" y="1484784"/>
            <a:ext cx="8276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2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Caricare </a:t>
            </a:r>
            <a:r>
              <a:rPr lang="it-IT" sz="2200" b="1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lang="it-IT" sz="2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gli allegati!</a:t>
            </a:r>
            <a:endParaRPr lang="it-IT" sz="2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28561" t="29253" r="30391" b="17281"/>
          <a:stretch/>
        </p:blipFill>
        <p:spPr bwMode="auto">
          <a:xfrm>
            <a:off x="1895513" y="2132856"/>
            <a:ext cx="5285480" cy="3708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https://encrypted-tbn0.gstatic.com/images?q=tbn:ANd9GcS9FRQlEzSDW4Zj2oJrmLyBrJpB9TJxbnVBsDmyr3c802-FcsU9oOlsS_SYOQ&amp;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8" y="2636912"/>
            <a:ext cx="184612" cy="28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87525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63589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9453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16024" cy="309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8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067944" y="1412160"/>
            <a:ext cx="439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Opzione A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partner ha firmato digitalmente la scheda</a:t>
            </a:r>
          </a:p>
          <a:p>
            <a:pPr algn="r"/>
            <a:r>
              <a:rPr lang="it-IT" sz="1800" dirty="0"/>
              <a:t>a</a:t>
            </a:r>
            <a:r>
              <a:rPr lang="it-IT" sz="1800" dirty="0" smtClean="0"/>
              <a:t>llegare la scheda firmata digitalmente</a:t>
            </a:r>
            <a:endParaRPr lang="it-IT" sz="1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37024" y="2885745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Opzione B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partner non è munito di firma digitale e firmerà a mano la procura, mandandovi anche il documento d’identità</a:t>
            </a:r>
          </a:p>
          <a:p>
            <a:r>
              <a:rPr lang="it-IT" sz="1800" dirty="0" smtClean="0"/>
              <a:t>            allegare la scheda firmata digitalmente </a:t>
            </a:r>
          </a:p>
          <a:p>
            <a:r>
              <a:rPr lang="it-IT" sz="1800" dirty="0" smtClean="0"/>
              <a:t>+ procura con firma autografa del partner + CI del partner</a:t>
            </a:r>
            <a:endParaRPr lang="it-IT" sz="1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210817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b="1" dirty="0" smtClean="0">
              <a:solidFill>
                <a:schemeClr val="accent6"/>
              </a:solidFill>
              <a:latin typeface="+mn-lt"/>
            </a:endParaRPr>
          </a:p>
          <a:p>
            <a:r>
              <a:rPr lang="it-IT" sz="2200" b="1" dirty="0" smtClean="0">
                <a:solidFill>
                  <a:schemeClr val="accent6"/>
                </a:solidFill>
                <a:latin typeface="+mn-lt"/>
              </a:rPr>
              <a:t>Schede </a:t>
            </a:r>
            <a:r>
              <a:rPr lang="it-IT" sz="2200" b="1" dirty="0">
                <a:solidFill>
                  <a:schemeClr val="accent6"/>
                </a:solidFill>
                <a:latin typeface="+mn-lt"/>
              </a:rPr>
              <a:t>partner</a:t>
            </a:r>
          </a:p>
        </p:txBody>
      </p:sp>
      <p:sp>
        <p:nvSpPr>
          <p:cNvPr id="13" name="Freccia a destra 12"/>
          <p:cNvSpPr/>
          <p:nvPr/>
        </p:nvSpPr>
        <p:spPr bwMode="auto">
          <a:xfrm flipV="1">
            <a:off x="4067944" y="2132856"/>
            <a:ext cx="648072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flipV="1">
            <a:off x="4001959" y="3850621"/>
            <a:ext cx="648072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321271" y="1940065"/>
            <a:ext cx="2380778" cy="1394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050375" y="2099127"/>
            <a:ext cx="657529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3058263" y="2710147"/>
            <a:ext cx="648512" cy="276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367812" y="5039465"/>
            <a:ext cx="856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il partner è considerato tale 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solo se compila e sottoscrive la relativa scheda!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7759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2420888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b="1" dirty="0"/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 caso in cui il Servizio chieda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INTEGRAZIONI </a:t>
            </a:r>
          </a:p>
          <a:p>
            <a:pPr>
              <a:spcAft>
                <a:spcPts val="12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 domanda di contributo,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stesse devono essere trasmesse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termine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di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giorni, </a:t>
            </a:r>
          </a:p>
          <a:p>
            <a:r>
              <a:rPr lang="it-I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 l’inammissibilità della domanda!</a:t>
            </a:r>
          </a:p>
          <a:p>
            <a:endParaRPr lang="it-IT" sz="1800" b="1" u="sng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sz="1800" b="1" dirty="0"/>
          </a:p>
        </p:txBody>
      </p:sp>
      <p:pic>
        <p:nvPicPr>
          <p:cNvPr id="6" name="Immagine 5" descr="Risultati immagini per ALE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7488"/>
          <a:stretch/>
        </p:blipFill>
        <p:spPr bwMode="auto">
          <a:xfrm rot="791295">
            <a:off x="7110584" y="1350641"/>
            <a:ext cx="1783900" cy="1629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xfrm>
            <a:off x="474290" y="1298848"/>
            <a:ext cx="805815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ATTENZIONE!</a:t>
            </a:r>
            <a:endParaRPr lang="it-IT" sz="2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5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/>
          <p:nvPr/>
        </p:nvPicPr>
        <p:blipFill rotWithShape="1">
          <a:blip r:embed="rId2"/>
          <a:srcRect l="25223" t="21803" r="26314" b="18620"/>
          <a:stretch/>
        </p:blipFill>
        <p:spPr bwMode="auto">
          <a:xfrm>
            <a:off x="5808176" y="3667256"/>
            <a:ext cx="3156312" cy="206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84976" cy="1728192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sz="2500" dirty="0" smtClean="0">
                <a:cs typeface="Times New Roman" pitchFamily="18" charset="0"/>
              </a:rPr>
              <a:t> 	</a:t>
            </a:r>
            <a:endParaRPr lang="it-IT" sz="1800" dirty="0" smtClean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284155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  <a:p>
            <a:endParaRPr lang="it-IT" sz="2400" b="1" dirty="0" smtClean="0">
              <a:solidFill>
                <a:srgbClr val="21449C"/>
              </a:solidFill>
            </a:endParaRPr>
          </a:p>
          <a:p>
            <a:pPr algn="l"/>
            <a:endParaRPr lang="it-IT" sz="2400" b="1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196752"/>
            <a:ext cx="7366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e buon lavoro!</a:t>
            </a:r>
            <a:endParaRPr lang="it-IT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/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28954" t="9594" r="26421" b="7011"/>
          <a:stretch/>
        </p:blipFill>
        <p:spPr bwMode="auto">
          <a:xfrm>
            <a:off x="4716016" y="1944742"/>
            <a:ext cx="1465362" cy="220433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  <a:alpha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 descr="https://upload.wikimedia.org/wikipedia/it/b/b8/Carta_identita_fron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05">
            <a:off x="5256076" y="4286634"/>
            <a:ext cx="612068" cy="94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 rotWithShape="1">
          <a:blip r:embed="rId5"/>
          <a:srcRect l="69196" t="53758" r="13250" b="32349"/>
          <a:stretch/>
        </p:blipFill>
        <p:spPr bwMode="auto">
          <a:xfrm rot="549425">
            <a:off x="6398001" y="2386543"/>
            <a:ext cx="1964591" cy="1061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 descr="http://www.ilsitodimassacarrara.it/sites/default/files/immagini_articoli/accesso-interne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9496"/>
            <a:ext cx="1008112" cy="9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 rotWithShape="1">
          <a:blip r:embed="rId7"/>
          <a:srcRect l="26863" t="20124" r="27006" b="10022"/>
          <a:stretch/>
        </p:blipFill>
        <p:spPr bwMode="auto">
          <a:xfrm>
            <a:off x="337010" y="1907594"/>
            <a:ext cx="4010178" cy="3013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8"/>
          <a:srcRect l="27034" t="21348" r="27266" b="10175"/>
          <a:stretch/>
        </p:blipFill>
        <p:spPr bwMode="auto">
          <a:xfrm rot="420823">
            <a:off x="1547664" y="2940339"/>
            <a:ext cx="2341498" cy="2864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 rotWithShape="1">
          <a:blip r:embed="rId2"/>
          <a:srcRect l="20425" t="13118" r="19808" b="7851"/>
          <a:stretch/>
        </p:blipFill>
        <p:spPr bwMode="auto">
          <a:xfrm>
            <a:off x="1115616" y="1060144"/>
            <a:ext cx="6892122" cy="4889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e 4"/>
          <p:cNvSpPr/>
          <p:nvPr/>
        </p:nvSpPr>
        <p:spPr bwMode="auto">
          <a:xfrm>
            <a:off x="2411760" y="4581128"/>
            <a:ext cx="3600400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6135530" y="5013176"/>
            <a:ext cx="1872208" cy="93610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2" name="Immagine 11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256">
            <a:off x="8081778" y="1175322"/>
            <a:ext cx="768778" cy="8256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ttore 2 8"/>
          <p:cNvCxnSpPr/>
          <p:nvPr/>
        </p:nvCxnSpPr>
        <p:spPr bwMode="auto">
          <a:xfrm flipV="1">
            <a:off x="5292080" y="2564904"/>
            <a:ext cx="1008112" cy="19442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ttangolo 9"/>
          <p:cNvSpPr/>
          <p:nvPr/>
        </p:nvSpPr>
        <p:spPr bwMode="auto">
          <a:xfrm>
            <a:off x="6228184" y="2068843"/>
            <a:ext cx="1656184" cy="424053"/>
          </a:xfrm>
          <a:prstGeom prst="rect">
            <a:avLst/>
          </a:prstGeom>
          <a:noFill/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0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154832"/>
            <a:ext cx="8204398" cy="762000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parte integrante della domanda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contributo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(articolo 12, comma 5 e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degli Avvisi):</a:t>
            </a: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269232"/>
            <a:ext cx="8420422" cy="34640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Dichiarazioni sostitutive </a:t>
            </a:r>
            <a:endParaRPr lang="it-IT" sz="2000" b="1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Descrizione progetto e informazioni per l’attribuzione dei criteri qualitativi oggettivi e qualitativi valutativi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logico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Schede partner firmate digitalmente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Attestazione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privacy + conoscenza obblighi + assunzione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responsabilità </a:t>
            </a:r>
            <a:endParaRPr lang="it-IT" sz="2000" b="1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Modulo F23/F24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Procura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la presentazione della domanda in IOL 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carta d’identità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485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052736"/>
            <a:ext cx="8058150" cy="762000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nell’applicativo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IOL:</a:t>
            </a: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060848"/>
            <a:ext cx="8420422" cy="3744416"/>
          </a:xfrm>
        </p:spPr>
        <p:txBody>
          <a:bodyPr/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del richiedente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del legale rappresentante / procuratore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Dichiarazioni sostitutive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Attestazione di presa visione della privacy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conoscenza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degli obblighi di pubblicazione ex Legge 124/2017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assunzione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responsabilità circa i contenuti della domanda / impegno al rispetto degli obblighi di cui all’articolo 26 degli Avvisi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Coordinate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4999" t="75066" r="38155" b="11650"/>
          <a:stretch/>
        </p:blipFill>
        <p:spPr bwMode="auto">
          <a:xfrm rot="335807">
            <a:off x="5404859" y="1949748"/>
            <a:ext cx="3393834" cy="80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6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720080"/>
          </a:xfrm>
        </p:spPr>
        <p:txBody>
          <a:bodyPr/>
          <a:lstStyle/>
          <a:p>
            <a:pPr algn="ctr"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endParaRPr lang="it-IT" sz="2200" u="sng" dirty="0" smtClean="0">
              <a:solidFill>
                <a:srgbClr val="214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309634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800" b="1" dirty="0" smtClean="0"/>
          </a:p>
          <a:p>
            <a:pPr marL="0" indent="0" algn="just" eaLnBrk="1" hangingPunct="1">
              <a:buNone/>
              <a:defRPr/>
            </a:pP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it-IT" sz="800" b="1" i="1" dirty="0" smtClean="0"/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487514" y="2380383"/>
            <a:ext cx="30963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Informazioni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per l’attribuzione dei criteri qualitativi oggettivi e qualitativi valutativi</a:t>
            </a:r>
          </a:p>
          <a:p>
            <a:endParaRPr lang="it-IT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76982" y="2294076"/>
            <a:ext cx="18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Quadro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logico</a:t>
            </a:r>
          </a:p>
          <a:p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53280" y="4610498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Istruzioni per la compilazione del modello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F23/F24</a:t>
            </a:r>
          </a:p>
          <a:p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21332" y="300389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Procura per la presentazione della domanda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45057" y="379382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Scheda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450171" y="1917267"/>
            <a:ext cx="3171030" cy="2087361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245057" y="3530596"/>
            <a:ext cx="2304256" cy="936104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4024954" y="2033118"/>
            <a:ext cx="2304256" cy="936104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6012160" y="2622928"/>
            <a:ext cx="2826742" cy="1570284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5481272" y="4387528"/>
            <a:ext cx="3096344" cy="1259546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nel box della modulistica:</a:t>
            </a:r>
            <a:endParaRPr lang="it-IT" sz="26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magine 47" descr="https://upload.wikimedia.org/wikipedia/it/b/b8/Carta_identita_fron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05">
            <a:off x="7964849" y="2939334"/>
            <a:ext cx="582462" cy="90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/>
          <p:cNvPicPr/>
          <p:nvPr/>
        </p:nvPicPr>
        <p:blipFill rotWithShape="1">
          <a:blip r:embed="rId3"/>
          <a:srcRect l="70647" t="57480" r="18059" b="37061"/>
          <a:stretch/>
        </p:blipFill>
        <p:spPr bwMode="auto">
          <a:xfrm>
            <a:off x="6660232" y="1775455"/>
            <a:ext cx="2219325" cy="59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e 25"/>
          <p:cNvSpPr/>
          <p:nvPr/>
        </p:nvSpPr>
        <p:spPr bwMode="auto">
          <a:xfrm>
            <a:off x="292728" y="4176374"/>
            <a:ext cx="3055135" cy="1686208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228833" y="4497581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Procura per la presentazione della scheda partner</a:t>
            </a:r>
            <a:endParaRPr lang="it-IT" sz="1600" dirty="0"/>
          </a:p>
        </p:txBody>
      </p:sp>
      <p:pic>
        <p:nvPicPr>
          <p:cNvPr id="28" name="Immagine 27" descr="https://upload.wikimedia.org/wikipedia/it/b/b8/Carta_identita_fron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472">
            <a:off x="764028" y="4602896"/>
            <a:ext cx="582462" cy="90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INFORMAZIONI </a:t>
            </a:r>
            <a:r>
              <a:rPr lang="it-IT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L’ATTRIBUZIONE DEI CRITERI </a:t>
            </a:r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QUALITATIVI (descrizione progetto)</a:t>
            </a:r>
            <a:endParaRPr lang="it-IT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22538" t="21777" r="20767" b="16048"/>
          <a:stretch/>
        </p:blipFill>
        <p:spPr bwMode="auto">
          <a:xfrm>
            <a:off x="323528" y="2056482"/>
            <a:ext cx="5256584" cy="346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251520" y="1916832"/>
            <a:ext cx="1944216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68144" y="1844824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criteri oggettivi:</a:t>
            </a: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Finanziamenti pregressi per progetti culturali e artistici (ultimi 3 anni)</a:t>
            </a:r>
          </a:p>
          <a:p>
            <a:pPr marL="171450" indent="-171450">
              <a:buFontTx/>
              <a:buChar char="-"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Apporto di fondi al progetto diversi dal contributo regionale (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rif.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piano finanziario)</a:t>
            </a:r>
          </a:p>
          <a:p>
            <a:pPr marL="171450" indent="-171450">
              <a:buFontTx/>
              <a:buChar char="-"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Eventuali apporti utili Art Bonus al progetto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79376">
            <a:off x="6250360" y="5324198"/>
            <a:ext cx="2592751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Eccezione Avviso Festival cinematografici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7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 rotWithShape="1">
          <a:blip r:embed="rId2"/>
          <a:srcRect l="24918" t="31235" r="22937" b="7291"/>
          <a:stretch/>
        </p:blipFill>
        <p:spPr bwMode="auto">
          <a:xfrm>
            <a:off x="590432" y="1484784"/>
            <a:ext cx="5565743" cy="4084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6776613" y="2780928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deve essere compilato in </a:t>
            </a:r>
            <a:r>
              <a:rPr lang="it-IT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tutte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sue parti e salvato in pdf prima del caricamento</a:t>
            </a:r>
          </a:p>
        </p:txBody>
      </p:sp>
      <p:sp>
        <p:nvSpPr>
          <p:cNvPr id="8" name="Freccia a destra 7"/>
          <p:cNvSpPr/>
          <p:nvPr/>
        </p:nvSpPr>
        <p:spPr bwMode="auto">
          <a:xfrm rot="5400000">
            <a:off x="4907484" y="1793657"/>
            <a:ext cx="349856" cy="3285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rot="5400000">
            <a:off x="3665734" y="1804859"/>
            <a:ext cx="359118" cy="29687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Freccia a destra 14"/>
          <p:cNvSpPr/>
          <p:nvPr/>
        </p:nvSpPr>
        <p:spPr bwMode="auto">
          <a:xfrm rot="5400000">
            <a:off x="2778108" y="1809283"/>
            <a:ext cx="359119" cy="28803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9" name="Immagine 8" descr="https://encrypted-tbn0.gstatic.com/images?q=tbn:ANd9GcTPq5sI150LWa2-qXAWbyWKvA1yuk4whaUaT3VIDGzeCQdPqOXW82E9QS8xR54&amp;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38">
            <a:off x="7194443" y="1454629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7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693370">
            <a:off x="321971" y="5428058"/>
            <a:ext cx="979520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24778" t="23768" r="23077" b="7666"/>
          <a:stretch/>
        </p:blipFill>
        <p:spPr bwMode="auto">
          <a:xfrm>
            <a:off x="611560" y="1531899"/>
            <a:ext cx="4464496" cy="3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467544" y="1412776"/>
            <a:ext cx="2016224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3"/>
          <a:srcRect l="24778" t="25759" r="23007" b="8785"/>
          <a:stretch/>
        </p:blipFill>
        <p:spPr bwMode="auto">
          <a:xfrm>
            <a:off x="3486003" y="1201426"/>
            <a:ext cx="511581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508104" y="4797152"/>
            <a:ext cx="282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Personalizzati in base ai criteri della Tabella 1 di ogni Avviso!</a:t>
            </a:r>
            <a:endParaRPr lang="it-I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7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BAFD8-E848-4D30-BC9C-D3A5790DCF77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862</Words>
  <Application>Microsoft Office PowerPoint</Application>
  <PresentationFormat>Presentazione su schermo (4:3)</PresentationFormat>
  <Paragraphs>166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LINK DI ACCESSO ALLA DOMANDA DI CONTRIBUTO E MODULISTICA</vt:lpstr>
      <vt:lpstr>Presentazione standard di PowerPoint</vt:lpstr>
      <vt:lpstr>Sono parte integrante della domanda di contributo  (articolo 12, comma 5 e 6 degli Avvisi):</vt:lpstr>
      <vt:lpstr>Cosa trovate nell’applicativo IOL:</vt:lpstr>
      <vt:lpstr> </vt:lpstr>
      <vt:lpstr>1. INFORMAZIONI PER L’ATTRIBUZIONE DEI CRITERI QUALITATIVI (descrizione progetto)</vt:lpstr>
      <vt:lpstr>Presentazione standard di PowerPoint</vt:lpstr>
      <vt:lpstr>Presentazione standard di PowerPoint</vt:lpstr>
      <vt:lpstr>Presentazione standard di PowerPoint</vt:lpstr>
      <vt:lpstr>2. QUADRO LOGICO</vt:lpstr>
      <vt:lpstr>Suggerimenti per la compilazione del quadro logico</vt:lpstr>
      <vt:lpstr>Presentazione standard di PowerPoint</vt:lpstr>
      <vt:lpstr>3. SCHEDA/E PARTNER firmata/e digitalmente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ATTENZIONE!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412</cp:revision>
  <cp:lastPrinted>2019-11-13T14:49:21Z</cp:lastPrinted>
  <dcterms:created xsi:type="dcterms:W3CDTF">2006-02-07T08:20:31Z</dcterms:created>
  <dcterms:modified xsi:type="dcterms:W3CDTF">2022-12-20T16:38:38Z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