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75" r:id="rId5"/>
    <p:sldId id="324" r:id="rId6"/>
    <p:sldId id="350" r:id="rId7"/>
    <p:sldId id="351" r:id="rId8"/>
    <p:sldId id="342" r:id="rId9"/>
    <p:sldId id="353" r:id="rId10"/>
    <p:sldId id="276" r:id="rId11"/>
    <p:sldId id="354" r:id="rId12"/>
    <p:sldId id="355" r:id="rId13"/>
    <p:sldId id="358" r:id="rId14"/>
    <p:sldId id="356" r:id="rId15"/>
    <p:sldId id="357" r:id="rId16"/>
    <p:sldId id="341" r:id="rId17"/>
    <p:sldId id="359" r:id="rId18"/>
  </p:sldIdLst>
  <p:sldSz cx="9144000" cy="6858000" type="screen4x3"/>
  <p:notesSz cx="6797675" cy="9926638"/>
  <p:defaultTextStyle>
    <a:defPPr>
      <a:defRPr lang="it-IT"/>
    </a:defPPr>
    <a:lvl1pPr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144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46" autoAdjust="0"/>
    <p:restoredTop sz="94660"/>
  </p:normalViewPr>
  <p:slideViewPr>
    <p:cSldViewPr>
      <p:cViewPr varScale="1">
        <p:scale>
          <a:sx n="88" d="100"/>
          <a:sy n="88" d="100"/>
        </p:scale>
        <p:origin x="1229" y="62"/>
      </p:cViewPr>
      <p:guideLst>
        <p:guide orient="horz" pos="86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81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399FC1A-E90D-41E4-85F1-0BAD669E3EE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4531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20712D0-D001-4D7A-B99F-A7873A6B09F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79580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eaLnBrk="1" hangingPunct="1"/>
            <a:fld id="{65C028A0-E1E6-466E-AFF5-EDA6D9BDD97B}" type="slidenum">
              <a:rPr lang="it-IT" sz="1200" smtClean="0">
                <a:latin typeface="Times New Roman" pitchFamily="18" charset="0"/>
              </a:rPr>
              <a:pPr eaLnBrk="1" hangingPunct="1"/>
              <a:t>7</a:t>
            </a:fld>
            <a:endParaRPr lang="it-IT" sz="1200" smtClean="0"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it-IT" smtClean="0"/>
              <a:t>Capo I – Sviluppo competitivo delle PMI - continua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30"/>
          <p:cNvSpPr txBox="1">
            <a:spLocks noChangeArrowheads="1"/>
          </p:cNvSpPr>
          <p:nvPr userDrawn="1"/>
        </p:nvSpPr>
        <p:spPr bwMode="auto">
          <a:xfrm>
            <a:off x="2914650" y="228600"/>
            <a:ext cx="594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US" sz="2000" smtClean="0">
                <a:solidFill>
                  <a:schemeClr val="bg1"/>
                </a:solidFill>
                <a:latin typeface="DecimaUNI02 Rg" pitchFamily="50" charset="0"/>
              </a:rPr>
              <a:t>Al servizio di gente unica</a:t>
            </a:r>
            <a:endParaRPr lang="it-IT" sz="2000" smtClean="0">
              <a:solidFill>
                <a:schemeClr val="bg1"/>
              </a:solidFill>
              <a:latin typeface="DecimaUNI02 Rg" pitchFamily="50" charset="0"/>
            </a:endParaRPr>
          </a:p>
        </p:txBody>
      </p:sp>
      <p:sp>
        <p:nvSpPr>
          <p:cNvPr id="3" name="Text Box 1032"/>
          <p:cNvSpPr txBox="1">
            <a:spLocks noChangeArrowheads="1"/>
          </p:cNvSpPr>
          <p:nvPr userDrawn="1"/>
        </p:nvSpPr>
        <p:spPr bwMode="auto">
          <a:xfrm>
            <a:off x="3257550" y="5029200"/>
            <a:ext cx="3028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endParaRPr lang="it-IT" sz="2800" smtClean="0">
              <a:solidFill>
                <a:schemeClr val="bg1"/>
              </a:solidFill>
              <a:latin typeface="DecimaUNI02 Rg" pitchFamily="50" charset="0"/>
            </a:endParaRPr>
          </a:p>
        </p:txBody>
      </p:sp>
      <p:sp>
        <p:nvSpPr>
          <p:cNvPr id="4" name="Text Box 1033"/>
          <p:cNvSpPr txBox="1">
            <a:spLocks noChangeArrowheads="1"/>
          </p:cNvSpPr>
          <p:nvPr userDrawn="1"/>
        </p:nvSpPr>
        <p:spPr bwMode="auto">
          <a:xfrm>
            <a:off x="0" y="6096000"/>
            <a:ext cx="24003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endParaRPr lang="it-IT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15362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508016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443663" y="990600"/>
            <a:ext cx="2014537" cy="44958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00050" y="990600"/>
            <a:ext cx="5891213" cy="44958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427512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olo, testo e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0050" y="990600"/>
            <a:ext cx="8058150" cy="762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00050" y="1981200"/>
            <a:ext cx="3952875" cy="3505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grafico 3"/>
          <p:cNvSpPr>
            <a:spLocks noGrp="1"/>
          </p:cNvSpPr>
          <p:nvPr>
            <p:ph type="chart" sz="half" idx="2"/>
          </p:nvPr>
        </p:nvSpPr>
        <p:spPr>
          <a:xfrm>
            <a:off x="4505325" y="1981200"/>
            <a:ext cx="3952875" cy="3505200"/>
          </a:xfrm>
        </p:spPr>
        <p:txBody>
          <a:bodyPr/>
          <a:lstStyle/>
          <a:p>
            <a:pPr lvl="0"/>
            <a:endParaRPr lang="it-IT" noProof="0" smtClean="0"/>
          </a:p>
        </p:txBody>
      </p:sp>
    </p:spTree>
    <p:extLst>
      <p:ext uri="{BB962C8B-B14F-4D97-AF65-F5344CB8AC3E}">
        <p14:creationId xmlns:p14="http://schemas.microsoft.com/office/powerpoint/2010/main" val="3335907383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olo, grafico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0050" y="990600"/>
            <a:ext cx="8058150" cy="762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grafico 2"/>
          <p:cNvSpPr>
            <a:spLocks noGrp="1"/>
          </p:cNvSpPr>
          <p:nvPr>
            <p:ph type="chart" sz="half" idx="1"/>
          </p:nvPr>
        </p:nvSpPr>
        <p:spPr>
          <a:xfrm>
            <a:off x="400050" y="1981200"/>
            <a:ext cx="3952875" cy="3505200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05325" y="1981200"/>
            <a:ext cx="3952875" cy="3505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5757807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olo, diagramma o organi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0050" y="990600"/>
            <a:ext cx="8058150" cy="762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SmartArt 2"/>
          <p:cNvSpPr>
            <a:spLocks noGrp="1"/>
          </p:cNvSpPr>
          <p:nvPr>
            <p:ph type="dgm" idx="1"/>
          </p:nvPr>
        </p:nvSpPr>
        <p:spPr>
          <a:xfrm>
            <a:off x="400050" y="1981200"/>
            <a:ext cx="8058150" cy="3505200"/>
          </a:xfrm>
        </p:spPr>
        <p:txBody>
          <a:bodyPr/>
          <a:lstStyle/>
          <a:p>
            <a:pPr lvl="0"/>
            <a:endParaRPr lang="it-IT" noProof="0" smtClean="0"/>
          </a:p>
        </p:txBody>
      </p:sp>
    </p:spTree>
    <p:extLst>
      <p:ext uri="{BB962C8B-B14F-4D97-AF65-F5344CB8AC3E}">
        <p14:creationId xmlns:p14="http://schemas.microsoft.com/office/powerpoint/2010/main" val="17799708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970205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78491230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00050" y="1981200"/>
            <a:ext cx="3952875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05325" y="1981200"/>
            <a:ext cx="3952875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185280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179280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159872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762713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93785542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6578127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20200" cy="689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7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00050" y="990600"/>
            <a:ext cx="8058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8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0050" y="1981200"/>
            <a:ext cx="805815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Questo è lo stile da usare per l’elenco puntato.</a:t>
            </a:r>
          </a:p>
          <a:p>
            <a:pPr lvl="1"/>
            <a:r>
              <a:rPr lang="it-IT" smtClean="0"/>
              <a:t>Questo è lo stile per il secondo livello asdfasdfasdf asdf asdf asdfasd</a:t>
            </a:r>
          </a:p>
          <a:p>
            <a:pPr lvl="1"/>
            <a:r>
              <a:rPr lang="it-IT" smtClean="0"/>
              <a:t>	questo è lo stile per il terzo livello</a:t>
            </a:r>
          </a:p>
          <a:p>
            <a:pPr lvl="2"/>
            <a:r>
              <a:rPr lang="it-IT" smtClean="0"/>
              <a:t>questo è per il quarto</a:t>
            </a:r>
          </a:p>
          <a:p>
            <a:pPr lvl="3"/>
            <a:r>
              <a:rPr lang="it-IT" smtClean="0"/>
              <a:t>Questo è il quinto</a:t>
            </a:r>
          </a:p>
          <a:p>
            <a:pPr lvl="1"/>
            <a:endParaRPr lang="it-IT" smtClean="0"/>
          </a:p>
        </p:txBody>
      </p:sp>
      <p:sp>
        <p:nvSpPr>
          <p:cNvPr id="1029" name="Text Box 24"/>
          <p:cNvSpPr txBox="1">
            <a:spLocks noChangeArrowheads="1"/>
          </p:cNvSpPr>
          <p:nvPr userDrawn="1"/>
        </p:nvSpPr>
        <p:spPr bwMode="auto">
          <a:xfrm>
            <a:off x="457200" y="6324600"/>
            <a:ext cx="815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endParaRPr lang="it-IT" sz="2000" smtClean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16" r:id="rId13"/>
    <p:sldLayoutId id="2147483817" r:id="rId14"/>
  </p:sldLayoutIdLst>
  <p:transition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1449C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DecimaW03 Rg" pitchFamily="2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assistenza.gest.doc@insiel.it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53" name="Text Box 25"/>
          <p:cNvSpPr txBox="1">
            <a:spLocks noChangeArrowheads="1"/>
          </p:cNvSpPr>
          <p:nvPr/>
        </p:nvSpPr>
        <p:spPr bwMode="auto">
          <a:xfrm>
            <a:off x="179512" y="1052513"/>
            <a:ext cx="885698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eaLnBrk="1" hangingPunct="1"/>
            <a:r>
              <a:rPr lang="it-IT" sz="3600" b="1" dirty="0">
                <a:solidFill>
                  <a:schemeClr val="bg1"/>
                </a:solidFill>
              </a:rPr>
              <a:t>Bandi L.R. </a:t>
            </a:r>
            <a:r>
              <a:rPr lang="it-IT" sz="3600" b="1" dirty="0" smtClean="0">
                <a:solidFill>
                  <a:schemeClr val="bg1"/>
                </a:solidFill>
              </a:rPr>
              <a:t>16/14</a:t>
            </a:r>
            <a:endParaRPr lang="it-IT" sz="3600" b="1" dirty="0">
              <a:solidFill>
                <a:schemeClr val="bg1"/>
              </a:solidFill>
            </a:endParaRPr>
          </a:p>
          <a:p>
            <a:pPr eaLnBrk="1" hangingPunct="1"/>
            <a:endParaRPr lang="it-IT" sz="3600" b="1" dirty="0">
              <a:solidFill>
                <a:schemeClr val="bg1"/>
              </a:solidFill>
            </a:endParaRPr>
          </a:p>
          <a:p>
            <a:pPr eaLnBrk="1" hangingPunct="1"/>
            <a:r>
              <a:rPr lang="it-IT" sz="2800" b="1" dirty="0">
                <a:solidFill>
                  <a:schemeClr val="bg1"/>
                </a:solidFill>
              </a:rPr>
              <a:t>Modalità inserimento e trasmissione domande tramite il </a:t>
            </a:r>
            <a:r>
              <a:rPr lang="it-IT" sz="2800" b="1" dirty="0" smtClean="0">
                <a:solidFill>
                  <a:schemeClr val="bg1"/>
                </a:solidFill>
              </a:rPr>
              <a:t>«Sistema Istanze On Line- IOL»</a:t>
            </a:r>
          </a:p>
          <a:p>
            <a:pPr eaLnBrk="1" hangingPunct="1"/>
            <a:endParaRPr lang="it-IT" sz="3600" b="1" dirty="0" smtClean="0">
              <a:solidFill>
                <a:schemeClr val="bg1"/>
              </a:solidFill>
            </a:endParaRPr>
          </a:p>
          <a:p>
            <a:pPr eaLnBrk="1" hangingPunct="1"/>
            <a:endParaRPr lang="it-IT" sz="3600" b="1" dirty="0">
              <a:solidFill>
                <a:schemeClr val="bg1"/>
              </a:solidFill>
            </a:endParaRPr>
          </a:p>
          <a:p>
            <a:pPr eaLnBrk="1" hangingPunct="1"/>
            <a:r>
              <a:rPr lang="it-IT" sz="2800" b="1" dirty="0" smtClean="0">
                <a:solidFill>
                  <a:schemeClr val="bg1"/>
                </a:solidFill>
              </a:rPr>
              <a:t>Anno 2023 </a:t>
            </a:r>
            <a:endParaRPr lang="it-IT" sz="2800" b="1" dirty="0">
              <a:solidFill>
                <a:schemeClr val="bg1"/>
              </a:solidFill>
            </a:endParaRPr>
          </a:p>
          <a:p>
            <a:pPr eaLnBrk="1" hangingPunct="1"/>
            <a:endParaRPr lang="it-IT" sz="2800" b="1" dirty="0">
              <a:solidFill>
                <a:schemeClr val="bg1"/>
              </a:solidFill>
            </a:endParaRPr>
          </a:p>
          <a:p>
            <a:pPr eaLnBrk="1" hangingPunct="1"/>
            <a:r>
              <a:rPr lang="it-IT" sz="1600" b="1" dirty="0" smtClean="0">
                <a:solidFill>
                  <a:schemeClr val="bg1"/>
                </a:solidFill>
              </a:rPr>
              <a:t>Stefano Munarin</a:t>
            </a:r>
            <a:endParaRPr lang="it-IT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it-IT" sz="1600" b="1" dirty="0" smtClean="0">
                <a:solidFill>
                  <a:schemeClr val="bg1"/>
                </a:solidFill>
              </a:rPr>
              <a:t>Insiel S.p.A.</a:t>
            </a:r>
            <a:endParaRPr lang="it-IT" sz="1600" b="1" dirty="0">
              <a:solidFill>
                <a:schemeClr val="bg1"/>
              </a:solidFill>
            </a:endParaRPr>
          </a:p>
        </p:txBody>
      </p:sp>
      <p:sp>
        <p:nvSpPr>
          <p:cNvPr id="22555" name="Text Box 27"/>
          <p:cNvSpPr txBox="1">
            <a:spLocks noChangeArrowheads="1"/>
          </p:cNvSpPr>
          <p:nvPr/>
        </p:nvSpPr>
        <p:spPr bwMode="auto">
          <a:xfrm>
            <a:off x="1143000" y="6324600"/>
            <a:ext cx="7467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 dirty="0">
                <a:solidFill>
                  <a:schemeClr val="bg1"/>
                </a:solidFill>
              </a:rPr>
              <a:t>Direzione </a:t>
            </a:r>
            <a:r>
              <a:rPr lang="it-IT" sz="2000" dirty="0" smtClean="0">
                <a:solidFill>
                  <a:schemeClr val="bg1"/>
                </a:solidFill>
              </a:rPr>
              <a:t>Centrale Cultura e Sport</a:t>
            </a:r>
            <a:endParaRPr lang="it-IT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358" y="1772816"/>
            <a:ext cx="8916749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854187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4744"/>
            <a:ext cx="9032141" cy="4544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839805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7848872" cy="494184"/>
          </a:xfrm>
        </p:spPr>
        <p:txBody>
          <a:bodyPr/>
          <a:lstStyle/>
          <a:p>
            <a:pPr algn="ctr"/>
            <a:r>
              <a:rPr lang="it-IT" sz="20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Trasmissione finale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617471"/>
            <a:ext cx="8181975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482000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700808"/>
            <a:ext cx="7702624" cy="2345432"/>
          </a:xfrm>
        </p:spPr>
        <p:txBody>
          <a:bodyPr/>
          <a:lstStyle/>
          <a:p>
            <a:pPr marL="0" indent="0">
              <a:buNone/>
            </a:pPr>
            <a:r>
              <a:rPr lang="it-IT" sz="2000" u="sng" dirty="0">
                <a:solidFill>
                  <a:srgbClr val="FF0000"/>
                </a:solidFill>
                <a:latin typeface="Calibri" panose="020F0502020204030204" pitchFamily="34" charset="0"/>
              </a:rPr>
              <a:t>Assistenza</a:t>
            </a:r>
            <a:r>
              <a:rPr lang="it-IT" sz="2000" u="sng" dirty="0">
                <a:solidFill>
                  <a:srgbClr val="FF0000"/>
                </a:solidFill>
              </a:rPr>
              <a:t> </a:t>
            </a:r>
            <a:r>
              <a:rPr lang="it-IT" sz="2000" u="sng" dirty="0" smtClean="0">
                <a:solidFill>
                  <a:srgbClr val="FF0000"/>
                </a:solidFill>
              </a:rPr>
              <a:t>applicativa Insiel</a:t>
            </a:r>
            <a:r>
              <a:rPr lang="it-IT" sz="2000" dirty="0" smtClean="0">
                <a:solidFill>
                  <a:srgbClr val="FF0000"/>
                </a:solidFill>
              </a:rPr>
              <a:t>:</a:t>
            </a:r>
            <a:endParaRPr lang="it-IT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it-IT" sz="2000" dirty="0" smtClean="0">
                <a:solidFill>
                  <a:srgbClr val="FF0000"/>
                </a:solidFill>
              </a:rPr>
              <a:t>Numero Verde Gratuito: </a:t>
            </a:r>
            <a:r>
              <a:rPr lang="it-IT" sz="2000" b="1" dirty="0" smtClean="0">
                <a:solidFill>
                  <a:srgbClr val="FF0000"/>
                </a:solidFill>
              </a:rPr>
              <a:t>800 098 788 </a:t>
            </a:r>
            <a:r>
              <a:rPr lang="it-IT" sz="2000" dirty="0">
                <a:solidFill>
                  <a:srgbClr val="FF0000"/>
                </a:solidFill>
              </a:rPr>
              <a:t>(</a:t>
            </a:r>
            <a:r>
              <a:rPr lang="it-IT" sz="2000" dirty="0" err="1">
                <a:solidFill>
                  <a:srgbClr val="FF0000"/>
                </a:solidFill>
              </a:rPr>
              <a:t>lun-ven</a:t>
            </a:r>
            <a:r>
              <a:rPr lang="it-IT" sz="2000" dirty="0">
                <a:solidFill>
                  <a:srgbClr val="FF0000"/>
                </a:solidFill>
              </a:rPr>
              <a:t> 8.00 – 18.00). </a:t>
            </a:r>
            <a:endParaRPr lang="it-IT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sz="2000" dirty="0" smtClean="0">
                <a:solidFill>
                  <a:srgbClr val="FF0000"/>
                </a:solidFill>
              </a:rPr>
              <a:t>Per </a:t>
            </a:r>
            <a:r>
              <a:rPr lang="it-IT" sz="2000" dirty="0">
                <a:solidFill>
                  <a:srgbClr val="FF0000"/>
                </a:solidFill>
              </a:rPr>
              <a:t>chiamate* da telefoni cellulari o dall’estero, il numero da contattare sarà lo 040 06 49 013</a:t>
            </a:r>
            <a:r>
              <a:rPr lang="it-IT" sz="2000" dirty="0" smtClean="0">
                <a:solidFill>
                  <a:srgbClr val="FF0000"/>
                </a:solidFill>
              </a:rPr>
              <a:t>. *</a:t>
            </a:r>
            <a:r>
              <a:rPr lang="it-IT" sz="2000" dirty="0">
                <a:solidFill>
                  <a:srgbClr val="FF0000"/>
                </a:solidFill>
              </a:rPr>
              <a:t>costo della chiamata a carico dell’utente secondo la tariffa del gestore </a:t>
            </a:r>
            <a:r>
              <a:rPr lang="it-IT" sz="2000" dirty="0" smtClean="0">
                <a:solidFill>
                  <a:srgbClr val="FF0000"/>
                </a:solidFill>
              </a:rPr>
              <a:t>telefonico</a:t>
            </a:r>
          </a:p>
          <a:p>
            <a:pPr marL="0" indent="0">
              <a:buNone/>
            </a:pPr>
            <a:endParaRPr lang="it-IT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sz="2000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it-IT" sz="2000" dirty="0">
                <a:solidFill>
                  <a:srgbClr val="FF0000"/>
                </a:solidFill>
              </a:rPr>
              <a:t> E-mail Insiel: </a:t>
            </a:r>
            <a:r>
              <a:rPr lang="it-IT" sz="2000" b="1" u="sng" dirty="0">
                <a:solidFill>
                  <a:schemeClr val="tx2"/>
                </a:solidFill>
                <a:hlinkClick r:id="rId2"/>
              </a:rPr>
              <a:t>assistenza.gest.doc@insiel.it</a:t>
            </a:r>
            <a:endParaRPr lang="it-IT" sz="2000" b="1" dirty="0">
              <a:solidFill>
                <a:schemeClr val="tx2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02672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0" y="0"/>
            <a:ext cx="9144000" cy="685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53" name="Text Box 25"/>
          <p:cNvSpPr txBox="1">
            <a:spLocks noChangeArrowheads="1"/>
          </p:cNvSpPr>
          <p:nvPr/>
        </p:nvSpPr>
        <p:spPr bwMode="auto">
          <a:xfrm>
            <a:off x="145468" y="2132856"/>
            <a:ext cx="8856984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eaLnBrk="1" hangingPunct="1"/>
            <a:r>
              <a:rPr lang="it-IT" sz="3600" b="1" dirty="0" smtClean="0">
                <a:solidFill>
                  <a:schemeClr val="bg1"/>
                </a:solidFill>
              </a:rPr>
              <a:t>Grazie</a:t>
            </a:r>
          </a:p>
          <a:p>
            <a:pPr eaLnBrk="1" hangingPunct="1"/>
            <a:r>
              <a:rPr lang="it-IT" sz="3600" b="1" dirty="0">
                <a:solidFill>
                  <a:schemeClr val="bg1"/>
                </a:solidFill>
              </a:rPr>
              <a:t>p</a:t>
            </a:r>
            <a:r>
              <a:rPr lang="it-IT" sz="3600" b="1" dirty="0" smtClean="0">
                <a:solidFill>
                  <a:schemeClr val="bg1"/>
                </a:solidFill>
              </a:rPr>
              <a:t>er</a:t>
            </a:r>
          </a:p>
          <a:p>
            <a:pPr eaLnBrk="1" hangingPunct="1"/>
            <a:r>
              <a:rPr lang="it-IT" sz="3600" b="1" dirty="0">
                <a:solidFill>
                  <a:schemeClr val="bg1"/>
                </a:solidFill>
              </a:rPr>
              <a:t>l</a:t>
            </a:r>
            <a:r>
              <a:rPr lang="it-IT" sz="3600" b="1" dirty="0" smtClean="0">
                <a:solidFill>
                  <a:schemeClr val="bg1"/>
                </a:solidFill>
              </a:rPr>
              <a:t>’attenzione</a:t>
            </a:r>
            <a:endParaRPr lang="it-IT" sz="1600" b="1" dirty="0">
              <a:solidFill>
                <a:schemeClr val="bg1"/>
              </a:solidFill>
            </a:endParaRPr>
          </a:p>
        </p:txBody>
      </p:sp>
      <p:sp>
        <p:nvSpPr>
          <p:cNvPr id="22555" name="Text Box 27"/>
          <p:cNvSpPr txBox="1">
            <a:spLocks noChangeArrowheads="1"/>
          </p:cNvSpPr>
          <p:nvPr/>
        </p:nvSpPr>
        <p:spPr bwMode="auto">
          <a:xfrm>
            <a:off x="1143000" y="6324600"/>
            <a:ext cx="7467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 dirty="0">
                <a:solidFill>
                  <a:schemeClr val="bg1"/>
                </a:solidFill>
              </a:rPr>
              <a:t>Direzione </a:t>
            </a:r>
            <a:r>
              <a:rPr lang="it-IT" sz="2000" dirty="0" smtClean="0">
                <a:solidFill>
                  <a:schemeClr val="bg1"/>
                </a:solidFill>
              </a:rPr>
              <a:t>Centrale Cultura e Sport</a:t>
            </a:r>
            <a:endParaRPr lang="it-IT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405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86" y="764704"/>
            <a:ext cx="8350250" cy="648071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Introduzione</a:t>
            </a:r>
            <a:endParaRPr lang="it-IT" sz="2000" dirty="0" smtClean="0">
              <a:solidFill>
                <a:srgbClr val="0070C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12776"/>
            <a:ext cx="9144000" cy="4824513"/>
          </a:xfrm>
        </p:spPr>
        <p:txBody>
          <a:bodyPr/>
          <a:lstStyle/>
          <a:p>
            <a:pPr marL="0" indent="0" algn="just" eaLnBrk="1" hangingPunct="1">
              <a:buNone/>
              <a:defRPr/>
            </a:pPr>
            <a:r>
              <a:rPr lang="it-IT" sz="1400" dirty="0"/>
              <a:t>A</a:t>
            </a:r>
            <a:r>
              <a:rPr lang="it-IT" sz="1400" dirty="0" smtClean="0"/>
              <a:t>nche </a:t>
            </a:r>
            <a:r>
              <a:rPr lang="it-IT" sz="1400" dirty="0"/>
              <a:t>quest’anno verrà utilizzato per la presentazione delle domande il sistema denominato “</a:t>
            </a:r>
            <a:r>
              <a:rPr lang="it-IT" sz="1400" b="1" dirty="0"/>
              <a:t>Istanze On Line - IOL</a:t>
            </a:r>
            <a:r>
              <a:rPr lang="it-IT" sz="1400" dirty="0"/>
              <a:t>”, per accedere al quale sarà necessario utilizzare le credenziali </a:t>
            </a:r>
            <a:r>
              <a:rPr lang="it-IT" sz="1400" b="1" i="1" dirty="0"/>
              <a:t>SPID</a:t>
            </a:r>
            <a:r>
              <a:rPr lang="it-IT" sz="1400" dirty="0"/>
              <a:t> (Sistema Pubblico di Identità Digitale) ovvero </a:t>
            </a:r>
            <a:r>
              <a:rPr lang="it-IT" sz="1400" dirty="0" smtClean="0"/>
              <a:t>la modalità di accesso con CIE (Carta identità Elettronica) e CRS/CNS, attraverso </a:t>
            </a:r>
            <a:r>
              <a:rPr lang="it-IT" sz="1400" dirty="0"/>
              <a:t>l’identificazione della persona fisica sulla base </a:t>
            </a:r>
            <a:r>
              <a:rPr lang="it-IT" sz="1400" i="1" dirty="0"/>
              <a:t>dell’identità digitale </a:t>
            </a:r>
            <a:r>
              <a:rPr lang="it-IT" sz="1400" dirty="0"/>
              <a:t>associata al codice SPID o dichiarata nei supporti dotati di certificato di autenticazione, </a:t>
            </a:r>
            <a:r>
              <a:rPr lang="it-IT" sz="1400" dirty="0" smtClean="0"/>
              <a:t>quali appunto </a:t>
            </a:r>
            <a:r>
              <a:rPr lang="it-IT" sz="1400" dirty="0"/>
              <a:t>la </a:t>
            </a:r>
            <a:r>
              <a:rPr lang="it-IT" sz="1400" dirty="0" smtClean="0"/>
              <a:t>CIE, la </a:t>
            </a:r>
            <a:r>
              <a:rPr lang="it-IT" sz="1400" dirty="0"/>
              <a:t>CNS e</a:t>
            </a:r>
            <a:r>
              <a:rPr lang="it-IT" sz="1400" dirty="0" smtClean="0"/>
              <a:t> </a:t>
            </a:r>
            <a:r>
              <a:rPr lang="it-IT" sz="1400" dirty="0"/>
              <a:t>la maggior parte delle firme digitali</a:t>
            </a:r>
            <a:r>
              <a:rPr lang="it-IT" sz="1400" dirty="0" smtClean="0"/>
              <a:t>.</a:t>
            </a:r>
          </a:p>
          <a:p>
            <a:pPr marL="0" indent="0" algn="just" eaLnBrk="1" hangingPunct="1">
              <a:buNone/>
              <a:defRPr/>
            </a:pPr>
            <a:endParaRPr lang="it-IT" sz="1400" dirty="0"/>
          </a:p>
          <a:p>
            <a:pPr marL="0" indent="0" algn="just" eaLnBrk="1" hangingPunct="1">
              <a:buFontTx/>
              <a:buNone/>
              <a:defRPr/>
            </a:pPr>
            <a:r>
              <a:rPr lang="it-IT" sz="1400" b="1" dirty="0"/>
              <a:t>Non è possibile accedere al sistema in forma anonima</a:t>
            </a:r>
            <a:r>
              <a:rPr lang="it-IT" sz="1400" dirty="0"/>
              <a:t>.</a:t>
            </a:r>
          </a:p>
          <a:p>
            <a:pPr marL="0" indent="0" algn="just" eaLnBrk="1" hangingPunct="1">
              <a:buFontTx/>
              <a:buNone/>
              <a:defRPr/>
            </a:pPr>
            <a:endParaRPr lang="it-IT" sz="1400" dirty="0"/>
          </a:p>
          <a:p>
            <a:pPr marL="0" indent="0" algn="just" eaLnBrk="1" hangingPunct="1">
              <a:buFontTx/>
              <a:buNone/>
              <a:defRPr/>
            </a:pPr>
            <a:r>
              <a:rPr lang="it-IT" sz="1400" b="1" dirty="0">
                <a:solidFill>
                  <a:srgbClr val="FF0000"/>
                </a:solidFill>
              </a:rPr>
              <a:t>L’identificazione del soggetto in fase di accesso al </a:t>
            </a:r>
            <a:r>
              <a:rPr lang="it-IT" sz="1400" b="1" dirty="0" smtClean="0">
                <a:solidFill>
                  <a:srgbClr val="FF0000"/>
                </a:solidFill>
              </a:rPr>
              <a:t>sistema, </a:t>
            </a:r>
            <a:r>
              <a:rPr lang="it-IT" sz="1400" b="1" dirty="0">
                <a:solidFill>
                  <a:srgbClr val="FF0000"/>
                </a:solidFill>
              </a:rPr>
              <a:t>consente di adottare quale forma di </a:t>
            </a:r>
            <a:r>
              <a:rPr lang="it-IT" sz="1400" b="1" u="sng" dirty="0">
                <a:solidFill>
                  <a:srgbClr val="FF0000"/>
                </a:solidFill>
              </a:rPr>
              <a:t>sottoscrizione della domanda </a:t>
            </a:r>
            <a:r>
              <a:rPr lang="it-IT" sz="1400" b="1" dirty="0">
                <a:solidFill>
                  <a:srgbClr val="FF0000"/>
                </a:solidFill>
              </a:rPr>
              <a:t>la mera convalida finale a valle della compilazione, ai sensi dell’articolo 65 del CAD (Codice dell’Amministrazione Digitale).</a:t>
            </a:r>
          </a:p>
          <a:p>
            <a:pPr marL="0" indent="0" algn="just" eaLnBrk="1" hangingPunct="1">
              <a:buFontTx/>
              <a:buNone/>
              <a:defRPr/>
            </a:pPr>
            <a:endParaRPr lang="it-IT" sz="1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0050" y="990600"/>
            <a:ext cx="7916366" cy="782216"/>
          </a:xfrm>
        </p:spPr>
        <p:txBody>
          <a:bodyPr/>
          <a:lstStyle/>
          <a:p>
            <a:pPr algn="ctr"/>
            <a:r>
              <a:rPr lang="it-IT" sz="20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SPID: cos’è e come si ottengono le credenziali? 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271938" y="1484784"/>
            <a:ext cx="88569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400" b="1" dirty="0" smtClean="0"/>
              <a:t>SPID</a:t>
            </a:r>
            <a:r>
              <a:rPr lang="it-IT" sz="1400" dirty="0" smtClean="0"/>
              <a:t> è il </a:t>
            </a:r>
            <a:r>
              <a:rPr lang="it-IT" sz="1400" i="1" dirty="0"/>
              <a:t>Sistema Pubblico di Identità Digitale</a:t>
            </a:r>
            <a:r>
              <a:rPr lang="it-IT" sz="1400" dirty="0"/>
              <a:t>, è la soluzione che ti permette di accedere a tutti i servizi online della Pubblica Amministrazione e dei soggetti privati aderenti con un'unica Identità Digitale (username e password) utilizzabile da computer, </a:t>
            </a:r>
            <a:r>
              <a:rPr lang="it-IT" sz="1400" dirty="0" err="1"/>
              <a:t>tablet</a:t>
            </a:r>
            <a:r>
              <a:rPr lang="it-IT" sz="1400" dirty="0"/>
              <a:t> e </a:t>
            </a:r>
            <a:r>
              <a:rPr lang="it-IT" sz="1400" dirty="0" err="1"/>
              <a:t>smartphone</a:t>
            </a:r>
            <a:r>
              <a:rPr lang="it-IT" sz="1400" dirty="0"/>
              <a:t>.</a:t>
            </a:r>
            <a:endParaRPr lang="it-IT" sz="1400" dirty="0" smtClean="0"/>
          </a:p>
          <a:p>
            <a:pPr algn="just"/>
            <a:endParaRPr lang="it-IT" sz="1400" dirty="0" smtClean="0"/>
          </a:p>
          <a:p>
            <a:pPr algn="just"/>
            <a:r>
              <a:rPr lang="it-IT" sz="1400" dirty="0"/>
              <a:t>Per ottenere le tue credenziali SPID devi rivolgerti a </a:t>
            </a:r>
            <a:r>
              <a:rPr lang="it-IT" sz="1400" i="1" dirty="0"/>
              <a:t>Aruba, </a:t>
            </a:r>
            <a:r>
              <a:rPr lang="it-IT" sz="1400" i="1" dirty="0" err="1"/>
              <a:t>Infocert</a:t>
            </a:r>
            <a:r>
              <a:rPr lang="it-IT" sz="1400" i="1" dirty="0"/>
              <a:t>, Intesa, </a:t>
            </a:r>
            <a:r>
              <a:rPr lang="it-IT" sz="1400" i="1" dirty="0" err="1"/>
              <a:t>Namirial</a:t>
            </a:r>
            <a:r>
              <a:rPr lang="it-IT" sz="1400" i="1" dirty="0"/>
              <a:t>, Poste, </a:t>
            </a:r>
            <a:r>
              <a:rPr lang="it-IT" sz="1400" i="1" dirty="0" err="1"/>
              <a:t>Register</a:t>
            </a:r>
            <a:r>
              <a:rPr lang="it-IT" sz="1400" i="1" dirty="0"/>
              <a:t>, </a:t>
            </a:r>
            <a:r>
              <a:rPr lang="it-IT" sz="1400" i="1" dirty="0" err="1"/>
              <a:t>Sielte</a:t>
            </a:r>
            <a:r>
              <a:rPr lang="it-IT" sz="1400" i="1" dirty="0"/>
              <a:t>, Tim o Lepida</a:t>
            </a:r>
            <a:r>
              <a:rPr lang="it-IT" sz="1400" dirty="0"/>
              <a:t>. Questi soggetti (detti </a:t>
            </a:r>
            <a:r>
              <a:rPr lang="it-IT" sz="1400" i="1" dirty="0" err="1"/>
              <a:t>identity</a:t>
            </a:r>
            <a:r>
              <a:rPr lang="it-IT" sz="1400" i="1" dirty="0"/>
              <a:t> provider</a:t>
            </a:r>
            <a:r>
              <a:rPr lang="it-IT" sz="1400" dirty="0"/>
              <a:t>) ti offrono diverse modalità per richiedere e ottenere SPID, puoi scegliere quella più adatta alle tue esigenze. Tutte le informazioni su dove e come chiedere le tue credenziali SPID sul sito </a:t>
            </a:r>
            <a:r>
              <a:rPr lang="it-IT" sz="1400" b="1" i="1" dirty="0"/>
              <a:t>spid.gov.it/richiedi-</a:t>
            </a:r>
            <a:r>
              <a:rPr lang="it-IT" sz="1400" b="1" i="1" dirty="0" err="1"/>
              <a:t>spid</a:t>
            </a:r>
            <a:r>
              <a:rPr lang="it-IT" sz="1400" dirty="0" smtClean="0"/>
              <a:t>.</a:t>
            </a:r>
          </a:p>
          <a:p>
            <a:pPr algn="l"/>
            <a:endParaRPr lang="it-IT" sz="1400" dirty="0"/>
          </a:p>
          <a:p>
            <a:pPr algn="l"/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7110400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67544" y="993126"/>
            <a:ext cx="7848872" cy="494184"/>
          </a:xfrm>
        </p:spPr>
        <p:txBody>
          <a:bodyPr/>
          <a:lstStyle/>
          <a:p>
            <a:pPr algn="ctr"/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Come </a:t>
            </a:r>
            <a:r>
              <a:rPr lang="it-IT" sz="20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attivare la CRS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271938" y="1484784"/>
            <a:ext cx="885698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400" dirty="0"/>
              <a:t>Le </a:t>
            </a:r>
            <a:r>
              <a:rPr lang="it-IT" sz="1400" b="1" dirty="0"/>
              <a:t>persone fisiche</a:t>
            </a:r>
            <a:r>
              <a:rPr lang="it-IT" sz="1400" dirty="0"/>
              <a:t>, legali rappresentanti di enti pubblici, associazioni, fondazioni, cooperative ed istituti scolastici, in possesso della Carta Regionale dei Servizi (</a:t>
            </a:r>
            <a:r>
              <a:rPr lang="it-IT" sz="1400" b="1" dirty="0"/>
              <a:t>CRS</a:t>
            </a:r>
            <a:r>
              <a:rPr lang="it-IT" sz="1400" dirty="0"/>
              <a:t>), devono attivare la CRS e ottenere il codice personale (PIN) che, in associazione con un lettore di </a:t>
            </a:r>
            <a:r>
              <a:rPr lang="it-IT" sz="1400" i="1" dirty="0" err="1"/>
              <a:t>smart</a:t>
            </a:r>
            <a:r>
              <a:rPr lang="it-IT" sz="1400" i="1" dirty="0"/>
              <a:t> card</a:t>
            </a:r>
            <a:r>
              <a:rPr lang="it-IT" sz="1400" dirty="0"/>
              <a:t>, permette l’accesso ai servizi e alle applicazioni online come meglio specificato al seguente link: </a:t>
            </a:r>
            <a:r>
              <a:rPr lang="it-IT" sz="1400" b="1" i="1" dirty="0"/>
              <a:t>http://www.regione.fvg.it/rafvg/cms/RAFVG/GEN/carta-regionale-servizi/FOGLIA4/</a:t>
            </a:r>
            <a:r>
              <a:rPr lang="it-IT" sz="1400" dirty="0"/>
              <a:t> </a:t>
            </a:r>
            <a:endParaRPr lang="it-IT" sz="1400" dirty="0" smtClean="0"/>
          </a:p>
          <a:p>
            <a:pPr algn="just"/>
            <a:endParaRPr lang="it-IT" sz="1400" dirty="0"/>
          </a:p>
          <a:p>
            <a:pPr algn="just"/>
            <a:r>
              <a:rPr lang="it-IT" sz="1400" dirty="0" smtClean="0"/>
              <a:t>Per </a:t>
            </a:r>
            <a:r>
              <a:rPr lang="it-IT" sz="1400" dirty="0"/>
              <a:t>fare ciò basta rivolgersi alle diverse sedi </a:t>
            </a:r>
            <a:r>
              <a:rPr lang="it-IT" sz="1400" b="1" dirty="0"/>
              <a:t>degli Uffici relazioni con il pubblico (URP) della Regione Autonoma Friuli Venezia Giulia</a:t>
            </a:r>
            <a:r>
              <a:rPr lang="it-IT" sz="1400" dirty="0"/>
              <a:t>, esibendo un documento valido di identità e il codice fiscale, oltre alla CRS. </a:t>
            </a:r>
            <a:endParaRPr lang="it-IT" sz="1400" dirty="0" smtClean="0"/>
          </a:p>
          <a:p>
            <a:pPr algn="just"/>
            <a:endParaRPr lang="it-IT" sz="1400" dirty="0"/>
          </a:p>
          <a:p>
            <a:pPr algn="just"/>
            <a:r>
              <a:rPr lang="it-IT" sz="1400" dirty="0" smtClean="0"/>
              <a:t>Consulta </a:t>
            </a:r>
            <a:r>
              <a:rPr lang="it-IT" sz="1400" dirty="0"/>
              <a:t>indirizzi e orari degli URP al link</a:t>
            </a:r>
            <a:r>
              <a:rPr lang="it-IT" sz="1400" dirty="0" smtClean="0"/>
              <a:t>:</a:t>
            </a:r>
          </a:p>
          <a:p>
            <a:pPr algn="just"/>
            <a:endParaRPr lang="it-IT" sz="1400" dirty="0" smtClean="0"/>
          </a:p>
          <a:p>
            <a:pPr algn="just"/>
            <a:r>
              <a:rPr lang="it-IT" sz="1400" b="1" i="1" dirty="0" smtClean="0"/>
              <a:t>http</a:t>
            </a:r>
            <a:r>
              <a:rPr lang="it-IT" sz="1400" b="1" i="1" dirty="0"/>
              <a:t>://filodiretto.regione.fvg.it/filodiretto2011/filodiretto/urp.aspx</a:t>
            </a:r>
          </a:p>
        </p:txBody>
      </p:sp>
    </p:spTree>
    <p:extLst>
      <p:ext uri="{BB962C8B-B14F-4D97-AF65-F5344CB8AC3E}">
        <p14:creationId xmlns:p14="http://schemas.microsoft.com/office/powerpoint/2010/main" val="23865053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67544" y="990600"/>
            <a:ext cx="7848872" cy="494184"/>
          </a:xfrm>
        </p:spPr>
        <p:txBody>
          <a:bodyPr/>
          <a:lstStyle/>
          <a:p>
            <a:pPr algn="ctr"/>
            <a:r>
              <a:rPr lang="it-IT" sz="20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Login al sistema per la presentazione delle domanda 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421" y="1514195"/>
            <a:ext cx="8105117" cy="411021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6319" y="3284984"/>
            <a:ext cx="1941718" cy="2241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1709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7848872" cy="494184"/>
          </a:xfrm>
        </p:spPr>
        <p:txBody>
          <a:bodyPr/>
          <a:lstStyle/>
          <a:p>
            <a:pPr algn="ctr"/>
            <a:r>
              <a:rPr lang="it-IT" sz="20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Compilazione della domanda (dati strutturati)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618928"/>
            <a:ext cx="8453095" cy="4067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1042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56792"/>
            <a:ext cx="9540552" cy="43924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it-IT" sz="1700" dirty="0" smtClean="0"/>
          </a:p>
          <a:p>
            <a:pPr eaLnBrk="1" hangingPunct="1">
              <a:lnSpc>
                <a:spcPct val="80000"/>
              </a:lnSpc>
              <a:defRPr/>
            </a:pPr>
            <a:endParaRPr lang="it-IT" sz="1700" dirty="0" smtClean="0"/>
          </a:p>
          <a:p>
            <a:pPr eaLnBrk="1" hangingPunct="1">
              <a:lnSpc>
                <a:spcPct val="80000"/>
              </a:lnSpc>
              <a:defRPr/>
            </a:pPr>
            <a:endParaRPr lang="it-IT" sz="1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it-IT" sz="1400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it-IT" sz="1400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it-IT" sz="1400" dirty="0" smtClean="0"/>
              <a:t>			</a:t>
            </a:r>
            <a:endParaRPr lang="it-IT" sz="1600" b="1" i="1" dirty="0" smtClean="0">
              <a:solidFill>
                <a:srgbClr val="21449C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1052736"/>
            <a:ext cx="7129579" cy="483492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700808"/>
            <a:ext cx="8858931" cy="2494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921273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114" y="1844824"/>
            <a:ext cx="8894779" cy="3152006"/>
          </a:xfrm>
          <a:prstGeom prst="rect">
            <a:avLst/>
          </a:prstGeom>
        </p:spPr>
      </p:pic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7848872" cy="494184"/>
          </a:xfrm>
        </p:spPr>
        <p:txBody>
          <a:bodyPr/>
          <a:lstStyle/>
          <a:p>
            <a:pPr algn="ctr"/>
            <a:r>
              <a:rPr lang="it-IT" sz="20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Caricamento allegati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87220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DecimaWE Rg"/>
        <a:ea typeface=""/>
        <a:cs typeface=""/>
      </a:majorFont>
      <a:minorFont>
        <a:latin typeface="DecimaWE R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DecimaWE Rg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DecimaWE Rg" pitchFamily="2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5D6FF73A62CBC4DB15BEFD55584D1F5" ma:contentTypeVersion="" ma:contentTypeDescription="Creare un nuovo documento." ma:contentTypeScope="" ma:versionID="87d497ed7b153937402cc9d447a6245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d1096d788cdb336a5a92c14e1fc7a82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Data inizio pianificazion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Data fine pianificazion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2774643-7869-44FB-8078-E13FF113E0D3}">
  <ds:schemaRefs>
    <ds:schemaRef ds:uri="http://schemas.openxmlformats.org/package/2006/metadata/core-properties"/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7EC3D913-2F0F-4671-8845-222AD5BBFC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6E6097-182D-4728-8E68-D87F8973FA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2913</TotalTime>
  <Words>514</Words>
  <Application>Microsoft Office PowerPoint</Application>
  <PresentationFormat>Presentazione su schermo (4:3)</PresentationFormat>
  <Paragraphs>49</Paragraphs>
  <Slides>14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1" baseType="lpstr">
      <vt:lpstr>Calibri</vt:lpstr>
      <vt:lpstr>DecimaUNI02 Rg</vt:lpstr>
      <vt:lpstr>DecimaW03 Rg</vt:lpstr>
      <vt:lpstr>DecimaWE Rg</vt:lpstr>
      <vt:lpstr>Times New Roman</vt:lpstr>
      <vt:lpstr>Wingdings</vt:lpstr>
      <vt:lpstr>Struttura predefinita</vt:lpstr>
      <vt:lpstr>Presentazione standard di PowerPoint</vt:lpstr>
      <vt:lpstr>Introduzione</vt:lpstr>
      <vt:lpstr>SPID: cos’è e come si ottengono le credenziali?  </vt:lpstr>
      <vt:lpstr>Come attivare la CRS</vt:lpstr>
      <vt:lpstr>Login al sistema per la presentazione delle domanda </vt:lpstr>
      <vt:lpstr>Compilazione della domanda (dati strutturati)</vt:lpstr>
      <vt:lpstr>Presentazione standard di PowerPoint</vt:lpstr>
      <vt:lpstr>Presentazione standard di PowerPoint</vt:lpstr>
      <vt:lpstr>Caricamento allegati</vt:lpstr>
      <vt:lpstr>Presentazione standard di PowerPoint</vt:lpstr>
      <vt:lpstr>Presentazione standard di PowerPoint</vt:lpstr>
      <vt:lpstr>Trasmissione finale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sandro</dc:creator>
  <cp:lastModifiedBy>Simonetti Maria Teresa</cp:lastModifiedBy>
  <cp:revision>234</cp:revision>
  <cp:lastPrinted>2017-09-21T06:15:45Z</cp:lastPrinted>
  <dcterms:created xsi:type="dcterms:W3CDTF">2006-02-07T08:20:31Z</dcterms:created>
  <dcterms:modified xsi:type="dcterms:W3CDTF">2022-12-19T10:41:18Z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0x010100C5D6FF73A62CBC4DB15BEFD55584D1F5</vt:lpwstr>
  </property>
</Properties>
</file>