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5" r:id="rId5"/>
    <p:sldId id="324" r:id="rId6"/>
    <p:sldId id="350" r:id="rId7"/>
    <p:sldId id="351" r:id="rId8"/>
    <p:sldId id="342" r:id="rId9"/>
    <p:sldId id="353" r:id="rId10"/>
    <p:sldId id="276" r:id="rId11"/>
    <p:sldId id="354" r:id="rId12"/>
    <p:sldId id="355" r:id="rId13"/>
    <p:sldId id="358" r:id="rId14"/>
    <p:sldId id="356" r:id="rId15"/>
    <p:sldId id="357" r:id="rId16"/>
    <p:sldId id="341" r:id="rId17"/>
    <p:sldId id="359" r:id="rId18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4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>
      <p:cViewPr varScale="1">
        <p:scale>
          <a:sx n="88" d="100"/>
          <a:sy n="88" d="100"/>
        </p:scale>
        <p:origin x="1229" y="62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fld id="{65C028A0-E1E6-466E-AFF5-EDA6D9BDD97B}" type="slidenum">
              <a:rPr lang="it-IT" sz="1200" smtClean="0">
                <a:latin typeface="Times New Roman" pitchFamily="18" charset="0"/>
              </a:rPr>
              <a:pPr eaLnBrk="1" hangingPunct="1"/>
              <a:t>7</a:t>
            </a:fld>
            <a:endParaRPr lang="it-IT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/>
              <a:t>Capo I – Sviluppo competitivo delle PMI - continua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ssistenza.gest.doc@insiel.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79512" y="1052513"/>
            <a:ext cx="88569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Bandi L.R. </a:t>
            </a:r>
            <a:r>
              <a:rPr lang="it-IT" sz="3600" b="1" dirty="0" smtClean="0">
                <a:solidFill>
                  <a:schemeClr val="bg1"/>
                </a:solidFill>
              </a:rPr>
              <a:t>16/14</a:t>
            </a:r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>
                <a:solidFill>
                  <a:schemeClr val="bg1"/>
                </a:solidFill>
              </a:rPr>
              <a:t>Modalità inserimento e trasmissione domande tramite il </a:t>
            </a:r>
            <a:r>
              <a:rPr lang="it-IT" sz="2800" b="1" dirty="0" smtClean="0">
                <a:solidFill>
                  <a:schemeClr val="bg1"/>
                </a:solidFill>
              </a:rPr>
              <a:t>«Sistema Istanze On Line- IOL»</a:t>
            </a:r>
          </a:p>
          <a:p>
            <a:pPr eaLnBrk="1" hangingPunct="1"/>
            <a:endParaRPr lang="it-IT" sz="3600" b="1" dirty="0" smtClean="0">
              <a:solidFill>
                <a:schemeClr val="bg1"/>
              </a:solidFill>
            </a:endParaRP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 smtClean="0">
                <a:solidFill>
                  <a:schemeClr val="bg1"/>
                </a:solidFill>
              </a:rPr>
              <a:t>Anno 2023 </a:t>
            </a:r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 smtClean="0">
                <a:solidFill>
                  <a:schemeClr val="bg1"/>
                </a:solidFill>
              </a:rPr>
              <a:t>Stefano Munarin</a:t>
            </a:r>
            <a:endParaRPr lang="it-IT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 smtClean="0">
                <a:solidFill>
                  <a:schemeClr val="bg1"/>
                </a:solidFill>
              </a:rPr>
              <a:t>Insiel S.p.A.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</a:t>
            </a:r>
            <a:r>
              <a:rPr lang="it-IT" sz="2000" dirty="0" smtClean="0">
                <a:solidFill>
                  <a:schemeClr val="bg1"/>
                </a:solidFill>
              </a:rPr>
              <a:t>Centrale Cultura e Sport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58" y="1772816"/>
            <a:ext cx="891674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541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032141" cy="454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3980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Trasmissione finale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17471"/>
            <a:ext cx="81819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8200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7702624" cy="2345432"/>
          </a:xfrm>
        </p:spPr>
        <p:txBody>
          <a:bodyPr/>
          <a:lstStyle/>
          <a:p>
            <a:pPr marL="0" indent="0">
              <a:buNone/>
            </a:pP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Assistenza</a:t>
            </a:r>
            <a:r>
              <a:rPr lang="it-IT" sz="2000" u="sng" dirty="0">
                <a:solidFill>
                  <a:srgbClr val="FF0000"/>
                </a:solidFill>
              </a:rPr>
              <a:t> </a:t>
            </a:r>
            <a:r>
              <a:rPr lang="it-IT" sz="2000" u="sng" dirty="0" smtClean="0">
                <a:solidFill>
                  <a:srgbClr val="FF0000"/>
                </a:solidFill>
              </a:rPr>
              <a:t>applicativa Insiel</a:t>
            </a:r>
            <a:r>
              <a:rPr lang="it-IT" sz="2000" dirty="0" smtClean="0">
                <a:solidFill>
                  <a:srgbClr val="FF0000"/>
                </a:solidFill>
              </a:rPr>
              <a:t>:</a:t>
            </a: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 smtClean="0">
                <a:solidFill>
                  <a:srgbClr val="FF0000"/>
                </a:solidFill>
              </a:rPr>
              <a:t>Numero Verde Gratuito: </a:t>
            </a:r>
            <a:r>
              <a:rPr lang="it-IT" sz="2000" b="1" dirty="0" smtClean="0">
                <a:solidFill>
                  <a:srgbClr val="FF0000"/>
                </a:solidFill>
              </a:rPr>
              <a:t>800 098 788 </a:t>
            </a:r>
            <a:r>
              <a:rPr lang="it-IT" sz="2000" dirty="0">
                <a:solidFill>
                  <a:srgbClr val="FF0000"/>
                </a:solidFill>
              </a:rPr>
              <a:t>(</a:t>
            </a:r>
            <a:r>
              <a:rPr lang="it-IT" sz="2000" dirty="0" err="1">
                <a:solidFill>
                  <a:srgbClr val="FF0000"/>
                </a:solidFill>
              </a:rPr>
              <a:t>lun-ven</a:t>
            </a:r>
            <a:r>
              <a:rPr lang="it-IT" sz="2000" dirty="0">
                <a:solidFill>
                  <a:srgbClr val="FF0000"/>
                </a:solidFill>
              </a:rPr>
              <a:t> 8.00 – 18.00). </a:t>
            </a: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Per </a:t>
            </a:r>
            <a:r>
              <a:rPr lang="it-IT" sz="2000" dirty="0">
                <a:solidFill>
                  <a:srgbClr val="FF0000"/>
                </a:solidFill>
              </a:rPr>
              <a:t>chiamate* da telefoni cellulari o dall’estero, il numero da contattare sarà lo 040 06 49 013</a:t>
            </a:r>
            <a:r>
              <a:rPr lang="it-IT" sz="2000" dirty="0" smtClean="0">
                <a:solidFill>
                  <a:srgbClr val="FF0000"/>
                </a:solidFill>
              </a:rPr>
              <a:t>. *</a:t>
            </a:r>
            <a:r>
              <a:rPr lang="it-IT" sz="2000" dirty="0">
                <a:solidFill>
                  <a:srgbClr val="FF0000"/>
                </a:solidFill>
              </a:rPr>
              <a:t>costo della chiamata a carico dell’utente secondo la tariffa del gestore </a:t>
            </a:r>
            <a:r>
              <a:rPr lang="it-IT" sz="2000" dirty="0" smtClean="0">
                <a:solidFill>
                  <a:srgbClr val="FF0000"/>
                </a:solidFill>
              </a:rPr>
              <a:t>telefonico</a:t>
            </a:r>
          </a:p>
          <a:p>
            <a:pPr marL="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rgbClr val="FF0000"/>
                </a:solidFill>
              </a:rPr>
              <a:t> E-mail Insiel: </a:t>
            </a:r>
            <a:r>
              <a:rPr lang="it-IT" sz="2000" b="1" u="sng" dirty="0">
                <a:solidFill>
                  <a:schemeClr val="tx2"/>
                </a:solidFill>
                <a:hlinkClick r:id="rId2"/>
              </a:rPr>
              <a:t>assistenza.gest.doc@insiel.it</a:t>
            </a:r>
            <a:endParaRPr lang="it-IT" sz="2000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6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45468" y="2132856"/>
            <a:ext cx="885698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 smtClean="0">
                <a:solidFill>
                  <a:schemeClr val="bg1"/>
                </a:solidFill>
              </a:rPr>
              <a:t>Grazie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p</a:t>
            </a:r>
            <a:r>
              <a:rPr lang="it-IT" sz="3600" b="1" dirty="0" smtClean="0">
                <a:solidFill>
                  <a:schemeClr val="bg1"/>
                </a:solidFill>
              </a:rPr>
              <a:t>er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l</a:t>
            </a:r>
            <a:r>
              <a:rPr lang="it-IT" sz="3600" b="1" dirty="0" smtClean="0">
                <a:solidFill>
                  <a:schemeClr val="bg1"/>
                </a:solidFill>
              </a:rPr>
              <a:t>’attenzione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</a:t>
            </a:r>
            <a:r>
              <a:rPr lang="it-IT" sz="2000" dirty="0" smtClean="0">
                <a:solidFill>
                  <a:schemeClr val="bg1"/>
                </a:solidFill>
              </a:rPr>
              <a:t>Centrale Cultura e Sport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0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86" y="764704"/>
            <a:ext cx="8350250" cy="648071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Introduzione</a:t>
            </a:r>
            <a:endParaRPr lang="it-IT" sz="2000" dirty="0" smtClean="0">
              <a:solidFill>
                <a:srgbClr val="0070C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482451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it-IT" sz="1400" dirty="0"/>
              <a:t>A</a:t>
            </a:r>
            <a:r>
              <a:rPr lang="it-IT" sz="1400" dirty="0" smtClean="0"/>
              <a:t>nche </a:t>
            </a:r>
            <a:r>
              <a:rPr lang="it-IT" sz="1400" dirty="0"/>
              <a:t>quest’anno verrà utilizzato per la presentazione delle domande il sistema denominato “</a:t>
            </a:r>
            <a:r>
              <a:rPr lang="it-IT" sz="1400" b="1" dirty="0"/>
              <a:t>Istanze On Line - IOL</a:t>
            </a:r>
            <a:r>
              <a:rPr lang="it-IT" sz="1400" dirty="0"/>
              <a:t>”, per accedere al quale sarà necessario utilizzare le credenziali </a:t>
            </a:r>
            <a:r>
              <a:rPr lang="it-IT" sz="1400" b="1" i="1" dirty="0"/>
              <a:t>SPID</a:t>
            </a:r>
            <a:r>
              <a:rPr lang="it-IT" sz="1400" dirty="0"/>
              <a:t> (Sistema Pubblico di Identità Digitale) ovvero </a:t>
            </a:r>
            <a:r>
              <a:rPr lang="it-IT" sz="1400" dirty="0" smtClean="0"/>
              <a:t>la modalità di accesso con CIE (Carta identità Elettronica) e CRS/CNS, attraverso </a:t>
            </a:r>
            <a:r>
              <a:rPr lang="it-IT" sz="1400" dirty="0"/>
              <a:t>l’identificazione della persona fisica sulla base </a:t>
            </a:r>
            <a:r>
              <a:rPr lang="it-IT" sz="1400" i="1" dirty="0"/>
              <a:t>dell’identità digitale </a:t>
            </a:r>
            <a:r>
              <a:rPr lang="it-IT" sz="1400" dirty="0"/>
              <a:t>associata al codice SPID o dichiarata nei supporti dotati di certificato di autenticazione, </a:t>
            </a:r>
            <a:r>
              <a:rPr lang="it-IT" sz="1400" dirty="0" smtClean="0"/>
              <a:t>quali appunto </a:t>
            </a:r>
            <a:r>
              <a:rPr lang="it-IT" sz="1400" dirty="0"/>
              <a:t>la </a:t>
            </a:r>
            <a:r>
              <a:rPr lang="it-IT" sz="1400" dirty="0" smtClean="0"/>
              <a:t>CIE, la </a:t>
            </a:r>
            <a:r>
              <a:rPr lang="it-IT" sz="1400" dirty="0"/>
              <a:t>CNS e</a:t>
            </a:r>
            <a:r>
              <a:rPr lang="it-IT" sz="1400" dirty="0" smtClean="0"/>
              <a:t> </a:t>
            </a:r>
            <a:r>
              <a:rPr lang="it-IT" sz="1400" dirty="0"/>
              <a:t>la maggior parte delle firme digitali</a:t>
            </a:r>
            <a:r>
              <a:rPr lang="it-IT" sz="1400" dirty="0" smtClean="0"/>
              <a:t>.</a:t>
            </a:r>
          </a:p>
          <a:p>
            <a:pPr marL="0" indent="0" algn="just" eaLnBrk="1" hangingPunct="1">
              <a:buNone/>
              <a:defRPr/>
            </a:pP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b="1" dirty="0"/>
              <a:t>Non è possibile accedere al sistema in forma anonima</a:t>
            </a:r>
            <a:r>
              <a:rPr lang="it-IT" sz="1400" dirty="0"/>
              <a:t>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b="1" dirty="0">
                <a:solidFill>
                  <a:srgbClr val="FF0000"/>
                </a:solidFill>
              </a:rPr>
              <a:t>L’identificazione del soggetto in fase di accesso al </a:t>
            </a:r>
            <a:r>
              <a:rPr lang="it-IT" sz="1400" b="1" dirty="0" smtClean="0">
                <a:solidFill>
                  <a:srgbClr val="FF0000"/>
                </a:solidFill>
              </a:rPr>
              <a:t>sistema, </a:t>
            </a:r>
            <a:r>
              <a:rPr lang="it-IT" sz="1400" b="1" dirty="0">
                <a:solidFill>
                  <a:srgbClr val="FF0000"/>
                </a:solidFill>
              </a:rPr>
              <a:t>consente di adottare quale forma di </a:t>
            </a:r>
            <a:r>
              <a:rPr lang="it-IT" sz="1400" b="1" u="sng" dirty="0">
                <a:solidFill>
                  <a:srgbClr val="FF0000"/>
                </a:solidFill>
              </a:rPr>
              <a:t>sottoscrizione della domanda </a:t>
            </a:r>
            <a:r>
              <a:rPr lang="it-IT" sz="1400" b="1" dirty="0">
                <a:solidFill>
                  <a:srgbClr val="FF0000"/>
                </a:solidFill>
              </a:rPr>
              <a:t>la mera convalida finale a valle della compilazione, ai sensi dell’articolo 65 del CAD (Codice dell’Amministrazione Digitale).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7916366" cy="782216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SPID: cos’è e come si ottengono le credenziali?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71938" y="1484784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="1" dirty="0" smtClean="0"/>
              <a:t>SPID</a:t>
            </a:r>
            <a:r>
              <a:rPr lang="it-IT" sz="1400" dirty="0" smtClean="0"/>
              <a:t> è il </a:t>
            </a:r>
            <a:r>
              <a:rPr lang="it-IT" sz="1400" i="1" dirty="0"/>
              <a:t>Sistema Pubblico di Identità Digitale</a:t>
            </a:r>
            <a:r>
              <a:rPr lang="it-IT" sz="1400" dirty="0"/>
              <a:t>, è la soluzione che ti permette di accedere a tutti i servizi online della Pubblica Amministrazione e dei soggetti privati aderenti con un'unica Identità Digitale (username e password) utilizzabile da computer, </a:t>
            </a:r>
            <a:r>
              <a:rPr lang="it-IT" sz="1400" dirty="0" err="1"/>
              <a:t>tablet</a:t>
            </a:r>
            <a:r>
              <a:rPr lang="it-IT" sz="1400" dirty="0"/>
              <a:t> e </a:t>
            </a:r>
            <a:r>
              <a:rPr lang="it-IT" sz="1400" dirty="0" err="1"/>
              <a:t>smartphone</a:t>
            </a:r>
            <a:r>
              <a:rPr lang="it-IT" sz="1400" dirty="0"/>
              <a:t>.</a:t>
            </a:r>
            <a:endParaRPr lang="it-IT" sz="1400" dirty="0" smtClean="0"/>
          </a:p>
          <a:p>
            <a:pPr algn="just"/>
            <a:endParaRPr lang="it-IT" sz="1400" dirty="0" smtClean="0"/>
          </a:p>
          <a:p>
            <a:pPr algn="just"/>
            <a:r>
              <a:rPr lang="it-IT" sz="1400" dirty="0"/>
              <a:t>Per ottenere le tue credenziali SPID devi rivolgerti a </a:t>
            </a:r>
            <a:r>
              <a:rPr lang="it-IT" sz="1400" i="1" dirty="0"/>
              <a:t>Aruba, </a:t>
            </a:r>
            <a:r>
              <a:rPr lang="it-IT" sz="1400" i="1" dirty="0" err="1"/>
              <a:t>Infocert</a:t>
            </a:r>
            <a:r>
              <a:rPr lang="it-IT" sz="1400" i="1" dirty="0"/>
              <a:t>, Intesa, </a:t>
            </a:r>
            <a:r>
              <a:rPr lang="it-IT" sz="1400" i="1" dirty="0" err="1"/>
              <a:t>Namirial</a:t>
            </a:r>
            <a:r>
              <a:rPr lang="it-IT" sz="1400" i="1" dirty="0"/>
              <a:t>, Poste, </a:t>
            </a:r>
            <a:r>
              <a:rPr lang="it-IT" sz="1400" i="1" dirty="0" err="1"/>
              <a:t>Register</a:t>
            </a:r>
            <a:r>
              <a:rPr lang="it-IT" sz="1400" i="1" dirty="0"/>
              <a:t>, </a:t>
            </a:r>
            <a:r>
              <a:rPr lang="it-IT" sz="1400" i="1" dirty="0" err="1"/>
              <a:t>Sielte</a:t>
            </a:r>
            <a:r>
              <a:rPr lang="it-IT" sz="1400" i="1" dirty="0"/>
              <a:t>, Tim o Lepida</a:t>
            </a:r>
            <a:r>
              <a:rPr lang="it-IT" sz="1400" dirty="0"/>
              <a:t>. Questi soggetti (detti </a:t>
            </a:r>
            <a:r>
              <a:rPr lang="it-IT" sz="1400" i="1" dirty="0" err="1"/>
              <a:t>identity</a:t>
            </a:r>
            <a:r>
              <a:rPr lang="it-IT" sz="1400" i="1" dirty="0"/>
              <a:t> provider</a:t>
            </a:r>
            <a:r>
              <a:rPr lang="it-IT" sz="1400" dirty="0"/>
              <a:t>) ti offrono diverse modalità per richiedere e ottenere SPID, puoi scegliere quella più adatta alle tue esigenze. Tutte le informazioni su dove e come chiedere le tue credenziali SPID sul sito </a:t>
            </a:r>
            <a:r>
              <a:rPr lang="it-IT" sz="1400" b="1" i="1" dirty="0"/>
              <a:t>spid.gov.it/richiedi-</a:t>
            </a:r>
            <a:r>
              <a:rPr lang="it-IT" sz="1400" b="1" i="1" dirty="0" err="1"/>
              <a:t>spid</a:t>
            </a:r>
            <a:r>
              <a:rPr lang="it-IT" sz="1400" dirty="0" smtClean="0"/>
              <a:t>.</a:t>
            </a:r>
          </a:p>
          <a:p>
            <a:pPr algn="l"/>
            <a:endParaRPr lang="it-IT" sz="1400" dirty="0"/>
          </a:p>
          <a:p>
            <a:pPr algn="l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711040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993126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attivare la CRS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71938" y="1484784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/>
              <a:t>Le </a:t>
            </a:r>
            <a:r>
              <a:rPr lang="it-IT" sz="1400" b="1" dirty="0"/>
              <a:t>persone fisiche</a:t>
            </a:r>
            <a:r>
              <a:rPr lang="it-IT" sz="1400" dirty="0"/>
              <a:t>, legali rappresentanti di enti pubblici, associazioni, fondazioni, cooperative ed istituti scolastici, in possesso della Carta Regionale dei Servizi (</a:t>
            </a:r>
            <a:r>
              <a:rPr lang="it-IT" sz="1400" b="1" dirty="0"/>
              <a:t>CRS</a:t>
            </a:r>
            <a:r>
              <a:rPr lang="it-IT" sz="1400" dirty="0"/>
              <a:t>), devono attivare la CRS e ottenere il codice personale (PIN) che, in associazione con un lettore di </a:t>
            </a:r>
            <a:r>
              <a:rPr lang="it-IT" sz="1400" i="1" dirty="0" err="1"/>
              <a:t>smart</a:t>
            </a:r>
            <a:r>
              <a:rPr lang="it-IT" sz="1400" i="1" dirty="0"/>
              <a:t> card</a:t>
            </a:r>
            <a:r>
              <a:rPr lang="it-IT" sz="1400" dirty="0"/>
              <a:t>, permette l’accesso ai servizi e alle applicazioni online come meglio specificato al seguente link: </a:t>
            </a:r>
            <a:r>
              <a:rPr lang="it-IT" sz="1400" b="1" i="1" dirty="0"/>
              <a:t>http://www.regione.fvg.it/rafvg/cms/RAFVG/GEN/carta-regionale-servizi/FOGLIA4/</a:t>
            </a:r>
            <a:r>
              <a:rPr lang="it-IT" sz="1400" dirty="0"/>
              <a:t> </a:t>
            </a:r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r>
              <a:rPr lang="it-IT" sz="1400" dirty="0" smtClean="0"/>
              <a:t>Per </a:t>
            </a:r>
            <a:r>
              <a:rPr lang="it-IT" sz="1400" dirty="0"/>
              <a:t>fare ciò basta rivolgersi alle diverse sedi </a:t>
            </a:r>
            <a:r>
              <a:rPr lang="it-IT" sz="1400" b="1" dirty="0"/>
              <a:t>degli Uffici relazioni con il pubblico (URP) della Regione Autonoma Friuli Venezia Giulia</a:t>
            </a:r>
            <a:r>
              <a:rPr lang="it-IT" sz="1400" dirty="0"/>
              <a:t>, esibendo un documento valido di identità e il codice fiscale, oltre alla CRS. </a:t>
            </a:r>
            <a:endParaRPr lang="it-IT" sz="1400" dirty="0" smtClean="0"/>
          </a:p>
          <a:p>
            <a:pPr algn="just"/>
            <a:endParaRPr lang="it-IT" sz="1400" dirty="0"/>
          </a:p>
          <a:p>
            <a:pPr algn="just"/>
            <a:r>
              <a:rPr lang="it-IT" sz="1400" dirty="0" smtClean="0"/>
              <a:t>Consulta </a:t>
            </a:r>
            <a:r>
              <a:rPr lang="it-IT" sz="1400" dirty="0"/>
              <a:t>indirizzi e orari degli URP al link</a:t>
            </a:r>
            <a:r>
              <a:rPr lang="it-IT" sz="1400" dirty="0" smtClean="0"/>
              <a:t>:</a:t>
            </a:r>
          </a:p>
          <a:p>
            <a:pPr algn="just"/>
            <a:endParaRPr lang="it-IT" sz="1400" dirty="0" smtClean="0"/>
          </a:p>
          <a:p>
            <a:pPr algn="just"/>
            <a:r>
              <a:rPr lang="it-IT" sz="1400" b="1" i="1" dirty="0" smtClean="0"/>
              <a:t>http</a:t>
            </a:r>
            <a:r>
              <a:rPr lang="it-IT" sz="1400" b="1" i="1" dirty="0"/>
              <a:t>://filodiretto.regione.fvg.it/filodiretto2011/filodiretto/urp.aspx</a:t>
            </a:r>
          </a:p>
        </p:txBody>
      </p:sp>
    </p:spTree>
    <p:extLst>
      <p:ext uri="{BB962C8B-B14F-4D97-AF65-F5344CB8AC3E}">
        <p14:creationId xmlns:p14="http://schemas.microsoft.com/office/powerpoint/2010/main" val="2386505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990600"/>
            <a:ext cx="7848872" cy="494184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Login al sistema per la presentazione delle domanda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21" y="1514195"/>
            <a:ext cx="8105117" cy="41102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319" y="3284984"/>
            <a:ext cx="1941718" cy="224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70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Compilazione della domanda (dati strutturati)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18928"/>
            <a:ext cx="8453095" cy="40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04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540552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dirty="0" smtClean="0"/>
              <a:t>			</a:t>
            </a:r>
            <a:endParaRPr lang="it-IT" sz="1600" b="1" i="1" dirty="0" smtClean="0">
              <a:solidFill>
                <a:srgbClr val="21449C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052736"/>
            <a:ext cx="7129579" cy="48349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858931" cy="249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212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14" y="1844824"/>
            <a:ext cx="8894779" cy="3152006"/>
          </a:xfrm>
          <a:prstGeom prst="rect">
            <a:avLst/>
          </a:prstGeom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Caricamento allegati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220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D6FF73A62CBC4DB15BEFD55584D1F5" ma:contentTypeVersion="" ma:contentTypeDescription="Creare un nuovo documento." ma:contentTypeScope="" ma:versionID="87d497ed7b153937402cc9d447a6245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d1096d788cdb336a5a92c14e1fc7a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74643-7869-44FB-8078-E13FF113E0D3}">
  <ds:schemaRefs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EC3D913-2F0F-4671-8845-222AD5BBFC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6E6097-182D-4728-8E68-D87F8973F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514</Words>
  <Application>Microsoft Office PowerPoint</Application>
  <PresentationFormat>Presentazione su schermo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Calibri</vt:lpstr>
      <vt:lpstr>DecimaUNI02 Rg</vt:lpstr>
      <vt:lpstr>DecimaW03 Rg</vt:lpstr>
      <vt:lpstr>DecimaWE Rg</vt:lpstr>
      <vt:lpstr>Times New Roman</vt:lpstr>
      <vt:lpstr>Wingdings</vt:lpstr>
      <vt:lpstr>Struttura predefinita</vt:lpstr>
      <vt:lpstr>Presentazione standard di PowerPoint</vt:lpstr>
      <vt:lpstr>Introduzione</vt:lpstr>
      <vt:lpstr>SPID: cos’è e come si ottengono le credenziali?  </vt:lpstr>
      <vt:lpstr>Come attivare la CRS</vt:lpstr>
      <vt:lpstr>Login al sistema per la presentazione delle domanda </vt:lpstr>
      <vt:lpstr>Compilazione della domanda (dati strutturati)</vt:lpstr>
      <vt:lpstr>Presentazione standard di PowerPoint</vt:lpstr>
      <vt:lpstr>Presentazione standard di PowerPoint</vt:lpstr>
      <vt:lpstr>Caricamento allegati</vt:lpstr>
      <vt:lpstr>Presentazione standard di PowerPoint</vt:lpstr>
      <vt:lpstr>Presentazione standard di PowerPoint</vt:lpstr>
      <vt:lpstr>Trasmissione finale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Simonetti Maria Teresa</cp:lastModifiedBy>
  <cp:revision>234</cp:revision>
  <cp:lastPrinted>2017-09-21T06:15:45Z</cp:lastPrinted>
  <dcterms:created xsi:type="dcterms:W3CDTF">2006-02-07T08:20:31Z</dcterms:created>
  <dcterms:modified xsi:type="dcterms:W3CDTF">2022-12-19T10:41:18Z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0x010100C5D6FF73A62CBC4DB15BEFD55584D1F5</vt:lpwstr>
  </property>
</Properties>
</file>