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61" r:id="rId5"/>
    <p:sldId id="351" r:id="rId6"/>
    <p:sldId id="360" r:id="rId7"/>
    <p:sldId id="352" r:id="rId8"/>
    <p:sldId id="357" r:id="rId9"/>
    <p:sldId id="358" r:id="rId10"/>
    <p:sldId id="362" r:id="rId11"/>
    <p:sldId id="363" r:id="rId12"/>
    <p:sldId id="354" r:id="rId13"/>
    <p:sldId id="367" r:id="rId14"/>
    <p:sldId id="368" r:id="rId15"/>
    <p:sldId id="369" r:id="rId16"/>
    <p:sldId id="371" r:id="rId17"/>
    <p:sldId id="365" r:id="rId18"/>
    <p:sldId id="366" r:id="rId19"/>
    <p:sldId id="359" r:id="rId20"/>
  </p:sldIdLst>
  <p:sldSz cx="9144000" cy="6858000" type="screen4x3"/>
  <p:notesSz cx="6797675" cy="9926638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1449C"/>
    <a:srgbClr val="663300"/>
    <a:srgbClr val="006600"/>
    <a:srgbClr val="FF66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4705" autoAdjust="0"/>
  </p:normalViewPr>
  <p:slideViewPr>
    <p:cSldViewPr>
      <p:cViewPr varScale="1">
        <p:scale>
          <a:sx n="65" d="100"/>
          <a:sy n="65" d="100"/>
        </p:scale>
        <p:origin x="1260" y="52"/>
      </p:cViewPr>
      <p:guideLst>
        <p:guide orient="horz" pos="864"/>
        <p:guide pos="2880"/>
      </p:guideLst>
    </p:cSldViewPr>
  </p:slideViewPr>
  <p:outlineViewPr>
    <p:cViewPr>
      <p:scale>
        <a:sx n="33" d="100"/>
        <a:sy n="33" d="100"/>
      </p:scale>
      <p:origin x="48" y="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399FC1A-E90D-41E4-85F1-0BAD669E3E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531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20712D0-D001-4D7A-B99F-A7873A6B09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958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/>
          <p:cNvSpPr txBox="1">
            <a:spLocks noChangeArrowheads="1"/>
          </p:cNvSpPr>
          <p:nvPr userDrawn="1"/>
        </p:nvSpPr>
        <p:spPr bwMode="auto">
          <a:xfrm>
            <a:off x="2914650" y="228600"/>
            <a:ext cx="594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2000" smtClean="0">
                <a:solidFill>
                  <a:schemeClr val="bg1"/>
                </a:solidFill>
                <a:latin typeface="DecimaUNI02 Rg" pitchFamily="50" charset="0"/>
              </a:rPr>
              <a:t>Al servizio di gente unica</a:t>
            </a:r>
            <a:endParaRPr lang="it-IT" sz="2000" smtClean="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3" name="Text Box 1032"/>
          <p:cNvSpPr txBox="1">
            <a:spLocks noChangeArrowheads="1"/>
          </p:cNvSpPr>
          <p:nvPr userDrawn="1"/>
        </p:nvSpPr>
        <p:spPr bwMode="auto">
          <a:xfrm>
            <a:off x="3257550" y="5029200"/>
            <a:ext cx="3028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z="2800" smtClean="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4" name="Text Box 1033"/>
          <p:cNvSpPr txBox="1">
            <a:spLocks noChangeArrowheads="1"/>
          </p:cNvSpPr>
          <p:nvPr userDrawn="1"/>
        </p:nvSpPr>
        <p:spPr bwMode="auto">
          <a:xfrm>
            <a:off x="0" y="6096000"/>
            <a:ext cx="2400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15362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0801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43663" y="990600"/>
            <a:ext cx="2014537" cy="4495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00050" y="990600"/>
            <a:ext cx="5891213" cy="4495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27512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33590738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75780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00050" y="1981200"/>
            <a:ext cx="8058150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17799708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C05B7A-9D70-B7B1-6186-F3FABC95C1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8FB8B47-0D6E-7B19-7B85-AAF274488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B5DBBD-1A9A-A31E-1090-0AB4341BA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4B0E-2B4A-4788-92B3-C6DDFD22C6D5}" type="datetimeFigureOut">
              <a:rPr lang="it-IT" smtClean="0"/>
              <a:t>22/12/2022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DC885E-3838-DE40-6D7E-33AD42143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93E60D-278B-67FD-C594-31189A7E2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AA05-A98A-4208-9B25-1D77602753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908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7020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849123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18528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7928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59872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6271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378554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57812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9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990600"/>
            <a:ext cx="8058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981200"/>
            <a:ext cx="80581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Questo è lo stile da usare per l’elenco puntato.</a:t>
            </a:r>
          </a:p>
          <a:p>
            <a:pPr lvl="1"/>
            <a:r>
              <a:rPr lang="it-IT" smtClean="0"/>
              <a:t>Questo è lo stile per il secondo livello asdfasdfasdf asdf asdf asdfasd</a:t>
            </a:r>
          </a:p>
          <a:p>
            <a:pPr lvl="1"/>
            <a:r>
              <a:rPr lang="it-IT" smtClean="0"/>
              <a:t>	questo è lo stile per il terzo livello</a:t>
            </a:r>
          </a:p>
          <a:p>
            <a:pPr lvl="2"/>
            <a:r>
              <a:rPr lang="it-IT" smtClean="0"/>
              <a:t>questo è per il quarto</a:t>
            </a:r>
          </a:p>
          <a:p>
            <a:pPr lvl="3"/>
            <a:r>
              <a:rPr lang="it-IT" smtClean="0"/>
              <a:t>Questo è il quinto</a:t>
            </a:r>
          </a:p>
          <a:p>
            <a:pPr lvl="1"/>
            <a:endParaRPr lang="it-IT" smtClean="0"/>
          </a:p>
        </p:txBody>
      </p:sp>
      <p:sp>
        <p:nvSpPr>
          <p:cNvPr id="1029" name="Text Box 24"/>
          <p:cNvSpPr txBox="1">
            <a:spLocks noChangeArrowheads="1"/>
          </p:cNvSpPr>
          <p:nvPr userDrawn="1"/>
        </p:nvSpPr>
        <p:spPr bwMode="auto">
          <a:xfrm>
            <a:off x="457200" y="6324600"/>
            <a:ext cx="815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z="200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1449C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DecimaW03 Rg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edvin.bevk@incubatori.fvg.it" TargetMode="External"/><Relationship Id="rId13" Type="http://schemas.openxmlformats.org/officeDocument/2006/relationships/hyperlink" Target="mailto:angelo.perlin@informest.it" TargetMode="External"/><Relationship Id="rId3" Type="http://schemas.openxmlformats.org/officeDocument/2006/relationships/hyperlink" Target="mailto:segreteria@creativefvg.eu" TargetMode="External"/><Relationship Id="rId7" Type="http://schemas.openxmlformats.org/officeDocument/2006/relationships/hyperlink" Target="mailto:diego.santaliana@poloaa.it" TargetMode="External"/><Relationship Id="rId12" Type="http://schemas.openxmlformats.org/officeDocument/2006/relationships/hyperlink" Target="mailto:roberto.pillon@areasciencepark.it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alberto.soraci@areasciencepark.it" TargetMode="External"/><Relationship Id="rId11" Type="http://schemas.openxmlformats.org/officeDocument/2006/relationships/hyperlink" Target="mailto:maurizio.caradonna@areasciencepark.it" TargetMode="External"/><Relationship Id="rId5" Type="http://schemas.openxmlformats.org/officeDocument/2006/relationships/hyperlink" Target="mailto:lorenzon.graziano@informest.it" TargetMode="External"/><Relationship Id="rId10" Type="http://schemas.openxmlformats.org/officeDocument/2006/relationships/hyperlink" Target="mailto:filippo.bianco@friulinnovazione.it" TargetMode="External"/><Relationship Id="rId4" Type="http://schemas.openxmlformats.org/officeDocument/2006/relationships/hyperlink" Target="mailto:Sergio.calo@creativefvg.eu" TargetMode="External"/><Relationship Id="rId9" Type="http://schemas.openxmlformats.org/officeDocument/2006/relationships/hyperlink" Target="mailto:elisa.terrenzani@friulinnovazione.it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2025.e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467544" y="908720"/>
            <a:ext cx="8424936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/>
            <a:endParaRPr lang="it-IT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it-IT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Avvisi pubblici L.R</a:t>
            </a: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16/14:</a:t>
            </a:r>
          </a:p>
          <a:p>
            <a:pPr eaLnBrk="1" hangingPunct="1"/>
            <a:r>
              <a:rPr lang="it-IT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Inquadramento generale</a:t>
            </a:r>
          </a:p>
          <a:p>
            <a:pPr eaLnBrk="1" hangingPunct="1"/>
            <a:endParaRPr lang="it-IT" sz="48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AVVISI ATTIVITA’ CULTURALI </a:t>
            </a:r>
            <a:endParaRPr lang="it-I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it-I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 2023 </a:t>
            </a:r>
            <a:endParaRPr lang="it-I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it-IT" sz="28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Servizio </a:t>
            </a:r>
            <a:r>
              <a:rPr lang="it-IT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Attività C</a:t>
            </a:r>
            <a:r>
              <a:rPr lang="it-IT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ulturali</a:t>
            </a:r>
          </a:p>
          <a:p>
            <a:pPr eaLnBrk="1" hangingPunct="1"/>
            <a:endParaRPr lang="it-IT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Direzione Cultura e Sport </a:t>
            </a:r>
          </a:p>
          <a:p>
            <a:pPr eaLnBrk="1" hangingPunct="1"/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8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D12F30B3-0CE5-4C40-A35A-B6D37A26B9A6}"/>
              </a:ext>
            </a:extLst>
          </p:cNvPr>
          <p:cNvSpPr/>
          <p:nvPr/>
        </p:nvSpPr>
        <p:spPr>
          <a:xfrm>
            <a:off x="-6529" y="83037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300" dirty="0" err="1"/>
              <a:t>Cluy</a:t>
            </a:r>
            <a:endParaRPr lang="it-IT" sz="3300" dirty="0"/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0DE02A60-0EDC-4A52-A862-B69B1A31C50D}"/>
              </a:ext>
            </a:extLst>
          </p:cNvPr>
          <p:cNvSpPr/>
          <p:nvPr/>
        </p:nvSpPr>
        <p:spPr>
          <a:xfrm>
            <a:off x="2700676" y="1503916"/>
            <a:ext cx="4039571" cy="3850169"/>
          </a:xfrm>
          <a:prstGeom prst="ellipse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300" dirty="0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7FCE0118-CBA5-41FB-A6C0-A75883776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069" y="822670"/>
            <a:ext cx="2385549" cy="132323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AD0548F-AA07-45C3-92C1-7403C57486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909" y="2671876"/>
            <a:ext cx="2107105" cy="1232919"/>
          </a:xfrm>
          <a:prstGeom prst="rect">
            <a:avLst/>
          </a:prstGeom>
          <a:noFill/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A315E43-2CD0-4188-968A-195D5B9049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06"/>
          <a:stretch/>
        </p:blipFill>
        <p:spPr>
          <a:xfrm>
            <a:off x="1185643" y="2436250"/>
            <a:ext cx="2233370" cy="6554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0C78EDB-93EA-4C78-825B-E2A060AAF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1624" y="1244159"/>
            <a:ext cx="2310929" cy="561566"/>
          </a:xfrm>
          <a:prstGeom prst="rect">
            <a:avLst/>
          </a:prstGeom>
          <a:noFill/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06BD0839-D714-4379-9BE6-D73C14C0E3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396" y="3924878"/>
            <a:ext cx="2200862" cy="1508637"/>
          </a:xfrm>
          <a:prstGeom prst="rect">
            <a:avLst/>
          </a:prstGeom>
          <a:noFill/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750C422D-77C1-4A66-BDD0-56CEA85C06F7}"/>
              </a:ext>
            </a:extLst>
          </p:cNvPr>
          <p:cNvSpPr txBox="1"/>
          <p:nvPr/>
        </p:nvSpPr>
        <p:spPr>
          <a:xfrm>
            <a:off x="68959" y="1012251"/>
            <a:ext cx="2954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2"/>
                </a:solidFill>
              </a:rPr>
              <a:t>CLUSTER CULTURA E CREATIVITA’</a:t>
            </a:r>
          </a:p>
          <a:p>
            <a:r>
              <a:rPr lang="it-IT" sz="2400" b="1" dirty="0" smtClean="0">
                <a:solidFill>
                  <a:schemeClr val="accent2"/>
                </a:solidFill>
              </a:rPr>
              <a:t>Soci fondatori</a:t>
            </a:r>
            <a:endParaRPr lang="it-IT" sz="2400" b="1" dirty="0">
              <a:solidFill>
                <a:schemeClr val="accent2"/>
              </a:solidFill>
            </a:endParaRPr>
          </a:p>
        </p:txBody>
      </p:sp>
      <p:pic>
        <p:nvPicPr>
          <p:cNvPr id="18" name="Picture 4" descr="AREA Science Park">
            <a:extLst>
              <a:ext uri="{FF2B5EF4-FFF2-40B4-BE49-F238E27FC236}">
                <a16:creationId xmlns:a16="http://schemas.microsoft.com/office/drawing/2014/main" id="{24311026-587A-4476-9CC9-143FAA1DB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971" y="2288868"/>
            <a:ext cx="1529972" cy="8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ontattaci - BIC Incubatori FVG">
            <a:extLst>
              <a:ext uri="{FF2B5EF4-FFF2-40B4-BE49-F238E27FC236}">
                <a16:creationId xmlns:a16="http://schemas.microsoft.com/office/drawing/2014/main" id="{0A9DDAEC-3E62-FD44-278E-2CE7058DA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33" y="4434988"/>
            <a:ext cx="1403916" cy="5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90150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DB3A515-0107-4096-9459-C12974909584}"/>
              </a:ext>
            </a:extLst>
          </p:cNvPr>
          <p:cNvSpPr/>
          <p:nvPr/>
        </p:nvSpPr>
        <p:spPr>
          <a:xfrm>
            <a:off x="0" y="851645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300" dirty="0" err="1"/>
              <a:t>Cly</a:t>
            </a:r>
            <a:endParaRPr lang="it-IT" sz="3300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271442" y="1121149"/>
            <a:ext cx="7886700" cy="994172"/>
          </a:xfrm>
        </p:spPr>
        <p:txBody>
          <a:bodyPr>
            <a:normAutofit/>
          </a:bodyPr>
          <a:lstStyle/>
          <a:p>
            <a:pPr algn="l"/>
            <a:r>
              <a:rPr lang="it-IT" sz="31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Cosa </a:t>
            </a:r>
            <a:r>
              <a:rPr lang="it-IT" sz="31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facciamo </a:t>
            </a:r>
            <a:endParaRPr lang="it-IT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327423" y="2275454"/>
            <a:ext cx="7692947" cy="3263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400" b="1" dirty="0"/>
              <a:t>La nostra missione 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Il Cluster sviluppa economicamente, culturalmente e socialmente  il partenariato pubblico-privato e il territorio attraverso la realizzazione di progetti per le ICC e gli altri settori produttivi nella logica del trasferimento di conoscenze e tecnologico.</a:t>
            </a:r>
          </a:p>
          <a:p>
            <a:pPr marL="0" indent="0">
              <a:buNone/>
            </a:pPr>
            <a:r>
              <a:rPr lang="it-IT" sz="2000" dirty="0"/>
              <a:t>Coordina e sostiene i partenariati multidisciplinari pubblico-privato (PPP), le imprese, i professionisti, le associazioni, gli enti pubblici e privati, gli istituti di ricerca e tutti i soggetti interessati a realizzare e promuovere progetti di innovazione, trasferimento tecnologico,  azioni per lo sviluppo in Italia e all'estero.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61C338E-9CAA-D941-F331-8807010E72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3863"/>
            <a:ext cx="1547664" cy="864281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2902855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5773BD83-1F65-4F13-8A13-865DD1B6ABD6}"/>
              </a:ext>
            </a:extLst>
          </p:cNvPr>
          <p:cNvSpPr/>
          <p:nvPr/>
        </p:nvSpPr>
        <p:spPr>
          <a:xfrm>
            <a:off x="0" y="855303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300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22B21C48-C9A0-4A7B-A566-DE6B882F8A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29201"/>
            <a:ext cx="1252091" cy="864281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0C35D0FE-A2DD-48FE-862E-C561264D62FE}"/>
              </a:ext>
            </a:extLst>
          </p:cNvPr>
          <p:cNvSpPr txBox="1"/>
          <p:nvPr/>
        </p:nvSpPr>
        <p:spPr>
          <a:xfrm>
            <a:off x="35497" y="954528"/>
            <a:ext cx="8956882" cy="6492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2"/>
                </a:solidFill>
              </a:rPr>
              <a:t>Le strategie di sviluppo </a:t>
            </a:r>
          </a:p>
          <a:p>
            <a:endParaRPr lang="it-IT" sz="2000" dirty="0"/>
          </a:p>
          <a:p>
            <a:r>
              <a:rPr lang="it-IT" sz="2000" b="1" dirty="0"/>
              <a:t>Il cluster si pone </a:t>
            </a:r>
            <a:r>
              <a:rPr lang="it-IT" sz="2000" b="1" dirty="0" smtClean="0"/>
              <a:t>come:</a:t>
            </a:r>
          </a:p>
          <a:p>
            <a:endParaRPr lang="it-IT" sz="2000" dirty="0" smtClean="0"/>
          </a:p>
          <a:p>
            <a:pPr marL="171450" indent="-171450" algn="just">
              <a:buFontTx/>
              <a:buChar char="-"/>
            </a:pPr>
            <a:r>
              <a:rPr lang="it-IT" sz="2000" dirty="0" smtClean="0"/>
              <a:t>Attuatore </a:t>
            </a:r>
            <a:r>
              <a:rPr lang="it-IT" sz="2000" dirty="0"/>
              <a:t>di secondo livello  per le strategie di sviluppo regionali afferenti ai settori di </a:t>
            </a:r>
            <a:r>
              <a:rPr lang="it-IT" sz="2000" dirty="0" smtClean="0"/>
              <a:t>competenza. Gestione </a:t>
            </a:r>
            <a:r>
              <a:rPr lang="it-IT" sz="2000" dirty="0"/>
              <a:t>delle attività relative ai finanziamenti </a:t>
            </a:r>
            <a:r>
              <a:rPr lang="it-IT" sz="2000" dirty="0" smtClean="0"/>
              <a:t>regionali</a:t>
            </a:r>
          </a:p>
          <a:p>
            <a:pPr marL="171450" indent="-171450" algn="just">
              <a:buFontTx/>
              <a:buChar char="-"/>
            </a:pPr>
            <a:r>
              <a:rPr lang="it-IT" sz="2000" dirty="0" smtClean="0"/>
              <a:t>Animatore </a:t>
            </a:r>
            <a:r>
              <a:rPr lang="it-IT" sz="2000" dirty="0"/>
              <a:t>territoriale e volano per l’informazione e l’affiancamento delle ICC ai finanziamenti nazionali e </a:t>
            </a:r>
            <a:r>
              <a:rPr lang="it-IT" sz="2000" dirty="0" smtClean="0"/>
              <a:t>internazionali</a:t>
            </a:r>
          </a:p>
          <a:p>
            <a:pPr marL="171450" indent="-171450" algn="just">
              <a:buFontTx/>
              <a:buChar char="-"/>
            </a:pPr>
            <a:r>
              <a:rPr lang="it-IT" sz="2000" dirty="0" smtClean="0"/>
              <a:t>Coordinatore </a:t>
            </a:r>
            <a:r>
              <a:rPr lang="it-IT" sz="2000" dirty="0"/>
              <a:t>delle attività di filiera PP e dei progetti strategici e </a:t>
            </a:r>
            <a:r>
              <a:rPr lang="it-IT" sz="2000" dirty="0" smtClean="0"/>
              <a:t>standard </a:t>
            </a:r>
          </a:p>
          <a:p>
            <a:pPr marL="171450" indent="-171450" algn="just">
              <a:buFontTx/>
              <a:buChar char="-"/>
            </a:pPr>
            <a:r>
              <a:rPr lang="it-IT" sz="2000" dirty="0" smtClean="0"/>
              <a:t>Punto </a:t>
            </a:r>
            <a:r>
              <a:rPr lang="it-IT" sz="2000" dirty="0"/>
              <a:t>di riferimento e strumento di posizionamento e partenariato nazionale e internazionale </a:t>
            </a:r>
            <a:endParaRPr lang="it-IT" sz="2000" dirty="0" smtClean="0"/>
          </a:p>
          <a:p>
            <a:pPr marL="171450" indent="-171450" algn="just">
              <a:buFontTx/>
              <a:buChar char="-"/>
            </a:pPr>
            <a:r>
              <a:rPr lang="it-IT" sz="2000" dirty="0" smtClean="0"/>
              <a:t>Osservatore </a:t>
            </a:r>
            <a:r>
              <a:rPr lang="it-IT" sz="2000" dirty="0"/>
              <a:t>regionale sulle ICC e sull’attuazione delle S3. attività di monitoraggio attivo attraverso incontri territoriali - con i soggetti stakeholder coinvolti nel progetto di rinnovo delle </a:t>
            </a:r>
            <a:r>
              <a:rPr lang="it-IT" sz="2000" dirty="0" smtClean="0"/>
              <a:t>S3</a:t>
            </a:r>
            <a:endParaRPr lang="it-IT" sz="2000" dirty="0"/>
          </a:p>
          <a:p>
            <a:endParaRPr lang="it-IT" sz="788" dirty="0"/>
          </a:p>
          <a:p>
            <a:endParaRPr lang="it-IT" sz="1500" dirty="0"/>
          </a:p>
          <a:p>
            <a:endParaRPr lang="it-IT" sz="15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sz="1500" dirty="0"/>
          </a:p>
          <a:p>
            <a:endParaRPr lang="it-IT" sz="1500" dirty="0"/>
          </a:p>
          <a:p>
            <a:endParaRPr lang="it-IT" sz="1500" dirty="0"/>
          </a:p>
          <a:p>
            <a:endParaRPr lang="it-IT" sz="1500" dirty="0"/>
          </a:p>
          <a:p>
            <a:endParaRPr lang="it-IT" sz="1500" dirty="0"/>
          </a:p>
          <a:p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1737611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E8ABC17A-176C-4BD7-82B9-4522E0767E55}"/>
              </a:ext>
            </a:extLst>
          </p:cNvPr>
          <p:cNvSpPr/>
          <p:nvPr/>
        </p:nvSpPr>
        <p:spPr>
          <a:xfrm>
            <a:off x="-1" y="85725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3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44E1567-EBE3-4BC2-8B4B-77DA3E7D6B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05" y="1801510"/>
            <a:ext cx="3055790" cy="1813712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CC5611C-EA2D-4210-9BE8-6CCED43AD526}"/>
              </a:ext>
            </a:extLst>
          </p:cNvPr>
          <p:cNvSpPr txBox="1"/>
          <p:nvPr/>
        </p:nvSpPr>
        <p:spPr>
          <a:xfrm>
            <a:off x="64397" y="993597"/>
            <a:ext cx="462423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chemeClr val="accent2"/>
                </a:solidFill>
              </a:rPr>
              <a:t>CLUSTER CULTURA E CREATIVITA’</a:t>
            </a:r>
          </a:p>
          <a:p>
            <a:endParaRPr lang="it-IT" sz="3300" dirty="0"/>
          </a:p>
          <a:p>
            <a:endParaRPr lang="it-IT" sz="33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5D87A22-4D6F-53B4-F62A-493254490C0F}"/>
              </a:ext>
            </a:extLst>
          </p:cNvPr>
          <p:cNvSpPr txBox="1"/>
          <p:nvPr/>
        </p:nvSpPr>
        <p:spPr>
          <a:xfrm>
            <a:off x="804766" y="4083309"/>
            <a:ext cx="33351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Contatti:</a:t>
            </a:r>
          </a:p>
          <a:p>
            <a:endParaRPr lang="it-IT" sz="1200" b="1" dirty="0"/>
          </a:p>
          <a:p>
            <a:r>
              <a:rPr lang="it-IT" sz="1200" b="1" dirty="0"/>
              <a:t>Segreteria</a:t>
            </a:r>
          </a:p>
          <a:p>
            <a:r>
              <a:rPr lang="it-IT" sz="1200" b="1" dirty="0">
                <a:hlinkClick r:id="rId3"/>
              </a:rPr>
              <a:t>segreteria@creativefvg.eu</a:t>
            </a:r>
            <a:endParaRPr lang="it-IT" sz="1200" b="1" dirty="0"/>
          </a:p>
          <a:p>
            <a:endParaRPr lang="it-IT" sz="1200" b="1" dirty="0"/>
          </a:p>
          <a:p>
            <a:r>
              <a:rPr lang="it-IT" sz="1200" b="1" dirty="0"/>
              <a:t>Cluster Manager</a:t>
            </a:r>
          </a:p>
          <a:p>
            <a:r>
              <a:rPr lang="it-IT" sz="1200" b="1" dirty="0">
                <a:hlinkClick r:id="rId4"/>
              </a:rPr>
              <a:t>sergio.calo@creativefvg.eu</a:t>
            </a:r>
            <a:r>
              <a:rPr lang="it-IT" sz="1200" b="1" dirty="0"/>
              <a:t> 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E69C6ED-279B-EB22-AAFC-6A90BDBF0835}"/>
              </a:ext>
            </a:extLst>
          </p:cNvPr>
          <p:cNvSpPr txBox="1"/>
          <p:nvPr/>
        </p:nvSpPr>
        <p:spPr>
          <a:xfrm>
            <a:off x="3203848" y="3615222"/>
            <a:ext cx="489045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b="1" dirty="0" smtClean="0"/>
          </a:p>
          <a:p>
            <a:endParaRPr lang="it-IT" sz="1200" b="1" dirty="0"/>
          </a:p>
          <a:p>
            <a:r>
              <a:rPr lang="it-IT" sz="1200" b="1" dirty="0" smtClean="0"/>
              <a:t>Graziano </a:t>
            </a:r>
            <a:r>
              <a:rPr lang="it-IT" sz="1200" b="1" dirty="0"/>
              <a:t>Lorenzon </a:t>
            </a:r>
            <a:r>
              <a:rPr lang="it-IT" sz="1200" b="1" dirty="0">
                <a:hlinkClick r:id="rId5"/>
              </a:rPr>
              <a:t>lorenzon.graziano@informest.it</a:t>
            </a:r>
            <a:r>
              <a:rPr lang="it-IT" sz="1200" b="1" dirty="0"/>
              <a:t> </a:t>
            </a:r>
          </a:p>
          <a:p>
            <a:r>
              <a:rPr lang="it-IT" sz="1200" b="1" dirty="0"/>
              <a:t>Soraci Alberto </a:t>
            </a:r>
            <a:r>
              <a:rPr lang="it-IT" sz="1200" b="1" dirty="0">
                <a:hlinkClick r:id="rId6"/>
              </a:rPr>
              <a:t>alberto.soraci@areasciencepark.it</a:t>
            </a:r>
            <a:r>
              <a:rPr lang="it-IT" sz="1200" b="1" dirty="0"/>
              <a:t>  </a:t>
            </a:r>
          </a:p>
          <a:p>
            <a:r>
              <a:rPr lang="it-IT" sz="1200" b="1" dirty="0"/>
              <a:t>Diego Santaliana </a:t>
            </a:r>
            <a:r>
              <a:rPr lang="it-IT" sz="1200" b="1" dirty="0">
                <a:hlinkClick r:id="rId7"/>
              </a:rPr>
              <a:t>diego.santaliana@poloaa.it</a:t>
            </a:r>
            <a:r>
              <a:rPr lang="it-IT" sz="1200" b="1" dirty="0"/>
              <a:t>  </a:t>
            </a:r>
          </a:p>
          <a:p>
            <a:r>
              <a:rPr lang="it-IT" sz="1200" b="1" dirty="0"/>
              <a:t>Edvin Bevk </a:t>
            </a:r>
            <a:r>
              <a:rPr lang="it-IT" sz="1200" b="1" dirty="0">
                <a:hlinkClick r:id="rId8"/>
              </a:rPr>
              <a:t>edvin.bevk@incubatori.fvg.it</a:t>
            </a:r>
            <a:r>
              <a:rPr lang="it-IT" sz="1200" b="1" dirty="0"/>
              <a:t>  </a:t>
            </a:r>
          </a:p>
          <a:p>
            <a:r>
              <a:rPr lang="it-IT" sz="1200" b="1" dirty="0"/>
              <a:t>Elisa Terrenzani </a:t>
            </a:r>
            <a:r>
              <a:rPr lang="it-IT" sz="1200" b="1" dirty="0">
                <a:hlinkClick r:id="rId9"/>
              </a:rPr>
              <a:t>elisa.terrenzani@friulinnovazione.it</a:t>
            </a:r>
            <a:r>
              <a:rPr lang="it-IT" sz="1200" b="1" dirty="0"/>
              <a:t>  </a:t>
            </a:r>
          </a:p>
          <a:p>
            <a:r>
              <a:rPr lang="it-IT" sz="1200" b="1" dirty="0"/>
              <a:t>Filippo Bianco </a:t>
            </a:r>
            <a:r>
              <a:rPr lang="it-IT" sz="1200" b="1" dirty="0">
                <a:hlinkClick r:id="rId10"/>
              </a:rPr>
              <a:t>filippo.bianco@friulinnovazione.it</a:t>
            </a:r>
            <a:r>
              <a:rPr lang="it-IT" sz="1200" b="1" dirty="0"/>
              <a:t>  </a:t>
            </a:r>
          </a:p>
          <a:p>
            <a:r>
              <a:rPr lang="it-IT" sz="1200" b="1" dirty="0"/>
              <a:t>Caradonna Maurizio </a:t>
            </a:r>
            <a:r>
              <a:rPr lang="it-IT" sz="1200" b="1" dirty="0">
                <a:hlinkClick r:id="rId11"/>
              </a:rPr>
              <a:t>maurizio.caradonna@areasciencepark.it</a:t>
            </a:r>
            <a:r>
              <a:rPr lang="it-IT" sz="1200" b="1" dirty="0"/>
              <a:t>  </a:t>
            </a:r>
          </a:p>
          <a:p>
            <a:r>
              <a:rPr lang="it-IT" sz="1200" b="1" dirty="0"/>
              <a:t>Pillon Roberto </a:t>
            </a:r>
            <a:r>
              <a:rPr lang="it-IT" sz="1200" b="1" dirty="0">
                <a:hlinkClick r:id="rId12"/>
              </a:rPr>
              <a:t>roberto.pillon@areasciencepark.it</a:t>
            </a:r>
            <a:r>
              <a:rPr lang="it-IT" sz="1200" b="1" dirty="0"/>
              <a:t> </a:t>
            </a:r>
          </a:p>
          <a:p>
            <a:r>
              <a:rPr lang="it-IT" sz="1200" b="1" dirty="0"/>
              <a:t>Angelo Perlin </a:t>
            </a:r>
            <a:r>
              <a:rPr lang="it-IT" sz="1200" b="1" dirty="0">
                <a:hlinkClick r:id="rId13"/>
              </a:rPr>
              <a:t>angelo.perlin@informest.it</a:t>
            </a:r>
            <a:r>
              <a:rPr lang="it-IT" sz="1200" b="1" dirty="0"/>
              <a:t> </a:t>
            </a:r>
          </a:p>
          <a:p>
            <a:endParaRPr lang="it-IT" sz="3300" dirty="0"/>
          </a:p>
        </p:txBody>
      </p:sp>
    </p:spTree>
    <p:extLst>
      <p:ext uri="{BB962C8B-B14F-4D97-AF65-F5344CB8AC3E}">
        <p14:creationId xmlns:p14="http://schemas.microsoft.com/office/powerpoint/2010/main" val="1623691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7E7CA6-1E40-066A-0F9B-368A35A6BC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EB216FD-5794-3038-15EF-8D52F65508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14DF418-9F7F-F22A-72EE-C3A2DB433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71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7E7CA6-1E40-066A-0F9B-368A35A6BC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EB216FD-5794-3038-15EF-8D52F65508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71FB12F-0510-C121-A360-10C74EB77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04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r="5145"/>
          <a:stretch>
            <a:fillRect/>
          </a:stretch>
        </p:blipFill>
        <p:spPr bwMode="auto">
          <a:xfrm>
            <a:off x="1835696" y="1196752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egnaposto testo 8"/>
          <p:cNvSpPr>
            <a:spLocks noGrp="1"/>
          </p:cNvSpPr>
          <p:nvPr>
            <p:ph type="body" sz="half" idx="2"/>
          </p:nvPr>
        </p:nvSpPr>
        <p:spPr>
          <a:xfrm>
            <a:off x="251520" y="5157192"/>
            <a:ext cx="8712968" cy="864095"/>
          </a:xfrm>
        </p:spPr>
        <p:txBody>
          <a:bodyPr/>
          <a:lstStyle/>
          <a:p>
            <a:endParaRPr lang="it-IT" dirty="0" smtClean="0"/>
          </a:p>
          <a:p>
            <a:pPr algn="ctr"/>
            <a:r>
              <a:rPr lang="it-IT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Grazie per l’attenzione e buon lavoro!</a:t>
            </a:r>
            <a:endParaRPr lang="it-IT" sz="2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7584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26174" y="188640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24744"/>
            <a:ext cx="8928992" cy="4968552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QUADRO NORMATIVO</a:t>
            </a:r>
          </a:p>
          <a:p>
            <a:pPr algn="just" eaLnBrk="1" hangingPunct="1">
              <a:defRPr/>
            </a:pPr>
            <a:r>
              <a:rPr lang="it-IT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LEGGE </a:t>
            </a:r>
            <a:r>
              <a:rPr lang="it-IT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REGIONALE 11 AGOSTO 2014, N.16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(norme regionali in materia di attività culturali) </a:t>
            </a:r>
          </a:p>
          <a:p>
            <a:pPr algn="just" eaLnBrk="1" hangingPunct="1">
              <a:defRPr/>
            </a:pPr>
            <a:r>
              <a:rPr lang="it-IT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REGOLAMENTO </a:t>
            </a:r>
            <a:r>
              <a:rPr lang="it-IT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approvato con D.P.Reg. 13 </a:t>
            </a:r>
            <a:r>
              <a:rPr lang="it-IT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FEBBRAIO 2015, N.33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(in materia di incentivi annuali alle attività culturali) </a:t>
            </a:r>
          </a:p>
          <a:p>
            <a:pPr algn="just" eaLnBrk="1" hangingPunct="1">
              <a:defRPr/>
            </a:pPr>
            <a:r>
              <a:rPr lang="it-IT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DELIBERAZIONE DI GIUNTA REGIONALE </a:t>
            </a:r>
            <a:r>
              <a:rPr lang="it-IT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DICEMBRE 2022, N. 1947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che ha approvato 8 Avvisi Pubblici (Bandi) per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il finanziamento a progetti nei </a:t>
            </a:r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settori delle </a:t>
            </a:r>
            <a:r>
              <a:rPr lang="it-IT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attività culturali 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 l’anno 2023</a:t>
            </a:r>
          </a:p>
          <a:p>
            <a:pPr algn="just" eaLnBrk="1" hangingPunct="1">
              <a:defRPr/>
            </a:pPr>
            <a:endParaRPr lang="it-IT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None/>
              <a:defRPr/>
            </a:pPr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mmontare complessivo euro 4.420.000</a:t>
            </a:r>
            <a:endParaRPr lang="it-IT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reccia in giù 1"/>
          <p:cNvSpPr/>
          <p:nvPr/>
        </p:nvSpPr>
        <p:spPr bwMode="auto">
          <a:xfrm>
            <a:off x="4211960" y="5085184"/>
            <a:ext cx="504056" cy="432048"/>
          </a:xfrm>
          <a:prstGeom prst="down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21808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96752"/>
            <a:ext cx="8928992" cy="4824536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DELIBERAZIONE </a:t>
            </a:r>
            <a:r>
              <a:rPr lang="it-IT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GIUNTA REGIONALE </a:t>
            </a:r>
            <a:r>
              <a:rPr lang="it-IT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DICEMBRE 2022, n. 1947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ha approvato 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Avvisi Pubblici (Bandi) per il finanziamento a progetti nei </a:t>
            </a:r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settori delle attività </a:t>
            </a:r>
            <a:r>
              <a:rPr lang="it-IT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culturali</a:t>
            </a:r>
          </a:p>
          <a:p>
            <a:pPr marL="457200" indent="-457200" algn="just" eaLnBrk="1" hangingPunct="1">
              <a:lnSpc>
                <a:spcPct val="150000"/>
              </a:lnSpc>
              <a:buAutoNum type="arabicPeriod"/>
              <a:defRPr/>
            </a:pPr>
            <a:r>
              <a:rPr lang="it-I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Eventi e festival di spettacolo dal vivo (teatro, musica e danza)</a:t>
            </a:r>
          </a:p>
          <a:p>
            <a:pPr marL="457200" indent="-457200" algn="just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it-I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Stagioni e rassegne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di spettacolo dal vivo (teatro, musica e danza)</a:t>
            </a:r>
          </a:p>
          <a:p>
            <a:pPr marL="457200" indent="-457200" algn="just" eaLnBrk="1" hangingPunct="1">
              <a:lnSpc>
                <a:spcPct val="150000"/>
              </a:lnSpc>
              <a:buAutoNum type="arabicPeriod"/>
              <a:defRPr/>
            </a:pPr>
            <a:r>
              <a:rPr lang="it-I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Concerti e manifestazioni musicali delle orchestre</a:t>
            </a:r>
          </a:p>
          <a:p>
            <a:pPr marL="457200" indent="-457200" algn="just" eaLnBrk="1" hangingPunct="1">
              <a:lnSpc>
                <a:spcPct val="150000"/>
              </a:lnSpc>
              <a:buAutoNum type="arabicPeriod"/>
              <a:defRPr/>
            </a:pPr>
            <a:r>
              <a:rPr lang="it-I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Manifestazioni cinematografiche e festival cinematografici di carattere internazionale</a:t>
            </a:r>
          </a:p>
          <a:p>
            <a:pPr marL="0" indent="0" algn="just" eaLnBrk="1" hangingPunct="1">
              <a:lnSpc>
                <a:spcPct val="150000"/>
              </a:lnSpc>
              <a:buNone/>
              <a:defRPr/>
            </a:pPr>
            <a:endParaRPr lang="it-IT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AutoNum type="arabicPeriod"/>
              <a:defRPr/>
            </a:pPr>
            <a:endParaRPr lang="it-IT" sz="2400" b="1" dirty="0"/>
          </a:p>
          <a:p>
            <a:pPr marL="0" indent="0" algn="ctr" eaLnBrk="1" hangingPunct="1">
              <a:buNone/>
              <a:defRPr/>
            </a:pPr>
            <a:endParaRPr lang="it-IT" sz="2200" b="1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8527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None/>
              <a:defRPr/>
            </a:pPr>
            <a:r>
              <a:rPr lang="it-IT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Iniziative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di divulgazione della cultura umanistica </a:t>
            </a:r>
          </a:p>
          <a:p>
            <a:pPr marL="457200" indent="-457200" algn="just" eaLnBrk="1" hangingPunct="1">
              <a:lnSpc>
                <a:spcPct val="150000"/>
              </a:lnSpc>
              <a:buFont typeface="+mj-lt"/>
              <a:buAutoNum type="arabicPeriod" startAt="6"/>
              <a:defRPr/>
            </a:pP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Iniziative di divulgazione della cultura scientifica</a:t>
            </a:r>
          </a:p>
          <a:p>
            <a:pPr marL="457200" indent="-457200" algn="just" eaLnBrk="1" hangingPunct="1">
              <a:lnSpc>
                <a:spcPct val="150000"/>
              </a:lnSpc>
              <a:buAutoNum type="arabicPeriod" startAt="6"/>
              <a:defRPr/>
            </a:pP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Manifestazioni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espositive e altre attività culturali nelle discipline delle arti figurative, fotografia e 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multimedialità</a:t>
            </a:r>
          </a:p>
          <a:p>
            <a:pPr marL="457200" indent="-457200" algn="just" eaLnBrk="1" hangingPunct="1">
              <a:lnSpc>
                <a:spcPct val="150000"/>
              </a:lnSpc>
              <a:buAutoNum type="arabicPeriod" startAt="6"/>
              <a:defRPr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niziative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progettuali 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riguardanti attività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culturali da attuare per favorire l’incontro del mondo produttivo con la 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creatività (Avviso «Creatività»)</a:t>
            </a:r>
          </a:p>
          <a:p>
            <a:pPr marL="0" indent="0" eaLnBrk="1" hangingPunct="1">
              <a:buNone/>
              <a:defRPr/>
            </a:pPr>
            <a:endParaRPr lang="it-IT" sz="1200" b="1" dirty="0" smtClean="0"/>
          </a:p>
          <a:p>
            <a:pPr marL="457200" indent="-457200" eaLnBrk="1" hangingPunct="1">
              <a:buAutoNum type="arabicPeriod"/>
              <a:defRPr/>
            </a:pPr>
            <a:endParaRPr lang="it-IT" sz="2400" b="1" dirty="0"/>
          </a:p>
          <a:p>
            <a:pPr marL="0" indent="0" algn="ctr" eaLnBrk="1" hangingPunct="1">
              <a:buNone/>
              <a:defRPr/>
            </a:pPr>
            <a:endParaRPr lang="it-IT" sz="2200" b="1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681558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980727"/>
            <a:ext cx="8928992" cy="5040561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sz="1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TEMPI PER LA PRESENTAZIONE DELLE DOMANDE PER IL 2023</a:t>
            </a:r>
            <a:endParaRPr lang="it-IT" sz="1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  <a:defRPr/>
            </a:pPr>
            <a:endParaRPr lang="it-IT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  <a:defRPr/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Le domande di incentivo a valere sulla «Linea Contributiva Annuale 2023 per Attività Culturali» possono essere presentate (</a:t>
            </a:r>
            <a:r>
              <a:rPr lang="it-IT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esclusivamente on-line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attraverso la </a:t>
            </a:r>
            <a:r>
              <a:rPr lang="it-IT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piattaforma «Istanze On Line (IOL)»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accessibile dal sito </a:t>
            </a:r>
            <a:r>
              <a:rPr lang="it-IT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www.regione.fvg.it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sezione Attività Culturali) a partire dal 19 dicembre 2022 ed </a:t>
            </a: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improrogabilmente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entro le </a:t>
            </a:r>
            <a:r>
              <a:rPr lang="it-IT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ore 16.00 del 24 gennaio 2023</a:t>
            </a:r>
          </a:p>
          <a:p>
            <a:pPr marL="0" indent="0" algn="ctr" eaLnBrk="1" hangingPunct="1">
              <a:buNone/>
              <a:defRPr/>
            </a:pP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ctr" eaLnBrk="1" hangingPunct="1">
              <a:buNone/>
              <a:defRPr/>
            </a:pP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consiglia di non attendere l’ultimo giorno</a:t>
            </a:r>
          </a:p>
          <a:p>
            <a:pPr marL="0" indent="0" algn="ctr" eaLnBrk="1" hangingPunct="1">
              <a:buNone/>
              <a:defRPr/>
            </a:pP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caricare la domanda e i relativi allegati!</a:t>
            </a:r>
          </a:p>
          <a:p>
            <a:pPr marL="0" indent="0" algn="ctr" eaLnBrk="1" hangingPunct="1">
              <a:buNone/>
              <a:defRPr/>
            </a:pPr>
            <a:endParaRPr lang="it-IT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  <a:defRPr/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La graduatoria dei progetti finanziati verrà pubblicata presumibilmente entro la metà del mese di marzo 2023</a:t>
            </a:r>
          </a:p>
          <a:p>
            <a:pPr marL="0" indent="0" algn="just" eaLnBrk="1" hangingPunct="1">
              <a:buNone/>
              <a:defRPr/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Gli incentivi verranno erogati entro la fine del mese di marzo 2023</a:t>
            </a:r>
          </a:p>
          <a:p>
            <a:pPr marL="0" indent="0" algn="just" eaLnBrk="1" hangingPunct="1">
              <a:buNone/>
              <a:defRPr/>
            </a:pPr>
            <a:endParaRPr lang="it-IT" sz="1800" b="1" dirty="0" smtClean="0"/>
          </a:p>
        </p:txBody>
      </p:sp>
      <p:sp>
        <p:nvSpPr>
          <p:cNvPr id="2" name="Freccia in giù 1"/>
          <p:cNvSpPr/>
          <p:nvPr/>
        </p:nvSpPr>
        <p:spPr bwMode="auto">
          <a:xfrm>
            <a:off x="4231384" y="3531228"/>
            <a:ext cx="484632" cy="36004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24131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836713"/>
            <a:ext cx="8928992" cy="5112567"/>
          </a:xfrm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  <a:buNone/>
              <a:defRPr/>
            </a:pPr>
            <a:r>
              <a:rPr lang="it-IT" sz="1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NOVITA’ 2023</a:t>
            </a:r>
          </a:p>
          <a:p>
            <a:pPr algn="just" eaLnBrk="1" hangingPunct="1">
              <a:spcBef>
                <a:spcPts val="600"/>
              </a:spcBef>
              <a:buAutoNum type="arabicPeriod"/>
              <a:defRPr/>
            </a:pPr>
            <a:r>
              <a:rPr lang="it-IT" sz="1900" b="1" dirty="0">
                <a:latin typeface="Arial" panose="020B0604020202020204" pitchFamily="34" charset="0"/>
                <a:cs typeface="Arial" panose="020B0604020202020204" pitchFamily="34" charset="0"/>
              </a:rPr>
              <a:t>Criterio premiante «GO!25»: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coerenza del progetto con le strategie contenute nel «BID BOOK – GO! BORDERLESS” di candidatura di Nova </a:t>
            </a:r>
            <a:r>
              <a:rPr lang="it-IT" sz="1900" dirty="0" err="1">
                <a:latin typeface="Arial" panose="020B0604020202020204" pitchFamily="34" charset="0"/>
                <a:cs typeface="Arial" panose="020B0604020202020204" pitchFamily="34" charset="0"/>
              </a:rPr>
              <a:t>Gorica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-Gorizia a capitale europea della cultura 2025, e con le finalità della legge regionale 19/2021 (Disposizioni per il sostegno di Gorizia Capitale europea della Cultura 2025)</a:t>
            </a:r>
            <a:r>
              <a:rPr lang="it-IT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 eaLnBrk="1" hangingPunct="1">
              <a:spcBef>
                <a:spcPts val="600"/>
              </a:spcBef>
              <a:buNone/>
              <a:defRPr/>
            </a:pPr>
            <a:r>
              <a:rPr lang="it-IT" sz="19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it-IT" sz="1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Consultazione </a:t>
            </a:r>
            <a:r>
              <a:rPr lang="it-IT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 BOOK della candidatura di Nova </a:t>
            </a:r>
            <a:r>
              <a:rPr lang="it-IT" sz="18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Gorica</a:t>
            </a:r>
            <a:r>
              <a:rPr lang="it-IT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1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Gorizia a     </a:t>
            </a:r>
          </a:p>
          <a:p>
            <a:pPr marL="0" indent="0" algn="just" eaLnBrk="1" hangingPunct="1">
              <a:spcBef>
                <a:spcPts val="600"/>
              </a:spcBef>
              <a:buNone/>
              <a:defRPr/>
            </a:pPr>
            <a:r>
              <a:rPr lang="it-IT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Capitale </a:t>
            </a:r>
            <a:r>
              <a:rPr lang="it-IT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 della Cultura 2025 (</a:t>
            </a:r>
            <a:r>
              <a:rPr lang="it-IT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www.go2025.eu</a:t>
            </a:r>
            <a:r>
              <a:rPr lang="it-IT" sz="1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ctr" eaLnBrk="1" hangingPunct="1">
              <a:spcBef>
                <a:spcPts val="600"/>
              </a:spcBef>
              <a:buNone/>
              <a:defRPr/>
            </a:pPr>
            <a:r>
              <a:rPr lang="it-IT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il criterio verrà valutato anche da GECT GO e da </a:t>
            </a:r>
            <a:r>
              <a:rPr lang="it-IT" sz="1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</a:t>
            </a:r>
            <a:r>
              <a:rPr lang="it-IT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GO!2025 - </a:t>
            </a:r>
            <a:endParaRPr lang="it-IT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ts val="600"/>
              </a:spcBef>
              <a:buNone/>
              <a:defRPr/>
            </a:pPr>
            <a:r>
              <a:rPr lang="it-IT" sz="19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it-IT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Criterio premiante: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capacità dell’iniziativa di essere portatrice di stimoli all’</a:t>
            </a:r>
            <a:r>
              <a:rPr lang="it-IT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inclusività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sociale, con il fine di ampliare, estende e valorizzare la </a:t>
            </a:r>
            <a:r>
              <a:rPr lang="it-IT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cultura della disabilità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attraverso il </a:t>
            </a:r>
            <a:r>
              <a:rPr lang="it-IT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coinvolgimento attivo di soggetti diversamente abili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la scelta dei temi trattati, o la fruibilità delle iniziative da parte di pubblico diversamente abile, ai sensi dell’articolo 16 della legge regionale 16/2022 (Interventi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a favore delle persone con disabilità e riordino dei servizi sociosanitari in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materia)</a:t>
            </a:r>
            <a:endParaRPr lang="it-IT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ts val="600"/>
              </a:spcBef>
              <a:buNone/>
              <a:defRPr/>
            </a:pPr>
            <a:endParaRPr lang="it-IT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ccia circolare a destra 12"/>
          <p:cNvSpPr/>
          <p:nvPr/>
        </p:nvSpPr>
        <p:spPr bwMode="auto">
          <a:xfrm>
            <a:off x="109840" y="2636912"/>
            <a:ext cx="360040" cy="648072"/>
          </a:xfrm>
          <a:prstGeom prst="curved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36431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59"/>
            <a:ext cx="8928992" cy="4752529"/>
          </a:xfrm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  <a:buNone/>
              <a:defRPr/>
            </a:pPr>
            <a:r>
              <a:rPr lang="it-IT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NOVITA’ 2023</a:t>
            </a:r>
          </a:p>
          <a:p>
            <a:pPr marL="514350" lvl="0" indent="-514350" algn="just">
              <a:buFont typeface="+mj-lt"/>
              <a:buAutoNum type="arabicPeriod" startAt="3"/>
            </a:pPr>
            <a:r>
              <a:rPr lang="it-IT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Partenariato </a:t>
            </a:r>
            <a:r>
              <a:rPr lang="it-IT" sz="1900" b="1" dirty="0">
                <a:latin typeface="Arial" panose="020B0604020202020204" pitchFamily="34" charset="0"/>
                <a:cs typeface="Arial" panose="020B0604020202020204" pitchFamily="34" charset="0"/>
              </a:rPr>
              <a:t>libero su tutti gli </a:t>
            </a:r>
            <a:r>
              <a:rPr lang="it-IT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avvisi.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Necessità di allegare le schede partner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al momento della presentazione della domanda (massimo 5 partner)</a:t>
            </a:r>
          </a:p>
          <a:p>
            <a:pPr marL="514350" lvl="0" indent="-514350" algn="just">
              <a:buFont typeface="+mj-lt"/>
              <a:buAutoNum type="arabicPeriod" startAt="3"/>
            </a:pP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Criterio premiante </a:t>
            </a:r>
            <a:r>
              <a:rPr lang="it-IT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«formazione del pubblico»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it-IT" sz="19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audience </a:t>
            </a:r>
            <a:r>
              <a:rPr lang="it-IT" sz="19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it-IT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negli avvisi spettacolo dal vivo e cinema</a:t>
            </a:r>
          </a:p>
          <a:p>
            <a:pPr marL="514350" lvl="0" indent="-514350" algn="just">
              <a:buFont typeface="+mj-lt"/>
              <a:buAutoNum type="arabicPeriod" startAt="3"/>
            </a:pP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Nell’avviso Creatività, </a:t>
            </a:r>
            <a:r>
              <a:rPr lang="it-IT" sz="1900" b="1" dirty="0">
                <a:latin typeface="Arial" panose="020B0604020202020204" pitchFamily="34" charset="0"/>
                <a:cs typeface="Arial" panose="020B0604020202020204" pitchFamily="34" charset="0"/>
              </a:rPr>
              <a:t>introduzione del partenariato con soggetti privati con scopo di </a:t>
            </a:r>
            <a:r>
              <a:rPr lang="it-IT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lucro </a:t>
            </a:r>
          </a:p>
          <a:p>
            <a:pPr marL="514350" lvl="0" indent="-514350" algn="just">
              <a:buFont typeface="+mj-lt"/>
              <a:buAutoNum type="arabicPeriod" startAt="3"/>
            </a:pPr>
            <a:r>
              <a:rPr lang="it-IT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Modifiche ai punteggi premianti: </a:t>
            </a:r>
          </a:p>
          <a:p>
            <a:pPr algn="just">
              <a:buAutoNum type="alphaUcParenR"/>
            </a:pP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liminazione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del punteggio per il criterio “Storicità dell’iniziativa” e di quello per il “Curriculum vitae del direttore artistico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just">
              <a:buAutoNum type="alphaUcParenR"/>
            </a:pP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premiata la raccolta di liberalità, come co-finanziamento, con il meccanismo dell’Art Bonus FVG:</a:t>
            </a:r>
          </a:p>
          <a:p>
            <a:pPr marL="0" indent="0">
              <a:buNone/>
            </a:pP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- il regime derogatorio degli importi minimi e dei soggetti mecenati (2.000 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euro per le micro </a:t>
            </a: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imprese 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e le persone </a:t>
            </a: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fisiche, 3.000 euro 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per le piccole </a:t>
            </a: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imprese, 5.000 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euro per le medie e grandi imprese e per le </a:t>
            </a: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fondazioni, comprese 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le fondazioni </a:t>
            </a: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bancarie) è stato prorogato anche al 2023</a:t>
            </a:r>
            <a:endParaRPr 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64368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24743"/>
            <a:ext cx="8928992" cy="4896545"/>
          </a:xfrm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  <a:buNone/>
              <a:defRPr/>
            </a:pPr>
            <a:r>
              <a:rPr lang="it-IT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NOVITA’ 2023</a:t>
            </a:r>
          </a:p>
          <a:p>
            <a:pPr marL="457200" indent="-457200" algn="just">
              <a:buFont typeface="+mj-lt"/>
              <a:buAutoNum type="alphaUcPeriod" startAt="3"/>
            </a:pP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riproposizione criteri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valutazione 2022: </a:t>
            </a:r>
          </a:p>
          <a:p>
            <a:pPr algn="just">
              <a:buFontTx/>
              <a:buChar char="-"/>
            </a:pP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Congruenza delle attività e del quadro finanziario in relazione agli obiettivi del progetto come espresso nel </a:t>
            </a:r>
            <a:r>
              <a:rPr lang="it-IT" sz="1900" b="1" dirty="0">
                <a:latin typeface="Arial" panose="020B0604020202020204" pitchFamily="34" charset="0"/>
                <a:cs typeface="Arial" panose="020B0604020202020204" pitchFamily="34" charset="0"/>
              </a:rPr>
              <a:t>Quadro logico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algn="just">
              <a:buFontTx/>
              <a:buChar char="-"/>
            </a:pP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Competenza ed esperienza del soggetto proponente nel campo oggetto dell’Avviso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”, anche intesa quale </a:t>
            </a:r>
            <a:r>
              <a:rPr lang="it-IT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capacità di gestione amministrativa</a:t>
            </a:r>
          </a:p>
          <a:p>
            <a:pPr algn="just">
              <a:buFontTx/>
              <a:buChar char="-"/>
            </a:pP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sz="1900" b="1" dirty="0">
                <a:latin typeface="Arial" panose="020B0604020202020204" pitchFamily="34" charset="0"/>
                <a:cs typeface="Arial" panose="020B0604020202020204" pitchFamily="34" charset="0"/>
              </a:rPr>
              <a:t>Coerenza del progetto con il Piano Nazionale di Ripresa e </a:t>
            </a:r>
            <a:r>
              <a:rPr lang="it-IT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Resilienza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”: in termini di innovazione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e digitalizzazione oppure di sostenibilità ambientale e sviluppo sostenibile oppure di contrasto ai casi di fragilità sociale del territorio di riferimento oppure di sostegno alle famiglie e, in particolare, di coinvolgimento della popolazione in età infantile e adolescente, oppure in età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anziana</a:t>
            </a:r>
          </a:p>
          <a:p>
            <a:pPr marL="0" indent="0" algn="just">
              <a:buNone/>
            </a:pPr>
            <a:endParaRPr lang="it-I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660414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0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980727"/>
            <a:ext cx="8928992" cy="5040561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ASPETTI ORGANIZZATIVI</a:t>
            </a:r>
          </a:p>
          <a:p>
            <a:pPr marL="0" indent="0" algn="just" eaLnBrk="1" hangingPunct="1">
              <a:buNone/>
              <a:defRPr/>
            </a:pP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SERVIZIO ATTIVITA’ CULTURALI (…oltre alle funzioni istruttorie amministrative…) supporta i soggetti interessati con le seguenti attività di informazione e confronto:</a:t>
            </a:r>
          </a:p>
          <a:p>
            <a:pPr marL="0" indent="0" algn="just" eaLnBrk="1" hangingPunct="1">
              <a:buNone/>
              <a:defRPr/>
            </a:pP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«tutoraggio» e «</a:t>
            </a:r>
            <a:r>
              <a:rPr lang="it-IT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helpdesk</a:t>
            </a: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»: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sia nella fase di apertura dei termini per domande, dubbi e richieste di chiarimenti, sia nella fase post-graduatoria, nei confronti dei soggetti finanziati e nei confronti dei soggetti non finanziati (per richieste di accesso agli atti, ecc.) </a:t>
            </a:r>
          </a:p>
          <a:p>
            <a:pPr marL="0" indent="0" algn="just" eaLnBrk="1" hangingPunct="1">
              <a:buNone/>
              <a:defRPr/>
            </a:pP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«monitoraggio» costante: </a:t>
            </a:r>
          </a:p>
          <a:p>
            <a:pPr marL="0" indent="0" algn="just" eaLnBrk="1" hangingPunct="1">
              <a:buNone/>
              <a:defRPr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a) per verificare – anche </a:t>
            </a:r>
            <a:r>
              <a:rPr lang="it-IT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loco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le modalità di realizzazione dei progetti finanziati</a:t>
            </a:r>
          </a:p>
          <a:p>
            <a:pPr marL="0" indent="0" algn="just" eaLnBrk="1" hangingPunct="1">
              <a:buNone/>
              <a:defRPr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b) costante comunicazione al Servizio di modifiche al progetto ricadenti su aspetti oggetto di valutazione comparativa </a:t>
            </a:r>
          </a:p>
          <a:p>
            <a:pPr marL="0" indent="0" algn="just" eaLnBrk="1" hangingPunct="1">
              <a:buNone/>
              <a:defRPr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c) acquisizione di dati e informazioni per scopi statistici e di elaborazione di politiche culturali </a:t>
            </a:r>
          </a:p>
          <a:p>
            <a:pPr marL="0" indent="0" algn="just" eaLnBrk="1" hangingPunct="1">
              <a:buNone/>
              <a:defRPr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d) attività amministrativa-contabile di verifica dei rendiconti delle spese sostenute con l’incentivo regionale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066604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p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DecimaWE Rg"/>
        <a:ea typeface=""/>
        <a:cs typeface=""/>
      </a:majorFont>
      <a:minorFont>
        <a:latin typeface="DecimaW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5D6FF73A62CBC4DB15BEFD55584D1F5" ma:contentTypeVersion="" ma:contentTypeDescription="Creare un nuovo documento." ma:contentTypeScope="" ma:versionID="87d497ed7b153937402cc9d447a6245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d1096d788cdb336a5a92c14e1fc7a8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a inizio pianificazion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a fine pianificazion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088B4D-5FB7-4DDB-BE23-3FF6E7F885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BD9D01-0CCA-4275-B4A9-410C4B0A1B7F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microsoft.com/sharepoint/v3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42DD622-BC47-4243-8F88-D3CE534754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4742</TotalTime>
  <Words>1095</Words>
  <Application>Microsoft Office PowerPoint</Application>
  <PresentationFormat>Presentazione su schermo (4:3)</PresentationFormat>
  <Paragraphs>120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4" baseType="lpstr">
      <vt:lpstr>Arial</vt:lpstr>
      <vt:lpstr>DecimaUNI02 Rg</vt:lpstr>
      <vt:lpstr>DecimaW03 Rg</vt:lpstr>
      <vt:lpstr>DecimaWE Rg</vt:lpstr>
      <vt:lpstr>Tahoma</vt:lpstr>
      <vt:lpstr>Times New Roman</vt:lpstr>
      <vt:lpstr>Wingdings</vt:lpstr>
      <vt:lpstr>Struttura predefinita</vt:lpstr>
      <vt:lpstr>Presentazione standard di PowerPoint</vt:lpstr>
      <vt:lpstr> </vt:lpstr>
      <vt:lpstr> </vt:lpstr>
      <vt:lpstr> </vt:lpstr>
      <vt:lpstr> </vt:lpstr>
      <vt:lpstr> </vt:lpstr>
      <vt:lpstr> </vt:lpstr>
      <vt:lpstr> </vt:lpstr>
      <vt:lpstr> </vt:lpstr>
      <vt:lpstr>Presentazione standard di PowerPoint</vt:lpstr>
      <vt:lpstr>    Cosa facciamo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sandro</dc:creator>
  <cp:lastModifiedBy>Simonetti Maria Teresa</cp:lastModifiedBy>
  <cp:revision>354</cp:revision>
  <cp:lastPrinted>2018-09-17T09:47:36Z</cp:lastPrinted>
  <dcterms:created xsi:type="dcterms:W3CDTF">2006-02-07T08:20:31Z</dcterms:created>
  <dcterms:modified xsi:type="dcterms:W3CDTF">2022-12-22T06:14:41Z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0x010100C5D6FF73A62CBC4DB15BEFD55584D1F5</vt:lpwstr>
  </property>
</Properties>
</file>