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75" r:id="rId5"/>
    <p:sldId id="360" r:id="rId6"/>
    <p:sldId id="352" r:id="rId7"/>
    <p:sldId id="381" r:id="rId8"/>
    <p:sldId id="372" r:id="rId9"/>
    <p:sldId id="387" r:id="rId10"/>
    <p:sldId id="361" r:id="rId11"/>
    <p:sldId id="416" r:id="rId12"/>
    <p:sldId id="362" r:id="rId13"/>
    <p:sldId id="366" r:id="rId14"/>
    <p:sldId id="385" r:id="rId15"/>
    <p:sldId id="377" r:id="rId16"/>
    <p:sldId id="365" r:id="rId17"/>
    <p:sldId id="374" r:id="rId18"/>
    <p:sldId id="383" r:id="rId19"/>
    <p:sldId id="376" r:id="rId20"/>
    <p:sldId id="386" r:id="rId21"/>
    <p:sldId id="379" r:id="rId22"/>
    <p:sldId id="380" r:id="rId23"/>
    <p:sldId id="373" r:id="rId24"/>
    <p:sldId id="369" r:id="rId25"/>
    <p:sldId id="384" r:id="rId26"/>
    <p:sldId id="388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663300"/>
    <a:srgbClr val="006600"/>
    <a:srgbClr val="FF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330" y="-67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48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0712D0-D001-4D7A-B99F-A7873A6B09F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99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" y="-99392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3752" y="980728"/>
            <a:ext cx="903649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L.R</a:t>
            </a:r>
            <a:r>
              <a:rPr lang="it-IT" sz="3600" b="1" dirty="0">
                <a:solidFill>
                  <a:schemeClr val="bg1"/>
                </a:solidFill>
              </a:rPr>
              <a:t>. 16/14: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4800" b="1" dirty="0" smtClean="0">
                <a:solidFill>
                  <a:schemeClr val="bg1"/>
                </a:solidFill>
              </a:rPr>
              <a:t>AVVISO ATTIVITA’ CULTURALI AGGREGAZIONI DI COMUNI</a:t>
            </a: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2017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2400" b="1" dirty="0" smtClean="0">
                <a:solidFill>
                  <a:schemeClr val="bg1"/>
                </a:solidFill>
              </a:rPr>
              <a:t>Info </a:t>
            </a:r>
            <a:r>
              <a:rPr lang="it-IT" sz="2400" b="1" dirty="0" err="1" smtClean="0">
                <a:solidFill>
                  <a:schemeClr val="bg1"/>
                </a:solidFill>
              </a:rPr>
              <a:t>Day</a:t>
            </a:r>
            <a:r>
              <a:rPr lang="it-IT" sz="2400" b="1" dirty="0" smtClean="0">
                <a:solidFill>
                  <a:schemeClr val="bg1"/>
                </a:solidFill>
              </a:rPr>
              <a:t> di presentazione degli Avvisi Pubblici – Udine, 13/11/2018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Servizio </a:t>
            </a:r>
            <a:r>
              <a:rPr lang="it-IT" sz="1600" b="1" dirty="0">
                <a:solidFill>
                  <a:schemeClr val="bg1"/>
                </a:solidFill>
              </a:rPr>
              <a:t>Attività </a:t>
            </a:r>
            <a:r>
              <a:rPr lang="it-IT" sz="1600" b="1" dirty="0" smtClean="0">
                <a:solidFill>
                  <a:schemeClr val="bg1"/>
                </a:solidFill>
              </a:rPr>
              <a:t>Culturali</a:t>
            </a: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Direzione Cultura e Sport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" y="-168224"/>
            <a:ext cx="9197752" cy="709505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6237276"/>
            <a:ext cx="1968820" cy="519857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 </a:t>
            </a: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SOGGETTIVE</a:t>
            </a:r>
          </a:p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rgbClr val="00B050"/>
                </a:solidFill>
              </a:rPr>
              <a:t>AVVISI ORDINARI</a:t>
            </a:r>
          </a:p>
          <a:p>
            <a:pPr marL="0" indent="0" algn="ctr" eaLnBrk="1" hangingPunct="1">
              <a:buNone/>
              <a:defRPr/>
            </a:pPr>
            <a:endParaRPr lang="it-IT" sz="3600" b="1" dirty="0" smtClean="0">
              <a:solidFill>
                <a:srgbClr val="00B050"/>
              </a:solidFill>
            </a:endParaRP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/>
              <a:t>Associazione regionale </a:t>
            </a:r>
            <a:r>
              <a:rPr lang="it-IT" sz="1800" dirty="0">
                <a:solidFill>
                  <a:schemeClr val="accent2"/>
                </a:solidFill>
              </a:rPr>
              <a:t>FITA UILT</a:t>
            </a:r>
            <a:r>
              <a:rPr lang="it-IT" sz="1800" dirty="0"/>
              <a:t>, Unione dei Gruppi Folcloristici del </a:t>
            </a:r>
            <a:r>
              <a:rPr lang="it-IT" sz="1800" dirty="0" err="1"/>
              <a:t>Fvg</a:t>
            </a:r>
            <a:r>
              <a:rPr lang="it-IT" sz="1800" dirty="0"/>
              <a:t> </a:t>
            </a:r>
            <a:r>
              <a:rPr lang="it-IT" sz="1800" dirty="0">
                <a:solidFill>
                  <a:schemeClr val="accent2"/>
                </a:solidFill>
              </a:rPr>
              <a:t>(UGF FVG), </a:t>
            </a:r>
            <a:r>
              <a:rPr lang="it-IT" sz="1800" dirty="0"/>
              <a:t>Unione Società  Corali del </a:t>
            </a:r>
            <a:r>
              <a:rPr lang="it-IT" sz="1800" dirty="0" err="1"/>
              <a:t>Fvg</a:t>
            </a:r>
            <a:r>
              <a:rPr lang="it-IT" sz="1800" dirty="0"/>
              <a:t> </a:t>
            </a:r>
            <a:r>
              <a:rPr lang="it-IT" sz="1800" dirty="0">
                <a:solidFill>
                  <a:schemeClr val="accent2"/>
                </a:solidFill>
              </a:rPr>
              <a:t>(USCI FVG), </a:t>
            </a:r>
            <a:r>
              <a:rPr lang="it-IT" sz="1800" dirty="0"/>
              <a:t>Associazione Nazionale Bande Italiane musicali Autonome -</a:t>
            </a:r>
            <a:r>
              <a:rPr lang="it-IT" sz="1800" dirty="0" err="1"/>
              <a:t>Fvg</a:t>
            </a:r>
            <a:r>
              <a:rPr lang="it-IT" sz="1800" dirty="0"/>
              <a:t> </a:t>
            </a:r>
            <a:r>
              <a:rPr lang="it-IT" sz="1800" dirty="0">
                <a:solidFill>
                  <a:schemeClr val="accent2"/>
                </a:solidFill>
              </a:rPr>
              <a:t>(ANBIMA FVG)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 smtClean="0"/>
              <a:t>Scuole </a:t>
            </a:r>
            <a:r>
              <a:rPr lang="it-IT" sz="1800" dirty="0"/>
              <a:t>statali e paritarie ed enti di formazione professionale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/>
              <a:t>Fondazioni bancarie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/>
              <a:t>Università (l’esclusione non si applica agli </a:t>
            </a:r>
            <a:r>
              <a:rPr lang="it-IT" sz="1800" u="sng" dirty="0">
                <a:solidFill>
                  <a:srgbClr val="00B050"/>
                </a:solidFill>
              </a:rPr>
              <a:t>avvisi </a:t>
            </a:r>
            <a:r>
              <a:rPr lang="it-IT" sz="1800" u="sng" dirty="0" smtClean="0">
                <a:solidFill>
                  <a:srgbClr val="00B050"/>
                </a:solidFill>
              </a:rPr>
              <a:t>divulgazione </a:t>
            </a:r>
            <a:r>
              <a:rPr lang="it-IT" sz="1800" u="sng" dirty="0">
                <a:solidFill>
                  <a:srgbClr val="00B050"/>
                </a:solidFill>
              </a:rPr>
              <a:t>umanistica e </a:t>
            </a:r>
            <a:r>
              <a:rPr lang="it-IT" sz="1800" u="sng" dirty="0" smtClean="0">
                <a:solidFill>
                  <a:srgbClr val="00B050"/>
                </a:solidFill>
              </a:rPr>
              <a:t>scientifica</a:t>
            </a:r>
            <a:r>
              <a:rPr lang="it-IT" sz="1800" u="sng" dirty="0"/>
              <a:t>)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 smtClean="0"/>
              <a:t>Associazioni </a:t>
            </a:r>
            <a:r>
              <a:rPr lang="it-IT" sz="1800" dirty="0"/>
              <a:t>di categoria, </a:t>
            </a:r>
            <a:r>
              <a:rPr lang="it-IT" sz="1800" dirty="0" err="1" smtClean="0"/>
              <a:t>Cciaa</a:t>
            </a:r>
            <a:r>
              <a:rPr lang="it-IT" sz="1800" dirty="0"/>
              <a:t>, </a:t>
            </a:r>
            <a:r>
              <a:rPr lang="it-IT" sz="1800" dirty="0" smtClean="0"/>
              <a:t>Ordini </a:t>
            </a:r>
            <a:r>
              <a:rPr lang="it-IT" sz="1800" dirty="0"/>
              <a:t>e </a:t>
            </a:r>
            <a:r>
              <a:rPr lang="it-IT" sz="1800" dirty="0" smtClean="0"/>
              <a:t>Collegi </a:t>
            </a:r>
            <a:r>
              <a:rPr lang="it-IT" sz="1800" dirty="0"/>
              <a:t>professionali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/>
              <a:t>Associazioni proloco e loro Consorzi e </a:t>
            </a:r>
            <a:r>
              <a:rPr lang="it-IT" sz="1800" dirty="0" smtClean="0"/>
              <a:t>Comitato regionale del </a:t>
            </a:r>
            <a:r>
              <a:rPr lang="it-IT" sz="1800" dirty="0" err="1" smtClean="0"/>
              <a:t>Fvg</a:t>
            </a:r>
            <a:r>
              <a:rPr lang="it-IT" sz="1800" dirty="0" smtClean="0"/>
              <a:t> dell’Unione Nazionale Pro Loco d’Italia (UNPLI) (</a:t>
            </a:r>
            <a:r>
              <a:rPr lang="it-IT" sz="1600" dirty="0" smtClean="0"/>
              <a:t>ex legge regionale 21/2016)</a:t>
            </a:r>
            <a:endParaRPr lang="it-IT" sz="1600" dirty="0"/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/>
              <a:t>Parrocchie </a:t>
            </a:r>
            <a:r>
              <a:rPr lang="it-IT" sz="1800" dirty="0" smtClean="0"/>
              <a:t>ed </a:t>
            </a:r>
            <a:r>
              <a:rPr lang="it-IT" sz="1800" dirty="0"/>
              <a:t>enti religiosi</a:t>
            </a:r>
          </a:p>
          <a:p>
            <a:pPr marL="285750" eaLnBrk="1" hangingPunct="1">
              <a:lnSpc>
                <a:spcPct val="80000"/>
              </a:lnSpc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80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 SOGGETTIVE</a:t>
            </a:r>
          </a:p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rgbClr val="00B050"/>
                </a:solidFill>
              </a:rPr>
              <a:t>AVVISI TEMATICI</a:t>
            </a:r>
          </a:p>
          <a:p>
            <a:pPr marL="0" indent="0" algn="ctr" eaLnBrk="1" hangingPunct="1">
              <a:buNone/>
              <a:defRPr/>
            </a:pPr>
            <a:endParaRPr lang="it-IT" sz="2400" b="1" dirty="0">
              <a:solidFill>
                <a:srgbClr val="00B050"/>
              </a:solidFill>
            </a:endParaRP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/>
              <a:t>Università popolare di Trieste</a:t>
            </a: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/>
              <a:t>Associazione regionale </a:t>
            </a:r>
            <a:r>
              <a:rPr lang="it-IT" sz="1800" b="1" dirty="0">
                <a:solidFill>
                  <a:schemeClr val="accent2"/>
                </a:solidFill>
              </a:rPr>
              <a:t>FITA UILT</a:t>
            </a:r>
            <a:r>
              <a:rPr lang="it-IT" sz="1800" dirty="0"/>
              <a:t>, Unione dei Gruppi Folcloristici del </a:t>
            </a:r>
            <a:r>
              <a:rPr lang="it-IT" sz="1800" dirty="0" err="1"/>
              <a:t>Fvg</a:t>
            </a:r>
            <a:r>
              <a:rPr lang="it-IT" sz="1800" dirty="0"/>
              <a:t> (</a:t>
            </a:r>
            <a:r>
              <a:rPr lang="it-IT" sz="1800" b="1" dirty="0">
                <a:solidFill>
                  <a:schemeClr val="accent2"/>
                </a:solidFill>
              </a:rPr>
              <a:t>UGF FVG</a:t>
            </a:r>
            <a:r>
              <a:rPr lang="it-IT" sz="1800" dirty="0"/>
              <a:t>), Unione Società  Corali del </a:t>
            </a:r>
            <a:r>
              <a:rPr lang="it-IT" sz="1800" dirty="0" err="1"/>
              <a:t>Fvg</a:t>
            </a:r>
            <a:r>
              <a:rPr lang="it-IT" sz="1800" dirty="0"/>
              <a:t> </a:t>
            </a:r>
            <a:r>
              <a:rPr lang="it-IT" sz="1800" dirty="0">
                <a:solidFill>
                  <a:schemeClr val="accent2"/>
                </a:solidFill>
              </a:rPr>
              <a:t>(</a:t>
            </a:r>
            <a:r>
              <a:rPr lang="it-IT" sz="1800" b="1" dirty="0">
                <a:solidFill>
                  <a:schemeClr val="accent2"/>
                </a:solidFill>
              </a:rPr>
              <a:t>USCI FVG), </a:t>
            </a:r>
            <a:r>
              <a:rPr lang="it-IT" sz="1800" dirty="0"/>
              <a:t>Associazione Nazionale Bande Italiane musicali Autonome -</a:t>
            </a:r>
            <a:r>
              <a:rPr lang="it-IT" sz="1800" dirty="0" err="1"/>
              <a:t>Fvg</a:t>
            </a:r>
            <a:r>
              <a:rPr lang="it-IT" sz="1800" dirty="0"/>
              <a:t> </a:t>
            </a:r>
            <a:r>
              <a:rPr lang="it-IT" sz="1800" b="1" dirty="0">
                <a:solidFill>
                  <a:schemeClr val="accent2"/>
                </a:solidFill>
              </a:rPr>
              <a:t>(ANBIMA FVG</a:t>
            </a:r>
            <a:r>
              <a:rPr lang="it-IT" sz="1800" dirty="0"/>
              <a:t>)</a:t>
            </a: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/>
              <a:t>Fondazioni bancarie</a:t>
            </a: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/>
              <a:t>Associazioni proloco e loro Consorzi e Comitato </a:t>
            </a:r>
            <a:r>
              <a:rPr lang="it-IT" sz="1800" dirty="0" smtClean="0"/>
              <a:t>regionale del </a:t>
            </a:r>
            <a:r>
              <a:rPr lang="it-IT" sz="1800" dirty="0" err="1"/>
              <a:t>Fvg</a:t>
            </a:r>
            <a:r>
              <a:rPr lang="it-IT" sz="1800" dirty="0"/>
              <a:t> dell’Unione Nazionale Pro Loco d’Italia (UNPLI) (ex legge regionale 21/2016)</a:t>
            </a: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 smtClean="0"/>
              <a:t>Parrocchie </a:t>
            </a:r>
            <a:r>
              <a:rPr lang="it-IT" sz="1800" dirty="0"/>
              <a:t>e enti </a:t>
            </a:r>
            <a:r>
              <a:rPr lang="it-IT" sz="1800" dirty="0" smtClean="0"/>
              <a:t>religiosi</a:t>
            </a: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>
                <a:solidFill>
                  <a:srgbClr val="00B050"/>
                </a:solidFill>
              </a:rPr>
              <a:t>Scuole statali e paritarie ed enti di formazione </a:t>
            </a:r>
            <a:r>
              <a:rPr lang="it-IT" sz="1800" dirty="0" smtClean="0">
                <a:solidFill>
                  <a:srgbClr val="00B050"/>
                </a:solidFill>
              </a:rPr>
              <a:t>professionale (solo creatività)</a:t>
            </a:r>
            <a:endParaRPr lang="it-IT" sz="1800" dirty="0">
              <a:solidFill>
                <a:srgbClr val="00B050"/>
              </a:solidFill>
            </a:endParaRP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 err="1" smtClean="0">
                <a:solidFill>
                  <a:srgbClr val="00B050"/>
                </a:solidFill>
              </a:rPr>
              <a:t>Cciaa</a:t>
            </a:r>
            <a:r>
              <a:rPr lang="it-IT" sz="1800" dirty="0">
                <a:solidFill>
                  <a:srgbClr val="00B050"/>
                </a:solidFill>
              </a:rPr>
              <a:t> (solo creatività)</a:t>
            </a:r>
          </a:p>
          <a:p>
            <a:pPr marL="685800" lvl="1" algn="just" eaLnBrk="1" hangingPunct="1">
              <a:lnSpc>
                <a:spcPct val="80000"/>
              </a:lnSpc>
              <a:defRPr/>
            </a:pPr>
            <a:r>
              <a:rPr lang="it-IT" sz="1800" dirty="0" smtClean="0">
                <a:solidFill>
                  <a:srgbClr val="00B050"/>
                </a:solidFill>
              </a:rPr>
              <a:t>Ordini e collegi professionali </a:t>
            </a:r>
            <a:r>
              <a:rPr lang="it-IT" sz="1800" dirty="0">
                <a:solidFill>
                  <a:srgbClr val="00B050"/>
                </a:solidFill>
              </a:rPr>
              <a:t>(solo creatività)</a:t>
            </a:r>
          </a:p>
          <a:p>
            <a:pPr marL="685800" lvl="1" algn="just" eaLnBrk="1" hangingPunct="1">
              <a:lnSpc>
                <a:spcPct val="80000"/>
              </a:lnSpc>
              <a:defRPr/>
            </a:pPr>
            <a:endParaRPr lang="it-IT" sz="1400" dirty="0" smtClean="0">
              <a:solidFill>
                <a:srgbClr val="00B050"/>
              </a:solidFill>
            </a:endParaRPr>
          </a:p>
          <a:p>
            <a:pPr marL="685800" lvl="1" algn="just" eaLnBrk="1" hangingPunct="1">
              <a:lnSpc>
                <a:spcPct val="80000"/>
              </a:lnSpc>
              <a:defRPr/>
            </a:pPr>
            <a:endParaRPr lang="it-IT" sz="2000" dirty="0"/>
          </a:p>
          <a:p>
            <a:pPr marL="285750" eaLnBrk="1" hangingPunct="1">
              <a:lnSpc>
                <a:spcPct val="80000"/>
              </a:lnSpc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63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 OGGETTIVE (per progetto già finanziato )</a:t>
            </a:r>
            <a:endParaRPr lang="it-IT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it-IT" b="1" dirty="0">
                <a:solidFill>
                  <a:srgbClr val="00B050"/>
                </a:solidFill>
              </a:rPr>
              <a:t>AVVISI </a:t>
            </a:r>
            <a:r>
              <a:rPr lang="it-IT" b="1" dirty="0" smtClean="0">
                <a:solidFill>
                  <a:srgbClr val="00B050"/>
                </a:solidFill>
              </a:rPr>
              <a:t>ORDINARI E TEMATICI </a:t>
            </a:r>
            <a:endParaRPr lang="it-IT" b="1" dirty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3600" b="1" dirty="0" smtClean="0">
              <a:solidFill>
                <a:srgbClr val="00B050"/>
              </a:solidFill>
            </a:endParaRPr>
          </a:p>
          <a:p>
            <a:pPr marL="285750" eaLnBrk="1" hangingPunct="1">
              <a:lnSpc>
                <a:spcPct val="80000"/>
              </a:lnSpc>
              <a:defRPr/>
            </a:pPr>
            <a:r>
              <a:rPr lang="it-IT" sz="2400" b="1" dirty="0" smtClean="0">
                <a:solidFill>
                  <a:schemeClr val="accent2"/>
                </a:solidFill>
              </a:rPr>
              <a:t>Progetti ex </a:t>
            </a:r>
            <a:r>
              <a:rPr lang="it-IT" sz="2400" b="1" dirty="0" err="1" smtClean="0">
                <a:solidFill>
                  <a:schemeClr val="accent2"/>
                </a:solidFill>
              </a:rPr>
              <a:t>dgr</a:t>
            </a:r>
            <a:r>
              <a:rPr lang="it-IT" sz="2400" b="1" dirty="0" smtClean="0">
                <a:solidFill>
                  <a:schemeClr val="accent2"/>
                </a:solidFill>
              </a:rPr>
              <a:t> 1976/2018: </a:t>
            </a:r>
            <a:r>
              <a:rPr lang="it-IT" sz="2400" dirty="0" smtClean="0"/>
              <a:t>avvisi annuali 2019</a:t>
            </a:r>
          </a:p>
          <a:p>
            <a:pPr marL="285750" eaLnBrk="1" hangingPunct="1">
              <a:lnSpc>
                <a:spcPct val="80000"/>
              </a:lnSpc>
              <a:defRPr/>
            </a:pPr>
            <a:endParaRPr lang="it-IT" sz="2400" b="1" dirty="0" smtClean="0">
              <a:solidFill>
                <a:schemeClr val="accent2"/>
              </a:solidFill>
            </a:endParaRPr>
          </a:p>
          <a:p>
            <a:pPr marL="285750" eaLnBrk="1" hangingPunct="1">
              <a:lnSpc>
                <a:spcPct val="80000"/>
              </a:lnSpc>
              <a:defRPr/>
            </a:pPr>
            <a:r>
              <a:rPr lang="it-IT" sz="2400" b="1" dirty="0" smtClean="0">
                <a:solidFill>
                  <a:schemeClr val="accent2"/>
                </a:solidFill>
              </a:rPr>
              <a:t>Progetti ex </a:t>
            </a:r>
            <a:r>
              <a:rPr lang="it-IT" sz="2400" b="1" dirty="0" err="1" smtClean="0">
                <a:solidFill>
                  <a:schemeClr val="accent2"/>
                </a:solidFill>
              </a:rPr>
              <a:t>dgr</a:t>
            </a:r>
            <a:r>
              <a:rPr lang="it-IT" sz="2400" b="1" dirty="0" smtClean="0">
                <a:solidFill>
                  <a:schemeClr val="accent2"/>
                </a:solidFill>
              </a:rPr>
              <a:t> 1495/2019: </a:t>
            </a:r>
            <a:r>
              <a:rPr lang="it-IT" sz="2400" dirty="0" smtClean="0"/>
              <a:t>avvisi annuali cultura storica ed etnografica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174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>
              <a:buNone/>
            </a:pPr>
            <a:endParaRPr lang="it-IT" sz="1200" dirty="0" smtClean="0"/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 PER MATERIA</a:t>
            </a:r>
          </a:p>
          <a:p>
            <a:pPr marL="0" indent="0" algn="ctr">
              <a:buNone/>
            </a:pPr>
            <a:r>
              <a:rPr lang="it-IT" sz="1800" b="1" dirty="0" smtClean="0">
                <a:solidFill>
                  <a:srgbClr val="00B050"/>
                </a:solidFill>
              </a:rPr>
              <a:t>(AVVISI ORDINARI E AVVISI TEMATICI)</a:t>
            </a:r>
          </a:p>
          <a:p>
            <a:pPr marL="0" indent="0" algn="ctr">
              <a:buNone/>
            </a:pPr>
            <a:endParaRPr lang="it-IT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chemeClr val="tx2"/>
                </a:solidFill>
              </a:rPr>
              <a:t>Sono inammissibili i progetti finalizzati ad iniziative aventi ad oggetto in via principale o esclusiva:</a:t>
            </a:r>
          </a:p>
          <a:p>
            <a:pPr marL="0" indent="0">
              <a:buNone/>
            </a:pPr>
            <a:endParaRPr lang="it-IT" sz="2000" dirty="0" smtClean="0">
              <a:solidFill>
                <a:schemeClr val="tx2"/>
              </a:solidFill>
            </a:endParaRPr>
          </a:p>
          <a:p>
            <a:r>
              <a:rPr lang="it-IT" sz="2400" b="1" dirty="0" smtClean="0">
                <a:solidFill>
                  <a:schemeClr val="accent2"/>
                </a:solidFill>
              </a:rPr>
              <a:t>Canto </a:t>
            </a:r>
            <a:r>
              <a:rPr lang="it-IT" sz="2400" b="1" dirty="0">
                <a:solidFill>
                  <a:schemeClr val="accent2"/>
                </a:solidFill>
              </a:rPr>
              <a:t>corale e attività bandistica </a:t>
            </a:r>
            <a:endParaRPr lang="it-IT" sz="2400" b="1" dirty="0" smtClean="0">
              <a:solidFill>
                <a:schemeClr val="accent2"/>
              </a:solidFill>
            </a:endParaRPr>
          </a:p>
          <a:p>
            <a:r>
              <a:rPr lang="it-IT" sz="2400" b="1" dirty="0" smtClean="0">
                <a:solidFill>
                  <a:schemeClr val="accent2"/>
                </a:solidFill>
              </a:rPr>
              <a:t>Folclore</a:t>
            </a:r>
          </a:p>
          <a:p>
            <a:r>
              <a:rPr lang="it-IT" sz="2400" b="1" dirty="0" smtClean="0">
                <a:solidFill>
                  <a:schemeClr val="accent2"/>
                </a:solidFill>
              </a:rPr>
              <a:t>Valorizzazione lingue minoritarie</a:t>
            </a:r>
          </a:p>
          <a:p>
            <a:r>
              <a:rPr lang="it-IT" sz="2400" b="1" dirty="0" smtClean="0">
                <a:solidFill>
                  <a:schemeClr val="accent2"/>
                </a:solidFill>
              </a:rPr>
              <a:t>Teatro amatoriale</a:t>
            </a:r>
          </a:p>
          <a:p>
            <a:endParaRPr lang="it-IT" sz="1200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99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SOGGETTO PROPONENTE: </a:t>
            </a: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SINGOLO O CAPOFILA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it-IT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Il soggetto proponente può presentare domanda </a:t>
            </a:r>
            <a:r>
              <a:rPr lang="it-IT" sz="2400" u="sng" dirty="0" smtClean="0"/>
              <a:t>singolarmente</a:t>
            </a:r>
            <a:r>
              <a:rPr lang="it-IT" sz="2400" dirty="0" smtClean="0"/>
              <a:t> o in qualità di </a:t>
            </a:r>
            <a:r>
              <a:rPr lang="it-IT" sz="2400" u="sng" dirty="0" smtClean="0"/>
              <a:t>capofila</a:t>
            </a:r>
            <a:r>
              <a:rPr lang="it-IT" sz="2400" dirty="0" smtClean="0"/>
              <a:t> nell’ambito di un rapporto di partenariato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Il Capofila è unico beneficiario e referente dell’Amministrazione regionale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285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DOMANDE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it-IT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 smtClean="0"/>
              <a:t>Il soggetto proponente può </a:t>
            </a:r>
            <a:r>
              <a:rPr lang="it-IT" sz="2400" dirty="0"/>
              <a:t>presentare </a:t>
            </a:r>
            <a:r>
              <a:rPr lang="it-IT" sz="2400" dirty="0" smtClean="0"/>
              <a:t>una sola domanda </a:t>
            </a:r>
            <a:r>
              <a:rPr lang="it-IT" sz="2400" dirty="0"/>
              <a:t>su </a:t>
            </a:r>
            <a:r>
              <a:rPr lang="it-IT" sz="2400" dirty="0" smtClean="0"/>
              <a:t>uno dei 7 Avvisi ordinari </a:t>
            </a:r>
            <a:r>
              <a:rPr lang="it-IT" sz="2400" b="1" dirty="0" smtClean="0">
                <a:solidFill>
                  <a:srgbClr val="FF0000"/>
                </a:solidFill>
              </a:rPr>
              <a:t>(a pena inammissibilità domande pervenute dopo la prima) </a:t>
            </a:r>
            <a:r>
              <a:rPr lang="it-IT" sz="2400" dirty="0" smtClean="0"/>
              <a:t>+ un’ulteriore domanda </a:t>
            </a:r>
            <a:r>
              <a:rPr lang="it-IT" sz="2400" u="sng" dirty="0" smtClean="0"/>
              <a:t>per un diverso progetto</a:t>
            </a:r>
            <a:r>
              <a:rPr lang="it-IT" sz="2400" dirty="0" smtClean="0"/>
              <a:t> su uno degli Avvisi tematici:</a:t>
            </a:r>
            <a:r>
              <a:rPr lang="it-IT" sz="24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</a:rPr>
              <a:t>1 (avvisi ordinari) +1 (avvisi tematici)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sz="2400" b="1" dirty="0" smtClean="0">
              <a:solidFill>
                <a:srgbClr val="00B05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 smtClean="0"/>
              <a:t>Nel caso di invio di più domande relative allo </a:t>
            </a:r>
            <a:r>
              <a:rPr lang="it-IT" sz="2400" u="sng" dirty="0" smtClean="0"/>
              <a:t>stesso progetto </a:t>
            </a:r>
            <a:r>
              <a:rPr lang="it-IT" sz="2400" dirty="0" smtClean="0"/>
              <a:t>sullo stesso Avviso, </a:t>
            </a:r>
            <a:r>
              <a:rPr lang="it-IT" sz="2400" b="1" dirty="0" smtClean="0">
                <a:solidFill>
                  <a:srgbClr val="FF0000"/>
                </a:solidFill>
              </a:rPr>
              <a:t>verrà ritenuta valida esclusivamente l’ultima pervenuta.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it-IT" sz="1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735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PARTENARIATO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it-IT" sz="2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b="1" dirty="0" smtClean="0">
                <a:solidFill>
                  <a:schemeClr val="accent2"/>
                </a:solidFill>
              </a:rPr>
              <a:t>Definizione: </a:t>
            </a:r>
            <a:r>
              <a:rPr lang="it-IT" sz="2000" dirty="0" smtClean="0"/>
              <a:t>rapporto fra più soggetti che condividono le </a:t>
            </a:r>
            <a:r>
              <a:rPr lang="it-IT" sz="2000" dirty="0" smtClean="0">
                <a:solidFill>
                  <a:srgbClr val="00B050"/>
                </a:solidFill>
              </a:rPr>
              <a:t>finalità </a:t>
            </a:r>
            <a:r>
              <a:rPr lang="it-IT" sz="2000" dirty="0" smtClean="0"/>
              <a:t>e il </a:t>
            </a:r>
            <a:r>
              <a:rPr lang="it-IT" sz="2000" dirty="0" smtClean="0">
                <a:solidFill>
                  <a:srgbClr val="00B050"/>
                </a:solidFill>
              </a:rPr>
              <a:t>contenuto</a:t>
            </a:r>
            <a:r>
              <a:rPr lang="it-IT" sz="2000" dirty="0" smtClean="0"/>
              <a:t> del progetto nella sua interezza e concordano le attività e i compiti spettanti a ciascuno di essi</a:t>
            </a:r>
          </a:p>
          <a:p>
            <a:pPr algn="just"/>
            <a:r>
              <a:rPr lang="it-IT" sz="2000" b="1" dirty="0" smtClean="0">
                <a:solidFill>
                  <a:schemeClr val="accent2"/>
                </a:solidFill>
              </a:rPr>
              <a:t>Tipologia apporto:</a:t>
            </a:r>
          </a:p>
          <a:p>
            <a:pPr lvl="1" algn="just"/>
            <a:r>
              <a:rPr lang="it-IT" sz="2000" dirty="0" smtClean="0"/>
              <a:t>Finanziamento</a:t>
            </a:r>
          </a:p>
          <a:p>
            <a:pPr lvl="1" algn="just"/>
            <a:r>
              <a:rPr lang="it-IT" sz="2000" dirty="0" smtClean="0"/>
              <a:t>Servizi</a:t>
            </a:r>
          </a:p>
          <a:p>
            <a:pPr lvl="1" algn="just"/>
            <a:r>
              <a:rPr lang="it-IT" sz="2000" dirty="0" smtClean="0"/>
              <a:t>Logistica</a:t>
            </a:r>
          </a:p>
          <a:p>
            <a:pPr lvl="1" algn="just"/>
            <a:r>
              <a:rPr lang="it-IT" sz="2000" dirty="0" smtClean="0"/>
              <a:t>Personale</a:t>
            </a:r>
          </a:p>
          <a:p>
            <a:pPr algn="just"/>
            <a:r>
              <a:rPr lang="it-IT" sz="2000" b="1" dirty="0" smtClean="0">
                <a:solidFill>
                  <a:schemeClr val="accent2"/>
                </a:solidFill>
              </a:rPr>
              <a:t>Remunerazione</a:t>
            </a:r>
            <a:r>
              <a:rPr lang="it-IT" sz="2000" dirty="0" smtClean="0"/>
              <a:t>: l’attività del partner può essere remunerata dal soggetto beneficiario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89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PARTNER: NATURA </a:t>
            </a: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SOGGETTI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it-IT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Enti locali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Enti pubblici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Enti privati senza scopo di lucro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Società cooperative che svolgono attività esclusivamente o prevalentemente culturali o artistiche </a:t>
            </a:r>
          </a:p>
          <a:p>
            <a:r>
              <a:rPr lang="it-IT" sz="2000" dirty="0" smtClean="0"/>
              <a:t>Soggetti esclusi (individuati per singolo Avviso)</a:t>
            </a:r>
          </a:p>
          <a:p>
            <a:endParaRPr lang="it-IT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rgbClr val="00B050"/>
                </a:solidFill>
                <a:cs typeface="Times New Roman" pitchFamily="18" charset="0"/>
              </a:rPr>
              <a:t>► </a:t>
            </a:r>
            <a:r>
              <a:rPr lang="it-IT" sz="2000" b="1" cap="all" dirty="0">
                <a:solidFill>
                  <a:srgbClr val="00B050"/>
                </a:solidFill>
              </a:rPr>
              <a:t>E’ previsto un numero massimo di 10 partner per progetto </a:t>
            </a:r>
          </a:p>
          <a:p>
            <a:pPr marL="0" indent="0">
              <a:buNone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9547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GENERALE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accent2"/>
                </a:solidFill>
              </a:rPr>
              <a:t>I </a:t>
            </a:r>
            <a:r>
              <a:rPr lang="it-IT" dirty="0">
                <a:solidFill>
                  <a:schemeClr val="accent2"/>
                </a:solidFill>
              </a:rPr>
              <a:t>partner possono partecipare ad un solo progetto su uno dei 7 Avvisi ordinari, </a:t>
            </a:r>
            <a:r>
              <a:rPr lang="it-IT" dirty="0">
                <a:solidFill>
                  <a:srgbClr val="FF0000"/>
                </a:solidFill>
              </a:rPr>
              <a:t>a pena di esclusione dalla partnership di tutti i progetti </a:t>
            </a:r>
            <a:r>
              <a:rPr lang="it-IT" dirty="0" smtClean="0">
                <a:solidFill>
                  <a:srgbClr val="00B050"/>
                </a:solidFill>
              </a:rPr>
              <a:t>(</a:t>
            </a:r>
            <a:r>
              <a:rPr lang="it-IT" dirty="0">
                <a:solidFill>
                  <a:srgbClr val="00B050"/>
                </a:solidFill>
              </a:rPr>
              <a:t>Tale limitazione non opera nei confronti degli Avvisi </a:t>
            </a:r>
            <a:r>
              <a:rPr lang="it-IT" dirty="0" smtClean="0">
                <a:solidFill>
                  <a:srgbClr val="00B050"/>
                </a:solidFill>
              </a:rPr>
              <a:t>tematici)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it-IT" dirty="0">
              <a:solidFill>
                <a:srgbClr val="00B050"/>
              </a:solidFill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it-IT" dirty="0">
                <a:solidFill>
                  <a:schemeClr val="accent2"/>
                </a:solidFill>
              </a:rPr>
              <a:t>Il soggetto proponente può fare anche il partner un’unica volta su un altro progetto sugli Avvisi ordinari, </a:t>
            </a:r>
            <a:r>
              <a:rPr lang="it-IT" dirty="0">
                <a:solidFill>
                  <a:srgbClr val="FF0000"/>
                </a:solidFill>
              </a:rPr>
              <a:t>a pena di esclusione dalla partnership di tutti i progetti </a:t>
            </a:r>
            <a:r>
              <a:rPr lang="it-IT" dirty="0">
                <a:solidFill>
                  <a:srgbClr val="00B050"/>
                </a:solidFill>
              </a:rPr>
              <a:t>(tale limitazione non opera in relazione agli Avvisi tematici)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it-IT" sz="2000" b="1" dirty="0">
              <a:solidFill>
                <a:srgbClr val="00B05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835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defRPr/>
            </a:pPr>
            <a:endParaRPr lang="it-IT" sz="2000" b="1" dirty="0">
              <a:solidFill>
                <a:srgbClr val="00B05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ECCEZIONE PER «ENTI LOCALI FVG PARTNER»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endParaRPr lang="it-IT" sz="2400" b="1" dirty="0">
              <a:solidFill>
                <a:srgbClr val="FF0000"/>
              </a:solidFill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it-IT" dirty="0" smtClean="0">
                <a:solidFill>
                  <a:schemeClr val="accent2"/>
                </a:solidFill>
              </a:rPr>
              <a:t>Gli </a:t>
            </a:r>
            <a:r>
              <a:rPr lang="it-IT" dirty="0">
                <a:solidFill>
                  <a:schemeClr val="accent2"/>
                </a:solidFill>
              </a:rPr>
              <a:t>Enti </a:t>
            </a:r>
            <a:r>
              <a:rPr lang="it-IT" dirty="0" smtClean="0">
                <a:solidFill>
                  <a:schemeClr val="accent2"/>
                </a:solidFill>
              </a:rPr>
              <a:t>locali del Friuli Venezia Giulia </a:t>
            </a:r>
            <a:r>
              <a:rPr lang="it-IT" dirty="0">
                <a:solidFill>
                  <a:schemeClr val="accent2"/>
                </a:solidFill>
              </a:rPr>
              <a:t>possono partecipare </a:t>
            </a:r>
            <a:r>
              <a:rPr lang="it-IT" dirty="0" smtClean="0">
                <a:solidFill>
                  <a:schemeClr val="accent2"/>
                </a:solidFill>
              </a:rPr>
              <a:t>in qualità di partner a </a:t>
            </a:r>
            <a:r>
              <a:rPr lang="it-IT" dirty="0">
                <a:solidFill>
                  <a:schemeClr val="accent2"/>
                </a:solidFill>
              </a:rPr>
              <a:t>più progetti, </a:t>
            </a:r>
            <a:r>
              <a:rPr lang="it-IT" dirty="0" err="1">
                <a:solidFill>
                  <a:schemeClr val="accent2"/>
                </a:solidFill>
              </a:rPr>
              <a:t>purchè</a:t>
            </a:r>
            <a:r>
              <a:rPr lang="it-IT" dirty="0">
                <a:solidFill>
                  <a:schemeClr val="accent2"/>
                </a:solidFill>
              </a:rPr>
              <a:t> non sul medesimo </a:t>
            </a:r>
            <a:r>
              <a:rPr lang="it-IT" dirty="0" smtClean="0">
                <a:solidFill>
                  <a:schemeClr val="accent2"/>
                </a:solidFill>
              </a:rPr>
              <a:t>Avviso (</a:t>
            </a:r>
            <a:r>
              <a:rPr lang="it-IT" dirty="0">
                <a:solidFill>
                  <a:srgbClr val="00B050"/>
                </a:solidFill>
                <a:cs typeface="Times New Roman" pitchFamily="18" charset="0"/>
              </a:rPr>
              <a:t>► </a:t>
            </a:r>
            <a:r>
              <a:rPr lang="it-IT" dirty="0" smtClean="0">
                <a:solidFill>
                  <a:srgbClr val="00B050"/>
                </a:solidFill>
              </a:rPr>
              <a:t>7 su Avvisi ordinari + n. volte su Avvisi tematici)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it-IT" dirty="0">
              <a:solidFill>
                <a:schemeClr val="accent2"/>
              </a:solidFill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it-IT" dirty="0">
                <a:solidFill>
                  <a:schemeClr val="accent2"/>
                </a:solidFill>
              </a:rPr>
              <a:t>L’Ente </a:t>
            </a:r>
            <a:r>
              <a:rPr lang="it-IT" dirty="0" smtClean="0">
                <a:solidFill>
                  <a:schemeClr val="accent2"/>
                </a:solidFill>
              </a:rPr>
              <a:t>locale del Friuli Venezia Giulia capofila </a:t>
            </a:r>
            <a:r>
              <a:rPr lang="it-IT" dirty="0">
                <a:solidFill>
                  <a:schemeClr val="accent2"/>
                </a:solidFill>
              </a:rPr>
              <a:t>può concedere la partnership sia su un diverso progetto che concorre allo stesso Avviso nel quale </a:t>
            </a:r>
            <a:r>
              <a:rPr lang="it-IT" dirty="0" smtClean="0">
                <a:solidFill>
                  <a:schemeClr val="accent2"/>
                </a:solidFill>
              </a:rPr>
              <a:t>partecipa che sugli  altri 6 Avvisi ordinari (e senza limiti sugli avvisi tematici)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042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928992" cy="4824536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INQUADRAMENTO NORMATIVO</a:t>
            </a:r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Legge </a:t>
            </a:r>
            <a:r>
              <a:rPr lang="it-IT" sz="2000" b="1" dirty="0">
                <a:solidFill>
                  <a:schemeClr val="accent2"/>
                </a:solidFill>
              </a:rPr>
              <a:t>regionale 16/2014 </a:t>
            </a:r>
            <a:r>
              <a:rPr lang="it-IT" sz="2000" b="1" dirty="0"/>
              <a:t>(Norme regionali in materia di attività culturali</a:t>
            </a:r>
            <a:r>
              <a:rPr lang="it-IT" sz="2000" b="1" dirty="0" smtClean="0"/>
              <a:t>): legge di settore</a:t>
            </a:r>
          </a:p>
          <a:p>
            <a:pPr algn="just" eaLnBrk="1" hangingPunct="1">
              <a:defRPr/>
            </a:pPr>
            <a:endParaRPr lang="it-IT" sz="2000" b="1" dirty="0" smtClean="0"/>
          </a:p>
          <a:p>
            <a:pPr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Decreto del Presidente della Regione 33/2015 </a:t>
            </a:r>
            <a:r>
              <a:rPr lang="it-IT" sz="1600" b="1" dirty="0" smtClean="0"/>
              <a:t>(regolamento attuativo </a:t>
            </a:r>
            <a:r>
              <a:rPr lang="it-IT" sz="1600" b="1" dirty="0" err="1" smtClean="0"/>
              <a:t>l.r</a:t>
            </a:r>
            <a:r>
              <a:rPr lang="it-IT" sz="1600" b="1" dirty="0" smtClean="0"/>
              <a:t>. 16/2014): strumento giuridico individuato dalla legge regionale 16/2014 per definire:</a:t>
            </a:r>
          </a:p>
          <a:p>
            <a:pPr lvl="1" algn="just" eaLnBrk="1" hangingPunct="1">
              <a:defRPr/>
            </a:pPr>
            <a:r>
              <a:rPr lang="it-IT" sz="1600" b="1" dirty="0" smtClean="0"/>
              <a:t>Modalità </a:t>
            </a:r>
            <a:r>
              <a:rPr lang="it-IT" sz="1600" b="1" dirty="0"/>
              <a:t>selezione progetti: procedimento valutativo a bando (ai sensi dell’articolo 36, commi 1 e 3 della </a:t>
            </a:r>
            <a:r>
              <a:rPr lang="it-IT" sz="1600" b="1" dirty="0" err="1"/>
              <a:t>l.r</a:t>
            </a:r>
            <a:r>
              <a:rPr lang="it-IT" sz="1600" b="1" dirty="0"/>
              <a:t>. 7/2000)</a:t>
            </a:r>
          </a:p>
          <a:p>
            <a:pPr lvl="1" algn="just" eaLnBrk="1" hangingPunct="1">
              <a:defRPr/>
            </a:pPr>
            <a:r>
              <a:rPr lang="it-IT" sz="1600" b="1" dirty="0"/>
              <a:t>Spese ammissibili (e principi generali per ammissibilità spese)</a:t>
            </a:r>
          </a:p>
          <a:p>
            <a:pPr lvl="1" algn="just" eaLnBrk="1" hangingPunct="1">
              <a:defRPr/>
            </a:pPr>
            <a:r>
              <a:rPr lang="it-IT" sz="1600" b="1" dirty="0"/>
              <a:t>Spese non ammissibili</a:t>
            </a:r>
          </a:p>
          <a:p>
            <a:pPr lvl="1" algn="just" eaLnBrk="1" hangingPunct="1">
              <a:defRPr/>
            </a:pPr>
            <a:r>
              <a:rPr lang="it-IT" sz="1600" b="1" dirty="0"/>
              <a:t>Documentazione di spesa</a:t>
            </a:r>
          </a:p>
          <a:p>
            <a:pPr lvl="1" algn="just" eaLnBrk="1" hangingPunct="1">
              <a:defRPr/>
            </a:pPr>
            <a:r>
              <a:rPr lang="it-IT" sz="1600" b="1" dirty="0"/>
              <a:t>Termini del </a:t>
            </a:r>
            <a:r>
              <a:rPr lang="it-IT" sz="1600" b="1" dirty="0" smtClean="0"/>
              <a:t>procedimento</a:t>
            </a:r>
          </a:p>
          <a:p>
            <a:pPr lvl="1" algn="just" eaLnBrk="1" hangingPunct="1">
              <a:defRPr/>
            </a:pPr>
            <a:endParaRPr lang="it-IT" sz="1600" b="1" dirty="0" smtClean="0"/>
          </a:p>
          <a:p>
            <a:pPr marL="400050" algn="just" eaLnBrk="1" hangingPunct="1"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Deliberazione della Giunta regionale 1889/2019</a:t>
            </a:r>
          </a:p>
          <a:p>
            <a:pPr lvl="1" algn="just" eaLnBrk="1" hangingPunct="1">
              <a:defRPr/>
            </a:pPr>
            <a:endParaRPr lang="it-IT" sz="2000" b="1" dirty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 smtClean="0"/>
          </a:p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79327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527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it-IT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PARTNER: </a:t>
            </a: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 TEMATICI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4800" b="1" dirty="0" smtClean="0">
                <a:solidFill>
                  <a:srgbClr val="00B050"/>
                </a:solidFill>
              </a:rPr>
              <a:t>Partenariato libero </a:t>
            </a:r>
            <a:endParaRPr lang="it-IT" sz="4800" b="1" dirty="0">
              <a:solidFill>
                <a:srgbClr val="00B05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2410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cap="all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TERMINI E MODALITA’ PRESENTAZIONE </a:t>
            </a:r>
            <a:r>
              <a:rPr lang="it-IT" sz="3200" b="1" cap="all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DOMANDA</a:t>
            </a:r>
          </a:p>
          <a:p>
            <a:pPr marL="0" indent="0" algn="ctr">
              <a:buNone/>
            </a:pPr>
            <a:endParaRPr lang="it-IT" sz="3200" b="1" cap="all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accent2"/>
                </a:solidFill>
              </a:rPr>
              <a:t>Termini</a:t>
            </a:r>
            <a:r>
              <a:rPr lang="it-IT" b="1" dirty="0">
                <a:solidFill>
                  <a:schemeClr val="accent2"/>
                </a:solidFill>
              </a:rPr>
              <a:t>: </a:t>
            </a:r>
            <a:r>
              <a:rPr lang="it-IT" b="1" dirty="0">
                <a:solidFill>
                  <a:srgbClr val="FF0000"/>
                </a:solidFill>
              </a:rPr>
              <a:t>dalle ore 8.00.00 del </a:t>
            </a:r>
            <a:r>
              <a:rPr lang="it-IT" b="1" dirty="0" smtClean="0">
                <a:solidFill>
                  <a:srgbClr val="FF0000"/>
                </a:solidFill>
              </a:rPr>
              <a:t>18 novembre 2019 </a:t>
            </a:r>
            <a:r>
              <a:rPr lang="it-IT" b="1" dirty="0">
                <a:solidFill>
                  <a:srgbClr val="FF0000"/>
                </a:solidFill>
              </a:rPr>
              <a:t>ed entro le ore </a:t>
            </a:r>
            <a:r>
              <a:rPr lang="it-IT" b="1" dirty="0" smtClean="0">
                <a:solidFill>
                  <a:srgbClr val="FF0000"/>
                </a:solidFill>
              </a:rPr>
              <a:t>16.00.00</a:t>
            </a:r>
            <a:r>
              <a:rPr lang="it-IT" b="1" dirty="0">
                <a:solidFill>
                  <a:srgbClr val="FF0000"/>
                </a:solidFill>
              </a:rPr>
              <a:t>. del </a:t>
            </a:r>
            <a:r>
              <a:rPr lang="it-IT" b="1" dirty="0" smtClean="0">
                <a:solidFill>
                  <a:srgbClr val="FF0000"/>
                </a:solidFill>
              </a:rPr>
              <a:t> 19 dicembre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accent2"/>
                </a:solidFill>
              </a:rPr>
              <a:t>Modalità</a:t>
            </a:r>
            <a:r>
              <a:rPr lang="it-IT" b="1" dirty="0">
                <a:solidFill>
                  <a:schemeClr val="accent2"/>
                </a:solidFill>
              </a:rPr>
              <a:t>: </a:t>
            </a:r>
            <a:r>
              <a:rPr lang="it-IT" b="1" dirty="0" smtClean="0">
                <a:solidFill>
                  <a:schemeClr val="accent2"/>
                </a:solidFill>
              </a:rPr>
              <a:t>IOL (ISTANZE ON LINE), </a:t>
            </a:r>
            <a:r>
              <a:rPr lang="it-IT" b="1" dirty="0" smtClean="0"/>
              <a:t>accessibile </a:t>
            </a:r>
            <a:r>
              <a:rPr lang="it-IT" b="1" dirty="0"/>
              <a:t>dal sito </a:t>
            </a:r>
            <a:r>
              <a:rPr lang="it-IT" b="1" dirty="0" smtClean="0"/>
              <a:t>www.regione.fvg.it.</a:t>
            </a:r>
            <a:endParaRPr lang="it-IT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it-IT" sz="3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868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it-IT" sz="3000" b="1" cap="all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DOMANDA e allegati</a:t>
            </a:r>
          </a:p>
          <a:p>
            <a:pPr marL="0" indent="0" algn="ctr">
              <a:buNone/>
            </a:pPr>
            <a:endParaRPr lang="it-IT" sz="3200" b="1" cap="all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2"/>
                </a:solidFill>
              </a:rPr>
              <a:t>Domanda comprensiva di dichiarazioni </a:t>
            </a:r>
            <a:r>
              <a:rPr lang="it-IT" sz="1600" b="1" dirty="0">
                <a:solidFill>
                  <a:schemeClr val="accent2"/>
                </a:solidFill>
              </a:rPr>
              <a:t>ex </a:t>
            </a:r>
            <a:r>
              <a:rPr lang="it-IT" sz="1600" b="1" dirty="0" err="1">
                <a:solidFill>
                  <a:schemeClr val="accent2"/>
                </a:solidFill>
              </a:rPr>
              <a:t>dpr</a:t>
            </a:r>
            <a:r>
              <a:rPr lang="it-IT" sz="1600" b="1" dirty="0">
                <a:solidFill>
                  <a:schemeClr val="accent2"/>
                </a:solidFill>
              </a:rPr>
              <a:t> </a:t>
            </a:r>
            <a:r>
              <a:rPr lang="it-IT" sz="1600" b="1" dirty="0" smtClean="0">
                <a:solidFill>
                  <a:schemeClr val="accent2"/>
                </a:solidFill>
              </a:rPr>
              <a:t>445/2000 e attestazioni presa visione informativa privacy</a:t>
            </a:r>
            <a:endParaRPr lang="it-IT" sz="1600" b="1" dirty="0">
              <a:solidFill>
                <a:schemeClr val="accent2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2"/>
                </a:solidFill>
              </a:rPr>
              <a:t>Allegati: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1600" dirty="0" smtClean="0"/>
              <a:t>«Descrizione progetto» denominato sull’applicativo IOL «</a:t>
            </a:r>
            <a:r>
              <a:rPr lang="it-IT" sz="1600" u="sng" dirty="0" smtClean="0"/>
              <a:t>Informazioni per l’attribuzione dei criteri qualitativi</a:t>
            </a:r>
            <a:r>
              <a:rPr lang="it-IT" sz="1600" dirty="0" smtClean="0"/>
              <a:t>»  </a:t>
            </a:r>
            <a:r>
              <a:rPr lang="it-IT" sz="1600" dirty="0" smtClean="0">
                <a:solidFill>
                  <a:srgbClr val="FF0000"/>
                </a:solidFill>
              </a:rPr>
              <a:t>(a pena inammissibilità domanda)</a:t>
            </a:r>
            <a:endParaRPr lang="it-IT" sz="1600" dirty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1600" dirty="0" smtClean="0"/>
              <a:t>Eventuali schede partner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1600" dirty="0" smtClean="0"/>
              <a:t>Curriculum </a:t>
            </a:r>
            <a:r>
              <a:rPr lang="it-IT" sz="1600" dirty="0"/>
              <a:t>vitae responsabile culturale/direttore artistico del </a:t>
            </a:r>
            <a:r>
              <a:rPr lang="it-IT" sz="1600" dirty="0" smtClean="0"/>
              <a:t>progetto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1600" dirty="0" smtClean="0"/>
              <a:t>Eventuale procura generale o speciale + documento </a:t>
            </a:r>
            <a:r>
              <a:rPr lang="it-IT" sz="1600" dirty="0"/>
              <a:t>di identità del legale rappresentante </a:t>
            </a:r>
            <a:r>
              <a:rPr lang="it-IT" sz="1600" dirty="0" smtClean="0">
                <a:solidFill>
                  <a:srgbClr val="FF0000"/>
                </a:solidFill>
              </a:rPr>
              <a:t>(</a:t>
            </a:r>
            <a:r>
              <a:rPr lang="it-IT" sz="1600" dirty="0">
                <a:solidFill>
                  <a:srgbClr val="FF0000"/>
                </a:solidFill>
              </a:rPr>
              <a:t>a pena inammissibilità domanda)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sz="1600" dirty="0" smtClean="0"/>
              <a:t>Modulo </a:t>
            </a:r>
            <a:r>
              <a:rPr lang="it-IT" sz="1600" dirty="0"/>
              <a:t>F23 imposta bollo</a:t>
            </a:r>
          </a:p>
          <a:p>
            <a:pPr lvl="2">
              <a:buFont typeface="Arial" panose="020B0604020202020204" pitchFamily="34" charset="0"/>
              <a:buChar char="•"/>
            </a:pPr>
            <a:endParaRPr lang="it-IT" sz="1800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it-IT" sz="3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211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it-IT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ISTRUTTORIA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 smtClean="0">
                <a:solidFill>
                  <a:srgbClr val="3333CC"/>
                </a:solidFill>
              </a:rPr>
              <a:t>Graduatoria</a:t>
            </a:r>
            <a:r>
              <a:rPr lang="it-IT" sz="2000" b="1" dirty="0">
                <a:solidFill>
                  <a:srgbClr val="3333CC"/>
                </a:solidFill>
              </a:rPr>
              <a:t>: </a:t>
            </a:r>
            <a:r>
              <a:rPr lang="it-IT" sz="2000" dirty="0"/>
              <a:t>decreto del Direttore centrale entro </a:t>
            </a:r>
            <a:r>
              <a:rPr lang="it-IT" sz="2000" dirty="0">
                <a:solidFill>
                  <a:srgbClr val="FF0000"/>
                </a:solidFill>
              </a:rPr>
              <a:t>90 giorni </a:t>
            </a:r>
            <a:r>
              <a:rPr lang="it-IT" sz="2000" dirty="0"/>
              <a:t>dal termine di presentazione delle domande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3333CC"/>
                </a:solidFill>
              </a:rPr>
              <a:t>Concessione</a:t>
            </a:r>
            <a:r>
              <a:rPr lang="it-IT" sz="2000" b="1" dirty="0"/>
              <a:t>: </a:t>
            </a:r>
            <a:r>
              <a:rPr lang="it-IT" sz="2000" dirty="0"/>
              <a:t>decreto del Direttore del Servizio entro </a:t>
            </a:r>
            <a:r>
              <a:rPr lang="it-IT" sz="2000" dirty="0">
                <a:solidFill>
                  <a:srgbClr val="FF0000"/>
                </a:solidFill>
              </a:rPr>
              <a:t>90 giorni </a:t>
            </a:r>
            <a:r>
              <a:rPr lang="it-IT" sz="2000" dirty="0"/>
              <a:t>dalla pubblicazione della graduatoria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3333CC"/>
                </a:solidFill>
              </a:rPr>
              <a:t>Erogazione anticipata</a:t>
            </a:r>
            <a:r>
              <a:rPr lang="it-IT" sz="2000" b="1" dirty="0">
                <a:solidFill>
                  <a:srgbClr val="3333CC"/>
                </a:solidFill>
              </a:rPr>
              <a:t>  </a:t>
            </a:r>
            <a:r>
              <a:rPr lang="it-IT" sz="2000" dirty="0"/>
              <a:t>(100% dell’incentivo): contestuale a concessione (se richiesta all’atto di presentazione della domanda</a:t>
            </a:r>
            <a:r>
              <a:rPr lang="it-IT" sz="2000" dirty="0">
                <a:solidFill>
                  <a:srgbClr val="3333CC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3333CC"/>
                </a:solidFill>
              </a:rPr>
              <a:t>Rendicontazione: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CC"/>
                </a:solidFill>
              </a:rPr>
              <a:t>termine presentazione rendiconto: </a:t>
            </a:r>
            <a:r>
              <a:rPr lang="it-IT" sz="2800" b="1" dirty="0" smtClean="0">
                <a:solidFill>
                  <a:srgbClr val="FF0000"/>
                </a:solidFill>
              </a:rPr>
              <a:t>31 marzo 2021</a:t>
            </a:r>
            <a:endParaRPr lang="it-IT" sz="28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3333CC"/>
                </a:solidFill>
              </a:rPr>
              <a:t>approvazione rendiconto: </a:t>
            </a:r>
            <a:r>
              <a:rPr lang="it-IT" sz="2000" dirty="0"/>
              <a:t>entro </a:t>
            </a:r>
            <a:r>
              <a:rPr lang="it-IT" sz="2000" dirty="0">
                <a:solidFill>
                  <a:srgbClr val="FF0000"/>
                </a:solidFill>
              </a:rPr>
              <a:t>120 giorni </a:t>
            </a:r>
            <a:r>
              <a:rPr lang="it-IT" sz="2000" dirty="0"/>
              <a:t>dalla presentazione del rendiconto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3333CC"/>
                </a:solidFill>
              </a:rPr>
              <a:t>Erogazione</a:t>
            </a:r>
            <a:r>
              <a:rPr lang="it-IT" sz="2000" b="1" dirty="0"/>
              <a:t>: </a:t>
            </a:r>
            <a:r>
              <a:rPr lang="it-IT" sz="2000" dirty="0"/>
              <a:t>entro </a:t>
            </a:r>
            <a:r>
              <a:rPr lang="it-IT" sz="2000" dirty="0">
                <a:solidFill>
                  <a:srgbClr val="FF0000"/>
                </a:solidFill>
              </a:rPr>
              <a:t>60 giorni </a:t>
            </a:r>
            <a:r>
              <a:rPr lang="it-IT" sz="2000" dirty="0"/>
              <a:t>dall’approvazione del rendiconto (in assenza di erogazione anticipata)</a:t>
            </a:r>
            <a:endParaRPr lang="it-IT" sz="2000" b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it-IT" sz="3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66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12968" cy="56886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CRITERI di valutazione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12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2000" b="1" cap="all" dirty="0" smtClean="0">
                <a:solidFill>
                  <a:srgbClr val="3333CC"/>
                </a:solidFill>
                <a:ea typeface="+mj-ea"/>
                <a:cs typeface="+mj-cs"/>
              </a:rPr>
              <a:t>Qualitativi oggettivi</a:t>
            </a: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Storicità dell’iniziativa (numero spettacoli/concerti/edizioni pregressi) 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Capacità di attrarre finanziamenti per progetti culturali e artistici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L’apporto </a:t>
            </a:r>
            <a:r>
              <a:rPr lang="it-IT" sz="2000" b="1" dirty="0">
                <a:solidFill>
                  <a:srgbClr val="3333CC"/>
                </a:solidFill>
                <a:ea typeface="+mj-ea"/>
                <a:cs typeface="+mj-cs"/>
              </a:rPr>
              <a:t>d</a:t>
            </a: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i fondi al progetto/contributo richiesto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Estensione territoriale </a:t>
            </a:r>
          </a:p>
          <a:p>
            <a:pPr algn="just" defTabSz="57600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Carattere internazionale (</a:t>
            </a:r>
            <a:r>
              <a:rPr lang="it-IT" sz="1600" b="1" dirty="0" smtClean="0">
                <a:solidFill>
                  <a:srgbClr val="3333CC"/>
                </a:solidFill>
                <a:ea typeface="+mj-ea"/>
                <a:cs typeface="+mj-cs"/>
              </a:rPr>
              <a:t>festival cinematografici</a:t>
            </a: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) 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14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2632"/>
            <a:ext cx="1703550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1541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5"/>
                  </p:tgtEl>
                </p:cond>
              </p:nextCondLst>
            </p:seq>
          </p:childTnLst>
        </p:cTn>
      </p:par>
    </p:tnLst>
    <p:bldLst>
      <p:bldP spid="95235" grpId="0" build="p"/>
      <p:bldP spid="95235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80920" cy="56886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CRITERI di valutazione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12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2000" b="1" cap="all" dirty="0" smtClean="0">
                <a:solidFill>
                  <a:srgbClr val="3333CC"/>
                </a:solidFill>
                <a:ea typeface="+mj-ea"/>
                <a:cs typeface="+mj-cs"/>
              </a:rPr>
              <a:t>Qualitativi valutativi</a:t>
            </a:r>
            <a:endParaRPr lang="it-IT" sz="2000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Criterio «Patriarcato» </a:t>
            </a:r>
            <a:r>
              <a:rPr lang="it-IT" sz="2000" dirty="0">
                <a:solidFill>
                  <a:srgbClr val="3333CC"/>
                </a:solidFill>
                <a:ea typeface="+mj-ea"/>
                <a:cs typeface="+mj-cs"/>
              </a:rPr>
              <a:t>(per gli avvisi non </a:t>
            </a: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tematici)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Criterio </a:t>
            </a:r>
            <a:r>
              <a:rPr lang="it-IT" sz="2000" b="1" dirty="0">
                <a:solidFill>
                  <a:srgbClr val="3333CC"/>
                </a:solidFill>
              </a:rPr>
              <a:t>« </a:t>
            </a: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ESOF</a:t>
            </a:r>
            <a:r>
              <a:rPr lang="it-IT" sz="2000" b="1" dirty="0" smtClean="0">
                <a:solidFill>
                  <a:srgbClr val="3333CC"/>
                </a:solidFill>
              </a:rPr>
              <a:t>»</a:t>
            </a: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 (per l’avviso Divulgazione scientifica)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Curriculum direttore artistico/responsabile culturale/comitato direzione artistica</a:t>
            </a:r>
          </a:p>
          <a:p>
            <a:pPr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Qualità artistica/innovatività e originalità/impatto culturale delle attività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  <a:ea typeface="+mj-ea"/>
                <a:cs typeface="+mj-cs"/>
              </a:rPr>
              <a:t>Partenariato 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 smtClean="0">
                <a:solidFill>
                  <a:srgbClr val="3333CC"/>
                </a:solidFill>
              </a:rPr>
              <a:t>Piano </a:t>
            </a:r>
            <a:r>
              <a:rPr lang="it-IT" sz="2000" b="1" dirty="0">
                <a:solidFill>
                  <a:srgbClr val="3333CC"/>
                </a:solidFill>
              </a:rPr>
              <a:t>di </a:t>
            </a:r>
            <a:r>
              <a:rPr lang="it-IT" sz="2000" b="1" dirty="0" smtClean="0">
                <a:solidFill>
                  <a:srgbClr val="3333CC"/>
                </a:solidFill>
              </a:rPr>
              <a:t>comunicazione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2000" b="1" dirty="0">
                <a:solidFill>
                  <a:srgbClr val="3333CC"/>
                </a:solidFill>
              </a:rPr>
              <a:t>Coinvolgimento nelle attività di progetto di giovani artisti (anche attraverso selezioni, concorsi, o con offerta di occasioni di studio, ricerca, residenza, confronto con artisti professionisti, </a:t>
            </a:r>
            <a:r>
              <a:rPr lang="it-IT" sz="2000" b="1" dirty="0" err="1">
                <a:solidFill>
                  <a:srgbClr val="3333CC"/>
                </a:solidFill>
              </a:rPr>
              <a:t>etc</a:t>
            </a:r>
            <a:r>
              <a:rPr lang="it-IT" sz="2000" b="1" dirty="0">
                <a:solidFill>
                  <a:srgbClr val="3333CC"/>
                </a:solidFill>
              </a:rPr>
              <a:t>…)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2000" b="1" dirty="0">
              <a:solidFill>
                <a:srgbClr val="3333CC"/>
              </a:solidFill>
            </a:endParaRPr>
          </a:p>
          <a:p>
            <a:pPr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800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828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9887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3"/>
            <a:ext cx="8280920" cy="5112568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CRITERI di valutazione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2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2000" b="1" cap="all" dirty="0" smtClean="0">
                <a:solidFill>
                  <a:srgbClr val="3333CC"/>
                </a:solidFill>
                <a:ea typeface="+mj-ea"/>
                <a:cs typeface="+mj-cs"/>
              </a:rPr>
              <a:t>Qualitativi valutativi</a:t>
            </a:r>
            <a:endParaRPr lang="it-IT" sz="1200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indent="0" algn="just" defTabSz="576000" eaLnBrk="1" hangingPunct="1">
              <a:spcBef>
                <a:spcPct val="0"/>
              </a:spcBef>
              <a:buClrTx/>
              <a:buNone/>
            </a:pP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E in </a:t>
            </a:r>
            <a:r>
              <a:rPr lang="it-IT" sz="2000" dirty="0">
                <a:solidFill>
                  <a:srgbClr val="3333CC"/>
                </a:solidFill>
                <a:ea typeface="+mj-ea"/>
                <a:cs typeface="+mj-cs"/>
              </a:rPr>
              <a:t>relazione </a:t>
            </a: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all’iniziativa </a:t>
            </a:r>
            <a:r>
              <a:rPr lang="it-IT" sz="2000" dirty="0">
                <a:solidFill>
                  <a:srgbClr val="3333CC"/>
                </a:solidFill>
                <a:ea typeface="+mj-ea"/>
                <a:cs typeface="+mj-cs"/>
              </a:rPr>
              <a:t>incentivata su ciascun </a:t>
            </a:r>
            <a:r>
              <a:rPr lang="it-IT" sz="2000" dirty="0" smtClean="0">
                <a:solidFill>
                  <a:srgbClr val="3333CC"/>
                </a:solidFill>
                <a:ea typeface="+mj-ea"/>
                <a:cs typeface="+mj-cs"/>
              </a:rPr>
              <a:t>avviso: </a:t>
            </a:r>
            <a:endParaRPr lang="it-IT" sz="20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indent="0" algn="just" defTabSz="576000" eaLnBrk="1" hangingPunct="1">
              <a:spcBef>
                <a:spcPct val="0"/>
              </a:spcBef>
              <a:buClrTx/>
              <a:buNone/>
            </a:pPr>
            <a:endParaRPr lang="it-IT" sz="12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Ampiezza e rilevanza della stagione concertistica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Valenza internazionale 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Capacità </a:t>
            </a: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di creazione </a:t>
            </a: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indotto</a:t>
            </a:r>
            <a:endParaRPr lang="it-IT" sz="18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Valorizzazione lingue minoritarie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Output </a:t>
            </a: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di progetto (pubblicazioni, audiovisivi, pagine web….)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Valenza didattica </a:t>
            </a: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del progetto </a:t>
            </a:r>
            <a:r>
              <a:rPr lang="it-IT" sz="1800" b="1" dirty="0">
                <a:solidFill>
                  <a:srgbClr val="3333CC"/>
                </a:solidFill>
                <a:ea typeface="+mj-ea"/>
                <a:cs typeface="+mj-cs"/>
              </a:rPr>
              <a:t>in relazione al coinvolgimento di scuole, università o altri enti di </a:t>
            </a: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formazione</a:t>
            </a: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sz="1800" b="1" dirty="0" smtClean="0">
                <a:solidFill>
                  <a:srgbClr val="3333CC"/>
                </a:solidFill>
                <a:ea typeface="+mj-ea"/>
                <a:cs typeface="+mj-cs"/>
              </a:rPr>
              <a:t>Capacità del luogo di valorizzare l’evento e viceversa</a:t>
            </a:r>
            <a:endParaRPr lang="it-IT" sz="18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algn="just" defTabSz="576000" eaLnBrk="1" hangingPunct="1">
              <a:spcBef>
                <a:spcPct val="0"/>
              </a:spcBef>
              <a:buClrTx/>
              <a:buFontTx/>
              <a:buChar char="-"/>
            </a:pPr>
            <a:endParaRPr lang="it-IT" sz="20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defTabSz="576000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000" b="1" cap="all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8288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4332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3200" dirty="0" smtClean="0">
                <a:solidFill>
                  <a:schemeClr val="accent2"/>
                </a:solidFill>
              </a:rPr>
              <a:t>IL CONTRIBUTO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856662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FABBISOGNO FINANZIAMENTO  </a:t>
            </a:r>
            <a:r>
              <a:rPr lang="it-IT" sz="2000" b="1" dirty="0" smtClean="0"/>
              <a:t>=  costi previsti– entrate complessive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000" b="1" u="sng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000" dirty="0" smtClean="0"/>
              <a:t>I </a:t>
            </a:r>
            <a:r>
              <a:rPr lang="it-IT" sz="2000" b="1" dirty="0" smtClean="0"/>
              <a:t>Costi previsti devono rientrare tra le spese ammissibili</a:t>
            </a:r>
            <a:r>
              <a:rPr lang="it-IT" sz="2000" dirty="0" smtClean="0"/>
              <a:t> (in sintesi: </a:t>
            </a:r>
            <a:r>
              <a:rPr lang="it-IT" sz="2000" i="1" dirty="0" smtClean="0"/>
              <a:t>spese di personale, produzione…</a:t>
            </a:r>
            <a:r>
              <a:rPr lang="it-IT" sz="2000" dirty="0" smtClean="0"/>
              <a:t>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000" dirty="0" smtClean="0"/>
              <a:t>Per </a:t>
            </a:r>
            <a:r>
              <a:rPr lang="it-IT" sz="2000" b="1" dirty="0" smtClean="0"/>
              <a:t> Entrate </a:t>
            </a:r>
            <a:r>
              <a:rPr lang="it-IT" sz="2000" dirty="0" smtClean="0"/>
              <a:t>si intendono le fonti di finanziamento direttamente connesse con il progetto (ad es. le entrate generate dalla realizzazione del progetto,  i fondi propri del proponente e/o partner, le donazioni, le raccolte fondi e sponsorizzazioni, i contributi pubblici etc..) </a:t>
            </a:r>
            <a:r>
              <a:rPr lang="it-IT" sz="2000" b="1" dirty="0" smtClean="0">
                <a:solidFill>
                  <a:srgbClr val="FF0000"/>
                </a:solidFill>
              </a:rPr>
              <a:t>+ L’EVENTUALE FINANZIAMENTO PERCEPITO CHE DA’ LUOGO AL CREDITO D’IMPOSTA A TITOLO DI ART BONUS REGIONALE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2400" b="1" i="1" dirty="0" smtClean="0">
                <a:solidFill>
                  <a:srgbClr val="FF0000"/>
                </a:solidFill>
              </a:rPr>
              <a:t>E’ previsto un anticipo del 100%, su richiesta del beneficiario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600" b="1" dirty="0" smtClean="0">
              <a:solidFill>
                <a:srgbClr val="21449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632"/>
            <a:ext cx="1919574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3200" dirty="0" smtClean="0">
                <a:solidFill>
                  <a:schemeClr val="accent2"/>
                </a:solidFill>
              </a:rPr>
              <a:t>IL CONTRIBUTO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856662" cy="417591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600" b="1" dirty="0" smtClean="0">
              <a:solidFill>
                <a:srgbClr val="21449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it-IT" sz="1600" b="1" dirty="0">
                <a:solidFill>
                  <a:srgbClr val="FF0000"/>
                </a:solidFill>
              </a:rPr>
              <a:t>L’importo della partecipazione finanziaria della Regione può arrivare fino </a:t>
            </a:r>
            <a:r>
              <a:rPr lang="it-IT" sz="1600" b="1" dirty="0" smtClean="0">
                <a:solidFill>
                  <a:srgbClr val="FF0000"/>
                </a:solidFill>
              </a:rPr>
              <a:t>al</a:t>
            </a:r>
            <a:r>
              <a:rPr lang="it-IT" sz="1600" b="1" dirty="0">
                <a:solidFill>
                  <a:srgbClr val="FF0000"/>
                </a:solidFill>
              </a:rPr>
              <a:t>	</a:t>
            </a:r>
            <a:r>
              <a:rPr lang="it-IT" sz="1600" b="1" u="sng" dirty="0">
                <a:solidFill>
                  <a:srgbClr val="FF0000"/>
                </a:solidFill>
              </a:rPr>
              <a:t>100% dei costi ammissibili </a:t>
            </a:r>
            <a:endParaRPr lang="it-IT" sz="1600" b="1" u="sng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it-IT" sz="1600" b="1" u="sng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it-IT" sz="1600" b="1" dirty="0"/>
              <a:t>l’entità del contributo concedibile è </a:t>
            </a:r>
            <a:r>
              <a:rPr lang="it-IT" sz="1600" b="1" dirty="0" smtClean="0"/>
              <a:t>determinata IN RELAZIONE AL PUNTEGGIO OTTENUTO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b="1" u="sng" dirty="0">
              <a:solidFill>
                <a:srgbClr val="FF0000"/>
              </a:solidFill>
            </a:endParaRPr>
          </a:p>
          <a:p>
            <a:pPr lvl="0"/>
            <a:r>
              <a:rPr lang="it-IT" sz="1600" dirty="0" smtClean="0"/>
              <a:t>punteggio </a:t>
            </a:r>
            <a:r>
              <a:rPr lang="it-IT" sz="1600" dirty="0"/>
              <a:t>complessivo compreso tra </a:t>
            </a:r>
            <a:r>
              <a:rPr lang="it-IT" sz="1600" b="1" dirty="0"/>
              <a:t>75 e 100 punti</a:t>
            </a:r>
            <a:r>
              <a:rPr lang="it-IT" sz="1600" dirty="0"/>
              <a:t>, il contributo è pari al 100 per cento del fabbisogno di finanziamento;</a:t>
            </a:r>
          </a:p>
          <a:p>
            <a:pPr lvl="0"/>
            <a:r>
              <a:rPr lang="it-IT" sz="1600" dirty="0" smtClean="0"/>
              <a:t>punteggio </a:t>
            </a:r>
            <a:r>
              <a:rPr lang="it-IT" sz="1600" dirty="0"/>
              <a:t>complessivo compreso tra </a:t>
            </a:r>
            <a:r>
              <a:rPr lang="it-IT" sz="1600" b="1" dirty="0"/>
              <a:t>60 e 74 punti</a:t>
            </a:r>
            <a:r>
              <a:rPr lang="it-IT" sz="1600" dirty="0"/>
              <a:t>, il contributo è pari al 90 per cento del fabbisogno di finanziamento;</a:t>
            </a:r>
          </a:p>
          <a:p>
            <a:pPr lvl="0"/>
            <a:r>
              <a:rPr lang="it-IT" sz="1600" dirty="0" smtClean="0"/>
              <a:t>punteggio </a:t>
            </a:r>
            <a:r>
              <a:rPr lang="it-IT" sz="1600" dirty="0"/>
              <a:t>complessivo compreso tra </a:t>
            </a:r>
            <a:r>
              <a:rPr lang="it-IT" sz="1600" b="1" dirty="0"/>
              <a:t>50 e 59 punti</a:t>
            </a:r>
            <a:r>
              <a:rPr lang="it-IT" sz="1600" dirty="0"/>
              <a:t>, il contributo è pari al 80 per cento del fabbisogno di finanziamento.</a:t>
            </a:r>
          </a:p>
          <a:p>
            <a:pPr lvl="0"/>
            <a:r>
              <a:rPr lang="it-IT" sz="1600" dirty="0"/>
              <a:t>In caso di attribuzione di punteggio complessivo </a:t>
            </a:r>
            <a:r>
              <a:rPr lang="it-IT" sz="1600" b="1" dirty="0"/>
              <a:t>inferiore a 50 punti, il contributo non è concedibile</a:t>
            </a:r>
            <a:r>
              <a:rPr lang="it-IT" sz="16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632"/>
            <a:ext cx="1919574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492430" cy="762000"/>
          </a:xfrm>
        </p:spPr>
        <p:txBody>
          <a:bodyPr/>
          <a:lstStyle/>
          <a:p>
            <a:pPr algn="ctr"/>
            <a:r>
              <a:rPr lang="it-IT" cap="all" dirty="0">
                <a:solidFill>
                  <a:srgbClr val="3333CC"/>
                </a:solidFill>
              </a:rPr>
              <a:t>SPESE AMMISSIBILI</a:t>
            </a:r>
            <a:br>
              <a:rPr lang="it-IT" cap="all" dirty="0">
                <a:solidFill>
                  <a:srgbClr val="3333CC"/>
                </a:solidFill>
              </a:rPr>
            </a:br>
            <a:r>
              <a:rPr lang="it-IT" cap="all" dirty="0">
                <a:solidFill>
                  <a:srgbClr val="3333CC"/>
                </a:solidFill>
              </a:rPr>
              <a:t>(Art. 7 del Regolamento):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981200"/>
            <a:ext cx="8420422" cy="3505200"/>
          </a:xfrm>
        </p:spPr>
        <p:txBody>
          <a:bodyPr/>
          <a:lstStyle/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di personale</a:t>
            </a: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</a:t>
            </a: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di produzione </a:t>
            </a: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</a:t>
            </a: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di pubblicità e di promozione </a:t>
            </a: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Spese </a:t>
            </a: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per la gestione di spazi </a:t>
            </a: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rgbClr val="000000"/>
                </a:solidFill>
                <a:ea typeface="+mj-ea"/>
                <a:cs typeface="+mj-cs"/>
              </a:rPr>
              <a:t>Spese generali di funzionamento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kern="1200" dirty="0" smtClean="0">
              <a:solidFill>
                <a:srgbClr val="00B050"/>
              </a:solidFill>
              <a:latin typeface="DecimaWE Rg" pitchFamily="2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kern="1200" dirty="0">
              <a:solidFill>
                <a:srgbClr val="00B050"/>
              </a:solidFill>
              <a:latin typeface="DecimaWE Rg" pitchFamily="2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32632"/>
            <a:ext cx="1938279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4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</a:t>
            </a: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Strumento giuridico individuato dalla legge regionale per definire:</a:t>
            </a:r>
          </a:p>
          <a:p>
            <a:pPr marL="0" indent="0" algn="just" eaLnBrk="1" hangingPunct="1">
              <a:buNone/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lvl="1" algn="just" eaLnBrk="1" hangingPunct="1">
              <a:defRPr/>
            </a:pPr>
            <a:r>
              <a:rPr lang="it-IT" sz="2000" b="1" dirty="0" smtClean="0"/>
              <a:t>Settori </a:t>
            </a:r>
            <a:r>
              <a:rPr lang="it-IT" sz="2000" b="1" dirty="0"/>
              <a:t>di intervento</a:t>
            </a:r>
          </a:p>
          <a:p>
            <a:pPr lvl="1" algn="just" eaLnBrk="1" hangingPunct="1">
              <a:defRPr/>
            </a:pPr>
            <a:r>
              <a:rPr lang="it-IT" sz="2000" b="1" dirty="0"/>
              <a:t>Risorse finanziarie</a:t>
            </a:r>
          </a:p>
          <a:p>
            <a:pPr lvl="1" algn="just" eaLnBrk="1" hangingPunct="1">
              <a:defRPr/>
            </a:pPr>
            <a:r>
              <a:rPr lang="it-IT" sz="2000" b="1" dirty="0"/>
              <a:t>Requisiti beneficiari</a:t>
            </a:r>
          </a:p>
          <a:p>
            <a:pPr lvl="1" algn="just" eaLnBrk="1" hangingPunct="1">
              <a:defRPr/>
            </a:pPr>
            <a:r>
              <a:rPr lang="it-IT" sz="2000" b="1" dirty="0"/>
              <a:t>Modalità presentazione domanda</a:t>
            </a:r>
          </a:p>
          <a:p>
            <a:pPr lvl="1" algn="just" eaLnBrk="1" hangingPunct="1">
              <a:defRPr/>
            </a:pPr>
            <a:r>
              <a:rPr lang="it-IT" sz="2000" b="1" dirty="0"/>
              <a:t>Criteri e </a:t>
            </a:r>
            <a:r>
              <a:rPr lang="it-IT" sz="2000" b="1" dirty="0" smtClean="0"/>
              <a:t>punteggi </a:t>
            </a:r>
            <a:endParaRPr lang="it-IT" sz="2000" b="1" dirty="0"/>
          </a:p>
          <a:p>
            <a:pPr lvl="1" algn="just" eaLnBrk="1" hangingPunct="1">
              <a:defRPr/>
            </a:pPr>
            <a:r>
              <a:rPr lang="it-IT" sz="2000" b="1" dirty="0"/>
              <a:t>Limiti massimi e minimi degli </a:t>
            </a:r>
            <a:r>
              <a:rPr lang="it-IT" sz="2000" b="1" dirty="0" smtClean="0"/>
              <a:t>incentivi: </a:t>
            </a:r>
            <a:r>
              <a:rPr lang="it-IT" sz="2000" b="1" dirty="0" smtClean="0">
                <a:solidFill>
                  <a:srgbClr val="00B050"/>
                </a:solidFill>
              </a:rPr>
              <a:t>fasce </a:t>
            </a:r>
            <a:endParaRPr lang="it-IT" sz="2000" b="1" dirty="0">
              <a:solidFill>
                <a:srgbClr val="00B050"/>
              </a:solidFill>
            </a:endParaRPr>
          </a:p>
          <a:p>
            <a:pPr lvl="1" algn="just" eaLnBrk="1" hangingPunct="1">
              <a:defRPr/>
            </a:pPr>
            <a:r>
              <a:rPr lang="it-IT" sz="2000" b="1" dirty="0"/>
              <a:t>Modalità di rendicontazione</a:t>
            </a:r>
          </a:p>
          <a:p>
            <a:pPr lvl="1" algn="just" eaLnBrk="1" hangingPunct="1">
              <a:defRPr/>
            </a:pPr>
            <a:r>
              <a:rPr lang="it-IT" sz="2000" b="1" dirty="0"/>
              <a:t>Ipotesi di rideterminazione e revoca</a:t>
            </a:r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155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7704856" cy="5184576"/>
          </a:xfrm>
        </p:spPr>
        <p:txBody>
          <a:bodyPr/>
          <a:lstStyle/>
          <a:p>
            <a:pPr marL="0" lv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indent="0" algn="ctr">
              <a:buNone/>
              <a:defRPr/>
            </a:pPr>
            <a:r>
              <a:rPr lang="it-IT" b="1" dirty="0" smtClean="0">
                <a:solidFill>
                  <a:srgbClr val="000000"/>
                </a:solidFill>
              </a:rPr>
              <a:t>Spese di personale relative al progetto</a:t>
            </a:r>
          </a:p>
          <a:p>
            <a:pPr marL="0" lvl="0" indent="0" algn="ctr">
              <a:buNone/>
              <a:defRPr/>
            </a:pPr>
            <a:r>
              <a:rPr lang="it-IT" sz="1800" b="1" dirty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>
                <a:solidFill>
                  <a:srgbClr val="000000"/>
                </a:solidFill>
              </a:rPr>
              <a:t>lett</a:t>
            </a:r>
            <a:r>
              <a:rPr lang="it-IT" sz="1800" b="1" dirty="0">
                <a:solidFill>
                  <a:srgbClr val="000000"/>
                </a:solidFill>
              </a:rPr>
              <a:t>. a) </a:t>
            </a:r>
            <a:r>
              <a:rPr lang="it-IT" sz="1800" b="1" dirty="0" err="1">
                <a:solidFill>
                  <a:srgbClr val="000000"/>
                </a:solidFill>
              </a:rPr>
              <a:t>dpreg</a:t>
            </a:r>
            <a:r>
              <a:rPr lang="it-IT" sz="1800" b="1" dirty="0">
                <a:solidFill>
                  <a:srgbClr val="000000"/>
                </a:solidFill>
              </a:rPr>
              <a:t> 33/2015)</a:t>
            </a:r>
          </a:p>
          <a:p>
            <a:pPr lvl="0"/>
            <a:r>
              <a:rPr lang="it-IT" sz="2200" dirty="0" smtClean="0">
                <a:solidFill>
                  <a:srgbClr val="000000"/>
                </a:solidFill>
              </a:rPr>
              <a:t>direttore </a:t>
            </a:r>
            <a:r>
              <a:rPr lang="it-IT" sz="2200" dirty="0">
                <a:solidFill>
                  <a:srgbClr val="000000"/>
                </a:solidFill>
              </a:rPr>
              <a:t>artistico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consulenti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organizzatori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personale artistico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personale tecnico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relatori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studiosi</a:t>
            </a:r>
          </a:p>
          <a:p>
            <a:pPr lvl="0"/>
            <a:r>
              <a:rPr lang="it-IT" sz="2200" dirty="0">
                <a:solidFill>
                  <a:srgbClr val="000000"/>
                </a:solidFill>
              </a:rPr>
              <a:t>personale </a:t>
            </a:r>
            <a:r>
              <a:rPr lang="it-IT" sz="2200" dirty="0" smtClean="0">
                <a:solidFill>
                  <a:srgbClr val="000000"/>
                </a:solidFill>
              </a:rPr>
              <a:t>amministrativo</a:t>
            </a:r>
            <a:r>
              <a:rPr lang="it-IT" sz="2200" b="1" dirty="0" smtClean="0">
                <a:solidFill>
                  <a:srgbClr val="FF0000"/>
                </a:solidFill>
              </a:rPr>
              <a:t>*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*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kern="1200" dirty="0" smtClean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(</a:t>
            </a:r>
            <a:r>
              <a:rPr lang="it-IT" sz="1600" b="1" kern="1200" dirty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nella misura </a:t>
            </a:r>
            <a:r>
              <a:rPr lang="it-IT" sz="1600" b="1" kern="1200" dirty="0" err="1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max</a:t>
            </a:r>
            <a:r>
              <a:rPr lang="it-IT" sz="1600" b="1" kern="1200" dirty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 30% dell’importo </a:t>
            </a:r>
            <a:r>
              <a:rPr lang="it-IT" sz="1600" b="1" kern="1200" dirty="0" smtClean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dell’incentivo: spese</a:t>
            </a:r>
            <a:r>
              <a:rPr lang="it-IT" sz="1600" b="1" kern="1200" dirty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, oneri fiscali, previdenziali, </a:t>
            </a:r>
            <a:r>
              <a:rPr lang="it-IT" sz="1600" b="1" kern="1200" dirty="0" smtClean="0">
                <a:solidFill>
                  <a:srgbClr val="FF0000"/>
                </a:solidFill>
                <a:latin typeface="DecimaWE Rg" pitchFamily="2" charset="0"/>
                <a:cs typeface="Times New Roman" pitchFamily="18" charset="0"/>
              </a:rPr>
              <a:t>assicurativi)</a:t>
            </a:r>
            <a:endParaRPr lang="it-IT" sz="1600" b="1" kern="1200" dirty="0">
              <a:solidFill>
                <a:srgbClr val="FF0000"/>
              </a:solidFill>
              <a:latin typeface="DecimaWE Rg" pitchFamily="2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632"/>
            <a:ext cx="1907704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62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107504" y="908720"/>
            <a:ext cx="9036496" cy="648618"/>
          </a:xfrm>
        </p:spPr>
        <p:txBody>
          <a:bodyPr/>
          <a:lstStyle/>
          <a:p>
            <a:pPr lvl="0" algn="ctr"/>
            <a:r>
              <a:rPr lang="it-IT" sz="2600" cap="all" dirty="0">
                <a:solidFill>
                  <a:srgbClr val="3333CC"/>
                </a:solidFill>
              </a:rPr>
              <a:t/>
            </a:r>
            <a:br>
              <a:rPr lang="it-IT" sz="2600" cap="all" dirty="0">
                <a:solidFill>
                  <a:srgbClr val="3333CC"/>
                </a:solidFill>
              </a:rPr>
            </a:br>
            <a:r>
              <a:rPr lang="it-IT" cap="all" dirty="0" smtClean="0">
                <a:solidFill>
                  <a:srgbClr val="3333CC"/>
                </a:solidFill>
              </a:rPr>
              <a:t>SPESE </a:t>
            </a:r>
            <a:r>
              <a:rPr lang="it-IT" cap="all" dirty="0">
                <a:solidFill>
                  <a:srgbClr val="3333CC"/>
                </a:solidFill>
              </a:rPr>
              <a:t>AMMISSIBILI</a:t>
            </a:r>
            <a:r>
              <a:rPr lang="it-IT" sz="2600" cap="all" dirty="0">
                <a:solidFill>
                  <a:srgbClr val="3333CC"/>
                </a:solidFill>
              </a:rPr>
              <a:t/>
            </a:r>
            <a:br>
              <a:rPr lang="it-IT" sz="2600" cap="all" dirty="0">
                <a:solidFill>
                  <a:srgbClr val="3333CC"/>
                </a:solidFill>
              </a:rPr>
            </a:br>
            <a:endParaRPr lang="it-IT" sz="2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4294967295"/>
          </p:nvPr>
        </p:nvSpPr>
        <p:spPr>
          <a:xfrm>
            <a:off x="35496" y="1628800"/>
            <a:ext cx="9108504" cy="72008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di personale relative al progetto</a:t>
            </a:r>
          </a:p>
          <a:p>
            <a:pPr mar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a) DPREG 33/2015)</a:t>
            </a:r>
            <a:endParaRPr lang="it-IT" sz="1800" b="1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4294967295"/>
          </p:nvPr>
        </p:nvSpPr>
        <p:spPr>
          <a:xfrm>
            <a:off x="179512" y="2276872"/>
            <a:ext cx="4608512" cy="3600400"/>
          </a:xfrm>
        </p:spPr>
        <p:txBody>
          <a:bodyPr/>
          <a:lstStyle/>
          <a:p>
            <a:pPr marL="0" indent="0" algn="ctr">
              <a:buNone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Retribuzione </a:t>
            </a:r>
          </a:p>
          <a:p>
            <a:pPr marL="0" indent="0" algn="ctr">
              <a:buNone/>
            </a:pPr>
            <a:r>
              <a:rPr lang="it-IT" sz="1600" b="1" dirty="0" smtClean="0">
                <a:solidFill>
                  <a:srgbClr val="000000"/>
                </a:solidFill>
                <a:ea typeface="+mj-ea"/>
                <a:cs typeface="+mj-cs"/>
              </a:rPr>
              <a:t>compresi oneri fiscali previdenziali assicurativi a carico del beneficiario</a:t>
            </a:r>
          </a:p>
          <a:p>
            <a:pPr marL="0" indent="0" algn="ctr">
              <a:buNone/>
            </a:pPr>
            <a:endParaRPr lang="it-IT" sz="26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4294967295"/>
          </p:nvPr>
        </p:nvSpPr>
        <p:spPr>
          <a:xfrm>
            <a:off x="4716017" y="2276872"/>
            <a:ext cx="4427984" cy="3528392"/>
          </a:xfrm>
        </p:spPr>
        <p:txBody>
          <a:bodyPr/>
          <a:lstStyle/>
          <a:p>
            <a:pPr marL="0" lvl="0" indent="0" algn="ctr">
              <a:buNone/>
            </a:pPr>
            <a:endParaRPr lang="it-IT" sz="10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it-IT" sz="2600" b="1" dirty="0" smtClean="0">
                <a:solidFill>
                  <a:srgbClr val="000000"/>
                </a:solidFill>
                <a:ea typeface="+mj-ea"/>
                <a:cs typeface="+mj-cs"/>
              </a:rPr>
              <a:t>Rimborsi spese</a:t>
            </a:r>
          </a:p>
          <a:p>
            <a:pPr marL="0" lvl="0" indent="0" algn="ctr">
              <a:buNone/>
            </a:pPr>
            <a:endParaRPr lang="it-IT" sz="1000" b="1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viaggio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vitto 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FF0000"/>
                </a:solidFill>
                <a:ea typeface="+mj-ea"/>
                <a:cs typeface="+mj-cs"/>
              </a:rPr>
              <a:t>(solo pranzi e cene)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alloggio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  <a:ea typeface="+mj-ea"/>
                <a:cs typeface="+mj-cs"/>
              </a:rPr>
              <a:t>diarie forfettarie 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FF0000"/>
                </a:solidFill>
                <a:ea typeface="+mj-ea"/>
                <a:cs typeface="+mj-cs"/>
              </a:rPr>
              <a:t>(se predeterminate contrattualmente)</a:t>
            </a:r>
            <a:endParaRPr lang="it-IT" sz="18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endParaRPr lang="it-IT" b="1" dirty="0" smtClean="0">
              <a:solidFill>
                <a:srgbClr val="92D05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43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1"/>
            <a:ext cx="9036496" cy="504056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</a:t>
            </a:r>
            <a:r>
              <a:rPr lang="it-IT" b="1" dirty="0">
                <a:solidFill>
                  <a:srgbClr val="000000"/>
                </a:solidFill>
              </a:rPr>
              <a:t>di </a:t>
            </a:r>
            <a:r>
              <a:rPr lang="it-IT" b="1" dirty="0" smtClean="0">
                <a:solidFill>
                  <a:srgbClr val="000000"/>
                </a:solidFill>
              </a:rPr>
              <a:t>produzione </a:t>
            </a:r>
            <a:r>
              <a:rPr lang="it-IT" b="1" dirty="0">
                <a:solidFill>
                  <a:srgbClr val="000000"/>
                </a:solidFill>
              </a:rPr>
              <a:t>relative al </a:t>
            </a:r>
            <a:r>
              <a:rPr lang="it-IT" b="1" dirty="0" smtClean="0">
                <a:solidFill>
                  <a:srgbClr val="000000"/>
                </a:solidFill>
              </a:rPr>
              <a:t>progetto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b) DPREG 33/2015)</a:t>
            </a:r>
          </a:p>
          <a:p>
            <a:pPr marL="0" lvl="0" indent="0" algn="ctr">
              <a:buNone/>
            </a:pPr>
            <a:endParaRPr lang="it-IT" b="1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Acquisto o noleggio scenografie, costumi, strumentazione tecnica, luce e suoni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Prestazioni di terzi per allestimenti di strutture architettoniche mobili e scenografie (montaggio, smontaggio facchinaggio)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Accesso opere protette dal diritto di autore o contenuti protetti da diritti di proprietà intellettuale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Trasporto o spedizione strumenti e altre attrezzature e connesse spese assicurative</a:t>
            </a:r>
          </a:p>
          <a:p>
            <a:pPr marL="0" lvl="0" indent="0" algn="just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- Oneri di sicurezza e servizi antincendio</a:t>
            </a: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it-IT" sz="1400" b="1" dirty="0" smtClean="0">
                <a:solidFill>
                  <a:srgbClr val="00B0F0"/>
                </a:solidFill>
              </a:rPr>
              <a:t>NB: LE SPESE SOSTENUTE PER L’ACQUISTO DI BENI STRUMENTALI SONO AMMISSIBILI MAX 20% DELL’IMPORTO DELL’INCENTIVO</a:t>
            </a:r>
            <a:endParaRPr lang="it-IT" sz="1400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481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1"/>
            <a:ext cx="9036496" cy="504056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</a:t>
            </a:r>
            <a:r>
              <a:rPr lang="it-IT" b="1" dirty="0">
                <a:solidFill>
                  <a:srgbClr val="000000"/>
                </a:solidFill>
              </a:rPr>
              <a:t>di </a:t>
            </a:r>
            <a:r>
              <a:rPr lang="it-IT" b="1" dirty="0" smtClean="0">
                <a:solidFill>
                  <a:srgbClr val="000000"/>
                </a:solidFill>
              </a:rPr>
              <a:t>pubblicità e promozione relative al progetto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c) DPREG 33/2015)</a:t>
            </a:r>
          </a:p>
          <a:p>
            <a:pPr marL="0" lvl="0" indent="0" algn="ctr">
              <a:buNone/>
            </a:pPr>
            <a:endParaRPr lang="it-IT" b="1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Servizi ufficio stampa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Stampe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Distribuzione e affissione locandine e manifesti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Prestazioni professionali di ripresa video, registrazione audio, servizi fotografici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Pubblicità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Gestione e manutenzione sito web</a:t>
            </a: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4995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1"/>
            <a:ext cx="9036496" cy="504056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</a:t>
            </a:r>
            <a:r>
              <a:rPr lang="it-IT" b="1" dirty="0">
                <a:solidFill>
                  <a:srgbClr val="000000"/>
                </a:solidFill>
              </a:rPr>
              <a:t>di </a:t>
            </a:r>
            <a:r>
              <a:rPr lang="it-IT" b="1" dirty="0" smtClean="0">
                <a:solidFill>
                  <a:srgbClr val="000000"/>
                </a:solidFill>
              </a:rPr>
              <a:t>gestione spazi relative al progetto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d) DPREG 33/2017)</a:t>
            </a:r>
          </a:p>
          <a:p>
            <a:pPr marL="0" lvl="0" indent="0" algn="ctr">
              <a:buNone/>
            </a:pPr>
            <a:endParaRPr lang="it-IT" b="1" dirty="0" smtClean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it-IT" b="1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Locazione di spazi per spettacoli/attività culturali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Manutenzione, utenze e pulizia di spazi per spettacoli /attività culturali</a:t>
            </a: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31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3"/>
            <a:ext cx="9036496" cy="532859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lvl="0" indent="0" algn="ctr">
              <a:buNone/>
            </a:pPr>
            <a:r>
              <a:rPr lang="it-IT" b="1" dirty="0" smtClean="0">
                <a:solidFill>
                  <a:srgbClr val="000000"/>
                </a:solidFill>
              </a:rPr>
              <a:t>Spese generali di funzionamento</a:t>
            </a:r>
          </a:p>
          <a:p>
            <a:pPr marL="0" lvl="0" indent="0" algn="ctr">
              <a:buNone/>
            </a:pPr>
            <a:r>
              <a:rPr lang="it-IT" sz="1800" b="1" dirty="0" smtClean="0">
                <a:solidFill>
                  <a:srgbClr val="000000"/>
                </a:solidFill>
              </a:rPr>
              <a:t>(art. 7, comma 1, </a:t>
            </a:r>
            <a:r>
              <a:rPr lang="it-IT" sz="1800" b="1" dirty="0" err="1" smtClean="0">
                <a:solidFill>
                  <a:srgbClr val="000000"/>
                </a:solidFill>
              </a:rPr>
              <a:t>lett</a:t>
            </a:r>
            <a:r>
              <a:rPr lang="it-IT" sz="1800" b="1" dirty="0" smtClean="0">
                <a:solidFill>
                  <a:srgbClr val="000000"/>
                </a:solidFill>
              </a:rPr>
              <a:t>. e) DPREG 33/2015)</a:t>
            </a:r>
          </a:p>
          <a:p>
            <a:pPr marL="0" lvl="0" indent="0" algn="ctr">
              <a:buNone/>
            </a:pPr>
            <a:endParaRPr lang="it-IT" sz="800" b="1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Fornitura  elettricità, gas, acqua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Canoni locazione, spese condominiali, assicurative delle sedi legali/operative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Acquisto/spese per noleggio-leasing (escluso riscatto) di </a:t>
            </a:r>
            <a:r>
              <a:rPr lang="it-IT" sz="1800" b="1" dirty="0" smtClean="0">
                <a:solidFill>
                  <a:srgbClr val="00B0F0"/>
                </a:solidFill>
              </a:rPr>
              <a:t>beni strumentali </a:t>
            </a:r>
            <a:r>
              <a:rPr lang="it-IT" sz="1800" b="1" dirty="0" smtClean="0">
                <a:solidFill>
                  <a:srgbClr val="000000"/>
                </a:solidFill>
              </a:rPr>
              <a:t>per sede legale/operative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Pulizia e manutenzione locali sede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Spese telefoniche, assistenza/manutenzione tecnica reti/apparecchiature informatiche/multimediali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Spese postali, cancelleria, bancarie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Servizi professionali di commercialisti/avvocati</a:t>
            </a:r>
          </a:p>
          <a:p>
            <a:pPr lvl="0">
              <a:buFontTx/>
              <a:buChar char="-"/>
            </a:pPr>
            <a:r>
              <a:rPr lang="it-IT" sz="1800" b="1" dirty="0" smtClean="0">
                <a:solidFill>
                  <a:srgbClr val="000000"/>
                </a:solidFill>
              </a:rPr>
              <a:t>Spese per </a:t>
            </a:r>
            <a:r>
              <a:rPr lang="it-IT" sz="1800" b="1" dirty="0">
                <a:solidFill>
                  <a:srgbClr val="000000"/>
                </a:solidFill>
              </a:rPr>
              <a:t>a</a:t>
            </a:r>
            <a:r>
              <a:rPr lang="it-IT" sz="1800" b="1" dirty="0" smtClean="0">
                <a:solidFill>
                  <a:srgbClr val="000000"/>
                </a:solidFill>
              </a:rPr>
              <a:t>utomezzi intestati al beneficiario (comprese spese assicurative)</a:t>
            </a:r>
          </a:p>
          <a:p>
            <a:pPr marL="0" lvl="0" indent="0">
              <a:buNone/>
            </a:pPr>
            <a:r>
              <a:rPr lang="it-IT" sz="1400" b="1" dirty="0">
                <a:solidFill>
                  <a:srgbClr val="00B0F0"/>
                </a:solidFill>
              </a:rPr>
              <a:t>NB: LE SPESE SOSTENUTE PER L’ACQUISTO DI BENI STRUMENTALI SONO AMMISSIBILI MAX 20</a:t>
            </a:r>
            <a:r>
              <a:rPr lang="it-IT" sz="1400" b="1" dirty="0" smtClean="0">
                <a:solidFill>
                  <a:srgbClr val="00B0F0"/>
                </a:solidFill>
              </a:rPr>
              <a:t>% DELL’IMPORTO </a:t>
            </a:r>
            <a:r>
              <a:rPr lang="it-IT" sz="1400" b="1" dirty="0">
                <a:solidFill>
                  <a:srgbClr val="00B0F0"/>
                </a:solidFill>
              </a:rPr>
              <a:t>DELL’INCENTIVO</a:t>
            </a:r>
          </a:p>
          <a:p>
            <a:pPr lvl="0">
              <a:buFontTx/>
              <a:buChar char="-"/>
            </a:pPr>
            <a:endParaRPr lang="it-IT" sz="18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7982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9036496" cy="525658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cap="all" dirty="0">
                <a:solidFill>
                  <a:srgbClr val="3333CC"/>
                </a:solidFill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</a:rPr>
              <a:t>AMMISSIBILI</a:t>
            </a:r>
          </a:p>
          <a:p>
            <a:pPr marL="0" indent="0" algn="ctr" eaLnBrk="1" hangingPunct="1">
              <a:buNone/>
              <a:defRPr/>
            </a:pPr>
            <a:endParaRPr lang="it-IT" sz="800" b="1" i="1" cap="all" dirty="0">
              <a:solidFill>
                <a:srgbClr val="3333CC"/>
              </a:solidFill>
            </a:endParaRPr>
          </a:p>
          <a:p>
            <a:pPr marL="0" lvl="0" indent="0" algn="ctr">
              <a:buNone/>
            </a:pPr>
            <a:r>
              <a:rPr lang="it-IT" b="1" dirty="0">
                <a:solidFill>
                  <a:srgbClr val="000000"/>
                </a:solidFill>
              </a:rPr>
              <a:t>Spese </a:t>
            </a:r>
            <a:r>
              <a:rPr lang="it-IT" b="1" dirty="0" smtClean="0">
                <a:solidFill>
                  <a:srgbClr val="000000"/>
                </a:solidFill>
              </a:rPr>
              <a:t>generali di funzionamento</a:t>
            </a:r>
          </a:p>
          <a:p>
            <a:pPr marL="0" lvl="0" indent="0" algn="ctr">
              <a:buNone/>
            </a:pPr>
            <a:endParaRPr lang="it-IT" sz="1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92D050"/>
                </a:solidFill>
              </a:rPr>
              <a:t>SE ESCLUSIVAMENTE </a:t>
            </a:r>
            <a:r>
              <a:rPr lang="it-IT" b="1" dirty="0">
                <a:solidFill>
                  <a:srgbClr val="92D050"/>
                </a:solidFill>
              </a:rPr>
              <a:t>RIFERIBILI AL </a:t>
            </a:r>
            <a:r>
              <a:rPr lang="it-IT" b="1" dirty="0" smtClean="0">
                <a:solidFill>
                  <a:srgbClr val="92D050"/>
                </a:solidFill>
              </a:rPr>
              <a:t>PROGETTO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B0F0"/>
                </a:solidFill>
              </a:rPr>
              <a:t>SONO </a:t>
            </a:r>
            <a:r>
              <a:rPr lang="it-IT" b="1" dirty="0" smtClean="0">
                <a:solidFill>
                  <a:srgbClr val="00B0F0"/>
                </a:solidFill>
              </a:rPr>
              <a:t>AMMISSIBILI FINO </a:t>
            </a:r>
            <a:r>
              <a:rPr lang="it-IT" b="1" dirty="0">
                <a:solidFill>
                  <a:srgbClr val="00B0F0"/>
                </a:solidFill>
              </a:rPr>
              <a:t>AL 30% DELL’IMPORTO </a:t>
            </a:r>
            <a:r>
              <a:rPr lang="it-IT" b="1" dirty="0" smtClean="0">
                <a:solidFill>
                  <a:srgbClr val="00B0F0"/>
                </a:solidFill>
              </a:rPr>
              <a:t>DELL’INCENTIVO</a:t>
            </a:r>
          </a:p>
          <a:p>
            <a:pPr marL="0" indent="0" algn="ctr">
              <a:buNone/>
            </a:pPr>
            <a:endParaRPr lang="it-IT" b="1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SE </a:t>
            </a:r>
            <a:r>
              <a:rPr lang="it-IT" b="1" dirty="0" smtClean="0">
                <a:solidFill>
                  <a:srgbClr val="FF0000"/>
                </a:solidFill>
              </a:rPr>
              <a:t>NON ESCLUSIVAMENTE </a:t>
            </a:r>
            <a:r>
              <a:rPr lang="it-IT" b="1" dirty="0">
                <a:solidFill>
                  <a:srgbClr val="FF0000"/>
                </a:solidFill>
              </a:rPr>
              <a:t>RIFERIBILI AL PROGETTO</a:t>
            </a:r>
          </a:p>
          <a:p>
            <a:pPr marL="0" lvl="0" indent="0" algn="ctr">
              <a:buNone/>
            </a:pPr>
            <a:r>
              <a:rPr lang="it-IT" b="1" dirty="0">
                <a:solidFill>
                  <a:srgbClr val="00B0F0"/>
                </a:solidFill>
              </a:rPr>
              <a:t>SONO AMMISSIBILI FINO AL 1</a:t>
            </a:r>
            <a:r>
              <a:rPr lang="it-IT" b="1" dirty="0" smtClean="0">
                <a:solidFill>
                  <a:srgbClr val="00B0F0"/>
                </a:solidFill>
              </a:rPr>
              <a:t>0</a:t>
            </a:r>
            <a:r>
              <a:rPr lang="it-IT" b="1" dirty="0">
                <a:solidFill>
                  <a:srgbClr val="00B0F0"/>
                </a:solidFill>
              </a:rPr>
              <a:t>% DELL’IMPORTO DELL’INCENTIVO</a:t>
            </a:r>
            <a:endParaRPr lang="it-IT" b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B0F0"/>
              </a:solidFill>
            </a:endParaRPr>
          </a:p>
          <a:p>
            <a:pPr lvl="0">
              <a:buFontTx/>
              <a:buChar char="-"/>
            </a:pPr>
            <a:endParaRPr lang="it-IT" sz="18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186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80920" cy="5688631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600" b="1" cap="all" dirty="0">
                <a:solidFill>
                  <a:srgbClr val="3333CC"/>
                </a:solidFill>
                <a:ea typeface="+mj-ea"/>
                <a:cs typeface="+mj-cs"/>
              </a:rPr>
              <a:t>SPESE </a:t>
            </a:r>
            <a:r>
              <a:rPr lang="it-IT" sz="3600" b="1" cap="all" dirty="0" smtClean="0">
                <a:solidFill>
                  <a:srgbClr val="3333CC"/>
                </a:solidFill>
                <a:ea typeface="+mj-ea"/>
                <a:cs typeface="+mj-cs"/>
              </a:rPr>
              <a:t>non AMMISSIBILI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16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it-IT" sz="3200" b="1" dirty="0" smtClean="0">
                <a:solidFill>
                  <a:srgbClr val="3333CC"/>
                </a:solidFill>
                <a:ea typeface="+mj-ea"/>
                <a:cs typeface="+mj-cs"/>
              </a:rPr>
              <a:t>(</a:t>
            </a:r>
            <a:r>
              <a:rPr lang="it-IT" sz="3200" b="1" dirty="0">
                <a:solidFill>
                  <a:srgbClr val="3333CC"/>
                </a:solidFill>
                <a:ea typeface="+mj-ea"/>
                <a:cs typeface="+mj-cs"/>
              </a:rPr>
              <a:t>Art. </a:t>
            </a:r>
            <a:r>
              <a:rPr lang="it-IT" sz="3200" b="1" dirty="0" smtClean="0">
                <a:solidFill>
                  <a:srgbClr val="3333CC"/>
                </a:solidFill>
                <a:ea typeface="+mj-ea"/>
                <a:cs typeface="+mj-cs"/>
              </a:rPr>
              <a:t>8 </a:t>
            </a:r>
            <a:r>
              <a:rPr lang="it-IT" sz="3200" b="1" dirty="0">
                <a:solidFill>
                  <a:srgbClr val="3333CC"/>
                </a:solidFill>
                <a:ea typeface="+mj-ea"/>
                <a:cs typeface="+mj-cs"/>
              </a:rPr>
              <a:t>del Regolamento</a:t>
            </a:r>
            <a:r>
              <a:rPr lang="it-IT" sz="3200" b="1" dirty="0" smtClean="0">
                <a:solidFill>
                  <a:srgbClr val="3333CC"/>
                </a:solidFill>
                <a:ea typeface="+mj-ea"/>
                <a:cs typeface="+mj-cs"/>
              </a:rPr>
              <a:t>):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it-IT" sz="32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 smtClean="0"/>
              <a:t>imposta </a:t>
            </a:r>
            <a:r>
              <a:rPr lang="it-IT" sz="1800" dirty="0"/>
              <a:t>sul valore aggiunto (IVA), salvo che costituisca un costo a carico del soggetto beneficiario;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contributi in natura;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spese per l’acquisto di beni immobili, mobili </a:t>
            </a:r>
            <a:r>
              <a:rPr lang="it-IT" sz="1800" dirty="0" smtClean="0"/>
              <a:t>registrati; </a:t>
            </a:r>
            <a:endParaRPr lang="it-IT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ammende, sanzioni, penali ed interessi;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altre spese prive di una specifica destinazione;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liberalità, necrologi, doni e omaggi;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 smtClean="0"/>
              <a:t>spese </a:t>
            </a:r>
            <a:r>
              <a:rPr lang="it-IT" sz="1800" dirty="0"/>
              <a:t>per oneri finanziari; 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1800" b="1" dirty="0" smtClean="0">
              <a:solidFill>
                <a:srgbClr val="3333CC"/>
              </a:solidFill>
              <a:ea typeface="+mj-ea"/>
              <a:cs typeface="+mj-cs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it-IT" sz="2100" b="1" dirty="0">
              <a:solidFill>
                <a:srgbClr val="3333CC"/>
              </a:solidFill>
              <a:ea typeface="+mj-ea"/>
              <a:cs typeface="+mj-cs"/>
            </a:endParaRPr>
          </a:p>
          <a:p>
            <a:pPr marL="285750" lvl="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it-IT" sz="2600" b="1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None/>
            </a:pPr>
            <a:endParaRPr lang="it-IT" sz="2100" kern="1200" dirty="0" smtClean="0">
              <a:solidFill>
                <a:srgbClr val="000000"/>
              </a:solidFill>
              <a:latin typeface="DecimaWE Rg" pitchFamily="2" charset="0"/>
            </a:endParaRPr>
          </a:p>
          <a:p>
            <a:pPr algn="just" eaLnBrk="1" hangingPunct="1"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556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DOCUMENTAZIONE DI SPESA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700808"/>
            <a:ext cx="8420422" cy="4320480"/>
          </a:xfrm>
        </p:spPr>
        <p:txBody>
          <a:bodyPr/>
          <a:lstStyle/>
          <a:p>
            <a:r>
              <a:rPr lang="it-IT" sz="2200" dirty="0" smtClean="0"/>
              <a:t>Deve essere </a:t>
            </a:r>
            <a:r>
              <a:rPr lang="it-IT" sz="2200" b="1" dirty="0" smtClean="0"/>
              <a:t>intestata al soggetto beneficiario</a:t>
            </a:r>
          </a:p>
          <a:p>
            <a:pPr algn="just"/>
            <a:r>
              <a:rPr lang="it-IT" sz="2200" dirty="0" smtClean="0"/>
              <a:t>E’ una </a:t>
            </a:r>
            <a:r>
              <a:rPr lang="it-IT" sz="2200" b="1" dirty="0" smtClean="0"/>
              <a:t>fattura o un documento equivalente </a:t>
            </a:r>
            <a:r>
              <a:rPr lang="it-IT" sz="2200" dirty="0" smtClean="0"/>
              <a:t>con </a:t>
            </a:r>
            <a:r>
              <a:rPr lang="it-IT" sz="2200" b="1" dirty="0" smtClean="0"/>
              <a:t>attestazione dell’avvenuto pagamento </a:t>
            </a:r>
            <a:r>
              <a:rPr lang="it-IT" sz="2200" dirty="0" smtClean="0"/>
              <a:t>(es. estratto conto, ricevuta di eseguito bonifico etc.)</a:t>
            </a:r>
          </a:p>
          <a:p>
            <a:r>
              <a:rPr lang="it-IT" sz="2200" dirty="0" smtClean="0"/>
              <a:t>Per retribuzioni da lavoro dipendente: </a:t>
            </a:r>
            <a:r>
              <a:rPr lang="it-IT" sz="2200" b="1" dirty="0" smtClean="0"/>
              <a:t>CU</a:t>
            </a:r>
            <a:r>
              <a:rPr lang="it-IT" sz="2200" dirty="0" smtClean="0"/>
              <a:t>,</a:t>
            </a:r>
            <a:r>
              <a:rPr lang="it-IT" sz="2200" b="1" dirty="0" smtClean="0"/>
              <a:t> busta paga</a:t>
            </a:r>
            <a:r>
              <a:rPr lang="it-IT" sz="2200" dirty="0" smtClean="0"/>
              <a:t>, </a:t>
            </a:r>
            <a:r>
              <a:rPr lang="it-IT" sz="2200" b="1" dirty="0" smtClean="0"/>
              <a:t>F24</a:t>
            </a:r>
          </a:p>
          <a:p>
            <a:r>
              <a:rPr lang="it-IT" sz="2200" b="1" dirty="0" smtClean="0"/>
              <a:t>Scontrino fiscale «parlante</a:t>
            </a:r>
            <a:r>
              <a:rPr lang="it-IT" sz="2200" dirty="0" smtClean="0"/>
              <a:t>»</a:t>
            </a:r>
          </a:p>
          <a:p>
            <a:pPr algn="just"/>
            <a:r>
              <a:rPr lang="it-IT" sz="2200" b="1" dirty="0" smtClean="0"/>
              <a:t>Pagamento in contanti solo entro i limiti di legge </a:t>
            </a:r>
            <a:r>
              <a:rPr lang="it-IT" sz="1800" dirty="0" smtClean="0"/>
              <a:t>(in questo caso la fattura è quietanzata e sottoscritta dal fornitore con data di pagamento o viene fornita  di dichiarazione liberatoria del fornitore datata e firmata)</a:t>
            </a:r>
          </a:p>
          <a:p>
            <a:pPr marL="0" lvl="0" indent="0" algn="ctr">
              <a:buNone/>
              <a:defRPr/>
            </a:pPr>
            <a:r>
              <a:rPr lang="it-IT" b="1" dirty="0" smtClean="0">
                <a:solidFill>
                  <a:srgbClr val="3333CC"/>
                </a:solidFill>
                <a:sym typeface="Symbol"/>
              </a:rPr>
              <a:t></a:t>
            </a:r>
            <a:endParaRPr lang="it-IT" b="1" dirty="0">
              <a:solidFill>
                <a:srgbClr val="3333CC"/>
              </a:solidFill>
              <a:sym typeface="Symbol"/>
            </a:endParaRPr>
          </a:p>
          <a:p>
            <a:pPr marL="0" indent="0" algn="ctr">
              <a:buNone/>
            </a:pPr>
            <a:r>
              <a:rPr lang="it-IT" b="1" i="1" dirty="0" smtClean="0">
                <a:solidFill>
                  <a:schemeClr val="accent2"/>
                </a:solidFill>
              </a:rPr>
              <a:t>NB: verificare art. 9 del Regolamento!</a:t>
            </a:r>
            <a:endParaRPr lang="it-IT" b="1" i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56" y="0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08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90198" cy="834008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accent2"/>
                </a:solidFill>
              </a:rPr>
              <a:t>AVVIO DEI PROGETTI E AMMISSIBILITA’ DI SPESA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16832"/>
            <a:ext cx="8568952" cy="4104456"/>
          </a:xfrm>
        </p:spPr>
        <p:txBody>
          <a:bodyPr/>
          <a:lstStyle/>
          <a:p>
            <a:pPr>
              <a:buFontTx/>
              <a:buChar char="-"/>
              <a:defRPr/>
            </a:pPr>
            <a:endParaRPr lang="it-IT" sz="2400" b="1" dirty="0" smtClean="0"/>
          </a:p>
          <a:p>
            <a:pPr algn="just">
              <a:defRPr/>
            </a:pPr>
            <a:r>
              <a:rPr lang="it-IT" sz="3200" b="1" dirty="0" smtClean="0"/>
              <a:t>I progetti devono essere avviati </a:t>
            </a:r>
            <a:r>
              <a:rPr lang="it-IT" sz="3200" b="1" dirty="0" smtClean="0">
                <a:solidFill>
                  <a:srgbClr val="FF0000"/>
                </a:solidFill>
              </a:rPr>
              <a:t> successivamente al 1 gennaio 2020</a:t>
            </a:r>
          </a:p>
          <a:p>
            <a:pPr>
              <a:defRPr/>
            </a:pPr>
            <a:r>
              <a:rPr lang="it-IT" sz="3200" b="1" dirty="0" smtClean="0"/>
              <a:t>Documentazione di spesa a rendiconto </a:t>
            </a:r>
            <a:r>
              <a:rPr lang="it-IT" sz="3200" b="1" dirty="0" smtClean="0">
                <a:solidFill>
                  <a:srgbClr val="FF0000"/>
                </a:solidFill>
              </a:rPr>
              <a:t>non </a:t>
            </a:r>
            <a:r>
              <a:rPr lang="it-IT" sz="3200" b="1" dirty="0" smtClean="0"/>
              <a:t>può essere datata </a:t>
            </a:r>
            <a:r>
              <a:rPr lang="it-IT" sz="3200" b="1" dirty="0" smtClean="0">
                <a:solidFill>
                  <a:srgbClr val="FF0000"/>
                </a:solidFill>
              </a:rPr>
              <a:t>anteriormente al 1 gennaio 2020</a:t>
            </a:r>
            <a:endParaRPr lang="it-IT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3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400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07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AVVISI</a:t>
            </a:r>
            <a:endParaRPr lang="it-IT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endParaRPr lang="it-IT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rgbClr val="00B050"/>
                </a:solidFill>
              </a:rPr>
              <a:t>7 avvisi ordinari e 2 avvisi tematici</a:t>
            </a:r>
            <a:endParaRPr lang="it-IT" sz="3200" b="1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3395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Variazioni in itinere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Le variazioni devono essere preventivamente comunicate via PEC al Servizio, il quale provvede, anche avvalendosi della commissione di valutazione, che in tal caso viene appositamente riconvocata, a valutare se la modifica apportata comporti una riduzione del punteggio.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8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638200"/>
          </a:xfrm>
        </p:spPr>
        <p:txBody>
          <a:bodyPr/>
          <a:lstStyle/>
          <a:p>
            <a:pPr algn="ctr"/>
            <a:r>
              <a:rPr lang="it-IT" cap="all" dirty="0" smtClean="0">
                <a:solidFill>
                  <a:schemeClr val="accent2"/>
                </a:solidFill>
              </a:rPr>
              <a:t>Variazioni in itinere</a:t>
            </a:r>
            <a:endParaRPr lang="it-IT" cap="all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320480"/>
          </a:xfrm>
        </p:spPr>
        <p:txBody>
          <a:bodyPr/>
          <a:lstStyle/>
          <a:p>
            <a:pPr marL="0" indent="0" algn="just">
              <a:buNone/>
            </a:pPr>
            <a:endParaRPr lang="it-IT" sz="3200" dirty="0" smtClean="0"/>
          </a:p>
          <a:p>
            <a:pPr marL="0" indent="0" algn="just">
              <a:buNone/>
            </a:pPr>
            <a:r>
              <a:rPr lang="it-IT" sz="3200" dirty="0" smtClean="0"/>
              <a:t>Le </a:t>
            </a:r>
            <a:r>
              <a:rPr lang="it-IT" sz="3200" dirty="0"/>
              <a:t>variazioni che comportano una riduzione del punteggio di valutazione in misura </a:t>
            </a:r>
            <a:r>
              <a:rPr lang="it-IT" sz="3200" b="1" dirty="0"/>
              <a:t>superiore al 20 per cento</a:t>
            </a:r>
            <a:r>
              <a:rPr lang="it-IT" sz="3200" dirty="0"/>
              <a:t> rispetto a quello attribuito sono considerate una modifica sostanziale del progetto, non sono ammissibili e comportano la </a:t>
            </a:r>
            <a:r>
              <a:rPr lang="it-IT" sz="3200" b="1" dirty="0"/>
              <a:t>revoca</a:t>
            </a:r>
            <a:r>
              <a:rPr lang="it-IT" sz="3200" dirty="0"/>
              <a:t> del </a:t>
            </a:r>
            <a:r>
              <a:rPr lang="it-IT" sz="3200" dirty="0" smtClean="0"/>
              <a:t>contributo </a:t>
            </a:r>
            <a:endParaRPr lang="it-IT" sz="32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9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Variazioni in itinere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it-IT" sz="2000" dirty="0"/>
              <a:t>Le variazioni che determinano una riduzione del punteggio di valutazione </a:t>
            </a:r>
            <a:r>
              <a:rPr lang="it-IT" sz="2000" b="1" dirty="0"/>
              <a:t>fino al 20 per cento</a:t>
            </a:r>
            <a:r>
              <a:rPr lang="it-IT" sz="2000" dirty="0"/>
              <a:t>, in relazione alla originaria posizione in graduatoria del progetto, possono comportare:</a:t>
            </a:r>
          </a:p>
          <a:p>
            <a:pPr lvl="0" algn="just"/>
            <a:r>
              <a:rPr lang="it-IT" sz="2000" dirty="0"/>
              <a:t>la rideterminazione del contributo concesso </a:t>
            </a:r>
            <a:r>
              <a:rPr lang="it-IT" sz="2000" dirty="0" smtClean="0"/>
              <a:t>tenuto conto della fascia di contributo </a:t>
            </a:r>
            <a:endParaRPr lang="it-IT" sz="2000" dirty="0"/>
          </a:p>
          <a:p>
            <a:pPr lvl="0" algn="just"/>
            <a:r>
              <a:rPr lang="it-IT" sz="2000" dirty="0"/>
              <a:t>la revoca del decreto di concessione del contributo nel caso in cui il punteggio derivante dalla variazione sia inferiore a quello dell’ultimo progetto utilmente collocato in graduatoria </a:t>
            </a:r>
            <a:r>
              <a:rPr lang="it-IT" sz="2000" dirty="0" smtClean="0"/>
              <a:t>oppure qualora il punteggio sia comunque sceso oltre il minimo previsto per la finanziabilità (50 punti)</a:t>
            </a:r>
            <a:endParaRPr lang="it-IT" sz="20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6" y="185032"/>
            <a:ext cx="1919574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9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Rendicontazione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it-IT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it-IT" b="1" dirty="0">
                <a:solidFill>
                  <a:srgbClr val="FF0000"/>
                </a:solidFill>
              </a:rPr>
              <a:t>E’ RICHIESTA UNA RENDICONTAZIONE PARI ALMENO</a:t>
            </a:r>
          </a:p>
          <a:p>
            <a:pPr marL="0" indent="0" algn="ctr">
              <a:buNone/>
              <a:defRPr/>
            </a:pPr>
            <a:r>
              <a:rPr lang="it-IT" b="1" dirty="0">
                <a:solidFill>
                  <a:srgbClr val="FF0000"/>
                </a:solidFill>
              </a:rPr>
              <a:t>ALL’AMMONTARE DELL’INCENTIVO CONCESSO </a:t>
            </a:r>
          </a:p>
          <a:p>
            <a:pPr marL="0" indent="0" algn="ctr">
              <a:buNone/>
              <a:defRPr/>
            </a:pPr>
            <a:r>
              <a:rPr lang="it-IT" sz="2000" b="1" dirty="0">
                <a:solidFill>
                  <a:srgbClr val="FF0000"/>
                </a:solidFill>
              </a:rPr>
              <a:t>(ART. 32 L.R. 16/2014)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86000" y="7359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44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6" cy="792088"/>
          </a:xfrm>
        </p:spPr>
        <p:txBody>
          <a:bodyPr/>
          <a:lstStyle/>
          <a:p>
            <a:pPr algn="ctr">
              <a:defRPr/>
            </a:pPr>
            <a:r>
              <a:rPr lang="it-IT" sz="3200" cap="all" dirty="0" smtClean="0">
                <a:solidFill>
                  <a:schemeClr val="accent2"/>
                </a:solidFill>
              </a:rPr>
              <a:t>Rendicontazione</a:t>
            </a:r>
            <a:endParaRPr lang="it-IT" sz="3200" cap="all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484785"/>
            <a:ext cx="8713664" cy="4608512"/>
          </a:xfrm>
        </p:spPr>
        <p:txBody>
          <a:bodyPr/>
          <a:lstStyle/>
          <a:p>
            <a:pPr marL="0" indent="0" algn="ctr">
              <a:buNone/>
              <a:defRPr/>
            </a:pPr>
            <a:endParaRPr lang="it-IT" b="1" dirty="0" smtClean="0"/>
          </a:p>
          <a:p>
            <a:pPr marL="0" indent="0" algn="ctr">
              <a:buNone/>
              <a:defRPr/>
            </a:pPr>
            <a:r>
              <a:rPr lang="it-IT" b="1" dirty="0" smtClean="0"/>
              <a:t>Normativa di riferimento: LR 7/2000, titolo II, capo III</a:t>
            </a:r>
          </a:p>
          <a:p>
            <a:pPr marL="0" indent="0" algn="ctr">
              <a:buNone/>
              <a:defRPr/>
            </a:pPr>
            <a:endParaRPr lang="it-IT" b="1" dirty="0" smtClean="0"/>
          </a:p>
          <a:p>
            <a:pPr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Dichiarazione che l’attività è realizzata nel rispetto delle disposizioni normative e decreto di concessione (art. 42 LR 7/2000 per enti pubblici FVG) + bilancio consuntivo dell’iniziativa</a:t>
            </a:r>
          </a:p>
          <a:p>
            <a:pPr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Elenco </a:t>
            </a:r>
            <a:r>
              <a:rPr lang="it-IT" sz="1800" b="1" dirty="0">
                <a:solidFill>
                  <a:schemeClr val="accent2"/>
                </a:solidFill>
              </a:rPr>
              <a:t>analitico documentazione giustificativa </a:t>
            </a:r>
            <a:r>
              <a:rPr lang="it-IT" sz="1800" b="1" dirty="0" smtClean="0">
                <a:solidFill>
                  <a:schemeClr val="accent2"/>
                </a:solidFill>
              </a:rPr>
              <a:t>(art</a:t>
            </a:r>
            <a:r>
              <a:rPr lang="it-IT" sz="1800" b="1" dirty="0">
                <a:solidFill>
                  <a:schemeClr val="accent2"/>
                </a:solidFill>
              </a:rPr>
              <a:t>. 43 </a:t>
            </a:r>
            <a:r>
              <a:rPr lang="it-IT" sz="1800" b="1" dirty="0" smtClean="0">
                <a:solidFill>
                  <a:schemeClr val="accent2"/>
                </a:solidFill>
              </a:rPr>
              <a:t>LR 7/2000 per associazioni, fondazioni, …) + bilancio consuntivo dell’iniziativa</a:t>
            </a:r>
            <a:endParaRPr lang="it-IT" sz="18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it-IT" sz="1800" b="1" dirty="0" smtClean="0">
                <a:solidFill>
                  <a:schemeClr val="accent2"/>
                </a:solidFill>
              </a:rPr>
              <a:t>Copia non autenticata della documentazione di spesa annullata in originale (art. 41 della LR 7/2000 per società cooperative e altri soggetti diversi da associazioni, fondazioni</a:t>
            </a:r>
            <a:r>
              <a:rPr lang="it-IT" sz="1800" b="1" smtClean="0">
                <a:solidFill>
                  <a:schemeClr val="accent2"/>
                </a:solidFill>
              </a:rPr>
              <a:t>,  </a:t>
            </a:r>
            <a:r>
              <a:rPr lang="it-IT" sz="1800" b="1" dirty="0" smtClean="0">
                <a:solidFill>
                  <a:schemeClr val="accent2"/>
                </a:solidFill>
              </a:rPr>
              <a:t>…) + bilancio consuntivo dell’iniziativa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0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Rendicontazione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dichiarazione </a:t>
            </a:r>
            <a:r>
              <a:rPr lang="it-IT" dirty="0"/>
              <a:t>sostitutiva attestante </a:t>
            </a:r>
            <a:r>
              <a:rPr lang="it-IT" b="1" dirty="0" smtClean="0"/>
              <a:t>l’entità </a:t>
            </a:r>
            <a:r>
              <a:rPr lang="it-IT" b="1" dirty="0"/>
              <a:t>e la fonte del cofinanziamento necessario a garantire la parte di fabbisogno di finanziamento non coperto dal contributo regionale</a:t>
            </a:r>
            <a:r>
              <a:rPr lang="it-IT" dirty="0"/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6" y="185032"/>
            <a:ext cx="1919574" cy="8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5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990600"/>
            <a:ext cx="8424863" cy="762000"/>
          </a:xfrm>
        </p:spPr>
        <p:txBody>
          <a:bodyPr/>
          <a:lstStyle/>
          <a:p>
            <a:pPr algn="ctr">
              <a:defRPr/>
            </a:pPr>
            <a:r>
              <a:rPr lang="it-IT" sz="2800" cap="all" dirty="0" smtClean="0">
                <a:solidFill>
                  <a:schemeClr val="accent2"/>
                </a:solidFill>
              </a:rPr>
              <a:t>Rideterminazione dell’incentivo</a:t>
            </a:r>
            <a:br>
              <a:rPr lang="it-IT" sz="2800" cap="all" dirty="0" smtClean="0">
                <a:solidFill>
                  <a:schemeClr val="accent2"/>
                </a:solidFill>
              </a:rPr>
            </a:br>
            <a:endParaRPr lang="it-IT" sz="1800" i="1" cap="all" dirty="0">
              <a:solidFill>
                <a:schemeClr val="accent2"/>
              </a:solidFill>
            </a:endParaRP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824536"/>
          </a:xfrm>
        </p:spPr>
        <p:txBody>
          <a:bodyPr/>
          <a:lstStyle/>
          <a:p>
            <a:pPr marL="0" indent="0">
              <a:buFontTx/>
              <a:buNone/>
            </a:pPr>
            <a:endParaRPr lang="it-IT" sz="2200" dirty="0" smtClean="0"/>
          </a:p>
          <a:p>
            <a:pPr algn="just">
              <a:buFontTx/>
              <a:buChar char="-"/>
            </a:pPr>
            <a:r>
              <a:rPr lang="it-IT" sz="2200" dirty="0" smtClean="0"/>
              <a:t>diminuzione fabbisogno finanziamento</a:t>
            </a:r>
          </a:p>
          <a:p>
            <a:pPr algn="just">
              <a:buFontTx/>
              <a:buChar char="-"/>
            </a:pPr>
            <a:endParaRPr lang="it-IT" sz="2200" dirty="0" smtClean="0"/>
          </a:p>
          <a:p>
            <a:pPr algn="just">
              <a:buFontTx/>
              <a:buChar char="-"/>
            </a:pPr>
            <a:r>
              <a:rPr lang="it-IT" sz="2200" dirty="0" smtClean="0"/>
              <a:t>spesa rendicontata inferiore all’incentivo</a:t>
            </a:r>
          </a:p>
          <a:p>
            <a:pPr algn="just">
              <a:buFontTx/>
              <a:buChar char="-"/>
            </a:pPr>
            <a:endParaRPr lang="it-IT" sz="2200" dirty="0"/>
          </a:p>
          <a:p>
            <a:pPr algn="just">
              <a:buFontTx/>
              <a:buChar char="-"/>
            </a:pPr>
            <a:r>
              <a:rPr lang="it-IT" sz="2200" dirty="0" smtClean="0"/>
              <a:t>variazione del progetto che comporti una diminuzione del punteggio tale da far scendere il progetto in una fascia di contributo più bassa di quella originariamente ottenuta</a:t>
            </a:r>
          </a:p>
          <a:p>
            <a:pPr marL="0" indent="0">
              <a:buFontTx/>
              <a:buNone/>
            </a:pPr>
            <a:endParaRPr lang="it-IT" sz="22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5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cap="all" dirty="0">
                <a:solidFill>
                  <a:schemeClr val="accent2"/>
                </a:solidFill>
              </a:rPr>
              <a:t>revoca </a:t>
            </a:r>
            <a:r>
              <a:rPr lang="it-IT" cap="all" dirty="0" smtClean="0">
                <a:solidFill>
                  <a:schemeClr val="accent2"/>
                </a:solidFill>
              </a:rPr>
              <a:t>dell’incentivo</a:t>
            </a:r>
            <a:br>
              <a:rPr lang="it-IT" cap="all" dirty="0" smtClean="0">
                <a:solidFill>
                  <a:schemeClr val="accent2"/>
                </a:solidFill>
              </a:rPr>
            </a:br>
            <a:r>
              <a:rPr lang="it-IT" sz="1800" i="1" cap="all" dirty="0">
                <a:solidFill>
                  <a:srgbClr val="3333CC"/>
                </a:solidFill>
              </a:rPr>
              <a:t>(ELENCO NON TASSATIVO DI ALCUNI SIGNIFICATIVI CASI)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sz="1600" dirty="0">
                <a:solidFill>
                  <a:schemeClr val="accent2"/>
                </a:solidFill>
                <a:cs typeface="Times New Roman" pitchFamily="18" charset="0"/>
              </a:rPr>
              <a:t>► </a:t>
            </a:r>
            <a:r>
              <a:rPr lang="it-IT" sz="1800" b="1" dirty="0">
                <a:solidFill>
                  <a:schemeClr val="accent2"/>
                </a:solidFill>
              </a:rPr>
              <a:t>Revoca in caso di:</a:t>
            </a:r>
            <a:r>
              <a:rPr lang="it-IT" sz="1800" dirty="0">
                <a:solidFill>
                  <a:schemeClr val="accent2"/>
                </a:solidFill>
              </a:rPr>
              <a:t>	</a:t>
            </a:r>
            <a:endParaRPr lang="it-IT" sz="1800" dirty="0" smtClean="0">
              <a:solidFill>
                <a:schemeClr val="accent2"/>
              </a:solidFill>
            </a:endParaRPr>
          </a:p>
          <a:p>
            <a:pPr algn="just">
              <a:buFontTx/>
              <a:buChar char="-"/>
            </a:pPr>
            <a:r>
              <a:rPr lang="it-IT" sz="2000" dirty="0" smtClean="0"/>
              <a:t>rinuncia </a:t>
            </a:r>
            <a:r>
              <a:rPr lang="it-IT" sz="2000" dirty="0"/>
              <a:t>del beneficiario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mancato </a:t>
            </a:r>
            <a:r>
              <a:rPr lang="it-IT" sz="2000" dirty="0"/>
              <a:t>riscontro ovvero perdita dei </a:t>
            </a:r>
            <a:r>
              <a:rPr lang="it-IT" sz="2000" dirty="0" smtClean="0"/>
              <a:t>requisiti </a:t>
            </a:r>
            <a:r>
              <a:rPr lang="it-IT" sz="2000" dirty="0"/>
              <a:t>di </a:t>
            </a:r>
            <a:r>
              <a:rPr lang="it-IT" sz="2000" dirty="0" smtClean="0"/>
              <a:t>ammissibilità dichiarati </a:t>
            </a:r>
            <a:r>
              <a:rPr lang="it-IT" sz="2000" dirty="0"/>
              <a:t>all’atto di </a:t>
            </a:r>
            <a:r>
              <a:rPr lang="it-IT" sz="2000" dirty="0" smtClean="0"/>
              <a:t>presentazione </a:t>
            </a:r>
            <a:r>
              <a:rPr lang="it-IT" sz="2000" dirty="0"/>
              <a:t>della </a:t>
            </a:r>
            <a:r>
              <a:rPr lang="it-IT" sz="2000" dirty="0" smtClean="0"/>
              <a:t>domanda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mancato </a:t>
            </a:r>
            <a:r>
              <a:rPr lang="it-IT" sz="2000" dirty="0"/>
              <a:t>rispetto termini </a:t>
            </a:r>
            <a:r>
              <a:rPr lang="it-IT" sz="2000" dirty="0" smtClean="0"/>
              <a:t>rendiconto</a:t>
            </a:r>
          </a:p>
          <a:p>
            <a:pPr algn="just">
              <a:buFontTx/>
              <a:buChar char="-"/>
            </a:pPr>
            <a:r>
              <a:rPr lang="it-IT" sz="2000" dirty="0"/>
              <a:t>m</a:t>
            </a:r>
            <a:r>
              <a:rPr lang="it-IT" sz="2000" dirty="0" smtClean="0"/>
              <a:t>ancata presentazione delle integrazioni richieste alla rendicontazione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mancata </a:t>
            </a:r>
            <a:r>
              <a:rPr lang="it-IT" sz="2000" dirty="0"/>
              <a:t>realizzazione o modifiche sostanziali </a:t>
            </a:r>
            <a:r>
              <a:rPr lang="it-IT" sz="2000" dirty="0" smtClean="0"/>
              <a:t>del </a:t>
            </a:r>
            <a:r>
              <a:rPr lang="it-IT" sz="2000" dirty="0"/>
              <a:t>progetto originariamente </a:t>
            </a:r>
            <a:r>
              <a:rPr lang="it-IT" sz="2000" dirty="0" smtClean="0"/>
              <a:t>presentato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rendicontazione </a:t>
            </a:r>
            <a:r>
              <a:rPr lang="it-IT" sz="2000" dirty="0"/>
              <a:t>della spesa in misura inferiore all’importo minimo </a:t>
            </a:r>
            <a:r>
              <a:rPr lang="it-IT" sz="2000" dirty="0" smtClean="0"/>
              <a:t>dell’incentivo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46" y="32632"/>
            <a:ext cx="201622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116632"/>
            <a:ext cx="5148064" cy="648072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rgbClr val="FF0000"/>
                </a:solidFill>
              </a:rPr>
              <a:t>Per ulteriori informazioni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9001000" cy="5112568"/>
          </a:xfrm>
        </p:spPr>
        <p:txBody>
          <a:bodyPr numCol="2"/>
          <a:lstStyle/>
          <a:p>
            <a:pPr eaLnBrk="1" hangingPunct="1">
              <a:defRPr/>
            </a:pPr>
            <a:endParaRPr lang="it-IT" sz="18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Spettacolo dal vivo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Orchestre </a:t>
            </a:r>
          </a:p>
          <a:p>
            <a:pPr eaLnBrk="1" hangingPunct="1">
              <a:defRPr/>
            </a:pPr>
            <a:endParaRPr lang="it-IT" sz="18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it-IT" sz="18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Manifestazioni cinematografiche   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Festival cinematografici    </a:t>
            </a:r>
          </a:p>
          <a:p>
            <a:pPr marL="0" indent="0" eaLnBrk="1" hangingPunct="1">
              <a:buNone/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          	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Divulgazione </a:t>
            </a:r>
            <a:r>
              <a:rPr lang="it-IT" sz="1800" b="1" dirty="0">
                <a:solidFill>
                  <a:srgbClr val="00B050"/>
                </a:solidFill>
              </a:rPr>
              <a:t>scientifica</a:t>
            </a:r>
          </a:p>
          <a:p>
            <a:pPr eaLnBrk="1" hangingPunct="1">
              <a:defRPr/>
            </a:pPr>
            <a:r>
              <a:rPr lang="it-IT" sz="1800" b="1" dirty="0">
                <a:solidFill>
                  <a:srgbClr val="00B050"/>
                </a:solidFill>
              </a:rPr>
              <a:t>Divulgazione </a:t>
            </a:r>
            <a:r>
              <a:rPr lang="it-IT" sz="1800" b="1" dirty="0" smtClean="0">
                <a:solidFill>
                  <a:srgbClr val="00B050"/>
                </a:solidFill>
              </a:rPr>
              <a:t>umanistica</a:t>
            </a:r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Manifestazioni </a:t>
            </a:r>
            <a:r>
              <a:rPr lang="it-IT" sz="1800" b="1" dirty="0">
                <a:solidFill>
                  <a:srgbClr val="00B050"/>
                </a:solidFill>
              </a:rPr>
              <a:t>espositive</a:t>
            </a:r>
          </a:p>
          <a:p>
            <a:pPr marL="0" indent="0" eaLnBrk="1" hangingPunct="1">
              <a:buNone/>
              <a:defRPr/>
            </a:pPr>
            <a:endParaRPr lang="it-IT" sz="2000" b="1" dirty="0" smtClean="0"/>
          </a:p>
          <a:p>
            <a:pPr eaLnBrk="1" hangingPunct="1">
              <a:defRPr/>
            </a:pPr>
            <a:r>
              <a:rPr lang="it-IT" sz="1800" b="1" dirty="0" smtClean="0">
                <a:solidFill>
                  <a:srgbClr val="00B050"/>
                </a:solidFill>
              </a:rPr>
              <a:t>Creatività</a:t>
            </a:r>
            <a:endParaRPr lang="it-IT" sz="18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it-IT" sz="1800" b="1" dirty="0">
                <a:solidFill>
                  <a:srgbClr val="00B050"/>
                </a:solidFill>
              </a:rPr>
              <a:t>ESOF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95936" y="980728"/>
            <a:ext cx="51480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800" b="1" dirty="0" smtClean="0">
              <a:solidFill>
                <a:srgbClr val="000000"/>
              </a:solidFill>
            </a:endParaRPr>
          </a:p>
          <a:p>
            <a:pPr algn="just"/>
            <a:r>
              <a:rPr lang="it-IT" sz="1800" b="1" dirty="0" smtClean="0">
                <a:solidFill>
                  <a:srgbClr val="000000"/>
                </a:solidFill>
              </a:rPr>
              <a:t>Mara Danussi		</a:t>
            </a:r>
            <a:r>
              <a:rPr lang="it-IT" sz="1800" dirty="0" smtClean="0">
                <a:solidFill>
                  <a:srgbClr val="000000"/>
                </a:solidFill>
              </a:rPr>
              <a:t>0434231285</a:t>
            </a:r>
          </a:p>
          <a:p>
            <a:pPr algn="just"/>
            <a:r>
              <a:rPr lang="it-IT" sz="1800" b="1" dirty="0" smtClean="0">
                <a:solidFill>
                  <a:srgbClr val="000000"/>
                </a:solidFill>
              </a:rPr>
              <a:t>Nicoletta De Luisa		</a:t>
            </a:r>
            <a:r>
              <a:rPr lang="it-IT" sz="1800" dirty="0" smtClean="0">
                <a:solidFill>
                  <a:srgbClr val="000000"/>
                </a:solidFill>
              </a:rPr>
              <a:t>0434231359</a:t>
            </a:r>
          </a:p>
          <a:p>
            <a:pPr algn="just"/>
            <a:r>
              <a:rPr lang="it-IT" sz="1800" b="1" dirty="0" smtClean="0">
                <a:solidFill>
                  <a:srgbClr val="000000"/>
                </a:solidFill>
              </a:rPr>
              <a:t>Gemma Maccorini		</a:t>
            </a:r>
            <a:r>
              <a:rPr lang="it-IT" sz="1800" dirty="0" smtClean="0">
                <a:solidFill>
                  <a:srgbClr val="000000"/>
                </a:solidFill>
              </a:rPr>
              <a:t>0434231382</a:t>
            </a:r>
          </a:p>
          <a:p>
            <a:pPr algn="just"/>
            <a:endParaRPr lang="it-IT" sz="1800" b="1" dirty="0" smtClean="0">
              <a:solidFill>
                <a:srgbClr val="000000"/>
              </a:solidFill>
            </a:endParaRPr>
          </a:p>
          <a:p>
            <a:pPr algn="just"/>
            <a:endParaRPr lang="it-IT" sz="1800" b="1" dirty="0">
              <a:solidFill>
                <a:srgbClr val="000000"/>
              </a:solidFill>
            </a:endParaRPr>
          </a:p>
          <a:p>
            <a:pPr algn="just"/>
            <a:endParaRPr lang="it-IT" sz="1800" b="1" dirty="0" smtClean="0">
              <a:solidFill>
                <a:srgbClr val="000000"/>
              </a:solidFill>
            </a:endParaRPr>
          </a:p>
          <a:p>
            <a:pPr algn="just"/>
            <a:r>
              <a:rPr lang="it-IT" sz="1800" b="1" dirty="0" smtClean="0">
                <a:solidFill>
                  <a:srgbClr val="000000"/>
                </a:solidFill>
              </a:rPr>
              <a:t>Susanna Abatangelo 	</a:t>
            </a:r>
            <a:r>
              <a:rPr lang="it-IT" sz="1800" dirty="0" smtClean="0">
                <a:solidFill>
                  <a:srgbClr val="000000"/>
                </a:solidFill>
              </a:rPr>
              <a:t>0403773403</a:t>
            </a:r>
          </a:p>
          <a:p>
            <a:pPr algn="just"/>
            <a:endParaRPr lang="it-IT" sz="1800" dirty="0" smtClean="0">
              <a:solidFill>
                <a:srgbClr val="000000"/>
              </a:solidFill>
            </a:endParaRPr>
          </a:p>
          <a:p>
            <a:pPr algn="just"/>
            <a:endParaRPr lang="it-IT" sz="1800" dirty="0" smtClean="0">
              <a:solidFill>
                <a:srgbClr val="000000"/>
              </a:solidFill>
            </a:endParaRPr>
          </a:p>
          <a:p>
            <a:pPr algn="l"/>
            <a:r>
              <a:rPr lang="it-IT" sz="1800" b="1" dirty="0" smtClean="0">
                <a:solidFill>
                  <a:srgbClr val="000000"/>
                </a:solidFill>
              </a:rPr>
              <a:t>Maria Teresa Simonetti 	</a:t>
            </a:r>
            <a:r>
              <a:rPr lang="it-IT" sz="1800" dirty="0" smtClean="0">
                <a:solidFill>
                  <a:srgbClr val="000000"/>
                </a:solidFill>
              </a:rPr>
              <a:t>0432555820</a:t>
            </a:r>
          </a:p>
          <a:p>
            <a:pPr algn="l"/>
            <a:r>
              <a:rPr lang="it-IT" sz="1800" b="1" dirty="0" smtClean="0">
                <a:solidFill>
                  <a:srgbClr val="000000"/>
                </a:solidFill>
              </a:rPr>
              <a:t>Marina Castiglione 	</a:t>
            </a:r>
            <a:r>
              <a:rPr lang="it-IT" sz="1800" dirty="0" smtClean="0">
                <a:solidFill>
                  <a:srgbClr val="000000"/>
                </a:solidFill>
              </a:rPr>
              <a:t>0432555963</a:t>
            </a:r>
            <a:endParaRPr lang="it-IT" sz="1800" dirty="0">
              <a:solidFill>
                <a:srgbClr val="000000"/>
              </a:solidFill>
            </a:endParaRPr>
          </a:p>
          <a:p>
            <a:pPr algn="l"/>
            <a:r>
              <a:rPr lang="it-IT" sz="1800" b="1" dirty="0">
                <a:solidFill>
                  <a:srgbClr val="000000"/>
                </a:solidFill>
              </a:rPr>
              <a:t>Franca Milanese </a:t>
            </a:r>
            <a:r>
              <a:rPr lang="it-IT" sz="2000" b="1" dirty="0" smtClean="0">
                <a:solidFill>
                  <a:srgbClr val="000000"/>
                </a:solidFill>
              </a:rPr>
              <a:t>		</a:t>
            </a:r>
            <a:r>
              <a:rPr lang="it-IT" sz="1800" dirty="0" smtClean="0">
                <a:solidFill>
                  <a:srgbClr val="000000"/>
                </a:solidFill>
              </a:rPr>
              <a:t>0432555239</a:t>
            </a:r>
            <a:endParaRPr lang="it-IT" sz="1800" dirty="0">
              <a:solidFill>
                <a:srgbClr val="000000"/>
              </a:solidFill>
            </a:endParaRPr>
          </a:p>
          <a:p>
            <a:endParaRPr lang="it-IT" sz="2000" dirty="0" smtClean="0">
              <a:solidFill>
                <a:srgbClr val="000000"/>
              </a:solidFill>
            </a:endParaRPr>
          </a:p>
          <a:p>
            <a:pPr algn="l"/>
            <a:r>
              <a:rPr lang="it-IT" sz="1800" b="1" dirty="0" smtClean="0">
                <a:solidFill>
                  <a:srgbClr val="000000"/>
                </a:solidFill>
              </a:rPr>
              <a:t>Francesca </a:t>
            </a:r>
            <a:r>
              <a:rPr lang="it-IT" sz="1800" b="1" dirty="0">
                <a:solidFill>
                  <a:srgbClr val="000000"/>
                </a:solidFill>
              </a:rPr>
              <a:t>Turrini</a:t>
            </a:r>
          </a:p>
          <a:p>
            <a:pPr algn="l"/>
            <a:r>
              <a:rPr lang="it-IT" sz="1800" b="1" dirty="0">
                <a:solidFill>
                  <a:srgbClr val="000000"/>
                </a:solidFill>
              </a:rPr>
              <a:t>Francesca Gelsomini</a:t>
            </a:r>
          </a:p>
          <a:p>
            <a:endParaRPr lang="it-IT" sz="2000" dirty="0" smtClean="0">
              <a:solidFill>
                <a:srgbClr val="000000"/>
              </a:solidFill>
            </a:endParaRPr>
          </a:p>
          <a:p>
            <a:endParaRPr lang="it-I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58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96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it-IT" sz="3200" b="1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</a:rPr>
              <a:t>Grazie per l’attenzione!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it-IT" sz="3200" b="1" dirty="0">
              <a:solidFill>
                <a:schemeClr val="accent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it-IT" sz="3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  <p:pic>
        <p:nvPicPr>
          <p:cNvPr id="6" name="Immagine 5" descr="Risultati immagini per smi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49" y="2420888"/>
            <a:ext cx="2094855" cy="164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9440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DOTAZIONI FINANZIARIE</a:t>
            </a: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7 Avvisi ordinari</a:t>
            </a:r>
          </a:p>
          <a:p>
            <a:pPr algn="just" eaLnBrk="1" hangingPunct="1">
              <a:defRPr/>
            </a:pPr>
            <a:endParaRPr lang="it-IT" sz="1600" b="1" dirty="0" smtClean="0">
              <a:solidFill>
                <a:schemeClr val="accent2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Eventi, festival, stagioni </a:t>
            </a:r>
            <a:r>
              <a:rPr lang="it-IT" sz="1600" b="1" dirty="0">
                <a:solidFill>
                  <a:schemeClr val="accent2"/>
                </a:solidFill>
              </a:rPr>
              <a:t>e rassegne: 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2.400.000,00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Orchestre</a:t>
            </a:r>
            <a:r>
              <a:rPr lang="it-IT" sz="1600" b="1" dirty="0">
                <a:solidFill>
                  <a:schemeClr val="accent2"/>
                </a:solidFill>
              </a:rPr>
              <a:t>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200.000,00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Manifestazioni cinematografiche: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175.000,00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Festival cinematografici internazionali: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50.000,00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Divulgazione umanistica: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450.000,00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Divulgazione scientifica: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150.000,00</a:t>
            </a: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Manifestazioni espositive: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225.005,00</a:t>
            </a:r>
          </a:p>
          <a:p>
            <a:pPr algn="just" eaLnBrk="1" hangingPunct="1">
              <a:defRPr/>
            </a:pPr>
            <a:endParaRPr lang="it-IT" sz="16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2 Avvisi tematici</a:t>
            </a:r>
            <a:endParaRPr lang="it-IT" sz="2400" b="1" dirty="0">
              <a:solidFill>
                <a:srgbClr val="00B05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err="1" smtClean="0">
                <a:solidFill>
                  <a:schemeClr val="accent2"/>
                </a:solidFill>
              </a:rPr>
              <a:t>Esof</a:t>
            </a:r>
            <a:r>
              <a:rPr lang="it-IT" sz="1600" b="1" dirty="0" smtClean="0">
                <a:solidFill>
                  <a:schemeClr val="accent2"/>
                </a:solidFill>
              </a:rPr>
              <a:t>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200.000,00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Creatività: </a:t>
            </a:r>
            <a:r>
              <a:rPr lang="it-IT" sz="1600" b="1">
                <a:solidFill>
                  <a:srgbClr val="FF0000"/>
                </a:solidFill>
              </a:rPr>
              <a:t>euro </a:t>
            </a:r>
            <a:r>
              <a:rPr lang="it-IT" sz="1600" b="1" smtClean="0">
                <a:solidFill>
                  <a:srgbClr val="FF0000"/>
                </a:solidFill>
              </a:rPr>
              <a:t>100.000,00</a:t>
            </a:r>
            <a:endParaRPr lang="it-IT" sz="16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718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</a:t>
            </a: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7 Avvisi ordinari</a:t>
            </a:r>
          </a:p>
          <a:p>
            <a:pPr algn="just" eaLnBrk="1" hangingPunct="1">
              <a:defRPr/>
            </a:pPr>
            <a:endParaRPr lang="it-IT" sz="1600" b="1" dirty="0" smtClean="0">
              <a:solidFill>
                <a:schemeClr val="accent2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Eventi, festival, stagioni </a:t>
            </a:r>
            <a:r>
              <a:rPr lang="it-IT" sz="1600" b="1" dirty="0">
                <a:solidFill>
                  <a:schemeClr val="accent2"/>
                </a:solidFill>
              </a:rPr>
              <a:t>e rassegne:  </a:t>
            </a:r>
            <a:r>
              <a:rPr lang="it-IT" sz="1600" b="1" dirty="0">
                <a:solidFill>
                  <a:srgbClr val="FF0000"/>
                </a:solidFill>
              </a:rPr>
              <a:t>euro 15.000 – euro 30.000</a:t>
            </a: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Orchestre</a:t>
            </a:r>
            <a:r>
              <a:rPr lang="it-IT" sz="1600" b="1" dirty="0">
                <a:solidFill>
                  <a:schemeClr val="accent2"/>
                </a:solidFill>
              </a:rPr>
              <a:t>: </a:t>
            </a:r>
            <a:r>
              <a:rPr lang="it-IT" sz="1600" b="1" dirty="0">
                <a:solidFill>
                  <a:srgbClr val="FF0000"/>
                </a:solidFill>
              </a:rPr>
              <a:t>euro 10.000 – euro 30.000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Manifestazioni cinematografiche: </a:t>
            </a:r>
            <a:r>
              <a:rPr lang="it-IT" sz="1600" b="1" dirty="0">
                <a:solidFill>
                  <a:srgbClr val="FF0000"/>
                </a:solidFill>
              </a:rPr>
              <a:t>euro 15.000 – euro 25.000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Festival cinematografici internazionali: </a:t>
            </a:r>
            <a:r>
              <a:rPr lang="it-IT" sz="1600" b="1" dirty="0">
                <a:solidFill>
                  <a:srgbClr val="FF0000"/>
                </a:solidFill>
              </a:rPr>
              <a:t>euro 25.000 – euro 50.000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Divulgazione umanistica: </a:t>
            </a:r>
            <a:r>
              <a:rPr lang="it-IT" sz="1600" b="1" dirty="0">
                <a:solidFill>
                  <a:srgbClr val="FF0000"/>
                </a:solidFill>
              </a:rPr>
              <a:t>euro 10.000 – euro 25.000</a:t>
            </a:r>
          </a:p>
          <a:p>
            <a:pPr algn="just" eaLnBrk="1" hangingPunct="1">
              <a:defRPr/>
            </a:pPr>
            <a:r>
              <a:rPr lang="it-IT" sz="1600" b="1" dirty="0">
                <a:solidFill>
                  <a:schemeClr val="accent2"/>
                </a:solidFill>
              </a:rPr>
              <a:t>Divulgazione scientifica: </a:t>
            </a:r>
            <a:r>
              <a:rPr lang="it-IT" sz="1600" b="1" dirty="0">
                <a:solidFill>
                  <a:srgbClr val="FF0000"/>
                </a:solidFill>
              </a:rPr>
              <a:t>euro 10.000 – euro </a:t>
            </a:r>
            <a:r>
              <a:rPr lang="it-IT" sz="1600" b="1" dirty="0" smtClean="0">
                <a:solidFill>
                  <a:srgbClr val="FF0000"/>
                </a:solidFill>
              </a:rPr>
              <a:t>25.000</a:t>
            </a: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Manifestazioni espositive: </a:t>
            </a:r>
            <a:r>
              <a:rPr lang="it-IT" sz="1600" b="1" dirty="0">
                <a:solidFill>
                  <a:srgbClr val="FF0000"/>
                </a:solidFill>
              </a:rPr>
              <a:t>euro 10.000 – euro </a:t>
            </a:r>
            <a:r>
              <a:rPr lang="it-IT" sz="1600" b="1" dirty="0" smtClean="0">
                <a:solidFill>
                  <a:srgbClr val="FF0000"/>
                </a:solidFill>
              </a:rPr>
              <a:t>25.000</a:t>
            </a:r>
          </a:p>
          <a:p>
            <a:pPr algn="just" eaLnBrk="1" hangingPunct="1">
              <a:defRPr/>
            </a:pPr>
            <a:endParaRPr lang="it-IT" sz="1600" b="1" dirty="0">
              <a:solidFill>
                <a:srgbClr val="FF000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400" b="1" dirty="0" smtClean="0">
                <a:solidFill>
                  <a:srgbClr val="00B050"/>
                </a:solidFill>
              </a:rPr>
              <a:t>2 Avvisi tematici</a:t>
            </a:r>
            <a:endParaRPr lang="it-IT" sz="2400" b="1" dirty="0">
              <a:solidFill>
                <a:srgbClr val="00B05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err="1" smtClean="0">
                <a:solidFill>
                  <a:schemeClr val="accent2"/>
                </a:solidFill>
              </a:rPr>
              <a:t>Esof</a:t>
            </a:r>
            <a:r>
              <a:rPr lang="it-IT" sz="1600" b="1" dirty="0" smtClean="0">
                <a:solidFill>
                  <a:schemeClr val="accent2"/>
                </a:solidFill>
              </a:rPr>
              <a:t>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10.000 </a:t>
            </a:r>
            <a:r>
              <a:rPr lang="it-IT" sz="1600" b="1" dirty="0">
                <a:solidFill>
                  <a:srgbClr val="FF0000"/>
                </a:solidFill>
              </a:rPr>
              <a:t>– euro </a:t>
            </a:r>
            <a:r>
              <a:rPr lang="it-IT" sz="1600" b="1" dirty="0" smtClean="0">
                <a:solidFill>
                  <a:srgbClr val="FF0000"/>
                </a:solidFill>
              </a:rPr>
              <a:t>30.000</a:t>
            </a:r>
            <a:endParaRPr lang="it-IT" sz="1600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it-IT" sz="1600" b="1" dirty="0" smtClean="0">
                <a:solidFill>
                  <a:schemeClr val="accent2"/>
                </a:solidFill>
              </a:rPr>
              <a:t>Creatività: </a:t>
            </a:r>
            <a:r>
              <a:rPr lang="it-IT" sz="1600" b="1" dirty="0">
                <a:solidFill>
                  <a:srgbClr val="FF0000"/>
                </a:solidFill>
              </a:rPr>
              <a:t>euro </a:t>
            </a:r>
            <a:r>
              <a:rPr lang="it-IT" sz="1600" b="1" dirty="0" smtClean="0">
                <a:solidFill>
                  <a:srgbClr val="FF0000"/>
                </a:solidFill>
              </a:rPr>
              <a:t>10.000 </a:t>
            </a:r>
            <a:r>
              <a:rPr lang="it-IT" sz="1600" b="1" dirty="0">
                <a:solidFill>
                  <a:srgbClr val="FF0000"/>
                </a:solidFill>
              </a:rPr>
              <a:t>– euro </a:t>
            </a:r>
            <a:r>
              <a:rPr lang="it-IT" sz="1600" b="1" dirty="0" smtClean="0">
                <a:solidFill>
                  <a:srgbClr val="FF0000"/>
                </a:solidFill>
              </a:rPr>
              <a:t>25.000</a:t>
            </a:r>
            <a:endParaRPr lang="it-IT" sz="16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3991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</a:t>
            </a:r>
            <a:r>
              <a:rPr lang="it-IT" sz="36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</a:rPr>
              <a:t>(Avvisi ordinari)</a:t>
            </a:r>
            <a:r>
              <a:rPr lang="it-IT" sz="2400" dirty="0">
                <a:solidFill>
                  <a:srgbClr val="7030A0"/>
                </a:solidFill>
              </a:rPr>
              <a:t>	</a:t>
            </a:r>
          </a:p>
          <a:p>
            <a:pPr marL="0" indent="0" algn="ctr" eaLnBrk="1" hangingPunct="1">
              <a:buNone/>
              <a:defRPr/>
            </a:pPr>
            <a:endParaRPr lang="it-IT" sz="2400" dirty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1400" b="1" u="sng" dirty="0" smtClean="0">
                <a:solidFill>
                  <a:schemeClr val="accent2"/>
                </a:solidFill>
              </a:rPr>
              <a:t>Enti locali del Friuli Venezia Giulia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400" b="1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1400" b="1" u="sng" dirty="0" smtClean="0">
                <a:solidFill>
                  <a:schemeClr val="accent2"/>
                </a:solidFill>
              </a:rPr>
              <a:t>Enti </a:t>
            </a:r>
            <a:r>
              <a:rPr lang="it-IT" sz="1400" b="1" u="sng" dirty="0">
                <a:solidFill>
                  <a:schemeClr val="accent2"/>
                </a:solidFill>
              </a:rPr>
              <a:t>pubblici del Friuli Venezia </a:t>
            </a:r>
            <a:r>
              <a:rPr lang="it-IT" sz="1400" b="1" u="sng" dirty="0" smtClean="0">
                <a:solidFill>
                  <a:schemeClr val="accent2"/>
                </a:solidFill>
              </a:rPr>
              <a:t>Giulia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400" b="1" u="sng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1400" b="1" u="sng" dirty="0" smtClean="0">
                <a:solidFill>
                  <a:schemeClr val="accent2"/>
                </a:solidFill>
              </a:rPr>
              <a:t>Articolazioni territoriali di enti pubblici nazionali presenti nel Friuli Venezia Giulia</a:t>
            </a:r>
            <a:endParaRPr lang="it-IT" sz="1400" b="1" u="sng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400" b="1" u="sng" dirty="0">
                <a:solidFill>
                  <a:schemeClr val="accent2"/>
                </a:solidFill>
              </a:rPr>
              <a:t>Soggetti di diritto privato </a:t>
            </a:r>
            <a:r>
              <a:rPr lang="it-IT" sz="1400" b="1" dirty="0" smtClean="0">
                <a:solidFill>
                  <a:srgbClr val="00B050"/>
                </a:solidFill>
              </a:rPr>
              <a:t>(no persone fisiche):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senza </a:t>
            </a:r>
            <a:r>
              <a:rPr lang="it-IT" sz="1400" dirty="0"/>
              <a:t>finalità di lucro  o con obbligo di reinvestire gli utili e gli avanzi di gestione nello svolgimento delle attività previste nell’oggetto </a:t>
            </a:r>
            <a:r>
              <a:rPr lang="it-IT" sz="1400" dirty="0" smtClean="0"/>
              <a:t>sociale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attività  prevalentemente o esclusivamente culturali e artistiche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regolarmente costituiti con atto pubblico o scrittura privata registrata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sede legale o operativa in Friuli Venezia Giulia al momento erogazione contributo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400" b="1" u="sng" dirty="0">
                <a:solidFill>
                  <a:schemeClr val="accent2"/>
                </a:solidFill>
              </a:rPr>
              <a:t>Società </a:t>
            </a:r>
            <a:r>
              <a:rPr lang="it-IT" sz="1400" b="1" u="sng" dirty="0" smtClean="0">
                <a:solidFill>
                  <a:schemeClr val="accent2"/>
                </a:solidFill>
              </a:rPr>
              <a:t>cooperative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attività prevalentemente culturali e artistiche </a:t>
            </a:r>
            <a:r>
              <a:rPr lang="it-IT" sz="1400" u="sng" dirty="0" smtClean="0"/>
              <a:t>da statuto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regolarmente </a:t>
            </a:r>
            <a:r>
              <a:rPr lang="it-IT" sz="1400" dirty="0"/>
              <a:t>costituiti con atto pubblico o scrittura privata registrata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sede </a:t>
            </a:r>
            <a:r>
              <a:rPr lang="it-IT" sz="1400" dirty="0"/>
              <a:t>legale o operativa in Friuli Venezia Giulia al momento erogazione contributo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1000" b="1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4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</a:t>
            </a:r>
            <a:r>
              <a:rPr lang="it-IT" sz="3600" b="1" dirty="0" smtClean="0">
                <a:solidFill>
                  <a:schemeClr val="accent2"/>
                </a:solidFill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</a:rPr>
              <a:t>(Avvisi tematici)</a:t>
            </a:r>
            <a:r>
              <a:rPr lang="it-IT" sz="2400" dirty="0">
                <a:solidFill>
                  <a:srgbClr val="7030A0"/>
                </a:solidFill>
              </a:rPr>
              <a:t>	</a:t>
            </a:r>
          </a:p>
          <a:p>
            <a:pPr marL="0" indent="0" algn="ctr" eaLnBrk="1" hangingPunct="1">
              <a:buNone/>
              <a:defRPr/>
            </a:pPr>
            <a:endParaRPr lang="it-IT" sz="2400" dirty="0">
              <a:solidFill>
                <a:srgbClr val="7030A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400" b="1" u="sng" dirty="0">
                <a:solidFill>
                  <a:schemeClr val="accent2"/>
                </a:solidFill>
              </a:rPr>
              <a:t>Soggetti di diritto privato </a:t>
            </a:r>
            <a:r>
              <a:rPr lang="it-IT" sz="1400" b="1" dirty="0" smtClean="0">
                <a:solidFill>
                  <a:srgbClr val="00B050"/>
                </a:solidFill>
              </a:rPr>
              <a:t>(no persone fisiche):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senza </a:t>
            </a:r>
            <a:r>
              <a:rPr lang="it-IT" sz="1400" dirty="0"/>
              <a:t>finalità di lucro  o con obbligo di reinvestire gli utili e gli avanzi di gestione nello svolgimento delle attività previste nell’oggetto </a:t>
            </a:r>
            <a:r>
              <a:rPr lang="it-IT" sz="1400" dirty="0" smtClean="0"/>
              <a:t>sociale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attività  prevalentemente o esclusivamente culturali e artistiche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regolarmente costituiti con atto pubblico o scrittura privata registrata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sede legale o operativa in Friuli Venezia Giulia al momento erogazione contributo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1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400" b="1" u="sng" dirty="0">
                <a:solidFill>
                  <a:schemeClr val="accent2"/>
                </a:solidFill>
              </a:rPr>
              <a:t>Società </a:t>
            </a:r>
            <a:r>
              <a:rPr lang="it-IT" sz="1400" b="1" u="sng" dirty="0" smtClean="0">
                <a:solidFill>
                  <a:schemeClr val="accent2"/>
                </a:solidFill>
              </a:rPr>
              <a:t>cooperative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attività prevalentemente culturali e artistiche </a:t>
            </a:r>
            <a:r>
              <a:rPr lang="it-IT" sz="1400" u="sng" dirty="0" smtClean="0"/>
              <a:t>da statuto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regolarmente </a:t>
            </a:r>
            <a:r>
              <a:rPr lang="it-IT" sz="1400" dirty="0"/>
              <a:t>costituiti con atto pubblico o scrittura privata registrata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400" dirty="0" smtClean="0"/>
              <a:t>sede </a:t>
            </a:r>
            <a:r>
              <a:rPr lang="it-IT" sz="1400" dirty="0"/>
              <a:t>legale o operativa in Friuli Venezia Giulia al momento erogazione </a:t>
            </a:r>
            <a:r>
              <a:rPr lang="it-IT" sz="1400" dirty="0" smtClean="0"/>
              <a:t>contributo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it-IT" sz="1400" b="1" dirty="0">
              <a:solidFill>
                <a:schemeClr val="accent2"/>
              </a:solidFill>
            </a:endParaRPr>
          </a:p>
          <a:p>
            <a:pPr marL="342900" lvl="1" eaLnBrk="1" hangingPunct="1">
              <a:lnSpc>
                <a:spcPct val="80000"/>
              </a:lnSpc>
              <a:buClr>
                <a:srgbClr val="21449C"/>
              </a:buClr>
              <a:defRPr/>
            </a:pPr>
            <a:r>
              <a:rPr lang="it-IT" sz="1400" b="1" dirty="0">
                <a:solidFill>
                  <a:schemeClr val="accent2"/>
                </a:solidFill>
              </a:rPr>
              <a:t>Associazioni di categoria, </a:t>
            </a:r>
            <a:r>
              <a:rPr lang="it-IT" sz="1400" b="1" dirty="0" err="1">
                <a:solidFill>
                  <a:schemeClr val="accent2"/>
                </a:solidFill>
              </a:rPr>
              <a:t>Cciaa</a:t>
            </a:r>
            <a:r>
              <a:rPr lang="it-IT" sz="1400" b="1" dirty="0">
                <a:solidFill>
                  <a:schemeClr val="accent2"/>
                </a:solidFill>
              </a:rPr>
              <a:t>, Ordini e Collegi </a:t>
            </a:r>
            <a:r>
              <a:rPr lang="it-IT" sz="1400" b="1" dirty="0" smtClean="0">
                <a:solidFill>
                  <a:schemeClr val="accent2"/>
                </a:solidFill>
              </a:rPr>
              <a:t>professionali </a:t>
            </a:r>
            <a:r>
              <a:rPr lang="it-IT" sz="1400" b="1" dirty="0" smtClean="0">
                <a:solidFill>
                  <a:srgbClr val="00B050"/>
                </a:solidFill>
              </a:rPr>
              <a:t>(</a:t>
            </a:r>
            <a:r>
              <a:rPr lang="it-IT" sz="1400" b="1" dirty="0" err="1" smtClean="0">
                <a:solidFill>
                  <a:srgbClr val="00B050"/>
                </a:solidFill>
              </a:rPr>
              <a:t>Esof</a:t>
            </a:r>
            <a:r>
              <a:rPr lang="it-IT" sz="1400" b="1" dirty="0" smtClean="0">
                <a:solidFill>
                  <a:srgbClr val="00B050"/>
                </a:solidFill>
              </a:rPr>
              <a:t>)/</a:t>
            </a:r>
            <a:r>
              <a:rPr lang="it-IT" sz="1400" b="1" dirty="0" smtClean="0">
                <a:solidFill>
                  <a:schemeClr val="accent2"/>
                </a:solidFill>
              </a:rPr>
              <a:t>gruppi e associazioni giovanili delle associazioni di categoria </a:t>
            </a:r>
            <a:r>
              <a:rPr lang="it-IT" sz="1400" b="1" dirty="0" smtClean="0">
                <a:solidFill>
                  <a:srgbClr val="00B050"/>
                </a:solidFill>
              </a:rPr>
              <a:t>(Creatività)</a:t>
            </a:r>
          </a:p>
          <a:p>
            <a:pPr marL="342900" lvl="1" eaLnBrk="1" hangingPunct="1">
              <a:lnSpc>
                <a:spcPct val="80000"/>
              </a:lnSpc>
              <a:buClr>
                <a:srgbClr val="21449C"/>
              </a:buClr>
              <a:defRPr/>
            </a:pPr>
            <a:endParaRPr lang="it-IT" sz="1400" b="1" dirty="0">
              <a:solidFill>
                <a:schemeClr val="accent2"/>
              </a:solidFill>
            </a:endParaRPr>
          </a:p>
          <a:p>
            <a:pPr marL="342900" lvl="1" eaLnBrk="1" hangingPunct="1">
              <a:lnSpc>
                <a:spcPct val="80000"/>
              </a:lnSpc>
              <a:buClr>
                <a:srgbClr val="21449C"/>
              </a:buClr>
              <a:defRPr/>
            </a:pPr>
            <a:r>
              <a:rPr lang="it-IT" sz="1400" b="1" dirty="0" smtClean="0">
                <a:solidFill>
                  <a:schemeClr val="accent2"/>
                </a:solidFill>
              </a:rPr>
              <a:t>Università e loro consorzi</a:t>
            </a:r>
            <a:endParaRPr lang="it-IT" sz="1400" b="1" dirty="0">
              <a:solidFill>
                <a:schemeClr val="accent2"/>
              </a:solidFill>
            </a:endParaRPr>
          </a:p>
          <a:p>
            <a:pPr indent="-285750" eaLnBrk="1" hangingPunct="1">
              <a:lnSpc>
                <a:spcPct val="80000"/>
              </a:lnSpc>
              <a:defRPr/>
            </a:pPr>
            <a:endParaRPr lang="it-IT" sz="1800" dirty="0" smtClean="0"/>
          </a:p>
          <a:p>
            <a:pPr indent="-285750"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lvl="1" eaLnBrk="1" hangingPunct="1">
              <a:lnSpc>
                <a:spcPct val="80000"/>
              </a:lnSpc>
              <a:defRPr/>
            </a:pPr>
            <a:endParaRPr lang="it-IT" sz="1000" b="1" dirty="0">
              <a:solidFill>
                <a:srgbClr val="00B050"/>
              </a:solidFill>
            </a:endParaRPr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985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ESCLUSIONI SOGGETTIVE</a:t>
            </a:r>
          </a:p>
          <a:p>
            <a:pPr marL="0" indent="0" algn="ctr" eaLnBrk="1" hangingPunct="1">
              <a:buNone/>
              <a:defRPr/>
            </a:pPr>
            <a:r>
              <a:rPr lang="it-IT" b="1" dirty="0" smtClean="0">
                <a:solidFill>
                  <a:srgbClr val="00B050"/>
                </a:solidFill>
              </a:rPr>
              <a:t>AVVISI ORDINARI</a:t>
            </a:r>
          </a:p>
          <a:p>
            <a:pPr marL="0" indent="0" algn="ctr" eaLnBrk="1" hangingPunct="1">
              <a:buNone/>
              <a:defRPr/>
            </a:pPr>
            <a:endParaRPr lang="it-IT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Soggetti </a:t>
            </a:r>
            <a:r>
              <a:rPr lang="it-IT" sz="2000" b="1" dirty="0">
                <a:solidFill>
                  <a:schemeClr val="accent2"/>
                </a:solidFill>
              </a:rPr>
              <a:t>beneficiari </a:t>
            </a:r>
            <a:r>
              <a:rPr lang="it-IT" sz="2000" b="1" dirty="0" smtClean="0">
                <a:solidFill>
                  <a:schemeClr val="accent2"/>
                </a:solidFill>
              </a:rPr>
              <a:t>regolamenti triennali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Soggetti </a:t>
            </a:r>
            <a:r>
              <a:rPr lang="it-IT" sz="2000" b="1" dirty="0">
                <a:solidFill>
                  <a:schemeClr val="accent2"/>
                </a:solidFill>
              </a:rPr>
              <a:t>individuati puntualmente da legge regionale 16/2014</a:t>
            </a:r>
            <a:r>
              <a:rPr lang="it-IT" sz="2000" b="1" dirty="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b="1" dirty="0">
              <a:solidFill>
                <a:schemeClr val="accent2"/>
              </a:solidFill>
            </a:endParaRP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/>
              <a:t>Ente regionale Teatrale del Friuli Venezia Giulia (ERT)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 smtClean="0"/>
              <a:t>Fondazione teatro Lirico Giuseppe Verdi e teatri nazionali e teatri di rilevante interesse culturale presenti in Regione beneficiari incentivo </a:t>
            </a:r>
            <a:r>
              <a:rPr lang="it-IT" sz="1800" dirty="0" err="1" smtClean="0"/>
              <a:t>Fus</a:t>
            </a:r>
            <a:endParaRPr lang="it-IT" sz="1800" dirty="0" smtClean="0"/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 smtClean="0"/>
              <a:t>Istituzione musicale e sinfonica del Friuli Venezia giulia </a:t>
            </a:r>
            <a:r>
              <a:rPr lang="it-IT" sz="1400" dirty="0" smtClean="0"/>
              <a:t>(ex art. 17 bis)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 smtClean="0"/>
              <a:t>Centro </a:t>
            </a:r>
            <a:r>
              <a:rPr lang="it-IT" sz="1800" dirty="0"/>
              <a:t>di ricerca e archiviazione della fotografia</a:t>
            </a:r>
          </a:p>
          <a:p>
            <a:pPr marL="685800" lvl="1" eaLnBrk="1" hangingPunct="1">
              <a:lnSpc>
                <a:spcPct val="80000"/>
              </a:lnSpc>
              <a:defRPr/>
            </a:pPr>
            <a:r>
              <a:rPr lang="it-IT" sz="1800" dirty="0"/>
              <a:t>Università popolare di Trieste</a:t>
            </a:r>
          </a:p>
          <a:p>
            <a:pPr marL="285750" eaLnBrk="1" hangingPunct="1">
              <a:lnSpc>
                <a:spcPct val="80000"/>
              </a:lnSpc>
              <a:defRPr/>
            </a:pPr>
            <a:endParaRPr lang="it-IT" sz="2000" b="1" dirty="0">
              <a:solidFill>
                <a:schemeClr val="accent2"/>
              </a:solidFill>
            </a:endParaRPr>
          </a:p>
          <a:p>
            <a:pPr marL="285750" eaLnBrk="1" hangingPunct="1">
              <a:lnSpc>
                <a:spcPct val="80000"/>
              </a:lnSpc>
              <a:defRPr/>
            </a:pPr>
            <a:endParaRPr lang="it-IT" sz="3200" b="1" dirty="0" smtClean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097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21FD67-E810-4A5E-B337-282C3F94D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873C6B-2133-4197-83B0-9EA194ECFB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8343A7-F156-4838-BCC7-373FB3D75383}">
  <ds:schemaRefs>
    <ds:schemaRef ds:uri="http://purl.org/dc/terms/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4748</TotalTime>
  <Words>2566</Words>
  <Application>Microsoft Office PowerPoint</Application>
  <PresentationFormat>Presentazione su schermo (4:3)</PresentationFormat>
  <Paragraphs>532</Paragraphs>
  <Slides>49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Struttura predefinita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  <vt:lpstr>IL CONTRIBUTO</vt:lpstr>
      <vt:lpstr>IL CONTRIBUTO</vt:lpstr>
      <vt:lpstr>SPESE AMMISSIBILI (Art. 7 del Regolamento):</vt:lpstr>
      <vt:lpstr>Presentazione standard di PowerPoint</vt:lpstr>
      <vt:lpstr> SPESE AMMISSIBILI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DOCUMENTAZIONE DI SPESA</vt:lpstr>
      <vt:lpstr>AVVIO DEI PROGETTI E AMMISSIBILITA’ DI SPESA</vt:lpstr>
      <vt:lpstr>Variazioni in itinere</vt:lpstr>
      <vt:lpstr>Variazioni in itinere</vt:lpstr>
      <vt:lpstr>Variazioni in itinere</vt:lpstr>
      <vt:lpstr>Rendicontazione</vt:lpstr>
      <vt:lpstr>Rendicontazione</vt:lpstr>
      <vt:lpstr>Rendicontazione</vt:lpstr>
      <vt:lpstr>Rideterminazione dell’incentivo </vt:lpstr>
      <vt:lpstr>revoca dell’incentivo (ELENCO NON TASSATIVO DI ALCUNI SIGNIFICATIVI CASI)</vt:lpstr>
      <vt:lpstr>Per ulteriori informazioni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Simonetti Maria Teresa</cp:lastModifiedBy>
  <cp:revision>413</cp:revision>
  <cp:lastPrinted>2019-11-13T14:33:47Z</cp:lastPrinted>
  <dcterms:created xsi:type="dcterms:W3CDTF">2006-02-07T08:20:31Z</dcterms:created>
  <dcterms:modified xsi:type="dcterms:W3CDTF">2019-11-15T07:39:53Z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