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75" r:id="rId5"/>
    <p:sldId id="324" r:id="rId6"/>
    <p:sldId id="342" r:id="rId7"/>
    <p:sldId id="353" r:id="rId8"/>
    <p:sldId id="360" r:id="rId9"/>
    <p:sldId id="361" r:id="rId10"/>
    <p:sldId id="276" r:id="rId11"/>
    <p:sldId id="362" r:id="rId12"/>
    <p:sldId id="354" r:id="rId13"/>
    <p:sldId id="355" r:id="rId14"/>
    <p:sldId id="358" r:id="rId15"/>
    <p:sldId id="356" r:id="rId16"/>
    <p:sldId id="357" r:id="rId17"/>
    <p:sldId id="341" r:id="rId18"/>
    <p:sldId id="359" r:id="rId19"/>
  </p:sldIdLst>
  <p:sldSz cx="9144000" cy="6858000" type="screen4x3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>
      <p:cViewPr varScale="1">
        <p:scale>
          <a:sx n="86" d="100"/>
          <a:sy n="86" d="100"/>
        </p:scale>
        <p:origin x="1277" y="48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fld id="{65C028A0-E1E6-466E-AFF5-EDA6D9BDD97B}" type="slidenum">
              <a:rPr lang="it-IT" sz="1200" smtClean="0">
                <a:latin typeface="Times New Roman" pitchFamily="18" charset="0"/>
              </a:rPr>
              <a:pPr eaLnBrk="1" hangingPunct="1"/>
              <a:t>7</a:t>
            </a:fld>
            <a:endParaRPr lang="it-IT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/>
              <a:t>Capo I – Sviluppo competitivo delle PMI - continua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fld id="{65C028A0-E1E6-466E-AFF5-EDA6D9BDD97B}" type="slidenum">
              <a:rPr lang="it-IT" sz="1200" smtClean="0">
                <a:latin typeface="Times New Roman" pitchFamily="18" charset="0"/>
              </a:rPr>
              <a:pPr eaLnBrk="1" hangingPunct="1"/>
              <a:t>8</a:t>
            </a:fld>
            <a:endParaRPr lang="it-IT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/>
              <a:t>Capo I – Sviluppo competitivo delle PMI - continua</a:t>
            </a:r>
          </a:p>
        </p:txBody>
      </p:sp>
    </p:spTree>
    <p:extLst>
      <p:ext uri="{BB962C8B-B14F-4D97-AF65-F5344CB8AC3E}">
        <p14:creationId xmlns:p14="http://schemas.microsoft.com/office/powerpoint/2010/main" val="408976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Questo è lo stile da usare per l’elenco puntato.</a:t>
            </a:r>
          </a:p>
          <a:p>
            <a:pPr lvl="1"/>
            <a:r>
              <a:rPr lang="it-IT"/>
              <a:t>Questo è lo stile per il secondo livello asdfasdfasdf asdf asdf asdfasd</a:t>
            </a:r>
          </a:p>
          <a:p>
            <a:pPr lvl="1"/>
            <a:r>
              <a:rPr lang="it-IT"/>
              <a:t>	questo è lo stile per il terzo livello</a:t>
            </a:r>
          </a:p>
          <a:p>
            <a:pPr lvl="2"/>
            <a:r>
              <a:rPr lang="it-IT"/>
              <a:t>questo è per il quarto</a:t>
            </a:r>
          </a:p>
          <a:p>
            <a:pPr lvl="3"/>
            <a:r>
              <a:rPr lang="it-IT"/>
              <a:t>Questo è il quinto</a:t>
            </a:r>
          </a:p>
          <a:p>
            <a:pPr lvl="1"/>
            <a:endParaRPr lang="it-IT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ssistenza.gest.doc@insiel.i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79512" y="1052513"/>
            <a:ext cx="885698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Azione D.6.1.1 – «Valorizzazione ruolo cultura nello sviluppo locale»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>
                <a:solidFill>
                  <a:schemeClr val="bg1"/>
                </a:solidFill>
              </a:rPr>
              <a:t>Modalità inserimento e trasmissione domande tramite il «Sistema Istanze On Line- IOL»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>
                <a:solidFill>
                  <a:schemeClr val="bg1"/>
                </a:solidFill>
              </a:rPr>
              <a:t>Anno 2024 </a:t>
            </a:r>
          </a:p>
          <a:p>
            <a:pPr eaLnBrk="1" hangingPunct="1"/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>
                <a:solidFill>
                  <a:schemeClr val="bg1"/>
                </a:solidFill>
              </a:rPr>
              <a:t>Insiel S.p.A.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Centrale Cultura e Sport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14" y="1844824"/>
            <a:ext cx="8894779" cy="3152006"/>
          </a:xfrm>
          <a:prstGeom prst="rect">
            <a:avLst/>
          </a:prstGeom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Caricamento allegati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220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B6C0AAD-5052-C5E8-70A6-B39DBABD5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3181"/>
            <a:ext cx="9144000" cy="425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5418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744"/>
            <a:ext cx="9032141" cy="45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398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Trasmissione finale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17471"/>
            <a:ext cx="818197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820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00808"/>
            <a:ext cx="7702624" cy="2345432"/>
          </a:xfrm>
        </p:spPr>
        <p:txBody>
          <a:bodyPr/>
          <a:lstStyle/>
          <a:p>
            <a:pPr marL="0" indent="0">
              <a:buNone/>
            </a:pP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Assistenza</a:t>
            </a:r>
            <a:r>
              <a:rPr lang="it-IT" sz="2000" u="sng" dirty="0">
                <a:solidFill>
                  <a:srgbClr val="FF0000"/>
                </a:solidFill>
              </a:rPr>
              <a:t> applicativa Insiel</a:t>
            </a:r>
            <a:r>
              <a:rPr lang="it-IT" sz="2000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</a:rPr>
              <a:t>Numero Verde Gratuito: </a:t>
            </a:r>
            <a:r>
              <a:rPr lang="it-IT" sz="2000" b="1" dirty="0">
                <a:solidFill>
                  <a:srgbClr val="FF0000"/>
                </a:solidFill>
              </a:rPr>
              <a:t>800 098 788 </a:t>
            </a:r>
            <a:r>
              <a:rPr lang="it-IT" sz="2000" dirty="0">
                <a:solidFill>
                  <a:srgbClr val="FF0000"/>
                </a:solidFill>
              </a:rPr>
              <a:t>(</a:t>
            </a:r>
            <a:r>
              <a:rPr lang="it-IT" sz="2000" dirty="0" err="1">
                <a:solidFill>
                  <a:srgbClr val="FF0000"/>
                </a:solidFill>
              </a:rPr>
              <a:t>lun-ven</a:t>
            </a:r>
            <a:r>
              <a:rPr lang="it-IT" sz="2000" dirty="0">
                <a:solidFill>
                  <a:srgbClr val="FF0000"/>
                </a:solidFill>
              </a:rPr>
              <a:t> 8.00 – 18.00).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Per chiamate* da telefoni cellulari o dall’estero, il numero da contattare sarà lo 040 06 49 013. *costo della chiamata a carico dell’utente secondo la tariffa del gestore telefonico</a:t>
            </a:r>
          </a:p>
          <a:p>
            <a:pPr marL="0" indent="0">
              <a:buNone/>
            </a:pP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rgbClr val="FF0000"/>
                </a:solidFill>
              </a:rPr>
              <a:t> E-mail Insiel: </a:t>
            </a:r>
            <a:r>
              <a:rPr lang="it-IT" sz="2000" b="1" u="sng" dirty="0">
                <a:solidFill>
                  <a:schemeClr val="tx2"/>
                </a:solidFill>
                <a:hlinkClick r:id="rId2"/>
              </a:rPr>
              <a:t>assistenza.gest.doc@insiel.it</a:t>
            </a:r>
            <a:endParaRPr lang="it-IT" sz="2000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45468" y="2132856"/>
            <a:ext cx="885698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Grazie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per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l’attenzione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Centrale Cultura e Sport</a:t>
            </a:r>
          </a:p>
        </p:txBody>
      </p:sp>
    </p:spTree>
    <p:extLst>
      <p:ext uri="{BB962C8B-B14F-4D97-AF65-F5344CB8AC3E}">
        <p14:creationId xmlns:p14="http://schemas.microsoft.com/office/powerpoint/2010/main" val="321740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86" y="764704"/>
            <a:ext cx="8350250" cy="648071"/>
          </a:xfrm>
        </p:spPr>
        <p:txBody>
          <a:bodyPr/>
          <a:lstStyle/>
          <a:p>
            <a:pPr algn="ctr" eaLnBrk="1" hangingPunct="1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Introduzione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482451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it-IT" sz="1400" dirty="0"/>
              <a:t>Per la presentazione delle domande viene utilizzato il sistema denominato “</a:t>
            </a:r>
            <a:r>
              <a:rPr lang="it-IT" sz="1400" b="1" dirty="0"/>
              <a:t>IOL - Istanze On Line</a:t>
            </a:r>
            <a:r>
              <a:rPr lang="it-IT" sz="1400" dirty="0"/>
              <a:t>”, per accedere al quale sarà necessario utilizzare le credenziali </a:t>
            </a:r>
            <a:r>
              <a:rPr lang="it-IT" sz="1400" b="1" i="1" dirty="0"/>
              <a:t>SPID</a:t>
            </a:r>
            <a:r>
              <a:rPr lang="it-IT" sz="1400" dirty="0"/>
              <a:t> (Sistema Pubblico di Identità Digitale) ovvero </a:t>
            </a:r>
            <a:r>
              <a:rPr lang="it-IT" sz="1400" b="1" dirty="0"/>
              <a:t>CIE/CRS-CNS</a:t>
            </a:r>
            <a:r>
              <a:rPr lang="it-IT" sz="1400" dirty="0"/>
              <a:t>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sz="1400" dirty="0"/>
              <a:t>L’accesso avviene con </a:t>
            </a:r>
            <a:r>
              <a:rPr lang="it-IT" sz="1400" b="1" dirty="0"/>
              <a:t>autenticazione “</a:t>
            </a:r>
            <a:r>
              <a:rPr lang="it-IT" sz="1400" b="1" u="sng" dirty="0">
                <a:solidFill>
                  <a:srgbClr val="FF0000"/>
                </a:solidFill>
              </a:rPr>
              <a:t>forte</a:t>
            </a:r>
            <a:r>
              <a:rPr lang="it-IT" sz="1400" b="1" dirty="0"/>
              <a:t>”</a:t>
            </a:r>
            <a:r>
              <a:rPr lang="it-IT" sz="1400" dirty="0"/>
              <a:t>, ovvero attraverso l’identificazione della persona fisica sulla base </a:t>
            </a:r>
            <a:r>
              <a:rPr lang="it-IT" sz="1400" i="1" dirty="0"/>
              <a:t>dell’identità digitale </a:t>
            </a:r>
            <a:r>
              <a:rPr lang="it-IT" sz="1400" dirty="0"/>
              <a:t>associata al codice SPID o dichiarata nei supporti dotati di certificato di autenticazione, quale la CIE (Carta d’identità elettronica), la CNS (Carta nazionale dei servizi) e la maggior parte delle firme digitali.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/>
              <a:t>Non è possibile accedere al sistema in forma anonima</a:t>
            </a:r>
            <a:r>
              <a:rPr lang="it-IT" sz="1400" dirty="0"/>
              <a:t>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>
                <a:solidFill>
                  <a:srgbClr val="FF0000"/>
                </a:solidFill>
              </a:rPr>
              <a:t>L’identificazione del soggetto in fase di accesso al sistema FEG, consente di adottare quale forma di </a:t>
            </a:r>
            <a:r>
              <a:rPr lang="it-IT" sz="1400" b="1" u="sng" dirty="0">
                <a:solidFill>
                  <a:srgbClr val="FF0000"/>
                </a:solidFill>
              </a:rPr>
              <a:t>sottoscrizione della domanda </a:t>
            </a:r>
            <a:r>
              <a:rPr lang="it-IT" sz="1400" b="1" dirty="0">
                <a:solidFill>
                  <a:srgbClr val="FF0000"/>
                </a:solidFill>
              </a:rPr>
              <a:t>la mera convalida finale a valle della compilazione, ai sensi dell’articolo 65 del CAD (Codice dell’Amministrazione Digitale).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990600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Login al sistema per la presentazione delle domanda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21" y="1514195"/>
            <a:ext cx="8105117" cy="41102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319" y="3284984"/>
            <a:ext cx="1941718" cy="224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09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Compilazione della domanda (dati strutturati)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204864"/>
            <a:ext cx="7797914" cy="267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042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458112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rgbClr val="FF0000"/>
                </a:solidFill>
              </a:rPr>
              <a:t>Se «impresa iscritta al RI» i dati anagrafici, </a:t>
            </a:r>
            <a:r>
              <a:rPr lang="it-IT" sz="1400" i="1" dirty="0" err="1">
                <a:solidFill>
                  <a:srgbClr val="FF0000"/>
                </a:solidFill>
              </a:rPr>
              <a:t>ateco</a:t>
            </a:r>
            <a:r>
              <a:rPr lang="it-IT" sz="1400" i="1" dirty="0">
                <a:solidFill>
                  <a:srgbClr val="FF0000"/>
                </a:solidFill>
              </a:rPr>
              <a:t>, elenco legali rappresentanti e unità locali verranno </a:t>
            </a:r>
            <a:r>
              <a:rPr lang="it-IT" sz="1400" i="1" dirty="0" err="1">
                <a:solidFill>
                  <a:srgbClr val="FF0000"/>
                </a:solidFill>
              </a:rPr>
              <a:t>pre</a:t>
            </a:r>
            <a:r>
              <a:rPr lang="it-IT" sz="1400" i="1" dirty="0">
                <a:solidFill>
                  <a:srgbClr val="FF0000"/>
                </a:solidFill>
              </a:rPr>
              <a:t>-compilati in automatico dal sistema, mentre se «impresa non iscritta al RI» o per altre tipologie di soggetti verrà chiesto l’inserimento manuale dei dati.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BB94BE9-F449-8A4A-353B-8A9E8C890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327092" cy="27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10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458112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rgbClr val="FF0000"/>
                </a:solidFill>
              </a:rPr>
              <a:t>Se «impresa iscritta al RI» i dati anagrafici, </a:t>
            </a:r>
            <a:r>
              <a:rPr lang="it-IT" sz="1400" i="1" dirty="0" err="1">
                <a:solidFill>
                  <a:srgbClr val="FF0000"/>
                </a:solidFill>
              </a:rPr>
              <a:t>ateco</a:t>
            </a:r>
            <a:r>
              <a:rPr lang="it-IT" sz="1400" i="1" dirty="0">
                <a:solidFill>
                  <a:srgbClr val="FF0000"/>
                </a:solidFill>
              </a:rPr>
              <a:t>, elenco legali rappresentanti e unità locali verranno </a:t>
            </a:r>
            <a:r>
              <a:rPr lang="it-IT" sz="1400" i="1" dirty="0" err="1">
                <a:solidFill>
                  <a:srgbClr val="FF0000"/>
                </a:solidFill>
              </a:rPr>
              <a:t>pre</a:t>
            </a:r>
            <a:r>
              <a:rPr lang="it-IT" sz="1400" i="1" dirty="0">
                <a:solidFill>
                  <a:srgbClr val="FF0000"/>
                </a:solidFill>
              </a:rPr>
              <a:t>-compilati in automatico dal sistema, mentre se «impresa non iscritta al RI» verrà chiesto l’inserimento manuale dei dati.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A67295A-A103-0F81-D7D0-E364C54EA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7" y="1538208"/>
            <a:ext cx="9144000" cy="235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35973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540552" cy="4392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it-IT" sz="1400" dirty="0"/>
              <a:t>			</a:t>
            </a:r>
            <a:endParaRPr lang="it-IT" sz="1600" b="1" i="1" dirty="0">
              <a:solidFill>
                <a:srgbClr val="21449C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0AE508E-0306-2BD9-15F4-9F0F52FA2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0009"/>
            <a:ext cx="9144000" cy="45179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540552" cy="4392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it-IT" sz="1400" dirty="0"/>
              <a:t>			</a:t>
            </a:r>
            <a:endParaRPr lang="it-IT" sz="1600" b="1" i="1" dirty="0">
              <a:solidFill>
                <a:srgbClr val="21449C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1A6D266-0769-3ACB-5DB8-22C024546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2817"/>
            <a:ext cx="9144000" cy="2949372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25CC5AF-723C-C3C9-5F90-49A80CD87930}"/>
              </a:ext>
            </a:extLst>
          </p:cNvPr>
          <p:cNvSpPr txBox="1"/>
          <p:nvPr/>
        </p:nvSpPr>
        <p:spPr>
          <a:xfrm>
            <a:off x="1979711" y="5301208"/>
            <a:ext cx="5040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rgbClr val="FF0000"/>
                </a:solidFill>
              </a:rPr>
              <a:t>Piano annuale costi: distribuzione della spesa nelle annualità del progetto, inserire spesa sostenuta e spesa da sostenere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56186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858931" cy="249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212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D6FF73A62CBC4DB15BEFD55584D1F5" ma:contentTypeVersion="" ma:contentTypeDescription="Creare un nuovo documento." ma:contentTypeScope="" ma:versionID="87d497ed7b153937402cc9d447a6245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d1096d788cdb336a5a92c14e1fc7a8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774643-7869-44FB-8078-E13FF113E0D3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6E6097-182D-4728-8E68-D87F8973F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C3D913-2F0F-4671-8845-222AD5BBFC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2956</TotalTime>
  <Words>412</Words>
  <Application>Microsoft Office PowerPoint</Application>
  <PresentationFormat>Presentazione su schermo (4:3)</PresentationFormat>
  <Paragraphs>48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Calibri</vt:lpstr>
      <vt:lpstr>DecimaUNI02 Rg</vt:lpstr>
      <vt:lpstr>DecimaW03 Rg</vt:lpstr>
      <vt:lpstr>DecimaWE Rg</vt:lpstr>
      <vt:lpstr>Times New Roman</vt:lpstr>
      <vt:lpstr>Wingdings</vt:lpstr>
      <vt:lpstr>Struttura predefinita</vt:lpstr>
      <vt:lpstr>Presentazione standard di PowerPoint</vt:lpstr>
      <vt:lpstr>Introduzione</vt:lpstr>
      <vt:lpstr>Login al sistema per la presentazione delle domanda </vt:lpstr>
      <vt:lpstr>Compilazione della domanda (dati strutturati)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Caricamento allegati</vt:lpstr>
      <vt:lpstr>Presentazione standard di PowerPoint</vt:lpstr>
      <vt:lpstr>Presentazione standard di PowerPoint</vt:lpstr>
      <vt:lpstr>Trasmissione finale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Devetak Alenka</cp:lastModifiedBy>
  <cp:revision>245</cp:revision>
  <cp:lastPrinted>2017-09-21T06:15:45Z</cp:lastPrinted>
  <dcterms:created xsi:type="dcterms:W3CDTF">2006-02-07T08:20:31Z</dcterms:created>
  <dcterms:modified xsi:type="dcterms:W3CDTF">2024-01-18T10:58:06Z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0x010100C5D6FF73A62CBC4DB15BEFD55584D1F5</vt:lpwstr>
  </property>
</Properties>
</file>