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62" r:id="rId2"/>
    <p:sldId id="267" r:id="rId3"/>
    <p:sldId id="268" r:id="rId4"/>
    <p:sldId id="279" r:id="rId5"/>
    <p:sldId id="285" r:id="rId6"/>
    <p:sldId id="298" r:id="rId7"/>
    <p:sldId id="280" r:id="rId8"/>
    <p:sldId id="287" r:id="rId9"/>
    <p:sldId id="299" r:id="rId10"/>
    <p:sldId id="300" r:id="rId11"/>
    <p:sldId id="270" r:id="rId12"/>
    <p:sldId id="281" r:id="rId13"/>
    <p:sldId id="269" r:id="rId14"/>
    <p:sldId id="282" r:id="rId15"/>
    <p:sldId id="301" r:id="rId16"/>
    <p:sldId id="302" r:id="rId17"/>
    <p:sldId id="306" r:id="rId18"/>
    <p:sldId id="307" r:id="rId19"/>
    <p:sldId id="272" r:id="rId20"/>
    <p:sldId id="305" r:id="rId21"/>
    <p:sldId id="283" r:id="rId22"/>
    <p:sldId id="273" r:id="rId23"/>
    <p:sldId id="284" r:id="rId24"/>
    <p:sldId id="286" r:id="rId25"/>
    <p:sldId id="303" r:id="rId26"/>
    <p:sldId id="274" r:id="rId27"/>
    <p:sldId id="276" r:id="rId28"/>
    <p:sldId id="304" r:id="rId29"/>
    <p:sldId id="261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10B"/>
    <a:srgbClr val="0A4391"/>
    <a:srgbClr val="68E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94"/>
  </p:normalViewPr>
  <p:slideViewPr>
    <p:cSldViewPr snapToGrid="0" showGuides="1">
      <p:cViewPr varScale="1">
        <p:scale>
          <a:sx n="76" d="100"/>
          <a:sy n="76" d="100"/>
        </p:scale>
        <p:origin x="62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425F-18DD-454F-A763-9E38DA41297E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31C4A-5D04-D240-8E5D-B8D8F0CA70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24890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3019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2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812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35863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199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3328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1402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6308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1180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611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6581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5506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8656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3433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8362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0799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3492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0338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6325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8222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626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8414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074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267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009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0082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359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175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1199C1-1D7C-87FA-81B7-B1A5B4C4B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2660EDB-6956-A542-5921-935B449BE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72633E-0F28-D53A-7832-D739D2B3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555379-217F-8165-17E2-0ABEFA83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57BB3A-45DB-9A46-1ED7-96E5D870E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9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68CDEF-233B-9B81-EF3C-40BC7086F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10D90B8-3E3D-A118-3157-5991E488A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B905E8-7800-38D9-36CB-718C0DB85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EDADC8-F8B6-4D38-9781-69C9CE61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F91E28-A908-C771-8E00-2C7406E1C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04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4B05F85-53BB-26A4-7972-0FE33717D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E23529A-C444-A20B-E59D-BA699855C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E0F640-C161-8F41-DC81-1D9F20D9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F86D6B-D1B7-4399-221D-1A3AFADD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CD3AF9-2478-5E0E-CAF5-3B999F1A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99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3BA240-B6AB-B221-7633-730EDF24C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991CF7-4B9F-277A-DA38-5C3B0F433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6594CF-40E6-CF67-C960-99FF41E8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E7FA16-292E-5CED-5AE2-E8436D32D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11F432-F851-DDA3-EEEF-1A73FCCBC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94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D3880E-56A1-FF65-463C-FE49BCBCC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156EF1B-BD12-72FE-868D-4D52CA87E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1834FB-92E9-FAFD-6890-57592C43E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1EA8DA-7981-02E5-9CFF-A9986863E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558133-A062-5BFB-353B-157159D2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74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7156F5-61E7-A3F7-61A6-80EE4EF10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3BCE1A-52F6-0666-60E4-CACFC42261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D2408E-65B6-31D1-EA6D-BD307D62D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0C95EBB-0841-C7FF-E526-69BF4E3B7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D066B70-EB21-5E02-3CEE-220AE977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B42542-8E59-B33F-8BF6-8E7798F9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40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CFFF8B-1B82-86A8-A61A-59EF44DC6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5EB93B-2B58-BC0C-71B7-D2BF2F494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0E7399-5D25-3A2D-7F99-87D55F086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CDB4457-66BA-1F34-29DE-6365D6BAE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9202AFC-D63A-56B1-D559-B9C72EDFC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B224089-BDED-741C-CD5F-2F265E9C6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868BC7B-CE3C-69BD-DA99-38072A7F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18C44D4-DCF1-CF21-FD95-39FD7E1AA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42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090493-2C65-9B74-0433-208F4B4F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38C28B5-698E-4FBD-F38D-AB582F1E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5DAE677-BC9C-DF81-1029-18049D8E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3B1509-F329-019D-B8DE-5DAC6C0A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74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EF1CFE-83DE-1176-68D0-D9364C0A8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AF93268-6649-C1E7-BCD5-8307DF92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28D8A5-9033-7E79-508B-6DC13815A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15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79A04D-E3D4-A70D-C91A-F5A97AB50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7F7849-FCE2-8432-D45C-25DDC8448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5AEE33-2179-B4D3-21B9-B3C567835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1BB2AD-BF41-2166-DC86-0F00C9964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7D2A0F-5E00-7E72-E420-685562ED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FA98D7-20FC-CC77-CE22-5302007E0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21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4633FC-22B8-19E5-2948-1B0C10160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E855083-6826-13EB-0DE6-EA4CDB8FB2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63D367-E0AE-1D13-3C3B-181A6D525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320B5F8-B515-856E-84E8-11DFD3E4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6C9668-D67C-AFF3-F87A-ECB36E357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B5A5064-46F7-D83F-E196-273A9CCD6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66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3CF40F9-8296-BBD3-AA4F-F6C81A14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1B25AC-1D51-8DAC-38CB-B8D445323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704F60-3199-3C29-33EB-41E8C7C3E1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E6705-9974-1044-8D77-ECA8D8FC3843}" type="datetimeFigureOut">
              <a:rPr lang="it-IT" smtClean="0"/>
              <a:t>19/01/2024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3D96C8-424F-0E52-2E4D-D1D98230F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51DC18-C097-CE83-14C8-6F33D21B9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448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hyperlink" Target="http://www.regione.fvg.it/" TargetMode="Externa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hyperlink" Target="https://www.regione.fvg.it/rafvg/cms/RAFVG/cultura-sport/attivita-culturali/FOGLIA315/articolo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8E7850C-A85C-45A7-BA64-8F3806CDE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7BD84439-EC98-BAF1-FE8F-4EEE95AFBF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040119"/>
            <a:ext cx="12192000" cy="10910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73F7C8C0-B8D7-571A-7068-839BFFDA1D50}"/>
              </a:ext>
            </a:extLst>
          </p:cNvPr>
          <p:cNvSpPr/>
          <p:nvPr/>
        </p:nvSpPr>
        <p:spPr>
          <a:xfrm>
            <a:off x="0" y="1255059"/>
            <a:ext cx="12192000" cy="4721198"/>
          </a:xfrm>
          <a:prstGeom prst="rect">
            <a:avLst/>
          </a:prstGeom>
          <a:solidFill>
            <a:srgbClr val="0A43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0CDEDC1-1D6A-7572-A2F0-5818D59AE0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6198" y="1284845"/>
            <a:ext cx="4158343" cy="4521517"/>
          </a:xfrm>
          <a:prstGeom prst="rect">
            <a:avLst/>
          </a:prstGeom>
        </p:spPr>
      </p:pic>
      <p:sp>
        <p:nvSpPr>
          <p:cNvPr id="2" name="Casella di testo 10">
            <a:extLst>
              <a:ext uri="{FF2B5EF4-FFF2-40B4-BE49-F238E27FC236}">
                <a16:creationId xmlns:a16="http://schemas.microsoft.com/office/drawing/2014/main" id="{180B987B-B493-F966-28BB-98BB11C40102}"/>
              </a:ext>
            </a:extLst>
          </p:cNvPr>
          <p:cNvSpPr txBox="1"/>
          <p:nvPr/>
        </p:nvSpPr>
        <p:spPr>
          <a:xfrm>
            <a:off x="555217" y="1578700"/>
            <a:ext cx="5725841" cy="14801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it-IT" sz="4000" b="1" dirty="0" smtClean="0">
                <a:solidFill>
                  <a:schemeClr val="bg2"/>
                </a:solidFill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Tipologia di intervento </a:t>
            </a:r>
            <a:r>
              <a:rPr lang="it-IT" sz="4000" b="1" dirty="0">
                <a:solidFill>
                  <a:schemeClr val="bg2"/>
                </a:solidFill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d6.1.1 </a:t>
            </a:r>
            <a:endParaRPr lang="it-IT" sz="4000" b="1" dirty="0" smtClean="0">
              <a:solidFill>
                <a:schemeClr val="bg2"/>
              </a:solidFill>
              <a:latin typeface="DecimaWE Rg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b="1" dirty="0" smtClean="0">
                <a:solidFill>
                  <a:schemeClr val="bg2"/>
                </a:solidFill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Incentivi </a:t>
            </a:r>
            <a:r>
              <a:rPr lang="it-IT" b="1" dirty="0">
                <a:solidFill>
                  <a:schemeClr val="bg2"/>
                </a:solidFill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 lo sviluppo di progetti volti a valorizzare il ruolo che i musei, le collezioni artistico-culturali e altri prodotti culturali possono svolgere come attori dello </a:t>
            </a:r>
            <a:r>
              <a:rPr lang="it-IT" b="1">
                <a:solidFill>
                  <a:schemeClr val="bg2"/>
                </a:solidFill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sviluppo </a:t>
            </a:r>
            <a:r>
              <a:rPr lang="it-IT" b="1" smtClean="0">
                <a:solidFill>
                  <a:schemeClr val="bg2"/>
                </a:solidFill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locale</a:t>
            </a:r>
            <a:endParaRPr lang="it-IT" b="1" dirty="0" smtClean="0">
              <a:solidFill>
                <a:schemeClr val="bg2"/>
              </a:solidFill>
              <a:latin typeface="DecimaWE Rg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b="1" dirty="0">
              <a:solidFill>
                <a:schemeClr val="bg2"/>
              </a:solidFill>
              <a:latin typeface="DecimaWE Rg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2800" b="1" dirty="0">
                <a:solidFill>
                  <a:schemeClr val="bg2"/>
                </a:solidFill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SOVVENZIONI PER PROGETTI DI RIGENERAZIONE E RIATTIVAZIONE DI LUOGHI E SPAZI </a:t>
            </a:r>
          </a:p>
          <a:p>
            <a:pPr algn="just"/>
            <a:r>
              <a:rPr lang="it-IT" sz="2800" b="1" dirty="0">
                <a:solidFill>
                  <a:schemeClr val="bg2"/>
                </a:solidFill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CULTURALI PUBBLICI E PRIVATI</a:t>
            </a:r>
          </a:p>
          <a:p>
            <a:endParaRPr lang="it-IT" b="1" dirty="0" smtClean="0">
              <a:solidFill>
                <a:schemeClr val="bg2"/>
              </a:solidFill>
              <a:latin typeface="DecimaWE Rg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833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89999" y="1279152"/>
            <a:ext cx="1041200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dirty="0" smtClean="0">
                <a:latin typeface="DecimaWE Rg" panose="02000000000000000000" pitchFamily="2" charset="0"/>
              </a:rPr>
              <a:t>f</a:t>
            </a:r>
            <a:r>
              <a:rPr lang="it-IT" dirty="0">
                <a:latin typeface="DecimaWE Rg" panose="02000000000000000000" pitchFamily="2" charset="0"/>
              </a:rPr>
              <a:t>) </a:t>
            </a:r>
            <a:r>
              <a:rPr lang="it-IT" sz="1700" dirty="0">
                <a:latin typeface="DecimaWE Rg" panose="02000000000000000000" pitchFamily="2" charset="0"/>
              </a:rPr>
              <a:t>le attestazioni di presa visione della informativa sulla privacy, ai sensi dell’articolo 13 del Regolamento (UE) 2016/679 del Parlamento europeo e del Consiglio, del 27 aprile 2016, relativo alla protezione delle persone fisiche con riguardo al trattamento dei dati personali, nonché alla libera circolazione di tali dati e che abroga la direttiva 95/46/CE (regolamento generale sulla protezione dei dati), di conoscenza degli obblighi di pubblicazione previsti dall’articolo 1, commi da 125 a 127, della legge 4 agosto 2017, n. 124 (Legge annuale per il mercato e la concorrenza) e di assunzione di responsabilità dei contenuti della documentazione allegata alla domanda di incentivo e di impegno al rispetto degli obblighi previsti all’articolo 27;</a:t>
            </a:r>
          </a:p>
          <a:p>
            <a:pPr lvl="0" algn="just"/>
            <a:r>
              <a:rPr lang="it-IT" sz="1700" dirty="0">
                <a:latin typeface="DecimaWE Rg" panose="02000000000000000000" pitchFamily="2" charset="0"/>
              </a:rPr>
              <a:t>g) il modulo F23 o F24 attestante l’avvenuto pagamento dell’imposta di bollo di euro 16,00 (sedici/00), ove il richiedente non sia esente;</a:t>
            </a:r>
          </a:p>
          <a:p>
            <a:pPr lvl="0" algn="just"/>
            <a:r>
              <a:rPr lang="it-IT" sz="1700" dirty="0">
                <a:latin typeface="DecimaWE Rg" panose="02000000000000000000" pitchFamily="2" charset="0"/>
              </a:rPr>
              <a:t>h) la dichiarazione sostitutiva, ai sensi dell'art. 47 del Decreto del Presidente della Repubblica 28 dicembre 2000, n. 445, per la concessione di aiuti in «</a:t>
            </a:r>
            <a:r>
              <a:rPr lang="it-IT" sz="1700" i="1" dirty="0">
                <a:latin typeface="DecimaWE Rg" panose="02000000000000000000" pitchFamily="2" charset="0"/>
              </a:rPr>
              <a:t>de </a:t>
            </a:r>
            <a:r>
              <a:rPr lang="it-IT" sz="1700" i="1" dirty="0" err="1">
                <a:latin typeface="DecimaWE Rg" panose="02000000000000000000" pitchFamily="2" charset="0"/>
              </a:rPr>
              <a:t>minimis</a:t>
            </a:r>
            <a:r>
              <a:rPr lang="it-IT" sz="1700" dirty="0">
                <a:latin typeface="DecimaWE Rg" panose="02000000000000000000" pitchFamily="2" charset="0"/>
              </a:rPr>
              <a:t>»;</a:t>
            </a:r>
          </a:p>
          <a:p>
            <a:pPr lvl="0" algn="just"/>
            <a:r>
              <a:rPr lang="it-IT" sz="1700" dirty="0">
                <a:latin typeface="DecimaWE Rg" panose="02000000000000000000" pitchFamily="2" charset="0"/>
              </a:rPr>
              <a:t>i) per le imprese non residenti nel territorio italiano all’atto di presentazione della domanda, la documentazione comprovante la costituzione secondo le norme di diritto civile e commerciale vigenti nello Stato di residenza e l’iscrizione nel relativo registro delle imprese;</a:t>
            </a:r>
          </a:p>
          <a:p>
            <a:pPr lvl="0" algn="just"/>
            <a:r>
              <a:rPr lang="it-IT" sz="1700" dirty="0">
                <a:latin typeface="DecimaWE Rg" panose="02000000000000000000" pitchFamily="2" charset="0"/>
              </a:rPr>
              <a:t>j) l’assunzione laddove pertinente dell’impegno all’incremento/crescita occupazionale del soggetto richiedente;</a:t>
            </a:r>
          </a:p>
          <a:p>
            <a:pPr algn="just"/>
            <a:r>
              <a:rPr lang="it-IT" sz="1700" dirty="0">
                <a:latin typeface="DecimaWE Rg" panose="02000000000000000000" pitchFamily="2" charset="0"/>
              </a:rPr>
              <a:t>k) la copia degli accordi di partenariato</a:t>
            </a:r>
            <a:r>
              <a:rPr lang="it-IT" sz="1700" dirty="0" smtClean="0">
                <a:latin typeface="DecimaWE Rg" panose="02000000000000000000" pitchFamily="2" charset="0"/>
              </a:rPr>
              <a:t>;</a:t>
            </a:r>
          </a:p>
          <a:p>
            <a:pPr algn="just"/>
            <a:r>
              <a:rPr lang="it-IT" sz="1700" dirty="0" smtClean="0">
                <a:latin typeface="DecimaWE Rg" panose="02000000000000000000" pitchFamily="2" charset="0"/>
              </a:rPr>
              <a:t>l) l’eventuale procura generale o speciale alla presentazione e sottoscrizione della domanda.</a:t>
            </a:r>
            <a:endParaRPr lang="it-IT" sz="1700" dirty="0"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007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22121" y="1409957"/>
            <a:ext cx="10529041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it-IT" sz="3800" b="1" dirty="0" smtClean="0">
                <a:solidFill>
                  <a:schemeClr val="accent1"/>
                </a:solidFill>
                <a:latin typeface="DecimaWE Rg" panose="02000000000000000000" pitchFamily="2" charset="0"/>
              </a:rPr>
              <a:t>LIMITI DI SPESA E INTENSITA’ DI AIUTO</a:t>
            </a:r>
            <a:endParaRPr lang="it-IT" sz="3800" dirty="0" smtClean="0">
              <a:solidFill>
                <a:schemeClr val="accent1"/>
              </a:solidFill>
              <a:latin typeface="DecimaWE Rg" panose="02000000000000000000" pitchFamily="2" charset="0"/>
            </a:endParaRPr>
          </a:p>
          <a:p>
            <a:pPr lvl="0"/>
            <a:r>
              <a:rPr lang="it-IT" sz="2200" dirty="0">
                <a:latin typeface="DecimaWE Rg" panose="02000000000000000000" pitchFamily="2" charset="0"/>
              </a:rPr>
              <a:t>Ai fini della presentazione della domanda saranno ammessi alla selezione i progetti che prevedono una spesa minima ammissibile di euro </a:t>
            </a:r>
            <a:r>
              <a:rPr lang="it-IT" sz="2200" b="1" dirty="0">
                <a:latin typeface="DecimaWE Rg" panose="02000000000000000000" pitchFamily="2" charset="0"/>
              </a:rPr>
              <a:t>100.000,00</a:t>
            </a:r>
            <a:r>
              <a:rPr lang="it-IT" sz="2200" dirty="0">
                <a:latin typeface="DecimaWE Rg" panose="02000000000000000000" pitchFamily="2" charset="0"/>
              </a:rPr>
              <a:t>.</a:t>
            </a:r>
          </a:p>
          <a:p>
            <a:pPr lvl="0"/>
            <a:r>
              <a:rPr lang="it-IT" sz="2200" dirty="0">
                <a:latin typeface="DecimaWE Rg" panose="02000000000000000000" pitchFamily="2" charset="0"/>
              </a:rPr>
              <a:t>Ai fini dell’ammissione a finanziamento il contributo massimo concedibile è di euro </a:t>
            </a:r>
            <a:r>
              <a:rPr lang="it-IT" sz="2200" b="1" dirty="0">
                <a:latin typeface="DecimaWE Rg" panose="02000000000000000000" pitchFamily="2" charset="0"/>
              </a:rPr>
              <a:t>200.000,00</a:t>
            </a:r>
            <a:r>
              <a:rPr lang="it-IT" sz="2200" dirty="0">
                <a:latin typeface="DecimaWE Rg" panose="02000000000000000000" pitchFamily="2" charset="0"/>
              </a:rPr>
              <a:t>.</a:t>
            </a:r>
          </a:p>
          <a:p>
            <a:r>
              <a:rPr lang="it-IT" sz="2200" dirty="0">
                <a:latin typeface="DecimaWE Rg" panose="02000000000000000000" pitchFamily="2" charset="0"/>
              </a:rPr>
              <a:t>Le domande con spesa ammissibile inferiore a euro 100.000,00 saranno dichiarate </a:t>
            </a:r>
            <a:r>
              <a:rPr lang="it-IT" sz="2200" dirty="0" smtClean="0">
                <a:latin typeface="DecimaWE Rg" panose="02000000000000000000" pitchFamily="2" charset="0"/>
              </a:rPr>
              <a:t>inammissibili</a:t>
            </a:r>
          </a:p>
          <a:p>
            <a:endParaRPr lang="it-IT" sz="3200" b="1" dirty="0">
              <a:solidFill>
                <a:srgbClr val="FF0000"/>
              </a:solidFill>
              <a:latin typeface="DecimaWE Rg" panose="02000000000000000000" pitchFamily="2" charset="0"/>
            </a:endParaRPr>
          </a:p>
          <a:p>
            <a:r>
              <a:rPr lang="it-IT" sz="3800" b="1" dirty="0" smtClean="0">
                <a:solidFill>
                  <a:schemeClr val="accent1"/>
                </a:solidFill>
                <a:latin typeface="DecimaWE Rg" panose="02000000000000000000" pitchFamily="2" charset="0"/>
              </a:rPr>
              <a:t>                              </a:t>
            </a:r>
            <a:r>
              <a:rPr lang="it-IT" sz="3800" b="1" dirty="0" smtClean="0">
                <a:solidFill>
                  <a:srgbClr val="FF0000"/>
                </a:solidFill>
                <a:latin typeface="DecimaWE Rg" panose="02000000000000000000" pitchFamily="2" charset="0"/>
              </a:rPr>
              <a:t>DIVIETO DI CUMULO</a:t>
            </a:r>
          </a:p>
          <a:p>
            <a:pPr lvl="0" algn="just"/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I contributi concessi a valere sul presente Bando  </a:t>
            </a:r>
            <a:r>
              <a:rPr lang="it-IT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non sono cumulabili </a:t>
            </a:r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con ulteriori misure di incentivazione comunitarie, nazionali e regionali, pubbliche o private.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3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40837" y="1291854"/>
            <a:ext cx="1051032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600"/>
              </a:spcBef>
            </a:pPr>
            <a:endParaRPr lang="it-IT" sz="1600" b="1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ctr">
              <a:spcBef>
                <a:spcPts val="1200"/>
              </a:spcBef>
              <a:spcAft>
                <a:spcPts val="600"/>
              </a:spcAft>
            </a:pPr>
            <a:r>
              <a:rPr lang="it-IT" sz="3800" b="1" dirty="0">
                <a:solidFill>
                  <a:srgbClr val="F5910B"/>
                </a:solidFill>
                <a:latin typeface="DecimaWE Rg" panose="02000000000000000000" pitchFamily="2" charset="0"/>
              </a:rPr>
              <a:t>REGIME D’AIUTO</a:t>
            </a:r>
          </a:p>
          <a:p>
            <a:pPr lvl="0" algn="just"/>
            <a:r>
              <a:rPr lang="it-IT" sz="2400" dirty="0">
                <a:latin typeface="DecimaWE Rg" panose="02000000000000000000" pitchFamily="2" charset="0"/>
                <a:ea typeface="Calibri" panose="020F0502020204030204" pitchFamily="34" charset="0"/>
                <a:cs typeface="DecimaWE-Regular"/>
              </a:rPr>
              <a:t>Gli aiuti sono concessi in regime </a:t>
            </a:r>
            <a:r>
              <a:rPr lang="it-IT" sz="2400" b="1" dirty="0">
                <a:latin typeface="DecimaWE Rg" panose="02000000000000000000" pitchFamily="2" charset="0"/>
                <a:ea typeface="Calibri" panose="020F0502020204030204" pitchFamily="34" charset="0"/>
                <a:cs typeface="DecimaWE-Regular"/>
              </a:rPr>
              <a:t>“de </a:t>
            </a:r>
            <a:r>
              <a:rPr lang="it-IT" sz="2400" b="1" dirty="0" err="1">
                <a:latin typeface="DecimaWE Rg" panose="02000000000000000000" pitchFamily="2" charset="0"/>
                <a:ea typeface="Calibri" panose="020F0502020204030204" pitchFamily="34" charset="0"/>
                <a:cs typeface="DecimaWE-Regular"/>
              </a:rPr>
              <a:t>minimis</a:t>
            </a:r>
            <a:r>
              <a:rPr lang="it-IT" sz="2400" b="1" dirty="0">
                <a:latin typeface="DecimaWE Rg" panose="02000000000000000000" pitchFamily="2" charset="0"/>
                <a:ea typeface="Calibri" panose="020F0502020204030204" pitchFamily="34" charset="0"/>
                <a:cs typeface="DecimaWE-Regular"/>
              </a:rPr>
              <a:t>”</a:t>
            </a:r>
            <a:r>
              <a:rPr lang="it-IT" sz="2400" b="1" dirty="0">
                <a:latin typeface="DecimaWE Rg" panose="02000000000000000000" pitchFamily="2" charset="0"/>
                <a:ea typeface="Times New Roman" panose="02020603050405020304" pitchFamily="18" charset="0"/>
                <a:cs typeface="DejaVuLGCSans-Bold"/>
              </a:rPr>
              <a:t> </a:t>
            </a:r>
            <a:r>
              <a:rPr lang="it-IT" sz="2400" dirty="0">
                <a:latin typeface="DecimaWE Rg" panose="02000000000000000000" pitchFamily="2" charset="0"/>
                <a:ea typeface="Calibri" panose="020F0502020204030204" pitchFamily="34" charset="0"/>
                <a:cs typeface="DecimaWE-Regular"/>
              </a:rPr>
              <a:t>ai sensi del </a:t>
            </a:r>
            <a:r>
              <a:rPr lang="it-IT" sz="2400" dirty="0" smtClean="0">
                <a:latin typeface="DecimaWE Rg" panose="02000000000000000000" pitchFamily="2" charset="0"/>
                <a:ea typeface="Calibri" panose="020F0502020204030204" pitchFamily="34" charset="0"/>
                <a:cs typeface="DecimaWE-Regular"/>
              </a:rPr>
              <a:t>nuovo Regolamento </a:t>
            </a:r>
            <a:r>
              <a:rPr lang="it-IT" sz="2400" dirty="0">
                <a:latin typeface="DecimaWE Rg" panose="02000000000000000000" pitchFamily="2" charset="0"/>
                <a:ea typeface="Calibri" panose="020F0502020204030204" pitchFamily="34" charset="0"/>
                <a:cs typeface="DecimaWE-Regular"/>
              </a:rPr>
              <a:t>UE n. </a:t>
            </a:r>
            <a:r>
              <a:rPr lang="it-IT" sz="2400" dirty="0" smtClean="0">
                <a:latin typeface="DecimaWE Rg" panose="02000000000000000000" pitchFamily="2" charset="0"/>
                <a:ea typeface="Calibri" panose="020F0502020204030204" pitchFamily="34" charset="0"/>
                <a:cs typeface="DecimaWE-Regular"/>
              </a:rPr>
              <a:t>2831/2023</a:t>
            </a:r>
            <a:r>
              <a:rPr lang="it-IT" sz="2400" dirty="0">
                <a:latin typeface="DecimaWE Rg" panose="02000000000000000000" pitchFamily="2" charset="0"/>
                <a:ea typeface="Calibri" panose="020F0502020204030204" pitchFamily="34" charset="0"/>
                <a:cs typeface="DecimaWE-Regular"/>
              </a:rPr>
              <a:t>.</a:t>
            </a:r>
            <a:endParaRPr lang="it-IT" sz="2400" b="1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ctr">
              <a:spcBef>
                <a:spcPts val="2400"/>
              </a:spcBef>
              <a:spcAft>
                <a:spcPts val="600"/>
              </a:spcAft>
            </a:pPr>
            <a:r>
              <a:rPr lang="it-IT" sz="3800" b="1" dirty="0" smtClean="0">
                <a:solidFill>
                  <a:srgbClr val="0070C0"/>
                </a:solidFill>
                <a:latin typeface="DecimaWE Rg" panose="02000000000000000000" pitchFamily="2" charset="0"/>
              </a:rPr>
              <a:t>DURATA DEL PROGETTO</a:t>
            </a:r>
          </a:p>
          <a:p>
            <a:pPr lvl="0" algn="just">
              <a:spcBef>
                <a:spcPts val="600"/>
              </a:spcBef>
            </a:pPr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La </a:t>
            </a:r>
            <a:r>
              <a:rPr lang="it-IT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durata massima </a:t>
            </a:r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del progetto non deve superare i </a:t>
            </a:r>
            <a:r>
              <a:rPr lang="it-IT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36 mesi</a:t>
            </a:r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, e comunque l’operazione dovrà concludersi entro il termine perentorio del 31/12/2027.</a:t>
            </a:r>
          </a:p>
          <a:p>
            <a:pPr lvl="0" algn="just">
              <a:spcBef>
                <a:spcPts val="600"/>
              </a:spcBef>
            </a:pPr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E’ ammessa </a:t>
            </a:r>
            <a:r>
              <a:rPr lang="it-IT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una sola proroga </a:t>
            </a:r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del termine di conclusione del Progetto di durata </a:t>
            </a:r>
            <a:r>
              <a:rPr lang="it-IT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non superiore a 180 giorni</a:t>
            </a:r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.</a:t>
            </a:r>
          </a:p>
          <a:p>
            <a:pPr lvl="0" algn="just">
              <a:spcBef>
                <a:spcPts val="600"/>
              </a:spcBef>
            </a:pPr>
            <a:endParaRPr lang="it-IT" sz="800" b="1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>
              <a:spcBef>
                <a:spcPts val="600"/>
              </a:spcBef>
            </a:pPr>
            <a:endParaRPr lang="it-IT" sz="14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5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295397"/>
            <a:ext cx="1046116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800" b="1" dirty="0">
                <a:solidFill>
                  <a:srgbClr val="00B050"/>
                </a:solidFill>
                <a:latin typeface="DecimaWE Rg" panose="02000000000000000000" pitchFamily="2" charset="0"/>
              </a:rPr>
              <a:t>SPESE AMMISSIBILI</a:t>
            </a:r>
          </a:p>
          <a:p>
            <a:pPr lvl="0" algn="just">
              <a:spcBef>
                <a:spcPts val="600"/>
              </a:spcBef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Sono ammissibili le spese di investimento e funzionamento:</a:t>
            </a:r>
            <a:endParaRPr lang="it-IT" sz="22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marL="342900" lvl="0" indent="-342900" algn="just">
              <a:spcBef>
                <a:spcPts val="600"/>
              </a:spcBef>
              <a:buFontTx/>
              <a:buChar char="-"/>
            </a:pPr>
            <a:r>
              <a:rPr lang="it-IT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strettamente correlate alla realizzazione del progetto;</a:t>
            </a:r>
          </a:p>
          <a:p>
            <a:pPr marL="342900" lvl="0" indent="-342900" algn="just">
              <a:spcBef>
                <a:spcPts val="600"/>
              </a:spcBef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effettivamente </a:t>
            </a:r>
            <a:r>
              <a:rPr lang="it-IT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sostenute fra la data di avvio del progetto ed il termine finale dello stesso;</a:t>
            </a:r>
          </a:p>
          <a:p>
            <a:pPr marL="342900" lvl="0" indent="-342900" algn="just">
              <a:spcBef>
                <a:spcPts val="600"/>
              </a:spcBef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acquisite rivolgendosi a fornitori </a:t>
            </a:r>
            <a:r>
              <a:rPr lang="it-IT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indipendenti;</a:t>
            </a:r>
          </a:p>
          <a:p>
            <a:pPr lvl="0" algn="just">
              <a:spcBef>
                <a:spcPts val="600"/>
              </a:spcBef>
            </a:pPr>
            <a:r>
              <a:rPr lang="it-IT" sz="2200" b="1" dirty="0" smtClean="0">
                <a:solidFill>
                  <a:srgbClr val="0A4391"/>
                </a:solidFill>
                <a:latin typeface="DecimaWE Rg" panose="02000000000000000000" pitchFamily="2" charset="0"/>
              </a:rPr>
              <a:t>Le attività a cui si riferiscono le spese del progetto devono essere realizzate successivamente al 31/12/2021 e i documenti giustificativi e le relative quietanze di pagamento devono riferirsi ad una data uguale o successiva al 01/01/2022.</a:t>
            </a:r>
          </a:p>
          <a:p>
            <a:pPr marL="1028700" lvl="1" indent="-571500" algn="just">
              <a:spcBef>
                <a:spcPts val="600"/>
              </a:spcBef>
              <a:buFontTx/>
              <a:buChar char="-"/>
            </a:pPr>
            <a:endParaRPr lang="it-IT" sz="22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>
              <a:spcBef>
                <a:spcPts val="600"/>
              </a:spcBef>
            </a:pPr>
            <a:endParaRPr lang="it-IT" sz="14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652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295398"/>
            <a:ext cx="10367441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800" b="1" dirty="0">
                <a:solidFill>
                  <a:srgbClr val="00B050"/>
                </a:solidFill>
                <a:latin typeface="DecimaWE Rg" panose="02000000000000000000" pitchFamily="2" charset="0"/>
              </a:rPr>
              <a:t>SPESE AMMISSIBILI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Sono ammissibili le seguenti voci di spesa: </a:t>
            </a:r>
          </a:p>
          <a:p>
            <a:pPr lvl="0" algn="just"/>
            <a:r>
              <a:rPr lang="it-IT" sz="2200" dirty="0" smtClean="0">
                <a:latin typeface="DecimaWE Rg" panose="02000000000000000000" pitchFamily="2" charset="0"/>
              </a:rPr>
              <a:t>a) spese </a:t>
            </a:r>
            <a:r>
              <a:rPr lang="it-IT" sz="2200" dirty="0">
                <a:latin typeface="DecimaWE Rg" panose="02000000000000000000" pitchFamily="2" charset="0"/>
              </a:rPr>
              <a:t>per allestimenti su beni immobili collocati presso i luoghi della cultura e i luoghi e gli spazi pubblici e privati di cui al comma 1 dell’articolo 7;</a:t>
            </a:r>
          </a:p>
          <a:p>
            <a:pPr lvl="0" algn="just"/>
            <a:r>
              <a:rPr lang="it-IT" sz="2200" dirty="0" smtClean="0">
                <a:latin typeface="DecimaWE Rg" panose="02000000000000000000" pitchFamily="2" charset="0"/>
              </a:rPr>
              <a:t>b) spese </a:t>
            </a:r>
            <a:r>
              <a:rPr lang="it-IT" sz="2200" dirty="0">
                <a:latin typeface="DecimaWE Rg" panose="02000000000000000000" pitchFamily="2" charset="0"/>
              </a:rPr>
              <a:t>per l’acquisto e/o locazione, anche finanziaria, di attrezzature tecniche, dotazioni tecnologiche, hardware, macchinari, strumenti ed altri beni mobili, anche d’arredo, incluse quelle relative al loro trasporto e montaggio, finalizzate a rendere i luoghi della cultura e i luoghi e gli spazi pubblici e privati di cui al comma 1 dell’articolo 7 idonei alla realizzazione delle attività culturali e dei percorsi formativi o laboratoriali di cui al comma 2 del medesimo articolo 7;</a:t>
            </a:r>
          </a:p>
          <a:p>
            <a:pPr lvl="0" algn="just"/>
            <a:r>
              <a:rPr lang="it-IT" sz="2200" dirty="0" smtClean="0">
                <a:latin typeface="DecimaWE Rg" panose="02000000000000000000" pitchFamily="2" charset="0"/>
              </a:rPr>
              <a:t>c) spese </a:t>
            </a:r>
            <a:r>
              <a:rPr lang="it-IT" sz="2200" dirty="0">
                <a:latin typeface="DecimaWE Rg" panose="02000000000000000000" pitchFamily="2" charset="0"/>
              </a:rPr>
              <a:t>per l’acquisto e/o noleggio di scenografie, costumi, strumentazione tecnica, luce e suoni;</a:t>
            </a:r>
          </a:p>
          <a:p>
            <a:pPr lvl="0" algn="just"/>
            <a:r>
              <a:rPr lang="it-IT" sz="2200" dirty="0" smtClean="0">
                <a:latin typeface="DecimaWE Rg" panose="02000000000000000000" pitchFamily="2" charset="0"/>
              </a:rPr>
              <a:t>d) spese </a:t>
            </a:r>
            <a:r>
              <a:rPr lang="it-IT" sz="2200" dirty="0">
                <a:latin typeface="DecimaWE Rg" panose="02000000000000000000" pitchFamily="2" charset="0"/>
              </a:rPr>
              <a:t>per l’acquisto di beni immateriali (es. brevetti, </a:t>
            </a:r>
            <a:r>
              <a:rPr lang="it-IT" sz="2200" dirty="0" err="1">
                <a:latin typeface="DecimaWE Rg" panose="02000000000000000000" pitchFamily="2" charset="0"/>
              </a:rPr>
              <a:t>know</a:t>
            </a:r>
            <a:r>
              <a:rPr lang="it-IT" sz="2200" dirty="0">
                <a:latin typeface="DecimaWE Rg" panose="02000000000000000000" pitchFamily="2" charset="0"/>
              </a:rPr>
              <a:t> </a:t>
            </a:r>
            <a:r>
              <a:rPr lang="it-IT" sz="2200" dirty="0" err="1">
                <a:latin typeface="DecimaWE Rg" panose="02000000000000000000" pitchFamily="2" charset="0"/>
              </a:rPr>
              <a:t>how</a:t>
            </a:r>
            <a:r>
              <a:rPr lang="it-IT" sz="2200" dirty="0">
                <a:latin typeface="DecimaWE Rg" panose="02000000000000000000" pitchFamily="2" charset="0"/>
              </a:rPr>
              <a:t>, sviluppo software);</a:t>
            </a:r>
          </a:p>
          <a:p>
            <a:pPr marL="285750" lvl="0" indent="-285750" algn="just">
              <a:spcBef>
                <a:spcPts val="600"/>
              </a:spcBef>
              <a:buFontTx/>
              <a:buChar char="-"/>
            </a:pPr>
            <a:endParaRPr lang="it-IT" sz="16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>
              <a:spcBef>
                <a:spcPts val="600"/>
              </a:spcBef>
            </a:pPr>
            <a:endParaRPr lang="it-IT" sz="14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763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295398"/>
            <a:ext cx="1036744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sz="2200" dirty="0" smtClean="0">
                <a:latin typeface="DecimaWE Rg" panose="02000000000000000000" pitchFamily="2" charset="0"/>
              </a:rPr>
              <a:t>e</a:t>
            </a:r>
            <a:r>
              <a:rPr lang="it-IT" sz="2200" dirty="0">
                <a:latin typeface="DecimaWE Rg" panose="02000000000000000000" pitchFamily="2" charset="0"/>
              </a:rPr>
              <a:t>) acquisizione di servizi di consulenza qualificati aventi ad oggetto, a titolo meramente esemplificativo, e non esaustivo, attività di studio, analisi economiche e di mercato, iniziative di pubblicità e ricerche connesse al marketing e similari, affidati a operatori economici fra i quali università, organismi di ricerca, società di consulenza, di ingegneria, di sviluppo software e professionisti;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f) formazione ed aggiornamento nei limiti del 10 (dieci) per cento della spesa complessivamente ammissibile;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g) spese per la gestione di spazi relative al progetto finanziato, in particolare: spese per la locazione di spazi, spese per la manutenzione ordinaria, per le utenze e per la pulizia degli spazi;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h) spese relative ad interventi concernenti l’abbattimento delle barriere architettoniche;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i) spese di canoni ed abbonamenti relativi a beni immateriali (es. licenze, software);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j) spese di viaggio e di alloggio, esclusivamente nei casi in cui esse siano intestate al soggetto beneficiario;</a:t>
            </a:r>
          </a:p>
          <a:p>
            <a:pPr marL="285750" lvl="0" indent="-285750" algn="just">
              <a:spcBef>
                <a:spcPts val="600"/>
              </a:spcBef>
              <a:buFontTx/>
              <a:buChar char="-"/>
            </a:pPr>
            <a:endParaRPr lang="it-IT" sz="16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>
              <a:spcBef>
                <a:spcPts val="600"/>
              </a:spcBef>
            </a:pPr>
            <a:endParaRPr lang="it-IT" sz="14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824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295398"/>
            <a:ext cx="103674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k) spese per prestazioni d’opera o per prestazioni professionali, e spese per servizi di consulenza qualificati aventi ad oggetto le attività culturali e i percorsi formativi o laboratoriali; 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l) spese per prestazioni di terzi per allestimenti di strutture architettoniche mobili e scenografie quali il montaggio, smontaggio e facchinaggio; 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m) spese per l’accesso a opere protette dal diritto d’autore e ad altri contenuti protetti da diritti di proprietà intellettuale; 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n) spese per il trasporto o la spedizione di strumenti e di altre attrezzature e connesse spese assicurative; 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o) spese per oneri di sicurezza e per servizi antincendio; 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p) altre spese di allestimento; 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q) Spese di pubblicità e promozione relative al progetto finanziato;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r) Spese per il rilascio di garanzie </a:t>
            </a:r>
            <a:r>
              <a:rPr lang="it-IT" sz="2200" dirty="0" smtClean="0">
                <a:latin typeface="DecimaWE Rg" panose="02000000000000000000" pitchFamily="2" charset="0"/>
              </a:rPr>
              <a:t>fideiussorie.</a:t>
            </a:r>
            <a:endParaRPr lang="it-IT" sz="2200" dirty="0">
              <a:latin typeface="DecimaWE Rg" panose="02000000000000000000" pitchFamily="2" charset="0"/>
            </a:endParaRPr>
          </a:p>
          <a:p>
            <a:endParaRPr lang="it-IT" sz="24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75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295398"/>
            <a:ext cx="1036744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800" b="1" dirty="0">
                <a:solidFill>
                  <a:srgbClr val="00B050"/>
                </a:solidFill>
                <a:latin typeface="DecimaWE Rg" panose="02000000000000000000" pitchFamily="2" charset="0"/>
              </a:rPr>
              <a:t>SPESE </a:t>
            </a:r>
            <a:r>
              <a:rPr lang="it-IT" sz="3800" b="1" dirty="0" smtClean="0">
                <a:solidFill>
                  <a:srgbClr val="00B050"/>
                </a:solidFill>
                <a:latin typeface="DecimaWE Rg" panose="02000000000000000000" pitchFamily="2" charset="0"/>
              </a:rPr>
              <a:t>NON AMMISSIBILI</a:t>
            </a:r>
            <a:endParaRPr lang="it-IT" sz="3800" b="1" dirty="0">
              <a:solidFill>
                <a:srgbClr val="00B050"/>
              </a:solidFill>
              <a:latin typeface="DecimaWE Rg" panose="02000000000000000000" pitchFamily="2" charset="0"/>
            </a:endParaRPr>
          </a:p>
          <a:p>
            <a:pPr lvl="0"/>
            <a:r>
              <a:rPr lang="it-IT" sz="2200" dirty="0" smtClean="0">
                <a:latin typeface="DecimaWE Rg" panose="02000000000000000000" pitchFamily="2" charset="0"/>
              </a:rPr>
              <a:t>Non sono ammissibili le seguenti voci di spesa:</a:t>
            </a:r>
            <a:endParaRPr lang="it-IT" sz="2200" dirty="0">
              <a:latin typeface="DecimaWE Rg" panose="02000000000000000000" pitchFamily="2" charset="0"/>
            </a:endParaRPr>
          </a:p>
          <a:p>
            <a:pPr lvl="0"/>
            <a:r>
              <a:rPr lang="it-IT" sz="2200" dirty="0" smtClean="0">
                <a:latin typeface="DecimaWE Rg" panose="02000000000000000000" pitchFamily="2" charset="0"/>
              </a:rPr>
              <a:t>a) corsi </a:t>
            </a:r>
            <a:r>
              <a:rPr lang="it-IT" sz="2200" dirty="0">
                <a:latin typeface="DecimaWE Rg" panose="02000000000000000000" pitchFamily="2" charset="0"/>
              </a:rPr>
              <a:t>di formazione ordinari;</a:t>
            </a:r>
          </a:p>
          <a:p>
            <a:pPr lvl="0"/>
            <a:r>
              <a:rPr lang="it-IT" sz="2200" dirty="0" smtClean="0">
                <a:latin typeface="DecimaWE Rg" panose="02000000000000000000" pitchFamily="2" charset="0"/>
              </a:rPr>
              <a:t>b) acquisto </a:t>
            </a:r>
            <a:r>
              <a:rPr lang="it-IT" sz="2200" dirty="0">
                <a:latin typeface="DecimaWE Rg" panose="02000000000000000000" pitchFamily="2" charset="0"/>
              </a:rPr>
              <a:t>di beni immobili e beni mobili registrati;</a:t>
            </a:r>
          </a:p>
          <a:p>
            <a:pPr lvl="0"/>
            <a:r>
              <a:rPr lang="it-IT" sz="2200" dirty="0" smtClean="0">
                <a:latin typeface="DecimaWE Rg" panose="02000000000000000000" pitchFamily="2" charset="0"/>
              </a:rPr>
              <a:t>c) beni </a:t>
            </a:r>
            <a:r>
              <a:rPr lang="it-IT" sz="2200" dirty="0">
                <a:latin typeface="DecimaWE Rg" panose="02000000000000000000" pitchFamily="2" charset="0"/>
              </a:rPr>
              <a:t>o materiali usati;</a:t>
            </a:r>
          </a:p>
          <a:p>
            <a:pPr lvl="0"/>
            <a:r>
              <a:rPr lang="it-IT" sz="2200" dirty="0" smtClean="0">
                <a:latin typeface="DecimaWE Rg" panose="02000000000000000000" pitchFamily="2" charset="0"/>
              </a:rPr>
              <a:t>d) prelievi </a:t>
            </a:r>
            <a:r>
              <a:rPr lang="it-IT" sz="2200" dirty="0">
                <a:latin typeface="DecimaWE Rg" panose="02000000000000000000" pitchFamily="2" charset="0"/>
              </a:rPr>
              <a:t>di magazzino;</a:t>
            </a:r>
          </a:p>
          <a:p>
            <a:pPr lvl="0"/>
            <a:r>
              <a:rPr lang="it-IT" sz="2200" dirty="0" smtClean="0">
                <a:latin typeface="DecimaWE Rg" panose="02000000000000000000" pitchFamily="2" charset="0"/>
              </a:rPr>
              <a:t>e) operazioni </a:t>
            </a:r>
            <a:r>
              <a:rPr lang="it-IT" sz="2200" dirty="0">
                <a:latin typeface="DecimaWE Rg" panose="02000000000000000000" pitchFamily="2" charset="0"/>
              </a:rPr>
              <a:t>di </a:t>
            </a:r>
            <a:r>
              <a:rPr lang="it-IT" sz="2200" i="1" dirty="0" err="1">
                <a:latin typeface="DecimaWE Rg" panose="02000000000000000000" pitchFamily="2" charset="0"/>
              </a:rPr>
              <a:t>lease</a:t>
            </a:r>
            <a:r>
              <a:rPr lang="it-IT" sz="2200" i="1" dirty="0">
                <a:latin typeface="DecimaWE Rg" panose="02000000000000000000" pitchFamily="2" charset="0"/>
              </a:rPr>
              <a:t>-back</a:t>
            </a:r>
            <a:r>
              <a:rPr lang="it-IT" sz="2200" dirty="0">
                <a:latin typeface="DecimaWE Rg" panose="02000000000000000000" pitchFamily="2" charset="0"/>
              </a:rPr>
              <a:t>;</a:t>
            </a:r>
          </a:p>
          <a:p>
            <a:pPr lvl="0"/>
            <a:r>
              <a:rPr lang="it-IT" sz="2200" dirty="0" smtClean="0">
                <a:latin typeface="DecimaWE Rg" panose="02000000000000000000" pitchFamily="2" charset="0"/>
              </a:rPr>
              <a:t>f) consulenze </a:t>
            </a:r>
            <a:r>
              <a:rPr lang="it-IT" sz="2200" dirty="0">
                <a:latin typeface="DecimaWE Rg" panose="02000000000000000000" pitchFamily="2" charset="0"/>
              </a:rPr>
              <a:t>continuative o periodiche e connesse all’attività ordinaria del soggetto beneficiario, quali consulenze economico finanziarie, servizi di contabilità o revisione contabile, </a:t>
            </a:r>
            <a:r>
              <a:rPr lang="it-IT" sz="2200" dirty="0" smtClean="0">
                <a:latin typeface="DecimaWE Rg" panose="02000000000000000000" pitchFamily="2" charset="0"/>
              </a:rPr>
              <a:t>g) consulenze </a:t>
            </a:r>
            <a:r>
              <a:rPr lang="it-IT" sz="2200" dirty="0">
                <a:latin typeface="DecimaWE Rg" panose="02000000000000000000" pitchFamily="2" charset="0"/>
              </a:rPr>
              <a:t>fiscali e legali;</a:t>
            </a:r>
          </a:p>
          <a:p>
            <a:pPr lvl="0"/>
            <a:r>
              <a:rPr lang="it-IT" sz="2200" dirty="0" smtClean="0">
                <a:latin typeface="DecimaWE Rg" panose="02000000000000000000" pitchFamily="2" charset="0"/>
              </a:rPr>
              <a:t>h) attività </a:t>
            </a:r>
            <a:r>
              <a:rPr lang="it-IT" sz="2200" dirty="0">
                <a:latin typeface="DecimaWE Rg" panose="02000000000000000000" pitchFamily="2" charset="0"/>
              </a:rPr>
              <a:t>di consulenza avente per oggetto la predisposizione della domanda di contributo e della rendicontazione;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it-IT" sz="3800" b="1" dirty="0">
              <a:solidFill>
                <a:srgbClr val="00B050"/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46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295398"/>
            <a:ext cx="1036744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800" b="1" dirty="0">
                <a:solidFill>
                  <a:srgbClr val="00B050"/>
                </a:solidFill>
                <a:latin typeface="DecimaWE Rg" panose="02000000000000000000" pitchFamily="2" charset="0"/>
              </a:rPr>
              <a:t>SPESE </a:t>
            </a:r>
            <a:r>
              <a:rPr lang="it-IT" sz="3800" b="1" dirty="0" smtClean="0">
                <a:solidFill>
                  <a:srgbClr val="00B050"/>
                </a:solidFill>
                <a:latin typeface="DecimaWE Rg" panose="02000000000000000000" pitchFamily="2" charset="0"/>
              </a:rPr>
              <a:t>NON AMMISSIBILI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it-IT" sz="3800" b="1" dirty="0">
              <a:solidFill>
                <a:srgbClr val="00B050"/>
              </a:solidFill>
              <a:latin typeface="DecimaWE Rg" panose="02000000000000000000" pitchFamily="2" charset="0"/>
            </a:endParaRPr>
          </a:p>
          <a:p>
            <a:pPr lvl="0"/>
            <a:r>
              <a:rPr lang="it-IT" sz="2200" dirty="0">
                <a:latin typeface="DecimaWE Rg" panose="02000000000000000000" pitchFamily="2" charset="0"/>
              </a:rPr>
              <a:t>i) IVA e ogni altro tributo od onere fiscale, salvo nei casi in cui sia non recuperabile dal beneficiario;</a:t>
            </a:r>
          </a:p>
          <a:p>
            <a:pPr lvl="0"/>
            <a:r>
              <a:rPr lang="it-IT" sz="2200" dirty="0">
                <a:latin typeface="DecimaWE Rg" panose="02000000000000000000" pitchFamily="2" charset="0"/>
              </a:rPr>
              <a:t>j) spese accessorie quali interessi debitori, aggi, perdite di cambio ed altri oneri meramente finanziari;</a:t>
            </a:r>
          </a:p>
          <a:p>
            <a:pPr lvl="0"/>
            <a:r>
              <a:rPr lang="it-IT" sz="2200" dirty="0">
                <a:latin typeface="DecimaWE Rg" panose="02000000000000000000" pitchFamily="2" charset="0"/>
              </a:rPr>
              <a:t>k) spese di manutenzione straordinaria dei beni immobili.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it-IT" sz="3800" b="1" dirty="0">
              <a:solidFill>
                <a:srgbClr val="00B050"/>
              </a:solidFill>
              <a:latin typeface="DecimaWE Rg" panose="02000000000000000000" pitchFamily="2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it-IT" sz="3800" b="1" dirty="0">
              <a:solidFill>
                <a:srgbClr val="00B050"/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567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289146"/>
            <a:ext cx="1046116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it-IT" sz="3800" b="1" dirty="0">
                <a:solidFill>
                  <a:schemeClr val="accent1"/>
                </a:solidFill>
                <a:latin typeface="DecimaWE Rg" panose="02000000000000000000" pitchFamily="2" charset="0"/>
              </a:rPr>
              <a:t>VALUTAZIONE DEI PROGETTI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La </a:t>
            </a:r>
            <a:r>
              <a:rPr lang="it-IT" sz="2200" dirty="0" smtClean="0">
                <a:latin typeface="DecimaWE Rg" panose="02000000000000000000" pitchFamily="2" charset="0"/>
              </a:rPr>
              <a:t>Commissione </a:t>
            </a:r>
            <a:r>
              <a:rPr lang="it-IT" sz="2200" dirty="0">
                <a:latin typeface="DecimaWE Rg" panose="02000000000000000000" pitchFamily="2" charset="0"/>
              </a:rPr>
              <a:t>di valutazione procede alla valutazione delle domande di sovvenzione che hanno riscontrato positivamente le verifiche istruttorie di cui agli articoli 16 e 17, attribuendo un punteggio in applicazione dei </a:t>
            </a:r>
            <a:r>
              <a:rPr lang="it-IT" sz="2200" b="1" dirty="0">
                <a:solidFill>
                  <a:srgbClr val="F5910B"/>
                </a:solidFill>
                <a:latin typeface="DecimaWE Rg" panose="02000000000000000000" pitchFamily="2" charset="0"/>
              </a:rPr>
              <a:t>criteri di valutazione elencati nell’allegato A</a:t>
            </a:r>
            <a:r>
              <a:rPr lang="it-IT" sz="2200" dirty="0">
                <a:latin typeface="DecimaWE Rg" panose="02000000000000000000" pitchFamily="2" charset="0"/>
              </a:rPr>
              <a:t>. 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L’attività della Commissione di valutazione si conclude con la predisposizione della graduatoria generale dei progetti presentati, stilata sulla base del punteggio complessivo totalizzato da ciascuno di essi</a:t>
            </a:r>
            <a:r>
              <a:rPr lang="it-IT" sz="2200" dirty="0" smtClean="0">
                <a:latin typeface="DecimaWE Rg" panose="02000000000000000000" pitchFamily="2" charset="0"/>
              </a:rPr>
              <a:t>.</a:t>
            </a:r>
          </a:p>
          <a:p>
            <a:pPr lvl="0" algn="just"/>
            <a:endParaRPr lang="it-IT" sz="2200" dirty="0">
              <a:latin typeface="DecimaWE Rg" panose="02000000000000000000" pitchFamily="2" charset="0"/>
            </a:endParaRPr>
          </a:p>
          <a:p>
            <a:pPr lvl="0" algn="just"/>
            <a:r>
              <a:rPr lang="it-IT" sz="2200" b="1" dirty="0">
                <a:solidFill>
                  <a:srgbClr val="FF0000"/>
                </a:solidFill>
                <a:latin typeface="DecimaWE Rg" panose="02000000000000000000" pitchFamily="2" charset="0"/>
              </a:rPr>
              <a:t>Non sono ammessi </a:t>
            </a:r>
            <a:r>
              <a:rPr lang="it-IT" sz="2200" dirty="0">
                <a:latin typeface="DecimaWE Rg" panose="02000000000000000000" pitchFamily="2" charset="0"/>
              </a:rPr>
              <a:t>a finanziamento i progetti che abbiano riportato un </a:t>
            </a:r>
            <a:r>
              <a:rPr lang="it-IT" sz="2200" b="1" dirty="0">
                <a:solidFill>
                  <a:srgbClr val="FF0000"/>
                </a:solidFill>
                <a:latin typeface="DecimaWE Rg" panose="02000000000000000000" pitchFamily="2" charset="0"/>
              </a:rPr>
              <a:t>punteggio complessivo inferiore a 50 su 100 </a:t>
            </a:r>
            <a:r>
              <a:rPr lang="it-IT" sz="2200" dirty="0">
                <a:latin typeface="DecimaWE Rg" panose="02000000000000000000" pitchFamily="2" charset="0"/>
              </a:rPr>
              <a:t>con riferimento ai criteri di valutazione elencati nell’allegato A.</a:t>
            </a:r>
          </a:p>
          <a:p>
            <a:pPr lvl="0" algn="just">
              <a:spcBef>
                <a:spcPts val="600"/>
              </a:spcBef>
            </a:pPr>
            <a:endParaRPr lang="it-IT" sz="24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600"/>
              </a:spcBef>
            </a:pPr>
            <a:endParaRPr lang="it-IT" sz="2400" b="1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>
              <a:spcBef>
                <a:spcPts val="600"/>
              </a:spcBef>
            </a:pPr>
            <a:endParaRPr lang="it-IT" sz="14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39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905256" y="2515593"/>
            <a:ext cx="10500745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FINALITÀ: considerato che la cultura può contribuire in 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modo significativo all’integrazione e all’inclusione sociale, all’innovazione e al benessere delle comunità, 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il 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presente bando intende </a:t>
            </a:r>
            <a:r>
              <a:rPr lang="it-IT" sz="2200" b="1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agevolare la realizzazione di progetti di rigenerazione e riattivazione dei luoghi della cultura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 e altri spazi pubblici e privati dismessi, o che si trovano in stato di sottoutilizzo, di degrado o di abbandono, </a:t>
            </a:r>
            <a:r>
              <a:rPr lang="it-IT" sz="2200" dirty="0">
                <a:latin typeface="DecimaWE Rg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trasformandoli in centri o spazi culturali e </a:t>
            </a:r>
            <a:r>
              <a:rPr lang="it-IT" sz="2200" dirty="0" smtClean="0">
                <a:latin typeface="DecimaWE Rg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artistici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 </a:t>
            </a:r>
            <a:r>
              <a:rPr lang="it-IT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realizzando </a:t>
            </a:r>
            <a:r>
              <a:rPr lang="it-IT" sz="2200" b="1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in essi iniziative in campo culturale e creativo con finalità di inclusione e di innovazione </a:t>
            </a:r>
            <a:r>
              <a:rPr lang="it-IT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sociale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.</a:t>
            </a:r>
            <a:endParaRPr lang="it-IT" sz="22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600"/>
              </a:spcBef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DOTAZIONE FINANZIARIA COMPLESSIVA: </a:t>
            </a:r>
            <a:r>
              <a:rPr lang="it-IT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euro 5.850.000,00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 (ripartite tra risorse del PR e PAR).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61578F7-E583-8CF0-171C-35D37F65EF79}"/>
              </a:ext>
            </a:extLst>
          </p:cNvPr>
          <p:cNvSpPr txBox="1"/>
          <p:nvPr/>
        </p:nvSpPr>
        <p:spPr>
          <a:xfrm>
            <a:off x="905257" y="1355502"/>
            <a:ext cx="10500744" cy="991041"/>
          </a:xfrm>
          <a:prstGeom prst="rect">
            <a:avLst/>
          </a:prstGeom>
          <a:solidFill>
            <a:srgbClr val="68EE32"/>
          </a:solidFill>
        </p:spPr>
        <p:txBody>
          <a:bodyPr wrap="square" rtlCol="0">
            <a:spAutoFit/>
          </a:bodyPr>
          <a:lstStyle/>
          <a:p>
            <a:pPr lvl="0" algn="ctr" defTabSz="457200">
              <a:lnSpc>
                <a:spcPct val="80000"/>
              </a:lnSpc>
            </a:pPr>
            <a:r>
              <a:rPr lang="it-IT" sz="2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  <a:cs typeface="Arial Narrow"/>
              </a:rPr>
              <a:t>PR FESR FVG 2021 2027</a:t>
            </a:r>
          </a:p>
          <a:p>
            <a:pPr lvl="0" algn="just"/>
            <a:r>
              <a:rPr lang="it-IT" b="1" dirty="0" smtClean="0">
                <a:latin typeface="DecimaWE Rg" panose="02000000000000000000" pitchFamily="2" charset="0"/>
                <a:cs typeface="Arial Narrow"/>
              </a:rPr>
              <a:t>Bando d6.1.1 - </a:t>
            </a:r>
            <a:r>
              <a:rPr lang="it-IT" b="1" dirty="0" smtClean="0"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SOVVENZIONI </a:t>
            </a:r>
            <a:r>
              <a:rPr lang="it-IT" b="1" dirty="0"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 PROGETTI DI RIGENERAZIONE E RIATTIVAZIONE DI LUOGHI E SPAZI </a:t>
            </a:r>
          </a:p>
          <a:p>
            <a:pPr lvl="0" algn="just"/>
            <a:r>
              <a:rPr lang="it-IT" b="1" dirty="0"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CULTURALI PUBBLICI E </a:t>
            </a:r>
            <a:r>
              <a:rPr lang="it-IT" b="1" dirty="0" smtClean="0"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PRIVATI</a:t>
            </a:r>
            <a:endParaRPr lang="it-IT" b="1" dirty="0">
              <a:latin typeface="DecimaWE Rg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407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289146"/>
            <a:ext cx="10461163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it-IT" sz="3800" b="1" dirty="0">
                <a:solidFill>
                  <a:schemeClr val="accent1"/>
                </a:solidFill>
                <a:latin typeface="DecimaWE Rg" panose="02000000000000000000" pitchFamily="2" charset="0"/>
              </a:rPr>
              <a:t>VALUTAZIONE DEI PROGETTI</a:t>
            </a:r>
          </a:p>
          <a:p>
            <a:pPr lvl="0" algn="just"/>
            <a:r>
              <a:rPr lang="it-IT" sz="2200" dirty="0" smtClean="0">
                <a:latin typeface="DecimaWE Rg" panose="02000000000000000000" pitchFamily="2" charset="0"/>
              </a:rPr>
              <a:t>Ai </a:t>
            </a:r>
            <a:r>
              <a:rPr lang="it-IT" sz="2200" dirty="0">
                <a:latin typeface="DecimaWE Rg" panose="02000000000000000000" pitchFamily="2" charset="0"/>
              </a:rPr>
              <a:t>fini del posizionamento nella graduatoria generale di cui al comma 3 dei progetti che hanno totalizzato il medesimo punteggio, si applicano, nell’ordine, i seguenti </a:t>
            </a:r>
            <a:r>
              <a:rPr lang="it-IT" sz="2200" b="1" dirty="0">
                <a:solidFill>
                  <a:srgbClr val="F5910B"/>
                </a:solidFill>
                <a:latin typeface="DecimaWE Rg" panose="02000000000000000000" pitchFamily="2" charset="0"/>
              </a:rPr>
              <a:t>criteri di priorità</a:t>
            </a:r>
            <a:r>
              <a:rPr lang="it-IT" sz="2200" dirty="0">
                <a:latin typeface="DecimaWE Rg" panose="02000000000000000000" pitchFamily="2" charset="0"/>
              </a:rPr>
              <a:t>:</a:t>
            </a:r>
          </a:p>
          <a:p>
            <a:pPr algn="just"/>
            <a:r>
              <a:rPr lang="it-IT" sz="2200" dirty="0">
                <a:latin typeface="DecimaWE Rg" panose="02000000000000000000" pitchFamily="2" charset="0"/>
              </a:rPr>
              <a:t>a) </a:t>
            </a:r>
            <a:r>
              <a:rPr lang="it-IT" sz="2200" b="1" dirty="0">
                <a:latin typeface="DecimaWE Rg" panose="02000000000000000000" pitchFamily="2" charset="0"/>
              </a:rPr>
              <a:t>innovatività e capacità del progetto di favorire l’integrazione e la coesione sociale</a:t>
            </a:r>
            <a:r>
              <a:rPr lang="it-IT" sz="2200" dirty="0">
                <a:latin typeface="DecimaWE Rg" panose="02000000000000000000" pitchFamily="2" charset="0"/>
              </a:rPr>
              <a:t>, e di creare percorsi e pratiche di cittadinanza attiva;</a:t>
            </a:r>
          </a:p>
          <a:p>
            <a:pPr algn="just"/>
            <a:r>
              <a:rPr lang="it-IT" sz="2200" dirty="0">
                <a:latin typeface="DecimaWE Rg" panose="02000000000000000000" pitchFamily="2" charset="0"/>
              </a:rPr>
              <a:t>b) </a:t>
            </a:r>
            <a:r>
              <a:rPr lang="it-IT" sz="2200" b="1" dirty="0">
                <a:latin typeface="DecimaWE Rg" panose="02000000000000000000" pitchFamily="2" charset="0"/>
              </a:rPr>
              <a:t>qualità degli interventi di valorizzazione dei luoghi e degli spazi da destinare a pubblica funzione culturale</a:t>
            </a:r>
            <a:r>
              <a:rPr lang="it-IT" sz="2200" dirty="0">
                <a:latin typeface="DecimaWE Rg" panose="02000000000000000000" pitchFamily="2" charset="0"/>
              </a:rPr>
              <a:t>;</a:t>
            </a:r>
          </a:p>
          <a:p>
            <a:pPr algn="just"/>
            <a:r>
              <a:rPr lang="it-IT" sz="2200" dirty="0">
                <a:latin typeface="DecimaWE Rg" panose="02000000000000000000" pitchFamily="2" charset="0"/>
              </a:rPr>
              <a:t>c) in via residuale, </a:t>
            </a:r>
            <a:r>
              <a:rPr lang="it-IT" sz="2200" b="1" dirty="0">
                <a:latin typeface="DecimaWE Rg" panose="02000000000000000000" pitchFamily="2" charset="0"/>
              </a:rPr>
              <a:t>l’ordine cronologico di presentazione delle domande</a:t>
            </a:r>
            <a:r>
              <a:rPr lang="it-IT" sz="2200" dirty="0">
                <a:latin typeface="DecimaWE Rg" panose="02000000000000000000" pitchFamily="2" charset="0"/>
              </a:rPr>
              <a:t>, attestato dal numero progressivo di protocollo, assegnato nel rispetto dell’ordine di inoltro telematico tramite il sistema online dedicato.</a:t>
            </a:r>
          </a:p>
          <a:p>
            <a:pPr lvl="0" algn="just">
              <a:spcBef>
                <a:spcPts val="600"/>
              </a:spcBef>
            </a:pPr>
            <a:endParaRPr lang="it-IT" sz="24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600"/>
              </a:spcBef>
            </a:pPr>
            <a:endParaRPr lang="it-IT" sz="1600" b="1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>
              <a:spcBef>
                <a:spcPts val="600"/>
              </a:spcBef>
            </a:pPr>
            <a:endParaRPr lang="it-IT" sz="14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688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453148"/>
            <a:ext cx="10461163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3800" b="1" dirty="0">
                <a:solidFill>
                  <a:srgbClr val="0A4391"/>
                </a:solidFill>
                <a:latin typeface="DecimaWE Rg" panose="02000000000000000000" pitchFamily="2" charset="0"/>
              </a:rPr>
              <a:t>GRADUATORIA DEI PROGETTI </a:t>
            </a:r>
            <a:endParaRPr lang="it-IT" sz="3800" b="1" dirty="0" smtClean="0">
              <a:solidFill>
                <a:srgbClr val="0A4391"/>
              </a:solidFill>
              <a:latin typeface="DecimaWE Rg" panose="02000000000000000000" pitchFamily="2" charset="0"/>
            </a:endParaRPr>
          </a:p>
          <a:p>
            <a:pPr lvl="0" algn="ctr"/>
            <a:r>
              <a:rPr lang="it-IT" sz="3800" b="1" dirty="0" smtClean="0">
                <a:solidFill>
                  <a:srgbClr val="0A4391"/>
                </a:solidFill>
                <a:latin typeface="DecimaWE Rg" panose="02000000000000000000" pitchFamily="2" charset="0"/>
              </a:rPr>
              <a:t>AMMISSIBILI </a:t>
            </a:r>
            <a:r>
              <a:rPr lang="it-IT" sz="3800" b="1" dirty="0">
                <a:solidFill>
                  <a:srgbClr val="0A4391"/>
                </a:solidFill>
                <a:latin typeface="DecimaWE Rg" panose="02000000000000000000" pitchFamily="2" charset="0"/>
              </a:rPr>
              <a:t>A FINANZIAMENTO</a:t>
            </a:r>
          </a:p>
          <a:p>
            <a:pPr lvl="0" algn="just">
              <a:spcBef>
                <a:spcPts val="600"/>
              </a:spcBef>
            </a:pP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Entro 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120 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giorni decorrenti dalla scadenza del termine finale di presentazione delle domande di sovvenzione è approvata la graduatoria dei progetti ammissibili a finanziamento. </a:t>
            </a:r>
          </a:p>
          <a:p>
            <a:pPr algn="just">
              <a:spcBef>
                <a:spcPts val="600"/>
              </a:spcBef>
            </a:pP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E’ contestualmente approvato l’elenco dei progetti non ammissibili 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a finanziamento, che hanno riportato un punteggio complessivo inferiore a 50 su 100 con riferimento ai criteri di valutazione elencati nell’allegato A  e l’elenco delle 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domande di sovvenzione rigettate ad esito negativo delle verifiche istruttorie.</a:t>
            </a:r>
          </a:p>
          <a:p>
            <a:pPr lvl="0" algn="just">
              <a:spcBef>
                <a:spcPts val="600"/>
              </a:spcBef>
            </a:pPr>
            <a:endParaRPr lang="it-IT" sz="12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658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406981"/>
            <a:ext cx="1046116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1800"/>
              </a:spcAft>
            </a:pPr>
            <a:r>
              <a:rPr lang="it-IT" sz="3800" b="1" dirty="0">
                <a:solidFill>
                  <a:srgbClr val="00B050"/>
                </a:solidFill>
                <a:latin typeface="DecimaWE Rg" panose="02000000000000000000" pitchFamily="2" charset="0"/>
              </a:rPr>
              <a:t>CONCESSIONE DELLA SOVVENZIONE </a:t>
            </a:r>
          </a:p>
          <a:p>
            <a:pPr lvl="0" algn="just">
              <a:spcBef>
                <a:spcPts val="600"/>
              </a:spcBef>
            </a:pP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Entro </a:t>
            </a:r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60 </a:t>
            </a: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giorni decorrenti dall’approvazione della graduatoria è disposta la concessione della sovvenzione e l’eventuale liquidazione in via anticipata di parte della </a:t>
            </a:r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medesima, qualora sia stata presentata richiesta di anticipazione a fronte di presentazione di idonea garanzia fideiussoria, così come indicato dall’art. 24 del Bando.</a:t>
            </a:r>
            <a:endParaRPr lang="it-IT" sz="24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600"/>
              </a:spcBef>
            </a:pPr>
            <a:endParaRPr lang="it-IT" sz="8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600"/>
              </a:spcBef>
            </a:pPr>
            <a:r>
              <a:rPr lang="it-IT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18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327626"/>
            <a:ext cx="10461163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600"/>
              </a:spcBef>
            </a:pPr>
            <a:endParaRPr lang="it-IT" sz="8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ctr">
              <a:spcBef>
                <a:spcPts val="600"/>
              </a:spcBef>
              <a:spcAft>
                <a:spcPts val="1200"/>
              </a:spcAft>
            </a:pPr>
            <a:r>
              <a:rPr lang="it-IT" sz="3800" b="1" dirty="0">
                <a:solidFill>
                  <a:srgbClr val="F5910B"/>
                </a:solidFill>
                <a:latin typeface="DecimaWE Rg" panose="02000000000000000000" pitchFamily="2" charset="0"/>
              </a:rPr>
              <a:t>LIQUIDAZIONE ANTICIPATA</a:t>
            </a:r>
          </a:p>
          <a:p>
            <a:pPr lvl="0" algn="just">
              <a:spcBef>
                <a:spcPts val="600"/>
              </a:spcBef>
            </a:pPr>
            <a:r>
              <a:rPr lang="it-IT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In accoglimento all’opzione di anticipazione formulata in sede di domanda, il beneficiario potrà presentare richiesta di anticipazione del 70% dell’incentivo concesso a fronte di garanzia fideiussoria. </a:t>
            </a:r>
            <a:endParaRPr lang="it-IT" sz="24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600"/>
              </a:spcBef>
            </a:pP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La liquidazione anticipata è </a:t>
            </a:r>
            <a:r>
              <a:rPr lang="it-IT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subordinata</a:t>
            </a: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 alla:</a:t>
            </a:r>
          </a:p>
          <a:p>
            <a:pPr marL="742950" lvl="1" indent="-285750" algn="just">
              <a:spcBef>
                <a:spcPts val="600"/>
              </a:spcBef>
              <a:buFontTx/>
              <a:buChar char="-"/>
            </a:pP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presentazione di una </a:t>
            </a:r>
            <a:r>
              <a:rPr lang="it-IT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fideiussione</a:t>
            </a: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;</a:t>
            </a:r>
          </a:p>
          <a:p>
            <a:pPr marL="742950" lvl="1" indent="-285750" algn="just">
              <a:spcBef>
                <a:spcPts val="600"/>
              </a:spcBef>
              <a:buFontTx/>
              <a:buChar char="-"/>
            </a:pP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verifica della </a:t>
            </a:r>
            <a:r>
              <a:rPr lang="it-IT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regolarità contributiva </a:t>
            </a:r>
            <a:r>
              <a:rPr lang="it-IT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del Beneficiario nei confronti degli enti previdenziali ed assistenziali.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149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244201"/>
            <a:ext cx="1046116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600"/>
              </a:spcBef>
            </a:pPr>
            <a:endParaRPr lang="it-IT" sz="8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ctr"/>
            <a:r>
              <a:rPr lang="it-IT" sz="4000" b="1" dirty="0" smtClean="0">
                <a:solidFill>
                  <a:srgbClr val="0070C0"/>
                </a:solidFill>
                <a:latin typeface="DecimaWE Rg" panose="02000000000000000000" pitchFamily="2" charset="0"/>
              </a:rPr>
              <a:t>RENDICONTAZIONE PARZIALE E OUTPUT DI PROGETTO AL 30 OTTOBRE 2024</a:t>
            </a:r>
          </a:p>
          <a:p>
            <a:pPr lvl="0" algn="ctr"/>
            <a:endParaRPr lang="it-IT" sz="2000" b="1" dirty="0" smtClean="0">
              <a:solidFill>
                <a:srgbClr val="0070C0"/>
              </a:solidFill>
              <a:latin typeface="DecimaWE Rg" panose="02000000000000000000" pitchFamily="2" charset="0"/>
            </a:endParaRPr>
          </a:p>
          <a:p>
            <a:pPr lvl="0" algn="just"/>
            <a:r>
              <a:rPr lang="it-IT" sz="2400" b="1" dirty="0" smtClean="0">
                <a:solidFill>
                  <a:srgbClr val="F5910B"/>
                </a:solidFill>
                <a:latin typeface="DecimaWE Rg" panose="02000000000000000000" pitchFamily="2" charset="0"/>
              </a:rPr>
              <a:t>Entro </a:t>
            </a:r>
            <a:r>
              <a:rPr lang="it-IT" sz="2400" b="1" dirty="0">
                <a:solidFill>
                  <a:srgbClr val="F5910B"/>
                </a:solidFill>
                <a:latin typeface="DecimaWE Rg" panose="02000000000000000000" pitchFamily="2" charset="0"/>
              </a:rPr>
              <a:t>il termine perentorio e non prorogabile del 30/10/2024</a:t>
            </a:r>
            <a:r>
              <a:rPr lang="it-IT" sz="2400" dirty="0">
                <a:latin typeface="DecimaWE Rg" panose="02000000000000000000" pitchFamily="2" charset="0"/>
              </a:rPr>
              <a:t>, il beneficiario predispone e presenta il </a:t>
            </a:r>
            <a:r>
              <a:rPr lang="it-IT" sz="2400" b="1" dirty="0">
                <a:solidFill>
                  <a:srgbClr val="F5910B"/>
                </a:solidFill>
                <a:latin typeface="DecimaWE Rg" panose="02000000000000000000" pitchFamily="2" charset="0"/>
              </a:rPr>
              <a:t>rendiconto parziale del progetto</a:t>
            </a:r>
            <a:r>
              <a:rPr lang="it-IT" sz="2400" dirty="0">
                <a:latin typeface="DecimaWE Rg" panose="02000000000000000000" pitchFamily="2" charset="0"/>
              </a:rPr>
              <a:t>. </a:t>
            </a:r>
            <a:endParaRPr lang="it-IT" sz="2400" dirty="0" smtClean="0">
              <a:latin typeface="DecimaWE Rg" panose="02000000000000000000" pitchFamily="2" charset="0"/>
            </a:endParaRPr>
          </a:p>
          <a:p>
            <a:pPr lvl="0" algn="just"/>
            <a:r>
              <a:rPr lang="it-IT" sz="2400" dirty="0" smtClean="0">
                <a:latin typeface="DecimaWE Rg" panose="02000000000000000000" pitchFamily="2" charset="0"/>
              </a:rPr>
              <a:t>A </a:t>
            </a:r>
            <a:r>
              <a:rPr lang="it-IT" sz="2400" dirty="0">
                <a:latin typeface="DecimaWE Rg" panose="02000000000000000000" pitchFamily="2" charset="0"/>
              </a:rPr>
              <a:t>tale fine il beneficiario, conformemente al modello predisposto dalla SRA, illustra con adeguato grado di approfondimento</a:t>
            </a:r>
            <a:r>
              <a:rPr lang="it-IT" sz="2400" dirty="0" smtClean="0">
                <a:latin typeface="DecimaWE Rg" panose="02000000000000000000" pitchFamily="2" charset="0"/>
              </a:rPr>
              <a:t>:</a:t>
            </a:r>
          </a:p>
          <a:p>
            <a:pPr lvl="0" algn="just"/>
            <a:r>
              <a:rPr lang="it-IT" sz="2400" dirty="0" smtClean="0">
                <a:latin typeface="DecimaWE Rg" panose="02000000000000000000" pitchFamily="2" charset="0"/>
              </a:rPr>
              <a:t>a) le </a:t>
            </a:r>
            <a:r>
              <a:rPr lang="it-IT" sz="2400" dirty="0">
                <a:latin typeface="DecimaWE Rg" panose="02000000000000000000" pitchFamily="2" charset="0"/>
              </a:rPr>
              <a:t>attività e/o gli investimenti completati, supportati dall’elenco analitico delle relative spese sostenute;</a:t>
            </a:r>
          </a:p>
          <a:p>
            <a:pPr lvl="0" algn="just"/>
            <a:r>
              <a:rPr lang="it-IT" sz="2400" dirty="0" smtClean="0">
                <a:latin typeface="DecimaWE Rg" panose="02000000000000000000" pitchFamily="2" charset="0"/>
              </a:rPr>
              <a:t>b) le </a:t>
            </a:r>
            <a:r>
              <a:rPr lang="it-IT" sz="2400" dirty="0">
                <a:latin typeface="DecimaWE Rg" panose="02000000000000000000" pitchFamily="2" charset="0"/>
              </a:rPr>
              <a:t>modalità progettuali adottate ed i risultati operativi ottenuti, finalizzati alla riattivazione del sito culturale</a:t>
            </a:r>
            <a:r>
              <a:rPr lang="it-IT" sz="2400" dirty="0" smtClean="0">
                <a:latin typeface="DecimaWE Rg" panose="02000000000000000000" pitchFamily="2" charset="0"/>
              </a:rPr>
              <a:t>.</a:t>
            </a:r>
            <a:endParaRPr lang="it-IT" sz="2400" dirty="0"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53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1244201"/>
            <a:ext cx="1046116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600"/>
              </a:spcBef>
            </a:pPr>
            <a:endParaRPr lang="it-IT" sz="8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/>
            <a:endParaRPr lang="it-IT" sz="2200" dirty="0" smtClean="0">
              <a:latin typeface="DecimaWE Rg" panose="02000000000000000000" pitchFamily="2" charset="0"/>
            </a:endParaRPr>
          </a:p>
          <a:p>
            <a:pPr lvl="0"/>
            <a:endParaRPr lang="it-IT" sz="2200" dirty="0">
              <a:latin typeface="DecimaWE Rg" panose="02000000000000000000" pitchFamily="2" charset="0"/>
            </a:endParaRPr>
          </a:p>
          <a:p>
            <a:pPr lvl="0" algn="just"/>
            <a:r>
              <a:rPr lang="it-IT" sz="2400" dirty="0" smtClean="0">
                <a:latin typeface="DecimaWE Rg" panose="02000000000000000000" pitchFamily="2" charset="0"/>
              </a:rPr>
              <a:t>Il beneficiario allega, altresì, idonea documentazione giustificativa di spesa debitamente quietanzata e pertinente ai risultati operativi documentati, nel rispetto delle modalità di rendicontazione previste dall’articolo 26.</a:t>
            </a:r>
          </a:p>
          <a:p>
            <a:pPr lvl="0" algn="just"/>
            <a:endParaRPr lang="it-IT" sz="2400" dirty="0" smtClean="0">
              <a:latin typeface="DecimaWE Rg" panose="02000000000000000000" pitchFamily="2" charset="0"/>
            </a:endParaRPr>
          </a:p>
          <a:p>
            <a:pPr lvl="0" algn="just"/>
            <a:r>
              <a:rPr lang="it-IT" sz="2400" dirty="0" smtClean="0">
                <a:latin typeface="DecimaWE Rg" panose="02000000000000000000" pitchFamily="2" charset="0"/>
              </a:rPr>
              <a:t>Qualora </a:t>
            </a:r>
            <a:r>
              <a:rPr lang="it-IT" sz="2400" dirty="0">
                <a:latin typeface="DecimaWE Rg" panose="02000000000000000000" pitchFamily="2" charset="0"/>
              </a:rPr>
              <a:t>ad esito delle verifiche istruttorie aventi ad oggetto il rendiconto parziale, emerga il </a:t>
            </a:r>
            <a:r>
              <a:rPr lang="it-IT" sz="2400" b="1" dirty="0">
                <a:solidFill>
                  <a:srgbClr val="FF0000"/>
                </a:solidFill>
                <a:latin typeface="DecimaWE Rg" panose="02000000000000000000" pitchFamily="2" charset="0"/>
              </a:rPr>
              <a:t>mancato conseguimento di uno degli output di cui all’articolo 29</a:t>
            </a:r>
            <a:r>
              <a:rPr lang="it-IT" sz="2400" dirty="0">
                <a:latin typeface="DecimaWE Rg" panose="02000000000000000000" pitchFamily="2" charset="0"/>
              </a:rPr>
              <a:t>, la SRA procede alla</a:t>
            </a:r>
            <a:r>
              <a:rPr lang="it-IT" sz="2400" b="1" dirty="0">
                <a:solidFill>
                  <a:srgbClr val="0A4391"/>
                </a:solidFill>
                <a:latin typeface="DecimaWE Rg" panose="02000000000000000000" pitchFamily="2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DecimaWE Rg" panose="02000000000000000000" pitchFamily="2" charset="0"/>
              </a:rPr>
              <a:t>revoca</a:t>
            </a:r>
            <a:r>
              <a:rPr lang="it-IT" sz="2400" b="1" dirty="0">
                <a:solidFill>
                  <a:srgbClr val="0A4391"/>
                </a:solidFill>
                <a:latin typeface="DecimaWE Rg" panose="02000000000000000000" pitchFamily="2" charset="0"/>
              </a:rPr>
              <a:t> </a:t>
            </a:r>
            <a:r>
              <a:rPr lang="it-IT" sz="2400" dirty="0">
                <a:latin typeface="DecimaWE Rg" panose="02000000000000000000" pitchFamily="2" charset="0"/>
              </a:rPr>
              <a:t>della sovvenzione concessa.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13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65418" y="2329196"/>
            <a:ext cx="1046116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600"/>
              </a:spcBef>
            </a:pPr>
            <a:endParaRPr lang="it-IT" sz="8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600"/>
              </a:spcBef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Il Beneficiario è tenuto ad informare il pubblico sul sostegno ottenuto dal FESR entro tre mesi dall’avvio del progetto e fino all’adozione del provvedimento di approvazione del rendiconto finale:</a:t>
            </a:r>
          </a:p>
          <a:p>
            <a:pPr marL="742950" lvl="1" indent="-285750" algn="just">
              <a:spcBef>
                <a:spcPts val="600"/>
              </a:spcBef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pubblicando la descrizione del progetto </a:t>
            </a:r>
            <a:r>
              <a:rPr lang="it-IT" sz="2200" b="1" dirty="0" smtClean="0">
                <a:solidFill>
                  <a:srgbClr val="F5910B"/>
                </a:solidFill>
                <a:latin typeface="DecimaWE Rg" panose="02000000000000000000" pitchFamily="2" charset="0"/>
              </a:rPr>
              <a:t>sul sito web e sui profili social 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media del Beneficiario;</a:t>
            </a:r>
          </a:p>
          <a:p>
            <a:pPr marL="742950" lvl="1" indent="-285750" algn="just">
              <a:spcBef>
                <a:spcPts val="600"/>
              </a:spcBef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esponendo un </a:t>
            </a:r>
            <a:r>
              <a:rPr lang="it-IT" sz="2200" b="1" dirty="0" smtClean="0">
                <a:solidFill>
                  <a:srgbClr val="F5910B"/>
                </a:solidFill>
                <a:latin typeface="DecimaWE Rg" panose="02000000000000000000" pitchFamily="2" charset="0"/>
              </a:rPr>
              <a:t>poster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 in formato A3 o una targa recante informazioni sul progetto presso la sede di realizzazione;</a:t>
            </a:r>
          </a:p>
          <a:p>
            <a:pPr marL="742950" lvl="1" indent="-285750" algn="just">
              <a:spcBef>
                <a:spcPts val="600"/>
              </a:spcBef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apponendo il </a:t>
            </a:r>
            <a:r>
              <a:rPr lang="it-IT" sz="2200" b="1" dirty="0" smtClean="0">
                <a:solidFill>
                  <a:srgbClr val="F5910B"/>
                </a:solidFill>
                <a:latin typeface="DecimaWE Rg" panose="02000000000000000000" pitchFamily="2" charset="0"/>
              </a:rPr>
              <a:t>logo del Programma e i loghi dei Soggetti Finanziatori 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sui documenti e i materiali di comunicazione.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61578F7-E583-8CF0-171C-35D37F65EF79}"/>
              </a:ext>
            </a:extLst>
          </p:cNvPr>
          <p:cNvSpPr txBox="1"/>
          <p:nvPr/>
        </p:nvSpPr>
        <p:spPr>
          <a:xfrm>
            <a:off x="711200" y="1427597"/>
            <a:ext cx="106446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3200" b="1" dirty="0">
                <a:solidFill>
                  <a:srgbClr val="0070C0"/>
                </a:solidFill>
                <a:latin typeface="DecimaWE Rg" panose="02000000000000000000" pitchFamily="2" charset="0"/>
              </a:rPr>
              <a:t>OBBLIGHI </a:t>
            </a:r>
            <a:r>
              <a:rPr lang="it-IT" sz="3200" b="1" dirty="0" smtClean="0">
                <a:solidFill>
                  <a:srgbClr val="0070C0"/>
                </a:solidFill>
                <a:latin typeface="DecimaWE Rg" panose="02000000000000000000" pitchFamily="2" charset="0"/>
              </a:rPr>
              <a:t>DEL BENEFICIARIO:</a:t>
            </a:r>
          </a:p>
          <a:p>
            <a:pPr lvl="0" algn="ctr"/>
            <a:r>
              <a:rPr lang="it-IT" sz="3200" b="1" dirty="0" smtClean="0">
                <a:solidFill>
                  <a:srgbClr val="0070C0"/>
                </a:solidFill>
                <a:latin typeface="DecimaWE Rg" panose="02000000000000000000" pitchFamily="2" charset="0"/>
              </a:rPr>
              <a:t>OBBLIGHI DI COMUNICAZIONE</a:t>
            </a:r>
            <a:endParaRPr lang="it-IT" sz="3200" b="1" dirty="0">
              <a:solidFill>
                <a:srgbClr val="0070C0"/>
              </a:solidFill>
              <a:latin typeface="DecimaWE R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522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697638" y="2213714"/>
            <a:ext cx="104611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Il beneficiario che ha realizzato spese di investimento è tenuto al mantenimento del vincolo di stabilità dell’operazione di cui all’art. 65 par. 1 del Reg. UE 1060/2021 per la durata di cinque anni dalla data del pagamento del saldo finale del contributo, in particolare il beneficiario è tenuto a:</a:t>
            </a:r>
          </a:p>
          <a:p>
            <a:pPr marL="342900" lvl="0" indent="-342900" algn="just">
              <a:buAutoNum type="arabicParenR"/>
            </a:pPr>
            <a:r>
              <a:rPr lang="it-IT" sz="2200" dirty="0" smtClean="0">
                <a:latin typeface="DecimaWE Rg" panose="02000000000000000000" pitchFamily="2" charset="0"/>
              </a:rPr>
              <a:t>non </a:t>
            </a:r>
            <a:r>
              <a:rPr lang="it-IT" sz="2200" dirty="0">
                <a:latin typeface="DecimaWE Rg" panose="02000000000000000000" pitchFamily="2" charset="0"/>
              </a:rPr>
              <a:t>cessare o trasferire la propria attività al di fuori della Regione FVG</a:t>
            </a:r>
            <a:r>
              <a:rPr lang="it-IT" sz="2200" dirty="0" smtClean="0">
                <a:latin typeface="DecimaWE Rg" panose="02000000000000000000" pitchFamily="2" charset="0"/>
              </a:rPr>
              <a:t>;</a:t>
            </a:r>
            <a:r>
              <a:rPr lang="it-IT" sz="2200" dirty="0">
                <a:latin typeface="DecimaWE Rg" panose="02000000000000000000" pitchFamily="2" charset="0"/>
              </a:rPr>
              <a:t> </a:t>
            </a:r>
            <a:endParaRPr lang="it-IT" sz="2200" dirty="0" smtClean="0">
              <a:latin typeface="DecimaWE Rg" panose="02000000000000000000" pitchFamily="2" charset="0"/>
            </a:endParaRPr>
          </a:p>
          <a:p>
            <a:pPr marL="342900" lvl="0" indent="-342900" algn="just">
              <a:buAutoNum type="arabicParenR"/>
            </a:pPr>
            <a:r>
              <a:rPr lang="it-IT" sz="2200" dirty="0" smtClean="0">
                <a:latin typeface="DecimaWE Rg" panose="02000000000000000000" pitchFamily="2" charset="0"/>
              </a:rPr>
              <a:t>non </a:t>
            </a:r>
            <a:r>
              <a:rPr lang="it-IT" sz="2200" dirty="0">
                <a:latin typeface="DecimaWE Rg" panose="02000000000000000000" pitchFamily="2" charset="0"/>
              </a:rPr>
              <a:t>cedere i beni oggetto dell’investimento determinando un vantaggio indebito</a:t>
            </a:r>
            <a:r>
              <a:rPr lang="it-IT" sz="2200" dirty="0" smtClean="0">
                <a:latin typeface="DecimaWE Rg" panose="02000000000000000000" pitchFamily="2" charset="0"/>
              </a:rPr>
              <a:t>;</a:t>
            </a:r>
          </a:p>
          <a:p>
            <a:pPr lvl="0" algn="just"/>
            <a:r>
              <a:rPr lang="it-IT" sz="2200" dirty="0" smtClean="0">
                <a:latin typeface="DecimaWE Rg" panose="02000000000000000000" pitchFamily="2" charset="0"/>
              </a:rPr>
              <a:t>3)</a:t>
            </a:r>
            <a:r>
              <a:rPr lang="it-IT" sz="2200" dirty="0">
                <a:latin typeface="DecimaWE Rg" panose="02000000000000000000" pitchFamily="2" charset="0"/>
              </a:rPr>
              <a:t> </a:t>
            </a:r>
            <a:r>
              <a:rPr lang="it-IT" sz="2200" dirty="0" smtClean="0">
                <a:latin typeface="DecimaWE Rg" panose="02000000000000000000" pitchFamily="2" charset="0"/>
              </a:rPr>
              <a:t>  mantenere </a:t>
            </a:r>
            <a:r>
              <a:rPr lang="it-IT" sz="2200" dirty="0">
                <a:latin typeface="DecimaWE Rg" panose="02000000000000000000" pitchFamily="2" charset="0"/>
              </a:rPr>
              <a:t>il vincolo di destinazione sui beni oggetto dell’investimento.</a:t>
            </a:r>
          </a:p>
          <a:p>
            <a:pPr lvl="0" algn="just"/>
            <a:r>
              <a:rPr lang="it-IT" sz="2200" dirty="0">
                <a:latin typeface="DecimaWE Rg" panose="02000000000000000000" pitchFamily="2" charset="0"/>
              </a:rPr>
              <a:t>I beneficiari si impegnano a garantire che i beni immobili rigenerati/riattivati ovvero su cui sono stati operati investimenti stabili attraverso il progetto finanziato, devono essere destinati a fini sociali/culturali e/o ad uso collettivo per il periodo di cui al comma 1 anche tramite specifici accordi scritti con i proprietari.</a:t>
            </a:r>
          </a:p>
          <a:p>
            <a:pPr lvl="0"/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61578F7-E583-8CF0-171C-35D37F65EF79}"/>
              </a:ext>
            </a:extLst>
          </p:cNvPr>
          <p:cNvSpPr txBox="1"/>
          <p:nvPr/>
        </p:nvSpPr>
        <p:spPr>
          <a:xfrm>
            <a:off x="828845" y="1153143"/>
            <a:ext cx="106446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3200" b="1" dirty="0">
                <a:solidFill>
                  <a:srgbClr val="00B050"/>
                </a:solidFill>
                <a:latin typeface="DecimaWE Rg" panose="02000000000000000000" pitchFamily="2" charset="0"/>
              </a:rPr>
              <a:t>OBBLIGHI DEL BENEFICIARIO:</a:t>
            </a:r>
          </a:p>
          <a:p>
            <a:pPr lvl="0" algn="ctr"/>
            <a:r>
              <a:rPr lang="it-IT" sz="3200" b="1" dirty="0" smtClean="0">
                <a:solidFill>
                  <a:srgbClr val="00B050"/>
                </a:solidFill>
                <a:latin typeface="DecimaWE Rg" panose="02000000000000000000" pitchFamily="2" charset="0"/>
              </a:rPr>
              <a:t>VINCOLO </a:t>
            </a:r>
            <a:r>
              <a:rPr lang="it-IT" sz="3200" b="1" dirty="0">
                <a:solidFill>
                  <a:srgbClr val="00B050"/>
                </a:solidFill>
                <a:latin typeface="DecimaWE Rg" panose="02000000000000000000" pitchFamily="2" charset="0"/>
              </a:rPr>
              <a:t>DI </a:t>
            </a:r>
            <a:r>
              <a:rPr lang="it-IT" sz="3200" b="1" dirty="0" smtClean="0">
                <a:solidFill>
                  <a:srgbClr val="00B050"/>
                </a:solidFill>
                <a:latin typeface="DecimaWE Rg" panose="02000000000000000000" pitchFamily="2" charset="0"/>
              </a:rPr>
              <a:t>STABILITÀ </a:t>
            </a:r>
            <a:r>
              <a:rPr lang="it-IT" sz="3200" b="1" dirty="0">
                <a:solidFill>
                  <a:srgbClr val="00B050"/>
                </a:solidFill>
                <a:latin typeface="DecimaWE Rg" panose="02000000000000000000" pitchFamily="2" charset="0"/>
              </a:rPr>
              <a:t>DELLE </a:t>
            </a:r>
            <a:r>
              <a:rPr lang="it-IT" sz="3200" b="1" dirty="0" smtClean="0">
                <a:solidFill>
                  <a:srgbClr val="00B050"/>
                </a:solidFill>
                <a:latin typeface="DecimaWE Rg" panose="02000000000000000000" pitchFamily="2" charset="0"/>
              </a:rPr>
              <a:t>OPERAZIONI</a:t>
            </a:r>
            <a:endParaRPr lang="it-IT" sz="3200" b="1" dirty="0">
              <a:solidFill>
                <a:srgbClr val="00B050"/>
              </a:solidFill>
              <a:latin typeface="DecimaWE R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013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697638" y="2213714"/>
            <a:ext cx="1046116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200" dirty="0" smtClean="0">
              <a:latin typeface="DecimaWE Rg" panose="02000000000000000000" pitchFamily="2" charset="0"/>
            </a:endParaRPr>
          </a:p>
          <a:p>
            <a:pPr algn="just"/>
            <a:r>
              <a:rPr lang="it-IT" sz="2200" dirty="0" smtClean="0">
                <a:latin typeface="DecimaWE Rg" panose="02000000000000000000" pitchFamily="2" charset="0"/>
              </a:rPr>
              <a:t>Successivamente </a:t>
            </a:r>
            <a:r>
              <a:rPr lang="it-IT" sz="2200" dirty="0">
                <a:latin typeface="DecimaWE Rg" panose="02000000000000000000" pitchFamily="2" charset="0"/>
              </a:rPr>
              <a:t>alla rendicontazione della spesa, il rispetto del vincolo di stabilità delle operazioni è attestato periodicamente con dichiarazione sostitutiva redatta secondo il facsimile pubblicato sul sito </a:t>
            </a:r>
            <a:r>
              <a:rPr lang="it-IT" sz="2200" u="sng" dirty="0">
                <a:latin typeface="DecimaWE Rg" panose="02000000000000000000" pitchFamily="2" charset="0"/>
                <a:hlinkClick r:id="rId5"/>
              </a:rPr>
              <a:t>www.regione.fvg.it</a:t>
            </a:r>
            <a:r>
              <a:rPr lang="it-IT" sz="2200" dirty="0">
                <a:latin typeface="DecimaWE Rg" panose="02000000000000000000" pitchFamily="2" charset="0"/>
              </a:rPr>
              <a:t>   nelle sezioni dedicate al bando, da trasmettere alla SRA dal 1° gennaio ed entro il 28 febbraio successivo all’annualità </a:t>
            </a:r>
            <a:r>
              <a:rPr lang="it-IT" sz="2200" dirty="0" smtClean="0">
                <a:latin typeface="DecimaWE Rg" panose="02000000000000000000" pitchFamily="2" charset="0"/>
              </a:rPr>
              <a:t>attestata.</a:t>
            </a:r>
          </a:p>
          <a:p>
            <a:pPr algn="just"/>
            <a:endParaRPr lang="it-IT" sz="2200" dirty="0" smtClean="0">
              <a:latin typeface="DecimaWE Rg" panose="02000000000000000000" pitchFamily="2" charset="0"/>
            </a:endParaRPr>
          </a:p>
          <a:p>
            <a:pPr algn="just"/>
            <a:r>
              <a:rPr lang="it-IT" sz="2200" dirty="0" smtClean="0">
                <a:latin typeface="DecimaWE Rg" panose="02000000000000000000" pitchFamily="2" charset="0"/>
              </a:rPr>
              <a:t>L’incremento </a:t>
            </a:r>
            <a:r>
              <a:rPr lang="it-IT" sz="2200" dirty="0">
                <a:latin typeface="DecimaWE Rg" panose="02000000000000000000" pitchFamily="2" charset="0"/>
              </a:rPr>
              <a:t>occupazionale, di cui al punto 7 dell’allegato A, deve essere attinente alla realizzazione del progetto, e le nuove posizioni create devono essere mantenute per i 12 (dodici) mesi successivi alla presentazione del rendiconto. </a:t>
            </a:r>
          </a:p>
          <a:p>
            <a:endParaRPr lang="it-IT" sz="2200" dirty="0">
              <a:latin typeface="DecimaWE Rg" panose="02000000000000000000" pitchFamily="2" charset="0"/>
            </a:endParaRPr>
          </a:p>
          <a:p>
            <a:pPr lvl="0"/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61578F7-E583-8CF0-171C-35D37F65EF79}"/>
              </a:ext>
            </a:extLst>
          </p:cNvPr>
          <p:cNvSpPr txBox="1"/>
          <p:nvPr/>
        </p:nvSpPr>
        <p:spPr>
          <a:xfrm>
            <a:off x="773651" y="1384410"/>
            <a:ext cx="106446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3200" b="1" dirty="0">
                <a:solidFill>
                  <a:srgbClr val="00B050"/>
                </a:solidFill>
                <a:latin typeface="DecimaWE Rg" panose="02000000000000000000" pitchFamily="2" charset="0"/>
              </a:rPr>
              <a:t>OBBLIGHI DEL BENEFICIARIO:</a:t>
            </a:r>
          </a:p>
          <a:p>
            <a:pPr lvl="0" algn="ctr"/>
            <a:r>
              <a:rPr lang="it-IT" sz="3200" b="1" dirty="0">
                <a:solidFill>
                  <a:srgbClr val="00B050"/>
                </a:solidFill>
                <a:latin typeface="DecimaWE Rg" panose="02000000000000000000" pitchFamily="2" charset="0"/>
              </a:rPr>
              <a:t>VINCOLO DI STABILITÀ DELLE OPERAZIONI</a:t>
            </a:r>
            <a:endParaRPr lang="it-IT" sz="3800" b="1" dirty="0">
              <a:solidFill>
                <a:srgbClr val="0070C0"/>
              </a:solidFill>
              <a:latin typeface="DecimaWE R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8746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8E7850C-A85C-45A7-BA64-8F3806CDE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61578F7-E583-8CF0-171C-35D37F65EF79}"/>
              </a:ext>
            </a:extLst>
          </p:cNvPr>
          <p:cNvSpPr txBox="1"/>
          <p:nvPr/>
        </p:nvSpPr>
        <p:spPr>
          <a:xfrm>
            <a:off x="1126670" y="2581204"/>
            <a:ext cx="1025434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A4391"/>
                </a:solidFill>
                <a:latin typeface="DecimaWE Rg" panose="02000000000000000000" pitchFamily="2" charset="0"/>
              </a:rPr>
              <a:t>Direzione centrale cultura e sport</a:t>
            </a:r>
          </a:p>
          <a:p>
            <a:pPr algn="ctr"/>
            <a:r>
              <a:rPr lang="it-IT" sz="4000" b="1" dirty="0" smtClean="0">
                <a:solidFill>
                  <a:srgbClr val="0A4391"/>
                </a:solidFill>
                <a:latin typeface="DecimaWE Rg" panose="02000000000000000000" pitchFamily="2" charset="0"/>
              </a:rPr>
              <a:t>Servizio attività culturali</a:t>
            </a:r>
          </a:p>
          <a:p>
            <a:pPr algn="ctr"/>
            <a:endParaRPr lang="it-IT" sz="3200" b="1" dirty="0">
              <a:solidFill>
                <a:srgbClr val="0070C0"/>
              </a:solidFill>
              <a:latin typeface="DecimaWE Rg" panose="02000000000000000000" pitchFamily="2" charset="0"/>
            </a:endParaRPr>
          </a:p>
          <a:p>
            <a:r>
              <a:rPr lang="it-IT" b="1" dirty="0" smtClean="0">
                <a:latin typeface="DecimaWE Rg" panose="02000000000000000000" pitchFamily="2" charset="0"/>
              </a:rPr>
              <a:t>per approfondimenti e </a:t>
            </a:r>
            <a:r>
              <a:rPr lang="it-IT" b="1" dirty="0">
                <a:latin typeface="DecimaWE Rg" panose="02000000000000000000" pitchFamily="2" charset="0"/>
              </a:rPr>
              <a:t>c</a:t>
            </a:r>
            <a:r>
              <a:rPr lang="it-IT" b="1" dirty="0" smtClean="0">
                <a:latin typeface="DecimaWE Rg" panose="02000000000000000000" pitchFamily="2" charset="0"/>
              </a:rPr>
              <a:t>ontatti</a:t>
            </a:r>
            <a:r>
              <a:rPr lang="it-IT" b="1" dirty="0">
                <a:latin typeface="DecimaWE Rg" panose="02000000000000000000" pitchFamily="2" charset="0"/>
              </a:rPr>
              <a:t>: </a:t>
            </a:r>
            <a:r>
              <a:rPr lang="it-IT" b="1" dirty="0">
                <a:latin typeface="DecimaWE Rg" panose="02000000000000000000" pitchFamily="2" charset="0"/>
                <a:hlinkClick r:id="rId4"/>
              </a:rPr>
              <a:t>https://</a:t>
            </a:r>
            <a:r>
              <a:rPr lang="it-IT" b="1" dirty="0" smtClean="0">
                <a:latin typeface="DecimaWE Rg" panose="02000000000000000000" pitchFamily="2" charset="0"/>
                <a:hlinkClick r:id="rId4"/>
              </a:rPr>
              <a:t>www.regione.fvg.it/rafvg/cms/RAFVG/cultura-sport/attivita-culturali/FOGLIA315/articolo.html</a:t>
            </a:r>
            <a:endParaRPr lang="it-IT" b="1" dirty="0" smtClean="0">
              <a:latin typeface="DecimaWE Rg" panose="02000000000000000000" pitchFamily="2" charset="0"/>
            </a:endParaRPr>
          </a:p>
          <a:p>
            <a:endParaRPr lang="it-IT" b="1" dirty="0" smtClean="0">
              <a:latin typeface="DecimaWE Rg" panose="02000000000000000000" pitchFamily="2" charset="0"/>
            </a:endParaRPr>
          </a:p>
          <a:p>
            <a:endParaRPr lang="it-IT" b="1" dirty="0">
              <a:latin typeface="DecimaWE Rg" panose="02000000000000000000" pitchFamily="2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9EF51DE-9AF0-FA34-2408-D85CF7F8CF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40EF7FB-8254-B9E7-CBFD-F18CCC8DE821}"/>
              </a:ext>
            </a:extLst>
          </p:cNvPr>
          <p:cNvSpPr txBox="1"/>
          <p:nvPr/>
        </p:nvSpPr>
        <p:spPr>
          <a:xfrm>
            <a:off x="3459842" y="1762185"/>
            <a:ext cx="558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5910B"/>
                </a:solidFill>
                <a:latin typeface="DecimaWE Rg" panose="02000000000000000000" pitchFamily="2" charset="0"/>
              </a:rPr>
              <a:t>GRAZIE PER L’ATTENZIONE</a:t>
            </a:r>
            <a:endParaRPr lang="it-IT" sz="3600" b="1" dirty="0">
              <a:solidFill>
                <a:srgbClr val="F5910B"/>
              </a:solidFill>
              <a:latin typeface="DecimaWE Rg" panose="02000000000000000000" pitchFamily="2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10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96112" y="1292013"/>
            <a:ext cx="1031444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it-IT" sz="3800" b="1" dirty="0" smtClean="0">
                <a:solidFill>
                  <a:srgbClr val="F5910B"/>
                </a:solidFill>
                <a:latin typeface="DecimaWE Rg" panose="02000000000000000000" pitchFamily="2" charset="0"/>
              </a:rPr>
              <a:t>BENEFICIARI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Possono beneficiare del contributo di cui al presente bando i seguenti soggetti, </a:t>
            </a:r>
            <a:r>
              <a:rPr lang="it-IT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non in forma associata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: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tabLst>
                <a:tab pos="357188" algn="l"/>
              </a:tabLst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a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)	gli </a:t>
            </a:r>
            <a:r>
              <a:rPr lang="it-IT" sz="2200" b="1" dirty="0">
                <a:solidFill>
                  <a:srgbClr val="F5910B"/>
                </a:solidFill>
                <a:latin typeface="DecimaWE Rg" panose="02000000000000000000" pitchFamily="2" charset="0"/>
              </a:rPr>
              <a:t>enti privati, comprese le associazioni e le fondazioni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, senza fine di lucro o con l’obbligo statutario di reinvestire gli utili e gli avanzi di gestione nello svolgimento di attività previste nell’oggetto sociale, e le società cooperative, 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che hanno 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tra i loro scopi statutari la promozione di attività 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culturali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 </a:t>
            </a: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e sono 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regolarmente costituiti con atto pubblico o scrittura privata registrata;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tabLst>
                <a:tab pos="357188" algn="l"/>
              </a:tabLst>
            </a:pP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b)	gli </a:t>
            </a:r>
            <a:r>
              <a:rPr lang="it-IT" sz="2200" b="1" dirty="0">
                <a:solidFill>
                  <a:srgbClr val="F5910B"/>
                </a:solidFill>
                <a:latin typeface="DecimaWE Rg" panose="02000000000000000000" pitchFamily="2" charset="0"/>
              </a:rPr>
              <a:t>enti e le istituzioni, comprese le imprese sociali e le società cooperative</a:t>
            </a: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, iscritte al registro degli enti del Terzo settore di cui al decreto legislativo 3 luglio 2017, n. 117 (Codice del Terzo settore, a norma dell’articolo 1, comma 2, lettera b), della legge 6 giugno 2016, n. 106), che hanno tra i loro scopi statutari la promozione di attività culturali. 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endParaRPr lang="it-IT" sz="30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marL="285750" lvl="0" indent="-285750" algn="just">
              <a:spcBef>
                <a:spcPts val="600"/>
              </a:spcBef>
              <a:buFontTx/>
              <a:buChar char="-"/>
            </a:pPr>
            <a:endParaRPr lang="it-IT" sz="8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>
              <a:spcBef>
                <a:spcPts val="600"/>
              </a:spcBef>
            </a:pPr>
            <a:endParaRPr lang="it-IT" sz="14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90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89999" y="1477102"/>
            <a:ext cx="1041200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it-IT" sz="3800" b="1" dirty="0" smtClean="0">
                <a:solidFill>
                  <a:srgbClr val="FF0000"/>
                </a:solidFill>
                <a:latin typeface="DecimaWE Rg" panose="02000000000000000000" pitchFamily="2" charset="0"/>
              </a:rPr>
              <a:t>SOGGETTI ESCLUSI</a:t>
            </a:r>
          </a:p>
          <a:p>
            <a:pPr lvl="0" algn="just"/>
            <a:endParaRPr lang="it-IT" sz="22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marL="1371600" lvl="2" indent="-457200" algn="just"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Enti pubblici e/o enti locali</a:t>
            </a:r>
          </a:p>
          <a:p>
            <a:pPr marL="1371600" lvl="2" indent="-457200" algn="just"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Le imprese aventi fine di lucro secondo le norme del diritto civile e commerciale, salvo abbiano i requisiti riconosciuti alle imprese beneficiarie</a:t>
            </a:r>
          </a:p>
          <a:p>
            <a:pPr marL="1371600" lvl="2" indent="-457200" algn="just"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Liberi professionisti (anche in forma associata)</a:t>
            </a:r>
          </a:p>
          <a:p>
            <a:pPr marL="1371600" lvl="2" indent="-457200" algn="just"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Lavoratori autonomi</a:t>
            </a:r>
          </a:p>
          <a:p>
            <a:pPr marL="1371600" lvl="2" indent="-457200" algn="just"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Lavoratori dipendenti</a:t>
            </a:r>
          </a:p>
          <a:p>
            <a:pPr marL="1371600" lvl="2" indent="-457200" algn="just">
              <a:buFontTx/>
              <a:buChar char="-"/>
            </a:pPr>
            <a:r>
              <a:rPr lang="it-IT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DecimaWE Rg" panose="02000000000000000000" pitchFamily="2" charset="0"/>
              </a:rPr>
              <a:t>Persone fisiche</a:t>
            </a:r>
          </a:p>
          <a:p>
            <a:pPr lvl="0" algn="just"/>
            <a:endParaRPr lang="it-IT" sz="30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10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968657" y="1564212"/>
            <a:ext cx="10412001" cy="830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it-IT" sz="3800" b="1" dirty="0" smtClean="0">
                <a:solidFill>
                  <a:schemeClr val="accent1"/>
                </a:solidFill>
                <a:latin typeface="DecimaWE Rg" panose="02000000000000000000" pitchFamily="2" charset="0"/>
              </a:rPr>
              <a:t>PROGETTI AMMISSIBILI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lang="it-IT" sz="2200" dirty="0" smtClean="0">
                <a:latin typeface="DecimaWE Rg" panose="02000000000000000000" pitchFamily="2" charset="0"/>
              </a:rPr>
              <a:t>Sono ammissibili i progetti, realizzati sul territorio regionale finalizzati a rigenerare e riattivare :</a:t>
            </a:r>
          </a:p>
          <a:p>
            <a:pPr marL="457200" lvl="0" indent="-457200" algn="just">
              <a:spcBef>
                <a:spcPts val="1200"/>
              </a:spcBef>
              <a:spcAft>
                <a:spcPts val="600"/>
              </a:spcAft>
              <a:buAutoNum type="alphaLcParenR"/>
            </a:pPr>
            <a:r>
              <a:rPr lang="it-IT" sz="2200" dirty="0" smtClean="0">
                <a:latin typeface="DecimaWE Rg" panose="02000000000000000000" pitchFamily="2" charset="0"/>
              </a:rPr>
              <a:t>i </a:t>
            </a:r>
            <a:r>
              <a:rPr lang="it-IT" sz="2200" b="1" dirty="0" smtClean="0">
                <a:latin typeface="DecimaWE Rg" panose="02000000000000000000" pitchFamily="2" charset="0"/>
              </a:rPr>
              <a:t>luoghi della cultura</a:t>
            </a:r>
            <a:r>
              <a:rPr lang="it-IT" sz="2200" dirty="0" smtClean="0">
                <a:latin typeface="DecimaWE Rg" panose="02000000000000000000" pitchFamily="2" charset="0"/>
              </a:rPr>
              <a:t>, quali musei, biblioteche, pinacoteche, gallerie, luoghi espositivi, archivi, immobili che presentano interesse artistico, storico, archeologico e culturale, le ville, i parchi e i giardini di interesse artistico o storico, le pubbliche piazze, vie, strade e altri di interesse artistico o storico;</a:t>
            </a:r>
          </a:p>
          <a:p>
            <a:pPr marL="457200" lvl="0" indent="-457200" algn="just">
              <a:spcBef>
                <a:spcPts val="1200"/>
              </a:spcBef>
              <a:spcAft>
                <a:spcPts val="600"/>
              </a:spcAft>
              <a:buAutoNum type="alphaLcParenR" startAt="2"/>
            </a:pPr>
            <a:r>
              <a:rPr lang="it-IT" sz="2200" dirty="0" smtClean="0">
                <a:latin typeface="DecimaWE Rg" panose="02000000000000000000" pitchFamily="2" charset="0"/>
              </a:rPr>
              <a:t>i </a:t>
            </a:r>
            <a:r>
              <a:rPr lang="it-IT" sz="2200" b="1" dirty="0" smtClean="0">
                <a:latin typeface="DecimaWE Rg" panose="02000000000000000000" pitchFamily="2" charset="0"/>
              </a:rPr>
              <a:t>luoghi e spazi pubblici e privati </a:t>
            </a:r>
            <a:r>
              <a:rPr lang="it-IT" sz="2200" dirty="0" smtClean="0">
                <a:latin typeface="DecimaWE Rg" panose="02000000000000000000" pitchFamily="2" charset="0"/>
              </a:rPr>
              <a:t>dismessi, in stato di sottoutilizzo, di degrado o di abbandono, da destinare a usi e fini culturali collettivi, trasformandoli in centri culturali ed artistici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200" dirty="0"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200" dirty="0" smtClean="0"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2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2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2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0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4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968657" y="1564212"/>
            <a:ext cx="10342471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 smtClean="0">
                <a:latin typeface="DecimaWE Rg" panose="02000000000000000000" pitchFamily="2" charset="0"/>
              </a:rPr>
              <a:t>La </a:t>
            </a:r>
            <a:r>
              <a:rPr lang="it-IT" sz="2200" dirty="0">
                <a:latin typeface="DecimaWE Rg" panose="02000000000000000000" pitchFamily="2" charset="0"/>
              </a:rPr>
              <a:t>rigenerazione e la riattivazione </a:t>
            </a:r>
            <a:r>
              <a:rPr lang="it-IT" sz="2200" b="1" dirty="0">
                <a:solidFill>
                  <a:srgbClr val="F5910B"/>
                </a:solidFill>
                <a:latin typeface="DecimaWE Rg" panose="02000000000000000000" pitchFamily="2" charset="0"/>
              </a:rPr>
              <a:t>devono avvenire mediante la realizzazione di attività culturali o percorsi formativi  o laboratoriali  </a:t>
            </a:r>
            <a:r>
              <a:rPr lang="it-IT" sz="2200" dirty="0">
                <a:latin typeface="DecimaWE Rg" panose="02000000000000000000" pitchFamily="2" charset="0"/>
              </a:rPr>
              <a:t>in un’ottica di creazione di benessere delle comunità. </a:t>
            </a:r>
            <a:endParaRPr lang="it-IT" sz="2200" dirty="0" smtClean="0">
              <a:latin typeface="DecimaWE Rg" panose="02000000000000000000" pitchFamily="2" charset="0"/>
            </a:endParaRPr>
          </a:p>
          <a:p>
            <a:pPr algn="just"/>
            <a:endParaRPr lang="it-IT" sz="2200" dirty="0" smtClean="0">
              <a:latin typeface="DecimaWE Rg" panose="02000000000000000000" pitchFamily="2" charset="0"/>
            </a:endParaRPr>
          </a:p>
          <a:p>
            <a:pPr algn="just"/>
            <a:r>
              <a:rPr lang="it-IT" sz="2200" dirty="0" smtClean="0">
                <a:latin typeface="DecimaWE Rg" panose="02000000000000000000" pitchFamily="2" charset="0"/>
              </a:rPr>
              <a:t>A </a:t>
            </a:r>
            <a:r>
              <a:rPr lang="it-IT" sz="2200" dirty="0">
                <a:latin typeface="DecimaWE Rg" panose="02000000000000000000" pitchFamily="2" charset="0"/>
              </a:rPr>
              <a:t>tal fine </a:t>
            </a:r>
            <a:r>
              <a:rPr lang="it-IT" sz="2200" b="1" dirty="0" smtClean="0">
                <a:solidFill>
                  <a:srgbClr val="00B0F0"/>
                </a:solidFill>
                <a:latin typeface="DecimaWE Rg" panose="02000000000000000000" pitchFamily="2" charset="0"/>
              </a:rPr>
              <a:t>I PROGETTI DEVONO PREVEDERE </a:t>
            </a:r>
            <a:r>
              <a:rPr lang="it-IT" sz="2200" dirty="0" smtClean="0">
                <a:latin typeface="DecimaWE Rg" panose="02000000000000000000" pitchFamily="2" charset="0"/>
              </a:rPr>
              <a:t>la </a:t>
            </a:r>
            <a:r>
              <a:rPr lang="it-IT" sz="2200" dirty="0">
                <a:latin typeface="DecimaWE Rg" panose="02000000000000000000" pitchFamily="2" charset="0"/>
              </a:rPr>
              <a:t>costituzione formale, mediante intese, protocolli, convenzioni, o altre forme di accordi scritti, di </a:t>
            </a:r>
            <a:r>
              <a:rPr lang="it-IT" sz="2200" b="1" dirty="0" smtClean="0">
                <a:solidFill>
                  <a:srgbClr val="00B0F0"/>
                </a:solidFill>
                <a:latin typeface="DecimaWE Rg" panose="02000000000000000000" pitchFamily="2" charset="0"/>
              </a:rPr>
              <a:t>ALMENO UN PARTENARIATO TRA CANDIDATO BENEFICIARIO ED UN ENTE PUBBLICO</a:t>
            </a:r>
            <a:r>
              <a:rPr lang="it-IT" sz="2200" dirty="0" smtClean="0">
                <a:latin typeface="DecimaWE Rg" panose="02000000000000000000" pitchFamily="2" charset="0"/>
              </a:rPr>
              <a:t> locale </a:t>
            </a:r>
            <a:r>
              <a:rPr lang="it-IT" sz="2200" dirty="0">
                <a:latin typeface="DecimaWE Rg" panose="02000000000000000000" pitchFamily="2" charset="0"/>
              </a:rPr>
              <a:t>territoriale o un ente pubblico che persegua finalità di coesione, integrazione, inclusione e innovazione sociale, e possono prevedere la costituzione formale, con i medesimi strumenti, di partenariati con altri soggetti pubblici, soggetti del terzo settore, associazioni del territorio e comunità locali.</a:t>
            </a:r>
          </a:p>
          <a:p>
            <a:pPr algn="just"/>
            <a:endParaRPr lang="it-IT" sz="2200" dirty="0" smtClean="0">
              <a:latin typeface="DecimaWE Rg" panose="02000000000000000000" pitchFamily="2" charset="0"/>
            </a:endParaRPr>
          </a:p>
          <a:p>
            <a:pPr algn="just"/>
            <a:r>
              <a:rPr lang="it-IT" sz="2200" dirty="0" smtClean="0">
                <a:latin typeface="DecimaWE Rg" panose="02000000000000000000" pitchFamily="2" charset="0"/>
              </a:rPr>
              <a:t>Il </a:t>
            </a:r>
            <a:r>
              <a:rPr lang="it-IT" sz="2200" dirty="0">
                <a:latin typeface="DecimaWE Rg" panose="02000000000000000000" pitchFamily="2" charset="0"/>
              </a:rPr>
              <a:t>candidato può presentare un solo progetto a valere sul presente </a:t>
            </a:r>
            <a:r>
              <a:rPr lang="it-IT" sz="2200" dirty="0" smtClean="0">
                <a:latin typeface="DecimaWE Rg" panose="02000000000000000000" pitchFamily="2" charset="0"/>
              </a:rPr>
              <a:t>bando</a:t>
            </a:r>
            <a:endParaRPr lang="it-IT" sz="3200" dirty="0"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200" dirty="0" smtClean="0"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2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200" dirty="0" smtClean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2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endParaRPr lang="it-IT" sz="30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745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89999" y="1781004"/>
            <a:ext cx="10412001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it-IT" sz="3800" b="1" dirty="0" smtClean="0">
                <a:solidFill>
                  <a:schemeClr val="accent1"/>
                </a:solidFill>
                <a:latin typeface="DecimaWE Rg" panose="02000000000000000000" pitchFamily="2" charset="0"/>
              </a:rPr>
              <a:t>TERMINI DI PRESENTAZIONE DELLA DOMANDA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lang="it-IT" sz="2200" dirty="0" smtClean="0">
                <a:latin typeface="DecimaWE Rg" panose="02000000000000000000" pitchFamily="2" charset="0"/>
              </a:rPr>
              <a:t>Le domande vanno presentate tra le ore 8.00 del giorno </a:t>
            </a:r>
            <a:r>
              <a:rPr lang="it-IT" sz="2200" b="1" dirty="0" smtClean="0">
                <a:latin typeface="DecimaWE Rg" panose="02000000000000000000" pitchFamily="2" charset="0"/>
              </a:rPr>
              <a:t>11 gennaio 2024 </a:t>
            </a:r>
            <a:r>
              <a:rPr lang="it-IT" sz="2200" dirty="0" smtClean="0">
                <a:latin typeface="DecimaWE Rg" panose="02000000000000000000" pitchFamily="2" charset="0"/>
              </a:rPr>
              <a:t>e le ore 16.00.00 del giorno </a:t>
            </a:r>
            <a:r>
              <a:rPr lang="it-IT" sz="2200" b="1" dirty="0" smtClean="0">
                <a:latin typeface="DecimaWE Rg" panose="02000000000000000000" pitchFamily="2" charset="0"/>
              </a:rPr>
              <a:t>22 febbraio 2024</a:t>
            </a:r>
            <a:r>
              <a:rPr lang="it-IT" sz="2200" dirty="0" smtClean="0">
                <a:latin typeface="DecimaWE Rg" panose="02000000000000000000" pitchFamily="2" charset="0"/>
              </a:rPr>
              <a:t>.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lang="it-IT" sz="2200" dirty="0" smtClean="0">
                <a:latin typeface="DecimaWE Rg" panose="02000000000000000000" pitchFamily="2" charset="0"/>
              </a:rPr>
              <a:t>Le domande vanno presentate </a:t>
            </a:r>
            <a:r>
              <a:rPr lang="it-IT" sz="2200" b="1" dirty="0" smtClean="0">
                <a:latin typeface="DecimaWE Rg" panose="02000000000000000000" pitchFamily="2" charset="0"/>
              </a:rPr>
              <a:t>esclusivamente per via telematica</a:t>
            </a:r>
            <a:r>
              <a:rPr lang="it-IT" sz="2200" dirty="0" smtClean="0">
                <a:latin typeface="DecimaWE Rg" panose="02000000000000000000" pitchFamily="2" charset="0"/>
              </a:rPr>
              <a:t> tramite il sistema online dedicato. </a:t>
            </a:r>
            <a:endParaRPr lang="it-IT" sz="2200" dirty="0">
              <a:latin typeface="DecimaWE Rg" panose="02000000000000000000" pitchFamily="2" charset="0"/>
            </a:endParaRPr>
          </a:p>
          <a:p>
            <a:pPr lvl="0" algn="just">
              <a:spcBef>
                <a:spcPts val="1200"/>
              </a:spcBef>
              <a:spcAft>
                <a:spcPts val="600"/>
              </a:spcAft>
            </a:pPr>
            <a:r>
              <a:rPr lang="it-IT" sz="2200" dirty="0" smtClean="0">
                <a:latin typeface="DecimaWE Rg" panose="02000000000000000000" pitchFamily="2" charset="0"/>
              </a:rPr>
              <a:t>Le domande mancanti anche di uno solo dei documenti di cui </a:t>
            </a:r>
            <a:r>
              <a:rPr lang="it-IT" sz="2200" b="1" dirty="0" smtClean="0">
                <a:latin typeface="DecimaWE Rg" panose="02000000000000000000" pitchFamily="2" charset="0"/>
              </a:rPr>
              <a:t>all’articolo 14, comma 2</a:t>
            </a:r>
            <a:r>
              <a:rPr lang="it-IT" sz="2200" dirty="0" smtClean="0">
                <a:latin typeface="DecimaWE Rg" panose="02000000000000000000" pitchFamily="2" charset="0"/>
              </a:rPr>
              <a:t>, saranno considerate inammissibili.</a:t>
            </a:r>
          </a:p>
          <a:p>
            <a:pPr lvl="0" algn="just"/>
            <a:endParaRPr lang="it-IT" sz="3000" dirty="0">
              <a:solidFill>
                <a:prstClr val="black">
                  <a:lumMod val="75000"/>
                  <a:lumOff val="25000"/>
                </a:prst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05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981439" y="1449028"/>
            <a:ext cx="1041200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00"/>
              </a:spcBef>
              <a:spcAft>
                <a:spcPts val="1200"/>
              </a:spcAft>
            </a:pPr>
            <a:r>
              <a:rPr lang="it-IT" sz="3800" b="1" dirty="0" smtClean="0">
                <a:solidFill>
                  <a:schemeClr val="accent1"/>
                </a:solidFill>
                <a:latin typeface="DecimaWE Rg" panose="02000000000000000000" pitchFamily="2" charset="0"/>
              </a:rPr>
              <a:t>COMPOSIZIONE DELLA DOMANDA</a:t>
            </a:r>
          </a:p>
          <a:p>
            <a:pPr lvl="0" algn="just"/>
            <a:r>
              <a:rPr lang="it-IT" sz="1600" dirty="0" smtClean="0">
                <a:latin typeface="DecimaWE Rg" panose="02000000000000000000" pitchFamily="2" charset="0"/>
              </a:rPr>
              <a:t>La domanda di sovvenzione è costituita, </a:t>
            </a:r>
            <a:r>
              <a:rPr lang="it-IT" sz="1600" b="1" dirty="0" smtClean="0">
                <a:latin typeface="DecimaWE Rg" panose="02000000000000000000" pitchFamily="2" charset="0"/>
              </a:rPr>
              <a:t>pena l’inammissibilità </a:t>
            </a:r>
            <a:r>
              <a:rPr lang="it-IT" sz="1600" dirty="0" smtClean="0">
                <a:latin typeface="DecimaWE Rg" panose="02000000000000000000" pitchFamily="2" charset="0"/>
              </a:rPr>
              <a:t>della stessa, dal </a:t>
            </a:r>
            <a:r>
              <a:rPr lang="it-IT" sz="1600" dirty="0">
                <a:latin typeface="DecimaWE Rg" panose="02000000000000000000" pitchFamily="2" charset="0"/>
              </a:rPr>
              <a:t>progetto, suddiviso nelle seguenti </a:t>
            </a:r>
            <a:r>
              <a:rPr lang="it-IT" sz="1600" dirty="0" smtClean="0">
                <a:latin typeface="DecimaWE Rg" panose="02000000000000000000" pitchFamily="2" charset="0"/>
              </a:rPr>
              <a:t>sezioni:</a:t>
            </a:r>
          </a:p>
          <a:p>
            <a:pPr marL="342900" lvl="0" indent="-342900" algn="just">
              <a:buAutoNum type="arabicParenR"/>
            </a:pPr>
            <a:r>
              <a:rPr lang="it-IT" sz="1600" u="sng" dirty="0" smtClean="0">
                <a:latin typeface="DecimaWE Rg" panose="02000000000000000000" pitchFamily="2" charset="0"/>
              </a:rPr>
              <a:t>Sezione descrittiva </a:t>
            </a:r>
            <a:r>
              <a:rPr lang="it-IT" sz="1600" dirty="0" smtClean="0">
                <a:latin typeface="DecimaWE Rg" panose="02000000000000000000" pitchFamily="2" charset="0"/>
              </a:rPr>
              <a:t>nella quale il richiedente </a:t>
            </a:r>
            <a:r>
              <a:rPr lang="it-IT" sz="1600" dirty="0">
                <a:latin typeface="DecimaWE Rg" panose="02000000000000000000" pitchFamily="2" charset="0"/>
              </a:rPr>
              <a:t>illustra in modo dettagliato, completo ed </a:t>
            </a:r>
            <a:r>
              <a:rPr lang="it-IT" sz="1600" dirty="0" smtClean="0">
                <a:latin typeface="DecimaWE Rg" panose="02000000000000000000" pitchFamily="2" charset="0"/>
              </a:rPr>
              <a:t>accurato: </a:t>
            </a:r>
          </a:p>
          <a:p>
            <a:pPr lvl="0" algn="just"/>
            <a:r>
              <a:rPr lang="it-IT" sz="1600" dirty="0">
                <a:latin typeface="DecimaWE Rg" panose="02000000000000000000" pitchFamily="2" charset="0"/>
              </a:rPr>
              <a:t> </a:t>
            </a:r>
            <a:r>
              <a:rPr lang="it-IT" sz="1600" dirty="0" smtClean="0">
                <a:latin typeface="DecimaWE Rg" panose="02000000000000000000" pitchFamily="2" charset="0"/>
              </a:rPr>
              <a:t>      a) l’</a:t>
            </a:r>
            <a:r>
              <a:rPr lang="it-IT" sz="1600" b="1" dirty="0" smtClean="0">
                <a:latin typeface="DecimaWE Rg" panose="02000000000000000000" pitchFamily="2" charset="0"/>
              </a:rPr>
              <a:t>Innovatività</a:t>
            </a:r>
            <a:r>
              <a:rPr lang="it-IT" sz="1600" dirty="0" smtClean="0">
                <a:latin typeface="DecimaWE Rg" panose="02000000000000000000" pitchFamily="2" charset="0"/>
              </a:rPr>
              <a:t> </a:t>
            </a:r>
            <a:r>
              <a:rPr lang="it-IT" sz="1600" dirty="0">
                <a:latin typeface="DecimaWE Rg" panose="02000000000000000000" pitchFamily="2" charset="0"/>
              </a:rPr>
              <a:t>e capacità del progetto di favorire l’integrazione e la coesione sociale, e di creare percorsi e pratiche di cittadinanza attiva, misurata in termini di costituzione di partenariati tra soggetti istituzionali (comprese le comunità locali), residenti e operatori privati, </a:t>
            </a:r>
            <a:r>
              <a:rPr lang="it-IT" sz="1600" dirty="0" smtClean="0">
                <a:latin typeface="DecimaWE Rg" panose="02000000000000000000" pitchFamily="2" charset="0"/>
              </a:rPr>
              <a:t>volti a </a:t>
            </a:r>
            <a:r>
              <a:rPr lang="it-IT" sz="1600" dirty="0">
                <a:latin typeface="DecimaWE Rg" panose="02000000000000000000" pitchFamily="2" charset="0"/>
              </a:rPr>
              <a:t>favorire la partecipazione attiva dei giovani alla vita della propria </a:t>
            </a:r>
            <a:r>
              <a:rPr lang="it-IT" sz="1600" dirty="0" smtClean="0">
                <a:latin typeface="DecimaWE Rg" panose="02000000000000000000" pitchFamily="2" charset="0"/>
              </a:rPr>
              <a:t>comunità e a </a:t>
            </a:r>
            <a:r>
              <a:rPr lang="it-IT" sz="1600" dirty="0">
                <a:latin typeface="DecimaWE Rg" panose="02000000000000000000" pitchFamily="2" charset="0"/>
              </a:rPr>
              <a:t>favorire l’utilizzo e la fruizione dei luoghi e degli spazi da parte di segmenti sociali caratterizzati da situazioni di marginalità sociale, con l’obiettivo di accrescerne le competenze e promuovere una maggiore confidenza in sé </a:t>
            </a:r>
            <a:r>
              <a:rPr lang="it-IT" sz="1600" dirty="0" smtClean="0">
                <a:latin typeface="DecimaWE Rg" panose="02000000000000000000" pitchFamily="2" charset="0"/>
              </a:rPr>
              <a:t>stessi;</a:t>
            </a:r>
          </a:p>
          <a:p>
            <a:pPr lvl="0" algn="just"/>
            <a:r>
              <a:rPr lang="it-IT" sz="1600" dirty="0">
                <a:latin typeface="DecimaWE Rg" panose="02000000000000000000" pitchFamily="2" charset="0"/>
              </a:rPr>
              <a:t> </a:t>
            </a:r>
            <a:r>
              <a:rPr lang="it-IT" sz="1600" dirty="0" smtClean="0">
                <a:latin typeface="DecimaWE Rg" panose="02000000000000000000" pitchFamily="2" charset="0"/>
              </a:rPr>
              <a:t>       b) il </a:t>
            </a:r>
            <a:r>
              <a:rPr lang="it-IT" sz="1600" b="1" dirty="0" smtClean="0">
                <a:latin typeface="DecimaWE Rg" panose="02000000000000000000" pitchFamily="2" charset="0"/>
              </a:rPr>
              <a:t>Team </a:t>
            </a:r>
            <a:r>
              <a:rPr lang="it-IT" sz="1600" b="1" dirty="0">
                <a:latin typeface="DecimaWE Rg" panose="02000000000000000000" pitchFamily="2" charset="0"/>
              </a:rPr>
              <a:t>progettuale</a:t>
            </a:r>
            <a:r>
              <a:rPr lang="it-IT" sz="1600" dirty="0" smtClean="0">
                <a:latin typeface="DecimaWE Rg" panose="02000000000000000000" pitchFamily="2" charset="0"/>
              </a:rPr>
              <a:t>;</a:t>
            </a:r>
          </a:p>
          <a:p>
            <a:pPr lvl="0" algn="just"/>
            <a:r>
              <a:rPr lang="it-IT" sz="1600" dirty="0">
                <a:latin typeface="DecimaWE Rg" panose="02000000000000000000" pitchFamily="2" charset="0"/>
              </a:rPr>
              <a:t> </a:t>
            </a:r>
            <a:r>
              <a:rPr lang="it-IT" sz="1600" dirty="0" smtClean="0">
                <a:latin typeface="DecimaWE Rg" panose="02000000000000000000" pitchFamily="2" charset="0"/>
              </a:rPr>
              <a:t>       c)  la </a:t>
            </a:r>
            <a:r>
              <a:rPr lang="it-IT" sz="1600" b="1" dirty="0" smtClean="0">
                <a:latin typeface="DecimaWE Rg" panose="02000000000000000000" pitchFamily="2" charset="0"/>
              </a:rPr>
              <a:t>Qualità degli interventi </a:t>
            </a:r>
            <a:r>
              <a:rPr lang="it-IT" sz="1600" dirty="0" smtClean="0">
                <a:latin typeface="DecimaWE Rg" panose="02000000000000000000" pitchFamily="2" charset="0"/>
              </a:rPr>
              <a:t>di valorizzazione dei luoghi e spazi da destinare a pubblica fruizione culturale;</a:t>
            </a:r>
          </a:p>
          <a:p>
            <a:pPr lvl="0" algn="just"/>
            <a:r>
              <a:rPr lang="it-IT" sz="1600" dirty="0">
                <a:latin typeface="DecimaWE Rg" panose="02000000000000000000" pitchFamily="2" charset="0"/>
              </a:rPr>
              <a:t> </a:t>
            </a:r>
            <a:r>
              <a:rPr lang="it-IT" sz="1600" dirty="0" smtClean="0">
                <a:latin typeface="DecimaWE Rg" panose="02000000000000000000" pitchFamily="2" charset="0"/>
              </a:rPr>
              <a:t>       d) il </a:t>
            </a:r>
            <a:r>
              <a:rPr lang="it-IT" sz="1600" b="1" dirty="0" smtClean="0">
                <a:latin typeface="DecimaWE Rg" panose="02000000000000000000" pitchFamily="2" charset="0"/>
              </a:rPr>
              <a:t>Livello di digitalizzazione </a:t>
            </a:r>
            <a:r>
              <a:rPr lang="it-IT" sz="1600" dirty="0" smtClean="0">
                <a:latin typeface="DecimaWE Rg" panose="02000000000000000000" pitchFamily="2" charset="0"/>
              </a:rPr>
              <a:t>dei servizi, prodotti ed attività;</a:t>
            </a:r>
          </a:p>
          <a:p>
            <a:pPr lvl="0" algn="just"/>
            <a:r>
              <a:rPr lang="it-IT" sz="1600" dirty="0">
                <a:latin typeface="DecimaWE Rg" panose="02000000000000000000" pitchFamily="2" charset="0"/>
              </a:rPr>
              <a:t> </a:t>
            </a:r>
            <a:r>
              <a:rPr lang="it-IT" sz="1600" dirty="0" smtClean="0">
                <a:latin typeface="DecimaWE Rg" panose="02000000000000000000" pitchFamily="2" charset="0"/>
              </a:rPr>
              <a:t>       e) le </a:t>
            </a:r>
            <a:r>
              <a:rPr lang="it-IT" sz="1600" b="1" dirty="0" smtClean="0">
                <a:latin typeface="DecimaWE Rg" panose="02000000000000000000" pitchFamily="2" charset="0"/>
              </a:rPr>
              <a:t>Iniziative di turismo sostenibile</a:t>
            </a:r>
          </a:p>
          <a:p>
            <a:r>
              <a:rPr lang="it-IT" sz="1600" dirty="0" smtClean="0">
                <a:latin typeface="DecimaWE Rg" panose="02000000000000000000" pitchFamily="2" charset="0"/>
              </a:rPr>
              <a:t>        f</a:t>
            </a:r>
            <a:r>
              <a:rPr lang="it-IT" sz="1600" dirty="0">
                <a:latin typeface="DecimaWE Rg" panose="02000000000000000000" pitchFamily="2" charset="0"/>
              </a:rPr>
              <a:t>) </a:t>
            </a:r>
            <a:r>
              <a:rPr lang="it-IT" sz="1600" dirty="0" smtClean="0">
                <a:latin typeface="DecimaWE Rg" panose="02000000000000000000" pitchFamily="2" charset="0"/>
              </a:rPr>
              <a:t>l’</a:t>
            </a:r>
            <a:r>
              <a:rPr lang="it-IT" sz="1600" b="1" dirty="0" smtClean="0">
                <a:latin typeface="DecimaWE Rg" panose="02000000000000000000" pitchFamily="2" charset="0"/>
              </a:rPr>
              <a:t>Incremento </a:t>
            </a:r>
            <a:r>
              <a:rPr lang="it-IT" sz="1600" b="1" dirty="0">
                <a:latin typeface="DecimaWE Rg" panose="02000000000000000000" pitchFamily="2" charset="0"/>
              </a:rPr>
              <a:t>della partecipazione culturale dei cittadini</a:t>
            </a:r>
            <a:r>
              <a:rPr lang="it-IT" sz="1600" dirty="0">
                <a:latin typeface="DecimaWE Rg" panose="02000000000000000000" pitchFamily="2" charset="0"/>
              </a:rPr>
              <a:t>;</a:t>
            </a:r>
          </a:p>
          <a:p>
            <a:r>
              <a:rPr lang="it-IT" sz="1600" dirty="0" smtClean="0">
                <a:latin typeface="DecimaWE Rg" panose="02000000000000000000" pitchFamily="2" charset="0"/>
              </a:rPr>
              <a:t>        g</a:t>
            </a:r>
            <a:r>
              <a:rPr lang="it-IT" sz="1600" dirty="0">
                <a:latin typeface="DecimaWE Rg" panose="02000000000000000000" pitchFamily="2" charset="0"/>
              </a:rPr>
              <a:t>) </a:t>
            </a:r>
            <a:r>
              <a:rPr lang="it-IT" sz="1600" dirty="0" smtClean="0">
                <a:latin typeface="DecimaWE Rg" panose="02000000000000000000" pitchFamily="2" charset="0"/>
              </a:rPr>
              <a:t>le </a:t>
            </a:r>
            <a:r>
              <a:rPr lang="it-IT" sz="1600" b="1" dirty="0" smtClean="0">
                <a:latin typeface="DecimaWE Rg" panose="02000000000000000000" pitchFamily="2" charset="0"/>
              </a:rPr>
              <a:t>Iniziative </a:t>
            </a:r>
            <a:r>
              <a:rPr lang="it-IT" sz="1600" b="1" dirty="0">
                <a:latin typeface="DecimaWE Rg" panose="02000000000000000000" pitchFamily="2" charset="0"/>
              </a:rPr>
              <a:t>occupazionali di qualità</a:t>
            </a:r>
            <a:r>
              <a:rPr lang="it-IT" sz="1600" dirty="0" smtClean="0">
                <a:latin typeface="DecimaWE Rg" panose="02000000000000000000" pitchFamily="2" charset="0"/>
              </a:rPr>
              <a:t>;</a:t>
            </a:r>
          </a:p>
          <a:p>
            <a:pPr indent="357188"/>
            <a:r>
              <a:rPr lang="it-IT" sz="1600" dirty="0">
                <a:latin typeface="DecimaWE Rg" panose="02000000000000000000" pitchFamily="2" charset="0"/>
              </a:rPr>
              <a:t>h) i </a:t>
            </a:r>
            <a:r>
              <a:rPr lang="it-IT" sz="1600" b="1" dirty="0">
                <a:latin typeface="DecimaWE Rg" panose="02000000000000000000" pitchFamily="2" charset="0"/>
              </a:rPr>
              <a:t>Percorsi formativi in ambito culturale in sinergia con il programma FSE +</a:t>
            </a:r>
            <a:r>
              <a:rPr lang="it-IT" sz="1600" dirty="0">
                <a:latin typeface="DecimaWE Rg" panose="02000000000000000000" pitchFamily="2" charset="0"/>
              </a:rPr>
              <a:t>;</a:t>
            </a:r>
          </a:p>
          <a:p>
            <a:pPr marL="357188"/>
            <a:r>
              <a:rPr lang="it-IT" sz="1600" dirty="0">
                <a:latin typeface="DecimaWE Rg" panose="02000000000000000000" pitchFamily="2" charset="0"/>
              </a:rPr>
              <a:t>I ) la </a:t>
            </a:r>
            <a:r>
              <a:rPr lang="it-IT" sz="1600" b="1" dirty="0">
                <a:latin typeface="DecimaWE Rg" panose="02000000000000000000" pitchFamily="2" charset="0"/>
              </a:rPr>
              <a:t>Congruenza economico </a:t>
            </a:r>
            <a:r>
              <a:rPr lang="it-IT" sz="1600" b="1" dirty="0" smtClean="0">
                <a:latin typeface="DecimaWE Rg" panose="02000000000000000000" pitchFamily="2" charset="0"/>
              </a:rPr>
              <a:t>finanziaria </a:t>
            </a:r>
            <a:r>
              <a:rPr lang="it-IT" sz="1600" dirty="0" smtClean="0">
                <a:latin typeface="DecimaWE Rg" panose="02000000000000000000" pitchFamily="2" charset="0"/>
              </a:rPr>
              <a:t>del progetto in relazione ai risultati da raggiugere.</a:t>
            </a:r>
            <a:endParaRPr lang="it-IT" sz="1600" dirty="0">
              <a:latin typeface="DecimaWE Rg" panose="02000000000000000000" pitchFamily="2" charset="0"/>
            </a:endParaRPr>
          </a:p>
          <a:p>
            <a:endParaRPr lang="it-IT" sz="1600" dirty="0">
              <a:latin typeface="DecimaWE Rg" panose="02000000000000000000" pitchFamily="2" charset="0"/>
            </a:endParaRPr>
          </a:p>
          <a:p>
            <a:pPr lvl="0" algn="just"/>
            <a:endParaRPr lang="it-IT" sz="1600" b="1" dirty="0">
              <a:latin typeface="DecimaWE Rg" panose="02000000000000000000" pitchFamily="2" charset="0"/>
            </a:endParaRPr>
          </a:p>
          <a:p>
            <a:pPr lvl="0" algn="just"/>
            <a:endParaRPr lang="it-IT" dirty="0" smtClean="0">
              <a:latin typeface="DecimaWE Rg" panose="02000000000000000000" pitchFamily="2" charset="0"/>
            </a:endParaRPr>
          </a:p>
          <a:p>
            <a:pPr marL="285750" lvl="0" indent="-285750" algn="just">
              <a:buFontTx/>
              <a:buChar char="-"/>
            </a:pPr>
            <a:endParaRPr lang="it-IT" dirty="0" smtClean="0"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276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6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0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1"/>
            <a:ext cx="12192000" cy="10910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889999" y="1248986"/>
            <a:ext cx="10412001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latin typeface="DecimaWE Rg" panose="02000000000000000000" pitchFamily="2" charset="0"/>
              </a:rPr>
              <a:t>2</a:t>
            </a:r>
            <a:r>
              <a:rPr lang="it-IT" dirty="0">
                <a:latin typeface="DecimaWE Rg" panose="02000000000000000000" pitchFamily="2" charset="0"/>
              </a:rPr>
              <a:t>. </a:t>
            </a:r>
            <a:r>
              <a:rPr lang="it-IT" sz="1700" u="sng" dirty="0">
                <a:latin typeface="DecimaWE Rg" panose="02000000000000000000" pitchFamily="2" charset="0"/>
              </a:rPr>
              <a:t>Sezione economica finanziaria </a:t>
            </a:r>
            <a:r>
              <a:rPr lang="it-IT" sz="1700" dirty="0">
                <a:latin typeface="DecimaWE Rg" panose="02000000000000000000" pitchFamily="2" charset="0"/>
              </a:rPr>
              <a:t>: il richiedente espone il quadro economico-finanziario dei costi ammissibili del progetto e ne illustra la sostenibilità finanziaria del progetto per l’intero periodo di durata del vincolo di stabilità;</a:t>
            </a:r>
          </a:p>
          <a:p>
            <a:pPr algn="just"/>
            <a:r>
              <a:rPr lang="it-IT" sz="1700" dirty="0">
                <a:latin typeface="DecimaWE Rg" panose="02000000000000000000" pitchFamily="2" charset="0"/>
              </a:rPr>
              <a:t>Il candidato, </a:t>
            </a:r>
            <a:r>
              <a:rPr lang="it-IT" sz="1700" b="1" dirty="0">
                <a:latin typeface="DecimaWE Rg" panose="02000000000000000000" pitchFamily="2" charset="0"/>
              </a:rPr>
              <a:t>pena l’inammissibilità della domanda, </a:t>
            </a:r>
            <a:r>
              <a:rPr lang="it-IT" sz="1700" dirty="0">
                <a:latin typeface="DecimaWE Rg" panose="02000000000000000000" pitchFamily="2" charset="0"/>
              </a:rPr>
              <a:t>è tenuto a presentare le dichiarazioni </a:t>
            </a:r>
            <a:r>
              <a:rPr lang="it-IT" sz="1700" dirty="0" smtClean="0">
                <a:latin typeface="DecimaWE Rg" panose="02000000000000000000" pitchFamily="2" charset="0"/>
              </a:rPr>
              <a:t>sostitutive </a:t>
            </a:r>
            <a:r>
              <a:rPr lang="it-IT" sz="1700" dirty="0">
                <a:latin typeface="DecimaWE Rg" panose="02000000000000000000" pitchFamily="2" charset="0"/>
              </a:rPr>
              <a:t>ai sensi dell’art. 47 del DPR n </a:t>
            </a:r>
            <a:r>
              <a:rPr lang="it-IT" sz="1700" dirty="0" smtClean="0">
                <a:latin typeface="DecimaWE Rg" panose="02000000000000000000" pitchFamily="2" charset="0"/>
              </a:rPr>
              <a:t>445/2000</a:t>
            </a:r>
            <a:r>
              <a:rPr lang="it-IT" sz="1700" dirty="0" smtClean="0">
                <a:latin typeface="DecimaWE Rg" panose="02000000000000000000" pitchFamily="2" charset="0"/>
              </a:rPr>
              <a:t>.</a:t>
            </a:r>
            <a:endParaRPr lang="it-IT" sz="1700" dirty="0" smtClean="0">
              <a:latin typeface="DecimaWE Rg" panose="02000000000000000000" pitchFamily="2" charset="0"/>
            </a:endParaRPr>
          </a:p>
          <a:p>
            <a:pPr lvl="0" algn="just"/>
            <a:r>
              <a:rPr lang="it-IT" sz="1700" dirty="0" smtClean="0">
                <a:latin typeface="DecimaWE Rg" panose="02000000000000000000" pitchFamily="2" charset="0"/>
              </a:rPr>
              <a:t>Il </a:t>
            </a:r>
            <a:r>
              <a:rPr lang="it-IT" sz="1700" dirty="0">
                <a:latin typeface="DecimaWE Rg" panose="02000000000000000000" pitchFamily="2" charset="0"/>
              </a:rPr>
              <a:t>candidato beneficiario allega altresì:</a:t>
            </a:r>
          </a:p>
          <a:p>
            <a:pPr lvl="0" algn="just"/>
            <a:r>
              <a:rPr lang="it-IT" sz="1700" dirty="0">
                <a:latin typeface="DecimaWE Rg" panose="02000000000000000000" pitchFamily="2" charset="0"/>
              </a:rPr>
              <a:t>a) </a:t>
            </a:r>
            <a:r>
              <a:rPr lang="it-IT" sz="1700" b="1" dirty="0">
                <a:solidFill>
                  <a:srgbClr val="F5910B"/>
                </a:solidFill>
                <a:latin typeface="DecimaWE Rg" panose="02000000000000000000" pitchFamily="2" charset="0"/>
              </a:rPr>
              <a:t>idoneo titolo giuridico </a:t>
            </a:r>
            <a:r>
              <a:rPr lang="it-IT" sz="1700" dirty="0">
                <a:latin typeface="DecimaWE Rg" panose="02000000000000000000" pitchFamily="2" charset="0"/>
              </a:rPr>
              <a:t>ossia la </a:t>
            </a:r>
            <a:r>
              <a:rPr lang="it-IT" sz="1700" b="1" dirty="0">
                <a:solidFill>
                  <a:srgbClr val="F5910B"/>
                </a:solidFill>
                <a:latin typeface="DecimaWE Rg" panose="02000000000000000000" pitchFamily="2" charset="0"/>
              </a:rPr>
              <a:t>piena disponibilità del bene immobile sul quale verrà realizzato il progetto </a:t>
            </a:r>
            <a:r>
              <a:rPr lang="it-IT" sz="1700" dirty="0">
                <a:latin typeface="DecimaWE Rg" panose="02000000000000000000" pitchFamily="2" charset="0"/>
              </a:rPr>
              <a:t>per la durata del vincolo di stabilità di cui all’articolo 28, ovvero la legittimazione ad effettuare, </a:t>
            </a:r>
            <a:r>
              <a:rPr lang="it-IT" sz="1700" b="1" dirty="0" smtClean="0">
                <a:solidFill>
                  <a:schemeClr val="accent2"/>
                </a:solidFill>
                <a:latin typeface="DecimaWE Rg" panose="02000000000000000000" pitchFamily="2" charset="0"/>
              </a:rPr>
              <a:t>QUALORA PERTINENTI</a:t>
            </a:r>
            <a:r>
              <a:rPr lang="it-IT" sz="1700" dirty="0" smtClean="0">
                <a:latin typeface="DecimaWE Rg" panose="02000000000000000000" pitchFamily="2" charset="0"/>
              </a:rPr>
              <a:t>, </a:t>
            </a:r>
            <a:r>
              <a:rPr lang="it-IT" sz="1700" dirty="0">
                <a:latin typeface="DecimaWE Rg" panose="02000000000000000000" pitchFamily="2" charset="0"/>
              </a:rPr>
              <a:t>gli interventi di manutenzione ordinaria e di abbattimento delle barriere architettoniche laddove previste dal progetto;</a:t>
            </a:r>
          </a:p>
          <a:p>
            <a:pPr lvl="0" algn="just"/>
            <a:r>
              <a:rPr lang="it-IT" sz="1700" dirty="0">
                <a:latin typeface="DecimaWE Rg" panose="02000000000000000000" pitchFamily="2" charset="0"/>
              </a:rPr>
              <a:t>b) </a:t>
            </a:r>
            <a:r>
              <a:rPr lang="it-IT" sz="1700" b="1" dirty="0" smtClean="0">
                <a:solidFill>
                  <a:schemeClr val="accent2"/>
                </a:solidFill>
                <a:latin typeface="DecimaWE Rg" panose="02000000000000000000" pitchFamily="2" charset="0"/>
              </a:rPr>
              <a:t>QUALORA PERTINENTE</a:t>
            </a:r>
            <a:r>
              <a:rPr lang="it-IT" sz="1700" dirty="0" smtClean="0">
                <a:latin typeface="DecimaWE Rg" panose="02000000000000000000" pitchFamily="2" charset="0"/>
              </a:rPr>
              <a:t>, il </a:t>
            </a:r>
            <a:r>
              <a:rPr lang="it-IT" sz="1700" dirty="0">
                <a:latin typeface="DecimaWE Rg" panose="02000000000000000000" pitchFamily="2" charset="0"/>
              </a:rPr>
              <a:t>computo metrico estimativo, ossia il documento edilizio fondamentale per specificare le quantità delle lavorazioni necessarie, stimare il prezzo delle lavorazioni e il costo complessivo delle stesse; </a:t>
            </a:r>
          </a:p>
          <a:p>
            <a:pPr lvl="0" algn="just"/>
            <a:r>
              <a:rPr lang="it-IT" sz="1700" dirty="0">
                <a:latin typeface="DecimaWE Rg" panose="02000000000000000000" pitchFamily="2" charset="0"/>
              </a:rPr>
              <a:t>c) </a:t>
            </a:r>
            <a:r>
              <a:rPr lang="it-IT" sz="1700" b="1" dirty="0" smtClean="0">
                <a:solidFill>
                  <a:schemeClr val="accent2"/>
                </a:solidFill>
                <a:latin typeface="DecimaWE Rg" panose="02000000000000000000" pitchFamily="2" charset="0"/>
              </a:rPr>
              <a:t>QUALORA PERTINENTE</a:t>
            </a:r>
            <a:r>
              <a:rPr lang="it-IT" sz="1700" dirty="0" smtClean="0">
                <a:latin typeface="DecimaWE Rg" panose="02000000000000000000" pitchFamily="2" charset="0"/>
              </a:rPr>
              <a:t>, la </a:t>
            </a:r>
            <a:r>
              <a:rPr lang="it-IT" sz="1700" dirty="0">
                <a:latin typeface="DecimaWE Rg" panose="02000000000000000000" pitchFamily="2" charset="0"/>
              </a:rPr>
              <a:t>relazione illustrativa, ossia l’elaborato progettuale di adeguato approfondimento, eventualmente corredato da documentazione fotografica dello stato di fatto, nel quale viene illustrato l’intervento proposto sul bene immobile;</a:t>
            </a:r>
          </a:p>
          <a:p>
            <a:pPr lvl="0" algn="just"/>
            <a:r>
              <a:rPr lang="it-IT" sz="1700" dirty="0">
                <a:latin typeface="DecimaWE Rg" panose="02000000000000000000" pitchFamily="2" charset="0"/>
              </a:rPr>
              <a:t>d) il curriculum di ciascuno dei soggetti ricompresi nel Team di progetto</a:t>
            </a:r>
            <a:r>
              <a:rPr lang="it-IT" sz="1700" dirty="0" smtClean="0">
                <a:latin typeface="DecimaWE Rg" panose="02000000000000000000" pitchFamily="2" charset="0"/>
              </a:rPr>
              <a:t>;</a:t>
            </a:r>
          </a:p>
          <a:p>
            <a:pPr algn="just"/>
            <a:r>
              <a:rPr lang="it-IT" sz="1700" dirty="0">
                <a:latin typeface="DecimaWE Rg" panose="02000000000000000000" pitchFamily="2" charset="0"/>
              </a:rPr>
              <a:t>e) copia dell’atto costitutivo e dello statuto, qualora non depositato presso il Registro delle Imprese della Camera di Commercio Industria Artigianato e Agricoltura competente per territorio (CCIAA) o presso il Registro degli enti del Terzo settore di cui al decreto legislativo 117/2017;</a:t>
            </a:r>
          </a:p>
          <a:p>
            <a:pPr lvl="0"/>
            <a:endParaRPr lang="it-IT" sz="1700" dirty="0"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260119"/>
            <a:ext cx="11289052" cy="62434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6"/>
            <a:ext cx="12192000" cy="1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822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3243</Words>
  <Application>Microsoft Office PowerPoint</Application>
  <PresentationFormat>Widescreen</PresentationFormat>
  <Paragraphs>218</Paragraphs>
  <Slides>29</Slides>
  <Notes>29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8" baseType="lpstr">
      <vt:lpstr>Arial</vt:lpstr>
      <vt:lpstr>Arial Narrow</vt:lpstr>
      <vt:lpstr>Calibri</vt:lpstr>
      <vt:lpstr>Calibri Light</vt:lpstr>
      <vt:lpstr>DecimaWE Rg</vt:lpstr>
      <vt:lpstr>DecimaWE-Regular</vt:lpstr>
      <vt:lpstr>DejaVuLGCSans-Bold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Benedetta Villa (DLVBBDO)</dc:creator>
  <cp:lastModifiedBy>Faillace Simone</cp:lastModifiedBy>
  <cp:revision>188</cp:revision>
  <dcterms:created xsi:type="dcterms:W3CDTF">2022-11-10T17:32:39Z</dcterms:created>
  <dcterms:modified xsi:type="dcterms:W3CDTF">2024-01-19T11:55:06Z</dcterms:modified>
</cp:coreProperties>
</file>