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360" r:id="rId2"/>
    <p:sldId id="423" r:id="rId3"/>
    <p:sldId id="463" r:id="rId4"/>
    <p:sldId id="352" r:id="rId5"/>
    <p:sldId id="466" r:id="rId6"/>
    <p:sldId id="464" r:id="rId7"/>
    <p:sldId id="381" r:id="rId8"/>
    <p:sldId id="372" r:id="rId9"/>
    <p:sldId id="439" r:id="rId10"/>
    <p:sldId id="387" r:id="rId11"/>
    <p:sldId id="456" r:id="rId12"/>
    <p:sldId id="457" r:id="rId13"/>
    <p:sldId id="468" r:id="rId14"/>
    <p:sldId id="469" r:id="rId15"/>
    <p:sldId id="459" r:id="rId16"/>
    <p:sldId id="361" r:id="rId17"/>
    <p:sldId id="420" r:id="rId18"/>
    <p:sldId id="417" r:id="rId19"/>
    <p:sldId id="431" r:id="rId20"/>
    <p:sldId id="460" r:id="rId21"/>
    <p:sldId id="444" r:id="rId22"/>
    <p:sldId id="461" r:id="rId23"/>
    <p:sldId id="454" r:id="rId24"/>
    <p:sldId id="362" r:id="rId25"/>
    <p:sldId id="462" r:id="rId26"/>
    <p:sldId id="437" r:id="rId27"/>
    <p:sldId id="432" r:id="rId28"/>
    <p:sldId id="447" r:id="rId29"/>
    <p:sldId id="430" r:id="rId30"/>
    <p:sldId id="421" r:id="rId31"/>
    <p:sldId id="467" r:id="rId32"/>
    <p:sldId id="434" r:id="rId33"/>
    <p:sldId id="374" r:id="rId34"/>
    <p:sldId id="383" r:id="rId35"/>
    <p:sldId id="458" r:id="rId36"/>
    <p:sldId id="452" r:id="rId37"/>
    <p:sldId id="443" r:id="rId38"/>
    <p:sldId id="455" r:id="rId39"/>
    <p:sldId id="376" r:id="rId40"/>
    <p:sldId id="386" r:id="rId41"/>
    <p:sldId id="379" r:id="rId42"/>
    <p:sldId id="450" r:id="rId43"/>
    <p:sldId id="369" r:id="rId44"/>
    <p:sldId id="388" r:id="rId45"/>
    <p:sldId id="436" r:id="rId46"/>
    <p:sldId id="465" r:id="rId47"/>
    <p:sldId id="415" r:id="rId48"/>
  </p:sldIdLst>
  <p:sldSz cx="9144000" cy="6858000" type="screen4x3"/>
  <p:notesSz cx="6794500" cy="9906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CFFDA27-604B-4BBD-B037-50D40B1B5668}">
          <p14:sldIdLst>
            <p14:sldId id="360"/>
            <p14:sldId id="423"/>
            <p14:sldId id="463"/>
            <p14:sldId id="352"/>
            <p14:sldId id="466"/>
            <p14:sldId id="464"/>
            <p14:sldId id="381"/>
            <p14:sldId id="372"/>
            <p14:sldId id="439"/>
            <p14:sldId id="387"/>
            <p14:sldId id="456"/>
            <p14:sldId id="457"/>
            <p14:sldId id="468"/>
            <p14:sldId id="469"/>
            <p14:sldId id="459"/>
            <p14:sldId id="361"/>
            <p14:sldId id="420"/>
            <p14:sldId id="417"/>
            <p14:sldId id="431"/>
            <p14:sldId id="460"/>
          </p14:sldIdLst>
        </p14:section>
        <p14:section name="Sezione senza titolo" id="{65C95F6A-A6EE-489E-8568-CCC39BB84CBD}">
          <p14:sldIdLst>
            <p14:sldId id="444"/>
            <p14:sldId id="461"/>
            <p14:sldId id="454"/>
            <p14:sldId id="362"/>
            <p14:sldId id="462"/>
            <p14:sldId id="437"/>
            <p14:sldId id="432"/>
            <p14:sldId id="447"/>
            <p14:sldId id="430"/>
            <p14:sldId id="421"/>
            <p14:sldId id="467"/>
            <p14:sldId id="434"/>
            <p14:sldId id="374"/>
            <p14:sldId id="383"/>
            <p14:sldId id="458"/>
            <p14:sldId id="452"/>
            <p14:sldId id="443"/>
            <p14:sldId id="455"/>
            <p14:sldId id="376"/>
            <p14:sldId id="386"/>
            <p14:sldId id="379"/>
            <p14:sldId id="450"/>
            <p14:sldId id="369"/>
            <p14:sldId id="388"/>
            <p14:sldId id="436"/>
            <p14:sldId id="465"/>
            <p14:sldId id="4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FF"/>
    <a:srgbClr val="FF9900"/>
    <a:srgbClr val="FFFFFF"/>
    <a:srgbClr val="21449C"/>
    <a:srgbClr val="66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705" autoAdjust="0"/>
  </p:normalViewPr>
  <p:slideViewPr>
    <p:cSldViewPr>
      <p:cViewPr varScale="1">
        <p:scale>
          <a:sx n="65" d="100"/>
          <a:sy n="65" d="100"/>
        </p:scale>
        <p:origin x="1212" y="32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48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073"/>
            <a:ext cx="4982422" cy="44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712D0-D001-4D7A-B99F-A7873A6B09F8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25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016732"/>
            <a:ext cx="8928992" cy="4824536"/>
          </a:xfrm>
        </p:spPr>
        <p:txBody>
          <a:bodyPr/>
          <a:lstStyle/>
          <a:p>
            <a:pPr lvl="1" algn="just" eaLnBrk="1" hangingPunct="1">
              <a:defRPr/>
            </a:pPr>
            <a:endParaRPr lang="it-IT" sz="20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AVVISI ANNUALI ATTIVITA’ CULTURALI </a:t>
            </a:r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2025</a:t>
            </a: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Servizio attività culturali</a:t>
            </a: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Direzione centrale cultura e sport</a:t>
            </a:r>
            <a:endParaRPr lang="it-IT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864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algn="just" eaLnBrk="1" hangingPunct="1">
              <a:defRPr/>
            </a:pPr>
            <a:r>
              <a:rPr lang="it-IT" b="1" u="sng" dirty="0" smtClean="0">
                <a:solidFill>
                  <a:srgbClr val="00B050"/>
                </a:solidFill>
              </a:rPr>
              <a:t> Avvisi : euro 15.000,00 – euro 30.000,00</a:t>
            </a:r>
          </a:p>
          <a:p>
            <a:pPr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Divulgazione umanistica</a:t>
            </a:r>
          </a:p>
          <a:p>
            <a:pPr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Divulgazione scientifica </a:t>
            </a:r>
          </a:p>
          <a:p>
            <a:pPr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Manifestazioni espositive</a:t>
            </a:r>
          </a:p>
          <a:p>
            <a:pPr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Creatività</a:t>
            </a:r>
          </a:p>
          <a:p>
            <a:pPr lvl="1" algn="just" eaLnBrk="1" hangingPunct="1">
              <a:defRPr/>
            </a:pPr>
            <a:endParaRPr lang="it-IT" sz="1800" b="1" u="sng" dirty="0">
              <a:solidFill>
                <a:srgbClr val="00B050"/>
              </a:solidFill>
            </a:endParaRPr>
          </a:p>
          <a:p>
            <a:pPr algn="just" eaLnBrk="1" hangingPunct="1">
              <a:defRPr/>
            </a:pPr>
            <a:r>
              <a:rPr lang="it-IT" b="1" u="sng" dirty="0" smtClean="0">
                <a:solidFill>
                  <a:srgbClr val="00B050"/>
                </a:solidFill>
              </a:rPr>
              <a:t>Avvisi: </a:t>
            </a:r>
            <a:r>
              <a:rPr lang="it-IT" b="1" u="sng" dirty="0">
                <a:solidFill>
                  <a:srgbClr val="00B050"/>
                </a:solidFill>
              </a:rPr>
              <a:t>euro 15.000,00 </a:t>
            </a:r>
            <a:r>
              <a:rPr lang="it-IT" b="1" u="sng" dirty="0" smtClean="0">
                <a:solidFill>
                  <a:srgbClr val="00B050"/>
                </a:solidFill>
              </a:rPr>
              <a:t>– </a:t>
            </a:r>
            <a:r>
              <a:rPr lang="it-IT" b="1" u="sng" dirty="0" smtClean="0">
                <a:solidFill>
                  <a:srgbClr val="FF0000"/>
                </a:solidFill>
              </a:rPr>
              <a:t>euro 35.000,00 </a:t>
            </a:r>
            <a:r>
              <a:rPr lang="it-IT" b="1" i="1" dirty="0" smtClean="0">
                <a:solidFill>
                  <a:srgbClr val="FF66FF"/>
                </a:solidFill>
              </a:rPr>
              <a:t>new</a:t>
            </a:r>
            <a:endParaRPr lang="it-IT" b="1" i="1" dirty="0">
              <a:solidFill>
                <a:srgbClr val="FF66FF"/>
              </a:solidFill>
            </a:endParaRPr>
          </a:p>
          <a:p>
            <a:pPr marL="685800"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Eventi e Festival</a:t>
            </a:r>
          </a:p>
          <a:p>
            <a:pPr marL="685800"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Stagioni e Rassegne</a:t>
            </a:r>
          </a:p>
          <a:p>
            <a:pPr marL="685800"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Orchestre</a:t>
            </a:r>
          </a:p>
          <a:p>
            <a:pPr algn="just" eaLnBrk="1" hangingPunct="1"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8864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3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algn="just" eaLnBrk="1" hangingPunct="1">
              <a:defRPr/>
            </a:pPr>
            <a:endParaRPr lang="it-IT" b="1" dirty="0" smtClean="0">
              <a:solidFill>
                <a:srgbClr val="00B050"/>
              </a:solidFill>
            </a:endParaRPr>
          </a:p>
          <a:p>
            <a:pPr algn="just" eaLnBrk="1" hangingPunct="1">
              <a:defRPr/>
            </a:pPr>
            <a:r>
              <a:rPr lang="it-IT" b="1" dirty="0" smtClean="0">
                <a:solidFill>
                  <a:srgbClr val="00B050"/>
                </a:solidFill>
              </a:rPr>
              <a:t> </a:t>
            </a:r>
            <a:r>
              <a:rPr lang="it-IT" sz="3200" b="1" u="sng" dirty="0" smtClean="0">
                <a:solidFill>
                  <a:srgbClr val="00B050"/>
                </a:solidFill>
              </a:rPr>
              <a:t>Avviso cinema: </a:t>
            </a:r>
          </a:p>
          <a:p>
            <a:pPr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Manifestazioni cinematografiche</a:t>
            </a:r>
            <a:r>
              <a:rPr lang="it-IT" sz="1800" b="1" dirty="0" smtClean="0">
                <a:solidFill>
                  <a:schemeClr val="accent2"/>
                </a:solidFill>
              </a:rPr>
              <a:t>: euro 15.000,00</a:t>
            </a:r>
            <a:r>
              <a:rPr lang="it-IT" sz="1800" dirty="0" smtClean="0">
                <a:solidFill>
                  <a:schemeClr val="accent2"/>
                </a:solidFill>
              </a:rPr>
              <a:t> – </a:t>
            </a:r>
            <a:r>
              <a:rPr lang="it-IT" sz="1800" b="1" dirty="0" smtClean="0">
                <a:solidFill>
                  <a:schemeClr val="accent2"/>
                </a:solidFill>
              </a:rPr>
              <a:t>euro 30.000,00</a:t>
            </a:r>
            <a:endParaRPr lang="it-IT" sz="1800" b="1" dirty="0">
              <a:solidFill>
                <a:schemeClr val="accent2"/>
              </a:solidFill>
            </a:endParaRPr>
          </a:p>
          <a:p>
            <a:pPr lvl="1" algn="just" eaLnBrk="1" hangingPunct="1"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Festival cinematografici</a:t>
            </a:r>
            <a:r>
              <a:rPr lang="it-IT" sz="1800" b="1" dirty="0" smtClean="0">
                <a:solidFill>
                  <a:schemeClr val="accent2"/>
                </a:solidFill>
              </a:rPr>
              <a:t>: euro 15.000,00 – euro 40.000,000</a:t>
            </a:r>
          </a:p>
          <a:p>
            <a:pPr lvl="1" algn="just" eaLnBrk="1" hangingPunct="1">
              <a:defRPr/>
            </a:pPr>
            <a:endParaRPr lang="it-IT" sz="1800" b="1" dirty="0" smtClean="0">
              <a:solidFill>
                <a:schemeClr val="accent2"/>
              </a:solidFill>
            </a:endParaRPr>
          </a:p>
          <a:p>
            <a:pPr marL="685800" lvl="1" algn="just" eaLnBrk="1" hangingPunct="1">
              <a:defRPr/>
            </a:pPr>
            <a:endParaRPr lang="it-IT" sz="1800" b="1" u="sng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212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8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marL="685800" lvl="1" algn="just" eaLnBrk="1" hangingPunct="1">
              <a:defRPr/>
            </a:pPr>
            <a:endParaRPr lang="it-IT" sz="1800" b="1" u="sng" dirty="0" smtClean="0">
              <a:solidFill>
                <a:schemeClr val="accent2"/>
              </a:solidFill>
            </a:endParaRPr>
          </a:p>
          <a:p>
            <a:r>
              <a:rPr lang="it-IT" b="1" u="sng" dirty="0" smtClean="0">
                <a:solidFill>
                  <a:srgbClr val="00B050"/>
                </a:solidFill>
              </a:rPr>
              <a:t>4 Avvisi progetti locali</a:t>
            </a:r>
            <a:r>
              <a:rPr lang="it-IT" b="1" dirty="0" smtClean="0">
                <a:solidFill>
                  <a:srgbClr val="00B050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euro 4.000,00 - euro 7.000,00  </a:t>
            </a:r>
            <a:r>
              <a:rPr lang="it-IT" sz="1800" b="1" dirty="0" smtClean="0">
                <a:solidFill>
                  <a:srgbClr val="FF66FF"/>
                </a:solidFill>
              </a:rPr>
              <a:t>n</a:t>
            </a:r>
            <a:r>
              <a:rPr lang="it-IT" sz="1800" b="1" i="1" dirty="0" smtClean="0">
                <a:solidFill>
                  <a:srgbClr val="FF66FF"/>
                </a:solidFill>
              </a:rPr>
              <a:t>ew</a:t>
            </a: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590" y="177065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0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QUANTUM</a:t>
            </a:r>
          </a:p>
          <a:p>
            <a:pPr marL="685800" lvl="1" algn="just" eaLnBrk="1" hangingPunct="1">
              <a:defRPr/>
            </a:pPr>
            <a:endParaRPr lang="it-IT" sz="1800" b="1" u="sng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La misura del contributo è pari al </a:t>
            </a:r>
            <a:r>
              <a:rPr lang="it-IT" b="1" dirty="0" smtClean="0">
                <a:solidFill>
                  <a:srgbClr val="FF0000"/>
                </a:solidFill>
              </a:rPr>
              <a:t>100% </a:t>
            </a:r>
            <a:r>
              <a:rPr lang="it-IT" b="1" dirty="0" smtClean="0">
                <a:solidFill>
                  <a:schemeClr val="accent2"/>
                </a:solidFill>
              </a:rPr>
              <a:t>del fabbisogno di finanziamento della spesa ammissibile (non più percentuali differenziate in base al punteggio conseguito)</a:t>
            </a:r>
            <a:endParaRPr lang="it-IT" b="1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752" y="209030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7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CUMULO CONTRIBUTI</a:t>
            </a:r>
          </a:p>
          <a:p>
            <a:pPr marL="0" indent="0" algn="ctr" eaLnBrk="1" hangingPunct="1">
              <a:buNone/>
              <a:defRPr/>
            </a:pPr>
            <a:endParaRPr lang="it-IT" sz="1800" b="1" u="sng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Ammessi ulteriori contributi (pubblici o privati) </a:t>
            </a:r>
            <a:r>
              <a:rPr lang="it-IT" b="1" dirty="0" err="1" smtClean="0">
                <a:solidFill>
                  <a:schemeClr val="accent2"/>
                </a:solidFill>
              </a:rPr>
              <a:t>purchè</a:t>
            </a:r>
            <a:r>
              <a:rPr lang="it-IT" b="1" dirty="0" smtClean="0">
                <a:solidFill>
                  <a:schemeClr val="accent2"/>
                </a:solidFill>
              </a:rPr>
              <a:t> la somma non superi la spesa sostenuta; in caso contrario</a:t>
            </a:r>
          </a:p>
          <a:p>
            <a:pPr marL="0" indent="0" algn="just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it-IT" sz="2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200" b="1" dirty="0" smtClean="0">
                <a:solidFill>
                  <a:srgbClr val="FF0000"/>
                </a:solidFill>
              </a:rPr>
              <a:t>                                   </a:t>
            </a:r>
            <a:r>
              <a:rPr lang="it-IT" sz="3200" b="1" dirty="0" smtClean="0">
                <a:solidFill>
                  <a:srgbClr val="FF0000"/>
                </a:solidFill>
              </a:rPr>
              <a:t>Rideterminazione </a:t>
            </a:r>
            <a:r>
              <a:rPr lang="it-IT" sz="3200" b="1" dirty="0">
                <a:solidFill>
                  <a:srgbClr val="FF0000"/>
                </a:solidFill>
              </a:rPr>
              <a:t>del contributo</a:t>
            </a:r>
          </a:p>
          <a:p>
            <a:pPr marL="0" indent="0" algn="just" eaLnBrk="1" hangingPunct="1">
              <a:buNone/>
              <a:defRPr/>
            </a:pPr>
            <a:endParaRPr lang="it-IT" sz="2200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sp>
        <p:nvSpPr>
          <p:cNvPr id="5" name="Freccia a destra 4"/>
          <p:cNvSpPr/>
          <p:nvPr/>
        </p:nvSpPr>
        <p:spPr bwMode="auto">
          <a:xfrm>
            <a:off x="323528" y="4077072"/>
            <a:ext cx="1631663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69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2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marL="685800" lvl="1" algn="just" eaLnBrk="1" hangingPunct="1">
              <a:defRPr/>
            </a:pPr>
            <a:endParaRPr lang="it-IT" sz="1800" b="1" u="sng" dirty="0" smtClean="0">
              <a:solidFill>
                <a:schemeClr val="accent2"/>
              </a:solidFill>
            </a:endParaRPr>
          </a:p>
          <a:p>
            <a:pPr marL="685800" lvl="1" algn="just" eaLnBrk="1" hangingPunct="1">
              <a:defRPr/>
            </a:pPr>
            <a:endParaRPr lang="it-IT" sz="1800" b="1" u="sng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it-IT" b="1" dirty="0" smtClean="0"/>
              <a:t>Qualora il contributo richiesto sia inferiore al minimo o superiore al massimo </a:t>
            </a:r>
          </a:p>
          <a:p>
            <a:pPr eaLnBrk="1" hangingPunct="1">
              <a:defRPr/>
            </a:pPr>
            <a:endParaRPr lang="it-IT" sz="2400" b="1" dirty="0" smtClean="0"/>
          </a:p>
          <a:p>
            <a:pPr eaLnBrk="1" hangingPunct="1">
              <a:defRPr/>
            </a:pPr>
            <a:endParaRPr lang="it-IT" sz="2400" b="1" dirty="0"/>
          </a:p>
          <a:p>
            <a:pPr marL="0" indent="0" eaLnBrk="1" hangingPunct="1">
              <a:buNone/>
              <a:defRPr/>
            </a:pPr>
            <a:r>
              <a:rPr lang="it-IT" sz="2400" b="1" dirty="0" smtClean="0"/>
              <a:t> </a:t>
            </a:r>
            <a:r>
              <a:rPr lang="it-IT" b="1" u="sng" dirty="0" smtClean="0">
                <a:solidFill>
                  <a:srgbClr val="FF0000"/>
                </a:solidFill>
              </a:rPr>
              <a:t>la domanda è inammissibile e viene archiviata d’ufficio</a:t>
            </a:r>
            <a:endParaRPr lang="it-IT" b="1" u="sng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sp>
        <p:nvSpPr>
          <p:cNvPr id="3" name="Freccia a destra 2"/>
          <p:cNvSpPr/>
          <p:nvPr/>
        </p:nvSpPr>
        <p:spPr bwMode="auto">
          <a:xfrm>
            <a:off x="971600" y="3700452"/>
            <a:ext cx="1631663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9" name="Immagine 8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84" y="1404486"/>
            <a:ext cx="2063711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44100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5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 </a:t>
            </a:r>
            <a:r>
              <a:rPr lang="it-IT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2400" b="1" dirty="0" smtClean="0">
                <a:solidFill>
                  <a:srgbClr val="00B050"/>
                </a:solidFill>
              </a:rPr>
              <a:t>(7 Avvisi ordinari )          </a:t>
            </a:r>
            <a:r>
              <a:rPr lang="it-IT" sz="1100" b="1" dirty="0" smtClean="0">
                <a:solidFill>
                  <a:srgbClr val="00B050"/>
                </a:solidFill>
              </a:rPr>
              <a:t> </a:t>
            </a:r>
            <a:r>
              <a:rPr lang="it-IT" sz="1100" b="1" dirty="0" smtClean="0">
                <a:solidFill>
                  <a:srgbClr val="FF9900"/>
                </a:solidFill>
              </a:rPr>
              <a:t>dunque</a:t>
            </a:r>
            <a:r>
              <a:rPr lang="it-IT" sz="1100" b="1" dirty="0" smtClean="0">
                <a:solidFill>
                  <a:srgbClr val="00B050"/>
                </a:solidFill>
              </a:rPr>
              <a:t>  </a:t>
            </a:r>
            <a:r>
              <a:rPr lang="it-IT" sz="1100" b="1" dirty="0" smtClean="0">
                <a:solidFill>
                  <a:srgbClr val="FF9900"/>
                </a:solidFill>
              </a:rPr>
              <a:t>escluso Avviso creatività</a:t>
            </a:r>
            <a:r>
              <a:rPr lang="it-IT" sz="1100" dirty="0">
                <a:solidFill>
                  <a:srgbClr val="7030A0"/>
                </a:solidFill>
              </a:rPr>
              <a:t>	</a:t>
            </a:r>
            <a:endParaRPr lang="it-IT" sz="1100" dirty="0" smtClean="0">
              <a:solidFill>
                <a:srgbClr val="7030A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1100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del Friuli Venezia Giulia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in qualità di capofila di convenzioni per la gestione associata di funzioni e di servizi </a:t>
            </a:r>
            <a:endParaRPr lang="it-IT" sz="2400" b="1" i="1" u="sng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</a:t>
            </a:r>
            <a:r>
              <a:rPr lang="it-IT" sz="2400" b="1" u="sng" dirty="0">
                <a:solidFill>
                  <a:schemeClr val="accent2"/>
                </a:solidFill>
              </a:rPr>
              <a:t>pubblici del Friuli Venezia </a:t>
            </a:r>
            <a:r>
              <a:rPr lang="it-IT" sz="2400" b="1" u="sng" dirty="0" smtClean="0">
                <a:solidFill>
                  <a:schemeClr val="accent2"/>
                </a:solidFill>
              </a:rPr>
              <a:t>Giulia (compresi i consorzi a totale partecipazione pubblica del Friuli Venezia Giulia)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Articolazioni territoriali di enti pubblici nazionali presenti nel Friuli Venezia Giulia</a:t>
            </a:r>
            <a:endParaRPr lang="it-IT" sz="2400" b="1" u="sng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14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sp>
        <p:nvSpPr>
          <p:cNvPr id="2" name="Freccia a destra 1"/>
          <p:cNvSpPr/>
          <p:nvPr/>
        </p:nvSpPr>
        <p:spPr bwMode="auto">
          <a:xfrm>
            <a:off x="6298853" y="1628800"/>
            <a:ext cx="216024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137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categorie </a:t>
            </a:r>
            <a:r>
              <a:rPr lang="it-IT" sz="2400" b="1" dirty="0" smtClean="0">
                <a:solidFill>
                  <a:srgbClr val="00B050"/>
                </a:solidFill>
              </a:rPr>
              <a:t>(tutti  i 12 avvisi)</a:t>
            </a:r>
          </a:p>
          <a:p>
            <a:pPr marL="0" indent="0" algn="ctr" eaLnBrk="1" hangingPunct="1">
              <a:buNone/>
              <a:defRPr/>
            </a:pPr>
            <a:endParaRPr lang="it-IT" sz="24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Enti privati </a:t>
            </a:r>
            <a:r>
              <a:rPr lang="it-IT" sz="2000" b="1" dirty="0" smtClean="0">
                <a:solidFill>
                  <a:srgbClr val="00B050"/>
                </a:solidFill>
              </a:rPr>
              <a:t>(no persone fisiche):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senza </a:t>
            </a:r>
            <a:r>
              <a:rPr lang="it-IT" sz="2000" dirty="0"/>
              <a:t>finalità di lucro  o con obbligo di reinvestire gli utili e gli avanzi di gestione nello svolgimento delle attività previste nell’oggetto sociale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che hanno tra i propri </a:t>
            </a:r>
            <a:r>
              <a:rPr lang="it-IT" sz="2000" dirty="0" smtClean="0">
                <a:solidFill>
                  <a:srgbClr val="00B050"/>
                </a:solidFill>
              </a:rPr>
              <a:t>scopi statutari </a:t>
            </a:r>
            <a:r>
              <a:rPr lang="it-IT" sz="2000" dirty="0" smtClean="0"/>
              <a:t>la promozione o lo svolgimento di attività culturali o artistiche</a:t>
            </a:r>
            <a:endParaRPr lang="it-IT" sz="2000" i="1" dirty="0" smtClean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sede </a:t>
            </a:r>
            <a:r>
              <a:rPr lang="it-IT" sz="2000" dirty="0"/>
              <a:t>legale o operativa in Friuli Venezia Giulia </a:t>
            </a:r>
            <a:r>
              <a:rPr lang="it-IT" sz="2000" u="sng" dirty="0"/>
              <a:t>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>
                <a:solidFill>
                  <a:schemeClr val="accent2"/>
                </a:solidFill>
              </a:rPr>
              <a:t>Società cooperative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u="sng" dirty="0"/>
              <a:t>attività prevalentemente culturali e artistiche</a:t>
            </a:r>
            <a:r>
              <a:rPr lang="it-IT" sz="2000" dirty="0"/>
              <a:t> </a:t>
            </a:r>
            <a:r>
              <a:rPr lang="it-IT" sz="20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2"/>
                </a:solidFill>
              </a:rPr>
              <a:t>regolarmente </a:t>
            </a:r>
            <a:r>
              <a:rPr lang="it-IT" sz="2000" dirty="0">
                <a:solidFill>
                  <a:schemeClr val="tx2"/>
                </a:solidFill>
              </a:rPr>
              <a:t>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487" y="15668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2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endParaRPr lang="it-IT" sz="10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DEFINIZIONE</a:t>
            </a:r>
          </a:p>
          <a:p>
            <a:pPr marL="0" indent="0" algn="ctr" eaLnBrk="1" hangingPunct="1">
              <a:buNone/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0" lvl="0" indent="0" algn="just" eaLnBrk="1" hangingPunct="1">
              <a:buNone/>
              <a:defRPr/>
            </a:pPr>
            <a:r>
              <a:rPr lang="it-IT" sz="2000" b="1" u="sng" dirty="0" smtClean="0">
                <a:solidFill>
                  <a:srgbClr val="00B050"/>
                </a:solidFill>
              </a:rPr>
              <a:t>Attività </a:t>
            </a:r>
            <a:r>
              <a:rPr lang="it-IT" sz="2000" b="1" u="sng" dirty="0">
                <a:solidFill>
                  <a:srgbClr val="00B050"/>
                </a:solidFill>
              </a:rPr>
              <a:t>esclusivamente o prevalentemente culturali o artistiche</a:t>
            </a:r>
            <a:r>
              <a:rPr lang="it-IT" sz="2000" dirty="0"/>
              <a:t>: </a:t>
            </a:r>
            <a:r>
              <a:rPr lang="it-IT" sz="2000" dirty="0" smtClean="0"/>
              <a:t> </a:t>
            </a:r>
            <a:r>
              <a:rPr lang="it-IT" sz="2000" dirty="0" smtClean="0">
                <a:solidFill>
                  <a:srgbClr val="FF66FF"/>
                </a:solidFill>
              </a:rPr>
              <a:t>requisito solo per società cooperative. </a:t>
            </a:r>
            <a:r>
              <a:rPr lang="it-IT" sz="2000" i="1" dirty="0" smtClean="0">
                <a:solidFill>
                  <a:srgbClr val="FF66FF"/>
                </a:solidFill>
              </a:rPr>
              <a:t> </a:t>
            </a:r>
            <a:r>
              <a:rPr lang="it-IT" sz="2000" dirty="0" smtClean="0"/>
              <a:t>Tale </a:t>
            </a:r>
            <a:r>
              <a:rPr lang="it-IT" sz="2000" dirty="0"/>
              <a:t>requisito è misurato </a:t>
            </a:r>
            <a:r>
              <a:rPr lang="it-IT" sz="2000" dirty="0" smtClean="0"/>
              <a:t> </a:t>
            </a:r>
            <a:r>
              <a:rPr lang="it-IT" sz="2000" dirty="0"/>
              <a:t>in </a:t>
            </a:r>
            <a:r>
              <a:rPr lang="it-IT" sz="2000" dirty="0" smtClean="0"/>
              <a:t>base ai seguenti parametri:</a:t>
            </a:r>
          </a:p>
          <a:p>
            <a:pPr algn="just" eaLnBrk="1" hangingPunct="1"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statuto</a:t>
            </a:r>
          </a:p>
          <a:p>
            <a:pPr algn="just" eaLnBrk="1" hangingPunct="1"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incidenza </a:t>
            </a:r>
            <a:r>
              <a:rPr lang="it-IT" sz="2000" dirty="0">
                <a:solidFill>
                  <a:schemeClr val="accent2"/>
                </a:solidFill>
              </a:rPr>
              <a:t>dei costi per attività culturali o </a:t>
            </a:r>
            <a:r>
              <a:rPr lang="it-IT" sz="2000" dirty="0" smtClean="0">
                <a:solidFill>
                  <a:schemeClr val="accent2"/>
                </a:solidFill>
              </a:rPr>
              <a:t>artistiche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(da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intendersi come dato medio degli ultimi tre esercizi finanziari)</a:t>
            </a:r>
          </a:p>
          <a:p>
            <a:pPr algn="just" eaLnBrk="1" hangingPunct="1"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numero </a:t>
            </a:r>
            <a:r>
              <a:rPr lang="it-IT" sz="2000" dirty="0">
                <a:solidFill>
                  <a:schemeClr val="accent2"/>
                </a:solidFill>
              </a:rPr>
              <a:t>di addetti impiegati per  </a:t>
            </a:r>
            <a:r>
              <a:rPr lang="it-IT" sz="2000" dirty="0" smtClean="0">
                <a:solidFill>
                  <a:schemeClr val="accent2"/>
                </a:solidFill>
              </a:rPr>
              <a:t>attività </a:t>
            </a:r>
            <a:r>
              <a:rPr lang="it-IT" sz="2000" dirty="0">
                <a:solidFill>
                  <a:schemeClr val="accent2"/>
                </a:solidFill>
              </a:rPr>
              <a:t>culturali o </a:t>
            </a:r>
            <a:r>
              <a:rPr lang="it-IT" sz="2000" dirty="0" smtClean="0">
                <a:solidFill>
                  <a:schemeClr val="accent2"/>
                </a:solidFill>
              </a:rPr>
              <a:t>artistiche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(da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intendersi come dato medio dell'ultimo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triennio)</a:t>
            </a:r>
            <a:endParaRPr lang="it-IT" sz="20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14603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34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 </a:t>
            </a:r>
            <a:r>
              <a:rPr lang="it-IT" sz="1800" b="1" i="1" dirty="0" smtClean="0">
                <a:solidFill>
                  <a:schemeClr val="accent2"/>
                </a:solidFill>
              </a:rPr>
              <a:t>ulteriori </a:t>
            </a:r>
            <a:r>
              <a:rPr lang="it-IT" sz="1800" b="1" dirty="0" smtClean="0">
                <a:solidFill>
                  <a:schemeClr val="accent2"/>
                </a:solidFill>
              </a:rPr>
              <a:t>categorie </a:t>
            </a:r>
            <a:r>
              <a:rPr lang="it-IT" sz="2400" b="1" dirty="0" smtClean="0">
                <a:solidFill>
                  <a:srgbClr val="00B050"/>
                </a:solidFill>
              </a:rPr>
              <a:t>(Avviso Creatività)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2800" b="1" u="sng" dirty="0">
                <a:solidFill>
                  <a:schemeClr val="accent2"/>
                </a:solidFill>
              </a:rPr>
              <a:t>Gruppi e associazioni giovanili delle associazioni di </a:t>
            </a:r>
            <a:r>
              <a:rPr lang="it-IT" sz="2800" b="1" u="sng" dirty="0" smtClean="0">
                <a:solidFill>
                  <a:schemeClr val="accent2"/>
                </a:solidFill>
              </a:rPr>
              <a:t>categoria  del Friuli Venezia Giulia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4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928992" cy="482453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INQUADRAMENTO NORMATIVO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Legge </a:t>
            </a:r>
            <a:r>
              <a:rPr lang="it-IT" sz="2000" b="1" dirty="0">
                <a:solidFill>
                  <a:schemeClr val="accent2"/>
                </a:solidFill>
              </a:rPr>
              <a:t>regionale 16/2014 </a:t>
            </a:r>
            <a:r>
              <a:rPr lang="it-IT" sz="1800" b="1" dirty="0"/>
              <a:t>(Norme regionali in materia di attività culturali</a:t>
            </a:r>
            <a:r>
              <a:rPr lang="it-IT" sz="1800" b="1" dirty="0" smtClean="0"/>
              <a:t>): legge di settore</a:t>
            </a:r>
          </a:p>
          <a:p>
            <a:pPr algn="just" eaLnBrk="1" hangingPunct="1">
              <a:defRPr/>
            </a:pPr>
            <a:endParaRPr lang="it-IT" sz="1800" b="1" dirty="0" smtClean="0"/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Decreto del Presidente della Regione 33/2015 </a:t>
            </a:r>
            <a:r>
              <a:rPr lang="it-IT" sz="1600" b="1" dirty="0" smtClean="0"/>
              <a:t>(regolamento attuativo </a:t>
            </a:r>
            <a:r>
              <a:rPr lang="it-IT" sz="1600" b="1" dirty="0" err="1" smtClean="0"/>
              <a:t>l.r</a:t>
            </a:r>
            <a:r>
              <a:rPr lang="it-IT" sz="1600" b="1" dirty="0" smtClean="0"/>
              <a:t>. 16/2014): strumento giuridico individuato dalla legge regionale 16/2014 per definire:</a:t>
            </a:r>
          </a:p>
          <a:p>
            <a:pPr lvl="1" algn="just" eaLnBrk="1" hangingPunct="1">
              <a:defRPr/>
            </a:pPr>
            <a:r>
              <a:rPr lang="it-IT" sz="1600" b="1" dirty="0" smtClean="0"/>
              <a:t>Modalità </a:t>
            </a:r>
            <a:r>
              <a:rPr lang="it-IT" sz="1600" b="1" dirty="0"/>
              <a:t>selezione progetti: procedimento valutativo a </a:t>
            </a:r>
            <a:r>
              <a:rPr lang="it-IT" sz="1600" b="1" dirty="0" smtClean="0"/>
              <a:t>bando</a:t>
            </a:r>
            <a:endParaRPr lang="it-IT" sz="1600" b="1" dirty="0"/>
          </a:p>
          <a:p>
            <a:pPr lvl="1" algn="just" eaLnBrk="1" hangingPunct="1">
              <a:defRPr/>
            </a:pPr>
            <a:r>
              <a:rPr lang="it-IT" sz="1600" b="1" dirty="0"/>
              <a:t>Spese ammissibili (e principi generali per ammissibilità spese)</a:t>
            </a:r>
          </a:p>
          <a:p>
            <a:pPr lvl="1" algn="just" eaLnBrk="1" hangingPunct="1">
              <a:defRPr/>
            </a:pPr>
            <a:r>
              <a:rPr lang="it-IT" sz="1600" b="1" dirty="0"/>
              <a:t>Spese non ammissibili</a:t>
            </a:r>
          </a:p>
          <a:p>
            <a:pPr lvl="1" algn="just" eaLnBrk="1" hangingPunct="1">
              <a:defRPr/>
            </a:pPr>
            <a:r>
              <a:rPr lang="it-IT" sz="1600" b="1" dirty="0"/>
              <a:t>Documentazione di spesa</a:t>
            </a:r>
          </a:p>
          <a:p>
            <a:pPr lvl="1" algn="just" eaLnBrk="1" hangingPunct="1">
              <a:defRPr/>
            </a:pPr>
            <a:r>
              <a:rPr lang="it-IT" sz="1600" b="1" dirty="0"/>
              <a:t>Termini del </a:t>
            </a:r>
            <a:r>
              <a:rPr lang="it-IT" sz="1600" b="1" dirty="0" smtClean="0"/>
              <a:t>procedimento</a:t>
            </a:r>
          </a:p>
          <a:p>
            <a:pPr lvl="1" algn="just" eaLnBrk="1" hangingPunct="1">
              <a:defRPr/>
            </a:pPr>
            <a:endParaRPr lang="it-IT" sz="1600" b="1" dirty="0" smtClean="0"/>
          </a:p>
          <a:p>
            <a:pPr marL="400050"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Deliberazione  della Giunta regionale   1653/2024</a:t>
            </a:r>
            <a:endParaRPr lang="it-IT" sz="2200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241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Riassumendo … 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 A</a:t>
            </a:r>
            <a:r>
              <a:rPr lang="it-IT" sz="2400" b="1" dirty="0" smtClean="0">
                <a:solidFill>
                  <a:schemeClr val="accent2"/>
                </a:solidFill>
              </a:rPr>
              <a:t>vviso Creatività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Enti privati 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Società cooperative  che svolgono attività prevalentemente o esclusivamente culturali o artistiche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Gruppi </a:t>
            </a:r>
            <a:r>
              <a:rPr lang="it-IT" b="1" u="sng" dirty="0">
                <a:solidFill>
                  <a:schemeClr val="accent2"/>
                </a:solidFill>
              </a:rPr>
              <a:t>e associazioni giovanili delle associazioni di </a:t>
            </a:r>
            <a:r>
              <a:rPr lang="it-IT" b="1" u="sng" dirty="0" smtClean="0">
                <a:solidFill>
                  <a:schemeClr val="accent2"/>
                </a:solidFill>
              </a:rPr>
              <a:t>categoria  del Friuli Venezia Giulia)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it-IT" sz="1800" b="1" dirty="0" smtClean="0">
                <a:solidFill>
                  <a:srgbClr val="00B050"/>
                </a:solidFill>
                <a:cs typeface="Times New Roman" pitchFamily="18" charset="0"/>
              </a:rPr>
              <a:t>►  </a:t>
            </a:r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No</a:t>
            </a:r>
            <a:r>
              <a:rPr lang="it-IT" sz="1800" b="1" u="sng" dirty="0" smtClean="0">
                <a:solidFill>
                  <a:srgbClr val="FF0000"/>
                </a:solidFill>
              </a:rPr>
              <a:t>n ammessi   </a:t>
            </a:r>
            <a:r>
              <a:rPr lang="it-IT" sz="1800" b="1" u="sng" dirty="0">
                <a:solidFill>
                  <a:srgbClr val="FF0000"/>
                </a:solidFill>
              </a:rPr>
              <a:t>Enti locali del Friuli Venezia </a:t>
            </a:r>
            <a:r>
              <a:rPr lang="it-IT" sz="1800" b="1" u="sng" dirty="0" smtClean="0">
                <a:solidFill>
                  <a:srgbClr val="FF0000"/>
                </a:solidFill>
              </a:rPr>
              <a:t>Giulia, Enti </a:t>
            </a:r>
            <a:r>
              <a:rPr lang="it-IT" sz="1800" b="1" u="sng" dirty="0">
                <a:solidFill>
                  <a:srgbClr val="FF0000"/>
                </a:solidFill>
              </a:rPr>
              <a:t>pubblici del Friuli Venezia </a:t>
            </a:r>
            <a:r>
              <a:rPr lang="it-IT" sz="1800" b="1" u="sng" dirty="0" smtClean="0">
                <a:solidFill>
                  <a:srgbClr val="FF0000"/>
                </a:solidFill>
              </a:rPr>
              <a:t>Giulia, Articolazioni </a:t>
            </a:r>
            <a:r>
              <a:rPr lang="it-IT" sz="1800" b="1" u="sng" dirty="0">
                <a:solidFill>
                  <a:srgbClr val="FF0000"/>
                </a:solidFill>
              </a:rPr>
              <a:t>territoriali di enti pubblici nazionali presenti nel Friuli Venezia Giulia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9120"/>
            <a:ext cx="1151683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69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6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15008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4 avvisi progetti locali 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  <a:endParaRPr lang="it-IT" sz="2400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lvl="1"/>
            <a:r>
              <a:rPr lang="it-IT" sz="1400" b="1" u="sng" dirty="0" smtClean="0">
                <a:solidFill>
                  <a:schemeClr val="accent2"/>
                </a:solidFill>
              </a:rPr>
              <a:t>Enti </a:t>
            </a:r>
            <a:r>
              <a:rPr lang="it-IT" sz="1400" b="1" u="sng" dirty="0">
                <a:solidFill>
                  <a:schemeClr val="accent2"/>
                </a:solidFill>
              </a:rPr>
              <a:t>locali del Friuli Venezia Giulia con popolazione fino a</a:t>
            </a:r>
            <a:r>
              <a:rPr lang="it-IT" sz="1400" b="1" u="sng" dirty="0">
                <a:solidFill>
                  <a:srgbClr val="FF0000"/>
                </a:solidFill>
              </a:rPr>
              <a:t> 3.000 abitanti </a:t>
            </a:r>
            <a:r>
              <a:rPr lang="it-IT" sz="1400" dirty="0"/>
              <a:t>secondo gli ultimi dati validati </a:t>
            </a:r>
            <a:r>
              <a:rPr lang="it-IT" sz="1400" dirty="0" smtClean="0"/>
              <a:t>dall’ISTAT </a:t>
            </a:r>
            <a:r>
              <a:rPr lang="it-IT" sz="1400" i="1" dirty="0" smtClean="0">
                <a:solidFill>
                  <a:srgbClr val="21449C"/>
                </a:solidFill>
              </a:rPr>
              <a:t>(no enti pubblici)</a:t>
            </a:r>
          </a:p>
          <a:p>
            <a:pPr lvl="1"/>
            <a:endParaRPr lang="it-IT" sz="1400" i="1" dirty="0">
              <a:solidFill>
                <a:srgbClr val="FF66FF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Soggetti </a:t>
            </a:r>
            <a:r>
              <a:rPr lang="it-IT" sz="1400" b="1" u="sng" dirty="0">
                <a:solidFill>
                  <a:schemeClr val="accent2"/>
                </a:solidFill>
              </a:rPr>
              <a:t>di diritto privato </a:t>
            </a:r>
            <a:r>
              <a:rPr lang="it-IT" sz="1400" b="1" dirty="0">
                <a:solidFill>
                  <a:srgbClr val="00B050"/>
                </a:solidFill>
              </a:rPr>
              <a:t>(no persone fisiche):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senza finalità di lucro  o con obbligo di reinvestire gli utili e gli avanzi di gestione nello svolgimento delle attività previste nell’oggetto sociale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che hanno tra i propri </a:t>
            </a:r>
            <a:r>
              <a:rPr lang="it-IT" sz="1400" dirty="0">
                <a:solidFill>
                  <a:srgbClr val="00B050"/>
                </a:solidFill>
              </a:rPr>
              <a:t>scopi statutari </a:t>
            </a:r>
            <a:r>
              <a:rPr lang="it-IT" sz="1400" dirty="0"/>
              <a:t>la promozione o lo svolgimento di attività culturali o artistiche </a:t>
            </a:r>
            <a:endParaRPr lang="it-IT" sz="1400" dirty="0" smtClean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 smtClean="0"/>
              <a:t>sede </a:t>
            </a:r>
            <a:r>
              <a:rPr lang="it-IT" sz="1400" dirty="0"/>
              <a:t>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400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b="1" u="sng" dirty="0">
                <a:solidFill>
                  <a:schemeClr val="accent2"/>
                </a:solidFill>
              </a:rPr>
              <a:t>Società cooperative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attività prevalentemente culturali e artistiche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4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877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4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15008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4 avvisi progetti locali  </a:t>
            </a:r>
            <a:r>
              <a:rPr lang="it-IT" sz="1800" b="1" i="1" dirty="0" smtClean="0">
                <a:solidFill>
                  <a:srgbClr val="FF66FF"/>
                </a:solidFill>
              </a:rPr>
              <a:t>new</a:t>
            </a:r>
            <a:r>
              <a:rPr lang="it-IT" sz="2400" i="1" dirty="0">
                <a:solidFill>
                  <a:srgbClr val="FF66FF"/>
                </a:solidFill>
              </a:rPr>
              <a:t>	</a:t>
            </a:r>
            <a:endParaRPr lang="it-IT" sz="2400" i="1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Associazioni proloco e loro Consorzi</a:t>
            </a:r>
            <a:endParaRPr lang="it-IT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53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</a:p>
          <a:p>
            <a:pPr marL="0" indent="0" algn="ctr" eaLnBrk="1" hangingPunct="1">
              <a:buNone/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dirty="0">
                <a:solidFill>
                  <a:srgbClr val="00B050"/>
                </a:solidFill>
              </a:rPr>
              <a:t>Ammesse nei seguenti avvisi</a:t>
            </a:r>
            <a:r>
              <a:rPr lang="it-IT" sz="2400" b="1" dirty="0" smtClean="0">
                <a:solidFill>
                  <a:srgbClr val="00B050"/>
                </a:solidFill>
              </a:rPr>
              <a:t>: </a:t>
            </a:r>
            <a:r>
              <a:rPr lang="it-IT" sz="1800" b="1" dirty="0" smtClean="0">
                <a:solidFill>
                  <a:srgbClr val="00B050"/>
                </a:solidFill>
              </a:rPr>
              <a:t>espressamente previste</a:t>
            </a:r>
            <a:endParaRPr lang="it-IT" sz="1800" b="1" dirty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divulgazione umanistica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divulgazione scientifica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creatività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rgbClr val="21449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dirty="0">
                <a:solidFill>
                  <a:srgbClr val="00B050"/>
                </a:solidFill>
              </a:rPr>
              <a:t>Escluse: nei seguenti avvisi</a:t>
            </a:r>
            <a:r>
              <a:rPr lang="it-IT" sz="2400" b="1" dirty="0" smtClean="0">
                <a:solidFill>
                  <a:srgbClr val="00B050"/>
                </a:solidFill>
              </a:rPr>
              <a:t>:</a:t>
            </a:r>
            <a:endParaRPr lang="it-IT" sz="2400" b="1" dirty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stagioni e rassegne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eventi e festival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orchestre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rgbClr val="21449C"/>
                </a:solidFill>
              </a:rPr>
              <a:t>Avviso </a:t>
            </a:r>
            <a:r>
              <a:rPr lang="it-IT" sz="1800" b="1" dirty="0" smtClean="0">
                <a:solidFill>
                  <a:srgbClr val="21449C"/>
                </a:solidFill>
              </a:rPr>
              <a:t>cinema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dirty="0" smtClean="0">
                <a:solidFill>
                  <a:srgbClr val="21449C"/>
                </a:solidFill>
              </a:rPr>
              <a:t>Avviso manifestazioni espositive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800" b="1" u="sng" dirty="0" smtClean="0">
                <a:solidFill>
                  <a:srgbClr val="21449C"/>
                </a:solidFill>
              </a:rPr>
              <a:t>Avvisi </a:t>
            </a:r>
            <a:r>
              <a:rPr lang="it-IT" sz="1800" b="1" u="sng" dirty="0">
                <a:solidFill>
                  <a:srgbClr val="21449C"/>
                </a:solidFill>
              </a:rPr>
              <a:t>progetti locali</a:t>
            </a:r>
            <a:endParaRPr lang="it-IT" sz="1800" b="1" u="sng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244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(7 Avvisi ordinari) </a:t>
            </a:r>
            <a:r>
              <a:rPr lang="it-IT" sz="1800" b="1" dirty="0" smtClean="0">
                <a:solidFill>
                  <a:srgbClr val="FFC000"/>
                </a:solidFill>
              </a:rPr>
              <a:t>ammessi in creatività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Soggetti </a:t>
            </a:r>
            <a:r>
              <a:rPr lang="it-IT" sz="2400" b="1" u="sng" dirty="0">
                <a:solidFill>
                  <a:schemeClr val="accent2"/>
                </a:solidFill>
              </a:rPr>
              <a:t>beneficiari </a:t>
            </a:r>
            <a:r>
              <a:rPr lang="it-IT" sz="2400" b="1" u="sng" dirty="0" smtClean="0">
                <a:solidFill>
                  <a:schemeClr val="accent2"/>
                </a:solidFill>
              </a:rPr>
              <a:t>regolamenti triennali </a:t>
            </a:r>
            <a:r>
              <a:rPr lang="it-IT" sz="2400" b="1" dirty="0" smtClean="0">
                <a:solidFill>
                  <a:schemeClr val="accent2"/>
                </a:solidFill>
              </a:rPr>
              <a:t>(con eccezione degli enti locali </a:t>
            </a:r>
            <a:r>
              <a:rPr lang="it-IT" sz="2400" b="1" i="1" dirty="0" smtClean="0">
                <a:solidFill>
                  <a:srgbClr val="FF66FF"/>
                </a:solidFill>
              </a:rPr>
              <a:t>… </a:t>
            </a:r>
            <a:r>
              <a:rPr lang="it-IT" sz="2400" b="1" i="1" u="sng" dirty="0" smtClean="0">
                <a:solidFill>
                  <a:srgbClr val="FF66FF"/>
                </a:solidFill>
              </a:rPr>
              <a:t>approfondimento  in slide successiva)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i="1" u="sng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Distretti culturali  per progetti triennali ex articolo 31 </a:t>
            </a:r>
            <a:r>
              <a:rPr lang="it-IT" sz="2400" b="1" dirty="0" smtClean="0">
                <a:solidFill>
                  <a:srgbClr val="FF66FF"/>
                </a:solidFill>
              </a:rPr>
              <a:t>new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912" y="132004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8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(7 Avvisi ordinari)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Soggetti individuati puntualmente da legge regionale 16/2014: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Ente </a:t>
            </a:r>
            <a:r>
              <a:rPr lang="it-IT" sz="1800" dirty="0"/>
              <a:t>regionale Teatrale del Friuli Venezia Giulia (ERT</a:t>
            </a:r>
            <a:r>
              <a:rPr lang="it-IT" sz="1800" dirty="0" smtClean="0"/>
              <a:t>) (articolo 10)</a:t>
            </a:r>
            <a:endParaRPr lang="it-IT" sz="1800" dirty="0"/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Fondazione Teatro Lirico Giuseppe Verdi, teatri nazionali e teatri di rilevante interesse culturale presenti in Regione beneficiari incentivo </a:t>
            </a:r>
            <a:r>
              <a:rPr lang="it-IT" sz="1800" dirty="0" err="1" smtClean="0"/>
              <a:t>Fus</a:t>
            </a:r>
            <a:r>
              <a:rPr lang="it-IT" sz="1800" dirty="0" smtClean="0"/>
              <a:t> (articolo 11)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Istituzione musicale e sinfonica del Friuli Venezia </a:t>
            </a:r>
            <a:r>
              <a:rPr lang="it-IT" sz="1800" dirty="0"/>
              <a:t>G</a:t>
            </a:r>
            <a:r>
              <a:rPr lang="it-IT" sz="1800" dirty="0" smtClean="0"/>
              <a:t>iulia (art. 17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Associazione Mittelfest (art. 17 ter)</a:t>
            </a:r>
            <a:endParaRPr lang="it-IT" sz="1800" i="1" dirty="0" smtClean="0">
              <a:solidFill>
                <a:srgbClr val="FF66FF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Cineteca regionale (art. 20) </a:t>
            </a:r>
            <a:endParaRPr lang="it-IT" sz="1800" i="1" dirty="0" smtClean="0">
              <a:solidFill>
                <a:srgbClr val="FF66FF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Centro </a:t>
            </a:r>
            <a:r>
              <a:rPr lang="it-IT" sz="1800" dirty="0"/>
              <a:t>di ricerca e archiviazione della </a:t>
            </a:r>
            <a:r>
              <a:rPr lang="it-IT" sz="1800" dirty="0" smtClean="0"/>
              <a:t>fotografia (CRAF) (articolo 25)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Istituto regionale per la cultura istriano-fiumano-dalmata di Trieste  (art. 26 ter) </a:t>
            </a:r>
            <a:endParaRPr lang="it-IT" sz="1800" dirty="0">
              <a:solidFill>
                <a:srgbClr val="FF66FF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Università popolare di </a:t>
            </a:r>
            <a:r>
              <a:rPr lang="it-IT" sz="1800" dirty="0" smtClean="0"/>
              <a:t>Trieste (articolo 27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Associazione </a:t>
            </a:r>
            <a:r>
              <a:rPr lang="it-IT" sz="1800" dirty="0"/>
              <a:t>regionale FITA UILT, Unione dei Gruppi Folcloristici del </a:t>
            </a:r>
            <a:r>
              <a:rPr lang="it-IT" sz="1800" dirty="0" err="1"/>
              <a:t>Fvg</a:t>
            </a:r>
            <a:r>
              <a:rPr lang="it-IT" sz="1800" dirty="0"/>
              <a:t> (UGF FVG), Unione Società  Corali del </a:t>
            </a:r>
            <a:r>
              <a:rPr lang="it-IT" sz="1800" dirty="0" err="1"/>
              <a:t>Fvg</a:t>
            </a:r>
            <a:r>
              <a:rPr lang="it-IT" sz="1800" dirty="0"/>
              <a:t> (USCI FVG), Associazione Nazionale Bande Italiane musicali Autonome -</a:t>
            </a:r>
            <a:r>
              <a:rPr lang="it-IT" sz="1800" dirty="0" err="1"/>
              <a:t>Fvg</a:t>
            </a:r>
            <a:r>
              <a:rPr lang="it-IT" sz="1800" dirty="0"/>
              <a:t> (ANBIMA FVG) </a:t>
            </a:r>
            <a:r>
              <a:rPr lang="it-IT" sz="1800" dirty="0" smtClean="0"/>
              <a:t>+ </a:t>
            </a:r>
            <a:r>
              <a:rPr lang="it-IT" sz="1800" dirty="0" smtClean="0">
                <a:solidFill>
                  <a:srgbClr val="FF0000"/>
                </a:solidFill>
              </a:rPr>
              <a:t>articolazioni provinciali (articolo </a:t>
            </a:r>
            <a:r>
              <a:rPr lang="it-IT" sz="1800" dirty="0">
                <a:solidFill>
                  <a:srgbClr val="FF0000"/>
                </a:solidFill>
              </a:rPr>
              <a:t>28</a:t>
            </a:r>
            <a:r>
              <a:rPr lang="it-IT" sz="1800" dirty="0" smtClean="0">
                <a:solidFill>
                  <a:srgbClr val="FF0000"/>
                </a:solidFill>
              </a:rPr>
              <a:t>) </a:t>
            </a:r>
            <a:r>
              <a:rPr lang="it-IT" sz="1800" dirty="0" smtClean="0">
                <a:solidFill>
                  <a:srgbClr val="FF66FF"/>
                </a:solidFill>
              </a:rPr>
              <a:t>new</a:t>
            </a:r>
            <a:endParaRPr lang="it-IT" sz="1800" dirty="0">
              <a:solidFill>
                <a:srgbClr val="FF66FF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669" y="144100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0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(7 Avvisi ordinari)</a:t>
            </a:r>
          </a:p>
          <a:p>
            <a:pPr marL="0" indent="0" algn="ctr" eaLnBrk="1" hangingPunct="1">
              <a:buNone/>
              <a:defRPr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Fondazioni bancarie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r>
              <a:rPr lang="it-IT" sz="1600" b="1" dirty="0">
                <a:solidFill>
                  <a:schemeClr val="accent2"/>
                </a:solidFill>
              </a:rPr>
              <a:t>Scuole statali e paritarie ed enti di formazione </a:t>
            </a:r>
            <a:r>
              <a:rPr lang="it-IT" sz="1600" b="1" dirty="0" smtClean="0">
                <a:solidFill>
                  <a:schemeClr val="accent2"/>
                </a:solidFill>
              </a:rPr>
              <a:t>professionale</a:t>
            </a: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Associazioni di categoria, </a:t>
            </a:r>
            <a:r>
              <a:rPr lang="it-IT" sz="1600" b="1" dirty="0" err="1">
                <a:solidFill>
                  <a:schemeClr val="accent2"/>
                </a:solidFill>
              </a:rPr>
              <a:t>Ciaa</a:t>
            </a:r>
            <a:r>
              <a:rPr lang="it-IT" sz="1600" b="1" dirty="0">
                <a:solidFill>
                  <a:schemeClr val="accent2"/>
                </a:solidFill>
              </a:rPr>
              <a:t>, ordini e collegi professionali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Associazioni </a:t>
            </a:r>
            <a:r>
              <a:rPr lang="it-IT" sz="1600" b="1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sz="1600" b="1" dirty="0" err="1" smtClean="0">
                <a:solidFill>
                  <a:schemeClr val="accent2"/>
                </a:solidFill>
              </a:rPr>
              <a:t>Fvg</a:t>
            </a:r>
            <a:r>
              <a:rPr lang="it-IT" sz="1600" b="1" dirty="0" smtClean="0">
                <a:solidFill>
                  <a:schemeClr val="accent2"/>
                </a:solidFill>
              </a:rPr>
              <a:t>  dell’Unione Nazionale Pro Loco d’Italia (UNPLI)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>
                <a:solidFill>
                  <a:schemeClr val="accent2"/>
                </a:solidFill>
              </a:rPr>
              <a:t>Parrocchie e enti religiosi civilmente </a:t>
            </a:r>
            <a:r>
              <a:rPr lang="it-IT" sz="1600" b="1" dirty="0" smtClean="0">
                <a:solidFill>
                  <a:schemeClr val="accent2"/>
                </a:solidFill>
              </a:rPr>
              <a:t>riconosciuti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Università (Avviso </a:t>
            </a:r>
            <a:r>
              <a:rPr lang="it-IT" sz="1600" b="1" dirty="0">
                <a:solidFill>
                  <a:schemeClr val="accent2"/>
                </a:solidFill>
              </a:rPr>
              <a:t>stagioni e </a:t>
            </a:r>
            <a:r>
              <a:rPr lang="it-IT" sz="1600" b="1" dirty="0" smtClean="0">
                <a:solidFill>
                  <a:schemeClr val="accent2"/>
                </a:solidFill>
              </a:rPr>
              <a:t>rassegne, Avviso </a:t>
            </a:r>
            <a:r>
              <a:rPr lang="it-IT" sz="1600" b="1" dirty="0">
                <a:solidFill>
                  <a:schemeClr val="accent2"/>
                </a:solidFill>
              </a:rPr>
              <a:t>eventi e </a:t>
            </a:r>
            <a:r>
              <a:rPr lang="it-IT" sz="1600" b="1" dirty="0" smtClean="0">
                <a:solidFill>
                  <a:schemeClr val="accent2"/>
                </a:solidFill>
              </a:rPr>
              <a:t>festival, Avviso orchestre, Avviso cinema, Avviso manifestazioni espositive)</a:t>
            </a: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877" y="153504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0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</a:t>
            </a:r>
          </a:p>
          <a:p>
            <a:pPr marL="0" indent="0" algn="ctr" eaLnBrk="1" hangingPunct="1">
              <a:buNone/>
              <a:defRPr/>
            </a:pPr>
            <a:r>
              <a:rPr lang="it-IT" sz="2400" b="1" dirty="0">
                <a:solidFill>
                  <a:srgbClr val="00B050"/>
                </a:solidFill>
              </a:rPr>
              <a:t>(</a:t>
            </a:r>
            <a:r>
              <a:rPr lang="it-IT" sz="2400" b="1" dirty="0" smtClean="0">
                <a:solidFill>
                  <a:srgbClr val="00B050"/>
                </a:solidFill>
              </a:rPr>
              <a:t>Avviso tematico: creatività)</a:t>
            </a:r>
            <a:endParaRPr lang="it-IT" sz="24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marL="0" indent="-36000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Fondazioni bancarie</a:t>
            </a:r>
          </a:p>
          <a:p>
            <a:pPr marL="0" lvl="1" indent="-34290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21449C"/>
              </a:buClr>
              <a:buFontTx/>
              <a:buChar char="•"/>
              <a:defRPr/>
            </a:pPr>
            <a:r>
              <a:rPr lang="it-IT" sz="1800" b="1" dirty="0">
                <a:solidFill>
                  <a:schemeClr val="accent2"/>
                </a:solidFill>
              </a:rPr>
              <a:t>Scuole statali e paritarie ed enti di formazione professionale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Associazioni </a:t>
            </a:r>
            <a:r>
              <a:rPr lang="it-IT" sz="1800" b="1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sz="1800" b="1" dirty="0" err="1">
                <a:solidFill>
                  <a:schemeClr val="accent2"/>
                </a:solidFill>
              </a:rPr>
              <a:t>Fvg</a:t>
            </a:r>
            <a:r>
              <a:rPr lang="it-IT" sz="1800" b="1" dirty="0">
                <a:solidFill>
                  <a:schemeClr val="accent2"/>
                </a:solidFill>
              </a:rPr>
              <a:t> dell’ (UNPLI)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Parrocchie </a:t>
            </a:r>
            <a:r>
              <a:rPr lang="it-IT" sz="1800" b="1" dirty="0">
                <a:solidFill>
                  <a:schemeClr val="accent2"/>
                </a:solidFill>
              </a:rPr>
              <a:t>e enti religiosi civilmente </a:t>
            </a:r>
            <a:r>
              <a:rPr lang="it-IT" sz="1800" b="1" dirty="0" smtClean="0">
                <a:solidFill>
                  <a:schemeClr val="accent2"/>
                </a:solidFill>
              </a:rPr>
              <a:t>riconosciuti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err="1" smtClean="0">
                <a:solidFill>
                  <a:schemeClr val="accent2"/>
                </a:solidFill>
              </a:rPr>
              <a:t>Ciaa</a:t>
            </a:r>
            <a:r>
              <a:rPr lang="it-IT" sz="1800" b="1" dirty="0" smtClean="0">
                <a:solidFill>
                  <a:schemeClr val="accent2"/>
                </a:solidFill>
              </a:rPr>
              <a:t>, ordini e collegi professionali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ammessi</a:t>
            </a:r>
            <a:r>
              <a:rPr lang="it-IT" sz="2000" b="1" u="sng" dirty="0" smtClean="0">
                <a:solidFill>
                  <a:schemeClr val="accent2"/>
                </a:solidFill>
              </a:rPr>
              <a:t> :</a:t>
            </a:r>
          </a:p>
          <a:p>
            <a:pPr marL="285750" algn="just"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soggetti </a:t>
            </a:r>
            <a:r>
              <a:rPr lang="it-IT" sz="2000" b="1" u="sng" dirty="0">
                <a:solidFill>
                  <a:schemeClr val="accent2"/>
                </a:solidFill>
              </a:rPr>
              <a:t>beneficiari regolamenti triennali </a:t>
            </a:r>
            <a:r>
              <a:rPr lang="it-IT" sz="2000" b="1" u="sng" dirty="0" smtClean="0">
                <a:solidFill>
                  <a:schemeClr val="accent2"/>
                </a:solidFill>
              </a:rPr>
              <a:t> </a:t>
            </a:r>
          </a:p>
          <a:p>
            <a:pPr marL="285750" algn="just"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soggetti individuati puntualmente da legge regionale 16/2014</a:t>
            </a:r>
            <a:endParaRPr lang="it-IT" sz="2000" b="1" dirty="0">
              <a:solidFill>
                <a:schemeClr val="accent2"/>
              </a:solidFill>
            </a:endParaRPr>
          </a:p>
          <a:p>
            <a:pPr marL="685800" lvl="1" algn="just" eaLnBrk="1" hangingPunct="1">
              <a:lnSpc>
                <a:spcPct val="80000"/>
              </a:lnSpc>
              <a:defRPr/>
            </a:pPr>
            <a:endParaRPr lang="it-IT" sz="1400" dirty="0">
              <a:solidFill>
                <a:srgbClr val="00B050"/>
              </a:solidFill>
            </a:endParaRPr>
          </a:p>
          <a:p>
            <a:pPr marL="685800" lvl="1" algn="just" eaLnBrk="1" hangingPunct="1">
              <a:lnSpc>
                <a:spcPct val="80000"/>
              </a:lnSpc>
              <a:defRPr/>
            </a:pPr>
            <a:endParaRPr lang="it-IT" sz="20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sp>
        <p:nvSpPr>
          <p:cNvPr id="5" name="Freccia a destra 4"/>
          <p:cNvSpPr/>
          <p:nvPr/>
        </p:nvSpPr>
        <p:spPr bwMode="auto">
          <a:xfrm>
            <a:off x="251520" y="4581128"/>
            <a:ext cx="1631663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341" y="134268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7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</a:t>
            </a:r>
          </a:p>
          <a:p>
            <a:pPr marL="0" indent="0" algn="ctr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(4 avvisi progetti locali)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 smtClean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Enti locali con popolazione superiore ai 3.000 abitanti </a:t>
            </a:r>
            <a:endParaRPr lang="it-IT" b="1" dirty="0" smtClean="0">
              <a:solidFill>
                <a:srgbClr val="FF66FF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Tutte le categorie previste dagli avvisi ordinari </a:t>
            </a:r>
            <a:r>
              <a:rPr lang="it-IT" sz="2400" b="1" u="sng" dirty="0" smtClean="0">
                <a:solidFill>
                  <a:schemeClr val="accent2"/>
                </a:solidFill>
              </a:rPr>
              <a:t>tranne …</a:t>
            </a:r>
          </a:p>
          <a:p>
            <a:pPr marL="285750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2400" b="1" u="sng" dirty="0">
              <a:solidFill>
                <a:schemeClr val="accent2"/>
              </a:solidFill>
            </a:endParaRPr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r>
              <a:rPr lang="it-IT" sz="2400" b="1" dirty="0" smtClean="0">
                <a:solidFill>
                  <a:srgbClr val="FFC000"/>
                </a:solidFill>
              </a:rPr>
              <a:t>associazioni </a:t>
            </a:r>
            <a:r>
              <a:rPr lang="it-IT" sz="2400" b="1" dirty="0">
                <a:solidFill>
                  <a:srgbClr val="FFC000"/>
                </a:solidFill>
              </a:rPr>
              <a:t>proloco e </a:t>
            </a:r>
            <a:r>
              <a:rPr lang="it-IT" sz="2400" b="1" dirty="0" smtClean="0">
                <a:solidFill>
                  <a:srgbClr val="FFC000"/>
                </a:solidFill>
              </a:rPr>
              <a:t>loro </a:t>
            </a:r>
            <a:r>
              <a:rPr lang="it-IT" sz="2400" b="1" dirty="0">
                <a:solidFill>
                  <a:srgbClr val="FFC000"/>
                </a:solidFill>
              </a:rPr>
              <a:t>consorzi e </a:t>
            </a:r>
            <a:r>
              <a:rPr lang="it-IT" sz="2400" b="1" dirty="0" smtClean="0">
                <a:solidFill>
                  <a:srgbClr val="FFC000"/>
                </a:solidFill>
              </a:rPr>
              <a:t>Comitato regionale: ammessi </a:t>
            </a:r>
            <a:r>
              <a:rPr lang="it-IT" sz="2400" b="1" i="1" dirty="0" smtClean="0">
                <a:solidFill>
                  <a:srgbClr val="FF66FF"/>
                </a:solidFill>
              </a:rPr>
              <a:t>new</a:t>
            </a:r>
            <a:endParaRPr lang="it-IT" sz="2400" b="1" i="1" dirty="0">
              <a:solidFill>
                <a:srgbClr val="FF66FF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rgbClr val="FF66FF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8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TRIENNALI</a:t>
            </a:r>
          </a:p>
          <a:p>
            <a:pPr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Ammessi:</a:t>
            </a:r>
          </a:p>
          <a:p>
            <a:pPr eaLnBrk="1" hangingPunct="1">
              <a:defRPr/>
            </a:pPr>
            <a:endParaRPr lang="it-IT" sz="2400" b="1" dirty="0" smtClean="0">
              <a:solidFill>
                <a:schemeClr val="accent2"/>
              </a:solidFill>
            </a:endParaRPr>
          </a:p>
          <a:p>
            <a:pPr marL="742950" lvl="2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1800" b="1" u="sng" smtClean="0">
                <a:solidFill>
                  <a:srgbClr val="00B050"/>
                </a:solidFill>
              </a:rPr>
              <a:t>Avvisi </a:t>
            </a:r>
            <a:r>
              <a:rPr lang="it-IT" sz="1800" b="1" u="sng" dirty="0" smtClean="0">
                <a:solidFill>
                  <a:srgbClr val="00B050"/>
                </a:solidFill>
              </a:rPr>
              <a:t>ordinari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solo se ENTI LOCALI</a:t>
            </a:r>
          </a:p>
          <a:p>
            <a:pPr marL="1257300" lvl="3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solo su settore diverso dal triennale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endParaRPr lang="it-IT" sz="1400" b="1" u="sng" dirty="0">
              <a:solidFill>
                <a:srgbClr val="FF0000"/>
              </a:solidFill>
            </a:endParaRPr>
          </a:p>
          <a:p>
            <a:pPr marL="742950" lvl="2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800" b="1" u="sng" dirty="0" smtClean="0">
                <a:solidFill>
                  <a:srgbClr val="00B050"/>
                </a:solidFill>
              </a:rPr>
              <a:t>Avvisi progetti locali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 smtClean="0">
                <a:solidFill>
                  <a:schemeClr val="accent2"/>
                </a:solidFill>
              </a:rPr>
              <a:t>solo </a:t>
            </a:r>
            <a:r>
              <a:rPr lang="it-IT" sz="1400" b="1" u="sng" dirty="0">
                <a:solidFill>
                  <a:schemeClr val="accent2"/>
                </a:solidFill>
              </a:rPr>
              <a:t>se ENTI </a:t>
            </a:r>
            <a:r>
              <a:rPr lang="it-IT" sz="1400" b="1" u="sng" dirty="0" smtClean="0">
                <a:solidFill>
                  <a:schemeClr val="accent2"/>
                </a:solidFill>
              </a:rPr>
              <a:t>LOCALI  </a:t>
            </a:r>
            <a:r>
              <a:rPr lang="it-IT" sz="1400" b="1" dirty="0" smtClean="0">
                <a:solidFill>
                  <a:schemeClr val="accent2"/>
                </a:solidFill>
              </a:rPr>
              <a:t>con meno di 3.000 abitanti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400" b="1" u="sng" dirty="0">
                <a:solidFill>
                  <a:schemeClr val="accent2"/>
                </a:solidFill>
              </a:rPr>
              <a:t>solo su settore diverso dal triennale</a:t>
            </a:r>
          </a:p>
          <a:p>
            <a:pPr marL="1200150" lvl="3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endParaRPr lang="it-IT" sz="1400" b="1" u="sng" dirty="0">
              <a:solidFill>
                <a:srgbClr val="FF0000"/>
              </a:solidFill>
            </a:endParaRPr>
          </a:p>
          <a:p>
            <a:pPr marL="971550" lvl="3" indent="0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600" u="sng" dirty="0" smtClean="0">
              <a:solidFill>
                <a:srgbClr val="FF0000"/>
              </a:solidFill>
            </a:endParaRPr>
          </a:p>
          <a:p>
            <a:pPr marL="971550" lvl="3" indent="0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1200" u="sng" dirty="0" smtClean="0">
                <a:solidFill>
                  <a:srgbClr val="FF0000"/>
                </a:solidFill>
              </a:rPr>
              <a:t>Esempio: Comune di Monfalcone: triennale mostre: + 3.000 abitanti</a:t>
            </a:r>
          </a:p>
          <a:p>
            <a:pPr marL="1714500" lvl="4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200" dirty="0" smtClean="0">
                <a:solidFill>
                  <a:schemeClr val="tx2"/>
                </a:solidFill>
              </a:rPr>
              <a:t>potrà  candidarsi  su tutti gli avvisi ordinari ad eccezione  dell’avviso manifestazioni espositive</a:t>
            </a:r>
          </a:p>
          <a:p>
            <a:pPr marL="1714500" lvl="4" indent="-285750" eaLnBrk="1" hangingPunct="1">
              <a:lnSpc>
                <a:spcPct val="80000"/>
              </a:lnSpc>
              <a:buClr>
                <a:srgbClr val="21449C"/>
              </a:buClr>
              <a:buFont typeface="Arial" panose="020B0604020202020204" pitchFamily="34" charset="0"/>
              <a:buChar char="•"/>
              <a:defRPr/>
            </a:pPr>
            <a:r>
              <a:rPr lang="it-IT" sz="1200" dirty="0" smtClean="0"/>
              <a:t>non potrà candidarsi su avvisi progetti locali perché superiore a 3.000 </a:t>
            </a:r>
            <a:r>
              <a:rPr lang="it-IT" sz="1200" dirty="0" smtClean="0"/>
              <a:t>abitanti</a:t>
            </a:r>
            <a:endParaRPr lang="it-IT" sz="1200" dirty="0" smtClean="0"/>
          </a:p>
        </p:txBody>
      </p:sp>
      <p:pic>
        <p:nvPicPr>
          <p:cNvPr id="4" name="Immagine 3" descr="Il punto interrogati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57192"/>
            <a:ext cx="720080" cy="655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3446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22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736"/>
            <a:ext cx="8928992" cy="482453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INQUADRAMENTO NORMATIVO</a:t>
            </a: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Legge </a:t>
            </a:r>
            <a:r>
              <a:rPr lang="it-IT" b="1" dirty="0">
                <a:solidFill>
                  <a:schemeClr val="accent2"/>
                </a:solidFill>
              </a:rPr>
              <a:t>regionale 16/2014 </a:t>
            </a:r>
            <a:endParaRPr lang="it-IT" b="1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Norme finali</a:t>
            </a:r>
          </a:p>
          <a:p>
            <a:pPr marL="0" indent="0" algn="ctr" eaLnBrk="1" hangingPunct="1">
              <a:buNone/>
              <a:defRPr/>
            </a:pPr>
            <a:endParaRPr lang="it-IT" b="1" dirty="0" smtClean="0"/>
          </a:p>
          <a:p>
            <a:pPr algn="just" eaLnBrk="1" hangingPunct="1">
              <a:defRPr/>
            </a:pPr>
            <a:r>
              <a:rPr lang="it-IT" sz="1800" dirty="0" smtClean="0">
                <a:solidFill>
                  <a:schemeClr val="tx2"/>
                </a:solidFill>
              </a:rPr>
              <a:t>Rendicontazione </a:t>
            </a:r>
            <a:r>
              <a:rPr lang="it-IT" sz="1800" dirty="0">
                <a:solidFill>
                  <a:schemeClr val="tx2"/>
                </a:solidFill>
              </a:rPr>
              <a:t>spese </a:t>
            </a:r>
            <a:r>
              <a:rPr lang="it-IT" sz="1800" dirty="0" smtClean="0">
                <a:solidFill>
                  <a:schemeClr val="tx2"/>
                </a:solidFill>
              </a:rPr>
              <a:t> pari </a:t>
            </a:r>
            <a:r>
              <a:rPr lang="it-IT" sz="1800" b="1" dirty="0" smtClean="0">
                <a:solidFill>
                  <a:schemeClr val="tx2"/>
                </a:solidFill>
              </a:rPr>
              <a:t>all'ammontare </a:t>
            </a:r>
            <a:r>
              <a:rPr lang="it-IT" sz="1800" b="1" dirty="0">
                <a:solidFill>
                  <a:schemeClr val="tx2"/>
                </a:solidFill>
              </a:rPr>
              <a:t>dell'incentivo </a:t>
            </a:r>
            <a:r>
              <a:rPr lang="it-IT" sz="1800" b="1" dirty="0" smtClean="0">
                <a:solidFill>
                  <a:schemeClr val="tx2"/>
                </a:solidFill>
              </a:rPr>
              <a:t>concesso</a:t>
            </a:r>
            <a:r>
              <a:rPr lang="it-IT" sz="1800" b="1" dirty="0">
                <a:solidFill>
                  <a:schemeClr val="tx2"/>
                </a:solidFill>
              </a:rPr>
              <a:t> </a:t>
            </a:r>
            <a:r>
              <a:rPr lang="it-IT" sz="1800" b="1" dirty="0" smtClean="0">
                <a:solidFill>
                  <a:schemeClr val="tx2"/>
                </a:solidFill>
              </a:rPr>
              <a:t> </a:t>
            </a:r>
            <a:r>
              <a:rPr lang="it-IT" sz="1800" dirty="0" smtClean="0">
                <a:solidFill>
                  <a:schemeClr val="accent2"/>
                </a:solidFill>
              </a:rPr>
              <a:t>art. 32 </a:t>
            </a:r>
            <a:r>
              <a:rPr lang="it-IT" sz="1200" dirty="0" smtClean="0">
                <a:solidFill>
                  <a:srgbClr val="FF66FF"/>
                </a:solidFill>
              </a:rPr>
              <a:t>(in deroga alla legge regionale 7/2000)</a:t>
            </a:r>
          </a:p>
          <a:p>
            <a:pPr algn="just" eaLnBrk="1" hangingPunct="1">
              <a:defRPr/>
            </a:pPr>
            <a:r>
              <a:rPr lang="it-IT" sz="1800" dirty="0" smtClean="0">
                <a:solidFill>
                  <a:schemeClr val="tx2"/>
                </a:solidFill>
              </a:rPr>
              <a:t>Concessione e liquidazione in </a:t>
            </a:r>
            <a:r>
              <a:rPr lang="it-IT" sz="1800" b="1" dirty="0">
                <a:solidFill>
                  <a:schemeClr val="tx2"/>
                </a:solidFill>
              </a:rPr>
              <a:t>un'unica soluzione anticipata </a:t>
            </a:r>
            <a:r>
              <a:rPr lang="it-IT" sz="1800" dirty="0">
                <a:solidFill>
                  <a:schemeClr val="tx2"/>
                </a:solidFill>
              </a:rPr>
              <a:t>su richiesta dei </a:t>
            </a:r>
            <a:r>
              <a:rPr lang="it-IT" sz="1800" dirty="0" smtClean="0">
                <a:solidFill>
                  <a:schemeClr val="tx2"/>
                </a:solidFill>
              </a:rPr>
              <a:t>beneficiari </a:t>
            </a:r>
            <a:r>
              <a:rPr lang="it-IT" sz="1800" dirty="0" smtClean="0">
                <a:solidFill>
                  <a:schemeClr val="accent2"/>
                </a:solidFill>
              </a:rPr>
              <a:t>art. 32 bis</a:t>
            </a:r>
          </a:p>
          <a:p>
            <a:r>
              <a:rPr lang="it-IT" sz="1800" dirty="0" smtClean="0">
                <a:solidFill>
                  <a:schemeClr val="tx2"/>
                </a:solidFill>
              </a:rPr>
              <a:t>Erogazione anticipata incentivo </a:t>
            </a:r>
            <a:r>
              <a:rPr lang="it-IT" sz="1800" b="1" dirty="0" smtClean="0">
                <a:solidFill>
                  <a:schemeClr val="tx2"/>
                </a:solidFill>
              </a:rPr>
              <a:t>in assenza fideiussione bancaria o assicurativa </a:t>
            </a:r>
            <a:r>
              <a:rPr lang="it-IT" sz="1800" dirty="0" smtClean="0">
                <a:solidFill>
                  <a:schemeClr val="accent2"/>
                </a:solidFill>
              </a:rPr>
              <a:t>art. 32 bis </a:t>
            </a:r>
            <a:r>
              <a:rPr lang="it-IT" sz="1200" dirty="0" smtClean="0">
                <a:solidFill>
                  <a:srgbClr val="FF66FF"/>
                </a:solidFill>
              </a:rPr>
              <a:t>(in </a:t>
            </a:r>
            <a:r>
              <a:rPr lang="it-IT" sz="1200" dirty="0">
                <a:solidFill>
                  <a:srgbClr val="FF66FF"/>
                </a:solidFill>
              </a:rPr>
              <a:t>deroga alla legge regionale 7/2000) </a:t>
            </a:r>
          </a:p>
          <a:p>
            <a:r>
              <a:rPr lang="it-IT" sz="1800" dirty="0" smtClean="0">
                <a:solidFill>
                  <a:schemeClr val="tx2"/>
                </a:solidFill>
              </a:rPr>
              <a:t>Rendicontazione </a:t>
            </a:r>
            <a:r>
              <a:rPr lang="it-IT" sz="1800" dirty="0">
                <a:solidFill>
                  <a:schemeClr val="tx2"/>
                </a:solidFill>
              </a:rPr>
              <a:t>spese sostenute </a:t>
            </a:r>
            <a:r>
              <a:rPr lang="it-IT" sz="1800" b="1" dirty="0">
                <a:solidFill>
                  <a:schemeClr val="tx2"/>
                </a:solidFill>
              </a:rPr>
              <a:t>prima della domanda </a:t>
            </a:r>
            <a:r>
              <a:rPr lang="it-IT" sz="1800" dirty="0" smtClean="0">
                <a:solidFill>
                  <a:schemeClr val="tx2"/>
                </a:solidFill>
              </a:rPr>
              <a:t>  (fra </a:t>
            </a:r>
            <a:r>
              <a:rPr lang="it-IT" sz="1800" dirty="0">
                <a:solidFill>
                  <a:schemeClr val="tx2"/>
                </a:solidFill>
              </a:rPr>
              <a:t>l'inizio dell'anno di concessione dell'incentivo e la data di presentazione della </a:t>
            </a:r>
            <a:r>
              <a:rPr lang="it-IT" sz="1800" dirty="0" smtClean="0">
                <a:solidFill>
                  <a:schemeClr val="tx2"/>
                </a:solidFill>
              </a:rPr>
              <a:t>domanda) </a:t>
            </a:r>
            <a:r>
              <a:rPr lang="it-IT" sz="1800" dirty="0" smtClean="0">
                <a:solidFill>
                  <a:schemeClr val="accent2"/>
                </a:solidFill>
              </a:rPr>
              <a:t>art.32 ter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877" y="13446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7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58260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OGGETTIVE</a:t>
            </a:r>
            <a:r>
              <a:rPr lang="it-IT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>
                <a:solidFill>
                  <a:schemeClr val="accent2"/>
                </a:solidFill>
              </a:rPr>
              <a:t>(per progetto già finanziato)</a:t>
            </a:r>
            <a:endParaRPr lang="it-IT" dirty="0">
              <a:solidFill>
                <a:schemeClr val="accent2"/>
              </a:solidFill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1400" dirty="0" smtClean="0">
                <a:solidFill>
                  <a:srgbClr val="00B050"/>
                </a:solidFill>
              </a:rPr>
              <a:t>(Tutti avvisi: </a:t>
            </a:r>
            <a:r>
              <a:rPr lang="it-IT" sz="1500" dirty="0" smtClean="0">
                <a:solidFill>
                  <a:srgbClr val="FF9900"/>
                </a:solidFill>
              </a:rPr>
              <a:t>anche </a:t>
            </a:r>
            <a:r>
              <a:rPr lang="it-IT" sz="1500" dirty="0">
                <a:solidFill>
                  <a:srgbClr val="FF9900"/>
                </a:solidFill>
              </a:rPr>
              <a:t>in caso  di proroghe</a:t>
            </a:r>
            <a:r>
              <a:rPr lang="it-IT" sz="1500" dirty="0" smtClean="0">
                <a:solidFill>
                  <a:srgbClr val="FF9900"/>
                </a:solidFill>
              </a:rPr>
              <a:t>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800" u="sng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Avviso </a:t>
            </a:r>
            <a:r>
              <a:rPr lang="it-IT" sz="1800" b="1" u="sng" dirty="0">
                <a:solidFill>
                  <a:schemeClr val="accent2"/>
                </a:solidFill>
              </a:rPr>
              <a:t>ripartenza </a:t>
            </a:r>
            <a:r>
              <a:rPr lang="it-IT" sz="1800" b="1" u="sng" dirty="0" smtClean="0">
                <a:solidFill>
                  <a:schemeClr val="accent2"/>
                </a:solidFill>
              </a:rPr>
              <a:t>2021</a:t>
            </a:r>
            <a:r>
              <a:rPr lang="it-IT" sz="1800" b="1" dirty="0" smtClean="0">
                <a:solidFill>
                  <a:schemeClr val="accent1"/>
                </a:solidFill>
              </a:rPr>
              <a:t>: progetti </a:t>
            </a:r>
            <a:r>
              <a:rPr lang="it-IT" sz="1800" b="1" dirty="0">
                <a:solidFill>
                  <a:schemeClr val="accent1"/>
                </a:solidFill>
              </a:rPr>
              <a:t>ex </a:t>
            </a:r>
            <a:r>
              <a:rPr lang="it-IT" sz="1800" b="1" dirty="0" err="1">
                <a:solidFill>
                  <a:schemeClr val="accent1"/>
                </a:solidFill>
              </a:rPr>
              <a:t>dgr</a:t>
            </a:r>
            <a:r>
              <a:rPr lang="it-IT" sz="1800" b="1" dirty="0">
                <a:solidFill>
                  <a:schemeClr val="accent1"/>
                </a:solidFill>
              </a:rPr>
              <a:t> 831/2021:</a:t>
            </a:r>
            <a:r>
              <a:rPr lang="it-IT" sz="1800" b="1" dirty="0" smtClean="0">
                <a:solidFill>
                  <a:schemeClr val="accent1"/>
                </a:solidFill>
              </a:rPr>
              <a:t> 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Avvisi annuali 2022, 2023 e 2024</a:t>
            </a:r>
            <a:r>
              <a:rPr lang="it-IT" sz="1800" b="1" dirty="0" smtClean="0">
                <a:solidFill>
                  <a:schemeClr val="accent2"/>
                </a:solidFill>
              </a:rPr>
              <a:t>: </a:t>
            </a:r>
            <a:r>
              <a:rPr lang="it-IT" sz="1800" b="1" dirty="0" smtClean="0">
                <a:solidFill>
                  <a:schemeClr val="accent1"/>
                </a:solidFill>
              </a:rPr>
              <a:t>progetti </a:t>
            </a:r>
            <a:r>
              <a:rPr lang="it-IT" sz="1800" b="1" dirty="0">
                <a:solidFill>
                  <a:schemeClr val="accent1"/>
                </a:solidFill>
              </a:rPr>
              <a:t>ex </a:t>
            </a:r>
            <a:r>
              <a:rPr lang="it-IT" sz="1800" b="1" dirty="0" err="1">
                <a:solidFill>
                  <a:schemeClr val="accent1"/>
                </a:solidFill>
              </a:rPr>
              <a:t>ddggrr</a:t>
            </a:r>
            <a:r>
              <a:rPr lang="it-IT" sz="1800" b="1" dirty="0">
                <a:solidFill>
                  <a:schemeClr val="accent1"/>
                </a:solidFill>
              </a:rPr>
              <a:t> 1801/2021, 1947/2022 e 1673/2023</a:t>
            </a:r>
            <a:r>
              <a:rPr lang="it-IT" sz="1800" b="1" dirty="0" smtClean="0">
                <a:solidFill>
                  <a:schemeClr val="accent1"/>
                </a:solidFill>
              </a:rPr>
              <a:t> 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Avvisi annuali cultura storica </a:t>
            </a:r>
            <a:r>
              <a:rPr lang="it-IT" sz="1800" b="1" u="sng" dirty="0">
                <a:solidFill>
                  <a:schemeClr val="accent2"/>
                </a:solidFill>
              </a:rPr>
              <a:t>ed etnografica 2022, 2023 e </a:t>
            </a:r>
            <a:r>
              <a:rPr lang="it-IT" sz="1800" b="1" u="sng" dirty="0" smtClean="0">
                <a:solidFill>
                  <a:schemeClr val="accent2"/>
                </a:solidFill>
              </a:rPr>
              <a:t>2024:</a:t>
            </a:r>
            <a:r>
              <a:rPr lang="it-IT" sz="18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1"/>
                </a:solidFill>
              </a:rPr>
              <a:t>progetti  </a:t>
            </a:r>
            <a:r>
              <a:rPr lang="it-IT" sz="1800" b="1" dirty="0">
                <a:solidFill>
                  <a:schemeClr val="accent1"/>
                </a:solidFill>
              </a:rPr>
              <a:t>ex </a:t>
            </a:r>
            <a:r>
              <a:rPr lang="it-IT" sz="1800" b="1" dirty="0" err="1">
                <a:solidFill>
                  <a:schemeClr val="accent1"/>
                </a:solidFill>
              </a:rPr>
              <a:t>ddggrr</a:t>
            </a:r>
            <a:r>
              <a:rPr lang="it-IT" sz="1800" b="1" dirty="0">
                <a:solidFill>
                  <a:schemeClr val="accent1"/>
                </a:solidFill>
              </a:rPr>
              <a:t>  229/2021, 374/2022, </a:t>
            </a:r>
            <a:r>
              <a:rPr lang="it-IT" sz="1800" b="1" dirty="0" smtClean="0">
                <a:solidFill>
                  <a:schemeClr val="accent1"/>
                </a:solidFill>
              </a:rPr>
              <a:t>185/2023 </a:t>
            </a:r>
            <a:r>
              <a:rPr lang="it-IT" sz="1800" b="1" dirty="0">
                <a:solidFill>
                  <a:schemeClr val="accent1"/>
                </a:solidFill>
              </a:rPr>
              <a:t>e 346/2024</a:t>
            </a:r>
            <a:r>
              <a:rPr lang="it-IT" sz="1800" b="1" dirty="0" smtClean="0">
                <a:solidFill>
                  <a:schemeClr val="accent1"/>
                </a:solidFill>
              </a:rPr>
              <a:t>  </a:t>
            </a:r>
            <a:endParaRPr lang="it-IT" sz="1800" dirty="0" smtClean="0">
              <a:solidFill>
                <a:schemeClr val="accent1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Avviso </a:t>
            </a:r>
            <a:r>
              <a:rPr lang="it-IT" sz="1800" b="1" u="sng" dirty="0">
                <a:solidFill>
                  <a:schemeClr val="accent2"/>
                </a:solidFill>
              </a:rPr>
              <a:t>associazioni profughi istriani</a:t>
            </a:r>
            <a:r>
              <a:rPr lang="it-IT" sz="1800" b="1" u="sng" dirty="0" smtClean="0">
                <a:solidFill>
                  <a:schemeClr val="accent2"/>
                </a:solidFill>
              </a:rPr>
              <a:t>, </a:t>
            </a:r>
            <a:r>
              <a:rPr lang="it-IT" sz="1800" b="1" u="sng" dirty="0">
                <a:solidFill>
                  <a:schemeClr val="accent2"/>
                </a:solidFill>
              </a:rPr>
              <a:t>fiumani e </a:t>
            </a:r>
            <a:r>
              <a:rPr lang="it-IT" sz="1800" b="1" u="sng" dirty="0" smtClean="0">
                <a:solidFill>
                  <a:schemeClr val="accent2"/>
                </a:solidFill>
              </a:rPr>
              <a:t>dalmati  2024:</a:t>
            </a:r>
            <a:r>
              <a:rPr lang="it-IT" sz="18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1"/>
                </a:solidFill>
              </a:rPr>
              <a:t>progetti </a:t>
            </a:r>
            <a:r>
              <a:rPr lang="it-IT" sz="1800" b="1" dirty="0">
                <a:solidFill>
                  <a:schemeClr val="accent1"/>
                </a:solidFill>
              </a:rPr>
              <a:t>ex  d.P.reg. </a:t>
            </a:r>
            <a:r>
              <a:rPr lang="it-IT" sz="1800" b="1" dirty="0" smtClean="0">
                <a:solidFill>
                  <a:schemeClr val="accent1"/>
                </a:solidFill>
              </a:rPr>
              <a:t>53/2020</a:t>
            </a: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Avvisi distribuzione spettacolo dal vivo e nuove produzioni spettacolo dal vivo</a:t>
            </a:r>
            <a:r>
              <a:rPr lang="it-IT" sz="1800" b="1" dirty="0" smtClean="0">
                <a:solidFill>
                  <a:schemeClr val="accent2"/>
                </a:solidFill>
              </a:rPr>
              <a:t>: </a:t>
            </a:r>
            <a:r>
              <a:rPr lang="it-IT" sz="1800" b="1" dirty="0" smtClean="0">
                <a:solidFill>
                  <a:schemeClr val="accent1"/>
                </a:solidFill>
              </a:rPr>
              <a:t>progetti ex </a:t>
            </a:r>
            <a:r>
              <a:rPr lang="it-IT" sz="1800" b="1" dirty="0" err="1" smtClean="0">
                <a:solidFill>
                  <a:schemeClr val="accent1"/>
                </a:solidFill>
              </a:rPr>
              <a:t>dgr</a:t>
            </a:r>
            <a:r>
              <a:rPr lang="it-IT" sz="1800" b="1" dirty="0" smtClean="0">
                <a:solidFill>
                  <a:schemeClr val="accent1"/>
                </a:solidFill>
              </a:rPr>
              <a:t> 1399/2024 e 1400/2024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b="1" i="1" dirty="0" smtClean="0">
                <a:solidFill>
                  <a:srgbClr val="FF66FF"/>
                </a:solidFill>
              </a:rPr>
              <a:t>new</a:t>
            </a: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Avviso annuale Go </a:t>
            </a:r>
            <a:r>
              <a:rPr lang="it-IT" sz="1800" b="1" dirty="0" smtClean="0">
                <a:solidFill>
                  <a:schemeClr val="accent2"/>
                </a:solidFill>
              </a:rPr>
              <a:t>2025: </a:t>
            </a:r>
            <a:r>
              <a:rPr lang="it-IT" sz="1800" b="1" dirty="0" smtClean="0">
                <a:solidFill>
                  <a:schemeClr val="accent1"/>
                </a:solidFill>
              </a:rPr>
              <a:t>progetti </a:t>
            </a:r>
            <a:r>
              <a:rPr lang="it-IT" sz="1800" b="1" dirty="0">
                <a:solidFill>
                  <a:schemeClr val="accent1"/>
                </a:solidFill>
              </a:rPr>
              <a:t>ex decreto direttore di Servizio </a:t>
            </a:r>
            <a:r>
              <a:rPr lang="it-IT" sz="1800" b="1" dirty="0" smtClean="0">
                <a:solidFill>
                  <a:schemeClr val="accent1"/>
                </a:solidFill>
              </a:rPr>
              <a:t>41640/2024: </a:t>
            </a:r>
            <a:r>
              <a:rPr lang="it-IT" sz="1800" b="1" dirty="0" smtClean="0">
                <a:solidFill>
                  <a:srgbClr val="FF66FF"/>
                </a:solidFill>
              </a:rPr>
              <a:t>new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600" i="1" dirty="0" smtClean="0">
              <a:solidFill>
                <a:srgbClr val="FF9900"/>
              </a:solidFill>
            </a:endParaRPr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endParaRPr lang="it-IT" sz="1600" dirty="0" smtClean="0"/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r>
              <a:rPr lang="it-IT" sz="1400" dirty="0" smtClean="0">
                <a:solidFill>
                  <a:schemeClr val="accent2"/>
                </a:solidFill>
              </a:rPr>
              <a:t>Sono </a:t>
            </a:r>
            <a:r>
              <a:rPr lang="it-IT" sz="1400" dirty="0">
                <a:solidFill>
                  <a:schemeClr val="accent2"/>
                </a:solidFill>
              </a:rPr>
              <a:t>altresì inammissibili i progetti che costituiscano </a:t>
            </a:r>
            <a:r>
              <a:rPr lang="it-IT" sz="1400" dirty="0">
                <a:solidFill>
                  <a:srgbClr val="FF0000"/>
                </a:solidFill>
              </a:rPr>
              <a:t>mero prolungamento </a:t>
            </a:r>
            <a:r>
              <a:rPr lang="it-IT" sz="1400" dirty="0">
                <a:solidFill>
                  <a:schemeClr val="accent2"/>
                </a:solidFill>
              </a:rPr>
              <a:t>dei progetti già </a:t>
            </a:r>
            <a:r>
              <a:rPr lang="it-IT" sz="1400" dirty="0" smtClean="0">
                <a:solidFill>
                  <a:schemeClr val="accent2"/>
                </a:solidFill>
              </a:rPr>
              <a:t>finanziati salvo </a:t>
            </a:r>
            <a:r>
              <a:rPr lang="it-IT" sz="1400" dirty="0">
                <a:solidFill>
                  <a:schemeClr val="accent2"/>
                </a:solidFill>
              </a:rPr>
              <a:t>si tratti di </a:t>
            </a:r>
            <a:r>
              <a:rPr lang="it-IT" sz="1400" u="sng" dirty="0">
                <a:solidFill>
                  <a:srgbClr val="FF0000"/>
                </a:solidFill>
              </a:rPr>
              <a:t>una nuova edizione per l’annualità </a:t>
            </a:r>
            <a:r>
              <a:rPr lang="it-IT" sz="1400" u="sng" dirty="0" smtClean="0">
                <a:solidFill>
                  <a:srgbClr val="FF0000"/>
                </a:solidFill>
              </a:rPr>
              <a:t>2025</a:t>
            </a:r>
            <a:endParaRPr lang="it-IT" sz="1600" dirty="0">
              <a:solidFill>
                <a:srgbClr val="FF0000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1600" dirty="0" smtClean="0"/>
          </a:p>
        </p:txBody>
      </p:sp>
      <p:pic>
        <p:nvPicPr>
          <p:cNvPr id="4" name="Immagine 3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720080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416" y="13446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9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58260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OGGETTIVE </a:t>
            </a:r>
            <a:r>
              <a:rPr lang="it-IT" sz="18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itinere  … (per tutti gli avvisi)</a:t>
            </a:r>
            <a:endParaRPr lang="it-IT" sz="1800" dirty="0" smtClean="0">
              <a:solidFill>
                <a:srgbClr val="FF66FF"/>
              </a:solidFill>
            </a:endParaRPr>
          </a:p>
          <a:p>
            <a:pPr algn="ctr" eaLnBrk="1" hangingPunct="1">
              <a:defRPr/>
            </a:pPr>
            <a:endParaRPr lang="it-IT" sz="1800" u="sng" dirty="0" smtClean="0">
              <a:solidFill>
                <a:srgbClr val="FF66FF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it-IT" sz="2400" dirty="0" smtClean="0"/>
              <a:t>La </a:t>
            </a:r>
            <a:r>
              <a:rPr lang="it-IT" sz="2400" b="1" dirty="0" smtClean="0"/>
              <a:t>Commissione di valutazione </a:t>
            </a:r>
            <a:r>
              <a:rPr lang="it-IT" sz="2400" dirty="0" smtClean="0"/>
              <a:t>valuta inammissibili i progetti che: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2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/>
              <a:t>sono finalizzati a iniziative aventi ad oggetto </a:t>
            </a:r>
            <a:r>
              <a:rPr lang="it-IT" sz="2400" u="sng" dirty="0" smtClean="0"/>
              <a:t>in via principale o esclusiva</a:t>
            </a:r>
            <a:r>
              <a:rPr lang="it-IT" sz="2400" dirty="0" smtClean="0"/>
              <a:t> settori diversi  dal settore di intervento dell’avviso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/>
              <a:t>non  rientrano nelle tipologie progettuali finanziate dall’Avviso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/>
              <a:t>le cui finalità non sono pertinenti con le finalità e i contenuti dell’Avviso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080" y="158033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>
              <a:buNone/>
            </a:pPr>
            <a:endParaRPr lang="it-IT" sz="1200" dirty="0" smtClean="0"/>
          </a:p>
          <a:p>
            <a:pPr marL="0" indent="0" algn="ctr">
              <a:buNone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PER MATERIA </a:t>
            </a:r>
            <a:r>
              <a:rPr lang="it-IT" sz="2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it-IT" sz="20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itinere  …</a:t>
            </a:r>
            <a:endParaRPr lang="it-IT" sz="2000" dirty="0">
              <a:solidFill>
                <a:srgbClr val="FF66FF"/>
              </a:solidFill>
            </a:endParaRPr>
          </a:p>
          <a:p>
            <a:pPr marL="0" indent="0" algn="ctr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(Avvisi ordinari e Avviso creatività)</a:t>
            </a:r>
          </a:p>
          <a:p>
            <a:pPr marL="0" indent="0" algn="ctr">
              <a:buNone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000" dirty="0" smtClean="0"/>
              <a:t>La </a:t>
            </a:r>
            <a:r>
              <a:rPr lang="it-IT" sz="2000" b="1" dirty="0"/>
              <a:t>Commissione di valutazione </a:t>
            </a:r>
            <a:r>
              <a:rPr lang="it-IT" sz="2000" dirty="0"/>
              <a:t>valuta inammissibili i </a:t>
            </a:r>
            <a:r>
              <a:rPr lang="it-IT" sz="2000" dirty="0" smtClean="0"/>
              <a:t>progetti f</a:t>
            </a:r>
            <a:r>
              <a:rPr lang="it-IT" sz="2000" dirty="0" smtClean="0">
                <a:solidFill>
                  <a:schemeClr val="tx2"/>
                </a:solidFill>
              </a:rPr>
              <a:t>inalizzati ad iniziative aventi ad oggetto in via principale o esclusiva: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Canto </a:t>
            </a:r>
            <a:r>
              <a:rPr lang="it-IT" sz="2000" b="1" dirty="0">
                <a:solidFill>
                  <a:schemeClr val="accent2"/>
                </a:solidFill>
              </a:rPr>
              <a:t>corale e attività bandistica </a:t>
            </a:r>
            <a:endParaRPr lang="it-IT" sz="2000" b="1" dirty="0" smtClean="0">
              <a:solidFill>
                <a:schemeClr val="accent2"/>
              </a:solidFill>
            </a:endParaRPr>
          </a:p>
          <a:p>
            <a:r>
              <a:rPr lang="it-IT" sz="2000" b="1" dirty="0" smtClean="0">
                <a:solidFill>
                  <a:schemeClr val="accent2"/>
                </a:solidFill>
              </a:rPr>
              <a:t>Folclore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Teatro amatoriale</a:t>
            </a:r>
          </a:p>
          <a:p>
            <a:endParaRPr lang="it-IT" sz="12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b="1" u="sng" dirty="0" smtClean="0">
                <a:solidFill>
                  <a:srgbClr val="00B050"/>
                </a:solidFill>
              </a:rPr>
              <a:t>Settori ammessi per avvisi progetti locali </a:t>
            </a: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3446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3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SOGGETTO PROPONENTE: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SINGOLO O CAPOFILA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soggetto proponente può presentare domanda </a:t>
            </a:r>
            <a:r>
              <a:rPr lang="it-IT" sz="2400" u="sng" dirty="0" smtClean="0"/>
              <a:t>singolarmente</a:t>
            </a:r>
            <a:r>
              <a:rPr lang="it-IT" sz="2400" dirty="0" smtClean="0"/>
              <a:t> o in qualità di </a:t>
            </a:r>
            <a:r>
              <a:rPr lang="it-IT" sz="2400" u="sng" dirty="0" smtClean="0"/>
              <a:t>capofila</a:t>
            </a:r>
            <a:r>
              <a:rPr lang="it-IT" sz="2400" dirty="0" smtClean="0"/>
              <a:t> nell’ambito di un rapporto di partenariato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Capofila è unico beneficiario e referente dell’Amministrazione regionale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669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AMMISSIBILI: </a:t>
            </a:r>
            <a:r>
              <a:rPr lang="it-IT" sz="3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sempre 2 </a:t>
            </a:r>
            <a:r>
              <a:rPr lang="it-IT" sz="3200" b="1" i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del </a:t>
            </a:r>
            <a:r>
              <a:rPr lang="it-IT" sz="2400" b="1" u="sng" dirty="0" err="1" smtClean="0">
                <a:solidFill>
                  <a:schemeClr val="accent2"/>
                </a:solidFill>
              </a:rPr>
              <a:t>Fvg</a:t>
            </a:r>
            <a:r>
              <a:rPr lang="it-IT" sz="2400" b="1" u="sng" dirty="0" smtClean="0">
                <a:solidFill>
                  <a:schemeClr val="accent2"/>
                </a:solidFill>
              </a:rPr>
              <a:t> con più di 3.000 abitanti</a:t>
            </a:r>
            <a:r>
              <a:rPr lang="it-IT" sz="2400" b="1" dirty="0" smtClean="0">
                <a:solidFill>
                  <a:schemeClr val="accent2"/>
                </a:solidFill>
              </a:rPr>
              <a:t>: </a:t>
            </a:r>
            <a:r>
              <a:rPr lang="it-IT" sz="2400" b="1" dirty="0" smtClean="0">
                <a:solidFill>
                  <a:srgbClr val="00B050"/>
                </a:solidFill>
              </a:rPr>
              <a:t>2 </a:t>
            </a:r>
            <a:r>
              <a:rPr lang="it-IT" sz="2400" dirty="0" smtClean="0">
                <a:solidFill>
                  <a:srgbClr val="00B050"/>
                </a:solidFill>
              </a:rPr>
              <a:t>domande </a:t>
            </a:r>
            <a:r>
              <a:rPr lang="it-IT" sz="1800" dirty="0" smtClean="0">
                <a:solidFill>
                  <a:srgbClr val="00B050"/>
                </a:solidFill>
              </a:rPr>
              <a:t>(per </a:t>
            </a:r>
            <a:r>
              <a:rPr lang="it-IT" sz="1800" dirty="0">
                <a:solidFill>
                  <a:srgbClr val="00B050"/>
                </a:solidFill>
              </a:rPr>
              <a:t>diverso </a:t>
            </a:r>
            <a:r>
              <a:rPr lang="it-IT" sz="1800" dirty="0" smtClean="0">
                <a:solidFill>
                  <a:srgbClr val="00B050"/>
                </a:solidFill>
              </a:rPr>
              <a:t>progetto)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2 domande sui 7 Avvisi ordinari </a:t>
            </a:r>
            <a:r>
              <a:rPr lang="it-IT" sz="2000" dirty="0" smtClean="0">
                <a:solidFill>
                  <a:srgbClr val="92D050"/>
                </a:solidFill>
              </a:rPr>
              <a:t>(avvisi diversi)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No avviso creatività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No avvisi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fino a 3.000 abitanti</a:t>
            </a:r>
            <a:r>
              <a:rPr lang="it-IT" sz="2400" b="1" dirty="0" smtClean="0">
                <a:solidFill>
                  <a:schemeClr val="accent2"/>
                </a:solidFill>
              </a:rPr>
              <a:t>: </a:t>
            </a:r>
            <a:r>
              <a:rPr lang="it-IT" sz="2400" b="1" dirty="0" smtClean="0">
                <a:solidFill>
                  <a:srgbClr val="00B050"/>
                </a:solidFill>
              </a:rPr>
              <a:t> 2 </a:t>
            </a:r>
            <a:r>
              <a:rPr lang="it-IT" sz="2400" dirty="0" smtClean="0">
                <a:solidFill>
                  <a:srgbClr val="00B050"/>
                </a:solidFill>
              </a:rPr>
              <a:t>domande: </a:t>
            </a:r>
            <a:r>
              <a:rPr lang="it-IT" sz="1800" dirty="0" smtClean="0"/>
              <a:t>per </a:t>
            </a:r>
            <a:r>
              <a:rPr lang="it-IT" sz="1800" dirty="0"/>
              <a:t>diverso progetto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2"/>
                </a:solidFill>
              </a:rPr>
              <a:t>2 domande sui 7 avvisi ordinari (avvisi diversi)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2"/>
                </a:solidFill>
              </a:rPr>
              <a:t>2 domande sui 4 avvisi progetti locali (avvisi diversi)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2"/>
                </a:solidFill>
              </a:rPr>
              <a:t>1 domanda sui 7 avvisi ordinari e 1 sui 4 avvisi progetti locali (su settori di intervento diversi)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No avviso creatività</a:t>
            </a:r>
            <a:endParaRPr lang="it-IT" sz="2000" dirty="0">
              <a:solidFill>
                <a:srgbClr val="7030A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073" y="18864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2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fino a 3.000 abitanti</a:t>
            </a:r>
            <a:r>
              <a:rPr lang="it-IT" sz="2400" b="1" dirty="0" smtClean="0">
                <a:solidFill>
                  <a:schemeClr val="accent2"/>
                </a:solidFill>
              </a:rPr>
              <a:t>: </a:t>
            </a:r>
            <a:r>
              <a:rPr lang="it-IT" sz="2400" b="1" dirty="0" smtClean="0">
                <a:solidFill>
                  <a:srgbClr val="00B050"/>
                </a:solidFill>
              </a:rPr>
              <a:t> 2 </a:t>
            </a:r>
            <a:r>
              <a:rPr lang="it-IT" sz="2400" dirty="0" smtClean="0">
                <a:solidFill>
                  <a:srgbClr val="00B050"/>
                </a:solidFill>
              </a:rPr>
              <a:t>domande </a:t>
            </a:r>
            <a:r>
              <a:rPr lang="it-IT" sz="1400" dirty="0" smtClean="0">
                <a:solidFill>
                  <a:srgbClr val="00B050"/>
                </a:solidFill>
              </a:rPr>
              <a:t>(per diverso progetto)</a:t>
            </a:r>
            <a:endParaRPr lang="it-IT" sz="1400" b="1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domande sui 7 avvisi ordinari (avvisi diversi)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domande sui 4 avvisi progetti locali (avvisi diversi)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domanda sui 7 avvisi ordinari e 1 sui 4 avvisi progetti locali </a:t>
            </a:r>
            <a:r>
              <a:rPr lang="it-IT" sz="2000" dirty="0" smtClean="0">
                <a:solidFill>
                  <a:srgbClr val="FF0000"/>
                </a:solidFill>
              </a:rPr>
              <a:t>su settori di intervento diversi: </a:t>
            </a:r>
            <a:r>
              <a:rPr lang="it-IT" sz="2000" dirty="0" smtClean="0">
                <a:solidFill>
                  <a:srgbClr val="FF66FF"/>
                </a:solidFill>
              </a:rPr>
              <a:t>cosa vuol dire?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>
              <a:solidFill>
                <a:schemeClr val="tx2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>
              <a:solidFill>
                <a:schemeClr val="tx2"/>
              </a:solidFill>
            </a:endParaRP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it-IT" sz="1800" dirty="0" smtClean="0">
                <a:solidFill>
                  <a:srgbClr val="00B050"/>
                </a:solidFill>
              </a:rPr>
              <a:t>Se domanda su avviso ordinario divulgazione umanistica o scientifica:  </a:t>
            </a:r>
            <a:r>
              <a:rPr lang="it-IT" sz="1800" u="sng" dirty="0" smtClean="0">
                <a:solidFill>
                  <a:srgbClr val="00B050"/>
                </a:solidFill>
              </a:rPr>
              <a:t>non ammessa su avviso divulgazione  progetto locale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it-IT" sz="1800" dirty="0" smtClean="0">
                <a:solidFill>
                  <a:srgbClr val="00B050"/>
                </a:solidFill>
              </a:rPr>
              <a:t>Se domanda su  avviso ordinario mostre, </a:t>
            </a:r>
            <a:r>
              <a:rPr lang="it-IT" sz="1800" u="sng" dirty="0" smtClean="0">
                <a:solidFill>
                  <a:srgbClr val="00B050"/>
                </a:solidFill>
              </a:rPr>
              <a:t>non ammessa  su avviso attività espositive locali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it-IT" sz="1800" dirty="0" smtClean="0">
                <a:solidFill>
                  <a:srgbClr val="00B050"/>
                </a:solidFill>
              </a:rPr>
              <a:t>Se domanda su avviso ordinario «eventi e Festival», «Stagioni e rassegne» e «Orchestre», </a:t>
            </a:r>
            <a:r>
              <a:rPr lang="it-IT" sz="1800" u="sng" dirty="0" smtClean="0">
                <a:solidFill>
                  <a:srgbClr val="00B050"/>
                </a:solidFill>
              </a:rPr>
              <a:t>non ammessa su avviso  spettacolo progetti locali</a:t>
            </a:r>
            <a:endParaRPr lang="it-IT" sz="2000" u="sng" dirty="0" smtClean="0">
              <a:solidFill>
                <a:srgbClr val="00B05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5" name="Immagine 4" descr="Il punto interrogati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45024"/>
            <a:ext cx="1388102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540" y="12882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9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 LOCALI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 in proprio sia in qualità di capofila di convenzioni per la gestione associata di funzioni e servizi </a:t>
            </a:r>
            <a:endParaRPr lang="it-IT" sz="3200" b="1" i="1" dirty="0" smtClean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34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Tutti gli altri soggetti:</a:t>
            </a:r>
            <a:r>
              <a:rPr lang="it-IT" sz="2400" b="1" dirty="0" smtClean="0">
                <a:solidFill>
                  <a:schemeClr val="accent2"/>
                </a:solidFill>
              </a:rPr>
              <a:t>  </a:t>
            </a:r>
            <a:r>
              <a:rPr lang="it-IT" sz="2400" b="1" dirty="0" smtClean="0">
                <a:solidFill>
                  <a:srgbClr val="00B050"/>
                </a:solidFill>
              </a:rPr>
              <a:t>2 domande </a:t>
            </a:r>
            <a:r>
              <a:rPr lang="it-IT" sz="1800" dirty="0" smtClean="0">
                <a:solidFill>
                  <a:srgbClr val="00B050"/>
                </a:solidFill>
              </a:rPr>
              <a:t>(per </a:t>
            </a:r>
            <a:r>
              <a:rPr lang="it-IT" sz="1800" dirty="0">
                <a:solidFill>
                  <a:srgbClr val="00B050"/>
                </a:solidFill>
              </a:rPr>
              <a:t>diverso progetto)</a:t>
            </a:r>
            <a:endParaRPr lang="it-IT" sz="1800" b="1" i="1" dirty="0">
              <a:solidFill>
                <a:srgbClr val="FF66FF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>
              <a:solidFill>
                <a:schemeClr val="accent2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1 domanda sui 7 Avvisi ordinari </a:t>
            </a:r>
            <a:r>
              <a:rPr lang="it-IT" sz="2000" dirty="0" smtClean="0">
                <a:solidFill>
                  <a:srgbClr val="00B050"/>
                </a:solidFill>
              </a:rPr>
              <a:t>o</a:t>
            </a:r>
            <a:r>
              <a:rPr lang="it-IT" sz="2000" dirty="0" smtClean="0"/>
              <a:t> sui 4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000" dirty="0" smtClean="0"/>
              <a:t>1 domanda su Avviso Creatività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rgbClr val="FF66FF"/>
              </a:solidFill>
            </a:endParaRPr>
          </a:p>
          <a:p>
            <a:pPr marL="0" indent="0">
              <a:buNone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626" y="13446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91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IN «ESUBERO»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marL="457200" lvl="1" indent="0" algn="just" eaLnBrk="1" hangingPunct="1">
              <a:lnSpc>
                <a:spcPct val="80000"/>
              </a:lnSpc>
              <a:buNone/>
              <a:defRPr/>
            </a:pPr>
            <a:endParaRPr lang="it-IT" sz="3600" dirty="0" smtClean="0"/>
          </a:p>
          <a:p>
            <a:pPr marL="457200" lvl="1" indent="0" algn="just" eaLnBrk="1" hangingPunct="1">
              <a:lnSpc>
                <a:spcPct val="80000"/>
              </a:lnSpc>
              <a:buNone/>
              <a:defRPr/>
            </a:pPr>
            <a:r>
              <a:rPr lang="it-IT" sz="3600" dirty="0" smtClean="0">
                <a:solidFill>
                  <a:srgbClr val="00B050"/>
                </a:solidFill>
              </a:rPr>
              <a:t>Il richiedente deve indicare quale domanda deve essere considerata valida!!!</a:t>
            </a:r>
          </a:p>
          <a:p>
            <a:pPr marL="457200" lvl="1" indent="0" algn="just" eaLnBrk="1" hangingPunct="1">
              <a:lnSpc>
                <a:spcPct val="80000"/>
              </a:lnSpc>
              <a:buNone/>
              <a:defRPr/>
            </a:pPr>
            <a:r>
              <a:rPr lang="it-IT" sz="3600" b="1" i="1" dirty="0" smtClean="0">
                <a:solidFill>
                  <a:srgbClr val="FF66FF"/>
                </a:solidFill>
              </a:rPr>
              <a:t>new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i="1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i="1" u="sng" dirty="0" smtClean="0">
              <a:solidFill>
                <a:srgbClr val="FF66FF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rgbClr val="FF66FF"/>
              </a:solidFill>
            </a:endParaRPr>
          </a:p>
          <a:p>
            <a:pPr marL="0" indent="0">
              <a:buNone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877" y="11552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9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Definizione: </a:t>
            </a:r>
            <a:r>
              <a:rPr lang="it-IT" sz="2000" dirty="0" smtClean="0"/>
              <a:t>rapporto fra più soggetti che condividono le </a:t>
            </a:r>
            <a:r>
              <a:rPr lang="it-IT" sz="2000" dirty="0" smtClean="0">
                <a:solidFill>
                  <a:srgbClr val="00B050"/>
                </a:solidFill>
              </a:rPr>
              <a:t>finalità </a:t>
            </a:r>
            <a:r>
              <a:rPr lang="it-IT" sz="2000" dirty="0" smtClean="0"/>
              <a:t>e il </a:t>
            </a:r>
            <a:r>
              <a:rPr lang="it-IT" sz="2000" dirty="0" smtClean="0">
                <a:solidFill>
                  <a:srgbClr val="00B050"/>
                </a:solidFill>
              </a:rPr>
              <a:t>contenuto</a:t>
            </a:r>
            <a:r>
              <a:rPr lang="it-IT" sz="2000" dirty="0" smtClean="0"/>
              <a:t> del progetto nella sua interezza e concordano le attività e i compiti spettanti a ciascuno di essi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Tipologia apporto:</a:t>
            </a:r>
          </a:p>
          <a:p>
            <a:pPr lvl="1" algn="just"/>
            <a:r>
              <a:rPr lang="it-IT" sz="2000" dirty="0" smtClean="0"/>
              <a:t>Finanziamento</a:t>
            </a:r>
          </a:p>
          <a:p>
            <a:pPr lvl="1" algn="just"/>
            <a:r>
              <a:rPr lang="it-IT" sz="2000" dirty="0" smtClean="0"/>
              <a:t>Servizi</a:t>
            </a:r>
          </a:p>
          <a:p>
            <a:pPr lvl="1" algn="just"/>
            <a:r>
              <a:rPr lang="it-IT" sz="2000" dirty="0" smtClean="0"/>
              <a:t>Logistica</a:t>
            </a:r>
          </a:p>
          <a:p>
            <a:pPr lvl="1" algn="just"/>
            <a:r>
              <a:rPr lang="it-IT" sz="2000" dirty="0" smtClean="0"/>
              <a:t>Personale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Remunerazione</a:t>
            </a:r>
            <a:r>
              <a:rPr lang="it-IT" sz="2000" dirty="0" smtClean="0"/>
              <a:t>: l’attività del partner può essere remunerata dal soggetto beneficiario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045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AVVISI</a:t>
            </a:r>
          </a:p>
          <a:p>
            <a:pPr marL="0" indent="0" algn="just" eaLnBrk="1" hangingPunct="1"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Strumento giuridico individuato dalla legge regionale per definire:</a:t>
            </a:r>
          </a:p>
          <a:p>
            <a:pPr marL="0" indent="0" algn="just" eaLnBrk="1" hangingPunct="1">
              <a:buNone/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lvl="1" algn="just" eaLnBrk="1" hangingPunct="1">
              <a:defRPr/>
            </a:pPr>
            <a:r>
              <a:rPr lang="it-IT" sz="2000" b="1" dirty="0" smtClean="0"/>
              <a:t>Settori </a:t>
            </a:r>
            <a:r>
              <a:rPr lang="it-IT" sz="2000" b="1" dirty="0"/>
              <a:t>di intervento</a:t>
            </a:r>
          </a:p>
          <a:p>
            <a:pPr lvl="1" algn="just" eaLnBrk="1" hangingPunct="1">
              <a:defRPr/>
            </a:pPr>
            <a:r>
              <a:rPr lang="it-IT" sz="2000" b="1" dirty="0" smtClean="0"/>
              <a:t>Requisiti </a:t>
            </a:r>
            <a:r>
              <a:rPr lang="it-IT" sz="2000" b="1" dirty="0"/>
              <a:t>beneficiari</a:t>
            </a:r>
          </a:p>
          <a:p>
            <a:pPr lvl="1" algn="just" eaLnBrk="1" hangingPunct="1">
              <a:defRPr/>
            </a:pPr>
            <a:r>
              <a:rPr lang="it-IT" sz="2000" b="1" dirty="0"/>
              <a:t>Modalità presentazione </a:t>
            </a:r>
            <a:r>
              <a:rPr lang="it-IT" sz="2000" b="1" dirty="0" smtClean="0"/>
              <a:t>domanda</a:t>
            </a:r>
          </a:p>
          <a:p>
            <a:pPr lvl="1" algn="just" eaLnBrk="1" hangingPunct="1">
              <a:defRPr/>
            </a:pPr>
            <a:r>
              <a:rPr lang="it-IT" sz="2000" b="1" dirty="0" smtClean="0"/>
              <a:t>Criteri </a:t>
            </a:r>
            <a:r>
              <a:rPr lang="it-IT" sz="2000" b="1" dirty="0"/>
              <a:t>e </a:t>
            </a:r>
            <a:r>
              <a:rPr lang="it-IT" sz="2000" b="1" dirty="0" smtClean="0"/>
              <a:t>punteggi </a:t>
            </a:r>
            <a:endParaRPr lang="it-IT" sz="2000" b="1" dirty="0"/>
          </a:p>
          <a:p>
            <a:pPr lvl="1" algn="just" eaLnBrk="1" hangingPunct="1">
              <a:defRPr/>
            </a:pPr>
            <a:r>
              <a:rPr lang="it-IT" sz="2000" b="1" dirty="0"/>
              <a:t>Limiti massimi e minimi degli </a:t>
            </a:r>
            <a:r>
              <a:rPr lang="it-IT" sz="2000" b="1" dirty="0" smtClean="0"/>
              <a:t>incentivi</a:t>
            </a:r>
            <a:endParaRPr lang="it-IT" sz="2000" b="1" dirty="0" smtClean="0">
              <a:solidFill>
                <a:srgbClr val="00B050"/>
              </a:solidFill>
            </a:endParaRPr>
          </a:p>
          <a:p>
            <a:pPr lvl="1" algn="just" eaLnBrk="1" hangingPunct="1">
              <a:defRPr/>
            </a:pPr>
            <a:r>
              <a:rPr lang="it-IT" sz="2000" b="1" dirty="0" smtClean="0"/>
              <a:t>Modalità di rendicontazione</a:t>
            </a:r>
          </a:p>
          <a:p>
            <a:pPr lvl="1" algn="just" eaLnBrk="1" hangingPunct="1">
              <a:defRPr/>
            </a:pPr>
            <a:r>
              <a:rPr lang="it-IT" sz="2000" b="1" dirty="0" smtClean="0"/>
              <a:t>Ipotesi </a:t>
            </a:r>
            <a:r>
              <a:rPr lang="it-IT" sz="2000" b="1" dirty="0"/>
              <a:t>di rideterminazione e </a:t>
            </a:r>
            <a:r>
              <a:rPr lang="it-IT" sz="2000" b="1" dirty="0" smtClean="0"/>
              <a:t>revoca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PARTNER: NATURA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locali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pubblici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privati  </a:t>
            </a:r>
            <a:r>
              <a:rPr lang="it-IT" sz="1800" dirty="0" smtClean="0"/>
              <a:t>(no persone fisiche) </a:t>
            </a:r>
            <a:r>
              <a:rPr lang="it-IT" sz="2000" dirty="0" smtClean="0"/>
              <a:t>senza scopo di lucro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Società cooperative che svolgono attività esclusivamente o prevalentemente culturali o artistiche  </a:t>
            </a:r>
            <a:r>
              <a:rPr lang="it-IT" sz="2000" dirty="0" smtClean="0">
                <a:solidFill>
                  <a:srgbClr val="00B050"/>
                </a:solidFill>
              </a:rPr>
              <a:t>(x avviso </a:t>
            </a:r>
            <a:r>
              <a:rPr lang="it-IT" sz="2000" dirty="0" err="1" smtClean="0">
                <a:solidFill>
                  <a:srgbClr val="00B050"/>
                </a:solidFill>
              </a:rPr>
              <a:t>creativita’</a:t>
            </a:r>
            <a:r>
              <a:rPr lang="it-IT" sz="2000" dirty="0" smtClean="0">
                <a:solidFill>
                  <a:srgbClr val="00B050"/>
                </a:solidFill>
              </a:rPr>
              <a:t>: società cooperative)</a:t>
            </a:r>
            <a:r>
              <a:rPr lang="it-IT" sz="2000" dirty="0" smtClean="0">
                <a:solidFill>
                  <a:srgbClr val="FF66FF"/>
                </a:solidFill>
              </a:rPr>
              <a:t> </a:t>
            </a:r>
          </a:p>
          <a:p>
            <a:r>
              <a:rPr lang="it-IT" sz="2000" dirty="0" smtClean="0"/>
              <a:t>Soggetti esclusi (individuati per singolo Avviso)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Soggetti privati con scopo di lucro  </a:t>
            </a:r>
            <a:r>
              <a:rPr lang="it-IT" sz="1200" dirty="0" smtClean="0">
                <a:solidFill>
                  <a:srgbClr val="FF0000"/>
                </a:solidFill>
              </a:rPr>
              <a:t>con sede legale o operativa in </a:t>
            </a:r>
            <a:r>
              <a:rPr lang="it-IT" sz="1200" dirty="0" err="1" smtClean="0">
                <a:solidFill>
                  <a:srgbClr val="FF0000"/>
                </a:solidFill>
              </a:rPr>
              <a:t>Fvg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</a:rPr>
              <a:t>(solo per </a:t>
            </a:r>
            <a:r>
              <a:rPr lang="it-IT" sz="1800" b="1" u="sng" dirty="0" smtClean="0">
                <a:solidFill>
                  <a:srgbClr val="00B050"/>
                </a:solidFill>
              </a:rPr>
              <a:t>Avviso Creatività)</a:t>
            </a:r>
          </a:p>
          <a:p>
            <a:endParaRPr lang="it-IT" sz="20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00B050"/>
                </a:solidFill>
                <a:cs typeface="Times New Roman" pitchFamily="18" charset="0"/>
              </a:rPr>
              <a:t>► </a:t>
            </a:r>
            <a:r>
              <a:rPr lang="it-IT" sz="2000" b="1" cap="all" dirty="0">
                <a:solidFill>
                  <a:srgbClr val="00B050"/>
                </a:solidFill>
              </a:rPr>
              <a:t>E’ previsto un numero massimo di </a:t>
            </a:r>
            <a:r>
              <a:rPr lang="it-IT" sz="2000" b="1" cap="all" dirty="0" smtClean="0">
                <a:solidFill>
                  <a:srgbClr val="00B050"/>
                </a:solidFill>
              </a:rPr>
              <a:t> </a:t>
            </a:r>
            <a:r>
              <a:rPr lang="it-IT" sz="3200" b="1" cap="all" dirty="0" smtClean="0">
                <a:solidFill>
                  <a:srgbClr val="FF0000"/>
                </a:solidFill>
              </a:rPr>
              <a:t>5</a:t>
            </a:r>
            <a:r>
              <a:rPr lang="it-IT" sz="3200" b="1" cap="all" dirty="0" smtClean="0">
                <a:solidFill>
                  <a:srgbClr val="00B050"/>
                </a:solidFill>
              </a:rPr>
              <a:t> </a:t>
            </a:r>
            <a:r>
              <a:rPr lang="it-IT" sz="2000" b="1" cap="all" dirty="0" smtClean="0">
                <a:solidFill>
                  <a:srgbClr val="00B050"/>
                </a:solidFill>
              </a:rPr>
              <a:t>partner </a:t>
            </a:r>
            <a:r>
              <a:rPr lang="it-IT" sz="2000" b="1" cap="all" dirty="0">
                <a:solidFill>
                  <a:srgbClr val="00B050"/>
                </a:solidFill>
              </a:rPr>
              <a:t>per progetto </a:t>
            </a: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9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 GENERALE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(avvisi ordinari e avviso tematico)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 libero 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669" y="18864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8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i="1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b="1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ASSENZA PARTENARIATO PER AVVISI PROGETTI LOCALI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48" y="18864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2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cap="all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TERMINI E MODALITA’ PRESENTAZIONE </a:t>
            </a:r>
            <a:r>
              <a:rPr lang="it-IT" sz="3200" b="1" cap="all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DOMANDA</a:t>
            </a:r>
          </a:p>
          <a:p>
            <a:pPr marL="0" indent="0" algn="ctr">
              <a:buNone/>
            </a:pPr>
            <a:endParaRPr lang="it-IT" sz="3200" b="1" cap="all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Termini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>
                <a:solidFill>
                  <a:srgbClr val="FF0000"/>
                </a:solidFill>
              </a:rPr>
              <a:t>dalle ore 8.00.00 del  </a:t>
            </a:r>
            <a:r>
              <a:rPr lang="it-IT" b="1" dirty="0" smtClean="0">
                <a:solidFill>
                  <a:srgbClr val="FF0000"/>
                </a:solidFill>
              </a:rPr>
              <a:t>12 novembre 2024 </a:t>
            </a:r>
            <a:r>
              <a:rPr lang="it-IT" b="1" dirty="0">
                <a:solidFill>
                  <a:srgbClr val="FF0000"/>
                </a:solidFill>
              </a:rPr>
              <a:t>ed entro le ore </a:t>
            </a:r>
            <a:r>
              <a:rPr lang="it-IT" b="1" dirty="0" smtClean="0">
                <a:solidFill>
                  <a:srgbClr val="FF0000"/>
                </a:solidFill>
              </a:rPr>
              <a:t>16.00.00 </a:t>
            </a:r>
            <a:r>
              <a:rPr lang="it-IT" b="1" dirty="0">
                <a:solidFill>
                  <a:srgbClr val="FF0000"/>
                </a:solidFill>
              </a:rPr>
              <a:t>del </a:t>
            </a:r>
            <a:r>
              <a:rPr lang="it-IT" b="1" dirty="0" smtClean="0">
                <a:solidFill>
                  <a:srgbClr val="FF0000"/>
                </a:solidFill>
              </a:rPr>
              <a:t> 14 gennaio 2025.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Modalità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IOL (ISTANZE ON LINE), </a:t>
            </a:r>
            <a:r>
              <a:rPr lang="it-IT" b="1" dirty="0" smtClean="0"/>
              <a:t>accessibile </a:t>
            </a:r>
            <a:r>
              <a:rPr lang="it-IT" b="1" dirty="0"/>
              <a:t>dal sito </a:t>
            </a:r>
            <a:r>
              <a:rPr lang="it-IT" b="1" dirty="0" smtClean="0"/>
              <a:t>www.regione.fvg.it.</a:t>
            </a:r>
            <a:endParaRPr lang="it-IT" b="1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877" y="125354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6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ISTRUTTORIA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 smtClean="0">
                <a:solidFill>
                  <a:srgbClr val="3333CC"/>
                </a:solidFill>
              </a:rPr>
              <a:t>Graduatoria</a:t>
            </a:r>
            <a:r>
              <a:rPr lang="it-IT" sz="2000" b="1" dirty="0">
                <a:solidFill>
                  <a:srgbClr val="3333CC"/>
                </a:solidFill>
              </a:rPr>
              <a:t>: </a:t>
            </a:r>
            <a:r>
              <a:rPr lang="it-IT" sz="2000" dirty="0"/>
              <a:t>decreto del Direttore centrale 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 termine di presentazione delle domande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Concessione</a:t>
            </a:r>
            <a:r>
              <a:rPr lang="it-IT" sz="2000" b="1" dirty="0"/>
              <a:t>: </a:t>
            </a:r>
            <a:r>
              <a:rPr lang="it-IT" sz="2000" dirty="0"/>
              <a:t>decreto del Direttore del </a:t>
            </a:r>
            <a:r>
              <a:rPr lang="it-IT" sz="2000" dirty="0" smtClean="0"/>
              <a:t>Servizio o suo delegato </a:t>
            </a:r>
            <a:r>
              <a:rPr lang="it-IT" sz="2000" dirty="0"/>
              <a:t>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dalla pubblicazione della graduatoria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Erogazione anticipata</a:t>
            </a:r>
            <a:r>
              <a:rPr lang="it-IT" sz="2000" b="1" dirty="0">
                <a:solidFill>
                  <a:srgbClr val="3333CC"/>
                </a:solidFill>
              </a:rPr>
              <a:t>  </a:t>
            </a:r>
            <a:r>
              <a:rPr lang="it-IT" sz="2000" dirty="0"/>
              <a:t>(100% dell’incentivo): contestuale a concessione (se richiesta all’atto di presentazione della domanda)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Rendicontazione: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333CC"/>
                </a:solidFill>
              </a:rPr>
              <a:t>termine presentazione rendiconto: </a:t>
            </a:r>
            <a:r>
              <a:rPr lang="it-IT" sz="2800" b="1" dirty="0" smtClean="0">
                <a:solidFill>
                  <a:srgbClr val="FF0000"/>
                </a:solidFill>
              </a:rPr>
              <a:t>31 marzo 2026</a:t>
            </a:r>
            <a:endParaRPr lang="it-IT" sz="1400" b="1" dirty="0" smtClean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2"/>
                </a:solidFill>
              </a:rPr>
              <a:t>ap</a:t>
            </a:r>
            <a:r>
              <a:rPr lang="it-IT" sz="2000" dirty="0" smtClean="0">
                <a:solidFill>
                  <a:srgbClr val="3333CC"/>
                </a:solidFill>
              </a:rPr>
              <a:t>provazione rendiconto +  eventuale erogazione: </a:t>
            </a:r>
            <a:r>
              <a:rPr lang="it-IT" sz="2000" dirty="0" smtClean="0"/>
              <a:t>entro </a:t>
            </a:r>
            <a:r>
              <a:rPr lang="it-IT" sz="2000" dirty="0" smtClean="0">
                <a:solidFill>
                  <a:srgbClr val="FF0000"/>
                </a:solidFill>
              </a:rPr>
              <a:t>180 giorni </a:t>
            </a:r>
            <a:r>
              <a:rPr lang="it-IT" sz="2000" dirty="0" smtClean="0"/>
              <a:t>dalla presentazione del rendiconto (in assenza di erogazione anticipata)</a:t>
            </a: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451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0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PROROGA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dirty="0"/>
              <a:t>Il termine di rendicontazione può essere prorogato </a:t>
            </a:r>
            <a:r>
              <a:rPr lang="it-IT" u="sng" dirty="0">
                <a:solidFill>
                  <a:srgbClr val="00B050"/>
                </a:solidFill>
              </a:rPr>
              <a:t>una sola volta </a:t>
            </a:r>
            <a:r>
              <a:rPr lang="it-IT" dirty="0"/>
              <a:t>e per un massimo di </a:t>
            </a:r>
            <a:r>
              <a:rPr lang="it-IT" u="sng" dirty="0">
                <a:solidFill>
                  <a:srgbClr val="00B050"/>
                </a:solidFill>
              </a:rPr>
              <a:t>180 giorni </a:t>
            </a:r>
            <a:r>
              <a:rPr lang="it-IT" dirty="0"/>
              <a:t>su richiesta motivata presentata prima </a:t>
            </a:r>
            <a:r>
              <a:rPr lang="it-IT" dirty="0" smtClean="0"/>
              <a:t>del 31 marzo 2026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dirty="0" smtClean="0"/>
              <a:t>Richiesta presentata via </a:t>
            </a:r>
            <a:r>
              <a:rPr lang="it-IT" dirty="0" err="1" smtClean="0"/>
              <a:t>pec</a:t>
            </a:r>
            <a:endParaRPr lang="it-IT" dirty="0" smtClean="0"/>
          </a:p>
          <a:p>
            <a:pPr marL="0" lvl="0" indent="0" algn="just" eaLnBrk="1" hangingPunct="1">
              <a:lnSpc>
                <a:spcPct val="80000"/>
              </a:lnSpc>
              <a:buNone/>
              <a:defRPr/>
            </a:pPr>
            <a:endParaRPr lang="it-IT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5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GRADUATORIA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dirty="0" smtClean="0"/>
              <a:t>La graduatoria è valida fino al </a:t>
            </a:r>
            <a:r>
              <a:rPr lang="it-IT" b="1" dirty="0" smtClean="0"/>
              <a:t>31/12/2026</a:t>
            </a:r>
          </a:p>
          <a:p>
            <a:pPr marL="0" lvl="0" indent="0" algn="just" eaLnBrk="1" hangingPunct="1">
              <a:lnSpc>
                <a:spcPct val="80000"/>
              </a:lnSpc>
              <a:buNone/>
              <a:defRPr/>
            </a:pPr>
            <a:endParaRPr lang="it-IT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591" y="202380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52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Grazie per l’attenzione e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  </a:t>
            </a: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Buon Lavoro! 25 immagini nuove da dedicare (per WhatsApp e Facebook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11724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745" y="166518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91915" y="1340768"/>
            <a:ext cx="8928992" cy="4752528"/>
          </a:xfrm>
        </p:spPr>
        <p:txBody>
          <a:bodyPr/>
          <a:lstStyle/>
          <a:p>
            <a:pPr marL="457200" lvl="1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SETTORI DI INTERVENTO</a:t>
            </a:r>
          </a:p>
          <a:p>
            <a:pPr marL="457200" lvl="1" indent="0" algn="ctr" eaLnBrk="1" hangingPunct="1">
              <a:buNone/>
              <a:defRPr/>
            </a:pPr>
            <a:endParaRPr lang="it-IT" sz="2800" b="1" dirty="0" smtClean="0">
              <a:solidFill>
                <a:schemeClr val="accent2"/>
              </a:solidFill>
            </a:endParaRPr>
          </a:p>
          <a:p>
            <a:pPr marL="457200" lvl="1" indent="0" algn="just" eaLnBrk="1" hangingPunct="1">
              <a:buNone/>
              <a:defRPr/>
            </a:pPr>
            <a:r>
              <a:rPr lang="it-IT" b="1" dirty="0" smtClean="0"/>
              <a:t>Ammesse iniziative multidisciplinari </a:t>
            </a:r>
            <a:r>
              <a:rPr lang="it-IT" b="1" dirty="0" err="1" smtClean="0"/>
              <a:t>purchè</a:t>
            </a:r>
            <a:endParaRPr lang="it-IT" b="1" dirty="0"/>
          </a:p>
          <a:p>
            <a:pPr marL="457200" lvl="1" indent="0" algn="just" eaLnBrk="1" hangingPunct="1">
              <a:buNone/>
              <a:defRPr/>
            </a:pPr>
            <a:r>
              <a:rPr lang="it-IT" b="1" dirty="0" smtClean="0"/>
              <a:t>gli eventi in settori diversi dal settore di intervento dell’avviso siano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accessori </a:t>
            </a:r>
            <a:r>
              <a:rPr lang="it-IT" b="1" dirty="0" smtClean="0"/>
              <a:t>e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non prevalenti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102" y="134462"/>
            <a:ext cx="2560409" cy="558235"/>
          </a:xfrm>
          <a:prstGeom prst="rect">
            <a:avLst/>
          </a:prstGeom>
        </p:spPr>
      </p:pic>
      <p:sp>
        <p:nvSpPr>
          <p:cNvPr id="5" name="Freccia a destra 4"/>
          <p:cNvSpPr/>
          <p:nvPr/>
        </p:nvSpPr>
        <p:spPr bwMode="auto">
          <a:xfrm>
            <a:off x="6485102" y="2420888"/>
            <a:ext cx="895210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1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lvl="1" indent="0" algn="ctr" eaLnBrk="1" hangingPunct="1">
              <a:buClr>
                <a:srgbClr val="21449C"/>
              </a:buClr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AVVISI</a:t>
            </a:r>
          </a:p>
          <a:p>
            <a:pPr marL="0" lvl="1" indent="0" algn="ctr" eaLnBrk="1" hangingPunct="1">
              <a:buClr>
                <a:srgbClr val="21449C"/>
              </a:buClr>
              <a:buNone/>
              <a:defRPr/>
            </a:pP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 algn="ctr" eaLnBrk="1" hangingPunct="1">
              <a:buClr>
                <a:srgbClr val="21449C"/>
              </a:buClr>
              <a:buNone/>
              <a:defRPr/>
            </a:pPr>
            <a:r>
              <a:rPr lang="it-IT" sz="3200" b="1" dirty="0" smtClean="0"/>
              <a:t>Risorse </a:t>
            </a:r>
            <a:r>
              <a:rPr lang="it-IT" sz="3200" b="1" dirty="0"/>
              <a:t>verranno stanziate con legge di </a:t>
            </a:r>
            <a:r>
              <a:rPr lang="it-IT" sz="3200" b="1" dirty="0" smtClean="0"/>
              <a:t>stabilità </a:t>
            </a:r>
            <a:endParaRPr lang="it-IT" sz="3200" b="1" dirty="0"/>
          </a:p>
          <a:p>
            <a:pPr marL="0" indent="0" algn="ctr" eaLnBrk="1" hangingPunct="1">
              <a:buNone/>
              <a:defRPr/>
            </a:pPr>
            <a:endParaRPr lang="it-IT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87" y="161551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5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AVVISI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7 avvisi ordinari 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rgbClr val="00B050"/>
                </a:solidFill>
              </a:rPr>
              <a:t>+</a:t>
            </a:r>
            <a:endParaRPr lang="it-IT" sz="3200" b="1" dirty="0" smtClean="0">
              <a:solidFill>
                <a:srgbClr val="00B05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 1 avviso tematico  </a:t>
            </a:r>
            <a:r>
              <a:rPr lang="it-IT" b="1" dirty="0" smtClean="0">
                <a:solidFill>
                  <a:srgbClr val="FFC000"/>
                </a:solidFill>
              </a:rPr>
              <a:t>(creatività)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+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4 avvisi progetti locali  </a:t>
            </a: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48" y="134462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SETTORI DI INTERVENTO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7 Avvisi ordinari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Eventi e festival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Stagioni e rassegne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Cinema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Orchestre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Divulgazione umanistica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Divulgazione scientifica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Manifestazioni espositive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 1 Avviso tematic0</a:t>
            </a:r>
            <a:endParaRPr lang="it-IT" sz="2400" b="1" dirty="0">
              <a:solidFill>
                <a:srgbClr val="00B05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Creatività</a:t>
            </a: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95" y="134268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SETTORI DI INTERVENTO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4  Avvisi progetti locali  </a:t>
            </a:r>
            <a:r>
              <a:rPr lang="it-IT" sz="1600" b="1" dirty="0" smtClean="0">
                <a:solidFill>
                  <a:srgbClr val="FF66FF"/>
                </a:solidFill>
              </a:rPr>
              <a:t>(accorpamento per materia) </a:t>
            </a:r>
            <a:endParaRPr lang="it-IT" sz="1600" b="1" i="1" dirty="0" smtClean="0">
              <a:solidFill>
                <a:srgbClr val="FF66FF"/>
              </a:solidFill>
            </a:endParaRP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Spettacolo  (eventi e festival + stagioni e rassegne + orchestre)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Divulgazione (umanistica e scientifica)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Cinema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Attività espositive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074" y="143376"/>
            <a:ext cx="2560409" cy="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07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7087</TotalTime>
  <Words>1973</Words>
  <Application>Microsoft Office PowerPoint</Application>
  <PresentationFormat>Presentazione su schermo (4:3)</PresentationFormat>
  <Paragraphs>500</Paragraphs>
  <Slides>47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54" baseType="lpstr">
      <vt:lpstr>Arial</vt:lpstr>
      <vt:lpstr>DecimaUNI02 Rg</vt:lpstr>
      <vt:lpstr>DecimaW03 Rg</vt:lpstr>
      <vt:lpstr>DecimaWE Rg</vt:lpstr>
      <vt:lpstr>Times New Roman</vt:lpstr>
      <vt:lpstr>Wingdings</vt:lpstr>
      <vt:lpstr>Struttura predefinita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Turrini Francesca</cp:lastModifiedBy>
  <cp:revision>864</cp:revision>
  <cp:lastPrinted>2023-10-31T12:40:12Z</cp:lastPrinted>
  <dcterms:created xsi:type="dcterms:W3CDTF">2006-02-07T08:20:31Z</dcterms:created>
  <dcterms:modified xsi:type="dcterms:W3CDTF">2024-11-12T13:47:27Z</dcterms:modified>
</cp:coreProperties>
</file>