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5" r:id="rId5"/>
    <p:sldId id="395" r:id="rId6"/>
    <p:sldId id="402" r:id="rId7"/>
    <p:sldId id="403" r:id="rId8"/>
    <p:sldId id="405" r:id="rId9"/>
    <p:sldId id="396" r:id="rId10"/>
    <p:sldId id="397" r:id="rId11"/>
    <p:sldId id="399" r:id="rId12"/>
    <p:sldId id="400" r:id="rId13"/>
    <p:sldId id="404" r:id="rId14"/>
    <p:sldId id="394" r:id="rId15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 autoAdjust="0"/>
  </p:normalViewPr>
  <p:slideViewPr>
    <p:cSldViewPr>
      <p:cViewPr varScale="1">
        <p:scale>
          <a:sx n="51" d="100"/>
          <a:sy n="51" d="100"/>
        </p:scale>
        <p:origin x="828" y="32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Questo è lo stile da usare per l’elenco puntato.</a:t>
            </a:r>
          </a:p>
          <a:p>
            <a:pPr lvl="1"/>
            <a:r>
              <a:rPr lang="it-IT"/>
              <a:t>Questo è lo stile per il secondo livello asdfasdfasdf asdf asdf asdfasd</a:t>
            </a:r>
          </a:p>
          <a:p>
            <a:pPr lvl="1"/>
            <a:r>
              <a:rPr lang="it-IT"/>
              <a:t>	questo è lo stile per il terzo livello</a:t>
            </a:r>
          </a:p>
          <a:p>
            <a:pPr lvl="2"/>
            <a:r>
              <a:rPr lang="it-IT"/>
              <a:t>questo è per il quarto</a:t>
            </a:r>
          </a:p>
          <a:p>
            <a:pPr lvl="3"/>
            <a:r>
              <a:rPr lang="it-IT"/>
              <a:t>Questo è il quinto</a:t>
            </a:r>
          </a:p>
          <a:p>
            <a:pPr lvl="1"/>
            <a:endParaRPr lang="it-IT"/>
          </a:p>
        </p:txBody>
      </p:sp>
      <p:sp>
        <p:nvSpPr>
          <p:cNvPr id="1029" name="Text Box 24"/>
          <p:cNvSpPr txBox="1">
            <a:spLocks noChangeArrowheads="1"/>
          </p:cNvSpPr>
          <p:nvPr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67544" y="908720"/>
            <a:ext cx="8424936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Avvisi pubblici L.R. 16/2014</a:t>
            </a:r>
          </a:p>
          <a:p>
            <a:pPr eaLnBrk="1" hangingPunct="1"/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b="1" dirty="0">
                <a:solidFill>
                  <a:schemeClr val="bg1"/>
                </a:solidFill>
              </a:rPr>
              <a:t>Inquadramento generale</a:t>
            </a:r>
          </a:p>
          <a:p>
            <a:pPr eaLnBrk="1" hangingPunct="1"/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AVVISI ATTIVITA’ CULTURALI </a:t>
            </a:r>
          </a:p>
          <a:p>
            <a:pPr eaLnBrk="1" hangingPunct="1"/>
            <a:r>
              <a:rPr lang="it-I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2025</a:t>
            </a:r>
          </a:p>
          <a:p>
            <a:pPr eaLnBrk="1" hangingPunct="1"/>
            <a:endParaRPr lang="it-IT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Attività Culturali</a:t>
            </a:r>
          </a:p>
          <a:p>
            <a:pPr eaLnBrk="1" hangingPunct="1"/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Direzione Cultura e Sport </a:t>
            </a:r>
          </a:p>
          <a:p>
            <a:pPr eaLnBrk="1" hangingPunct="1"/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4AC316-8499-08B8-AA24-233B33F54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560409" cy="558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0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>
                <a:solidFill>
                  <a:schemeClr val="bg1"/>
                </a:solidFill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80727"/>
            <a:ext cx="8928992" cy="5040561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2400" b="1" dirty="0">
                <a:solidFill>
                  <a:schemeClr val="accent6"/>
                </a:solidFill>
              </a:rPr>
              <a:t>DATI COMPLESSIVI BANDI 2023</a:t>
            </a:r>
          </a:p>
          <a:p>
            <a:r>
              <a:rPr lang="it-IT" sz="1600" dirty="0"/>
              <a:t>Avviso Eventi e festival n. 84 beneficiari per complessivi euro 2.415.684,00 </a:t>
            </a:r>
          </a:p>
          <a:p>
            <a:r>
              <a:rPr lang="it-IT" sz="1600" dirty="0"/>
              <a:t>Avviso Stagioni e rassegne n. 51 beneficiari per complessivi euro 1.504.230,00</a:t>
            </a:r>
          </a:p>
          <a:p>
            <a:r>
              <a:rPr lang="it-IT" sz="1600" dirty="0"/>
              <a:t>Avviso Orchestre, n. 11 beneficiari per complessivi: euro 315.700,00</a:t>
            </a:r>
          </a:p>
          <a:p>
            <a:r>
              <a:rPr lang="it-IT" sz="1600" dirty="0"/>
              <a:t>Avviso Manifestazioni e festival cinematografici: n. 11 beneficiari per complessivi euro 344.000,00</a:t>
            </a:r>
          </a:p>
          <a:p>
            <a:r>
              <a:rPr lang="it-IT" sz="1600" dirty="0"/>
              <a:t>Avviso spettacolo progetti locali: n. 67 beneficiari per complessivi euro 333.700,00</a:t>
            </a:r>
          </a:p>
          <a:p>
            <a:r>
              <a:rPr lang="it-IT" sz="1600" dirty="0"/>
              <a:t>Avviso cinema progetti locali: n. 6 beneficiari per complessivi euro 30.000,00</a:t>
            </a:r>
          </a:p>
          <a:p>
            <a:r>
              <a:rPr lang="it-IT" sz="1600" dirty="0"/>
              <a:t>Avviso divulgazione progetti locali: n. 49 beneficiari per complessivi euro 232.350,00</a:t>
            </a:r>
          </a:p>
          <a:p>
            <a:r>
              <a:rPr lang="it-IT" sz="1600" dirty="0"/>
              <a:t>Avviso attività espositive progetti locali: n. 21 beneficiari per complessivi euro 104.800,00</a:t>
            </a:r>
          </a:p>
          <a:p>
            <a:r>
              <a:rPr lang="it-IT" sz="1600" dirty="0"/>
              <a:t>Avviso manifestazioni espositive: n. 38 beneficiari per complessivi euro 1.086.783,00</a:t>
            </a:r>
          </a:p>
          <a:p>
            <a:r>
              <a:rPr lang="it-IT" sz="1600" dirty="0"/>
              <a:t>Avviso divulgazione umanistica: n. 62 beneficiari per complessivi euro 1.700.951,97</a:t>
            </a:r>
          </a:p>
          <a:p>
            <a:r>
              <a:rPr lang="it-IT" sz="1600" dirty="0"/>
              <a:t>Avviso divulgazione scientifica: n. 27 beneficiari per complessivi euro 784.666,00</a:t>
            </a:r>
          </a:p>
          <a:p>
            <a:r>
              <a:rPr lang="it-IT" sz="1600" dirty="0"/>
              <a:t>Avviso creatività: n. 46 beneficiari per complessivi euro 1.369.100,00</a:t>
            </a:r>
          </a:p>
          <a:p>
            <a:r>
              <a:rPr lang="it-IT" sz="1600" dirty="0"/>
              <a:t>Avviso di GO!2025: n. 28 beneficiari per complessivi euro 840.000,00.</a:t>
            </a:r>
          </a:p>
          <a:p>
            <a:endParaRPr lang="it-IT" sz="1600" dirty="0"/>
          </a:p>
          <a:p>
            <a:r>
              <a:rPr lang="it-IT" sz="1600" dirty="0"/>
              <a:t>Totale: </a:t>
            </a:r>
            <a:r>
              <a:rPr lang="it-IT" sz="1600" b="1" dirty="0"/>
              <a:t>501 beneficiari </a:t>
            </a:r>
            <a:r>
              <a:rPr lang="it-IT" sz="1600" dirty="0"/>
              <a:t>per complessivi </a:t>
            </a:r>
            <a:r>
              <a:rPr lang="it-IT" sz="1600" b="1" dirty="0"/>
              <a:t>euro 11.061.964,97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D7D1584-7E76-27F7-88AF-BB43847E0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461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7122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5145"/>
          <a:stretch>
            <a:fillRect/>
          </a:stretch>
        </p:blipFill>
        <p:spPr bwMode="auto">
          <a:xfrm>
            <a:off x="1835696" y="1196752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251520" y="5157192"/>
            <a:ext cx="8712968" cy="864095"/>
          </a:xfrm>
        </p:spPr>
        <p:txBody>
          <a:bodyPr/>
          <a:lstStyle/>
          <a:p>
            <a:endParaRPr lang="it-IT" dirty="0"/>
          </a:p>
          <a:p>
            <a:pPr algn="ctr"/>
            <a:r>
              <a:rPr lang="it-I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Grazie per l’attenzione e buon lavoro!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9E182F7-0D3D-6A65-0BD0-E39213C9D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79" y="148000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237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>
                <a:solidFill>
                  <a:schemeClr val="bg1"/>
                </a:solidFill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928992" cy="496855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INQUADRAMENTO NORMATIVO</a:t>
            </a:r>
          </a:p>
          <a:p>
            <a:pPr marL="0" indent="0" algn="ctr" eaLnBrk="1" hangingPunct="1">
              <a:buNone/>
              <a:defRPr/>
            </a:pPr>
            <a:endParaRPr lang="it-IT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r>
              <a:rPr lang="it-IT" sz="2000" b="1" dirty="0">
                <a:solidFill>
                  <a:schemeClr val="accent2"/>
                </a:solidFill>
              </a:rPr>
              <a:t>Legge regionale 16/2014 </a:t>
            </a:r>
            <a:r>
              <a:rPr lang="it-IT" sz="1800" b="1" dirty="0"/>
              <a:t>(Norme regionali in materia di attività culturali): legge di settore</a:t>
            </a:r>
          </a:p>
          <a:p>
            <a:pPr algn="just" eaLnBrk="1" hangingPunct="1">
              <a:defRPr/>
            </a:pPr>
            <a:r>
              <a:rPr lang="it-IT" sz="2000" b="1" dirty="0">
                <a:solidFill>
                  <a:schemeClr val="accent2"/>
                </a:solidFill>
              </a:rPr>
              <a:t>Decreto del Presidente della Regione 33/2015 </a:t>
            </a:r>
            <a:r>
              <a:rPr lang="it-IT" sz="1600" b="1" dirty="0"/>
              <a:t>(regolamento attuativo </a:t>
            </a:r>
            <a:r>
              <a:rPr lang="it-IT" sz="1600" b="1" dirty="0" err="1"/>
              <a:t>l.r</a:t>
            </a:r>
            <a:r>
              <a:rPr lang="it-IT" sz="1600" b="1" dirty="0"/>
              <a:t>. 16/2014): strumento giuridico individuato dalla legge regionale 16/2014 per definire:</a:t>
            </a:r>
          </a:p>
          <a:p>
            <a:pPr lvl="1" algn="just" eaLnBrk="1" hangingPunct="1">
              <a:defRPr/>
            </a:pPr>
            <a:r>
              <a:rPr lang="it-IT" sz="1600" b="1" dirty="0"/>
              <a:t>Modalità selezione progetti: procedimento valutativo a bando</a:t>
            </a:r>
          </a:p>
          <a:p>
            <a:pPr lvl="1" algn="just" eaLnBrk="1" hangingPunct="1">
              <a:defRPr/>
            </a:pPr>
            <a:r>
              <a:rPr lang="it-IT" sz="1600" b="1" dirty="0"/>
              <a:t>Spese ammissibili (e principi generali per ammissibilità spese)</a:t>
            </a:r>
          </a:p>
          <a:p>
            <a:pPr lvl="1" algn="just" eaLnBrk="1" hangingPunct="1">
              <a:defRPr/>
            </a:pPr>
            <a:r>
              <a:rPr lang="it-IT" sz="1600" b="1" dirty="0"/>
              <a:t>Spese non ammissibili</a:t>
            </a:r>
          </a:p>
          <a:p>
            <a:pPr lvl="1" algn="just" eaLnBrk="1" hangingPunct="1">
              <a:defRPr/>
            </a:pPr>
            <a:r>
              <a:rPr lang="it-IT" sz="1600" b="1" dirty="0"/>
              <a:t>Documentazione di spesa</a:t>
            </a:r>
          </a:p>
          <a:p>
            <a:pPr lvl="1" algn="just" eaLnBrk="1" hangingPunct="1">
              <a:defRPr/>
            </a:pPr>
            <a:r>
              <a:rPr lang="it-IT" sz="1600" b="1" dirty="0"/>
              <a:t>Termini del procedimento</a:t>
            </a:r>
          </a:p>
          <a:p>
            <a:pPr marL="400050" algn="just" eaLnBrk="1" hangingPunct="1">
              <a:defRPr/>
            </a:pPr>
            <a:r>
              <a:rPr lang="it-IT" sz="2000" b="1" dirty="0">
                <a:solidFill>
                  <a:schemeClr val="accent2"/>
                </a:solidFill>
              </a:rPr>
              <a:t>Deliberazione  della Giunta regionale  1653/2024</a:t>
            </a:r>
            <a:endParaRPr lang="it-IT" sz="2000" b="1" dirty="0"/>
          </a:p>
          <a:p>
            <a:pPr marL="457200" indent="-457200" eaLnBrk="1" hangingPunct="1">
              <a:buAutoNum type="arabicPeriod"/>
              <a:defRPr/>
            </a:pPr>
            <a:endParaRPr lang="it-IT" sz="2400" b="1" dirty="0"/>
          </a:p>
          <a:p>
            <a:pPr marL="0" indent="0" algn="ctr" eaLnBrk="1" hangingPunct="1">
              <a:buNone/>
              <a:defRPr/>
            </a:pPr>
            <a:endParaRPr lang="it-IT" sz="2200" b="1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0F4D37-BFE7-BC4D-F368-4672A79A5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6632"/>
            <a:ext cx="2560409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>
                <a:solidFill>
                  <a:schemeClr val="bg1"/>
                </a:solidFill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928992" cy="496855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NOVITA’ GENERALI</a:t>
            </a:r>
          </a:p>
          <a:p>
            <a:pPr algn="just" eaLnBrk="1" hangingPunct="1">
              <a:defRPr/>
            </a:pPr>
            <a:r>
              <a:rPr lang="it-IT" sz="2000" b="1" dirty="0">
                <a:solidFill>
                  <a:srgbClr val="FF0000"/>
                </a:solidFill>
              </a:rPr>
              <a:t>TEMPISTICHE</a:t>
            </a:r>
            <a:r>
              <a:rPr lang="it-IT" sz="2000" b="1" dirty="0">
                <a:solidFill>
                  <a:schemeClr val="accent2"/>
                </a:solidFill>
              </a:rPr>
              <a:t>: domande dal 12 novembre 2024 al 14 gennaio 2025 (ore 16.00) per pubblicare le graduatorie entro marzo 2025</a:t>
            </a:r>
            <a:endParaRPr lang="it-IT" sz="1800" b="1" dirty="0"/>
          </a:p>
          <a:p>
            <a:pPr algn="just" eaLnBrk="1" hangingPunct="1">
              <a:defRPr/>
            </a:pPr>
            <a:r>
              <a:rPr lang="it-IT" sz="2000" b="1" dirty="0">
                <a:solidFill>
                  <a:srgbClr val="FF0000"/>
                </a:solidFill>
              </a:rPr>
              <a:t>LE RISORSE A DISPOSIZIONE NON SONO INDICATE NEI BANDI IN QUANTO VERRANNO STANZIATE CON LEGGE DI BILANCIO 2025</a:t>
            </a:r>
          </a:p>
          <a:p>
            <a:pPr marL="400050" algn="just" eaLnBrk="1" hangingPunct="1">
              <a:defRPr/>
            </a:pPr>
            <a:r>
              <a:rPr lang="it-IT" sz="2000" b="1" dirty="0">
                <a:solidFill>
                  <a:srgbClr val="FF0000"/>
                </a:solidFill>
              </a:rPr>
              <a:t>ELIMINAZIONE DELLE FASCE PERCENTUALI DI CONTRIBUTO</a:t>
            </a:r>
            <a:r>
              <a:rPr lang="it-IT" sz="2000" b="1" dirty="0">
                <a:solidFill>
                  <a:schemeClr val="accent2"/>
                </a:solidFill>
              </a:rPr>
              <a:t>: in caso di finanziamento verrà concesso il 100% del contributo richiesto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LIMITE MASSIMO CONTRIBUTI</a:t>
            </a:r>
            <a:r>
              <a:rPr lang="it-IT" sz="2000" b="1" dirty="0">
                <a:solidFill>
                  <a:schemeClr val="accent6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it-IT" sz="2000" b="1" dirty="0">
                <a:solidFill>
                  <a:schemeClr val="accent6"/>
                </a:solidFill>
              </a:rPr>
              <a:t>	- aumentato a euro 35.000 sui Bandi eventi e festival, stagioni e rassegne, 	orchestre</a:t>
            </a:r>
          </a:p>
          <a:p>
            <a:pPr marL="0" indent="0" algn="just">
              <a:buNone/>
            </a:pPr>
            <a:r>
              <a:rPr lang="it-IT" sz="2000" b="1" dirty="0">
                <a:solidFill>
                  <a:schemeClr val="accent6"/>
                </a:solidFill>
              </a:rPr>
              <a:t>	- aumentato a euro 7.000 sui Bandi per «progetti locali» (con un minimo di 	euro 4.000)</a:t>
            </a:r>
            <a:endParaRPr lang="it-IT" sz="2200" b="1" dirty="0">
              <a:solidFill>
                <a:schemeClr val="accent6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EA970A3-794E-77B0-56FF-9193DFE4F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83" y="123430"/>
            <a:ext cx="2344385" cy="5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>
                <a:solidFill>
                  <a:schemeClr val="bg1"/>
                </a:solidFill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928992" cy="496855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NOVITA’ GENERALI</a:t>
            </a:r>
          </a:p>
          <a:p>
            <a:pPr algn="just" eaLnBrk="1" hangingPunct="1">
              <a:defRPr/>
            </a:pPr>
            <a:r>
              <a:rPr lang="it-IT" sz="2000" b="1" dirty="0">
                <a:solidFill>
                  <a:srgbClr val="FF0000"/>
                </a:solidFill>
              </a:rPr>
              <a:t>ESCLUSIONI</a:t>
            </a:r>
            <a:r>
              <a:rPr lang="it-IT" sz="2000" b="1" dirty="0">
                <a:solidFill>
                  <a:schemeClr val="accent2"/>
                </a:solidFill>
              </a:rPr>
              <a:t>: confermate le esclusioni dei Bandi 2023, ad eccezione dell’ammissibilità delle domande presentate da Pro Loco nei bandi per «progetti locali»</a:t>
            </a:r>
          </a:p>
          <a:p>
            <a:pPr algn="just" eaLnBrk="1" hangingPunct="1">
              <a:defRPr/>
            </a:pPr>
            <a:r>
              <a:rPr lang="it-IT" sz="2000" b="1" dirty="0">
                <a:solidFill>
                  <a:srgbClr val="FF0000"/>
                </a:solidFill>
              </a:rPr>
              <a:t>NO BANDO TEMATICO GO! 2025</a:t>
            </a:r>
            <a:r>
              <a:rPr lang="it-IT" sz="2000" b="1" dirty="0">
                <a:solidFill>
                  <a:schemeClr val="accent2"/>
                </a:solidFill>
              </a:rPr>
              <a:t>: il Bando è già stato emanato ed è già chiuso</a:t>
            </a:r>
            <a:endParaRPr lang="it-IT" sz="1800" b="1" dirty="0"/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SARA’ CONSENTITA LA PARTECIPAZIONE AD ASSOCIAZIONI E FONDAZIONI CON FINALITA’ STATUTARIA CULTURALE O ARTISTICA, ANCHE NON ESCLUSIVA O PREVALENTE</a:t>
            </a:r>
            <a:r>
              <a:rPr lang="it-IT" sz="2000" b="1" dirty="0">
                <a:solidFill>
                  <a:schemeClr val="tx2"/>
                </a:solidFill>
              </a:rPr>
              <a:t>*</a:t>
            </a:r>
            <a:r>
              <a:rPr lang="it-IT" sz="2000" b="1" dirty="0">
                <a:solidFill>
                  <a:schemeClr val="accent2"/>
                </a:solidFill>
              </a:rPr>
              <a:t>: è tuttavia previsto un controllo restrittivo sulla natura del progetto, nel senso che verranno esclusi da valutazione i progetti che non siano culturali o in cui l’aspetto culturale sia marginale</a:t>
            </a:r>
          </a:p>
          <a:p>
            <a:pPr marL="0" indent="0" eaLnBrk="1" hangingPunct="1">
              <a:buNone/>
              <a:defRPr/>
            </a:pPr>
            <a:r>
              <a:rPr lang="it-IT" sz="2400" b="1" dirty="0"/>
              <a:t>       </a:t>
            </a:r>
            <a:r>
              <a:rPr lang="it-IT" sz="1800" b="1" dirty="0"/>
              <a:t>* invece per le società cooperative rimane l’obbligo di avere una finalità culturale o  </a:t>
            </a:r>
          </a:p>
          <a:p>
            <a:pPr marL="0" indent="0" eaLnBrk="1" hangingPunct="1">
              <a:buNone/>
              <a:defRPr/>
            </a:pPr>
            <a:r>
              <a:rPr lang="it-IT" sz="1800" b="1" dirty="0"/>
              <a:t>          artistica esclusiva o prevalente</a:t>
            </a:r>
          </a:p>
          <a:p>
            <a:pPr marL="0" indent="0" eaLnBrk="1" hangingPunct="1">
              <a:buNone/>
              <a:defRPr/>
            </a:pPr>
            <a:endParaRPr lang="it-IT" sz="1800" b="1" dirty="0"/>
          </a:p>
          <a:p>
            <a:pPr marL="0" indent="0" algn="ctr" eaLnBrk="1" hangingPunct="1">
              <a:buNone/>
              <a:defRPr/>
            </a:pPr>
            <a:endParaRPr lang="it-IT" sz="2200" b="1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EA970A3-794E-77B0-56FF-9193DFE4F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83" y="123430"/>
            <a:ext cx="2344385" cy="5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>
                <a:solidFill>
                  <a:schemeClr val="bg1"/>
                </a:solidFill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928992" cy="496855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NOVITA’ GENERALI – MODIFICA REGOLAMENTO </a:t>
            </a:r>
          </a:p>
          <a:p>
            <a:pPr algn="just" eaLnBrk="1" hangingPunct="1">
              <a:defRPr/>
            </a:pPr>
            <a:endParaRPr lang="it-IT" sz="20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it-IT" sz="2000" b="1" dirty="0">
                <a:solidFill>
                  <a:srgbClr val="FF0000"/>
                </a:solidFill>
              </a:rPr>
              <a:t>COMMISSIONI DI VALUTAZIONE</a:t>
            </a:r>
            <a:r>
              <a:rPr lang="it-IT" sz="2000" b="1" dirty="0">
                <a:solidFill>
                  <a:schemeClr val="accent2"/>
                </a:solidFill>
              </a:rPr>
              <a:t>: sono composte, oltre che da componenti interni della Direzione, da esperti esterni nelle singole materie del Bando, che sono </a:t>
            </a:r>
            <a:r>
              <a:rPr lang="it-IT" sz="2000" b="1" u="sng" dirty="0">
                <a:solidFill>
                  <a:schemeClr val="accent2"/>
                </a:solidFill>
              </a:rPr>
              <a:t>retribuiti per l’attività di valutazione</a:t>
            </a:r>
          </a:p>
          <a:p>
            <a:pPr algn="just" eaLnBrk="1" hangingPunct="1">
              <a:defRPr/>
            </a:pPr>
            <a:endParaRPr lang="it-IT" sz="20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it-IT" sz="2000" b="1" dirty="0">
                <a:solidFill>
                  <a:srgbClr val="FF0000"/>
                </a:solidFill>
              </a:rPr>
              <a:t>INTRODUZIONE DELLA POSSIBILITA’ DI BANDI A SPORTELLO NEI DIVERSI SETTORI DELLE ATTIVITA’ CULTURALI</a:t>
            </a:r>
            <a:r>
              <a:rPr lang="it-IT" sz="2000" b="1" dirty="0">
                <a:solidFill>
                  <a:schemeClr val="accent2"/>
                </a:solidFill>
              </a:rPr>
              <a:t>: in relazione alle diverse tipologie di progetti culturali, è prevista la possibilità di emanare Bandi a sportello, sempre con procedura valutativa (per es. nei settori delle «nuove produzioni culturali»</a:t>
            </a:r>
            <a:endParaRPr lang="it-IT" sz="1800" b="1" dirty="0"/>
          </a:p>
          <a:p>
            <a:pPr marL="0" indent="0" eaLnBrk="1" hangingPunct="1">
              <a:buNone/>
              <a:defRPr/>
            </a:pPr>
            <a:endParaRPr lang="it-IT" sz="1800" b="1" dirty="0"/>
          </a:p>
          <a:p>
            <a:pPr marL="0" indent="0" algn="ctr" eaLnBrk="1" hangingPunct="1">
              <a:buNone/>
              <a:defRPr/>
            </a:pPr>
            <a:endParaRPr lang="it-IT" sz="2200" b="1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EA970A3-794E-77B0-56FF-9193DFE4F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83" y="123430"/>
            <a:ext cx="2344385" cy="5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9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>
                <a:solidFill>
                  <a:schemeClr val="bg1"/>
                </a:solidFill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AVVISI</a:t>
            </a:r>
          </a:p>
          <a:p>
            <a:pPr marL="0" indent="0" algn="ctr" eaLnBrk="1" hangingPunct="1">
              <a:buNone/>
              <a:defRPr/>
            </a:pPr>
            <a:endParaRPr lang="it-IT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None/>
              <a:defRPr/>
            </a:pPr>
            <a:r>
              <a:rPr lang="it-IT" sz="3200" b="1" dirty="0">
                <a:solidFill>
                  <a:srgbClr val="00B050"/>
                </a:solidFill>
              </a:rPr>
              <a:t>7 avvisi </a:t>
            </a:r>
            <a:r>
              <a:rPr lang="it-IT" sz="3200" b="1" u="sng" dirty="0">
                <a:solidFill>
                  <a:srgbClr val="00B050"/>
                </a:solidFill>
              </a:rPr>
              <a:t>«ordinari»</a:t>
            </a:r>
            <a:r>
              <a:rPr lang="it-IT" sz="3200" b="1" dirty="0">
                <a:solidFill>
                  <a:srgbClr val="00B050"/>
                </a:solidFill>
              </a:rPr>
              <a:t> </a:t>
            </a:r>
          </a:p>
          <a:p>
            <a:pPr marL="0" indent="0" algn="ctr" eaLnBrk="1" hangingPunct="1">
              <a:buNone/>
              <a:defRPr/>
            </a:pPr>
            <a:r>
              <a:rPr lang="it-IT" sz="3200" b="1" dirty="0">
                <a:solidFill>
                  <a:srgbClr val="00B050"/>
                </a:solidFill>
              </a:rPr>
              <a:t>+</a:t>
            </a:r>
          </a:p>
          <a:p>
            <a:pPr marL="0" indent="0" algn="ctr" eaLnBrk="1" hangingPunct="1">
              <a:buNone/>
              <a:defRPr/>
            </a:pPr>
            <a:r>
              <a:rPr lang="it-IT" sz="3200" b="1" dirty="0">
                <a:solidFill>
                  <a:srgbClr val="00B050"/>
                </a:solidFill>
              </a:rPr>
              <a:t> 1 avviso </a:t>
            </a:r>
            <a:r>
              <a:rPr lang="it-IT" sz="3200" b="1" u="sng" dirty="0">
                <a:solidFill>
                  <a:srgbClr val="00B050"/>
                </a:solidFill>
              </a:rPr>
              <a:t>«tematico»</a:t>
            </a:r>
            <a:r>
              <a:rPr lang="it-IT" sz="3200" b="1" dirty="0">
                <a:solidFill>
                  <a:srgbClr val="00B050"/>
                </a:solidFill>
              </a:rPr>
              <a:t> </a:t>
            </a:r>
            <a:endParaRPr lang="it-IT" sz="3200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None/>
              <a:defRPr/>
            </a:pPr>
            <a:r>
              <a:rPr lang="it-IT" sz="3200" b="1" dirty="0">
                <a:solidFill>
                  <a:srgbClr val="00B050"/>
                </a:solidFill>
              </a:rPr>
              <a:t>+</a:t>
            </a:r>
          </a:p>
          <a:p>
            <a:pPr marL="0" indent="0" algn="ctr" eaLnBrk="1" hangingPunct="1">
              <a:buNone/>
              <a:defRPr/>
            </a:pPr>
            <a:r>
              <a:rPr lang="it-IT" sz="3200" b="1" dirty="0">
                <a:solidFill>
                  <a:srgbClr val="00B050"/>
                </a:solidFill>
              </a:rPr>
              <a:t>4 avvisi </a:t>
            </a:r>
            <a:r>
              <a:rPr lang="it-IT" sz="3200" b="1" u="sng" dirty="0">
                <a:solidFill>
                  <a:srgbClr val="00B050"/>
                </a:solidFill>
              </a:rPr>
              <a:t>«progetti locali»</a:t>
            </a:r>
            <a:r>
              <a:rPr lang="it-IT" sz="3200" b="1" dirty="0">
                <a:solidFill>
                  <a:srgbClr val="00B050"/>
                </a:solidFill>
              </a:rPr>
              <a:t> </a:t>
            </a:r>
            <a:endParaRPr lang="it-IT" sz="3200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57DDE6F-4260-21F9-AFDF-475966A76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8640"/>
            <a:ext cx="2560409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>
                <a:solidFill>
                  <a:schemeClr val="bg1"/>
                </a:solidFill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SETTORI DI INTERVENTO</a:t>
            </a:r>
          </a:p>
          <a:p>
            <a:pPr marL="0" indent="0" algn="just" eaLnBrk="1" hangingPunct="1">
              <a:buNone/>
              <a:defRPr/>
            </a:pPr>
            <a:r>
              <a:rPr lang="it-IT" sz="2200" b="1" dirty="0">
                <a:solidFill>
                  <a:srgbClr val="00B050"/>
                </a:solidFill>
              </a:rPr>
              <a:t>7 Avvisi ordinari</a:t>
            </a:r>
          </a:p>
          <a:p>
            <a:pPr algn="just" eaLnBrk="1" hangingPunct="1">
              <a:defRPr/>
            </a:pPr>
            <a:r>
              <a:rPr lang="it-IT" sz="2000" b="1" dirty="0">
                <a:solidFill>
                  <a:schemeClr val="accent2"/>
                </a:solidFill>
              </a:rPr>
              <a:t>Eventi e festival</a:t>
            </a:r>
          </a:p>
          <a:p>
            <a:pPr algn="just" eaLnBrk="1" hangingPunct="1">
              <a:defRPr/>
            </a:pPr>
            <a:r>
              <a:rPr lang="it-IT" sz="2000" b="1" dirty="0">
                <a:solidFill>
                  <a:schemeClr val="accent2"/>
                </a:solidFill>
              </a:rPr>
              <a:t>Stagioni e rassegne</a:t>
            </a:r>
          </a:p>
          <a:p>
            <a:pPr algn="just" eaLnBrk="1" hangingPunct="1">
              <a:defRPr/>
            </a:pPr>
            <a:r>
              <a:rPr lang="it-IT" sz="2000" b="1" dirty="0">
                <a:solidFill>
                  <a:schemeClr val="accent2"/>
                </a:solidFill>
              </a:rPr>
              <a:t>Orchestre</a:t>
            </a:r>
          </a:p>
          <a:p>
            <a:pPr algn="just" eaLnBrk="1" hangingPunct="1">
              <a:defRPr/>
            </a:pPr>
            <a:r>
              <a:rPr lang="it-IT" sz="2000" b="1" dirty="0">
                <a:solidFill>
                  <a:schemeClr val="accent2"/>
                </a:solidFill>
              </a:rPr>
              <a:t>Cinema</a:t>
            </a:r>
          </a:p>
          <a:p>
            <a:pPr algn="just" eaLnBrk="1" hangingPunct="1">
              <a:defRPr/>
            </a:pPr>
            <a:r>
              <a:rPr lang="it-IT" sz="2000" b="1" dirty="0">
                <a:solidFill>
                  <a:schemeClr val="accent2"/>
                </a:solidFill>
              </a:rPr>
              <a:t>Divulgazione umanistica</a:t>
            </a:r>
          </a:p>
          <a:p>
            <a:pPr algn="just" eaLnBrk="1" hangingPunct="1">
              <a:defRPr/>
            </a:pPr>
            <a:r>
              <a:rPr lang="it-IT" sz="2000" b="1" dirty="0">
                <a:solidFill>
                  <a:schemeClr val="accent2"/>
                </a:solidFill>
              </a:rPr>
              <a:t>Divulgazione scientifica</a:t>
            </a:r>
            <a:endParaRPr lang="it-IT" sz="20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it-IT" sz="2000" b="1" dirty="0">
                <a:solidFill>
                  <a:schemeClr val="accent2"/>
                </a:solidFill>
              </a:rPr>
              <a:t>Manifestazioni espositive</a:t>
            </a:r>
            <a:endParaRPr lang="it-IT" sz="2000" b="1" dirty="0">
              <a:solidFill>
                <a:srgbClr val="FF0000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sz="2200" b="1" dirty="0">
                <a:solidFill>
                  <a:srgbClr val="00B050"/>
                </a:solidFill>
              </a:rPr>
              <a:t> 1 Avviso tematico</a:t>
            </a:r>
          </a:p>
          <a:p>
            <a:pPr algn="just" eaLnBrk="1" hangingPunct="1">
              <a:defRPr/>
            </a:pPr>
            <a:r>
              <a:rPr lang="it-IT" sz="2000" b="1" dirty="0">
                <a:solidFill>
                  <a:schemeClr val="accent2"/>
                </a:solidFill>
              </a:rPr>
              <a:t>Creatività</a:t>
            </a:r>
          </a:p>
          <a:p>
            <a:pPr marL="0" indent="0" algn="just" eaLnBrk="1" hangingPunct="1">
              <a:buNone/>
              <a:defRPr/>
            </a:pPr>
            <a:endParaRPr lang="it-IT" sz="2400" b="1" dirty="0">
              <a:solidFill>
                <a:srgbClr val="FF66FF"/>
              </a:solidFill>
            </a:endParaRPr>
          </a:p>
          <a:p>
            <a:pPr algn="just" eaLnBrk="1" hangingPunct="1">
              <a:defRPr/>
            </a:pPr>
            <a:endParaRPr lang="it-IT" sz="2400" b="1" dirty="0"/>
          </a:p>
          <a:p>
            <a:pPr algn="ctr" eaLnBrk="1" hangingPunct="1">
              <a:defRPr/>
            </a:pPr>
            <a:endParaRPr lang="it-IT" sz="2200" b="1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438AD3-03DE-BF1F-D2EA-378B101B7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116632"/>
            <a:ext cx="259228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8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>
                <a:solidFill>
                  <a:schemeClr val="bg1"/>
                </a:solidFill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AVVISI «PROGETTI LOCALI»</a:t>
            </a:r>
          </a:p>
          <a:p>
            <a:pPr marL="0" indent="0" algn="just" eaLnBrk="1" hangingPunct="1">
              <a:buNone/>
              <a:defRPr/>
            </a:pPr>
            <a:r>
              <a:rPr lang="it-IT" sz="1600" b="1" u="sng" dirty="0">
                <a:solidFill>
                  <a:schemeClr val="accent2"/>
                </a:solidFill>
              </a:rPr>
              <a:t>Oggetto: </a:t>
            </a:r>
          </a:p>
          <a:p>
            <a:pPr marL="0" indent="0" algn="just" eaLnBrk="1" hangingPunct="1">
              <a:buNone/>
              <a:defRPr/>
            </a:pPr>
            <a:r>
              <a:rPr lang="it-IT" sz="1600" dirty="0"/>
              <a:t>Progetti in tutti i settori delle attività culturali (spettacolo dal vivo, manifestazioni espositive,  divulgazione della cultura umanistica e scientifica, cinema), </a:t>
            </a:r>
            <a:r>
              <a:rPr lang="it-IT" sz="1600" b="1" dirty="0"/>
              <a:t>di rilevanza «locale»</a:t>
            </a:r>
            <a:r>
              <a:rPr lang="it-IT" sz="1600" dirty="0"/>
              <a:t>, realizzati da associazioni o cooperative culturali o </a:t>
            </a:r>
            <a:r>
              <a:rPr lang="it-IT" sz="1600" b="1" dirty="0"/>
              <a:t>da Comuni esclusivamente con popolazione inferiore a 3.000 abitanti</a:t>
            </a:r>
            <a:r>
              <a:rPr lang="it-IT" sz="1600" dirty="0"/>
              <a:t> </a:t>
            </a:r>
          </a:p>
          <a:p>
            <a:pPr marL="0" indent="0" algn="just" eaLnBrk="1" hangingPunct="1">
              <a:buNone/>
              <a:defRPr/>
            </a:pPr>
            <a:r>
              <a:rPr lang="it-IT" sz="1600" b="1" u="sng" dirty="0">
                <a:solidFill>
                  <a:schemeClr val="accent2"/>
                </a:solidFill>
              </a:rPr>
              <a:t>Peculiarità (semplificazione)</a:t>
            </a:r>
          </a:p>
          <a:p>
            <a:pPr lvl="0"/>
            <a:r>
              <a:rPr lang="it-IT" sz="1600" b="1" dirty="0"/>
              <a:t>L’importo concedibile va da un minimo di euro 4.000 a un massimo di euro 7.000 </a:t>
            </a:r>
            <a:endParaRPr lang="it-IT" sz="1600" dirty="0"/>
          </a:p>
          <a:p>
            <a:pPr lvl="0"/>
            <a:r>
              <a:rPr lang="it-IT" sz="1600" b="1" dirty="0"/>
              <a:t>Semplificazione delle spese ammissibili </a:t>
            </a:r>
            <a:r>
              <a:rPr lang="it-IT" sz="1600" dirty="0"/>
              <a:t>da rendicontare:</a:t>
            </a:r>
          </a:p>
          <a:p>
            <a:pPr lvl="0" algn="just"/>
            <a:r>
              <a:rPr lang="it-IT" sz="1600" dirty="0">
                <a:latin typeface="+mj-lt"/>
              </a:rPr>
              <a:t>     A) s</a:t>
            </a:r>
            <a:r>
              <a:rPr lang="it-IT" sz="1600" dirty="0">
                <a:latin typeface="+mj-lt"/>
                <a:cs typeface="Arial" panose="020B0604020202020204" pitchFamily="34" charset="0"/>
              </a:rPr>
              <a:t>pese viaggio vitto alloggio diarie forfettarie del personale </a:t>
            </a:r>
            <a:r>
              <a:rPr lang="it-IT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sono predeterminate </a:t>
            </a:r>
            <a:r>
              <a:rPr lang="it-IT" sz="1600" i="1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forfait</a:t>
            </a:r>
            <a:r>
              <a:rPr lang="it-IT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come costo standard, nella misura massima di euro 1.000,00=, e non sono oggetto di rendicontazione</a:t>
            </a:r>
            <a:r>
              <a:rPr lang="it-IT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600" i="1" dirty="0">
                <a:latin typeface="+mj-lt"/>
              </a:rPr>
              <a:t>NON SONO AMMISSIBILI  IN MISURA ECCEDENTE)</a:t>
            </a:r>
          </a:p>
          <a:p>
            <a:pPr lvl="0" algn="just"/>
            <a:r>
              <a:rPr lang="it-IT" sz="1600" dirty="0">
                <a:latin typeface="+mj-lt"/>
              </a:rPr>
              <a:t>     B) le </a:t>
            </a:r>
            <a:r>
              <a:rPr lang="it-IT" sz="1600" i="1" dirty="0">
                <a:latin typeface="+mj-lt"/>
              </a:rPr>
              <a:t>s</a:t>
            </a:r>
            <a:r>
              <a:rPr lang="it-IT" sz="1600" dirty="0">
                <a:latin typeface="+mj-lt"/>
                <a:cs typeface="Arial" panose="020B0604020202020204" pitchFamily="34" charset="0"/>
              </a:rPr>
              <a:t>pese generali di funzionamento </a:t>
            </a:r>
            <a:r>
              <a:rPr lang="it-IT" sz="1600" u="sng" dirty="0">
                <a:latin typeface="+mj-lt"/>
                <a:cs typeface="Times New Roman" panose="02020603050405020304" pitchFamily="18" charset="0"/>
              </a:rPr>
              <a:t>sono predeterminate </a:t>
            </a:r>
            <a:r>
              <a:rPr lang="it-IT" sz="1600" i="1" u="sng" dirty="0">
                <a:latin typeface="+mj-lt"/>
                <a:cs typeface="Times New Roman" panose="02020603050405020304" pitchFamily="18" charset="0"/>
              </a:rPr>
              <a:t>a forfait</a:t>
            </a:r>
            <a:r>
              <a:rPr lang="it-IT" sz="1600" u="sng" dirty="0">
                <a:latin typeface="+mj-lt"/>
                <a:cs typeface="Times New Roman" panose="02020603050405020304" pitchFamily="18" charset="0"/>
              </a:rPr>
              <a:t>, come costo standard, nella misura massima di euro 500,00=, e non sono oggetto di rendicontazione</a:t>
            </a:r>
            <a:r>
              <a:rPr lang="it-IT" sz="16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it-IT" sz="1600" i="1" dirty="0">
                <a:latin typeface="+mj-lt"/>
              </a:rPr>
              <a:t>NON SONO AMMISSIBILI  IN MISURA ECCEDENTE)</a:t>
            </a:r>
          </a:p>
          <a:p>
            <a:pPr algn="just"/>
            <a:r>
              <a:rPr lang="it-IT" sz="1600" dirty="0">
                <a:latin typeface="+mj-lt"/>
              </a:rPr>
              <a:t>Previsti solo 3 criteri di valutazione, uno dei quali premia la partecipazione attiva dei giovani alla vita della propria comunità, la coesione sociale e l’inclusione sociale di persone diversamente abili o di anziani</a:t>
            </a:r>
            <a:endParaRPr lang="it-IT" sz="2200" b="1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543F955-2662-1195-E46F-8C5146D71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4462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0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>
                <a:solidFill>
                  <a:schemeClr val="bg1"/>
                </a:solidFill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80727"/>
            <a:ext cx="8928992" cy="5040561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ASPETTI ORGANIZZATIVI</a:t>
            </a:r>
          </a:p>
          <a:p>
            <a:pPr marL="0" indent="0" algn="just" eaLnBrk="1" hangingPunct="1">
              <a:buNone/>
              <a:defRPr/>
            </a:pPr>
            <a:endParaRPr lang="it-IT" sz="20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it-IT" sz="1800" b="1" dirty="0">
                <a:latin typeface="+mj-lt"/>
                <a:cs typeface="Arial" panose="020B0604020202020204" pitchFamily="34" charset="0"/>
              </a:rPr>
              <a:t>Il SERVIZIO ATTIVITA’ CULTURALI (…oltre alle funzioni istruttorie amministrative…) supporta i soggetti interessati con le seguenti attività di informazione e confronto:</a:t>
            </a:r>
          </a:p>
          <a:p>
            <a:pPr marL="0" indent="0" algn="just" eaLnBrk="1" hangingPunct="1">
              <a:buNone/>
              <a:defRPr/>
            </a:pPr>
            <a:endParaRPr lang="it-IT" sz="1800" b="1" dirty="0">
              <a:latin typeface="+mj-lt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it-IT" sz="1800" b="1" dirty="0">
                <a:latin typeface="+mj-lt"/>
                <a:cs typeface="Arial" panose="020B0604020202020204" pitchFamily="34" charset="0"/>
              </a:rPr>
              <a:t>- «tutoraggio» e «</a:t>
            </a:r>
            <a:r>
              <a:rPr lang="it-IT" sz="1800" b="1" dirty="0" err="1">
                <a:latin typeface="+mj-lt"/>
                <a:cs typeface="Arial" panose="020B0604020202020204" pitchFamily="34" charset="0"/>
              </a:rPr>
              <a:t>helpdesk</a:t>
            </a:r>
            <a:r>
              <a:rPr lang="it-IT" sz="1800" b="1" dirty="0">
                <a:latin typeface="+mj-lt"/>
                <a:cs typeface="Arial" panose="020B0604020202020204" pitchFamily="34" charset="0"/>
              </a:rPr>
              <a:t>»: </a:t>
            </a:r>
            <a:r>
              <a:rPr lang="it-IT" sz="1800" dirty="0">
                <a:latin typeface="+mj-lt"/>
                <a:cs typeface="Arial" panose="020B0604020202020204" pitchFamily="34" charset="0"/>
              </a:rPr>
              <a:t>sia nella fase di apertura dei termini per domande, dubbi e richieste di chiarimenti, sia nella fase post-graduatoria, nei confronti dei soggetti finanziati e nei confronti dei soggetti non finanziati (per richieste di accesso agli atti, ecc.) </a:t>
            </a:r>
          </a:p>
          <a:p>
            <a:pPr marL="0" indent="0" algn="just" eaLnBrk="1" hangingPunct="1">
              <a:buNone/>
              <a:defRPr/>
            </a:pPr>
            <a:r>
              <a:rPr lang="it-IT" sz="1800" b="1" dirty="0">
                <a:latin typeface="+mj-lt"/>
                <a:cs typeface="Arial" panose="020B0604020202020204" pitchFamily="34" charset="0"/>
              </a:rPr>
              <a:t>- «monitoraggio» costante: </a:t>
            </a:r>
          </a:p>
          <a:p>
            <a:pPr marL="0" indent="0" algn="just" eaLnBrk="1" hangingPunct="1">
              <a:buNone/>
              <a:defRPr/>
            </a:pPr>
            <a:r>
              <a:rPr lang="it-IT" sz="1800" dirty="0">
                <a:latin typeface="+mj-lt"/>
                <a:cs typeface="Arial" panose="020B0604020202020204" pitchFamily="34" charset="0"/>
              </a:rPr>
              <a:t>a) per verificare – anche </a:t>
            </a:r>
            <a:r>
              <a:rPr lang="it-IT" sz="1800" i="1" dirty="0">
                <a:latin typeface="+mj-lt"/>
                <a:cs typeface="Arial" panose="020B0604020202020204" pitchFamily="34" charset="0"/>
              </a:rPr>
              <a:t>in loco </a:t>
            </a:r>
            <a:r>
              <a:rPr lang="it-IT" sz="1800" dirty="0">
                <a:latin typeface="+mj-lt"/>
                <a:cs typeface="Arial" panose="020B0604020202020204" pitchFamily="34" charset="0"/>
              </a:rPr>
              <a:t>- le modalità di realizzazione dei progetti finanziati</a:t>
            </a:r>
          </a:p>
          <a:p>
            <a:pPr marL="0" indent="0" algn="just" eaLnBrk="1" hangingPunct="1">
              <a:buNone/>
              <a:defRPr/>
            </a:pPr>
            <a:r>
              <a:rPr lang="it-IT" sz="1800" dirty="0">
                <a:latin typeface="+mj-lt"/>
                <a:cs typeface="Arial" panose="020B0604020202020204" pitchFamily="34" charset="0"/>
              </a:rPr>
              <a:t>b) costante comunicazione al Servizio di modifiche al progetto ricadenti su aspetti oggetto di valutazione comparativa </a:t>
            </a:r>
          </a:p>
          <a:p>
            <a:pPr marL="0" indent="0" algn="just" eaLnBrk="1" hangingPunct="1">
              <a:buNone/>
              <a:defRPr/>
            </a:pPr>
            <a:r>
              <a:rPr lang="it-IT" sz="1800" dirty="0">
                <a:latin typeface="+mj-lt"/>
                <a:cs typeface="Arial" panose="020B0604020202020204" pitchFamily="34" charset="0"/>
              </a:rPr>
              <a:t>c) acquisizione di dati e informazioni per scopi statistici e di elaborazione di politiche culturali </a:t>
            </a:r>
          </a:p>
          <a:p>
            <a:pPr marL="0" indent="0" algn="just" eaLnBrk="1" hangingPunct="1">
              <a:buNone/>
              <a:defRPr/>
            </a:pPr>
            <a:r>
              <a:rPr lang="it-IT" sz="1800" dirty="0">
                <a:latin typeface="+mj-lt"/>
                <a:cs typeface="Arial" panose="020B0604020202020204" pitchFamily="34" charset="0"/>
              </a:rPr>
              <a:t>d) attività amministrativa-contabile di verifica dei rendiconti delle spese sostenute con l’incentivo regionale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D7D1584-7E76-27F7-88AF-BB43847E0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461"/>
            <a:ext cx="2560409" cy="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479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6FF73A62CBC4DB15BEFD55584D1F5" ma:contentTypeVersion="" ma:contentTypeDescription="Creare un nuovo documento." ma:contentTypeScope="" ma:versionID="87d497ed7b153937402cc9d447a624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1096d788cdb336a5a92c14e1fc7a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2CAFF5-CCEA-479F-AEF0-88C88A191A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349FED-D89F-4B23-AF05-0F46F072D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DBAFD8-E848-4D30-BC9C-D3A5790DCF77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5286</TotalTime>
  <Words>989</Words>
  <Application>Microsoft Office PowerPoint</Application>
  <PresentationFormat>Presentazione su schermo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DecimaUNI02 Rg</vt:lpstr>
      <vt:lpstr>DecimaW03 Rg</vt:lpstr>
      <vt:lpstr>DecimaWE Rg</vt:lpstr>
      <vt:lpstr>Times New Roman</vt:lpstr>
      <vt:lpstr>Wingdings</vt:lpstr>
      <vt:lpstr>Struttura predefinita</vt:lpstr>
      <vt:lpstr>Presentazione standard di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Auditorium</cp:lastModifiedBy>
  <cp:revision>457</cp:revision>
  <cp:lastPrinted>2019-11-13T14:49:21Z</cp:lastPrinted>
  <dcterms:created xsi:type="dcterms:W3CDTF">2006-02-07T08:20:31Z</dcterms:created>
  <dcterms:modified xsi:type="dcterms:W3CDTF">2024-11-12T08:53:32Z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0x010100C5D6FF73A62CBC4DB15BEFD55584D1F5</vt:lpwstr>
  </property>
</Properties>
</file>