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75" r:id="rId5"/>
    <p:sldId id="349" r:id="rId6"/>
    <p:sldId id="403" r:id="rId7"/>
    <p:sldId id="393" r:id="rId8"/>
    <p:sldId id="375" r:id="rId9"/>
    <p:sldId id="366" r:id="rId10"/>
    <p:sldId id="324" r:id="rId11"/>
    <p:sldId id="401" r:id="rId12"/>
    <p:sldId id="414" r:id="rId13"/>
    <p:sldId id="352" r:id="rId14"/>
    <p:sldId id="367" r:id="rId15"/>
    <p:sldId id="374" r:id="rId16"/>
    <p:sldId id="369" r:id="rId17"/>
    <p:sldId id="334" r:id="rId18"/>
    <p:sldId id="372" r:id="rId19"/>
    <p:sldId id="336" r:id="rId20"/>
    <p:sldId id="415" r:id="rId21"/>
    <p:sldId id="399" r:id="rId22"/>
    <p:sldId id="381" r:id="rId23"/>
    <p:sldId id="382" r:id="rId24"/>
    <p:sldId id="386" r:id="rId25"/>
    <p:sldId id="385" r:id="rId26"/>
    <p:sldId id="405" r:id="rId27"/>
    <p:sldId id="404" r:id="rId28"/>
    <p:sldId id="419" r:id="rId29"/>
    <p:sldId id="417" r:id="rId30"/>
    <p:sldId id="384" r:id="rId31"/>
    <p:sldId id="388" r:id="rId32"/>
    <p:sldId id="387" r:id="rId33"/>
    <p:sldId id="390" r:id="rId34"/>
    <p:sldId id="418" r:id="rId35"/>
    <p:sldId id="416" r:id="rId36"/>
    <p:sldId id="389" r:id="rId37"/>
    <p:sldId id="391" r:id="rId38"/>
    <p:sldId id="392" r:id="rId39"/>
    <p:sldId id="347" r:id="rId40"/>
    <p:sldId id="394" r:id="rId41"/>
    <p:sldId id="408" r:id="rId42"/>
    <p:sldId id="356" r:id="rId43"/>
    <p:sldId id="410" r:id="rId44"/>
    <p:sldId id="411" r:id="rId45"/>
    <p:sldId id="395" r:id="rId46"/>
    <p:sldId id="413" r:id="rId47"/>
    <p:sldId id="358" r:id="rId48"/>
    <p:sldId id="359" r:id="rId49"/>
    <p:sldId id="373" r:id="rId50"/>
    <p:sldId id="357" r:id="rId51"/>
    <p:sldId id="315" r:id="rId52"/>
  </p:sldIdLst>
  <p:sldSz cx="9144000" cy="6858000" type="screen4x3"/>
  <p:notesSz cx="6797675" cy="9926638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DecimaWE Rg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449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660" autoAdjust="0"/>
  </p:normalViewPr>
  <p:slideViewPr>
    <p:cSldViewPr>
      <p:cViewPr varScale="1">
        <p:scale>
          <a:sx n="88" d="100"/>
          <a:sy n="88" d="100"/>
        </p:scale>
        <p:origin x="1234" y="58"/>
      </p:cViewPr>
      <p:guideLst>
        <p:guide orient="horz" pos="8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18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399FC1A-E90D-41E4-85F1-0BAD669E3E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531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20712D0-D001-4D7A-B99F-A7873A6B0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958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0"/>
          <p:cNvSpPr txBox="1">
            <a:spLocks noChangeArrowheads="1"/>
          </p:cNvSpPr>
          <p:nvPr userDrawn="1"/>
        </p:nvSpPr>
        <p:spPr bwMode="auto">
          <a:xfrm>
            <a:off x="2914650" y="228600"/>
            <a:ext cx="594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2000" smtClean="0">
                <a:solidFill>
                  <a:schemeClr val="bg1"/>
                </a:solidFill>
                <a:latin typeface="DecimaUNI02 Rg" pitchFamily="50" charset="0"/>
              </a:rPr>
              <a:t>Al servizio di gente unica</a:t>
            </a:r>
            <a:endParaRPr lang="it-IT" sz="2000" smtClean="0">
              <a:solidFill>
                <a:schemeClr val="bg1"/>
              </a:solidFill>
              <a:latin typeface="DecimaUNI02 Rg" pitchFamily="50" charset="0"/>
            </a:endParaRPr>
          </a:p>
        </p:txBody>
      </p:sp>
      <p:sp>
        <p:nvSpPr>
          <p:cNvPr id="3" name="Text Box 1032"/>
          <p:cNvSpPr txBox="1">
            <a:spLocks noChangeArrowheads="1"/>
          </p:cNvSpPr>
          <p:nvPr userDrawn="1"/>
        </p:nvSpPr>
        <p:spPr bwMode="auto">
          <a:xfrm>
            <a:off x="3257550" y="5029200"/>
            <a:ext cx="3028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endParaRPr lang="it-IT" sz="2800" smtClean="0">
              <a:solidFill>
                <a:schemeClr val="bg1"/>
              </a:solidFill>
              <a:latin typeface="DecimaUNI02 Rg" pitchFamily="50" charset="0"/>
            </a:endParaRPr>
          </a:p>
        </p:txBody>
      </p:sp>
      <p:sp>
        <p:nvSpPr>
          <p:cNvPr id="4" name="Text Box 1033"/>
          <p:cNvSpPr txBox="1">
            <a:spLocks noChangeArrowheads="1"/>
          </p:cNvSpPr>
          <p:nvPr userDrawn="1"/>
        </p:nvSpPr>
        <p:spPr bwMode="auto">
          <a:xfrm>
            <a:off x="0" y="6096000"/>
            <a:ext cx="2400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536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0801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443663" y="990600"/>
            <a:ext cx="2014537" cy="4495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00050" y="990600"/>
            <a:ext cx="5891213" cy="4495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27512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990600"/>
            <a:ext cx="8058150" cy="762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00050" y="1981200"/>
            <a:ext cx="3952875" cy="3505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505325" y="1981200"/>
            <a:ext cx="3952875" cy="3505200"/>
          </a:xfrm>
        </p:spPr>
        <p:txBody>
          <a:bodyPr/>
          <a:lstStyle/>
          <a:p>
            <a:pPr lvl="0"/>
            <a:endParaRPr lang="it-IT" noProof="0" smtClean="0"/>
          </a:p>
        </p:txBody>
      </p:sp>
    </p:spTree>
    <p:extLst>
      <p:ext uri="{BB962C8B-B14F-4D97-AF65-F5344CB8AC3E}">
        <p14:creationId xmlns:p14="http://schemas.microsoft.com/office/powerpoint/2010/main" val="333590738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990600"/>
            <a:ext cx="8058150" cy="762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400050" y="1981200"/>
            <a:ext cx="3952875" cy="35052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05325" y="1981200"/>
            <a:ext cx="3952875" cy="3505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7578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990600"/>
            <a:ext cx="8058150" cy="762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00050" y="1981200"/>
            <a:ext cx="8058150" cy="3505200"/>
          </a:xfrm>
        </p:spPr>
        <p:txBody>
          <a:bodyPr/>
          <a:lstStyle/>
          <a:p>
            <a:pPr lvl="0"/>
            <a:endParaRPr lang="it-IT" noProof="0" smtClean="0"/>
          </a:p>
        </p:txBody>
      </p:sp>
    </p:spTree>
    <p:extLst>
      <p:ext uri="{BB962C8B-B14F-4D97-AF65-F5344CB8AC3E}">
        <p14:creationId xmlns:p14="http://schemas.microsoft.com/office/powerpoint/2010/main" val="1779970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7020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849123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00050" y="1981200"/>
            <a:ext cx="3952875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05325" y="1981200"/>
            <a:ext cx="3952875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8528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7928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5987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62713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78554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578127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990600"/>
            <a:ext cx="8058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1981200"/>
            <a:ext cx="80581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Questo è lo stile da usare per l’elenco puntato.</a:t>
            </a:r>
          </a:p>
          <a:p>
            <a:pPr lvl="1"/>
            <a:r>
              <a:rPr lang="it-IT" smtClean="0"/>
              <a:t>Questo è lo stile per il secondo livello asdfasdfasdf asdf asdf asdfasd</a:t>
            </a:r>
          </a:p>
          <a:p>
            <a:pPr lvl="1"/>
            <a:r>
              <a:rPr lang="it-IT" smtClean="0"/>
              <a:t>	questo è lo stile per il terzo livello</a:t>
            </a:r>
          </a:p>
          <a:p>
            <a:pPr lvl="2"/>
            <a:r>
              <a:rPr lang="it-IT" smtClean="0"/>
              <a:t>questo è per il quarto</a:t>
            </a:r>
          </a:p>
          <a:p>
            <a:pPr lvl="3"/>
            <a:r>
              <a:rPr lang="it-IT" smtClean="0"/>
              <a:t>Questo è il quinto</a:t>
            </a:r>
          </a:p>
          <a:p>
            <a:pPr lvl="1"/>
            <a:endParaRPr lang="it-IT" smtClean="0"/>
          </a:p>
        </p:txBody>
      </p:sp>
      <p:sp>
        <p:nvSpPr>
          <p:cNvPr id="1029" name="Text Box 24"/>
          <p:cNvSpPr txBox="1">
            <a:spLocks noChangeArrowheads="1"/>
          </p:cNvSpPr>
          <p:nvPr/>
        </p:nvSpPr>
        <p:spPr bwMode="auto">
          <a:xfrm>
            <a:off x="457200" y="6324600"/>
            <a:ext cx="815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endParaRPr lang="it-IT" sz="200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DecimaWE Rg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1449C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DecimaW03 Rg" pitchFamily="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DecimaW03 Rg" pitchFamily="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DecimaW03 Rg" pitchFamily="2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DecimaW03 Rg" pitchFamily="2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DecimaW03 Rg" pitchFamily="2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DecimaW03 Rg" pitchFamily="2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sconews24.com/wp-content/uploads/2020/07/FiscoNews24-Modello-F24-cos&#232;-a-cosa-serve-come-funziona.pn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1.png"/><Relationship Id="rId4" Type="http://schemas.openxmlformats.org/officeDocument/2006/relationships/hyperlink" Target="https://www.google.it/url?esrc=s&amp;q=&amp;rct=j&amp;sa=U&amp;url=https://www.vectorstock.com/royalty-free-vector/alert-rubber-stamp-vector-12324062&amp;ved=2ahUKEwji0ZPS7Yf8AhWRzaQKHbVHCoEQqoUBegQIChAB&amp;usg=AOvVaw2RLbw5yZF2WGZOFXh7CRNm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google.it/url?esrc=s&amp;q=&amp;rct=j&amp;sa=U&amp;url=https://pixabay.com/it/images/search/segno%20di%20spunta%20verde/&amp;ved=2ahUKEwjOs8zb8Yf8AhVO-aQKHYqKAqgQqoUBegQIDxAB&amp;usg=AOvVaw0uByuT2BjkFSPQqZqjQF62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google.it/url?esrc=s&amp;q=&amp;rct=j&amp;sa=U&amp;url=https://www.coolmed.it/spunta-blu-png/&amp;ved=2ahUKEwi63oyO8of8AhWZuaQKHbApAI4QqoUBegQIEhAB&amp;usg=AOvVaw0Ptbisw7Y8MVmOYbf82jLu" TargetMode="Externa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google.it/url?esrc=s&amp;q=&amp;rct=j&amp;sa=U&amp;url=https://www.vectorstock.com/royalty-free-vector/alert-rubber-stamp-vector-12324062&amp;ved=2ahUKEwji0ZPS7Yf8AhWRzaQKHbVHCoEQqoUBegQIChAB&amp;usg=AOvVaw2RLbw5yZF2WGZOFXh7CRN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467544" y="908720"/>
            <a:ext cx="8424936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DecimaWE Rg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DecimaWE Rg" pitchFamily="2" charset="0"/>
              </a:defRPr>
            </a:lvl9pPr>
          </a:lstStyle>
          <a:p>
            <a:pPr eaLnBrk="1" hangingPunct="1"/>
            <a:r>
              <a:rPr lang="it-IT" sz="3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Avvisi pubblici L.R</a:t>
            </a:r>
            <a:r>
              <a:rPr lang="it-IT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16/14</a:t>
            </a:r>
            <a:r>
              <a:rPr lang="it-IT" sz="3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eaLnBrk="1" hangingPunct="1"/>
            <a:endParaRPr lang="it-IT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sz="3200" b="1" dirty="0" smtClean="0">
                <a:solidFill>
                  <a:schemeClr val="bg1"/>
                </a:solidFill>
              </a:rPr>
              <a:t>Modalità di invio delle domande </a:t>
            </a:r>
          </a:p>
          <a:p>
            <a:pPr eaLnBrk="1" hangingPunct="1"/>
            <a:r>
              <a:rPr lang="it-IT" sz="3200" b="1" dirty="0" smtClean="0">
                <a:solidFill>
                  <a:schemeClr val="bg1"/>
                </a:solidFill>
              </a:rPr>
              <a:t>e documentazione</a:t>
            </a:r>
            <a:endParaRPr lang="it-IT" sz="3200" b="1" dirty="0">
              <a:solidFill>
                <a:schemeClr val="bg1"/>
              </a:solidFill>
            </a:endParaRPr>
          </a:p>
          <a:p>
            <a:pPr eaLnBrk="1" hangingPunct="1"/>
            <a:endParaRPr lang="it-IT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AVVISI ATTIVITA’ CULTURALI </a:t>
            </a:r>
            <a:endParaRPr lang="it-IT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/>
            <a:r>
              <a:rPr lang="it-IT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Anno 2026</a:t>
            </a:r>
            <a:endParaRPr lang="it-IT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/>
            <a:endParaRPr lang="it-IT" sz="2000" b="1" dirty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it-IT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Servizio </a:t>
            </a:r>
            <a:r>
              <a:rPr lang="it-IT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Attività 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culturali</a:t>
            </a:r>
          </a:p>
          <a:p>
            <a:pPr eaLnBrk="1" hangingPunct="1"/>
            <a:endParaRPr lang="it-IT" sz="1600" b="1" dirty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it-IT" sz="2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Direzione Cultura e Sport </a:t>
            </a:r>
          </a:p>
          <a:p>
            <a:pPr eaLnBrk="1" hangingPunct="1"/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560409" cy="55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dirty="0" smtClean="0">
                <a:solidFill>
                  <a:schemeClr val="accent6"/>
                </a:solidFill>
                <a:cs typeface="Arial" panose="020B0604020202020204" pitchFamily="34" charset="0"/>
              </a:rPr>
              <a:t>1. INFORMAZIONI </a:t>
            </a:r>
            <a:r>
              <a:rPr lang="it-IT" sz="2800" dirty="0">
                <a:solidFill>
                  <a:schemeClr val="accent6"/>
                </a:solidFill>
                <a:cs typeface="Arial" panose="020B0604020202020204" pitchFamily="34" charset="0"/>
              </a:rPr>
              <a:t>PER L’ATTRIBUZIONE DEI </a:t>
            </a:r>
            <a:r>
              <a:rPr lang="it-IT" sz="2800" dirty="0" smtClean="0">
                <a:solidFill>
                  <a:schemeClr val="accent6"/>
                </a:solidFill>
                <a:cs typeface="Arial" panose="020B0604020202020204" pitchFamily="34" charset="0"/>
              </a:rPr>
              <a:t>PUNTEGGI / CRITERI (descrizione progetto)</a:t>
            </a:r>
            <a:endParaRPr lang="it-IT" sz="2800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/>
          <p:nvPr/>
        </p:nvPicPr>
        <p:blipFill rotWithShape="1">
          <a:blip r:embed="rId2"/>
          <a:srcRect l="24452" t="23873" r="23126" b="9230"/>
          <a:stretch/>
        </p:blipFill>
        <p:spPr bwMode="auto">
          <a:xfrm>
            <a:off x="1835696" y="2204864"/>
            <a:ext cx="5184576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999165" y="3464138"/>
            <a:ext cx="1922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chemeClr val="accent6"/>
                </a:solidFill>
                <a:latin typeface="+mj-lt"/>
                <a:ea typeface="+mj-ea"/>
                <a:cs typeface="Arial" panose="020B0604020202020204" pitchFamily="34" charset="0"/>
              </a:rPr>
              <a:t>Personalizzato per ogni Avviso</a:t>
            </a:r>
          </a:p>
          <a:p>
            <a:r>
              <a:rPr lang="it-IT" sz="1800" b="1" dirty="0">
                <a:solidFill>
                  <a:schemeClr val="accent6"/>
                </a:solidFill>
                <a:latin typeface="+mj-lt"/>
                <a:ea typeface="+mj-ea"/>
                <a:cs typeface="Arial" panose="020B0604020202020204" pitchFamily="34" charset="0"/>
              </a:rPr>
              <a:t>(corrispondenza tra campi e tabella allegata al singolo Avviso)</a:t>
            </a:r>
          </a:p>
        </p:txBody>
      </p:sp>
      <p:sp>
        <p:nvSpPr>
          <p:cNvPr id="11" name="CasellaDiTesto 10"/>
          <p:cNvSpPr txBox="1"/>
          <p:nvPr/>
        </p:nvSpPr>
        <p:spPr>
          <a:xfrm rot="693370">
            <a:off x="430199" y="2434217"/>
            <a:ext cx="979520" cy="40011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PDF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3"/>
          <a:srcRect l="70647" t="57480" r="18059" b="37061"/>
          <a:stretch/>
        </p:blipFill>
        <p:spPr bwMode="auto">
          <a:xfrm>
            <a:off x="7158765" y="2132856"/>
            <a:ext cx="1715269" cy="501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03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73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dirty="0" smtClean="0">
                <a:solidFill>
                  <a:schemeClr val="accent6"/>
                </a:solidFill>
                <a:cs typeface="Arial" panose="020B0604020202020204" pitchFamily="34" charset="0"/>
              </a:rPr>
              <a:t>2. QUADRO LOGICO</a:t>
            </a:r>
            <a:endParaRPr lang="it-IT" sz="2800" dirty="0"/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/>
          <a:srcRect l="17103" t="28713" r="17852" b="10790"/>
          <a:stretch/>
        </p:blipFill>
        <p:spPr bwMode="auto">
          <a:xfrm>
            <a:off x="755576" y="1844824"/>
            <a:ext cx="7702624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sellaDiTesto 5"/>
          <p:cNvSpPr txBox="1"/>
          <p:nvPr/>
        </p:nvSpPr>
        <p:spPr>
          <a:xfrm rot="20352347">
            <a:off x="313501" y="1412672"/>
            <a:ext cx="884152" cy="40011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PDF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3"/>
          <a:srcRect l="70647" t="57480" r="18059" b="37061"/>
          <a:stretch/>
        </p:blipFill>
        <p:spPr bwMode="auto">
          <a:xfrm>
            <a:off x="6742931" y="1164564"/>
            <a:ext cx="1715269" cy="501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3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28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990600"/>
            <a:ext cx="8492430" cy="762000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chemeClr val="accent6"/>
                </a:solidFill>
                <a:cs typeface="Arial" panose="020B0604020202020204" pitchFamily="34" charset="0"/>
              </a:rPr>
              <a:t>Suggerimenti per la compilazione del quadro logico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0050" y="2060848"/>
            <a:ext cx="8492430" cy="3816424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dirty="0" smtClean="0">
                <a:cs typeface="Arial" panose="020B0604020202020204" pitchFamily="34" charset="0"/>
              </a:rPr>
              <a:t>Suddividere il progetto in sezioni, in parti, in base agli obiettivi </a:t>
            </a:r>
          </a:p>
          <a:p>
            <a:pPr marL="0" indent="0" algn="ctr">
              <a:buNone/>
            </a:pPr>
            <a:r>
              <a:rPr lang="it-IT" sz="2000" dirty="0" smtClean="0">
                <a:cs typeface="Arial" panose="020B0604020202020204" pitchFamily="34" charset="0"/>
              </a:rPr>
              <a:t>che ci si prefigge, alle attività e ai risultati attesi</a:t>
            </a:r>
          </a:p>
          <a:p>
            <a:pPr marL="0" indent="0" algn="ctr">
              <a:buNone/>
            </a:pPr>
            <a:endParaRPr lang="it-IT" sz="2000" dirty="0" smtClean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sz="2000" dirty="0" smtClean="0">
                <a:cs typeface="Arial" panose="020B0604020202020204" pitchFamily="34" charset="0"/>
              </a:rPr>
              <a:t>Per ogni sezione indicare quali sono i partner coinvolti, o gli eventuali </a:t>
            </a:r>
          </a:p>
          <a:p>
            <a:pPr marL="0" indent="0" algn="ctr">
              <a:buNone/>
            </a:pPr>
            <a:r>
              <a:rPr lang="it-IT" sz="2000" dirty="0" smtClean="0">
                <a:cs typeface="Arial" panose="020B0604020202020204" pitchFamily="34" charset="0"/>
              </a:rPr>
              <a:t>soggetti esterni che collaborano, e le attività di ciascuno</a:t>
            </a:r>
          </a:p>
          <a:p>
            <a:pPr marL="0" indent="0" algn="ctr">
              <a:buNone/>
            </a:pPr>
            <a:endParaRPr lang="it-IT" sz="2000" dirty="0" smtClean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sz="2000" dirty="0" smtClean="0">
                <a:cs typeface="Arial" panose="020B0604020202020204" pitchFamily="34" charset="0"/>
              </a:rPr>
              <a:t>Indicare il periodo in cui è prevista quella specifica attività </a:t>
            </a:r>
          </a:p>
          <a:p>
            <a:pPr marL="0" indent="0" algn="ctr">
              <a:buNone/>
            </a:pPr>
            <a:r>
              <a:rPr lang="it-IT" sz="2000" dirty="0" smtClean="0">
                <a:cs typeface="Arial" panose="020B0604020202020204" pitchFamily="34" charset="0"/>
              </a:rPr>
              <a:t>e le risorse, anche finanziarie, </a:t>
            </a:r>
            <a:r>
              <a:rPr lang="it-IT" sz="2000" dirty="0">
                <a:cs typeface="Arial" panose="020B0604020202020204" pitchFamily="34" charset="0"/>
              </a:rPr>
              <a:t>che </a:t>
            </a:r>
            <a:r>
              <a:rPr lang="it-IT" sz="2000" dirty="0" smtClean="0">
                <a:cs typeface="Arial" panose="020B0604020202020204" pitchFamily="34" charset="0"/>
              </a:rPr>
              <a:t>sono necessarie al suo svolgimento</a:t>
            </a:r>
          </a:p>
          <a:p>
            <a:pPr marL="0" indent="0">
              <a:buNone/>
            </a:pPr>
            <a:endParaRPr lang="it-IT" sz="2000" dirty="0" smtClean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sz="2000" b="1" u="sng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Capacità di sintesi e livelli di </a:t>
            </a:r>
            <a:r>
              <a:rPr lang="it-IT" sz="2000" b="1" u="sng" dirty="0" smtClean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priorità!</a:t>
            </a:r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1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9036496" cy="792088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chemeClr val="accent6"/>
                </a:solidFill>
                <a:cs typeface="Arial" panose="020B0604020202020204" pitchFamily="34" charset="0"/>
              </a:rPr>
              <a:t>3. SCHEDA/E PARTNER firmata/e digitalmente</a:t>
            </a:r>
            <a:endParaRPr lang="it-IT" sz="2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/>
          <p:nvPr/>
        </p:nvPicPr>
        <p:blipFill rotWithShape="1">
          <a:blip r:embed="rId2"/>
          <a:srcRect l="70647" t="57480" r="18059" b="37061"/>
          <a:stretch/>
        </p:blipFill>
        <p:spPr bwMode="auto">
          <a:xfrm>
            <a:off x="713740" y="2020447"/>
            <a:ext cx="1422830" cy="451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/>
          <p:cNvPicPr/>
          <p:nvPr/>
        </p:nvPicPr>
        <p:blipFill rotWithShape="1">
          <a:blip r:embed="rId3"/>
          <a:srcRect l="28222" t="23316" r="27952" b="13374"/>
          <a:stretch/>
        </p:blipFill>
        <p:spPr bwMode="auto">
          <a:xfrm>
            <a:off x="5004049" y="2201056"/>
            <a:ext cx="3528392" cy="2956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/>
          <p:cNvPicPr/>
          <p:nvPr/>
        </p:nvPicPr>
        <p:blipFill rotWithShape="1">
          <a:blip r:embed="rId4"/>
          <a:srcRect l="24984" t="29663" r="26043" b="8357"/>
          <a:stretch/>
        </p:blipFill>
        <p:spPr bwMode="auto">
          <a:xfrm rot="21197751">
            <a:off x="381500" y="2530449"/>
            <a:ext cx="4477131" cy="2753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1958"/>
            <a:ext cx="2560409" cy="55823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331640" y="5559623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it-IT" sz="24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Non serve allegare la carta d’identità</a:t>
            </a:r>
            <a:endParaRPr lang="it-IT" sz="24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8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 rotWithShape="1">
          <a:blip r:embed="rId2"/>
          <a:srcRect l="28470" t="22580" r="28201" b="10865"/>
          <a:stretch/>
        </p:blipFill>
        <p:spPr bwMode="auto">
          <a:xfrm>
            <a:off x="4283968" y="1683029"/>
            <a:ext cx="4299344" cy="4212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179512" y="1484783"/>
            <a:ext cx="3312368" cy="24482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400" kern="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4</a:t>
            </a:r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. PROCURA</a:t>
            </a:r>
          </a:p>
          <a:p>
            <a:pPr algn="ctr"/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DOMANDA</a:t>
            </a:r>
          </a:p>
          <a:p>
            <a:pPr algn="ctr"/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(soggetti privi di SPID)</a:t>
            </a:r>
          </a:p>
          <a:p>
            <a:pPr algn="ctr"/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+ documento d’identità del legale rappresentante</a:t>
            </a:r>
            <a:endParaRPr lang="it-IT" sz="2400" kern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Immagine 7" descr="https://www.ilprimatonazionale.it/wp-content/uploads/2017/03/patenteev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756">
            <a:off x="763780" y="4060651"/>
            <a:ext cx="1345008" cy="94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https://upload.wikimedia.org/wikipedia/it/b/b8/Carta_identita_fron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96" y="3789040"/>
            <a:ext cx="1080120" cy="14947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e 1"/>
          <p:cNvSpPr/>
          <p:nvPr/>
        </p:nvSpPr>
        <p:spPr bwMode="auto">
          <a:xfrm>
            <a:off x="4364222" y="1772816"/>
            <a:ext cx="4032448" cy="1080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11" name="Immagine 10"/>
          <p:cNvPicPr/>
          <p:nvPr/>
        </p:nvPicPr>
        <p:blipFill rotWithShape="1">
          <a:blip r:embed="rId5"/>
          <a:srcRect l="70647" t="57480" r="18059" b="37061"/>
          <a:stretch/>
        </p:blipFill>
        <p:spPr bwMode="auto">
          <a:xfrm rot="462878">
            <a:off x="7490065" y="1264648"/>
            <a:ext cx="1588650" cy="40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76" y="134461"/>
            <a:ext cx="2560409" cy="55823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3528" y="5661248"/>
            <a:ext cx="3456384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kern="0" dirty="0">
                <a:solidFill>
                  <a:srgbClr val="FF0000"/>
                </a:solidFill>
                <a:latin typeface="+mn-lt"/>
                <a:ea typeface="+mj-ea"/>
                <a:cs typeface="Arial" panose="020B0604020202020204" pitchFamily="34" charset="0"/>
              </a:rPr>
              <a:t>ANCHE PROGETTI LOCALI</a:t>
            </a:r>
          </a:p>
        </p:txBody>
      </p:sp>
    </p:spTree>
    <p:extLst>
      <p:ext uri="{BB962C8B-B14F-4D97-AF65-F5344CB8AC3E}">
        <p14:creationId xmlns:p14="http://schemas.microsoft.com/office/powerpoint/2010/main" val="2701850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 rotWithShape="1">
          <a:blip r:embed="rId2"/>
          <a:srcRect l="30463" t="28629" r="29778" b="12784"/>
          <a:stretch/>
        </p:blipFill>
        <p:spPr bwMode="auto">
          <a:xfrm>
            <a:off x="4025689" y="1570890"/>
            <a:ext cx="4650767" cy="429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176853" y="1365426"/>
            <a:ext cx="3384376" cy="235160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5. PROCURA </a:t>
            </a:r>
          </a:p>
          <a:p>
            <a:pPr algn="ctr"/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SCHEDA PARTNER</a:t>
            </a:r>
          </a:p>
          <a:p>
            <a:pPr algn="ctr"/>
            <a:r>
              <a:rPr lang="it-IT" sz="2400" kern="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partner privo di firma digitale)</a:t>
            </a:r>
          </a:p>
          <a:p>
            <a:pPr algn="ctr"/>
            <a:r>
              <a:rPr lang="it-IT" sz="2400" kern="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+ documento d’identità del partner</a:t>
            </a:r>
            <a:endParaRPr lang="it-IT" sz="2400" kern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it-IT" sz="1800" kern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400" kern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https://www.ilprimatonazionale.it/wp-content/uploads/2017/03/patenteev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756">
            <a:off x="774671" y="4076576"/>
            <a:ext cx="1342040" cy="85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https://upload.wikimedia.org/wikipedia/it/b/b8/Carta_identita_fron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659" y="3717032"/>
            <a:ext cx="997173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e 1"/>
          <p:cNvSpPr/>
          <p:nvPr/>
        </p:nvSpPr>
        <p:spPr bwMode="auto">
          <a:xfrm>
            <a:off x="4550872" y="1596324"/>
            <a:ext cx="3600400" cy="1080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11" name="Immagine 10"/>
          <p:cNvPicPr/>
          <p:nvPr/>
        </p:nvPicPr>
        <p:blipFill rotWithShape="1">
          <a:blip r:embed="rId5"/>
          <a:srcRect l="70647" t="57480" r="18059" b="37061"/>
          <a:stretch/>
        </p:blipFill>
        <p:spPr bwMode="auto">
          <a:xfrm rot="462878">
            <a:off x="7462390" y="1061528"/>
            <a:ext cx="1588650" cy="40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7" y="170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1268760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 </a:t>
            </a:r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 bwMode="auto">
          <a:xfrm>
            <a:off x="304239" y="1268760"/>
            <a:ext cx="3528393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MODELLO F23 / F24 </a:t>
            </a:r>
          </a:p>
          <a:p>
            <a:pPr algn="ctr"/>
            <a:r>
              <a:rPr lang="it-IT" sz="2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attestante il pagamento della marca da bollo di euro 16,00</a:t>
            </a:r>
          </a:p>
          <a:p>
            <a:pPr algn="ctr"/>
            <a:endParaRPr lang="it-IT" sz="800" kern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000" kern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Modello F23 compilabil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30500"/>
            <a:ext cx="2880320" cy="234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modello f24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443">
            <a:off x="444823" y="3326291"/>
            <a:ext cx="3600584" cy="214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8136"/>
            <a:ext cx="2560409" cy="55823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 rotWithShape="1">
          <a:blip r:embed="rId6"/>
          <a:srcRect l="67893" t="8856" r="13228" b="27145"/>
          <a:stretch/>
        </p:blipFill>
        <p:spPr bwMode="auto">
          <a:xfrm>
            <a:off x="6444208" y="1196752"/>
            <a:ext cx="2431557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tangolo 2"/>
          <p:cNvSpPr/>
          <p:nvPr/>
        </p:nvSpPr>
        <p:spPr bwMode="auto">
          <a:xfrm>
            <a:off x="6228184" y="3068959"/>
            <a:ext cx="2776433" cy="5760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78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00050" y="908051"/>
            <a:ext cx="8564563" cy="4327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200" kern="0" dirty="0" smtClean="0">
                <a:solidFill>
                  <a:schemeClr val="tx1"/>
                </a:solidFill>
              </a:rPr>
              <a:t/>
            </a:r>
            <a:br>
              <a:rPr lang="it-IT" sz="2200" kern="0" dirty="0" smtClean="0">
                <a:solidFill>
                  <a:schemeClr val="tx1"/>
                </a:solidFill>
              </a:rPr>
            </a:br>
            <a:endParaRPr lang="it-IT" sz="2200" kern="0" dirty="0" smtClean="0">
              <a:solidFill>
                <a:schemeClr val="tx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6829" y="2996952"/>
            <a:ext cx="9117171" cy="122413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5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ACCESSO A IOL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382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88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 rotWithShape="1">
          <a:blip r:embed="rId2"/>
          <a:srcRect l="13489" t="46486" r="28408" b="23261"/>
          <a:stretch/>
        </p:blipFill>
        <p:spPr bwMode="auto">
          <a:xfrm>
            <a:off x="544066" y="2510318"/>
            <a:ext cx="8204398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e 1"/>
          <p:cNvSpPr/>
          <p:nvPr/>
        </p:nvSpPr>
        <p:spPr bwMode="auto">
          <a:xfrm>
            <a:off x="251520" y="2445386"/>
            <a:ext cx="4176464" cy="7134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6" name="Immagine 5" descr="http://www.ilsitodimassacarrara.it/sites/default/files/immagini_articoli/accesso-interne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418">
            <a:off x="4914209" y="2228654"/>
            <a:ext cx="732304" cy="6313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00050" y="1226840"/>
            <a:ext cx="8492430" cy="906016"/>
          </a:xfrm>
        </p:spPr>
        <p:txBody>
          <a:bodyPr/>
          <a:lstStyle/>
          <a:p>
            <a:pPr algn="ctr"/>
            <a:r>
              <a:rPr lang="it-IT" sz="2600" dirty="0" smtClean="0">
                <a:solidFill>
                  <a:schemeClr val="accent2"/>
                </a:solidFill>
                <a:cs typeface="Arial" panose="020B0604020202020204" pitchFamily="34" charset="0"/>
              </a:rPr>
              <a:t>LINK DI ACCESSO ALLA DOMANDA DI CONTRIBUTO</a:t>
            </a:r>
            <a:endParaRPr lang="it-IT" sz="2600" dirty="0"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8957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14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0050" y="1340768"/>
            <a:ext cx="8348414" cy="4464496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it-IT" sz="1800" dirty="0" smtClean="0"/>
              <a:t>Per </a:t>
            </a:r>
            <a:r>
              <a:rPr lang="it-IT" sz="1800" dirty="0"/>
              <a:t>accedere </a:t>
            </a:r>
            <a:r>
              <a:rPr lang="it-IT" sz="1800" dirty="0" smtClean="0"/>
              <a:t>a IOL sarà </a:t>
            </a:r>
            <a:r>
              <a:rPr lang="it-IT" sz="1800" dirty="0"/>
              <a:t>necessario utilizzare le credenziali </a:t>
            </a:r>
            <a:r>
              <a:rPr lang="it-IT" sz="1800" b="1" i="1" dirty="0"/>
              <a:t>SPID</a:t>
            </a:r>
            <a:r>
              <a:rPr lang="it-IT" sz="1800" dirty="0"/>
              <a:t> (Sistema Pubblico di Identità Digitale) ovvero la modalità di accesso con CIE (Carta identità Elettronica) e CRS/CNS, attraverso l’identificazione della persona fisica sulla base </a:t>
            </a:r>
            <a:r>
              <a:rPr lang="it-IT" sz="1800" i="1" dirty="0"/>
              <a:t>dell’identità digitale </a:t>
            </a:r>
            <a:r>
              <a:rPr lang="it-IT" sz="1800" dirty="0"/>
              <a:t>associata al codice SPID o dichiarata nei supporti dotati di certificato di autenticazione, quali appunto la CIE, la CNS e la maggior parte delle firme digitali.</a:t>
            </a:r>
          </a:p>
          <a:p>
            <a:pPr marL="0" indent="0" algn="just" eaLnBrk="1" hangingPunct="1">
              <a:buNone/>
              <a:defRPr/>
            </a:pPr>
            <a:endParaRPr lang="it-IT" sz="800" dirty="0"/>
          </a:p>
          <a:p>
            <a:pPr marL="0" indent="0" algn="just" eaLnBrk="1" hangingPunct="1">
              <a:buFontTx/>
              <a:buNone/>
              <a:defRPr/>
            </a:pPr>
            <a:r>
              <a:rPr lang="it-IT" sz="1800" b="1" dirty="0"/>
              <a:t>Non è possibile accedere al sistema in forma </a:t>
            </a:r>
            <a:endParaRPr lang="it-IT" sz="1800" b="1" dirty="0" smtClean="0"/>
          </a:p>
          <a:p>
            <a:pPr marL="0" indent="0" algn="just" eaLnBrk="1" hangingPunct="1">
              <a:buFontTx/>
              <a:buNone/>
              <a:defRPr/>
            </a:pPr>
            <a:r>
              <a:rPr lang="it-IT" sz="1800" b="1" dirty="0" smtClean="0"/>
              <a:t>anonima</a:t>
            </a:r>
            <a:r>
              <a:rPr lang="it-IT" sz="1800" dirty="0"/>
              <a:t>.</a:t>
            </a:r>
          </a:p>
          <a:p>
            <a:pPr marL="0" indent="0" algn="just" eaLnBrk="1" hangingPunct="1">
              <a:buFontTx/>
              <a:buNone/>
              <a:defRPr/>
            </a:pPr>
            <a:endParaRPr lang="it-IT" sz="800" dirty="0"/>
          </a:p>
          <a:p>
            <a:pPr marL="0" indent="0" algn="just" eaLnBrk="1" hangingPunct="1">
              <a:buFontTx/>
              <a:buNone/>
              <a:defRPr/>
            </a:pPr>
            <a:r>
              <a:rPr lang="it-IT" sz="1800" b="1" dirty="0">
                <a:solidFill>
                  <a:srgbClr val="FF0000"/>
                </a:solidFill>
              </a:rPr>
              <a:t>L’identificazione del soggetto in fase di accesso 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it-IT" sz="1800" b="1" dirty="0" smtClean="0">
                <a:solidFill>
                  <a:srgbClr val="FF0000"/>
                </a:solidFill>
              </a:rPr>
              <a:t>al </a:t>
            </a:r>
            <a:r>
              <a:rPr lang="it-IT" sz="1800" b="1" dirty="0">
                <a:solidFill>
                  <a:srgbClr val="FF0000"/>
                </a:solidFill>
              </a:rPr>
              <a:t>sistema, </a:t>
            </a:r>
            <a:r>
              <a:rPr lang="it-IT" sz="1800" b="1" dirty="0" smtClean="0">
                <a:solidFill>
                  <a:srgbClr val="FF0000"/>
                </a:solidFill>
              </a:rPr>
              <a:t>consente </a:t>
            </a:r>
            <a:r>
              <a:rPr lang="it-IT" sz="1800" b="1" dirty="0">
                <a:solidFill>
                  <a:srgbClr val="FF0000"/>
                </a:solidFill>
              </a:rPr>
              <a:t>di adottare quale forma di 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it-IT" sz="1800" b="1" u="sng" dirty="0" smtClean="0">
                <a:solidFill>
                  <a:srgbClr val="FF0000"/>
                </a:solidFill>
              </a:rPr>
              <a:t>sottoscrizione della </a:t>
            </a:r>
            <a:r>
              <a:rPr lang="it-IT" sz="1800" b="1" u="sng" dirty="0">
                <a:solidFill>
                  <a:srgbClr val="FF0000"/>
                </a:solidFill>
              </a:rPr>
              <a:t>domanda</a:t>
            </a:r>
            <a:r>
              <a:rPr lang="it-IT" sz="1800" b="1" dirty="0">
                <a:solidFill>
                  <a:srgbClr val="FF0000"/>
                </a:solidFill>
              </a:rPr>
              <a:t> la mera convalida 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it-IT" sz="1800" b="1" dirty="0" smtClean="0">
                <a:solidFill>
                  <a:srgbClr val="FF0000"/>
                </a:solidFill>
              </a:rPr>
              <a:t>finale </a:t>
            </a:r>
            <a:r>
              <a:rPr lang="it-IT" sz="1800" b="1" dirty="0">
                <a:solidFill>
                  <a:srgbClr val="FF0000"/>
                </a:solidFill>
              </a:rPr>
              <a:t>a valle </a:t>
            </a:r>
            <a:r>
              <a:rPr lang="it-IT" sz="1800" b="1" dirty="0" smtClean="0">
                <a:solidFill>
                  <a:srgbClr val="FF0000"/>
                </a:solidFill>
              </a:rPr>
              <a:t>della compilazione</a:t>
            </a:r>
            <a:r>
              <a:rPr lang="it-IT" sz="1800" b="1" dirty="0">
                <a:solidFill>
                  <a:srgbClr val="FF0000"/>
                </a:solidFill>
              </a:rPr>
              <a:t>, ai sensi 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it-IT" sz="1800" b="1" dirty="0" smtClean="0">
                <a:solidFill>
                  <a:srgbClr val="FF0000"/>
                </a:solidFill>
              </a:rPr>
              <a:t>dell’art.65 </a:t>
            </a:r>
            <a:r>
              <a:rPr lang="it-IT" sz="1800" b="1" dirty="0">
                <a:solidFill>
                  <a:srgbClr val="FF0000"/>
                </a:solidFill>
              </a:rPr>
              <a:t>del CAD </a:t>
            </a:r>
            <a:r>
              <a:rPr lang="it-IT" sz="1800" b="1" dirty="0" smtClean="0">
                <a:solidFill>
                  <a:srgbClr val="FF0000"/>
                </a:solidFill>
              </a:rPr>
              <a:t>(</a:t>
            </a:r>
            <a:r>
              <a:rPr lang="it-IT" sz="1800" b="1" dirty="0">
                <a:solidFill>
                  <a:srgbClr val="FF0000"/>
                </a:solidFill>
              </a:rPr>
              <a:t>Codice </a:t>
            </a:r>
            <a:r>
              <a:rPr lang="it-IT" sz="1800" b="1" dirty="0" smtClean="0">
                <a:solidFill>
                  <a:srgbClr val="FF0000"/>
                </a:solidFill>
              </a:rPr>
              <a:t>dell’</a:t>
            </a:r>
            <a:r>
              <a:rPr lang="it-IT" sz="1800" b="1" dirty="0" err="1" smtClean="0">
                <a:solidFill>
                  <a:srgbClr val="FF0000"/>
                </a:solidFill>
              </a:rPr>
              <a:t>Amm</a:t>
            </a:r>
            <a:r>
              <a:rPr lang="it-IT" sz="1800" b="1" dirty="0" smtClean="0">
                <a:solidFill>
                  <a:srgbClr val="FF0000"/>
                </a:solidFill>
              </a:rPr>
              <a:t>. </a:t>
            </a:r>
            <a:r>
              <a:rPr lang="it-IT" sz="1800" b="1" dirty="0">
                <a:solidFill>
                  <a:srgbClr val="FF0000"/>
                </a:solidFill>
              </a:rPr>
              <a:t>Digitale).</a:t>
            </a:r>
          </a:p>
          <a:p>
            <a:endParaRPr lang="it-IT" dirty="0"/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 rotWithShape="1">
          <a:blip r:embed="rId2"/>
          <a:srcRect r="8377"/>
          <a:stretch/>
        </p:blipFill>
        <p:spPr bwMode="auto">
          <a:xfrm>
            <a:off x="5292080" y="2888243"/>
            <a:ext cx="3709141" cy="20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7863">
            <a:off x="6686497" y="4364941"/>
            <a:ext cx="1434802" cy="16564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3" y="197554"/>
            <a:ext cx="2560409" cy="558235"/>
          </a:xfrm>
          <a:prstGeom prst="rect">
            <a:avLst/>
          </a:prstGeom>
        </p:spPr>
      </p:pic>
      <p:pic>
        <p:nvPicPr>
          <p:cNvPr id="8" name="Immagine 7" descr="http://www.ilsitodimassacarrara.it/sites/default/files/immagini_articoli/accesso-interne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710679"/>
            <a:ext cx="648072" cy="590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801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1226840"/>
            <a:ext cx="8348414" cy="762000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  <a:t>LINK DI ACCESSO </a:t>
            </a:r>
            <a:b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  <a:t>ALLA DOMANDA DI CONTRIBUTO E MODULISTICA</a:t>
            </a:r>
            <a:endParaRPr lang="it-IT" sz="2800" dirty="0"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3273" y="2360360"/>
            <a:ext cx="8320111" cy="3793232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 smtClean="0">
                <a:cs typeface="Arial" panose="020B0604020202020204" pitchFamily="34" charset="0"/>
              </a:rPr>
              <a:t>Sito </a:t>
            </a:r>
            <a:r>
              <a:rPr lang="it-IT" sz="2400" b="1" dirty="0">
                <a:solidFill>
                  <a:schemeClr val="accent2"/>
                </a:solidFill>
                <a:ea typeface="+mj-ea"/>
                <a:cs typeface="Arial" panose="020B0604020202020204" pitchFamily="34" charset="0"/>
              </a:rPr>
              <a:t>www.regione.fvg.it</a:t>
            </a:r>
            <a:r>
              <a:rPr lang="it-IT" sz="2400" b="1" dirty="0" smtClean="0">
                <a:cs typeface="Arial" panose="020B0604020202020204" pitchFamily="34" charset="0"/>
              </a:rPr>
              <a:t>          Aree tematiche         Cultura, sport, comunità linguistiche          Attività culturali         </a:t>
            </a:r>
          </a:p>
          <a:p>
            <a:pPr marL="0" indent="0">
              <a:buNone/>
            </a:pPr>
            <a:r>
              <a:rPr lang="it-IT" sz="2400" b="1" dirty="0" smtClean="0">
                <a:cs typeface="Arial" panose="020B0604020202020204" pitchFamily="34" charset="0"/>
              </a:rPr>
              <a:t>Selezionare il </a:t>
            </a:r>
            <a:r>
              <a:rPr lang="it-IT" sz="2400" b="1" kern="1200" dirty="0" smtClean="0">
                <a:solidFill>
                  <a:schemeClr val="accent2"/>
                </a:solidFill>
                <a:ea typeface="+mj-ea"/>
                <a:cs typeface="Arial" panose="020B0604020202020204" pitchFamily="34" charset="0"/>
              </a:rPr>
              <a:t>settore </a:t>
            </a:r>
            <a:r>
              <a:rPr lang="it-IT" sz="2400" b="1" dirty="0">
                <a:cs typeface="Arial" panose="020B0604020202020204" pitchFamily="34" charset="0"/>
              </a:rPr>
              <a:t>e la </a:t>
            </a:r>
            <a:r>
              <a:rPr lang="it-IT" sz="2400" b="1" kern="1200" dirty="0" smtClean="0">
                <a:solidFill>
                  <a:schemeClr val="accent2"/>
                </a:solidFill>
                <a:ea typeface="+mj-ea"/>
                <a:cs typeface="Arial" panose="020B0604020202020204" pitchFamily="34" charset="0"/>
              </a:rPr>
              <a:t>tipologia di avviso</a:t>
            </a:r>
            <a:r>
              <a:rPr lang="it-IT" sz="2400" b="1" dirty="0" smtClean="0">
                <a:cs typeface="Arial" panose="020B0604020202020204" pitchFamily="34" charset="0"/>
              </a:rPr>
              <a:t> di vostro interesse (spettacolo dal vivo, cinema e audiovisivi, divulgazione della cultura…linee di finanziamento ordinarie o progetti locali…)            </a:t>
            </a:r>
          </a:p>
          <a:p>
            <a:pPr marL="0" indent="0">
              <a:buNone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sz="2000" b="1" u="sng" dirty="0" smtClean="0"/>
          </a:p>
        </p:txBody>
      </p:sp>
      <p:sp>
        <p:nvSpPr>
          <p:cNvPr id="8" name="Freccia a destra 7"/>
          <p:cNvSpPr/>
          <p:nvPr/>
        </p:nvSpPr>
        <p:spPr bwMode="auto">
          <a:xfrm>
            <a:off x="3605477" y="2561329"/>
            <a:ext cx="360040" cy="11772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10" name="Freccia a destra 9"/>
          <p:cNvSpPr/>
          <p:nvPr/>
        </p:nvSpPr>
        <p:spPr bwMode="auto">
          <a:xfrm>
            <a:off x="3384549" y="2908685"/>
            <a:ext cx="360040" cy="11772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11" name="Freccia a destra 10"/>
          <p:cNvSpPr/>
          <p:nvPr/>
        </p:nvSpPr>
        <p:spPr bwMode="auto">
          <a:xfrm>
            <a:off x="6169430" y="2561328"/>
            <a:ext cx="360040" cy="11772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16" name="Freccia a destra 15"/>
          <p:cNvSpPr/>
          <p:nvPr/>
        </p:nvSpPr>
        <p:spPr bwMode="auto">
          <a:xfrm rot="2144036">
            <a:off x="4872000" y="4547004"/>
            <a:ext cx="687216" cy="29308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60637"/>
            <a:ext cx="2560409" cy="558235"/>
          </a:xfrm>
          <a:prstGeom prst="rect">
            <a:avLst/>
          </a:prstGeom>
        </p:spPr>
      </p:pic>
      <p:sp>
        <p:nvSpPr>
          <p:cNvPr id="14" name="Freccia a destra 13"/>
          <p:cNvSpPr/>
          <p:nvPr/>
        </p:nvSpPr>
        <p:spPr bwMode="auto">
          <a:xfrm rot="8679207">
            <a:off x="3358320" y="4569527"/>
            <a:ext cx="710148" cy="26241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36166" y="4983559"/>
            <a:ext cx="280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n-lt"/>
                <a:cs typeface="Arial" panose="020B0604020202020204" pitchFamily="34" charset="0"/>
              </a:rPr>
              <a:t>Progetti </a:t>
            </a:r>
            <a:r>
              <a:rPr lang="it-IT" sz="2400" b="1" dirty="0">
                <a:solidFill>
                  <a:schemeClr val="accent2"/>
                </a:solidFill>
                <a:latin typeface="+mn-lt"/>
                <a:ea typeface="+mj-ea"/>
                <a:cs typeface="Arial" panose="020B0604020202020204" pitchFamily="34" charset="0"/>
              </a:rPr>
              <a:t>LOCALI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99397" y="4983559"/>
            <a:ext cx="280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Incentivi </a:t>
            </a:r>
            <a:r>
              <a:rPr lang="it-IT" sz="2400" b="1" dirty="0">
                <a:solidFill>
                  <a:schemeClr val="accent2"/>
                </a:solidFill>
                <a:latin typeface="+mn-lt"/>
                <a:ea typeface="+mj-ea"/>
                <a:cs typeface="Arial" panose="020B0604020202020204" pitchFamily="34" charset="0"/>
              </a:rPr>
              <a:t>ANNUALI</a:t>
            </a:r>
          </a:p>
        </p:txBody>
      </p:sp>
      <p:pic>
        <p:nvPicPr>
          <p:cNvPr id="18" name="Immagine 17" descr="C:\Users\149210\AppData\Local\Microsoft\Windows\INetCache\Content.MSO\ECD8314A.tmp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0448" r="21065" b="20666"/>
          <a:stretch/>
        </p:blipFill>
        <p:spPr bwMode="auto">
          <a:xfrm>
            <a:off x="4098703" y="4997951"/>
            <a:ext cx="672959" cy="447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magine 20"/>
          <p:cNvPicPr/>
          <p:nvPr/>
        </p:nvPicPr>
        <p:blipFill rotWithShape="1">
          <a:blip r:embed="rId4"/>
          <a:srcRect l="26208" t="54709" r="58130" b="19457"/>
          <a:stretch/>
        </p:blipFill>
        <p:spPr bwMode="auto">
          <a:xfrm rot="21040808">
            <a:off x="8011981" y="5073057"/>
            <a:ext cx="892437" cy="71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9587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9268" y="1052736"/>
            <a:ext cx="3688676" cy="762000"/>
          </a:xfrm>
        </p:spPr>
        <p:txBody>
          <a:bodyPr/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DecimaWE Rg" panose="02000000000000000000" pitchFamily="2" charset="0"/>
                <a:cs typeface="Calibri" panose="020F0502020204030204" pitchFamily="34" charset="0"/>
              </a:rPr>
              <a:t>SPID: cos’è e come si ottengono le credenziali?</a:t>
            </a:r>
            <a:endParaRPr lang="it-IT" sz="2400" dirty="0">
              <a:latin typeface="DecimaWE Rg" panose="02000000000000000000" pitchFamily="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0050" y="2204864"/>
            <a:ext cx="3667894" cy="3600400"/>
          </a:xfrm>
        </p:spPr>
        <p:txBody>
          <a:bodyPr/>
          <a:lstStyle/>
          <a:p>
            <a:pPr marL="0" indent="0">
              <a:buNone/>
            </a:pPr>
            <a:r>
              <a:rPr lang="it-IT" sz="1400" b="1" dirty="0"/>
              <a:t>SPID</a:t>
            </a:r>
            <a:r>
              <a:rPr lang="it-IT" sz="1400" dirty="0"/>
              <a:t> è il </a:t>
            </a:r>
            <a:r>
              <a:rPr lang="it-IT" sz="1400" i="1" dirty="0"/>
              <a:t>Sistema Pubblico di Identità Digitale</a:t>
            </a:r>
            <a:r>
              <a:rPr lang="it-IT" sz="1400" dirty="0"/>
              <a:t>, </a:t>
            </a:r>
            <a:r>
              <a:rPr lang="it-IT" sz="1400" dirty="0" smtClean="0"/>
              <a:t>ti </a:t>
            </a:r>
            <a:r>
              <a:rPr lang="it-IT" sz="1400" dirty="0"/>
              <a:t>permette di accedere a tutti i servizi online della </a:t>
            </a:r>
            <a:r>
              <a:rPr lang="it-IT" sz="1400" dirty="0" smtClean="0"/>
              <a:t>P.A. </a:t>
            </a:r>
            <a:r>
              <a:rPr lang="it-IT" sz="1400" dirty="0"/>
              <a:t>e dei soggetti privati aderenti con un'unica Identità Digitale (username e password) utilizzabile da computer, </a:t>
            </a:r>
            <a:r>
              <a:rPr lang="it-IT" sz="1400" dirty="0" err="1"/>
              <a:t>tablet</a:t>
            </a:r>
            <a:r>
              <a:rPr lang="it-IT" sz="1400" dirty="0"/>
              <a:t> e </a:t>
            </a:r>
            <a:r>
              <a:rPr lang="it-IT" sz="1400" dirty="0" err="1"/>
              <a:t>smartphone</a:t>
            </a:r>
            <a:r>
              <a:rPr lang="it-IT" sz="1400" dirty="0"/>
              <a:t>.</a:t>
            </a:r>
          </a:p>
          <a:p>
            <a:pPr algn="just"/>
            <a:endParaRPr lang="it-IT" sz="1400" dirty="0"/>
          </a:p>
          <a:p>
            <a:pPr marL="0" indent="0">
              <a:buNone/>
            </a:pPr>
            <a:r>
              <a:rPr lang="it-IT" sz="1400" dirty="0"/>
              <a:t>Per ottenere le tue credenziali SPID devi rivolgerti a </a:t>
            </a:r>
            <a:r>
              <a:rPr lang="it-IT" sz="1400" i="1" dirty="0"/>
              <a:t>Aruba, </a:t>
            </a:r>
            <a:r>
              <a:rPr lang="it-IT" sz="1400" i="1" dirty="0" err="1"/>
              <a:t>Infocert</a:t>
            </a:r>
            <a:r>
              <a:rPr lang="it-IT" sz="1400" i="1" dirty="0"/>
              <a:t>, Intesa, </a:t>
            </a:r>
            <a:r>
              <a:rPr lang="it-IT" sz="1400" i="1" dirty="0" err="1"/>
              <a:t>Namirial</a:t>
            </a:r>
            <a:r>
              <a:rPr lang="it-IT" sz="1400" i="1" dirty="0"/>
              <a:t>, Poste, </a:t>
            </a:r>
            <a:r>
              <a:rPr lang="it-IT" sz="1400" i="1" dirty="0" err="1"/>
              <a:t>Register</a:t>
            </a:r>
            <a:r>
              <a:rPr lang="it-IT" sz="1400" i="1" dirty="0"/>
              <a:t>, </a:t>
            </a:r>
            <a:r>
              <a:rPr lang="it-IT" sz="1400" i="1" dirty="0" err="1"/>
              <a:t>Sielte</a:t>
            </a:r>
            <a:r>
              <a:rPr lang="it-IT" sz="1400" i="1" dirty="0"/>
              <a:t>, Tim o Lepida</a:t>
            </a:r>
            <a:r>
              <a:rPr lang="it-IT" sz="1400" dirty="0"/>
              <a:t>. Questi soggetti (detti </a:t>
            </a:r>
            <a:r>
              <a:rPr lang="it-IT" sz="1400" i="1" dirty="0" err="1"/>
              <a:t>identity</a:t>
            </a:r>
            <a:r>
              <a:rPr lang="it-IT" sz="1400" i="1" dirty="0"/>
              <a:t> provider</a:t>
            </a:r>
            <a:r>
              <a:rPr lang="it-IT" sz="1400" dirty="0"/>
              <a:t>) ti offrono diverse modalità per richiedere e ottenere SPID, puoi scegliere quella più adatta alle tue esigenze. Tutte le informazioni su dove e come chiedere le tue credenziali SPID sul sito </a:t>
            </a:r>
            <a:r>
              <a:rPr lang="it-IT" sz="1400" b="1" i="1" dirty="0"/>
              <a:t>spid.gov.it/richiedi-</a:t>
            </a:r>
            <a:r>
              <a:rPr lang="it-IT" sz="1400" b="1" i="1" dirty="0" err="1"/>
              <a:t>spid</a:t>
            </a:r>
            <a:endParaRPr lang="it-IT" sz="1400" dirty="0"/>
          </a:p>
        </p:txBody>
      </p:sp>
      <p:sp>
        <p:nvSpPr>
          <p:cNvPr id="4" name="Titolo 1"/>
          <p:cNvSpPr txBox="1">
            <a:spLocks/>
          </p:cNvSpPr>
          <p:nvPr/>
        </p:nvSpPr>
        <p:spPr bwMode="auto">
          <a:xfrm>
            <a:off x="4716016" y="1206624"/>
            <a:ext cx="3960440" cy="49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400" kern="0" dirty="0" smtClean="0">
                <a:solidFill>
                  <a:srgbClr val="FF0000"/>
                </a:solidFill>
                <a:latin typeface="DecimaWE Rg" panose="02000000000000000000" pitchFamily="2" charset="0"/>
                <a:cs typeface="Calibri" panose="020F0502020204030204" pitchFamily="34" charset="0"/>
              </a:rPr>
              <a:t>Come attivare la CRS</a:t>
            </a:r>
            <a:endParaRPr lang="it-IT" sz="2400" kern="0" dirty="0">
              <a:latin typeface="DecimaWE Rg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860032" y="1835527"/>
            <a:ext cx="4032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dirty="0"/>
              <a:t>Le </a:t>
            </a:r>
            <a:r>
              <a:rPr lang="it-IT" sz="1400" b="1" dirty="0"/>
              <a:t>persone fisiche</a:t>
            </a:r>
            <a:r>
              <a:rPr lang="it-IT" sz="1400" dirty="0"/>
              <a:t>, legali rappresentanti di enti pubblici, associazioni, fondazioni, cooperative ed istituti scolastici, in possesso della Carta Regionale dei Servizi (</a:t>
            </a:r>
            <a:r>
              <a:rPr lang="it-IT" sz="1400" b="1" dirty="0"/>
              <a:t>CRS</a:t>
            </a:r>
            <a:r>
              <a:rPr lang="it-IT" sz="1400" dirty="0"/>
              <a:t>), devono attivare la CRS e ottenere il codice personale (PIN) che, in associazione con un lettore di </a:t>
            </a:r>
            <a:r>
              <a:rPr lang="it-IT" sz="1400" i="1" dirty="0" err="1"/>
              <a:t>smart</a:t>
            </a:r>
            <a:r>
              <a:rPr lang="it-IT" sz="1400" i="1" dirty="0"/>
              <a:t> card</a:t>
            </a:r>
            <a:r>
              <a:rPr lang="it-IT" sz="1400" dirty="0"/>
              <a:t>, permette l’accesso ai servizi e alle applicazioni online come meglio specificato al seguente link: </a:t>
            </a:r>
            <a:r>
              <a:rPr lang="it-IT" sz="1400" b="1" i="1" dirty="0"/>
              <a:t>http://www.regione.fvg.it/rafvg/cms/RAFVG/GEN/carta-regionale-servizi/FOGLIA4/</a:t>
            </a:r>
            <a:r>
              <a:rPr lang="it-IT" sz="1400" dirty="0"/>
              <a:t> </a:t>
            </a:r>
            <a:endParaRPr lang="it-IT" sz="1400" dirty="0" smtClean="0"/>
          </a:p>
          <a:p>
            <a:pPr algn="just"/>
            <a:endParaRPr lang="it-IT" sz="1400" dirty="0"/>
          </a:p>
          <a:p>
            <a:pPr algn="l"/>
            <a:r>
              <a:rPr lang="it-IT" sz="1400" dirty="0" smtClean="0"/>
              <a:t>Per </a:t>
            </a:r>
            <a:r>
              <a:rPr lang="it-IT" sz="1400" dirty="0"/>
              <a:t>fare ciò basta rivolgersi alle diverse sedi </a:t>
            </a:r>
            <a:r>
              <a:rPr lang="it-IT" sz="1400" b="1" dirty="0"/>
              <a:t>degli Uffici relazioni con il pubblico (URP) della Regione </a:t>
            </a:r>
            <a:r>
              <a:rPr lang="it-IT" sz="1400" b="1" dirty="0" smtClean="0"/>
              <a:t>F.V.G.</a:t>
            </a:r>
            <a:r>
              <a:rPr lang="it-IT" sz="1400" dirty="0" smtClean="0"/>
              <a:t>, </a:t>
            </a:r>
            <a:r>
              <a:rPr lang="it-IT" sz="1400" dirty="0"/>
              <a:t>esibendo un documento valido di identità e il codice fiscale, oltre alla CRS. </a:t>
            </a:r>
          </a:p>
          <a:p>
            <a:pPr algn="just"/>
            <a:r>
              <a:rPr lang="it-IT" sz="1400" dirty="0" smtClean="0"/>
              <a:t>Consulta </a:t>
            </a:r>
            <a:r>
              <a:rPr lang="it-IT" sz="1400" dirty="0"/>
              <a:t>indirizzi e orari degli URP al link</a:t>
            </a:r>
            <a:r>
              <a:rPr lang="it-IT" sz="1400" dirty="0" smtClean="0"/>
              <a:t>: </a:t>
            </a:r>
          </a:p>
          <a:p>
            <a:pPr algn="just"/>
            <a:r>
              <a:rPr lang="it-IT" sz="1400" b="1" i="1" dirty="0" smtClean="0"/>
              <a:t>http</a:t>
            </a:r>
            <a:r>
              <a:rPr lang="it-IT" sz="1400" b="1" i="1" dirty="0"/>
              <a:t>://filodiretto.regione.fvg.it/filodiretto2011/filodiretto/urp.aspx</a:t>
            </a:r>
          </a:p>
        </p:txBody>
      </p:sp>
      <p:sp>
        <p:nvSpPr>
          <p:cNvPr id="7" name="Freccia bidirezionale orizzontale 6"/>
          <p:cNvSpPr/>
          <p:nvPr/>
        </p:nvSpPr>
        <p:spPr bwMode="auto">
          <a:xfrm>
            <a:off x="4067944" y="1340768"/>
            <a:ext cx="648072" cy="288032"/>
          </a:xfrm>
          <a:prstGeom prst="leftRightArrow">
            <a:avLst/>
          </a:prstGeom>
          <a:solidFill>
            <a:srgbClr val="21449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92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DecimaWE Rg" panose="02000000000000000000" pitchFamily="2" charset="0"/>
                <a:cs typeface="Calibri" panose="020F0502020204030204" pitchFamily="34" charset="0"/>
              </a:rPr>
              <a:t>Compilazione della domanda (dati strutturati)</a:t>
            </a:r>
            <a:endParaRPr lang="it-IT" sz="2800" dirty="0">
              <a:latin typeface="DecimaWE Rg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07" y="168322"/>
            <a:ext cx="2560409" cy="558235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 rotWithShape="1">
          <a:blip r:embed="rId3"/>
          <a:srcRect l="10423" t="22254" r="15965" b="24271"/>
          <a:stretch/>
        </p:blipFill>
        <p:spPr bwMode="auto">
          <a:xfrm>
            <a:off x="400050" y="1735832"/>
            <a:ext cx="8136904" cy="3896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9756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 rotWithShape="1">
          <a:blip r:embed="rId3"/>
          <a:srcRect t="16433" r="4569" b="13319"/>
          <a:stretch/>
        </p:blipFill>
        <p:spPr bwMode="auto">
          <a:xfrm>
            <a:off x="107503" y="1412776"/>
            <a:ext cx="8969121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1446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/>
          <a:srcRect l="9506" t="24818" r="15102" b="26834"/>
          <a:stretch/>
        </p:blipFill>
        <p:spPr bwMode="auto">
          <a:xfrm>
            <a:off x="323528" y="1556792"/>
            <a:ext cx="8640960" cy="388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79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/>
          <a:srcRect l="8979" t="21089" r="15710" b="16233"/>
          <a:stretch/>
        </p:blipFill>
        <p:spPr bwMode="auto">
          <a:xfrm>
            <a:off x="611560" y="1412776"/>
            <a:ext cx="7992888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2051720" y="1844824"/>
            <a:ext cx="2016224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42636" y="5107511"/>
            <a:ext cx="3027704" cy="646331"/>
          </a:xfrm>
          <a:prstGeom prst="rect">
            <a:avLst/>
          </a:prstGeom>
          <a:noFill/>
          <a:ln w="41275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solidFill>
                  <a:srgbClr val="0070C0"/>
                </a:solidFill>
              </a:rPr>
              <a:t>COMPILARE I CAMPI MANCANTI</a:t>
            </a:r>
            <a:endParaRPr lang="it-IT" sz="1800" b="1" dirty="0">
              <a:solidFill>
                <a:srgbClr val="0070C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5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13015" t="28925" r="13876" b="19249"/>
          <a:stretch/>
        </p:blipFill>
        <p:spPr bwMode="auto">
          <a:xfrm>
            <a:off x="107504" y="1412776"/>
            <a:ext cx="9000999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4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0237" t="25899" r="14164" b="16785"/>
          <a:stretch/>
        </p:blipFill>
        <p:spPr>
          <a:xfrm>
            <a:off x="107504" y="1836562"/>
            <a:ext cx="9036496" cy="4040710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00050" y="990600"/>
            <a:ext cx="8058150" cy="762000"/>
          </a:xfrm>
        </p:spPr>
        <p:txBody>
          <a:bodyPr/>
          <a:lstStyle/>
          <a:p>
            <a:pPr algn="ctr"/>
            <a:r>
              <a:rPr lang="it-IT" sz="24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Progetti</a:t>
            </a:r>
            <a:r>
              <a:rPr lang="it-IT" sz="2800" dirty="0" smtClean="0">
                <a:solidFill>
                  <a:srgbClr val="FF0000"/>
                </a:solidFill>
                <a:latin typeface="DecimaWE Rg" panose="02000000000000000000" pitchFamily="2" charset="0"/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locali</a:t>
            </a:r>
          </a:p>
        </p:txBody>
      </p:sp>
      <p:sp>
        <p:nvSpPr>
          <p:cNvPr id="6" name="Freccia in giù 5"/>
          <p:cNvSpPr/>
          <p:nvPr/>
        </p:nvSpPr>
        <p:spPr bwMode="auto">
          <a:xfrm>
            <a:off x="2195736" y="2060848"/>
            <a:ext cx="288032" cy="57606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62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/>
          </p:cNvPicPr>
          <p:nvPr>
            <p:ph idx="1"/>
          </p:nvPr>
        </p:nvPicPr>
        <p:blipFill rotWithShape="1">
          <a:blip r:embed="rId2"/>
          <a:srcRect l="12732" t="20785" r="11738" b="18096"/>
          <a:stretch/>
        </p:blipFill>
        <p:spPr bwMode="auto">
          <a:xfrm>
            <a:off x="251520" y="1484784"/>
            <a:ext cx="8640960" cy="4001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5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27" y="188640"/>
            <a:ext cx="2560409" cy="558235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 rotWithShape="1">
          <a:blip r:embed="rId3"/>
          <a:srcRect t="18669" r="3181" b="13028"/>
          <a:stretch/>
        </p:blipFill>
        <p:spPr bwMode="auto">
          <a:xfrm>
            <a:off x="35496" y="1484784"/>
            <a:ext cx="9091736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9252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DecimaWE Rg" panose="02000000000000000000" pitchFamily="2" charset="0"/>
                <a:cs typeface="Calibri" panose="020F0502020204030204" pitchFamily="34" charset="0"/>
              </a:rPr>
              <a:t>Caricamento allegati</a:t>
            </a:r>
            <a:endParaRPr lang="it-IT" sz="2800" dirty="0">
              <a:latin typeface="DecimaWE Rg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50" y="2306033"/>
            <a:ext cx="8348414" cy="31391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5648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28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/>
          <p:nvPr/>
        </p:nvPicPr>
        <p:blipFill rotWithShape="1">
          <a:blip r:embed="rId2"/>
          <a:srcRect l="14869" t="23447" r="41109" b="30727"/>
          <a:stretch/>
        </p:blipFill>
        <p:spPr bwMode="auto">
          <a:xfrm>
            <a:off x="323528" y="2132856"/>
            <a:ext cx="3921249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magine 19"/>
          <p:cNvPicPr/>
          <p:nvPr/>
        </p:nvPicPr>
        <p:blipFill rotWithShape="1">
          <a:blip r:embed="rId3"/>
          <a:srcRect l="11404" t="28782" r="60879" b="33495"/>
          <a:stretch/>
        </p:blipFill>
        <p:spPr bwMode="auto">
          <a:xfrm>
            <a:off x="5004048" y="2204864"/>
            <a:ext cx="3816424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60637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43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7" y="1484784"/>
            <a:ext cx="9137855" cy="37444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6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t="15672" b="26990"/>
          <a:stretch/>
        </p:blipFill>
        <p:spPr>
          <a:xfrm>
            <a:off x="107504" y="2276872"/>
            <a:ext cx="8928992" cy="3449359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00050" y="990600"/>
            <a:ext cx="8058150" cy="762000"/>
          </a:xfrm>
        </p:spPr>
        <p:txBody>
          <a:bodyPr/>
          <a:lstStyle/>
          <a:p>
            <a:pPr algn="ctr"/>
            <a:r>
              <a:rPr lang="it-IT" sz="24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Progetti</a:t>
            </a:r>
            <a:r>
              <a:rPr lang="it-IT" sz="2800" dirty="0" smtClean="0">
                <a:solidFill>
                  <a:srgbClr val="FF0000"/>
                </a:solidFill>
                <a:latin typeface="DecimaWE Rg" panose="02000000000000000000" pitchFamily="2" charset="0"/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locali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8342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t="18465" b="33745"/>
          <a:stretch/>
        </p:blipFill>
        <p:spPr bwMode="auto">
          <a:xfrm>
            <a:off x="323528" y="1772815"/>
            <a:ext cx="8820472" cy="3312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6931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 rotWithShape="1">
          <a:blip r:embed="rId2"/>
          <a:srcRect t="11693" r="3996" b="12720"/>
          <a:stretch/>
        </p:blipFill>
        <p:spPr bwMode="auto">
          <a:xfrm>
            <a:off x="323529" y="1556792"/>
            <a:ext cx="8681088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eccia a sinistra 4"/>
          <p:cNvSpPr/>
          <p:nvPr/>
        </p:nvSpPr>
        <p:spPr bwMode="auto">
          <a:xfrm>
            <a:off x="2483768" y="3717032"/>
            <a:ext cx="864096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6" name="Freccia a sinistra 5"/>
          <p:cNvSpPr/>
          <p:nvPr/>
        </p:nvSpPr>
        <p:spPr bwMode="auto">
          <a:xfrm>
            <a:off x="2699792" y="5085184"/>
            <a:ext cx="864096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864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2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DecimaWE Rg" panose="02000000000000000000" pitchFamily="2" charset="0"/>
                <a:cs typeface="Calibri" panose="020F0502020204030204" pitchFamily="34" charset="0"/>
              </a:rPr>
              <a:t>Trasmissione finale</a:t>
            </a:r>
            <a:endParaRPr lang="it-IT" sz="2800" dirty="0">
              <a:latin typeface="DecimaWE Rg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56" y="1752599"/>
            <a:ext cx="8588016" cy="423902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 bwMode="auto">
          <a:xfrm>
            <a:off x="6228184" y="1752599"/>
            <a:ext cx="1872208" cy="66828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83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400050" y="1412776"/>
            <a:ext cx="8348414" cy="3713584"/>
          </a:xfrm>
        </p:spPr>
        <p:txBody>
          <a:bodyPr/>
          <a:lstStyle/>
          <a:p>
            <a:pPr marL="0" indent="0">
              <a:buNone/>
            </a:pPr>
            <a:r>
              <a:rPr lang="it-IT" sz="2000" u="sng" dirty="0">
                <a:solidFill>
                  <a:srgbClr val="FF0000"/>
                </a:solidFill>
              </a:rPr>
              <a:t>Assistenza </a:t>
            </a:r>
            <a:r>
              <a:rPr lang="it-IT" sz="2000" u="sng" dirty="0" smtClean="0">
                <a:solidFill>
                  <a:srgbClr val="FF0000"/>
                </a:solidFill>
              </a:rPr>
              <a:t>applicativa Insiel</a:t>
            </a:r>
            <a:r>
              <a:rPr lang="it-IT" sz="2000" dirty="0" smtClean="0">
                <a:solidFill>
                  <a:srgbClr val="FF0000"/>
                </a:solidFill>
              </a:rPr>
              <a:t>:</a:t>
            </a: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it-IT" sz="2000" dirty="0" smtClean="0">
                <a:solidFill>
                  <a:srgbClr val="FF0000"/>
                </a:solidFill>
              </a:rPr>
              <a:t>Numero Verde Gratuito: </a:t>
            </a:r>
            <a:r>
              <a:rPr lang="it-IT" sz="2000" b="1" dirty="0" smtClean="0">
                <a:solidFill>
                  <a:srgbClr val="FF0000"/>
                </a:solidFill>
              </a:rPr>
              <a:t>800 098 788 </a:t>
            </a:r>
            <a:r>
              <a:rPr lang="it-IT" sz="2000" dirty="0">
                <a:solidFill>
                  <a:srgbClr val="FF0000"/>
                </a:solidFill>
              </a:rPr>
              <a:t>(</a:t>
            </a:r>
            <a:r>
              <a:rPr lang="it-IT" sz="2000" dirty="0" err="1">
                <a:solidFill>
                  <a:srgbClr val="FF0000"/>
                </a:solidFill>
              </a:rPr>
              <a:t>lun-ven</a:t>
            </a:r>
            <a:r>
              <a:rPr lang="it-IT" sz="2000" dirty="0">
                <a:solidFill>
                  <a:srgbClr val="FF0000"/>
                </a:solidFill>
              </a:rPr>
              <a:t> 8.00 – 18.00). </a:t>
            </a:r>
            <a:endParaRPr lang="it-IT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000" dirty="0" smtClean="0">
                <a:solidFill>
                  <a:srgbClr val="FF0000"/>
                </a:solidFill>
              </a:rPr>
              <a:t>Per </a:t>
            </a:r>
            <a:r>
              <a:rPr lang="it-IT" sz="2000" dirty="0">
                <a:solidFill>
                  <a:srgbClr val="FF0000"/>
                </a:solidFill>
              </a:rPr>
              <a:t>chiamate* da telefoni cellulari o dall’estero, il numero da contattare sarà lo 040 06 49 013</a:t>
            </a:r>
            <a:r>
              <a:rPr lang="it-IT" sz="2000" dirty="0" smtClean="0">
                <a:solidFill>
                  <a:srgbClr val="FF0000"/>
                </a:solidFill>
              </a:rPr>
              <a:t>. *</a:t>
            </a:r>
            <a:r>
              <a:rPr lang="it-IT" sz="2000" dirty="0">
                <a:solidFill>
                  <a:srgbClr val="FF0000"/>
                </a:solidFill>
              </a:rPr>
              <a:t>costo della chiamata a carico dell’utente secondo la tariffa del gestore </a:t>
            </a:r>
            <a:r>
              <a:rPr lang="it-IT" sz="2000" dirty="0" smtClean="0">
                <a:solidFill>
                  <a:srgbClr val="FF0000"/>
                </a:solidFill>
              </a:rPr>
              <a:t>telefonico</a:t>
            </a: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sz="2000" dirty="0" smtClean="0">
                <a:solidFill>
                  <a:srgbClr val="FF0000"/>
                </a:solidFill>
              </a:rPr>
              <a:t>E-mail </a:t>
            </a:r>
            <a:r>
              <a:rPr lang="it-IT" sz="2000" dirty="0">
                <a:solidFill>
                  <a:srgbClr val="FF0000"/>
                </a:solidFill>
              </a:rPr>
              <a:t>Insiel: </a:t>
            </a:r>
            <a:r>
              <a:rPr lang="it-IT" sz="2000" b="1" u="sng" dirty="0" smtClean="0">
                <a:solidFill>
                  <a:srgbClr val="21449C"/>
                </a:solidFill>
              </a:rPr>
              <a:t>assistenza.gest.doc@insiel.it</a:t>
            </a:r>
          </a:p>
          <a:p>
            <a:pPr marL="0" indent="0">
              <a:buNone/>
            </a:pPr>
            <a:endParaRPr lang="it-IT" sz="2000" b="1" u="sng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 sz="2000" b="1" u="sng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it-IT" sz="2000" b="1" dirty="0" smtClean="0">
                <a:solidFill>
                  <a:schemeClr val="tx2"/>
                </a:solidFill>
              </a:rPr>
              <a:t>…ed infine..</a:t>
            </a:r>
            <a:endParaRPr lang="it-IT" sz="2000" b="1" dirty="0">
              <a:solidFill>
                <a:schemeClr val="tx2"/>
              </a:solidFill>
            </a:endParaRP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30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00050" y="908051"/>
            <a:ext cx="8564563" cy="4327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200" kern="0" dirty="0" smtClean="0">
                <a:solidFill>
                  <a:schemeClr val="tx1"/>
                </a:solidFill>
              </a:rPr>
              <a:t/>
            </a:r>
            <a:br>
              <a:rPr lang="it-IT" sz="2200" kern="0" dirty="0" smtClean="0">
                <a:solidFill>
                  <a:schemeClr val="tx1"/>
                </a:solidFill>
              </a:rPr>
            </a:br>
            <a:endParaRPr lang="it-IT" sz="2200" kern="0" dirty="0" smtClean="0">
              <a:solidFill>
                <a:schemeClr val="tx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6828" y="1772816"/>
            <a:ext cx="9117171" cy="36724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66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GLI </a:t>
            </a:r>
          </a:p>
          <a:p>
            <a:pPr algn="ctr"/>
            <a:r>
              <a:rPr lang="it-IT" sz="6600" kern="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ERRORI</a:t>
            </a:r>
            <a:r>
              <a:rPr lang="it-IT" sz="66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66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DA EVITARE</a:t>
            </a:r>
            <a:endParaRPr lang="it-IT" sz="6600" kern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382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94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1226840"/>
            <a:ext cx="8348414" cy="762000"/>
          </a:xfrm>
        </p:spPr>
        <p:txBody>
          <a:bodyPr/>
          <a:lstStyle/>
          <a:p>
            <a:pPr algn="ctr"/>
            <a:r>
              <a:rPr lang="it-IT" sz="2600" dirty="0" smtClean="0">
                <a:solidFill>
                  <a:schemeClr val="accent2"/>
                </a:solidFill>
                <a:cs typeface="Arial" panose="020B0604020202020204" pitchFamily="34" charset="0"/>
              </a:rPr>
              <a:t>LINK DI ACCESSO ALLA DOMANDA DI CONTRIBUTO </a:t>
            </a:r>
            <a:br>
              <a:rPr lang="it-IT" sz="2600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r>
              <a:rPr lang="it-IT" sz="2600" dirty="0" smtClean="0">
                <a:solidFill>
                  <a:schemeClr val="accent2"/>
                </a:solidFill>
                <a:cs typeface="Arial" panose="020B0604020202020204" pitchFamily="34" charset="0"/>
              </a:rPr>
              <a:t>E MODULISTICA</a:t>
            </a:r>
            <a:endParaRPr lang="it-IT" sz="2600" dirty="0">
              <a:cs typeface="Arial" panose="020B0604020202020204" pitchFamily="34" charset="0"/>
            </a:endParaRPr>
          </a:p>
        </p:txBody>
      </p:sp>
      <p:pic>
        <p:nvPicPr>
          <p:cNvPr id="19" name="Immagine 18"/>
          <p:cNvPicPr/>
          <p:nvPr/>
        </p:nvPicPr>
        <p:blipFill rotWithShape="1">
          <a:blip r:embed="rId2"/>
          <a:srcRect l="14869" t="23447" r="41109" b="30727"/>
          <a:stretch/>
        </p:blipFill>
        <p:spPr bwMode="auto">
          <a:xfrm>
            <a:off x="704279" y="3489786"/>
            <a:ext cx="3201169" cy="2242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magine 19"/>
          <p:cNvPicPr/>
          <p:nvPr/>
        </p:nvPicPr>
        <p:blipFill rotWithShape="1">
          <a:blip r:embed="rId3"/>
          <a:srcRect l="11404" t="28782" r="60879" b="33495"/>
          <a:stretch/>
        </p:blipFill>
        <p:spPr bwMode="auto">
          <a:xfrm>
            <a:off x="5148064" y="3573847"/>
            <a:ext cx="3024336" cy="1973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6" y="188640"/>
            <a:ext cx="2560409" cy="55823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078288" y="2550511"/>
            <a:ext cx="280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n-lt"/>
                <a:cs typeface="Arial" panose="020B0604020202020204" pitchFamily="34" charset="0"/>
              </a:rPr>
              <a:t>Progetti </a:t>
            </a:r>
            <a:r>
              <a:rPr lang="it-IT" sz="2400" b="1" dirty="0">
                <a:solidFill>
                  <a:schemeClr val="accent2"/>
                </a:solidFill>
                <a:latin typeface="+mn-lt"/>
                <a:ea typeface="+mj-ea"/>
                <a:cs typeface="Arial" panose="020B0604020202020204" pitchFamily="34" charset="0"/>
              </a:rPr>
              <a:t>LOCALI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45840" y="2550512"/>
            <a:ext cx="280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Incentivi </a:t>
            </a:r>
            <a:r>
              <a:rPr lang="it-IT" sz="2400" b="1" dirty="0">
                <a:solidFill>
                  <a:schemeClr val="accent2"/>
                </a:solidFill>
                <a:latin typeface="+mn-lt"/>
                <a:ea typeface="+mj-ea"/>
                <a:cs typeface="Arial" panose="020B0604020202020204" pitchFamily="34" charset="0"/>
              </a:rPr>
              <a:t>ANNUALI</a:t>
            </a:r>
          </a:p>
        </p:txBody>
      </p:sp>
      <p:pic>
        <p:nvPicPr>
          <p:cNvPr id="12" name="Immagine 11" descr="C:\Users\149210\AppData\Local\Microsoft\Windows\INetCache\Content.MSO\ECD8314A.tmp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0448" r="21065" b="20666"/>
          <a:stretch/>
        </p:blipFill>
        <p:spPr bwMode="auto">
          <a:xfrm>
            <a:off x="4196675" y="2586311"/>
            <a:ext cx="596041" cy="441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7768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00050" y="908051"/>
            <a:ext cx="8564563" cy="4327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200" kern="0" dirty="0" smtClean="0">
                <a:solidFill>
                  <a:schemeClr val="tx1"/>
                </a:solidFill>
              </a:rPr>
              <a:t/>
            </a:r>
            <a:br>
              <a:rPr lang="it-IT" sz="2200" kern="0" dirty="0" smtClean="0">
                <a:solidFill>
                  <a:schemeClr val="tx1"/>
                </a:solidFill>
              </a:rPr>
            </a:br>
            <a:endParaRPr lang="it-IT" sz="2200" kern="0" dirty="0" smtClean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83568" y="2060848"/>
            <a:ext cx="7704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kern="0" dirty="0" smtClean="0">
                <a:solidFill>
                  <a:schemeClr val="accent6"/>
                </a:solidFill>
                <a:latin typeface="+mn-lt"/>
                <a:ea typeface="+mj-ea"/>
                <a:cs typeface="Arial" panose="020B0604020202020204" pitchFamily="34" charset="0"/>
              </a:rPr>
              <a:t>CONTRIBUTO RICHIESTO</a:t>
            </a:r>
          </a:p>
          <a:p>
            <a:endParaRPr lang="it-IT" sz="2000" b="1" dirty="0" smtClean="0">
              <a:latin typeface="+mn-lt"/>
              <a:cs typeface="Arial" panose="020B0604020202020204" pitchFamily="34" charset="0"/>
            </a:endParaRPr>
          </a:p>
          <a:p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La </a:t>
            </a:r>
            <a:r>
              <a:rPr lang="it-IT" sz="2000" b="1" dirty="0">
                <a:latin typeface="+mn-lt"/>
                <a:cs typeface="Arial" panose="020B0604020202020204" pitchFamily="34" charset="0"/>
              </a:rPr>
              <a:t>domanda è </a:t>
            </a:r>
            <a:r>
              <a:rPr lang="it-IT" sz="2000" b="1" u="sng" dirty="0">
                <a:latin typeface="+mn-lt"/>
                <a:cs typeface="Arial" panose="020B0604020202020204" pitchFamily="34" charset="0"/>
              </a:rPr>
              <a:t>inammissibile</a:t>
            </a:r>
            <a:r>
              <a:rPr lang="it-IT" sz="2000" b="1" dirty="0">
                <a:latin typeface="+mn-lt"/>
                <a:cs typeface="Arial" panose="020B0604020202020204" pitchFamily="34" charset="0"/>
              </a:rPr>
              <a:t> se il contributo </a:t>
            </a:r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richiesto </a:t>
            </a:r>
            <a:endParaRPr lang="it-IT" sz="2000" b="1" dirty="0">
              <a:latin typeface="+mn-lt"/>
              <a:cs typeface="Arial" panose="020B0604020202020204" pitchFamily="34" charset="0"/>
            </a:endParaRPr>
          </a:p>
          <a:p>
            <a:endParaRPr lang="it-IT" sz="800" b="1" dirty="0" smtClean="0">
              <a:latin typeface="+mn-lt"/>
              <a:cs typeface="Arial" panose="020B0604020202020204" pitchFamily="34" charset="0"/>
            </a:endParaRPr>
          </a:p>
          <a:p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non </a:t>
            </a:r>
            <a:r>
              <a:rPr lang="it-IT" sz="2000" b="1" dirty="0">
                <a:latin typeface="+mn-lt"/>
                <a:cs typeface="Arial" panose="020B0604020202020204" pitchFamily="34" charset="0"/>
              </a:rPr>
              <a:t>rispetta i limiti </a:t>
            </a:r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di importo previsti </a:t>
            </a:r>
            <a:r>
              <a:rPr lang="it-IT" sz="2000" b="1" dirty="0">
                <a:latin typeface="+mn-lt"/>
                <a:cs typeface="Arial" panose="020B0604020202020204" pitchFamily="34" charset="0"/>
              </a:rPr>
              <a:t>per il singolo </a:t>
            </a:r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Avviso</a:t>
            </a:r>
            <a:endParaRPr lang="it-IT" sz="2000" b="1" dirty="0">
              <a:latin typeface="+mn-lt"/>
              <a:cs typeface="Arial" panose="020B0604020202020204" pitchFamily="34" charset="0"/>
            </a:endParaRPr>
          </a:p>
          <a:p>
            <a:endParaRPr lang="it-IT" sz="1800" dirty="0" smtClean="0">
              <a:latin typeface="+mn-lt"/>
            </a:endParaRPr>
          </a:p>
          <a:p>
            <a:r>
              <a:rPr lang="it-IT" sz="1800" b="1" dirty="0" smtClean="0">
                <a:latin typeface="+mn-lt"/>
              </a:rPr>
              <a:t>(avvisi ordinari, tematici, e progetti locali)</a:t>
            </a:r>
            <a:endParaRPr lang="it-IT" sz="1800" b="1" kern="0" dirty="0">
              <a:latin typeface="+mn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/>
          <p:nvPr/>
        </p:nvPicPr>
        <p:blipFill rotWithShape="1">
          <a:blip r:embed="rId2"/>
          <a:srcRect l="26208" t="54709" r="58130" b="19457"/>
          <a:stretch/>
        </p:blipFill>
        <p:spPr bwMode="auto">
          <a:xfrm rot="21040808">
            <a:off x="598044" y="4503390"/>
            <a:ext cx="1046213" cy="67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382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SmartArt 3"/>
          <p:cNvPicPr>
            <a:picLocks noGrp="1"/>
          </p:cNvPicPr>
          <p:nvPr>
            <p:ph type="dgm" idx="1"/>
          </p:nvPr>
        </p:nvPicPr>
        <p:blipFill rotWithShape="1">
          <a:blip r:embed="rId2"/>
          <a:srcRect l="31937" t="37826" r="17328" b="22474"/>
          <a:stretch/>
        </p:blipFill>
        <p:spPr bwMode="auto">
          <a:xfrm>
            <a:off x="179512" y="2492896"/>
            <a:ext cx="532859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331640" y="1423223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kern="0" dirty="0" smtClean="0">
                <a:solidFill>
                  <a:schemeClr val="accent6"/>
                </a:solidFill>
                <a:latin typeface="+mj-lt"/>
                <a:ea typeface="+mj-ea"/>
                <a:cs typeface="Arial" panose="020B0604020202020204" pitchFamily="34" charset="0"/>
              </a:rPr>
              <a:t>PIANO FINANZIARIO</a:t>
            </a:r>
            <a:endParaRPr lang="it-IT" sz="2800" b="1" kern="0" dirty="0">
              <a:solidFill>
                <a:schemeClr val="accent6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08104" y="2377911"/>
            <a:ext cx="352839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latin typeface="+mn-lt"/>
                <a:cs typeface="Arial" panose="020B0604020202020204" pitchFamily="34" charset="0"/>
              </a:rPr>
              <a:t>Il totale complessivo </a:t>
            </a:r>
          </a:p>
          <a:p>
            <a:r>
              <a:rPr lang="it-IT" sz="1800" b="1" u="sng" dirty="0" smtClean="0">
                <a:latin typeface="+mn-lt"/>
                <a:cs typeface="Arial" panose="020B0604020202020204" pitchFamily="34" charset="0"/>
              </a:rPr>
              <a:t>DEVE CORRISPONDERE</a:t>
            </a:r>
            <a:r>
              <a:rPr lang="it-IT" sz="1800" b="1" dirty="0" smtClean="0">
                <a:latin typeface="+mn-lt"/>
                <a:cs typeface="Arial" panose="020B0604020202020204" pitchFamily="34" charset="0"/>
              </a:rPr>
              <a:t> </a:t>
            </a:r>
          </a:p>
          <a:p>
            <a:r>
              <a:rPr lang="it-IT" sz="1800" b="1" dirty="0" smtClean="0">
                <a:latin typeface="+mn-lt"/>
                <a:cs typeface="Arial" panose="020B0604020202020204" pitchFamily="34" charset="0"/>
              </a:rPr>
              <a:t>al contributo richiesto </a:t>
            </a:r>
          </a:p>
          <a:p>
            <a:r>
              <a:rPr lang="it-IT" sz="1800" b="1" dirty="0" smtClean="0">
                <a:latin typeface="+mn-lt"/>
                <a:cs typeface="Arial" panose="020B0604020202020204" pitchFamily="34" charset="0"/>
              </a:rPr>
              <a:t>per l’iniziativa.</a:t>
            </a:r>
          </a:p>
          <a:p>
            <a:endParaRPr lang="it-IT" sz="1800" b="1" dirty="0" smtClean="0">
              <a:latin typeface="+mn-lt"/>
              <a:cs typeface="Arial" panose="020B0604020202020204" pitchFamily="34" charset="0"/>
            </a:endParaRPr>
          </a:p>
          <a:p>
            <a:r>
              <a:rPr lang="it-IT" sz="1800" b="1" u="sng" dirty="0" smtClean="0">
                <a:latin typeface="+mn-lt"/>
                <a:cs typeface="Arial" panose="020B0604020202020204" pitchFamily="34" charset="0"/>
              </a:rPr>
              <a:t>Attenzione alle percentuali massime ammissibili</a:t>
            </a:r>
            <a:r>
              <a:rPr lang="it-IT" sz="1800" b="1" dirty="0" smtClean="0">
                <a:latin typeface="+mn-lt"/>
                <a:cs typeface="Arial" panose="020B0604020202020204" pitchFamily="34" charset="0"/>
              </a:rPr>
              <a:t>!</a:t>
            </a:r>
          </a:p>
          <a:p>
            <a:endParaRPr lang="it-IT" sz="800" b="1" dirty="0" smtClean="0">
              <a:latin typeface="+mn-lt"/>
              <a:cs typeface="Arial" panose="020B0604020202020204" pitchFamily="34" charset="0"/>
            </a:endParaRPr>
          </a:p>
          <a:p>
            <a:r>
              <a:rPr lang="it-IT" sz="1400" b="1" dirty="0" smtClean="0">
                <a:latin typeface="+mn-lt"/>
                <a:cs typeface="Arial" panose="020B0604020202020204" pitchFamily="34" charset="0"/>
              </a:rPr>
              <a:t>Spese generali 30%</a:t>
            </a:r>
          </a:p>
          <a:p>
            <a:r>
              <a:rPr lang="it-IT" sz="1400" b="1" dirty="0" smtClean="0">
                <a:latin typeface="+mn-lt"/>
                <a:cs typeface="Arial" panose="020B0604020202020204" pitchFamily="34" charset="0"/>
              </a:rPr>
              <a:t>Spese per l’acquisto di beni strumentali 20% </a:t>
            </a:r>
          </a:p>
          <a:p>
            <a:r>
              <a:rPr lang="it-IT" sz="1400" b="1" dirty="0" smtClean="0">
                <a:latin typeface="+mn-lt"/>
                <a:cs typeface="Arial" panose="020B0604020202020204" pitchFamily="34" charset="0"/>
              </a:rPr>
              <a:t>Spese per il personale amministrativo 30%</a:t>
            </a:r>
          </a:p>
          <a:p>
            <a:r>
              <a:rPr lang="it-IT" sz="1400" b="1" dirty="0" smtClean="0">
                <a:latin typeface="+mn-lt"/>
                <a:cs typeface="Arial" panose="020B0604020202020204" pitchFamily="34" charset="0"/>
              </a:rPr>
              <a:t>(rispetto al contributo richiesto)</a:t>
            </a:r>
            <a:endParaRPr lang="it-IT" sz="14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Immagine 9" descr="Sorrisi Archives - BuongiornissimoCaffe.i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93096"/>
            <a:ext cx="64211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7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14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858" y="990600"/>
            <a:ext cx="8058150" cy="762000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  <a:t>ISTANZA DI CONTRIBUTO – 2 FASI</a:t>
            </a:r>
            <a:endParaRPr lang="it-IT" sz="2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cxnSp>
        <p:nvCxnSpPr>
          <p:cNvPr id="5" name="Connettore 2 4"/>
          <p:cNvCxnSpPr/>
          <p:nvPr/>
        </p:nvCxnSpPr>
        <p:spPr bwMode="auto">
          <a:xfrm flipH="1">
            <a:off x="2411760" y="1844824"/>
            <a:ext cx="1224136" cy="10801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nettore 2 5"/>
          <p:cNvCxnSpPr/>
          <p:nvPr/>
        </p:nvCxnSpPr>
        <p:spPr bwMode="auto">
          <a:xfrm>
            <a:off x="4652392" y="1844824"/>
            <a:ext cx="1143744" cy="99972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Immagine 9"/>
          <p:cNvPicPr/>
          <p:nvPr/>
        </p:nvPicPr>
        <p:blipFill rotWithShape="1">
          <a:blip r:embed="rId2"/>
          <a:srcRect l="69196" t="53758" r="13250" b="34107"/>
          <a:stretch/>
        </p:blipFill>
        <p:spPr bwMode="auto">
          <a:xfrm>
            <a:off x="5353080" y="3933056"/>
            <a:ext cx="3456384" cy="1327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/>
          <p:cNvPicPr/>
          <p:nvPr/>
        </p:nvPicPr>
        <p:blipFill rotWithShape="1">
          <a:blip r:embed="rId3"/>
          <a:srcRect l="63784" t="26444" r="14563" b="45879"/>
          <a:stretch/>
        </p:blipFill>
        <p:spPr bwMode="auto">
          <a:xfrm rot="21031190">
            <a:off x="6251170" y="2866309"/>
            <a:ext cx="2028555" cy="1301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709610"/>
            <a:ext cx="1797702" cy="207543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auto">
          <a:xfrm>
            <a:off x="971600" y="990600"/>
            <a:ext cx="7056784" cy="854224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pic>
        <p:nvPicPr>
          <p:cNvPr id="9" name="Immagine 8" descr="http://www.ilsitodimassacarrara.it/sites/default/files/immagini_articoli/accesso-interne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7" y="2525731"/>
            <a:ext cx="1872208" cy="18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4094"/>
            <a:ext cx="2560409" cy="55823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51720" y="3092557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</a:rPr>
              <a:t>I.O.L.</a:t>
            </a:r>
            <a:endParaRPr lang="it-IT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10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/>
          <p:nvPr/>
        </p:nvPicPr>
        <p:blipFill rotWithShape="1">
          <a:blip r:embed="rId2"/>
          <a:srcRect l="2492" t="34726" r="3021" b="23689"/>
          <a:stretch/>
        </p:blipFill>
        <p:spPr bwMode="auto">
          <a:xfrm>
            <a:off x="407882" y="3284985"/>
            <a:ext cx="8640960" cy="2520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331640" y="1423223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kern="0" dirty="0" smtClean="0">
                <a:solidFill>
                  <a:schemeClr val="accent6"/>
                </a:solidFill>
                <a:latin typeface="+mj-lt"/>
                <a:ea typeface="+mj-ea"/>
                <a:cs typeface="Arial" panose="020B0604020202020204" pitchFamily="34" charset="0"/>
              </a:rPr>
              <a:t>PIANO FINANZIARIO</a:t>
            </a:r>
            <a:endParaRPr lang="it-IT" sz="2800" b="1" kern="0" dirty="0">
              <a:solidFill>
                <a:schemeClr val="accent6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07882" y="2153750"/>
            <a:ext cx="8268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latin typeface="+mn-lt"/>
                <a:cs typeface="Arial" panose="020B0604020202020204" pitchFamily="34" charset="0"/>
              </a:rPr>
              <a:t>OBBLIGO DI CO–FINANZIAMENTO DEL 10% (avvisi ordinari e tematici)</a:t>
            </a:r>
          </a:p>
          <a:p>
            <a:r>
              <a:rPr lang="it-IT" sz="18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it-IT" sz="1800" b="1" dirty="0">
                <a:cs typeface="Arial" panose="020B0604020202020204" pitchFamily="34" charset="0"/>
              </a:rPr>
              <a:t>OBBLIGO DI CO–FINANZIAMENTO DEL </a:t>
            </a:r>
            <a:r>
              <a:rPr lang="it-IT" sz="1800" b="1" dirty="0" smtClean="0">
                <a:cs typeface="Arial" panose="020B0604020202020204" pitchFamily="34" charset="0"/>
              </a:rPr>
              <a:t>50</a:t>
            </a:r>
            <a:r>
              <a:rPr lang="it-IT" sz="1800" b="1" dirty="0">
                <a:cs typeface="Arial" panose="020B0604020202020204" pitchFamily="34" charset="0"/>
              </a:rPr>
              <a:t>% (avvisi </a:t>
            </a:r>
            <a:r>
              <a:rPr lang="it-IT" sz="1800" b="1" dirty="0" smtClean="0">
                <a:cs typeface="Arial" panose="020B0604020202020204" pitchFamily="34" charset="0"/>
              </a:rPr>
              <a:t>progetti locali pubblicazioni)</a:t>
            </a:r>
            <a:endParaRPr lang="it-IT" sz="1800" b="1" dirty="0" smtClean="0">
              <a:latin typeface="+mn-lt"/>
              <a:cs typeface="Arial" panose="020B0604020202020204" pitchFamily="34" charset="0"/>
            </a:endParaRPr>
          </a:p>
          <a:p>
            <a:r>
              <a:rPr lang="it-IT" sz="1800" b="1" u="sng" dirty="0">
                <a:latin typeface="+mn-lt"/>
                <a:cs typeface="Arial" panose="020B0604020202020204" pitchFamily="34" charset="0"/>
              </a:rPr>
              <a:t>a</a:t>
            </a:r>
            <a:r>
              <a:rPr lang="it-IT" sz="1800" b="1" u="sng" dirty="0" smtClean="0">
                <a:latin typeface="+mn-lt"/>
                <a:cs typeface="Arial" panose="020B0604020202020204" pitchFamily="34" charset="0"/>
              </a:rPr>
              <a:t> pena di inammissibilità</a:t>
            </a:r>
          </a:p>
          <a:p>
            <a:endParaRPr lang="it-IT" sz="1800" b="1" dirty="0" smtClean="0">
              <a:latin typeface="+mn-lt"/>
              <a:cs typeface="Arial" panose="020B0604020202020204" pitchFamily="34" charset="0"/>
            </a:endParaRPr>
          </a:p>
          <a:p>
            <a:endParaRPr lang="it-IT" sz="800" b="1" dirty="0" smtClean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Immagine 9" descr="Sorrisi Archives - BuongiornissimoCaffe.i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93096"/>
            <a:ext cx="64211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7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68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49" y="990600"/>
            <a:ext cx="8348413" cy="762000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chemeClr val="accent6"/>
                </a:solidFill>
                <a:cs typeface="Arial" panose="020B0604020202020204" pitchFamily="34" charset="0"/>
              </a:rPr>
              <a:t>DICHIARAZIONI - COOPERATIVE</a:t>
            </a:r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698481" y="2006453"/>
            <a:ext cx="80499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OBBLIGO DI ASSICURAZIONE EVENTI CATASTROFALI</a:t>
            </a:r>
          </a:p>
          <a:p>
            <a:r>
              <a:rPr lang="it-IT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 pena di </a:t>
            </a:r>
            <a:r>
              <a:rPr lang="it-IT" sz="2000" b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inammissibilità</a:t>
            </a:r>
            <a:r>
              <a:rPr lang="it-IT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della domanda</a:t>
            </a:r>
          </a:p>
          <a:p>
            <a:endParaRPr lang="it-IT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Articolo 4: requisiti di ammissibilità dei richiedenti:</a:t>
            </a:r>
          </a:p>
          <a:p>
            <a:pPr algn="just"/>
            <a:r>
              <a:rPr lang="it-IT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società </a:t>
            </a:r>
            <a:r>
              <a:rPr lang="it-IT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cooperative che svolgono attività prevalentemente o esclusivamente culturali o artistiche e </a:t>
            </a:r>
            <a:r>
              <a:rPr lang="it-IT" sz="2000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hanno adempiuto agli obblighi stabiliti dall’articolo 1, comma 101, della legge 30 dicembre 2023, n. 213 </a:t>
            </a:r>
            <a:r>
              <a:rPr lang="it-IT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(Bilancio di previsione dello Stato per l'anno finanziario 2024 e bilancio pluriennale per il triennio 2024-2026), laddove obbligate</a:t>
            </a:r>
            <a:endParaRPr lang="it-IT" sz="2000" dirty="0"/>
          </a:p>
        </p:txBody>
      </p:sp>
      <p:pic>
        <p:nvPicPr>
          <p:cNvPr id="5" name="Immagine 4"/>
          <p:cNvPicPr/>
          <p:nvPr/>
        </p:nvPicPr>
        <p:blipFill rotWithShape="1">
          <a:blip r:embed="rId2"/>
          <a:srcRect l="27392" t="63505" r="4026" b="20659"/>
          <a:stretch/>
        </p:blipFill>
        <p:spPr bwMode="auto">
          <a:xfrm>
            <a:off x="1115616" y="4941168"/>
            <a:ext cx="6696744" cy="920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 descr="http://www.ilsitodimassacarrara.it/sites/default/files/immagini_articoli/accesso-interne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905">
            <a:off x="7725324" y="5106147"/>
            <a:ext cx="648072" cy="59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/>
          <p:nvPr/>
        </p:nvPicPr>
        <p:blipFill rotWithShape="1">
          <a:blip r:embed="rId4"/>
          <a:srcRect l="26208" t="54709" r="58130" b="19457"/>
          <a:stretch/>
        </p:blipFill>
        <p:spPr bwMode="auto">
          <a:xfrm rot="21040808">
            <a:off x="442597" y="2005678"/>
            <a:ext cx="933496" cy="601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461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974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1052736"/>
            <a:ext cx="8058150" cy="762000"/>
          </a:xfrm>
        </p:spPr>
        <p:txBody>
          <a:bodyPr/>
          <a:lstStyle/>
          <a:p>
            <a:pPr algn="ctr"/>
            <a:r>
              <a:rPr lang="it-IT" sz="2600" dirty="0" smtClean="0">
                <a:solidFill>
                  <a:schemeClr val="accent2"/>
                </a:solidFill>
                <a:cs typeface="Arial" panose="020B0604020202020204" pitchFamily="34" charset="0"/>
              </a:rPr>
              <a:t>CRITERI OGGETTIVI DI VALUTAZIONE</a:t>
            </a:r>
            <a:endParaRPr lang="it-IT" sz="2000" u="sng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0050" y="1700808"/>
            <a:ext cx="8420422" cy="4104456"/>
          </a:xfrm>
        </p:spPr>
        <p:txBody>
          <a:bodyPr/>
          <a:lstStyle/>
          <a:p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96" y="177003"/>
            <a:ext cx="2560409" cy="558235"/>
          </a:xfrm>
          <a:prstGeom prst="rect">
            <a:avLst/>
          </a:prstGeom>
        </p:spPr>
      </p:pic>
      <p:pic>
        <p:nvPicPr>
          <p:cNvPr id="11" name="Immagine 10"/>
          <p:cNvPicPr/>
          <p:nvPr/>
        </p:nvPicPr>
        <p:blipFill rotWithShape="1">
          <a:blip r:embed="rId3"/>
          <a:srcRect l="13436" t="24475" r="20896" b="14135"/>
          <a:stretch/>
        </p:blipFill>
        <p:spPr bwMode="auto">
          <a:xfrm>
            <a:off x="736961" y="1845295"/>
            <a:ext cx="7651463" cy="3671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 descr="https://encrypted-tbn0.gstatic.com/images?q=tbn:ANd9GcSxlGdRC_JlkrM7Mj5I-eqijyVOpvbGlUz1blaLt0LJnhNvZCx6RJYkJnnxfCE&amp;s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5" b="21647"/>
          <a:stretch/>
        </p:blipFill>
        <p:spPr bwMode="auto">
          <a:xfrm rot="21419225">
            <a:off x="5664244" y="4178382"/>
            <a:ext cx="1127880" cy="490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 descr="http://www.ilsitodimassacarrara.it/sites/default/files/immagini_articoli/accesso-interne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308">
            <a:off x="7451310" y="1414428"/>
            <a:ext cx="1008112" cy="991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354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00050" y="908051"/>
            <a:ext cx="8564563" cy="4327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200" kern="0" dirty="0" smtClean="0">
                <a:solidFill>
                  <a:schemeClr val="tx1"/>
                </a:solidFill>
              </a:rPr>
              <a:t/>
            </a:r>
            <a:br>
              <a:rPr lang="it-IT" sz="2200" kern="0" dirty="0" smtClean="0">
                <a:solidFill>
                  <a:schemeClr val="tx1"/>
                </a:solidFill>
              </a:rPr>
            </a:br>
            <a:endParaRPr lang="it-IT" sz="2200" kern="0" dirty="0" smtClean="0">
              <a:solidFill>
                <a:schemeClr val="tx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6829" y="2996952"/>
            <a:ext cx="9117171" cy="122413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5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VERIFICHE FINALI</a:t>
            </a:r>
            <a:endParaRPr lang="it-IT" sz="5400" kern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382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18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/>
          <p:nvPr/>
        </p:nvPicPr>
        <p:blipFill rotWithShape="1">
          <a:blip r:embed="rId2"/>
          <a:srcRect l="19257" t="29690" r="52231" b="21300"/>
          <a:stretch/>
        </p:blipFill>
        <p:spPr bwMode="auto">
          <a:xfrm>
            <a:off x="1413590" y="3157987"/>
            <a:ext cx="2428387" cy="2322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egnaposto contenuto 3"/>
          <p:cNvSpPr txBox="1">
            <a:spLocks noGrp="1"/>
          </p:cNvSpPr>
          <p:nvPr>
            <p:ph idx="1"/>
          </p:nvPr>
        </p:nvSpPr>
        <p:spPr>
          <a:xfrm>
            <a:off x="400050" y="1484784"/>
            <a:ext cx="827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CARICAMENTO DI TUTTI GLI ALLEGATI</a:t>
            </a:r>
            <a:endParaRPr lang="it-IT" b="1" dirty="0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Immagine 6" descr="https://encrypted-tbn0.gstatic.com/images?q=tbn:ANd9GcS9FRQlEzSDW4Zj2oJrmLyBrJpB9TJxbnVBsDmyr3c802-FcsU9oOlsS_SYOQ&amp;s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24" y="3036526"/>
            <a:ext cx="184612" cy="2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https://encrypted-tbn0.gstatic.com/images?q=tbn:ANd9GcRsicsG7FmII1qNYAuwLfjqbGZU6es-WnTyZ1Ibs5O1n0itWAUgjEMRziF6Mw&amp;s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027" y="4540119"/>
            <a:ext cx="216024" cy="30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https://encrypted-tbn0.gstatic.com/images?q=tbn:ANd9GcRsicsG7FmII1qNYAuwLfjqbGZU6es-WnTyZ1Ibs5O1n0itWAUgjEMRziF6Mw&amp;s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73" y="5085184"/>
            <a:ext cx="216024" cy="30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https://encrypted-tbn0.gstatic.com/images?q=tbn:ANd9GcRsicsG7FmII1qNYAuwLfjqbGZU6es-WnTyZ1Ibs5O1n0itWAUgjEMRziF6Mw&amp;s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4011680"/>
            <a:ext cx="216024" cy="30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 descr="https://encrypted-tbn0.gstatic.com/images?q=tbn:ANd9GcRsicsG7FmII1qNYAuwLfjqbGZU6es-WnTyZ1Ibs5O1n0itWAUgjEMRziF6Mw&amp;s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3541369"/>
            <a:ext cx="216024" cy="3096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 bwMode="auto">
          <a:xfrm>
            <a:off x="2555776" y="2852936"/>
            <a:ext cx="1224136" cy="2880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20322750">
            <a:off x="7767873" y="1361650"/>
            <a:ext cx="979520" cy="40011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PDF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6834"/>
            <a:ext cx="2560409" cy="55823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03648" y="2239348"/>
            <a:ext cx="230425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70C0"/>
                </a:solidFill>
              </a:rPr>
              <a:t>AVVISI ORDINARI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292080" y="2215669"/>
            <a:ext cx="3220443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70C0"/>
                </a:solidFill>
              </a:rPr>
              <a:t>PROGETTI LOCALI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21" name="Immagine 20" descr="C:\Users\149210\AppData\Local\Microsoft\Windows\INetCache\Content.MSO\ECD8314A.tmp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0448" r="21065" b="20666"/>
          <a:stretch/>
        </p:blipFill>
        <p:spPr bwMode="auto">
          <a:xfrm>
            <a:off x="4201971" y="2267127"/>
            <a:ext cx="596041" cy="433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magine 18"/>
          <p:cNvPicPr/>
          <p:nvPr/>
        </p:nvPicPr>
        <p:blipFill rotWithShape="1">
          <a:blip r:embed="rId2"/>
          <a:srcRect l="19257" t="58446" r="52231" b="27879"/>
          <a:stretch/>
        </p:blipFill>
        <p:spPr bwMode="auto">
          <a:xfrm>
            <a:off x="5364088" y="3117304"/>
            <a:ext cx="2428387" cy="648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magine 21" descr="https://encrypted-tbn0.gstatic.com/images?q=tbn:ANd9GcRsicsG7FmII1qNYAuwLfjqbGZU6es-WnTyZ1Ibs5O1n0itWAUgjEMRziF6Mw&amp;s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89" y="2996952"/>
            <a:ext cx="216024" cy="30962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asellaDiTesto 22"/>
          <p:cNvSpPr txBox="1"/>
          <p:nvPr/>
        </p:nvSpPr>
        <p:spPr>
          <a:xfrm>
            <a:off x="2023971" y="5547360"/>
            <a:ext cx="50285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(+ ATTESTAZIONE F23/F24)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487813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1484784"/>
            <a:ext cx="828092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b="1" dirty="0"/>
          </a:p>
          <a:p>
            <a:r>
              <a:rPr lang="it-IT" sz="2200" b="1" kern="0" dirty="0">
                <a:solidFill>
                  <a:schemeClr val="accent6"/>
                </a:solidFill>
                <a:latin typeface="+mn-lt"/>
                <a:ea typeface="+mj-ea"/>
                <a:cs typeface="Arial" panose="020B0604020202020204" pitchFamily="34" charset="0"/>
              </a:rPr>
              <a:t>Caricamento del file </a:t>
            </a:r>
            <a:endParaRPr lang="it-IT" sz="2200" b="1" kern="0" dirty="0" smtClean="0">
              <a:solidFill>
                <a:schemeClr val="accent6"/>
              </a:solidFill>
              <a:latin typeface="+mn-lt"/>
              <a:ea typeface="+mj-ea"/>
              <a:cs typeface="Arial" panose="020B0604020202020204" pitchFamily="34" charset="0"/>
            </a:endParaRPr>
          </a:p>
          <a:p>
            <a:r>
              <a:rPr lang="it-IT" sz="2200" b="1" kern="0" dirty="0" smtClean="0">
                <a:solidFill>
                  <a:schemeClr val="accent6"/>
                </a:solidFill>
                <a:latin typeface="+mn-lt"/>
                <a:ea typeface="+mj-ea"/>
                <a:cs typeface="Arial" panose="020B0604020202020204" pitchFamily="34" charset="0"/>
              </a:rPr>
              <a:t>«informazioni per l’attribuzione dei punteggi»</a:t>
            </a:r>
          </a:p>
          <a:p>
            <a:r>
              <a:rPr lang="it-IT" sz="2000" b="1" u="sng" kern="0" dirty="0" smtClean="0">
                <a:solidFill>
                  <a:schemeClr val="accent6"/>
                </a:solidFill>
                <a:latin typeface="+mn-lt"/>
                <a:ea typeface="+mj-ea"/>
                <a:cs typeface="Arial" panose="020B0604020202020204" pitchFamily="34" charset="0"/>
              </a:rPr>
              <a:t>AVVISI ORDINARI E AVVISI TEMATICI</a:t>
            </a:r>
            <a:endParaRPr lang="it-IT" sz="2000" b="1" u="sng" dirty="0">
              <a:latin typeface="+mn-lt"/>
              <a:cs typeface="Arial" panose="020B0604020202020204" pitchFamily="34" charset="0"/>
            </a:endParaRPr>
          </a:p>
          <a:p>
            <a:endParaRPr lang="it-IT" sz="2000" b="1" dirty="0" smtClean="0"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l’applicativo vi chiederà obbligatoriamente un solo allegato, </a:t>
            </a:r>
          </a:p>
          <a:p>
            <a:pPr>
              <a:spcAft>
                <a:spcPts val="600"/>
              </a:spcAft>
            </a:pPr>
            <a:r>
              <a:rPr lang="it-IT" sz="2000" b="1" dirty="0" smtClean="0">
                <a:latin typeface="+mn-lt"/>
                <a:cs typeface="Arial" panose="020B0604020202020204" pitchFamily="34" charset="0"/>
              </a:rPr>
              <a:t>il modulo </a:t>
            </a:r>
            <a:r>
              <a:rPr lang="it-IT" sz="2000" b="1" kern="0" dirty="0" smtClean="0">
                <a:solidFill>
                  <a:schemeClr val="accent6"/>
                </a:solidFill>
                <a:latin typeface="+mn-lt"/>
                <a:ea typeface="+mj-ea"/>
                <a:cs typeface="Arial" panose="020B0604020202020204" pitchFamily="34" charset="0"/>
              </a:rPr>
              <a:t>INFORMAZIONI PER L’ATTRIBUZIONE </a:t>
            </a:r>
          </a:p>
          <a:p>
            <a:r>
              <a:rPr lang="it-IT" sz="2000" b="1" kern="0" dirty="0" smtClean="0">
                <a:solidFill>
                  <a:schemeClr val="accent6"/>
                </a:solidFill>
                <a:latin typeface="+mn-lt"/>
                <a:ea typeface="+mj-ea"/>
                <a:cs typeface="Arial" panose="020B0604020202020204" pitchFamily="34" charset="0"/>
              </a:rPr>
              <a:t>DEI PUNTEGGI (O CRITERI QUALITATIVI)</a:t>
            </a:r>
          </a:p>
          <a:p>
            <a:endParaRPr lang="it-IT" sz="2000" b="1" dirty="0" smtClean="0"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20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se erroneamente viene caricato un allegato diverso</a:t>
            </a:r>
          </a:p>
          <a:p>
            <a:r>
              <a:rPr lang="it-IT" sz="20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ai sensi dell’Avviso la domanda è INAMMISSIBILE</a:t>
            </a:r>
            <a:endParaRPr lang="it-IT" sz="2000" b="1" u="sng" dirty="0" smtClean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https://encrypted-tbn0.gstatic.com/images?q=tbn:ANd9GcSxlGdRC_JlkrM7Mj5I-eqijyVOpvbGlUz1blaLt0LJnhNvZCx6RJYkJnnxfCE&amp;s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5" b="21647"/>
          <a:stretch/>
        </p:blipFill>
        <p:spPr bwMode="auto">
          <a:xfrm rot="21419225">
            <a:off x="3799840" y="1164795"/>
            <a:ext cx="1544320" cy="774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864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067944" y="1412160"/>
            <a:ext cx="4394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Opzione A</a:t>
            </a:r>
          </a:p>
          <a:p>
            <a:r>
              <a:rPr lang="it-IT" sz="1800" dirty="0"/>
              <a:t>i</a:t>
            </a:r>
            <a:r>
              <a:rPr lang="it-IT" sz="1800" dirty="0" smtClean="0"/>
              <a:t>l partner ha firmato digitalmente la scheda</a:t>
            </a:r>
          </a:p>
          <a:p>
            <a:pPr algn="r"/>
            <a:r>
              <a:rPr lang="it-IT" sz="1800" dirty="0"/>
              <a:t>a</a:t>
            </a:r>
            <a:r>
              <a:rPr lang="it-IT" sz="1800" dirty="0" smtClean="0"/>
              <a:t>llegare la scheda firmata digitalmente</a:t>
            </a:r>
            <a:endParaRPr lang="it-IT" sz="18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637024" y="2885745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Opzione B</a:t>
            </a:r>
          </a:p>
          <a:p>
            <a:r>
              <a:rPr lang="it-IT" sz="1800" dirty="0"/>
              <a:t>i</a:t>
            </a:r>
            <a:r>
              <a:rPr lang="it-IT" sz="1800" dirty="0" smtClean="0"/>
              <a:t>l partner non è munito di firma digitale e firmerà a mano la procura, mandandovi anche il documento d’identità</a:t>
            </a:r>
          </a:p>
          <a:p>
            <a:r>
              <a:rPr lang="it-IT" sz="1800" dirty="0" smtClean="0"/>
              <a:t>            allegare la scheda firmata digitalmente </a:t>
            </a:r>
          </a:p>
          <a:p>
            <a:r>
              <a:rPr lang="it-IT" sz="1800" dirty="0" smtClean="0"/>
              <a:t>+ procura con firma autografa del partner + CI del partner</a:t>
            </a:r>
            <a:endParaRPr lang="it-IT" sz="1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51520" y="2108175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200" b="1" dirty="0" smtClean="0">
              <a:solidFill>
                <a:schemeClr val="accent6"/>
              </a:solidFill>
              <a:latin typeface="+mn-lt"/>
            </a:endParaRPr>
          </a:p>
          <a:p>
            <a:r>
              <a:rPr lang="it-IT" sz="2200" b="1" dirty="0" smtClean="0">
                <a:solidFill>
                  <a:schemeClr val="accent6"/>
                </a:solidFill>
                <a:latin typeface="+mn-lt"/>
              </a:rPr>
              <a:t>Schede </a:t>
            </a:r>
            <a:r>
              <a:rPr lang="it-IT" sz="2200" b="1" dirty="0">
                <a:solidFill>
                  <a:schemeClr val="accent6"/>
                </a:solidFill>
                <a:latin typeface="+mn-lt"/>
              </a:rPr>
              <a:t>partner</a:t>
            </a:r>
          </a:p>
        </p:txBody>
      </p:sp>
      <p:sp>
        <p:nvSpPr>
          <p:cNvPr id="13" name="Freccia a destra 12"/>
          <p:cNvSpPr/>
          <p:nvPr/>
        </p:nvSpPr>
        <p:spPr bwMode="auto">
          <a:xfrm flipV="1">
            <a:off x="4067944" y="2132856"/>
            <a:ext cx="648072" cy="457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14" name="Freccia a destra 13"/>
          <p:cNvSpPr/>
          <p:nvPr/>
        </p:nvSpPr>
        <p:spPr bwMode="auto">
          <a:xfrm flipV="1">
            <a:off x="4001959" y="3850621"/>
            <a:ext cx="648072" cy="457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321271" y="1940065"/>
            <a:ext cx="2380778" cy="1394441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cxnSp>
        <p:nvCxnSpPr>
          <p:cNvPr id="5" name="Connettore 2 4"/>
          <p:cNvCxnSpPr/>
          <p:nvPr/>
        </p:nvCxnSpPr>
        <p:spPr bwMode="auto">
          <a:xfrm flipV="1">
            <a:off x="3050375" y="2099127"/>
            <a:ext cx="657529" cy="180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1449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onnettore 2 7"/>
          <p:cNvCxnSpPr/>
          <p:nvPr/>
        </p:nvCxnSpPr>
        <p:spPr bwMode="auto">
          <a:xfrm>
            <a:off x="3058263" y="2710147"/>
            <a:ext cx="648512" cy="2761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1449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asellaDiTesto 9"/>
          <p:cNvSpPr txBox="1"/>
          <p:nvPr/>
        </p:nvSpPr>
        <p:spPr>
          <a:xfrm>
            <a:off x="367812" y="4869160"/>
            <a:ext cx="8564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+mn-lt"/>
                <a:cs typeface="Arial" panose="020B0604020202020204" pitchFamily="34" charset="0"/>
              </a:rPr>
              <a:t>il partner è considerato tale </a:t>
            </a:r>
          </a:p>
          <a:p>
            <a:r>
              <a:rPr lang="it-IT" sz="2400" b="1" dirty="0">
                <a:latin typeface="+mn-lt"/>
                <a:cs typeface="Arial" panose="020B0604020202020204" pitchFamily="34" charset="0"/>
              </a:rPr>
              <a:t>solo se compila e sottoscrive la relativa scheda!</a:t>
            </a:r>
          </a:p>
          <a:p>
            <a:endParaRPr lang="it-IT" sz="18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21223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3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3528" y="1851215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b="1" dirty="0"/>
          </a:p>
          <a:p>
            <a:pPr>
              <a:spcAft>
                <a:spcPts val="600"/>
              </a:spcAft>
            </a:pPr>
            <a:r>
              <a:rPr lang="it-IT" sz="2800" b="1" dirty="0" smtClean="0">
                <a:latin typeface="+mn-lt"/>
                <a:cs typeface="Arial" panose="020B0604020202020204" pitchFamily="34" charset="0"/>
              </a:rPr>
              <a:t>Nel caso in cui il Servizio chieda </a:t>
            </a:r>
          </a:p>
          <a:p>
            <a:pPr>
              <a:spcAft>
                <a:spcPts val="600"/>
              </a:spcAft>
            </a:pPr>
            <a:r>
              <a:rPr lang="it-IT" sz="2800" b="1" dirty="0" smtClean="0">
                <a:latin typeface="+mn-lt"/>
                <a:cs typeface="Arial" panose="020B0604020202020204" pitchFamily="34" charset="0"/>
              </a:rPr>
              <a:t>INTEGRAZIONI </a:t>
            </a:r>
          </a:p>
          <a:p>
            <a:pPr>
              <a:spcAft>
                <a:spcPts val="1200"/>
              </a:spcAft>
            </a:pPr>
            <a:r>
              <a:rPr lang="it-IT" sz="2800" b="1" dirty="0" smtClean="0">
                <a:latin typeface="+mn-lt"/>
                <a:cs typeface="Arial" panose="020B0604020202020204" pitchFamily="34" charset="0"/>
              </a:rPr>
              <a:t>alla domanda di contributo, </a:t>
            </a:r>
          </a:p>
          <a:p>
            <a:pPr>
              <a:spcAft>
                <a:spcPts val="600"/>
              </a:spcAft>
            </a:pPr>
            <a:r>
              <a:rPr lang="it-IT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le stesse devono essere trasmesse </a:t>
            </a:r>
          </a:p>
          <a:p>
            <a:pPr>
              <a:spcAft>
                <a:spcPts val="600"/>
              </a:spcAft>
            </a:pPr>
            <a:r>
              <a:rPr lang="it-IT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entro il termine  </a:t>
            </a:r>
            <a:r>
              <a:rPr lang="it-IT" sz="2800" b="1" dirty="0" smtClean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perentorio </a:t>
            </a:r>
            <a:r>
              <a:rPr lang="it-IT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massimo di 10 giorni </a:t>
            </a:r>
          </a:p>
          <a:p>
            <a:endParaRPr lang="it-IT" sz="1800" b="1" u="sng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it-IT" sz="1800" b="1" dirty="0"/>
          </a:p>
        </p:txBody>
      </p:sp>
      <p:pic>
        <p:nvPicPr>
          <p:cNvPr id="6" name="Immagine 5" descr="Risultati immagini per ALERT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r="7488"/>
          <a:stretch/>
        </p:blipFill>
        <p:spPr bwMode="auto">
          <a:xfrm rot="791295">
            <a:off x="7294185" y="1780163"/>
            <a:ext cx="1478248" cy="1309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96" y="151253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58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24744"/>
            <a:ext cx="8784976" cy="1728192"/>
          </a:xfrm>
        </p:spPr>
        <p:txBody>
          <a:bodyPr/>
          <a:lstStyle/>
          <a:p>
            <a:pPr eaLnBrk="1" hangingPunct="1"/>
            <a:r>
              <a:rPr lang="it-IT" sz="3200" dirty="0" smtClean="0">
                <a:solidFill>
                  <a:schemeClr val="accent2"/>
                </a:solidFill>
              </a:rPr>
              <a:t/>
            </a:r>
            <a:br>
              <a:rPr lang="it-IT" sz="3200" dirty="0" smtClean="0">
                <a:solidFill>
                  <a:schemeClr val="accent2"/>
                </a:solidFill>
              </a:rPr>
            </a:br>
            <a:r>
              <a:rPr lang="it-IT" sz="2500" dirty="0" smtClean="0">
                <a:cs typeface="Times New Roman" pitchFamily="18" charset="0"/>
              </a:rPr>
              <a:t> 	</a:t>
            </a:r>
            <a:endParaRPr lang="it-IT" sz="1800" dirty="0" smtClean="0"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95536" y="1284155"/>
            <a:ext cx="85689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 smtClean="0"/>
          </a:p>
          <a:p>
            <a:endParaRPr lang="it-IT" sz="2400" b="1" dirty="0" smtClean="0">
              <a:solidFill>
                <a:srgbClr val="21449C"/>
              </a:solidFill>
            </a:endParaRPr>
          </a:p>
          <a:p>
            <a:pPr algn="l"/>
            <a:endParaRPr lang="it-IT" sz="2400" b="1" dirty="0" smtClean="0"/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99592" y="1196752"/>
            <a:ext cx="7366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sz="2800" b="1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Grazie per l’attenzione e buon lavoro!</a:t>
            </a:r>
            <a:endParaRPr lang="it-IT" sz="2800" b="1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  <a:p>
            <a:endParaRPr lang="it-IT" sz="2000" dirty="0"/>
          </a:p>
        </p:txBody>
      </p:sp>
      <p:pic>
        <p:nvPicPr>
          <p:cNvPr id="6" name="Immagine 5"/>
          <p:cNvPicPr/>
          <p:nvPr/>
        </p:nvPicPr>
        <p:blipFill rotWithShape="1">
          <a:blip r:embed="rId2"/>
          <a:srcRect l="69196" t="53758" r="13250" b="32349"/>
          <a:stretch/>
        </p:blipFill>
        <p:spPr bwMode="auto">
          <a:xfrm rot="549425">
            <a:off x="6398001" y="2386543"/>
            <a:ext cx="1964591" cy="106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magine 12" descr="http://www.ilsitodimassacarrara.it/sites/default/files/immagini_articoli/accesso-interne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789496"/>
            <a:ext cx="1008112" cy="991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/>
          <p:nvPr/>
        </p:nvPicPr>
        <p:blipFill rotWithShape="1">
          <a:blip r:embed="rId4"/>
          <a:srcRect l="28954" t="9594" r="26421" b="7011"/>
          <a:stretch/>
        </p:blipFill>
        <p:spPr bwMode="auto">
          <a:xfrm>
            <a:off x="4471005" y="2088758"/>
            <a:ext cx="1897410" cy="227634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  <a:alpha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/>
          <p:cNvPicPr/>
          <p:nvPr/>
        </p:nvPicPr>
        <p:blipFill rotWithShape="1">
          <a:blip r:embed="rId5"/>
          <a:srcRect l="27034" t="21348" r="27266" b="10175"/>
          <a:stretch/>
        </p:blipFill>
        <p:spPr bwMode="auto">
          <a:xfrm rot="420823">
            <a:off x="467071" y="1971378"/>
            <a:ext cx="3895509" cy="3898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magine 15"/>
          <p:cNvPicPr/>
          <p:nvPr/>
        </p:nvPicPr>
        <p:blipFill rotWithShape="1">
          <a:blip r:embed="rId6"/>
          <a:srcRect l="25000" t="30139" r="26519" b="9239"/>
          <a:stretch/>
        </p:blipFill>
        <p:spPr bwMode="auto">
          <a:xfrm>
            <a:off x="6253386" y="3609078"/>
            <a:ext cx="2639094" cy="20550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 descr="https://upload.wikimedia.org/wikipedia/it/b/b8/Carta_identita_front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2505">
            <a:off x="5775443" y="4449972"/>
            <a:ext cx="612068" cy="94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55" y="130590"/>
            <a:ext cx="2560409" cy="55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0863" t="22700" r="17320" b="14300"/>
          <a:stretch/>
        </p:blipFill>
        <p:spPr>
          <a:xfrm>
            <a:off x="107504" y="980728"/>
            <a:ext cx="9044205" cy="4976245"/>
          </a:xfrm>
          <a:prstGeom prst="rect">
            <a:avLst/>
          </a:prstGeom>
        </p:spPr>
      </p:pic>
      <p:pic>
        <p:nvPicPr>
          <p:cNvPr id="6" name="Immagine 5" descr="http://www.ilsitodimassacarrara.it/sites/default/files/immagini_articoli/accesso-interne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454" y="3356992"/>
            <a:ext cx="732304" cy="63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/>
          <p:nvPr/>
        </p:nvPicPr>
        <p:blipFill rotWithShape="1">
          <a:blip r:embed="rId4"/>
          <a:srcRect l="63784" t="26444" r="14563" b="45879"/>
          <a:stretch/>
        </p:blipFill>
        <p:spPr bwMode="auto">
          <a:xfrm rot="21031190">
            <a:off x="7569445" y="4286740"/>
            <a:ext cx="1052395" cy="635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69" y="18864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0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" y="1052736"/>
            <a:ext cx="8058150" cy="762000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chemeClr val="accent2"/>
                </a:solidFill>
                <a:cs typeface="Arial" panose="020B0604020202020204" pitchFamily="34" charset="0"/>
              </a:rPr>
              <a:t>Cosa </a:t>
            </a:r>
            <a: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  <a:t>trovate </a:t>
            </a:r>
            <a:r>
              <a:rPr lang="it-IT" sz="2800" dirty="0">
                <a:solidFill>
                  <a:schemeClr val="accent2"/>
                </a:solidFill>
                <a:cs typeface="Arial" panose="020B0604020202020204" pitchFamily="34" charset="0"/>
              </a:rPr>
              <a:t>nell’applicativo </a:t>
            </a:r>
            <a: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  <a:t>IOL:</a:t>
            </a:r>
            <a:endParaRPr lang="it-IT" sz="2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0050" y="1700808"/>
            <a:ext cx="8420422" cy="4104456"/>
          </a:xfrm>
        </p:spPr>
        <p:txBody>
          <a:bodyPr/>
          <a:lstStyle/>
          <a:p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 smtClean="0">
                <a:cs typeface="Arial" panose="020B0604020202020204" pitchFamily="34" charset="0"/>
              </a:rPr>
              <a:t>Dati del richiedente</a:t>
            </a:r>
          </a:p>
          <a:p>
            <a:r>
              <a:rPr lang="it-IT" sz="2000" b="1" dirty="0" smtClean="0">
                <a:cs typeface="Arial" panose="020B0604020202020204" pitchFamily="34" charset="0"/>
              </a:rPr>
              <a:t>Dati del legale rappresentante / procuratore</a:t>
            </a:r>
          </a:p>
          <a:p>
            <a:r>
              <a:rPr lang="it-IT" sz="2000" b="1" dirty="0" smtClean="0">
                <a:cs typeface="Arial" panose="020B0604020202020204" pitchFamily="34" charset="0"/>
              </a:rPr>
              <a:t>Dichiarazioni sostitutive </a:t>
            </a:r>
          </a:p>
          <a:p>
            <a:r>
              <a:rPr lang="it-IT" sz="2000" b="1" dirty="0" smtClean="0">
                <a:cs typeface="Arial" panose="020B0604020202020204" pitchFamily="34" charset="0"/>
              </a:rPr>
              <a:t>Attestazione di presa visione della privacy </a:t>
            </a:r>
            <a:r>
              <a:rPr lang="it-IT" sz="2000" b="1" dirty="0">
                <a:cs typeface="Arial" panose="020B0604020202020204" pitchFamily="34" charset="0"/>
              </a:rPr>
              <a:t>/</a:t>
            </a:r>
            <a:r>
              <a:rPr lang="it-IT" sz="2000" b="1" dirty="0" smtClean="0">
                <a:cs typeface="Arial" panose="020B0604020202020204" pitchFamily="34" charset="0"/>
              </a:rPr>
              <a:t> </a:t>
            </a:r>
            <a:r>
              <a:rPr lang="it-IT" sz="2000" b="1" dirty="0">
                <a:cs typeface="Arial" panose="020B0604020202020204" pitchFamily="34" charset="0"/>
              </a:rPr>
              <a:t>conoscenza </a:t>
            </a:r>
            <a:r>
              <a:rPr lang="it-IT" sz="2000" b="1" dirty="0" smtClean="0">
                <a:cs typeface="Arial" panose="020B0604020202020204" pitchFamily="34" charset="0"/>
              </a:rPr>
              <a:t>degli obblighi di pubblicazione ex Legge 124/2017 </a:t>
            </a:r>
            <a:r>
              <a:rPr lang="it-IT" sz="2000" b="1" dirty="0">
                <a:cs typeface="Arial" panose="020B0604020202020204" pitchFamily="34" charset="0"/>
              </a:rPr>
              <a:t>/</a:t>
            </a:r>
            <a:r>
              <a:rPr lang="it-IT" sz="2000" b="1" dirty="0" smtClean="0">
                <a:cs typeface="Arial" panose="020B0604020202020204" pitchFamily="34" charset="0"/>
              </a:rPr>
              <a:t> </a:t>
            </a:r>
            <a:r>
              <a:rPr lang="it-IT" sz="2000" b="1" dirty="0">
                <a:cs typeface="Arial" panose="020B0604020202020204" pitchFamily="34" charset="0"/>
              </a:rPr>
              <a:t>assunzione </a:t>
            </a:r>
            <a:r>
              <a:rPr lang="it-IT" sz="2000" b="1" dirty="0" smtClean="0">
                <a:cs typeface="Arial" panose="020B0604020202020204" pitchFamily="34" charset="0"/>
              </a:rPr>
              <a:t>di responsabilità circa i contenuti della domanda / impegno al rispetto degli obblighi di cui all’articolo 26 degli Avvisi </a:t>
            </a:r>
          </a:p>
          <a:p>
            <a:r>
              <a:rPr lang="it-IT" sz="2000" b="1" dirty="0" smtClean="0">
                <a:cs typeface="Arial" panose="020B0604020202020204" pitchFamily="34" charset="0"/>
              </a:rPr>
              <a:t>Piano </a:t>
            </a:r>
            <a:r>
              <a:rPr lang="it-IT" sz="2000" b="1" dirty="0">
                <a:cs typeface="Arial" panose="020B0604020202020204" pitchFamily="34" charset="0"/>
              </a:rPr>
              <a:t>finanziario</a:t>
            </a:r>
          </a:p>
          <a:p>
            <a:r>
              <a:rPr lang="it-IT" sz="2000" b="1" dirty="0">
                <a:cs typeface="Arial" panose="020B0604020202020204" pitchFamily="34" charset="0"/>
              </a:rPr>
              <a:t>Coordinate </a:t>
            </a:r>
            <a:r>
              <a:rPr lang="it-IT" sz="2000" b="1" dirty="0" smtClean="0">
                <a:cs typeface="Arial" panose="020B0604020202020204" pitchFamily="34" charset="0"/>
              </a:rPr>
              <a:t>IBAN</a:t>
            </a:r>
          </a:p>
          <a:p>
            <a:r>
              <a:rPr lang="it-IT" sz="2000" b="1" dirty="0" smtClean="0">
                <a:cs typeface="Arial" panose="020B0604020202020204" pitchFamily="34" charset="0"/>
              </a:rPr>
              <a:t>Criteri di valutazione  </a:t>
            </a:r>
            <a:endParaRPr lang="it-IT" sz="20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5" name="Immagine 4"/>
          <p:cNvPicPr/>
          <p:nvPr/>
        </p:nvPicPr>
        <p:blipFill rotWithShape="1">
          <a:blip r:embed="rId2"/>
          <a:srcRect l="34999" t="75066" r="38155" b="11650"/>
          <a:stretch/>
        </p:blipFill>
        <p:spPr bwMode="auto">
          <a:xfrm rot="335807">
            <a:off x="5752721" y="2040815"/>
            <a:ext cx="3120646" cy="738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 descr="http://www.ilsitodimassacarrara.it/sites/default/files/immagini_articoli/accesso-interne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6882">
            <a:off x="7740352" y="4710679"/>
            <a:ext cx="792088" cy="84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91" y="142865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198" y="1052736"/>
            <a:ext cx="8350250" cy="720080"/>
          </a:xfrm>
        </p:spPr>
        <p:txBody>
          <a:bodyPr/>
          <a:lstStyle/>
          <a:p>
            <a:pPr algn="ctr" eaLnBrk="1" hangingPunct="1"/>
            <a:r>
              <a:rPr lang="it-IT" sz="2200" dirty="0" smtClean="0">
                <a:solidFill>
                  <a:schemeClr val="accent2"/>
                </a:solidFill>
              </a:rPr>
              <a:t/>
            </a:r>
            <a:br>
              <a:rPr lang="it-IT" sz="2200" dirty="0" smtClean="0">
                <a:solidFill>
                  <a:schemeClr val="accent2"/>
                </a:solidFill>
              </a:rPr>
            </a:br>
            <a:endParaRPr lang="it-IT" sz="2200" u="sng" dirty="0" smtClean="0">
              <a:solidFill>
                <a:srgbClr val="214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24834"/>
            <a:ext cx="8134672" cy="3280430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endParaRPr lang="it-IT" sz="800" b="1" dirty="0" smtClean="0"/>
          </a:p>
          <a:p>
            <a:pPr marL="0" indent="0" algn="just" eaLnBrk="1" hangingPunct="1">
              <a:buNone/>
              <a:defRPr/>
            </a:pPr>
            <a:endParaRPr lang="it-IT" sz="2000" b="1" dirty="0">
              <a:solidFill>
                <a:srgbClr val="21449C"/>
              </a:solidFill>
            </a:endParaRPr>
          </a:p>
          <a:p>
            <a:pPr marL="0" indent="0" algn="just" eaLnBrk="1" hangingPunct="1">
              <a:buNone/>
              <a:defRPr/>
            </a:pPr>
            <a:endParaRPr lang="it-IT" sz="800" b="1" i="1" dirty="0" smtClean="0"/>
          </a:p>
          <a:p>
            <a:pPr marL="0" indent="0" algn="just" eaLnBrk="1" hangingPunct="1">
              <a:buNone/>
              <a:defRPr/>
            </a:pPr>
            <a:endParaRPr lang="it-IT" sz="1400" b="1" i="1" dirty="0" smtClean="0"/>
          </a:p>
        </p:txBody>
      </p:sp>
      <p:sp>
        <p:nvSpPr>
          <p:cNvPr id="40" name="Titolo 1"/>
          <p:cNvSpPr txBox="1">
            <a:spLocks/>
          </p:cNvSpPr>
          <p:nvPr/>
        </p:nvSpPr>
        <p:spPr bwMode="auto">
          <a:xfrm>
            <a:off x="400050" y="1082824"/>
            <a:ext cx="8058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800" dirty="0">
                <a:solidFill>
                  <a:schemeClr val="accent2"/>
                </a:solidFill>
                <a:cs typeface="Arial" panose="020B0604020202020204" pitchFamily="34" charset="0"/>
              </a:rPr>
              <a:t>Cosa </a:t>
            </a:r>
            <a: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  <a:t>trovate nel box della modulistica:</a:t>
            </a:r>
          </a:p>
          <a:p>
            <a:pPr algn="ctr"/>
            <a:r>
              <a:rPr lang="it-IT" sz="2800" u="sng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AVVISI ORDINARI E AVVISI TEMATICI</a:t>
            </a:r>
            <a:endParaRPr lang="it-IT" sz="2800" u="sng" kern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1" name="Immagine 20"/>
          <p:cNvPicPr/>
          <p:nvPr/>
        </p:nvPicPr>
        <p:blipFill rotWithShape="1">
          <a:blip r:embed="rId2"/>
          <a:srcRect l="70647" t="57480" r="18059" b="37061"/>
          <a:stretch/>
        </p:blipFill>
        <p:spPr bwMode="auto">
          <a:xfrm rot="708778">
            <a:off x="6374768" y="2931983"/>
            <a:ext cx="2074195" cy="492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47822" y="2596842"/>
            <a:ext cx="72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2"/>
                </a:solidFill>
              </a:rPr>
              <a:t>1</a:t>
            </a:r>
            <a:endParaRPr lang="it-IT" sz="2000" b="1" dirty="0">
              <a:solidFill>
                <a:schemeClr val="accent2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74809" y="3244914"/>
            <a:ext cx="72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55576" y="3892986"/>
            <a:ext cx="72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2"/>
                </a:solidFill>
              </a:rPr>
              <a:t>3</a:t>
            </a:r>
            <a:endParaRPr lang="it-IT" sz="2000" b="1" dirty="0">
              <a:solidFill>
                <a:schemeClr val="accent2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55576" y="4541058"/>
            <a:ext cx="72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59570" y="5189130"/>
            <a:ext cx="72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2"/>
                </a:solidFill>
              </a:rPr>
              <a:t>5</a:t>
            </a:r>
            <a:endParaRPr lang="it-IT" sz="2000" b="1" dirty="0">
              <a:solidFill>
                <a:schemeClr val="accent2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17" y="216341"/>
            <a:ext cx="2560409" cy="558235"/>
          </a:xfrm>
          <a:prstGeom prst="rect">
            <a:avLst/>
          </a:prstGeom>
        </p:spPr>
      </p:pic>
      <p:pic>
        <p:nvPicPr>
          <p:cNvPr id="14" name="Immagine 13"/>
          <p:cNvPicPr/>
          <p:nvPr/>
        </p:nvPicPr>
        <p:blipFill rotWithShape="1">
          <a:blip r:embed="rId4"/>
          <a:srcRect l="20281" t="25773" r="42087" b="15232"/>
          <a:stretch/>
        </p:blipFill>
        <p:spPr bwMode="auto">
          <a:xfrm>
            <a:off x="1449422" y="2132855"/>
            <a:ext cx="4418722" cy="3589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198" y="1052736"/>
            <a:ext cx="8350250" cy="720080"/>
          </a:xfrm>
        </p:spPr>
        <p:txBody>
          <a:bodyPr/>
          <a:lstStyle/>
          <a:p>
            <a:pPr algn="ctr" eaLnBrk="1" hangingPunct="1"/>
            <a:r>
              <a:rPr lang="it-IT" sz="2200" dirty="0" smtClean="0">
                <a:solidFill>
                  <a:schemeClr val="accent2"/>
                </a:solidFill>
              </a:rPr>
              <a:t/>
            </a:r>
            <a:br>
              <a:rPr lang="it-IT" sz="2200" dirty="0" smtClean="0">
                <a:solidFill>
                  <a:schemeClr val="accent2"/>
                </a:solidFill>
              </a:rPr>
            </a:br>
            <a:endParaRPr lang="it-IT" sz="2200" u="sng" dirty="0" smtClean="0">
              <a:solidFill>
                <a:srgbClr val="214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204864"/>
            <a:ext cx="8640960" cy="3096344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endParaRPr lang="it-IT" sz="800" b="1" dirty="0" smtClean="0"/>
          </a:p>
          <a:p>
            <a:pPr marL="0" indent="0" algn="just" eaLnBrk="1" hangingPunct="1">
              <a:buNone/>
              <a:defRPr/>
            </a:pPr>
            <a:endParaRPr lang="it-IT" sz="2000" b="1" dirty="0">
              <a:solidFill>
                <a:srgbClr val="21449C"/>
              </a:solidFill>
            </a:endParaRPr>
          </a:p>
          <a:p>
            <a:pPr marL="0" indent="0" algn="just" eaLnBrk="1" hangingPunct="1">
              <a:buNone/>
              <a:defRPr/>
            </a:pPr>
            <a:endParaRPr lang="it-IT" sz="800" b="1" i="1" dirty="0" smtClean="0"/>
          </a:p>
          <a:p>
            <a:pPr marL="0" indent="0" algn="just" eaLnBrk="1" hangingPunct="1">
              <a:buNone/>
              <a:defRPr/>
            </a:pPr>
            <a:endParaRPr lang="it-IT" sz="1400" b="1" i="1" dirty="0" smtClean="0"/>
          </a:p>
        </p:txBody>
      </p:sp>
      <p:sp>
        <p:nvSpPr>
          <p:cNvPr id="40" name="Titolo 1"/>
          <p:cNvSpPr txBox="1">
            <a:spLocks/>
          </p:cNvSpPr>
          <p:nvPr/>
        </p:nvSpPr>
        <p:spPr bwMode="auto">
          <a:xfrm>
            <a:off x="400050" y="1082824"/>
            <a:ext cx="8058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800" dirty="0">
                <a:solidFill>
                  <a:schemeClr val="accent2"/>
                </a:solidFill>
                <a:cs typeface="Arial" panose="020B0604020202020204" pitchFamily="34" charset="0"/>
              </a:rPr>
              <a:t>Cosa </a:t>
            </a:r>
            <a:r>
              <a:rPr lang="it-IT" sz="2800" dirty="0" smtClean="0">
                <a:solidFill>
                  <a:schemeClr val="accent2"/>
                </a:solidFill>
                <a:cs typeface="Arial" panose="020B0604020202020204" pitchFamily="34" charset="0"/>
              </a:rPr>
              <a:t>trovate nel box della modulistica:</a:t>
            </a:r>
          </a:p>
          <a:p>
            <a:pPr algn="ctr"/>
            <a:r>
              <a:rPr lang="it-IT" sz="2800" u="sng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AVVISI PROGETTI LOCALI</a:t>
            </a:r>
            <a:endParaRPr lang="it-IT" sz="2800" u="sng" kern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1" name="Immagine 20"/>
          <p:cNvPicPr/>
          <p:nvPr/>
        </p:nvPicPr>
        <p:blipFill rotWithShape="1">
          <a:blip r:embed="rId2"/>
          <a:srcRect l="70647" t="57480" r="18059" b="37061"/>
          <a:stretch/>
        </p:blipFill>
        <p:spPr bwMode="auto">
          <a:xfrm rot="708778">
            <a:off x="6279053" y="2514896"/>
            <a:ext cx="1964546" cy="492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asellaDiTesto 24"/>
          <p:cNvSpPr txBox="1"/>
          <p:nvPr/>
        </p:nvSpPr>
        <p:spPr>
          <a:xfrm>
            <a:off x="844759" y="3212976"/>
            <a:ext cx="72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2"/>
                </a:solidFill>
              </a:rPr>
              <a:t>4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17" y="216341"/>
            <a:ext cx="2560409" cy="558235"/>
          </a:xfrm>
          <a:prstGeom prst="rect">
            <a:avLst/>
          </a:prstGeom>
        </p:spPr>
      </p:pic>
      <p:sp>
        <p:nvSpPr>
          <p:cNvPr id="5" name="Freccia in giù 4"/>
          <p:cNvSpPr/>
          <p:nvPr/>
        </p:nvSpPr>
        <p:spPr bwMode="auto">
          <a:xfrm>
            <a:off x="4067944" y="4221088"/>
            <a:ext cx="864096" cy="43204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ecimaWE Rg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35696" y="4797152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Eccezione – tutto su IOL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8" name="Immagine 17" descr="http://www.ilsitodimassacarrara.it/sites/default/files/immagini_articoli/accesso-interne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59591"/>
            <a:ext cx="720080" cy="74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/>
          <p:nvPr/>
        </p:nvPicPr>
        <p:blipFill rotWithShape="1">
          <a:blip r:embed="rId5"/>
          <a:srcRect l="21000" t="39107" r="46960" b="40675"/>
          <a:stretch/>
        </p:blipFill>
        <p:spPr bwMode="auto">
          <a:xfrm>
            <a:off x="1475656" y="2280764"/>
            <a:ext cx="3979847" cy="1356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54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00050" y="908051"/>
            <a:ext cx="8564563" cy="4327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2200" kern="0" dirty="0" smtClean="0">
                <a:solidFill>
                  <a:schemeClr val="tx1"/>
                </a:solidFill>
              </a:rPr>
              <a:t/>
            </a:r>
            <a:br>
              <a:rPr lang="it-IT" sz="2200" kern="0" dirty="0" smtClean="0">
                <a:solidFill>
                  <a:schemeClr val="tx1"/>
                </a:solidFill>
              </a:rPr>
            </a:br>
            <a:endParaRPr lang="it-IT" sz="2200" kern="0" dirty="0" smtClean="0">
              <a:solidFill>
                <a:schemeClr val="tx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6829" y="2996952"/>
            <a:ext cx="9117171" cy="122413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DecimaWE Rg" pitchFamily="2" charset="0"/>
              </a:defRPr>
            </a:lvl9pPr>
          </a:lstStyle>
          <a:p>
            <a:pPr algn="ctr"/>
            <a:r>
              <a:rPr lang="it-IT" sz="54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MODULISTICA</a:t>
            </a:r>
          </a:p>
          <a:p>
            <a:pPr algn="ctr"/>
            <a:r>
              <a:rPr lang="it-IT" sz="2800" kern="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AVVISI ORDINARI E TEMATICI</a:t>
            </a:r>
            <a:endParaRPr lang="it-IT" sz="2800" kern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3820"/>
            <a:ext cx="2560409" cy="5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34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DecimaWE Rg"/>
        <a:ea typeface=""/>
        <a:cs typeface=""/>
      </a:majorFont>
      <a:minorFont>
        <a:latin typeface="DecimaW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ecimaWE Rg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ecimaWE Rg" pitchFamily="2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D6FF73A62CBC4DB15BEFD55584D1F5" ma:contentTypeVersion="" ma:contentTypeDescription="Creare un nuovo documento." ma:contentTypeScope="" ma:versionID="87d497ed7b153937402cc9d447a6245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d1096d788cdb336a5a92c14e1fc7a8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inizio pianificazion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a fine pianificazion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349FED-D89F-4B23-AF05-0F46F072D6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DBAFD8-E848-4D30-BC9C-D3A5790DCF7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E2CAFF5-CCEA-479F-AEF0-88C88A191A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5436</TotalTime>
  <Words>1202</Words>
  <Application>Microsoft Office PowerPoint</Application>
  <PresentationFormat>Presentazione su schermo (4:3)</PresentationFormat>
  <Paragraphs>196</Paragraphs>
  <Slides>48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6" baseType="lpstr">
      <vt:lpstr>Arial</vt:lpstr>
      <vt:lpstr>Calibri</vt:lpstr>
      <vt:lpstr>DecimaUNI02 Rg</vt:lpstr>
      <vt:lpstr>DecimaW03 Rg</vt:lpstr>
      <vt:lpstr>DecimaWE Rg</vt:lpstr>
      <vt:lpstr>Times New Roman</vt:lpstr>
      <vt:lpstr>Wingdings</vt:lpstr>
      <vt:lpstr>Struttura predefinita</vt:lpstr>
      <vt:lpstr>Presentazione standard di PowerPoint</vt:lpstr>
      <vt:lpstr>LINK DI ACCESSO  ALLA DOMANDA DI CONTRIBUTO E MODULISTICA</vt:lpstr>
      <vt:lpstr>Presentazione standard di PowerPoint</vt:lpstr>
      <vt:lpstr>ISTANZA DI CONTRIBUTO – 2 FASI</vt:lpstr>
      <vt:lpstr>Presentazione standard di PowerPoint</vt:lpstr>
      <vt:lpstr>Cosa trovate nell’applicativo IOL:</vt:lpstr>
      <vt:lpstr> </vt:lpstr>
      <vt:lpstr> </vt:lpstr>
      <vt:lpstr>Presentazione standard di PowerPoint</vt:lpstr>
      <vt:lpstr>1. INFORMAZIONI PER L’ATTRIBUZIONE DEI PUNTEGGI / CRITERI (descrizione progetto)</vt:lpstr>
      <vt:lpstr>2. QUADRO LOGICO</vt:lpstr>
      <vt:lpstr>Suggerimenti per la compilazione del quadro logico</vt:lpstr>
      <vt:lpstr>3. SCHEDA/E PARTNER firmata/e digitalmente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LINK DI ACCESSO ALLA DOMANDA DI CONTRIBUTO</vt:lpstr>
      <vt:lpstr>Presentazione standard di PowerPoint</vt:lpstr>
      <vt:lpstr>SPID: cos’è e come si ottengono le credenziali?</vt:lpstr>
      <vt:lpstr>Compilazione della domanda (dati strutturati)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Progetti locali</vt:lpstr>
      <vt:lpstr>Presentazione standard di PowerPoint</vt:lpstr>
      <vt:lpstr>Presentazione standard di PowerPoint</vt:lpstr>
      <vt:lpstr>Caricamento allegati</vt:lpstr>
      <vt:lpstr>Presentazione standard di PowerPoint</vt:lpstr>
      <vt:lpstr>Progetti locali</vt:lpstr>
      <vt:lpstr>Presentazione standard di PowerPoint</vt:lpstr>
      <vt:lpstr>Presentazione standard di PowerPoint</vt:lpstr>
      <vt:lpstr>Trasmissione finale</vt:lpstr>
      <vt:lpstr>Presentazione standard di PowerPoint</vt:lpstr>
      <vt:lpstr>Presentazione standard di PowerPoint</vt:lpstr>
      <vt:lpstr>LINK DI ACCESSO ALLA DOMANDA DI CONTRIBUTO  E MODULISTICA</vt:lpstr>
      <vt:lpstr>Presentazione standard di PowerPoint</vt:lpstr>
      <vt:lpstr>Presentazione standard di PowerPoint</vt:lpstr>
      <vt:lpstr>Presentazione standard di PowerPoint</vt:lpstr>
      <vt:lpstr>DICHIARAZIONI - COOPERATIVE</vt:lpstr>
      <vt:lpstr>CRITERI OGGETTIVI DI VALUTAZIONE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sandro</dc:creator>
  <cp:lastModifiedBy>Simonetti Maria Teresa</cp:lastModifiedBy>
  <cp:revision>491</cp:revision>
  <cp:lastPrinted>2019-11-13T14:49:21Z</cp:lastPrinted>
  <dcterms:created xsi:type="dcterms:W3CDTF">2006-02-07T08:20:31Z</dcterms:created>
  <dcterms:modified xsi:type="dcterms:W3CDTF">2026-01-19T14:17:41Z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0x010100C5D6FF73A62CBC4DB15BEFD55584D1F5</vt:lpwstr>
  </property>
</Properties>
</file>