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75" r:id="rId5"/>
    <p:sldId id="349" r:id="rId6"/>
    <p:sldId id="375" r:id="rId7"/>
    <p:sldId id="393" r:id="rId8"/>
    <p:sldId id="366" r:id="rId9"/>
    <p:sldId id="324" r:id="rId10"/>
    <p:sldId id="401" r:id="rId11"/>
    <p:sldId id="352" r:id="rId12"/>
    <p:sldId id="367" r:id="rId13"/>
    <p:sldId id="374" r:id="rId14"/>
    <p:sldId id="379" r:id="rId15"/>
    <p:sldId id="369" r:id="rId16"/>
    <p:sldId id="334" r:id="rId17"/>
    <p:sldId id="372" r:id="rId18"/>
    <p:sldId id="336" r:id="rId19"/>
    <p:sldId id="397" r:id="rId20"/>
    <p:sldId id="399" r:id="rId21"/>
    <p:sldId id="381" r:id="rId22"/>
    <p:sldId id="382" r:id="rId23"/>
    <p:sldId id="386" r:id="rId24"/>
    <p:sldId id="385" r:id="rId25"/>
    <p:sldId id="384" r:id="rId26"/>
    <p:sldId id="388" r:id="rId27"/>
    <p:sldId id="387" r:id="rId28"/>
    <p:sldId id="390" r:id="rId29"/>
    <p:sldId id="389" r:id="rId30"/>
    <p:sldId id="391" r:id="rId31"/>
    <p:sldId id="392" r:id="rId32"/>
    <p:sldId id="347" r:id="rId33"/>
    <p:sldId id="356" r:id="rId34"/>
    <p:sldId id="359" r:id="rId35"/>
    <p:sldId id="358" r:id="rId36"/>
    <p:sldId id="373" r:id="rId37"/>
    <p:sldId id="394" r:id="rId38"/>
    <p:sldId id="395" r:id="rId39"/>
    <p:sldId id="357" r:id="rId40"/>
    <p:sldId id="315" r:id="rId41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 autoAdjust="0"/>
  </p:normalViewPr>
  <p:slideViewPr>
    <p:cSldViewPr>
      <p:cViewPr varScale="1">
        <p:scale>
          <a:sx n="69" d="100"/>
          <a:sy n="69" d="100"/>
        </p:scale>
        <p:origin x="1140" y="3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onews24.com/wp-content/uploads/2020/07/FiscoNews24-Modello-F24-cos&#232;-a-cosa-serve-come-funziona.pn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it/url?esrc=s&amp;q=&amp;rct=j&amp;sa=U&amp;url=https://www.vectorstock.com/royalty-free-vector/alert-rubber-stamp-vector-12324062&amp;ved=2ahUKEwji0ZPS7Yf8AhWRzaQKHbVHCoEQqoUBegQIChAB&amp;usg=AOvVaw2RLbw5yZF2WGZOFXh7CRN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www.google.it/url?esrc=s&amp;q=&amp;rct=j&amp;sa=U&amp;url=https://pixabay.com/it/images/search/segno%20di%20spunta%20verde/&amp;ved=2ahUKEwjOs8zb8Yf8AhVO-aQKHYqKAqgQqoUBegQIDxAB&amp;usg=AOvVaw0uByuT2BjkFSPQqZqjQF62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google.it/url?esrc=s&amp;q=&amp;rct=j&amp;sa=U&amp;url=https://www.coolmed.it/spunta-blu-png/&amp;ved=2ahUKEwi63oyO8of8AhWZuaQKHbApAI4QqoUBegQIEhAB&amp;usg=AOvVaw0Ptbisw7Y8MVmOYbf82jLu" TargetMode="Externa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esrc=s&amp;q=&amp;rct=j&amp;sa=U&amp;url=https://www.vectorstock.com/royalty-free-vector/alert-rubber-stamp-vector-12324062&amp;ved=2ahUKEwji0ZPS7Yf8AhWRzaQKHbVHCoEQqoUBegQIChAB&amp;usg=AOvVaw2RLbw5yZF2WGZOFXh7CRNm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esrc=s&amp;q=&amp;rct=j&amp;sa=U&amp;url=https://www.vectorstock.com/royalty-free-vector/alert-rubber-stamp-vector-12324062&amp;ved=2ahUKEwji0ZPS7Yf8AhWRzaQKHbVHCoEQqoUBegQIChAB&amp;usg=AOvVaw2RLbw5yZF2WGZOFXh7CRN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pubblici L.R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16/14</a:t>
            </a:r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200" b="1" dirty="0" smtClean="0">
                <a:solidFill>
                  <a:schemeClr val="bg1"/>
                </a:solidFill>
              </a:rPr>
              <a:t>Inserimento </a:t>
            </a:r>
            <a:r>
              <a:rPr lang="it-IT" sz="3200" b="1" dirty="0">
                <a:solidFill>
                  <a:schemeClr val="bg1"/>
                </a:solidFill>
              </a:rPr>
              <a:t>e trasmissione domande tramite il «Sistema Istanze On </a:t>
            </a:r>
            <a:r>
              <a:rPr lang="it-IT" sz="3200" b="1" dirty="0" smtClean="0">
                <a:solidFill>
                  <a:schemeClr val="bg1"/>
                </a:solidFill>
              </a:rPr>
              <a:t>Line - </a:t>
            </a:r>
            <a:r>
              <a:rPr lang="it-IT" sz="3200" b="1" dirty="0">
                <a:solidFill>
                  <a:schemeClr val="bg1"/>
                </a:solidFill>
              </a:rPr>
              <a:t>IOL</a:t>
            </a:r>
            <a:r>
              <a:rPr lang="it-IT" sz="3200" b="1" dirty="0" smtClean="0">
                <a:solidFill>
                  <a:schemeClr val="bg1"/>
                </a:solidFill>
              </a:rPr>
              <a:t>» e informazioni sulla documentazione da allegare</a:t>
            </a:r>
            <a:endParaRPr lang="it-IT" sz="32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ATTIVITA’ CULTURALI 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2025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</a:t>
            </a:r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Direzione Cultura e Sport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560409" cy="55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Suggerimenti per la compilazione del quadro logico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060848"/>
            <a:ext cx="8058150" cy="3425552"/>
          </a:xfrm>
        </p:spPr>
        <p:txBody>
          <a:bodyPr/>
          <a:lstStyle/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Suddividere il progetto in sezioni, in parti, in base agli obiettivi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 ci si prefigge, alle attività e ai risultati attesi</a:t>
            </a:r>
          </a:p>
          <a:p>
            <a:pPr marL="0" indent="0" algn="ctr">
              <a:buNone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ogni sezione indicare quali sono i partner coinvolti, o gli eventuali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soggetti esterni che collaborano, e le attività di ciascuno</a:t>
            </a:r>
          </a:p>
          <a:p>
            <a:pPr marL="0" indent="0" algn="ctr">
              <a:buNone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Indicare il periodo in cui è prevista quella specifica attività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le risorse, anche finanziarie,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sono necessarie al suo svolgimento</a:t>
            </a:r>
          </a:p>
          <a:p>
            <a:pPr marL="0" indent="0">
              <a:buNone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b="1" u="sng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Capacità di sintesi e livelli di </a:t>
            </a:r>
            <a:r>
              <a:rPr lang="it-IT" sz="1800" b="1" u="sng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priorità!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 rotWithShape="1">
          <a:blip r:embed="rId2"/>
          <a:srcRect l="11302" t="8856" r="13228" b="6665"/>
          <a:stretch/>
        </p:blipFill>
        <p:spPr bwMode="auto">
          <a:xfrm>
            <a:off x="899592" y="1124744"/>
            <a:ext cx="756084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6516216" y="3140968"/>
            <a:ext cx="2016224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7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792088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SCHEDA/E PARTNER </a:t>
            </a:r>
            <a:r>
              <a:rPr lang="it-IT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firmata/e digitalmente</a:t>
            </a:r>
            <a:endParaRPr lang="it-IT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522920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Non serve allegare la carta d’identità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70647" t="57480" r="18059" b="37061"/>
          <a:stretch/>
        </p:blipFill>
        <p:spPr bwMode="auto">
          <a:xfrm>
            <a:off x="268076" y="1687713"/>
            <a:ext cx="1422830" cy="451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3"/>
          <a:srcRect l="28222" t="23316" r="27952" b="13374"/>
          <a:stretch/>
        </p:blipFill>
        <p:spPr bwMode="auto">
          <a:xfrm>
            <a:off x="4860032" y="1844824"/>
            <a:ext cx="3869455" cy="3263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/>
          <p:cNvPicPr/>
          <p:nvPr/>
        </p:nvPicPr>
        <p:blipFill rotWithShape="1">
          <a:blip r:embed="rId4"/>
          <a:srcRect l="24984" t="29663" r="26043" b="8357"/>
          <a:stretch/>
        </p:blipFill>
        <p:spPr bwMode="auto">
          <a:xfrm rot="21197751">
            <a:off x="422509" y="2114175"/>
            <a:ext cx="4752528" cy="2899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1958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/>
          <p:nvPr/>
        </p:nvPicPr>
        <p:blipFill rotWithShape="1">
          <a:blip r:embed="rId2"/>
          <a:srcRect l="25000" t="30139" r="26519" b="9239"/>
          <a:stretch/>
        </p:blipFill>
        <p:spPr bwMode="auto">
          <a:xfrm>
            <a:off x="3509609" y="1732280"/>
            <a:ext cx="5310863" cy="4144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79512" y="1484784"/>
            <a:ext cx="3312368" cy="12961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PROCURA</a:t>
            </a:r>
          </a:p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DOMANDA</a:t>
            </a:r>
          </a:p>
          <a:p>
            <a:pPr algn="ctr"/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(soggetti privi di SPID)</a:t>
            </a:r>
          </a:p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documento d’identità del legale rappresentante</a:t>
            </a:r>
            <a:endParaRPr lang="it-IT" sz="1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https://www.ilprimatonazionale.it/wp-content/uploads/2017/03/patenteev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6">
            <a:off x="444922" y="4333211"/>
            <a:ext cx="1720242" cy="12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it/b/b8/Carta_identita_fron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122413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e 1"/>
          <p:cNvSpPr/>
          <p:nvPr/>
        </p:nvSpPr>
        <p:spPr bwMode="auto">
          <a:xfrm>
            <a:off x="3995936" y="1732280"/>
            <a:ext cx="4392488" cy="12646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5"/>
          <a:srcRect l="70647" t="57480" r="18059" b="37061"/>
          <a:stretch/>
        </p:blipFill>
        <p:spPr bwMode="auto">
          <a:xfrm rot="462878">
            <a:off x="7490065" y="1264648"/>
            <a:ext cx="1588650" cy="403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76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/>
          <p:nvPr/>
        </p:nvPicPr>
        <p:blipFill rotWithShape="1">
          <a:blip r:embed="rId2"/>
          <a:srcRect l="26915" t="25542" r="28257" b="8725"/>
          <a:stretch/>
        </p:blipFill>
        <p:spPr bwMode="auto">
          <a:xfrm>
            <a:off x="3774637" y="1437322"/>
            <a:ext cx="5082881" cy="4223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79512" y="1484784"/>
            <a:ext cx="3384376" cy="19442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PROCURA </a:t>
            </a:r>
          </a:p>
          <a:p>
            <a:pPr algn="ctr"/>
            <a:r>
              <a:rPr lang="it-IT" sz="22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SCHEDA PARTNER</a:t>
            </a:r>
          </a:p>
          <a:p>
            <a:pPr algn="ctr"/>
            <a:r>
              <a:rPr lang="it-IT" sz="1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privo di firma digitale)</a:t>
            </a:r>
          </a:p>
          <a:p>
            <a:pPr algn="ctr"/>
            <a:r>
              <a:rPr lang="it-IT" sz="1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documento d’identità del partner</a:t>
            </a:r>
            <a:endParaRPr lang="it-IT" sz="1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8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https://www.ilprimatonazionale.it/wp-content/uploads/2017/03/patenteev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6">
            <a:off x="444922" y="4117416"/>
            <a:ext cx="1720242" cy="12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it/b/b8/Carta_identita_fron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59" y="3717032"/>
            <a:ext cx="122413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e 1"/>
          <p:cNvSpPr/>
          <p:nvPr/>
        </p:nvSpPr>
        <p:spPr bwMode="auto">
          <a:xfrm>
            <a:off x="4515877" y="1412776"/>
            <a:ext cx="3600400" cy="10801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5"/>
          <a:srcRect l="70647" t="57480" r="18059" b="37061"/>
          <a:stretch/>
        </p:blipFill>
        <p:spPr bwMode="auto">
          <a:xfrm rot="462878">
            <a:off x="7462390" y="1061528"/>
            <a:ext cx="1588650" cy="403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87" y="170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26876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403687" y="1556792"/>
            <a:ext cx="3528393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 F23 / F24 </a:t>
            </a:r>
          </a:p>
          <a:p>
            <a:pPr algn="ctr"/>
            <a:r>
              <a:rPr lang="it-IT" sz="20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attestante il pagamento della marca da bollo di euro 16,00</a:t>
            </a:r>
          </a:p>
          <a:p>
            <a:pPr algn="ctr"/>
            <a:endParaRPr lang="it-IT" sz="8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0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Modello F23 compilabi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28" y="1124744"/>
            <a:ext cx="3816424" cy="313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modello f2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43">
            <a:off x="4046044" y="2728185"/>
            <a:ext cx="4326255" cy="291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8136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 rotWithShape="1">
          <a:blip r:embed="rId2"/>
          <a:srcRect l="11302" t="8856" r="13228" b="6665"/>
          <a:stretch/>
        </p:blipFill>
        <p:spPr bwMode="auto">
          <a:xfrm>
            <a:off x="899592" y="1124744"/>
            <a:ext cx="756084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6516216" y="2780928"/>
            <a:ext cx="2016224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53" y="142149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4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 rotWithShape="1">
          <a:blip r:embed="rId2"/>
          <a:srcRect l="11685" t="53243" r="13611" b="11794"/>
          <a:stretch/>
        </p:blipFill>
        <p:spPr bwMode="auto">
          <a:xfrm>
            <a:off x="683568" y="3030208"/>
            <a:ext cx="7992888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2411760" y="3140968"/>
            <a:ext cx="4176464" cy="7134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6" name="Immagine 5" descr="http://www.ilsitodimassacarrara.it/sites/default/files/immagini_articoli/accesso-intern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418">
            <a:off x="1313810" y="2917833"/>
            <a:ext cx="732304" cy="6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00050" y="1226840"/>
            <a:ext cx="8058150" cy="1293720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DI ACCESSO </a:t>
            </a:r>
            <a:b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DOMANDA DI CONTRIBUTO</a:t>
            </a: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8957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1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340768"/>
            <a:ext cx="8348414" cy="446449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1800" dirty="0" smtClean="0"/>
              <a:t>Per </a:t>
            </a:r>
            <a:r>
              <a:rPr lang="it-IT" sz="1800" dirty="0"/>
              <a:t>accedere </a:t>
            </a:r>
            <a:r>
              <a:rPr lang="it-IT" sz="1800" dirty="0" smtClean="0"/>
              <a:t>a IOL sarà </a:t>
            </a:r>
            <a:r>
              <a:rPr lang="it-IT" sz="1800" dirty="0"/>
              <a:t>necessario utilizzare le credenziali </a:t>
            </a:r>
            <a:r>
              <a:rPr lang="it-IT" sz="1800" b="1" i="1" dirty="0"/>
              <a:t>SPID</a:t>
            </a:r>
            <a:r>
              <a:rPr lang="it-IT" sz="1800" dirty="0"/>
              <a:t> (Sistema Pubblico di Identità Digitale) ovvero la modalità di accesso con CIE (Carta identità Elettronica) e CRS/CNS, attraverso l’identificazione della persona fisica sulla base </a:t>
            </a:r>
            <a:r>
              <a:rPr lang="it-IT" sz="1800" i="1" dirty="0"/>
              <a:t>dell’identità digitale </a:t>
            </a:r>
            <a:r>
              <a:rPr lang="it-IT" sz="1800" dirty="0"/>
              <a:t>associata al codice SPID o dichiarata nei supporti dotati di certificato di autenticazione, quali appunto la CIE, la CNS e la maggior parte delle firme digitali.</a:t>
            </a:r>
          </a:p>
          <a:p>
            <a:pPr marL="0" indent="0" algn="just" eaLnBrk="1" hangingPunct="1">
              <a:buNone/>
              <a:defRPr/>
            </a:pPr>
            <a:endParaRPr lang="it-IT" sz="800" dirty="0"/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dirty="0"/>
              <a:t>Non è possibile accedere al sistema in forma </a:t>
            </a:r>
            <a:endParaRPr lang="it-IT" sz="1800" b="1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dirty="0" smtClean="0"/>
              <a:t>anonima</a:t>
            </a:r>
            <a:r>
              <a:rPr lang="it-IT" sz="1800" dirty="0"/>
              <a:t>.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800" dirty="0"/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dirty="0">
                <a:solidFill>
                  <a:srgbClr val="FF0000"/>
                </a:solidFill>
              </a:rPr>
              <a:t>L’identificazione del soggetto in fase di accesso 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al </a:t>
            </a:r>
            <a:r>
              <a:rPr lang="it-IT" sz="1800" b="1" dirty="0">
                <a:solidFill>
                  <a:srgbClr val="FF0000"/>
                </a:solidFill>
              </a:rPr>
              <a:t>sistema, </a:t>
            </a:r>
            <a:r>
              <a:rPr lang="it-IT" sz="1800" b="1" dirty="0" smtClean="0">
                <a:solidFill>
                  <a:srgbClr val="FF0000"/>
                </a:solidFill>
              </a:rPr>
              <a:t>consente </a:t>
            </a:r>
            <a:r>
              <a:rPr lang="it-IT" sz="1800" b="1" dirty="0">
                <a:solidFill>
                  <a:srgbClr val="FF0000"/>
                </a:solidFill>
              </a:rPr>
              <a:t>di adottare quale forma di 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u="sng" dirty="0" smtClean="0">
                <a:solidFill>
                  <a:srgbClr val="FF0000"/>
                </a:solidFill>
              </a:rPr>
              <a:t>sottoscrizione della </a:t>
            </a:r>
            <a:r>
              <a:rPr lang="it-IT" sz="1800" b="1" u="sng" dirty="0">
                <a:solidFill>
                  <a:srgbClr val="FF0000"/>
                </a:solidFill>
              </a:rPr>
              <a:t>domanda</a:t>
            </a:r>
            <a:r>
              <a:rPr lang="it-IT" sz="1800" b="1" dirty="0">
                <a:solidFill>
                  <a:srgbClr val="FF0000"/>
                </a:solidFill>
              </a:rPr>
              <a:t> la mera convalida 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finale </a:t>
            </a:r>
            <a:r>
              <a:rPr lang="it-IT" sz="1800" b="1" dirty="0">
                <a:solidFill>
                  <a:srgbClr val="FF0000"/>
                </a:solidFill>
              </a:rPr>
              <a:t>a valle </a:t>
            </a:r>
            <a:r>
              <a:rPr lang="it-IT" sz="1800" b="1" dirty="0" smtClean="0">
                <a:solidFill>
                  <a:srgbClr val="FF0000"/>
                </a:solidFill>
              </a:rPr>
              <a:t>della compilazione</a:t>
            </a:r>
            <a:r>
              <a:rPr lang="it-IT" sz="1800" b="1" dirty="0">
                <a:solidFill>
                  <a:srgbClr val="FF0000"/>
                </a:solidFill>
              </a:rPr>
              <a:t>, ai sensi 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</a:rPr>
              <a:t>dell’art.65 </a:t>
            </a:r>
            <a:r>
              <a:rPr lang="it-IT" sz="1800" b="1" dirty="0">
                <a:solidFill>
                  <a:srgbClr val="FF0000"/>
                </a:solidFill>
              </a:rPr>
              <a:t>del CAD </a:t>
            </a:r>
            <a:r>
              <a:rPr lang="it-IT" sz="1800" b="1" dirty="0" smtClean="0">
                <a:solidFill>
                  <a:srgbClr val="FF0000"/>
                </a:solidFill>
              </a:rPr>
              <a:t>(</a:t>
            </a:r>
            <a:r>
              <a:rPr lang="it-IT" sz="1800" b="1" dirty="0">
                <a:solidFill>
                  <a:srgbClr val="FF0000"/>
                </a:solidFill>
              </a:rPr>
              <a:t>Codice </a:t>
            </a:r>
            <a:r>
              <a:rPr lang="it-IT" sz="1800" b="1" dirty="0" smtClean="0">
                <a:solidFill>
                  <a:srgbClr val="FF0000"/>
                </a:solidFill>
              </a:rPr>
              <a:t>dell’</a:t>
            </a:r>
            <a:r>
              <a:rPr lang="it-IT" sz="1800" b="1" dirty="0" err="1" smtClean="0">
                <a:solidFill>
                  <a:srgbClr val="FF0000"/>
                </a:solidFill>
              </a:rPr>
              <a:t>Amm</a:t>
            </a:r>
            <a:r>
              <a:rPr lang="it-IT" sz="1800" b="1" dirty="0" smtClean="0">
                <a:solidFill>
                  <a:srgbClr val="FF0000"/>
                </a:solidFill>
              </a:rPr>
              <a:t>. </a:t>
            </a:r>
            <a:r>
              <a:rPr lang="it-IT" sz="1800" b="1" dirty="0">
                <a:solidFill>
                  <a:srgbClr val="FF0000"/>
                </a:solidFill>
              </a:rPr>
              <a:t>Digitale).</a:t>
            </a:r>
          </a:p>
          <a:p>
            <a:endParaRPr lang="it-IT" dirty="0"/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 rotWithShape="1">
          <a:blip r:embed="rId2"/>
          <a:srcRect r="8377"/>
          <a:stretch/>
        </p:blipFill>
        <p:spPr bwMode="auto">
          <a:xfrm>
            <a:off x="5292080" y="2888243"/>
            <a:ext cx="3709141" cy="20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7863">
            <a:off x="6686497" y="4364941"/>
            <a:ext cx="1434802" cy="16564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23" y="197554"/>
            <a:ext cx="2560409" cy="558235"/>
          </a:xfrm>
          <a:prstGeom prst="rect">
            <a:avLst/>
          </a:prstGeom>
        </p:spPr>
      </p:pic>
      <p:pic>
        <p:nvPicPr>
          <p:cNvPr id="8" name="Immagine 7" descr="http://www.ilsitodimassacarrara.it/sites/default/files/immagini_articoli/accesso-interne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710679"/>
            <a:ext cx="648072" cy="590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80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268" y="1052736"/>
            <a:ext cx="3688676" cy="762000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SPID: cos’è e come si ottengono le credenziali?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204864"/>
            <a:ext cx="3667894" cy="3600400"/>
          </a:xfrm>
        </p:spPr>
        <p:txBody>
          <a:bodyPr/>
          <a:lstStyle/>
          <a:p>
            <a:pPr marL="0" indent="0">
              <a:buNone/>
            </a:pPr>
            <a:r>
              <a:rPr lang="it-IT" sz="1400" b="1" dirty="0"/>
              <a:t>SPID</a:t>
            </a:r>
            <a:r>
              <a:rPr lang="it-IT" sz="1400" dirty="0"/>
              <a:t> è il </a:t>
            </a:r>
            <a:r>
              <a:rPr lang="it-IT" sz="1400" i="1" dirty="0"/>
              <a:t>Sistema Pubblico di Identità Digitale</a:t>
            </a:r>
            <a:r>
              <a:rPr lang="it-IT" sz="1400" dirty="0"/>
              <a:t>, </a:t>
            </a:r>
            <a:r>
              <a:rPr lang="it-IT" sz="1400" dirty="0" smtClean="0"/>
              <a:t>ti </a:t>
            </a:r>
            <a:r>
              <a:rPr lang="it-IT" sz="1400" dirty="0"/>
              <a:t>permette di accedere a tutti i servizi online della </a:t>
            </a:r>
            <a:r>
              <a:rPr lang="it-IT" sz="1400" dirty="0" smtClean="0"/>
              <a:t>P.A. </a:t>
            </a:r>
            <a:r>
              <a:rPr lang="it-IT" sz="1400" dirty="0"/>
              <a:t>e dei soggetti privati aderenti con un'unica Identità Digitale (username e password) utilizzabile da computer, </a:t>
            </a:r>
            <a:r>
              <a:rPr lang="it-IT" sz="1400" dirty="0" err="1"/>
              <a:t>tablet</a:t>
            </a:r>
            <a:r>
              <a:rPr lang="it-IT" sz="1400" dirty="0"/>
              <a:t> e </a:t>
            </a:r>
            <a:r>
              <a:rPr lang="it-IT" sz="1400" dirty="0" err="1"/>
              <a:t>smartphone</a:t>
            </a:r>
            <a:r>
              <a:rPr lang="it-IT" sz="1400" dirty="0"/>
              <a:t>.</a:t>
            </a:r>
          </a:p>
          <a:p>
            <a:pPr algn="just"/>
            <a:endParaRPr lang="it-IT" sz="1400" dirty="0"/>
          </a:p>
          <a:p>
            <a:pPr marL="0" indent="0">
              <a:buNone/>
            </a:pPr>
            <a:r>
              <a:rPr lang="it-IT" sz="1400" dirty="0"/>
              <a:t>Per ottenere le tue credenziali SPID devi rivolgerti a </a:t>
            </a:r>
            <a:r>
              <a:rPr lang="it-IT" sz="1400" i="1" dirty="0"/>
              <a:t>Aruba, </a:t>
            </a:r>
            <a:r>
              <a:rPr lang="it-IT" sz="1400" i="1" dirty="0" err="1"/>
              <a:t>Infocert</a:t>
            </a:r>
            <a:r>
              <a:rPr lang="it-IT" sz="1400" i="1" dirty="0"/>
              <a:t>, Intesa, </a:t>
            </a:r>
            <a:r>
              <a:rPr lang="it-IT" sz="1400" i="1" dirty="0" err="1"/>
              <a:t>Namirial</a:t>
            </a:r>
            <a:r>
              <a:rPr lang="it-IT" sz="1400" i="1" dirty="0"/>
              <a:t>, Poste, </a:t>
            </a:r>
            <a:r>
              <a:rPr lang="it-IT" sz="1400" i="1" dirty="0" err="1"/>
              <a:t>Register</a:t>
            </a:r>
            <a:r>
              <a:rPr lang="it-IT" sz="1400" i="1" dirty="0"/>
              <a:t>, </a:t>
            </a:r>
            <a:r>
              <a:rPr lang="it-IT" sz="1400" i="1" dirty="0" err="1"/>
              <a:t>Sielte</a:t>
            </a:r>
            <a:r>
              <a:rPr lang="it-IT" sz="1400" i="1" dirty="0"/>
              <a:t>, Tim o Lepida</a:t>
            </a:r>
            <a:r>
              <a:rPr lang="it-IT" sz="1400" dirty="0"/>
              <a:t>. Questi soggetti (detti </a:t>
            </a:r>
            <a:r>
              <a:rPr lang="it-IT" sz="1400" i="1" dirty="0" err="1"/>
              <a:t>identity</a:t>
            </a:r>
            <a:r>
              <a:rPr lang="it-IT" sz="1400" i="1" dirty="0"/>
              <a:t> provider</a:t>
            </a:r>
            <a:r>
              <a:rPr lang="it-IT" sz="1400" dirty="0"/>
              <a:t>) ti offrono diverse modalità per richiedere e ottenere SPID, puoi scegliere quella più adatta alle tue esigenze. Tutte le informazioni su dove e come chiedere le tue credenziali SPID sul sito </a:t>
            </a:r>
            <a:r>
              <a:rPr lang="it-IT" sz="1400" b="1" i="1" dirty="0"/>
              <a:t>spid.gov.it/richiedi-</a:t>
            </a:r>
            <a:r>
              <a:rPr lang="it-IT" sz="1400" b="1" i="1" dirty="0" err="1"/>
              <a:t>spid</a:t>
            </a: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716016" y="1206624"/>
            <a:ext cx="3960440" cy="4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000" kern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attivare la CRS</a:t>
            </a:r>
            <a:endParaRPr lang="it-IT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60032" y="1835527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400" dirty="0"/>
              <a:t>Le </a:t>
            </a:r>
            <a:r>
              <a:rPr lang="it-IT" sz="1400" b="1" dirty="0"/>
              <a:t>persone fisiche</a:t>
            </a:r>
            <a:r>
              <a:rPr lang="it-IT" sz="1400" dirty="0"/>
              <a:t>, legali rappresentanti di enti pubblici, associazioni, fondazioni, cooperative ed istituti scolastici, in possesso della Carta Regionale dei Servizi (</a:t>
            </a:r>
            <a:r>
              <a:rPr lang="it-IT" sz="1400" b="1" dirty="0"/>
              <a:t>CRS</a:t>
            </a:r>
            <a:r>
              <a:rPr lang="it-IT" sz="1400" dirty="0"/>
              <a:t>), devono attivare la CRS e ottenere il codice personale (PIN) che, in associazione con un lettore di </a:t>
            </a:r>
            <a:r>
              <a:rPr lang="it-IT" sz="1400" i="1" dirty="0" err="1"/>
              <a:t>smart</a:t>
            </a:r>
            <a:r>
              <a:rPr lang="it-IT" sz="1400" i="1" dirty="0"/>
              <a:t> card</a:t>
            </a:r>
            <a:r>
              <a:rPr lang="it-IT" sz="1400" dirty="0"/>
              <a:t>, permette l’accesso ai servizi e alle applicazioni online come meglio specificato al seguente link: </a:t>
            </a:r>
            <a:r>
              <a:rPr lang="it-IT" sz="1400" b="1" i="1" dirty="0"/>
              <a:t>http://www.regione.fvg.it/rafvg/cms/RAFVG/GEN/carta-regionale-servizi/FOGLIA4/</a:t>
            </a:r>
            <a:r>
              <a:rPr lang="it-IT" sz="1400" dirty="0"/>
              <a:t> 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l"/>
            <a:r>
              <a:rPr lang="it-IT" sz="1400" dirty="0" smtClean="0"/>
              <a:t>Per </a:t>
            </a:r>
            <a:r>
              <a:rPr lang="it-IT" sz="1400" dirty="0"/>
              <a:t>fare ciò basta rivolgersi alle diverse sedi </a:t>
            </a:r>
            <a:r>
              <a:rPr lang="it-IT" sz="1400" b="1" dirty="0"/>
              <a:t>degli Uffici relazioni con il pubblico (URP) della Regione </a:t>
            </a:r>
            <a:r>
              <a:rPr lang="it-IT" sz="1400" b="1" dirty="0" smtClean="0"/>
              <a:t>F.V.G.</a:t>
            </a:r>
            <a:r>
              <a:rPr lang="it-IT" sz="1400" dirty="0" smtClean="0"/>
              <a:t>, </a:t>
            </a:r>
            <a:r>
              <a:rPr lang="it-IT" sz="1400" dirty="0"/>
              <a:t>esibendo un documento valido di identità e il codice fiscale, oltre alla CRS. </a:t>
            </a:r>
          </a:p>
          <a:p>
            <a:pPr algn="just"/>
            <a:r>
              <a:rPr lang="it-IT" sz="1400" dirty="0" smtClean="0"/>
              <a:t>Consulta </a:t>
            </a:r>
            <a:r>
              <a:rPr lang="it-IT" sz="1400" dirty="0"/>
              <a:t>indirizzi e orari degli URP al link</a:t>
            </a:r>
            <a:r>
              <a:rPr lang="it-IT" sz="1400" dirty="0" smtClean="0"/>
              <a:t>: </a:t>
            </a:r>
          </a:p>
          <a:p>
            <a:pPr algn="just"/>
            <a:r>
              <a:rPr lang="it-IT" sz="1400" b="1" i="1" dirty="0" smtClean="0"/>
              <a:t>http</a:t>
            </a:r>
            <a:r>
              <a:rPr lang="it-IT" sz="1400" b="1" i="1" dirty="0"/>
              <a:t>://filodiretto.regione.fvg.it/filodiretto2011/filodiretto/urp.aspx</a:t>
            </a:r>
          </a:p>
        </p:txBody>
      </p:sp>
      <p:sp>
        <p:nvSpPr>
          <p:cNvPr id="7" name="Freccia bidirezionale orizzontale 6"/>
          <p:cNvSpPr/>
          <p:nvPr/>
        </p:nvSpPr>
        <p:spPr bwMode="auto">
          <a:xfrm>
            <a:off x="4067944" y="1340768"/>
            <a:ext cx="648072" cy="288032"/>
          </a:xfrm>
          <a:prstGeom prst="left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226840"/>
            <a:ext cx="8058150" cy="762000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DI ACCESSO ALLA DOMANDA DI CONTRIBUTO E MODULISTICA</a:t>
            </a: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353" y="2156048"/>
            <a:ext cx="3783607" cy="3793232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Sito 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www.regione.fvg.it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aree tematiche        cultura, sport, comunità linguistiche              	attività culturali         selezionare la </a:t>
            </a:r>
            <a:r>
              <a:rPr lang="it-IT" sz="2000" b="1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tematica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vostro interesse (spettacolo dal vivo, cinema e audiovisivi, divulgazione della cultura, …)            incentivi </a:t>
            </a:r>
            <a:r>
              <a:rPr lang="it-IT" sz="2000" b="1" u="sng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annuali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(oppure </a:t>
            </a:r>
            <a:r>
              <a:rPr lang="it-IT" sz="2000" b="1" kern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progetti </a:t>
            </a:r>
            <a:r>
              <a:rPr lang="it-IT" sz="2000" b="1" u="sng" kern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locali)</a:t>
            </a:r>
            <a:endParaRPr lang="it-IT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2000" b="1" u="sng" dirty="0" smtClean="0"/>
          </a:p>
        </p:txBody>
      </p:sp>
      <p:sp>
        <p:nvSpPr>
          <p:cNvPr id="8" name="Freccia a destra 7"/>
          <p:cNvSpPr/>
          <p:nvPr/>
        </p:nvSpPr>
        <p:spPr bwMode="auto">
          <a:xfrm>
            <a:off x="3491880" y="2303161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2411760" y="2636912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>
            <a:off x="2591780" y="4725144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>
            <a:off x="3491880" y="3235503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9" name="Immagine 18"/>
          <p:cNvPicPr/>
          <p:nvPr/>
        </p:nvPicPr>
        <p:blipFill rotWithShape="1">
          <a:blip r:embed="rId2"/>
          <a:srcRect l="14869" t="23447" r="41109" b="30727"/>
          <a:stretch/>
        </p:blipFill>
        <p:spPr bwMode="auto">
          <a:xfrm>
            <a:off x="4497492" y="2231853"/>
            <a:ext cx="3201169" cy="2242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magine 19"/>
          <p:cNvPicPr/>
          <p:nvPr/>
        </p:nvPicPr>
        <p:blipFill rotWithShape="1">
          <a:blip r:embed="rId3"/>
          <a:srcRect l="11404" t="28782" r="60879" b="33495"/>
          <a:stretch/>
        </p:blipFill>
        <p:spPr bwMode="auto">
          <a:xfrm>
            <a:off x="5652120" y="4005064"/>
            <a:ext cx="2899953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5715332" y="4462765"/>
            <a:ext cx="2385060" cy="463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6" name="Freccia a destra 15"/>
          <p:cNvSpPr/>
          <p:nvPr/>
        </p:nvSpPr>
        <p:spPr bwMode="auto">
          <a:xfrm>
            <a:off x="683568" y="3239265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0637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Compilazione della domanda (dati strutturati)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063" y="1981200"/>
            <a:ext cx="7284124" cy="3505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07" y="168322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 rotWithShape="1">
          <a:blip r:embed="rId2"/>
          <a:srcRect l="2068" t="21256" r="3068" b="6957"/>
          <a:stretch/>
        </p:blipFill>
        <p:spPr bwMode="auto">
          <a:xfrm>
            <a:off x="400050" y="1769208"/>
            <a:ext cx="8420422" cy="3748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 rotWithShape="1">
          <a:blip r:embed="rId2"/>
          <a:srcRect l="12732" t="20785" r="11738" b="18096"/>
          <a:stretch/>
        </p:blipFill>
        <p:spPr bwMode="auto">
          <a:xfrm>
            <a:off x="251520" y="1484784"/>
            <a:ext cx="8640960" cy="4001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21" y="2132856"/>
            <a:ext cx="8947415" cy="27354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27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2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Caricamento allegati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2306033"/>
            <a:ext cx="8348414" cy="31391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5648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7" y="1484784"/>
            <a:ext cx="9137855" cy="37444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9449" t="13315" r="11108" b="18989"/>
          <a:stretch/>
        </p:blipFill>
        <p:spPr bwMode="auto">
          <a:xfrm>
            <a:off x="539552" y="1556792"/>
            <a:ext cx="8191756" cy="4145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ccia a sinistra 4"/>
          <p:cNvSpPr/>
          <p:nvPr/>
        </p:nvSpPr>
        <p:spPr bwMode="auto">
          <a:xfrm>
            <a:off x="1979712" y="3789040"/>
            <a:ext cx="864096" cy="21602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Freccia a sinistra 5"/>
          <p:cNvSpPr/>
          <p:nvPr/>
        </p:nvSpPr>
        <p:spPr bwMode="auto">
          <a:xfrm>
            <a:off x="2627784" y="4725144"/>
            <a:ext cx="864096" cy="21602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finale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56" y="1752599"/>
            <a:ext cx="8588016" cy="4239021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 bwMode="auto">
          <a:xfrm>
            <a:off x="6228184" y="1752599"/>
            <a:ext cx="1872208" cy="6682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00050" y="1412776"/>
            <a:ext cx="8348414" cy="3713584"/>
          </a:xfrm>
        </p:spPr>
        <p:txBody>
          <a:bodyPr/>
          <a:lstStyle/>
          <a:p>
            <a:pPr marL="0" indent="0">
              <a:buNone/>
            </a:pPr>
            <a:r>
              <a:rPr lang="it-IT" sz="2000" u="sng" dirty="0">
                <a:solidFill>
                  <a:srgbClr val="FF0000"/>
                </a:solidFill>
                <a:latin typeface="Calibri" panose="020F0502020204030204" pitchFamily="34" charset="0"/>
              </a:rPr>
              <a:t>Assistenza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  <a:r>
              <a:rPr lang="it-IT" sz="2000" u="sng" dirty="0" smtClean="0">
                <a:solidFill>
                  <a:srgbClr val="FF0000"/>
                </a:solidFill>
              </a:rPr>
              <a:t>applicativa Insiel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FF0000"/>
                </a:solidFill>
              </a:rPr>
              <a:t>Numero Verde Gratuito: </a:t>
            </a:r>
            <a:r>
              <a:rPr lang="it-IT" sz="2000" b="1" dirty="0" smtClean="0">
                <a:solidFill>
                  <a:srgbClr val="FF0000"/>
                </a:solidFill>
              </a:rPr>
              <a:t>800 098 788 </a:t>
            </a:r>
            <a:r>
              <a:rPr lang="it-IT" sz="2000" dirty="0">
                <a:solidFill>
                  <a:srgbClr val="FF0000"/>
                </a:solidFill>
              </a:rPr>
              <a:t>(</a:t>
            </a:r>
            <a:r>
              <a:rPr lang="it-IT" sz="2000" dirty="0" err="1">
                <a:solidFill>
                  <a:srgbClr val="FF0000"/>
                </a:solidFill>
              </a:rPr>
              <a:t>lun-ven</a:t>
            </a:r>
            <a:r>
              <a:rPr lang="it-IT" sz="2000" dirty="0">
                <a:solidFill>
                  <a:srgbClr val="FF0000"/>
                </a:solidFill>
              </a:rPr>
              <a:t> 8.00 – 18.00). 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Per </a:t>
            </a:r>
            <a:r>
              <a:rPr lang="it-IT" sz="2000" dirty="0">
                <a:solidFill>
                  <a:srgbClr val="FF0000"/>
                </a:solidFill>
              </a:rPr>
              <a:t>chiamate* da telefoni cellulari o dall’estero, il numero da contattare sarà lo 040 06 49 013</a:t>
            </a:r>
            <a:r>
              <a:rPr lang="it-IT" sz="2000" dirty="0" smtClean="0">
                <a:solidFill>
                  <a:srgbClr val="FF0000"/>
                </a:solidFill>
              </a:rPr>
              <a:t>. *</a:t>
            </a:r>
            <a:r>
              <a:rPr lang="it-IT" sz="2000" dirty="0">
                <a:solidFill>
                  <a:srgbClr val="FF0000"/>
                </a:solidFill>
              </a:rPr>
              <a:t>costo della chiamata a carico dell’utente secondo la tariffa del gestore </a:t>
            </a:r>
            <a:r>
              <a:rPr lang="it-IT" sz="2000" dirty="0" smtClean="0">
                <a:solidFill>
                  <a:srgbClr val="FF0000"/>
                </a:solidFill>
              </a:rPr>
              <a:t>telefonico</a:t>
            </a:r>
          </a:p>
          <a:p>
            <a:pPr marL="0" indent="0"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it-IT" sz="2000" dirty="0" smtClean="0">
                <a:solidFill>
                  <a:srgbClr val="FF0000"/>
                </a:solidFill>
              </a:rPr>
              <a:t>E-mail </a:t>
            </a:r>
            <a:r>
              <a:rPr lang="it-IT" sz="2000" dirty="0">
                <a:solidFill>
                  <a:srgbClr val="FF0000"/>
                </a:solidFill>
              </a:rPr>
              <a:t>Insiel: </a:t>
            </a:r>
            <a:r>
              <a:rPr lang="it-IT" sz="2000" b="1" u="sng" dirty="0" smtClean="0">
                <a:solidFill>
                  <a:srgbClr val="21449C"/>
                </a:solidFill>
              </a:rPr>
              <a:t>assistenza.gest.doc@insiel.it</a:t>
            </a:r>
          </a:p>
          <a:p>
            <a:pPr marL="0" indent="0">
              <a:buNone/>
            </a:pPr>
            <a:endParaRPr lang="it-IT" sz="20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000" b="1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chemeClr val="tx2"/>
                </a:solidFill>
              </a:rPr>
              <a:t>…ed infine..</a:t>
            </a:r>
            <a:endParaRPr lang="it-IT" sz="2000" b="1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0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00050" y="908051"/>
            <a:ext cx="8564563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200" kern="0" dirty="0" smtClean="0">
                <a:solidFill>
                  <a:schemeClr val="tx1"/>
                </a:solidFill>
              </a:rPr>
              <a:t/>
            </a:r>
            <a:br>
              <a:rPr lang="it-IT" sz="2200" kern="0" dirty="0" smtClean="0">
                <a:solidFill>
                  <a:schemeClr val="tx1"/>
                </a:solidFill>
              </a:rPr>
            </a:br>
            <a:endParaRPr lang="it-IT" sz="2200" kern="0" dirty="0" smtClean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7504" y="1340768"/>
            <a:ext cx="9036496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u="sng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ERRORI DA NON COMMETTERE </a:t>
            </a:r>
          </a:p>
          <a:p>
            <a:pPr algn="ctr"/>
            <a:r>
              <a:rPr lang="it-IT" sz="2400" u="sng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COMPILAZIONE DELLA DOMANDA</a:t>
            </a:r>
            <a:endParaRPr lang="it-IT" sz="2000" u="sng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3324" y="2636912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Contributo richiesto</a:t>
            </a: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domanda è 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inammissibile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se il contributo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richiesto 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rispetta i limiti previsti per il singolo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Avviso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dirty="0" smtClean="0"/>
          </a:p>
          <a:p>
            <a:r>
              <a:rPr lang="it-IT" sz="1800" b="1" dirty="0" smtClean="0"/>
              <a:t>(avvisi ordinari, tematici, e progetti locali)</a:t>
            </a:r>
            <a:endParaRPr lang="it-IT" sz="18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26208" t="54709" r="58130" b="19457"/>
          <a:stretch/>
        </p:blipFill>
        <p:spPr bwMode="auto">
          <a:xfrm rot="21040808">
            <a:off x="611560" y="4476047"/>
            <a:ext cx="1368152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382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9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 rotWithShape="1">
          <a:blip r:embed="rId2"/>
          <a:srcRect l="11685" t="9537" r="13611" b="11794"/>
          <a:stretch/>
        </p:blipFill>
        <p:spPr bwMode="auto">
          <a:xfrm>
            <a:off x="611560" y="1268760"/>
            <a:ext cx="799288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2411760" y="3933056"/>
            <a:ext cx="4176464" cy="6403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6491069" y="5300220"/>
            <a:ext cx="1872208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6" name="Immagine 5" descr="http://www.ilsitodimassacarrara.it/sites/default/files/immagini_articoli/accesso-intern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05392"/>
            <a:ext cx="732304" cy="6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/>
          <p:nvPr/>
        </p:nvPicPr>
        <p:blipFill rotWithShape="1">
          <a:blip r:embed="rId4"/>
          <a:srcRect l="63784" t="26444" r="14563" b="45879"/>
          <a:stretch/>
        </p:blipFill>
        <p:spPr bwMode="auto">
          <a:xfrm rot="21031190">
            <a:off x="7938984" y="4727774"/>
            <a:ext cx="1052395" cy="635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69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SmartArt 3"/>
          <p:cNvPicPr>
            <a:picLocks noGrp="1"/>
          </p:cNvPicPr>
          <p:nvPr>
            <p:ph type="dgm" idx="1"/>
          </p:nvPr>
        </p:nvPicPr>
        <p:blipFill rotWithShape="1">
          <a:blip r:embed="rId2"/>
          <a:srcRect l="31937" t="31812" r="17328" b="20067"/>
          <a:stretch/>
        </p:blipFill>
        <p:spPr bwMode="auto">
          <a:xfrm>
            <a:off x="179512" y="2420888"/>
            <a:ext cx="5328592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331640" y="1423223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Compilazione </a:t>
            </a:r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 piano finanziario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2377911"/>
            <a:ext cx="35283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totale complessivo </a:t>
            </a:r>
          </a:p>
          <a:p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DEVE CORRISPONDERE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contributo richiesto 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l’iniziativa.</a:t>
            </a:r>
          </a:p>
          <a:p>
            <a:endParaRPr lang="it-I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Attenzione alle percentuali massime ammissibili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generali 30%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l’acquisto di beni strumentali 20% 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il personale amministrativo 30%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(rispetto al contributo richiesto)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 descr="Sorrisi Archives - BuongiornissimoCaffe.i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64211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87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484784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b="1" dirty="0"/>
          </a:p>
          <a:p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Caricamento del file </a:t>
            </a:r>
            <a:endParaRPr lang="it-IT" sz="2200" b="1" kern="0" dirty="0" smtClean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informazioni </a:t>
            </a:r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</a:t>
            </a:r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l’attribuzione dei punteggi</a:t>
            </a:r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</a:p>
          <a:p>
            <a:r>
              <a:rPr lang="it-IT" sz="2000" b="1" u="sng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AVVISI ORDINARI E AVVISO TEMATICO</a:t>
            </a:r>
            <a:endParaRPr lang="it-IT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l’applicativo vi chiederà obbligatoriamente un solo allegato,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modulo </a:t>
            </a:r>
            <a:r>
              <a:rPr lang="it-IT" sz="20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INFORMAZIONI PER L’ATTRIBUZIONE </a:t>
            </a:r>
          </a:p>
          <a:p>
            <a:r>
              <a:rPr lang="it-IT" sz="20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DEI PUNTEGGI (O CRITERI QUALITATIVI)</a:t>
            </a: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erroneamente viene caricato un allegato diverso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sensi dell’Avviso la domanda è INAMMISSIBILE</a:t>
            </a:r>
            <a:endParaRPr lang="it-IT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https://encrypted-tbn0.gstatic.com/images?q=tbn:ANd9GcSxlGdRC_JlkrM7Mj5I-eqijyVOpvbGlUz1blaLt0LJnhNvZCx6RJYkJnnxfCE&amp;s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21647"/>
          <a:stretch/>
        </p:blipFill>
        <p:spPr bwMode="auto">
          <a:xfrm rot="21419225">
            <a:off x="3799840" y="1164795"/>
            <a:ext cx="1544320" cy="774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5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/>
          <p:nvPr/>
        </p:nvPicPr>
        <p:blipFill rotWithShape="1">
          <a:blip r:embed="rId2"/>
          <a:srcRect l="19257" t="23612" r="31272" b="15293"/>
          <a:stretch/>
        </p:blipFill>
        <p:spPr bwMode="auto">
          <a:xfrm>
            <a:off x="2195736" y="2060848"/>
            <a:ext cx="5015696" cy="3687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00050" y="1484784"/>
            <a:ext cx="8276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sz="2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Caricare </a:t>
            </a:r>
            <a:r>
              <a:rPr lang="it-IT" sz="2200" b="1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</a:t>
            </a:r>
            <a:r>
              <a:rPr lang="it-IT" sz="2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gli allegati!</a:t>
            </a:r>
            <a:endParaRPr lang="it-IT" sz="2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https://encrypted-tbn0.gstatic.com/images?q=tbn:ANd9GcS9FRQlEzSDW4Zj2oJrmLyBrJpB9TJxbnVBsDmyr3c802-FcsU9oOlsS_SYOQ&amp;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18158"/>
            <a:ext cx="184612" cy="28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58386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35" y="5085184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3749677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4440"/>
            <a:ext cx="216024" cy="30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 bwMode="auto">
          <a:xfrm>
            <a:off x="2555776" y="2852936"/>
            <a:ext cx="1224136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20322750">
            <a:off x="7081711" y="2582315"/>
            <a:ext cx="979520" cy="4001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PDF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6834"/>
            <a:ext cx="2560409" cy="558235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 rotWithShape="1">
          <a:blip r:embed="rId8"/>
          <a:srcRect l="36923" t="37419" r="32979" b="50915"/>
          <a:stretch/>
        </p:blipFill>
        <p:spPr bwMode="auto">
          <a:xfrm>
            <a:off x="6156176" y="4869161"/>
            <a:ext cx="2152027" cy="537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81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067944" y="1412160"/>
            <a:ext cx="439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Opzione A</a:t>
            </a:r>
          </a:p>
          <a:p>
            <a:r>
              <a:rPr lang="it-IT" sz="1800" dirty="0"/>
              <a:t>i</a:t>
            </a:r>
            <a:r>
              <a:rPr lang="it-IT" sz="1800" dirty="0" smtClean="0"/>
              <a:t>l partner ha firmato digitalmente la scheda</a:t>
            </a:r>
          </a:p>
          <a:p>
            <a:pPr algn="r"/>
            <a:r>
              <a:rPr lang="it-IT" sz="1800" dirty="0"/>
              <a:t>a</a:t>
            </a:r>
            <a:r>
              <a:rPr lang="it-IT" sz="1800" dirty="0" smtClean="0"/>
              <a:t>llegare la scheda firmata digitalmente</a:t>
            </a:r>
            <a:endParaRPr lang="it-IT" sz="1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37024" y="2885745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Opzione B</a:t>
            </a:r>
          </a:p>
          <a:p>
            <a:r>
              <a:rPr lang="it-IT" sz="1800" dirty="0"/>
              <a:t>i</a:t>
            </a:r>
            <a:r>
              <a:rPr lang="it-IT" sz="1800" dirty="0" smtClean="0"/>
              <a:t>l partner non è munito di firma digitale e firmerà a mano la procura, mandandovi anche il documento d’identità</a:t>
            </a:r>
          </a:p>
          <a:p>
            <a:r>
              <a:rPr lang="it-IT" sz="1800" dirty="0" smtClean="0"/>
              <a:t>            allegare la scheda firmata digitalmente </a:t>
            </a:r>
          </a:p>
          <a:p>
            <a:r>
              <a:rPr lang="it-IT" sz="1800" dirty="0" smtClean="0"/>
              <a:t>+ procura con firma autografa del partner + CI del partner</a:t>
            </a:r>
            <a:endParaRPr lang="it-IT" sz="1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210817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b="1" dirty="0" smtClean="0">
              <a:solidFill>
                <a:schemeClr val="accent6"/>
              </a:solidFill>
              <a:latin typeface="+mn-lt"/>
            </a:endParaRPr>
          </a:p>
          <a:p>
            <a:r>
              <a:rPr lang="it-IT" sz="2200" b="1" dirty="0" smtClean="0">
                <a:solidFill>
                  <a:schemeClr val="accent6"/>
                </a:solidFill>
                <a:latin typeface="+mn-lt"/>
              </a:rPr>
              <a:t>Schede </a:t>
            </a:r>
            <a:r>
              <a:rPr lang="it-IT" sz="2200" b="1" dirty="0">
                <a:solidFill>
                  <a:schemeClr val="accent6"/>
                </a:solidFill>
                <a:latin typeface="+mn-lt"/>
              </a:rPr>
              <a:t>partner</a:t>
            </a:r>
          </a:p>
        </p:txBody>
      </p:sp>
      <p:sp>
        <p:nvSpPr>
          <p:cNvPr id="13" name="Freccia a destra 12"/>
          <p:cNvSpPr/>
          <p:nvPr/>
        </p:nvSpPr>
        <p:spPr bwMode="auto">
          <a:xfrm flipV="1">
            <a:off x="4067944" y="2132856"/>
            <a:ext cx="648072" cy="457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flipV="1">
            <a:off x="4001959" y="3850621"/>
            <a:ext cx="648072" cy="457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321271" y="1940065"/>
            <a:ext cx="2380778" cy="1394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3050375" y="2099127"/>
            <a:ext cx="657529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>
            <a:off x="3058263" y="2710147"/>
            <a:ext cx="648512" cy="276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367812" y="5039465"/>
            <a:ext cx="856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il partner è considerato tale 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solo se compila e sottoscrive la relativa scheda!</a:t>
            </a:r>
          </a:p>
          <a:p>
            <a:endParaRPr lang="it-IT" sz="18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1223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226840"/>
            <a:ext cx="8058150" cy="762000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DI ACCESSO ALLA DOMANDA DI CONTRIBUTO E MODULISTICA</a:t>
            </a: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353" y="2156048"/>
            <a:ext cx="3783607" cy="3793232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 per i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progetti locali</a:t>
            </a:r>
          </a:p>
          <a:p>
            <a:pPr marL="0" indent="0" algn="ctr">
              <a:buNone/>
            </a:pPr>
            <a:r>
              <a:rPr lang="it-IT" sz="2000" b="1" u="sng" dirty="0" smtClean="0"/>
              <a:t> </a:t>
            </a:r>
          </a:p>
        </p:txBody>
      </p:sp>
      <p:pic>
        <p:nvPicPr>
          <p:cNvPr id="19" name="Immagine 18"/>
          <p:cNvPicPr/>
          <p:nvPr/>
        </p:nvPicPr>
        <p:blipFill rotWithShape="1">
          <a:blip r:embed="rId2"/>
          <a:srcRect l="14869" t="23447" r="41109" b="30727"/>
          <a:stretch/>
        </p:blipFill>
        <p:spPr bwMode="auto">
          <a:xfrm>
            <a:off x="4497492" y="2231853"/>
            <a:ext cx="3201169" cy="2242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magine 19"/>
          <p:cNvPicPr/>
          <p:nvPr/>
        </p:nvPicPr>
        <p:blipFill rotWithShape="1">
          <a:blip r:embed="rId3"/>
          <a:srcRect l="11404" t="28782" r="60879" b="33495"/>
          <a:stretch/>
        </p:blipFill>
        <p:spPr bwMode="auto">
          <a:xfrm>
            <a:off x="5652120" y="4005064"/>
            <a:ext cx="2899953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 descr="TRIPPING HAZAR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182">
            <a:off x="1353443" y="3289394"/>
            <a:ext cx="1933426" cy="18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6" y="18864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6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/>
          <p:nvPr/>
        </p:nvPicPr>
        <p:blipFill rotWithShape="1">
          <a:blip r:embed="rId2"/>
          <a:srcRect l="12314" t="23245" r="11739" b="14390"/>
          <a:stretch/>
        </p:blipFill>
        <p:spPr bwMode="auto">
          <a:xfrm>
            <a:off x="652540" y="2534816"/>
            <a:ext cx="7488832" cy="3486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052736"/>
            <a:ext cx="8058150" cy="762000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DIMENTICATE:</a:t>
            </a:r>
            <a:b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AVVISI ORDINARI E AVVISO TEMATICO</a:t>
            </a:r>
            <a:endParaRPr lang="it-IT" sz="2000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700808"/>
            <a:ext cx="8420422" cy="4104456"/>
          </a:xfrm>
        </p:spPr>
        <p:txBody>
          <a:bodyPr/>
          <a:lstStyle/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I criteri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oggettivi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valutazione sono in IOL  </a:t>
            </a:r>
            <a:endParaRPr lang="it-IT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7" name="Immagine 6" descr="https://encrypted-tbn0.gstatic.com/images?q=tbn:ANd9GcSxlGdRC_JlkrM7Mj5I-eqijyVOpvbGlUz1blaLt0LJnhNvZCx6RJYkJnnxfCE&amp;s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21647"/>
          <a:stretch/>
        </p:blipFill>
        <p:spPr bwMode="auto">
          <a:xfrm rot="21419225">
            <a:off x="4299792" y="2835166"/>
            <a:ext cx="1389383" cy="63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 descr="http://www.ilsitodimassacarrara.it/sites/default/files/immagini_articoli/accesso-interne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44" y="4855657"/>
            <a:ext cx="1008112" cy="99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96" y="177003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2420888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b="1" dirty="0"/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 caso in cui il Servizio chieda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INTEGRAZIONI </a:t>
            </a:r>
          </a:p>
          <a:p>
            <a:pPr>
              <a:spcAft>
                <a:spcPts val="12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 domanda di contributo,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stesse devono essere trasmesse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termine  </a:t>
            </a:r>
            <a:r>
              <a:rPr lang="it-IT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perentorio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di 10 giorni </a:t>
            </a:r>
          </a:p>
          <a:p>
            <a:endParaRPr lang="it-IT" sz="1800" b="1" u="sng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sz="1800" b="1" dirty="0"/>
          </a:p>
        </p:txBody>
      </p:sp>
      <p:pic>
        <p:nvPicPr>
          <p:cNvPr id="6" name="Immagine 5" descr="Risultati immagini per ALE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7488"/>
          <a:stretch/>
        </p:blipFill>
        <p:spPr bwMode="auto">
          <a:xfrm rot="791295">
            <a:off x="7110584" y="1350641"/>
            <a:ext cx="1783900" cy="1629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olo 1"/>
          <p:cNvSpPr txBox="1">
            <a:spLocks noGrp="1"/>
          </p:cNvSpPr>
          <p:nvPr>
            <p:ph type="title"/>
          </p:nvPr>
        </p:nvSpPr>
        <p:spPr>
          <a:xfrm>
            <a:off x="474290" y="1298848"/>
            <a:ext cx="805815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ATTENZIONE!</a:t>
            </a:r>
            <a:endParaRPr lang="it-IT" sz="2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96" y="151253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784976" cy="1728192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accent2"/>
                </a:solidFill>
              </a:rPr>
              <a:t/>
            </a:r>
            <a:br>
              <a:rPr lang="it-IT" sz="3200" dirty="0" smtClean="0">
                <a:solidFill>
                  <a:schemeClr val="accent2"/>
                </a:solidFill>
              </a:rPr>
            </a:br>
            <a:r>
              <a:rPr lang="it-IT" sz="2500" dirty="0" smtClean="0">
                <a:cs typeface="Times New Roman" pitchFamily="18" charset="0"/>
              </a:rPr>
              <a:t> 	</a:t>
            </a:r>
            <a:endParaRPr lang="it-IT" sz="1800" dirty="0" smtClean="0"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284155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  <a:p>
            <a:endParaRPr lang="it-IT" sz="2400" b="1" dirty="0" smtClean="0">
              <a:solidFill>
                <a:srgbClr val="21449C"/>
              </a:solidFill>
            </a:endParaRPr>
          </a:p>
          <a:p>
            <a:pPr algn="l"/>
            <a:endParaRPr lang="it-IT" sz="2400" b="1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196752"/>
            <a:ext cx="7366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e buon lavoro!</a:t>
            </a:r>
            <a:endParaRPr lang="it-IT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69196" t="53758" r="13250" b="32349"/>
          <a:stretch/>
        </p:blipFill>
        <p:spPr bwMode="auto">
          <a:xfrm rot="549425">
            <a:off x="6398001" y="2386543"/>
            <a:ext cx="1964591" cy="1061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 descr="http://www.ilsitodimassacarrara.it/sites/default/files/immagini_articoli/accesso-intern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9496"/>
            <a:ext cx="1008112" cy="99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/>
          <p:nvPr/>
        </p:nvPicPr>
        <p:blipFill rotWithShape="1">
          <a:blip r:embed="rId4"/>
          <a:srcRect l="28954" t="9594" r="26421" b="7011"/>
          <a:stretch/>
        </p:blipFill>
        <p:spPr bwMode="auto">
          <a:xfrm>
            <a:off x="4471005" y="1712448"/>
            <a:ext cx="1897410" cy="227634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  <a:alpha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5"/>
          <a:srcRect l="27034" t="21348" r="27266" b="10175"/>
          <a:stretch/>
        </p:blipFill>
        <p:spPr bwMode="auto">
          <a:xfrm rot="420823">
            <a:off x="467071" y="1827362"/>
            <a:ext cx="3895509" cy="3898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magine 15"/>
          <p:cNvPicPr/>
          <p:nvPr/>
        </p:nvPicPr>
        <p:blipFill rotWithShape="1">
          <a:blip r:embed="rId6"/>
          <a:srcRect l="25000" t="30139" r="26519" b="9239"/>
          <a:stretch/>
        </p:blipFill>
        <p:spPr bwMode="auto">
          <a:xfrm>
            <a:off x="6253386" y="3609078"/>
            <a:ext cx="2639094" cy="2055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 descr="https://upload.wikimedia.org/wikipedia/it/b/b8/Carta_identita_front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505">
            <a:off x="5775443" y="4449972"/>
            <a:ext cx="612068" cy="94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55" y="130590"/>
            <a:ext cx="2560409" cy="55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4858" y="990600"/>
            <a:ext cx="8058150" cy="762000"/>
          </a:xfrm>
        </p:spPr>
        <p:txBody>
          <a:bodyPr/>
          <a:lstStyle/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omanda </a:t>
            </a: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 – 2 fasi</a:t>
            </a:r>
            <a:endParaRPr lang="it-IT" sz="2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H="1">
            <a:off x="2411760" y="1844824"/>
            <a:ext cx="1224136" cy="10801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/>
          <p:cNvCxnSpPr/>
          <p:nvPr/>
        </p:nvCxnSpPr>
        <p:spPr bwMode="auto">
          <a:xfrm>
            <a:off x="4652392" y="1844824"/>
            <a:ext cx="1143744" cy="9997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Immagine 9"/>
          <p:cNvPicPr/>
          <p:nvPr/>
        </p:nvPicPr>
        <p:blipFill rotWithShape="1">
          <a:blip r:embed="rId2"/>
          <a:srcRect l="69196" t="53758" r="13250" b="34107"/>
          <a:stretch/>
        </p:blipFill>
        <p:spPr bwMode="auto">
          <a:xfrm>
            <a:off x="5353080" y="3933056"/>
            <a:ext cx="3456384" cy="1327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3"/>
          <a:srcRect l="63784" t="26444" r="14563" b="45879"/>
          <a:stretch/>
        </p:blipFill>
        <p:spPr bwMode="auto">
          <a:xfrm rot="21031190">
            <a:off x="6251170" y="2866309"/>
            <a:ext cx="2028555" cy="1301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709610"/>
            <a:ext cx="1797702" cy="2075437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 bwMode="auto">
          <a:xfrm>
            <a:off x="971600" y="990600"/>
            <a:ext cx="7056784" cy="8542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9" name="Immagine 8" descr="http://www.ilsitodimassacarrara.it/sites/default/files/immagini_articoli/accesso-interne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7" y="2525731"/>
            <a:ext cx="1872208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4094"/>
            <a:ext cx="2560409" cy="5582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51720" y="309255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IOL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1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052736"/>
            <a:ext cx="8058150" cy="762000"/>
          </a:xfrm>
        </p:spPr>
        <p:txBody>
          <a:bodyPr/>
          <a:lstStyle/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trovate </a:t>
            </a: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nell’applicativo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IOL:</a:t>
            </a:r>
            <a:endParaRPr lang="it-IT" sz="2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700808"/>
            <a:ext cx="8420422" cy="4104456"/>
          </a:xfrm>
        </p:spPr>
        <p:txBody>
          <a:bodyPr/>
          <a:lstStyle/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 del richiedente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 del legale rappresentante / procuratore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Dichiarazioni sostitutive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Attestazione di presa visione della privacy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conoscenza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degli obblighi di pubblicazione ex Legge 124/2017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assunzione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responsabilità circa i contenuti della domanda / impegno al rispetto degli obblighi di cui all’articolo 26 degli Avvisi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Piano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finanziario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Coordinate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IBAN</a:t>
            </a:r>
          </a:p>
          <a:p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Criteri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34999" t="75066" r="38155" b="11650"/>
          <a:stretch/>
        </p:blipFill>
        <p:spPr bwMode="auto">
          <a:xfrm rot="335807">
            <a:off x="5815249" y="1819628"/>
            <a:ext cx="3120646" cy="738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 descr="https://encrypted-tbn0.gstatic.com/images?q=tbn:ANd9GcSxlGdRC_JlkrM7Mj5I-eqijyVOpvbGlUz1blaLt0LJnhNvZCx6RJYkJnnxfCE&amp;s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21647"/>
          <a:stretch/>
        </p:blipFill>
        <p:spPr bwMode="auto">
          <a:xfrm rot="21419225">
            <a:off x="3507704" y="4986535"/>
            <a:ext cx="1389383" cy="63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 descr="http://www.ilsitodimassacarrara.it/sites/default/files/immagini_articoli/accesso-interne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10679"/>
            <a:ext cx="1008112" cy="104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91" y="142865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/>
          <p:nvPr/>
        </p:nvPicPr>
        <p:blipFill rotWithShape="1">
          <a:blip r:embed="rId2"/>
          <a:srcRect l="19257" t="23612" r="31272" b="15293"/>
          <a:stretch/>
        </p:blipFill>
        <p:spPr bwMode="auto">
          <a:xfrm>
            <a:off x="1483410" y="2261994"/>
            <a:ext cx="5015696" cy="3687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198" y="1052736"/>
            <a:ext cx="8350250" cy="720080"/>
          </a:xfrm>
        </p:spPr>
        <p:txBody>
          <a:bodyPr/>
          <a:lstStyle/>
          <a:p>
            <a:pPr algn="ctr" eaLnBrk="1" hangingPunct="1"/>
            <a:r>
              <a:rPr lang="it-IT" sz="2200" dirty="0" smtClean="0">
                <a:solidFill>
                  <a:schemeClr val="accent2"/>
                </a:solidFill>
              </a:rPr>
              <a:t/>
            </a:r>
            <a:br>
              <a:rPr lang="it-IT" sz="2200" dirty="0" smtClean="0">
                <a:solidFill>
                  <a:schemeClr val="accent2"/>
                </a:solidFill>
              </a:rPr>
            </a:br>
            <a:endParaRPr lang="it-IT" sz="2200" u="sng" dirty="0" smtClean="0">
              <a:solidFill>
                <a:srgbClr val="214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40960" cy="309634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it-IT" sz="800" b="1" dirty="0" smtClean="0"/>
          </a:p>
          <a:p>
            <a:pPr marL="0" indent="0" algn="just" eaLnBrk="1" hangingPunct="1">
              <a:buNone/>
              <a:defRPr/>
            </a:pPr>
            <a:endParaRPr lang="it-IT" sz="2000" b="1" dirty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endParaRPr lang="it-IT" sz="800" b="1" i="1" dirty="0" smtClean="0"/>
          </a:p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  <p:sp>
        <p:nvSpPr>
          <p:cNvPr id="40" name="Titolo 1"/>
          <p:cNvSpPr txBox="1">
            <a:spLocks/>
          </p:cNvSpPr>
          <p:nvPr/>
        </p:nvSpPr>
        <p:spPr bwMode="auto">
          <a:xfrm>
            <a:off x="400050" y="1082824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trovate nel box della modulistica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it-IT" sz="2000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ORDINARI E AVVISO TEMATICO</a:t>
            </a:r>
            <a:endParaRPr lang="it-IT" sz="2000" u="sng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/>
          <p:cNvPicPr/>
          <p:nvPr/>
        </p:nvPicPr>
        <p:blipFill rotWithShape="1">
          <a:blip r:embed="rId3"/>
          <a:srcRect l="70647" t="57480" r="18059" b="37061"/>
          <a:stretch/>
        </p:blipFill>
        <p:spPr bwMode="auto">
          <a:xfrm rot="708778">
            <a:off x="6374490" y="2467865"/>
            <a:ext cx="2219325" cy="59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2524834"/>
            <a:ext cx="72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</a:rPr>
              <a:t>1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55576" y="3244914"/>
            <a:ext cx="72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55576" y="3892986"/>
            <a:ext cx="72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</a:rPr>
              <a:t>3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55576" y="4541058"/>
            <a:ext cx="72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55576" y="5261138"/>
            <a:ext cx="72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</a:rPr>
              <a:t>5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17" y="216341"/>
            <a:ext cx="2560409" cy="55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198" y="1052736"/>
            <a:ext cx="8350250" cy="720080"/>
          </a:xfrm>
        </p:spPr>
        <p:txBody>
          <a:bodyPr/>
          <a:lstStyle/>
          <a:p>
            <a:pPr algn="ctr" eaLnBrk="1" hangingPunct="1"/>
            <a:r>
              <a:rPr lang="it-IT" sz="2200" dirty="0" smtClean="0">
                <a:solidFill>
                  <a:schemeClr val="accent2"/>
                </a:solidFill>
              </a:rPr>
              <a:t/>
            </a:r>
            <a:br>
              <a:rPr lang="it-IT" sz="2200" dirty="0" smtClean="0">
                <a:solidFill>
                  <a:schemeClr val="accent2"/>
                </a:solidFill>
              </a:rPr>
            </a:br>
            <a:endParaRPr lang="it-IT" sz="2200" u="sng" dirty="0" smtClean="0">
              <a:solidFill>
                <a:srgbClr val="214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40960" cy="309634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it-IT" sz="800" b="1" dirty="0" smtClean="0"/>
          </a:p>
          <a:p>
            <a:pPr marL="0" indent="0" algn="just" eaLnBrk="1" hangingPunct="1">
              <a:buNone/>
              <a:defRPr/>
            </a:pPr>
            <a:endParaRPr lang="it-IT" sz="2000" b="1" dirty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endParaRPr lang="it-IT" sz="800" b="1" i="1" dirty="0" smtClean="0"/>
          </a:p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  <p:sp>
        <p:nvSpPr>
          <p:cNvPr id="40" name="Titolo 1"/>
          <p:cNvSpPr txBox="1">
            <a:spLocks/>
          </p:cNvSpPr>
          <p:nvPr/>
        </p:nvSpPr>
        <p:spPr bwMode="auto">
          <a:xfrm>
            <a:off x="400050" y="1082824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trovate nel box della modulistica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it-IT" sz="2000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PROGETTI LOCALI</a:t>
            </a:r>
            <a:endParaRPr lang="it-IT" sz="2000" u="sng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/>
          <p:cNvPicPr/>
          <p:nvPr/>
        </p:nvPicPr>
        <p:blipFill rotWithShape="1">
          <a:blip r:embed="rId2"/>
          <a:srcRect l="70647" t="57480" r="18059" b="37061"/>
          <a:stretch/>
        </p:blipFill>
        <p:spPr bwMode="auto">
          <a:xfrm rot="708778">
            <a:off x="6265716" y="2539873"/>
            <a:ext cx="2219325" cy="59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816251" y="3203637"/>
            <a:ext cx="72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17" y="216341"/>
            <a:ext cx="2560409" cy="558235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 rotWithShape="1">
          <a:blip r:embed="rId4"/>
          <a:srcRect l="28275" t="33792" r="41916" b="50212"/>
          <a:stretch/>
        </p:blipFill>
        <p:spPr bwMode="auto">
          <a:xfrm>
            <a:off x="1551540" y="2452829"/>
            <a:ext cx="3596524" cy="1264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ccia in giù 4"/>
          <p:cNvSpPr/>
          <p:nvPr/>
        </p:nvSpPr>
        <p:spPr bwMode="auto">
          <a:xfrm>
            <a:off x="4067944" y="4221088"/>
            <a:ext cx="864096" cy="43204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479715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Eccezione – tutto su IOL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8" name="Immagine 17" descr="http://www.ilsitodimassacarrara.it/sites/default/files/immagini_articoli/accesso-interne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59591"/>
            <a:ext cx="720080" cy="74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4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INFORMAZIONI </a:t>
            </a:r>
            <a:r>
              <a:rPr lang="it-IT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L’ATTRIBUZIONE DEI </a:t>
            </a:r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PUNTEGGI / CRITERI (descrizione progetto)</a:t>
            </a:r>
            <a:endParaRPr lang="it-IT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24452" t="23873" r="23126" b="9230"/>
          <a:stretch/>
        </p:blipFill>
        <p:spPr bwMode="auto">
          <a:xfrm>
            <a:off x="1403648" y="1844824"/>
            <a:ext cx="561662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/>
          <p:cNvSpPr txBox="1"/>
          <p:nvPr/>
        </p:nvSpPr>
        <p:spPr>
          <a:xfrm rot="20699291">
            <a:off x="7055161" y="3927018"/>
            <a:ext cx="1922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Personalizzato per ogni Avviso!</a:t>
            </a:r>
            <a:endParaRPr lang="it-I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693370">
            <a:off x="273172" y="4315144"/>
            <a:ext cx="979520" cy="4001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PDF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3"/>
          <a:srcRect l="70647" t="57480" r="18059" b="37061"/>
          <a:stretch/>
        </p:blipFill>
        <p:spPr bwMode="auto">
          <a:xfrm>
            <a:off x="7158765" y="2132856"/>
            <a:ext cx="1715269" cy="501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03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3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QUADRO LOGICO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17103" t="28713" r="17852" b="10790"/>
          <a:stretch/>
        </p:blipFill>
        <p:spPr bwMode="auto">
          <a:xfrm>
            <a:off x="755576" y="1844824"/>
            <a:ext cx="770262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/>
          <p:cNvSpPr txBox="1"/>
          <p:nvPr/>
        </p:nvSpPr>
        <p:spPr>
          <a:xfrm rot="20352347">
            <a:off x="313501" y="1412672"/>
            <a:ext cx="884152" cy="4001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PDF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3"/>
          <a:srcRect l="70647" t="57480" r="18059" b="37061"/>
          <a:stretch/>
        </p:blipFill>
        <p:spPr bwMode="auto">
          <a:xfrm>
            <a:off x="6742931" y="1164564"/>
            <a:ext cx="1715269" cy="501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36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28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349FED-D89F-4B23-AF05-0F46F072D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CAFF5-CCEA-479F-AEF0-88C88A191A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DBAFD8-E848-4D30-BC9C-D3A5790DCF77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1035</Words>
  <Application>Microsoft Office PowerPoint</Application>
  <PresentationFormat>Presentazione su schermo (4:3)</PresentationFormat>
  <Paragraphs>166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</vt:lpstr>
      <vt:lpstr>Calibri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LINK DI ACCESSO ALLA DOMANDA DI CONTRIBUTO E MODULISTICA</vt:lpstr>
      <vt:lpstr>Presentazione standard di PowerPoint</vt:lpstr>
      <vt:lpstr>Domanda di contributo – 2 fasi</vt:lpstr>
      <vt:lpstr>Cosa trovate nell’applicativo IOL:</vt:lpstr>
      <vt:lpstr> </vt:lpstr>
      <vt:lpstr> </vt:lpstr>
      <vt:lpstr>1. INFORMAZIONI PER L’ATTRIBUZIONE DEI PUNTEGGI / CRITERI (descrizione progetto)</vt:lpstr>
      <vt:lpstr>2. QUADRO LOGICO</vt:lpstr>
      <vt:lpstr>Suggerimenti per la compilazione del quadro logico</vt:lpstr>
      <vt:lpstr>Presentazione standard di PowerPoint</vt:lpstr>
      <vt:lpstr>3. SCHEDA/E PARTNER firmata/e digitalmente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LINK DI ACCESSO  ALLA DOMANDA DI CONTRIBUTO</vt:lpstr>
      <vt:lpstr>Presentazione standard di PowerPoint</vt:lpstr>
      <vt:lpstr>SPID: cos’è e come si ottengono le credenziali?</vt:lpstr>
      <vt:lpstr>Compilazione della domanda (dati strutturati)</vt:lpstr>
      <vt:lpstr>Presentazione standard di PowerPoint</vt:lpstr>
      <vt:lpstr>Presentazione standard di PowerPoint</vt:lpstr>
      <vt:lpstr>Presentazione standard di PowerPoint</vt:lpstr>
      <vt:lpstr>Caricamento allegati</vt:lpstr>
      <vt:lpstr>Presentazione standard di PowerPoint</vt:lpstr>
      <vt:lpstr>Presentazione standard di PowerPoint</vt:lpstr>
      <vt:lpstr>Trasmissione finale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LINK DI ACCESSO ALLA DOMANDA DI CONTRIBUTO E MODULISTICA</vt:lpstr>
      <vt:lpstr>NON DIMENTICATE: PER AVVISI ORDINARI E AVVISO TEMATICO</vt:lpstr>
      <vt:lpstr>ATTENZIONE!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Simonetti Maria Teresa</cp:lastModifiedBy>
  <cp:revision>460</cp:revision>
  <cp:lastPrinted>2019-11-13T14:49:21Z</cp:lastPrinted>
  <dcterms:created xsi:type="dcterms:W3CDTF">2006-02-07T08:20:31Z</dcterms:created>
  <dcterms:modified xsi:type="dcterms:W3CDTF">2024-11-11T17:34:41Z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