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18" r:id="rId2"/>
  </p:sldMasterIdLst>
  <p:notesMasterIdLst>
    <p:notesMasterId r:id="rId89"/>
  </p:notesMasterIdLst>
  <p:handoutMasterIdLst>
    <p:handoutMasterId r:id="rId90"/>
  </p:handoutMasterIdLst>
  <p:sldIdLst>
    <p:sldId id="360" r:id="rId3"/>
    <p:sldId id="423" r:id="rId4"/>
    <p:sldId id="463" r:id="rId5"/>
    <p:sldId id="481" r:id="rId6"/>
    <p:sldId id="466" r:id="rId7"/>
    <p:sldId id="474" r:id="rId8"/>
    <p:sldId id="477" r:id="rId9"/>
    <p:sldId id="475" r:id="rId10"/>
    <p:sldId id="478" r:id="rId11"/>
    <p:sldId id="479" r:id="rId12"/>
    <p:sldId id="476" r:id="rId13"/>
    <p:sldId id="482" r:id="rId14"/>
    <p:sldId id="483" r:id="rId15"/>
    <p:sldId id="484" r:id="rId16"/>
    <p:sldId id="417" r:id="rId17"/>
    <p:sldId id="490" r:id="rId18"/>
    <p:sldId id="495" r:id="rId19"/>
    <p:sldId id="462" r:id="rId20"/>
    <p:sldId id="421" r:id="rId21"/>
    <p:sldId id="491" r:id="rId22"/>
    <p:sldId id="467" r:id="rId23"/>
    <p:sldId id="434" r:id="rId24"/>
    <p:sldId id="503" r:id="rId25"/>
    <p:sldId id="493" r:id="rId26"/>
    <p:sldId id="494" r:id="rId27"/>
    <p:sldId id="502" r:id="rId28"/>
    <p:sldId id="473" r:id="rId29"/>
    <p:sldId id="456" r:id="rId30"/>
    <p:sldId id="470" r:id="rId31"/>
    <p:sldId id="457" r:id="rId32"/>
    <p:sldId id="471" r:id="rId33"/>
    <p:sldId id="400" r:id="rId34"/>
    <p:sldId id="459" r:id="rId35"/>
    <p:sldId id="380" r:id="rId36"/>
    <p:sldId id="469" r:id="rId37"/>
    <p:sldId id="501" r:id="rId38"/>
    <p:sldId id="383" r:id="rId39"/>
    <p:sldId id="455" r:id="rId40"/>
    <p:sldId id="492" r:id="rId41"/>
    <p:sldId id="374" r:id="rId42"/>
    <p:sldId id="376" r:id="rId43"/>
    <p:sldId id="386" r:id="rId44"/>
    <p:sldId id="369" r:id="rId45"/>
    <p:sldId id="388" r:id="rId46"/>
    <p:sldId id="377" r:id="rId47"/>
    <p:sldId id="412" r:id="rId48"/>
    <p:sldId id="496" r:id="rId49"/>
    <p:sldId id="413" r:id="rId50"/>
    <p:sldId id="419" r:id="rId51"/>
    <p:sldId id="378" r:id="rId52"/>
    <p:sldId id="418" r:id="rId53"/>
    <p:sldId id="497" r:id="rId54"/>
    <p:sldId id="416" r:id="rId55"/>
    <p:sldId id="379" r:id="rId56"/>
    <p:sldId id="439" r:id="rId57"/>
    <p:sldId id="425" r:id="rId58"/>
    <p:sldId id="440" r:id="rId59"/>
    <p:sldId id="426" r:id="rId60"/>
    <p:sldId id="441" r:id="rId61"/>
    <p:sldId id="438" r:id="rId62"/>
    <p:sldId id="427" r:id="rId63"/>
    <p:sldId id="381" r:id="rId64"/>
    <p:sldId id="382" r:id="rId65"/>
    <p:sldId id="498" r:id="rId66"/>
    <p:sldId id="384" r:id="rId67"/>
    <p:sldId id="385" r:id="rId68"/>
    <p:sldId id="499" r:id="rId69"/>
    <p:sldId id="387" r:id="rId70"/>
    <p:sldId id="500" r:id="rId71"/>
    <p:sldId id="431" r:id="rId72"/>
    <p:sldId id="442" r:id="rId73"/>
    <p:sldId id="443" r:id="rId74"/>
    <p:sldId id="389" r:id="rId75"/>
    <p:sldId id="390" r:id="rId76"/>
    <p:sldId id="391" r:id="rId77"/>
    <p:sldId id="392" r:id="rId78"/>
    <p:sldId id="393" r:id="rId79"/>
    <p:sldId id="401" r:id="rId80"/>
    <p:sldId id="395" r:id="rId81"/>
    <p:sldId id="422" r:id="rId82"/>
    <p:sldId id="394" r:id="rId83"/>
    <p:sldId id="409" r:id="rId84"/>
    <p:sldId id="396" r:id="rId85"/>
    <p:sldId id="397" r:id="rId86"/>
    <p:sldId id="398" r:id="rId87"/>
    <p:sldId id="405" r:id="rId88"/>
  </p:sldIdLst>
  <p:sldSz cx="9144000" cy="6858000" type="screen4x3"/>
  <p:notesSz cx="6794500" cy="9906000"/>
  <p:defaultTextStyle>
    <a:defPPr>
      <a:defRPr lang="it-IT"/>
    </a:defPPr>
    <a:lvl1pPr algn="ctr" rtl="0" fontAlgn="base">
      <a:spcBef>
        <a:spcPct val="0"/>
      </a:spcBef>
      <a:spcAft>
        <a:spcPct val="0"/>
      </a:spcAft>
      <a:defRPr sz="4400" kern="1200">
        <a:solidFill>
          <a:schemeClr val="tx1"/>
        </a:solidFill>
        <a:latin typeface="DecimaWE Rg" pitchFamily="2" charset="0"/>
        <a:ea typeface="+mn-ea"/>
        <a:cs typeface="+mn-cs"/>
      </a:defRPr>
    </a:lvl1pPr>
    <a:lvl2pPr marL="457200" algn="ctr" rtl="0" fontAlgn="base">
      <a:spcBef>
        <a:spcPct val="0"/>
      </a:spcBef>
      <a:spcAft>
        <a:spcPct val="0"/>
      </a:spcAft>
      <a:defRPr sz="4400" kern="1200">
        <a:solidFill>
          <a:schemeClr val="tx1"/>
        </a:solidFill>
        <a:latin typeface="DecimaWE Rg" pitchFamily="2" charset="0"/>
        <a:ea typeface="+mn-ea"/>
        <a:cs typeface="+mn-cs"/>
      </a:defRPr>
    </a:lvl2pPr>
    <a:lvl3pPr marL="914400" algn="ctr" rtl="0" fontAlgn="base">
      <a:spcBef>
        <a:spcPct val="0"/>
      </a:spcBef>
      <a:spcAft>
        <a:spcPct val="0"/>
      </a:spcAft>
      <a:defRPr sz="4400" kern="1200">
        <a:solidFill>
          <a:schemeClr val="tx1"/>
        </a:solidFill>
        <a:latin typeface="DecimaWE Rg" pitchFamily="2" charset="0"/>
        <a:ea typeface="+mn-ea"/>
        <a:cs typeface="+mn-cs"/>
      </a:defRPr>
    </a:lvl3pPr>
    <a:lvl4pPr marL="1371600" algn="ctr" rtl="0" fontAlgn="base">
      <a:spcBef>
        <a:spcPct val="0"/>
      </a:spcBef>
      <a:spcAft>
        <a:spcPct val="0"/>
      </a:spcAft>
      <a:defRPr sz="4400" kern="1200">
        <a:solidFill>
          <a:schemeClr val="tx1"/>
        </a:solidFill>
        <a:latin typeface="DecimaWE Rg" pitchFamily="2" charset="0"/>
        <a:ea typeface="+mn-ea"/>
        <a:cs typeface="+mn-cs"/>
      </a:defRPr>
    </a:lvl4pPr>
    <a:lvl5pPr marL="1828800" algn="ctr" rtl="0" fontAlgn="base">
      <a:spcBef>
        <a:spcPct val="0"/>
      </a:spcBef>
      <a:spcAft>
        <a:spcPct val="0"/>
      </a:spcAft>
      <a:defRPr sz="4400" kern="1200">
        <a:solidFill>
          <a:schemeClr val="tx1"/>
        </a:solidFill>
        <a:latin typeface="DecimaWE Rg" pitchFamily="2" charset="0"/>
        <a:ea typeface="+mn-ea"/>
        <a:cs typeface="+mn-cs"/>
      </a:defRPr>
    </a:lvl5pPr>
    <a:lvl6pPr marL="2286000" algn="l" defTabSz="914400" rtl="0" eaLnBrk="1" latinLnBrk="0" hangingPunct="1">
      <a:defRPr sz="4400" kern="1200">
        <a:solidFill>
          <a:schemeClr val="tx1"/>
        </a:solidFill>
        <a:latin typeface="DecimaWE Rg" pitchFamily="2" charset="0"/>
        <a:ea typeface="+mn-ea"/>
        <a:cs typeface="+mn-cs"/>
      </a:defRPr>
    </a:lvl6pPr>
    <a:lvl7pPr marL="2743200" algn="l" defTabSz="914400" rtl="0" eaLnBrk="1" latinLnBrk="0" hangingPunct="1">
      <a:defRPr sz="4400" kern="1200">
        <a:solidFill>
          <a:schemeClr val="tx1"/>
        </a:solidFill>
        <a:latin typeface="DecimaWE Rg" pitchFamily="2" charset="0"/>
        <a:ea typeface="+mn-ea"/>
        <a:cs typeface="+mn-cs"/>
      </a:defRPr>
    </a:lvl7pPr>
    <a:lvl8pPr marL="3200400" algn="l" defTabSz="914400" rtl="0" eaLnBrk="1" latinLnBrk="0" hangingPunct="1">
      <a:defRPr sz="4400" kern="1200">
        <a:solidFill>
          <a:schemeClr val="tx1"/>
        </a:solidFill>
        <a:latin typeface="DecimaWE Rg" pitchFamily="2" charset="0"/>
        <a:ea typeface="+mn-ea"/>
        <a:cs typeface="+mn-cs"/>
      </a:defRPr>
    </a:lvl8pPr>
    <a:lvl9pPr marL="3657600" algn="l" defTabSz="914400" rtl="0" eaLnBrk="1" latinLnBrk="0" hangingPunct="1">
      <a:defRPr sz="4400" kern="1200">
        <a:solidFill>
          <a:schemeClr val="tx1"/>
        </a:solidFill>
        <a:latin typeface="DecimaWE Rg" pitchFamily="2" charset="0"/>
        <a:ea typeface="+mn-ea"/>
        <a:cs typeface="+mn-cs"/>
      </a:defRPr>
    </a:lvl9pPr>
  </p:defaultTextStyle>
  <p:extLst>
    <p:ext uri="{521415D9-36F7-43E2-AB2F-B90AF26B5E84}">
      <p14:sectionLst xmlns:p14="http://schemas.microsoft.com/office/powerpoint/2010/main">
        <p14:section name="Sezione predefinita" id="{FCFFDA27-604B-4BBD-B037-50D40B1B5668}">
          <p14:sldIdLst>
            <p14:sldId id="360"/>
            <p14:sldId id="423"/>
            <p14:sldId id="463"/>
            <p14:sldId id="481"/>
            <p14:sldId id="466"/>
            <p14:sldId id="474"/>
            <p14:sldId id="477"/>
            <p14:sldId id="475"/>
            <p14:sldId id="478"/>
            <p14:sldId id="479"/>
            <p14:sldId id="476"/>
            <p14:sldId id="482"/>
            <p14:sldId id="483"/>
            <p14:sldId id="484"/>
            <p14:sldId id="417"/>
            <p14:sldId id="490"/>
            <p14:sldId id="495"/>
            <p14:sldId id="462"/>
            <p14:sldId id="421"/>
            <p14:sldId id="491"/>
            <p14:sldId id="467"/>
            <p14:sldId id="434"/>
            <p14:sldId id="503"/>
            <p14:sldId id="493"/>
            <p14:sldId id="494"/>
            <p14:sldId id="502"/>
            <p14:sldId id="473"/>
            <p14:sldId id="456"/>
            <p14:sldId id="470"/>
            <p14:sldId id="457"/>
            <p14:sldId id="471"/>
          </p14:sldIdLst>
        </p14:section>
        <p14:section name="Sezione senza titolo" id="{65C95F6A-A6EE-489E-8568-CCC39BB84CBD}">
          <p14:sldIdLst>
            <p14:sldId id="400"/>
            <p14:sldId id="459"/>
            <p14:sldId id="380"/>
            <p14:sldId id="469"/>
            <p14:sldId id="501"/>
            <p14:sldId id="383"/>
            <p14:sldId id="455"/>
            <p14:sldId id="492"/>
            <p14:sldId id="374"/>
            <p14:sldId id="376"/>
            <p14:sldId id="386"/>
            <p14:sldId id="369"/>
            <p14:sldId id="388"/>
            <p14:sldId id="377"/>
            <p14:sldId id="412"/>
            <p14:sldId id="496"/>
            <p14:sldId id="413"/>
            <p14:sldId id="419"/>
            <p14:sldId id="378"/>
            <p14:sldId id="418"/>
            <p14:sldId id="497"/>
            <p14:sldId id="416"/>
            <p14:sldId id="379"/>
            <p14:sldId id="439"/>
            <p14:sldId id="425"/>
            <p14:sldId id="440"/>
            <p14:sldId id="426"/>
            <p14:sldId id="441"/>
            <p14:sldId id="438"/>
            <p14:sldId id="427"/>
            <p14:sldId id="381"/>
            <p14:sldId id="382"/>
            <p14:sldId id="498"/>
            <p14:sldId id="384"/>
            <p14:sldId id="385"/>
            <p14:sldId id="499"/>
            <p14:sldId id="387"/>
            <p14:sldId id="500"/>
            <p14:sldId id="431"/>
            <p14:sldId id="442"/>
            <p14:sldId id="443"/>
            <p14:sldId id="389"/>
            <p14:sldId id="390"/>
            <p14:sldId id="391"/>
            <p14:sldId id="392"/>
            <p14:sldId id="393"/>
            <p14:sldId id="401"/>
            <p14:sldId id="395"/>
            <p14:sldId id="422"/>
            <p14:sldId id="394"/>
            <p14:sldId id="409"/>
            <p14:sldId id="396"/>
            <p14:sldId id="397"/>
            <p14:sldId id="398"/>
            <p14:sldId id="405"/>
          </p14:sldIdLst>
        </p14:section>
      </p14:sectionLst>
    </p:ext>
    <p:ext uri="{EFAFB233-063F-42B5-8137-9DF3F51BA10A}">
      <p15:sldGuideLst xmlns:p15="http://schemas.microsoft.com/office/powerpoint/2012/main">
        <p15:guide id="1" orient="horz" pos="864">
          <p15:clr>
            <a:srgbClr val="A4A3A4"/>
          </p15:clr>
        </p15:guide>
        <p15:guide id="2" pos="2880">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1449C"/>
    <a:srgbClr val="FF9900"/>
    <a:srgbClr val="FF66FF"/>
    <a:srgbClr val="FFFFFF"/>
    <a:srgbClr val="6633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94724" autoAdjust="0"/>
  </p:normalViewPr>
  <p:slideViewPr>
    <p:cSldViewPr>
      <p:cViewPr varScale="1">
        <p:scale>
          <a:sx n="83" d="100"/>
          <a:sy n="83" d="100"/>
        </p:scale>
        <p:origin x="1128" y="67"/>
      </p:cViewPr>
      <p:guideLst>
        <p:guide orient="horz" pos="86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3240" y="-82"/>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notesMaster" Target="notesMasters/notesMaster1.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handoutMaster" Target="handoutMasters/handoutMaster1.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viewProps" Target="view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t" anchorCtr="0" compatLnSpc="1">
            <a:prstTxWarp prst="textNoShape">
              <a:avLst/>
            </a:prstTxWarp>
          </a:bodyPr>
          <a:lstStyle>
            <a:lvl1pPr algn="l">
              <a:defRPr sz="1200">
                <a:latin typeface="Times New Roman" pitchFamily="18" charset="0"/>
              </a:defRPr>
            </a:lvl1pPr>
          </a:lstStyle>
          <a:p>
            <a:pPr>
              <a:defRPr/>
            </a:pPr>
            <a:endParaRPr lang="it-IT"/>
          </a:p>
        </p:txBody>
      </p:sp>
      <p:sp>
        <p:nvSpPr>
          <p:cNvPr id="58371" name="Rectangle 3"/>
          <p:cNvSpPr>
            <a:spLocks noGrp="1" noChangeArrowheads="1"/>
          </p:cNvSpPr>
          <p:nvPr>
            <p:ph type="dt" sz="quarter" idx="1"/>
          </p:nvPr>
        </p:nvSpPr>
        <p:spPr bwMode="auto">
          <a:xfrm>
            <a:off x="3849476" y="0"/>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t" anchorCtr="0" compatLnSpc="1">
            <a:prstTxWarp prst="textNoShape">
              <a:avLst/>
            </a:prstTxWarp>
          </a:bodyPr>
          <a:lstStyle>
            <a:lvl1pPr algn="r">
              <a:defRPr sz="1200">
                <a:latin typeface="Times New Roman" pitchFamily="18" charset="0"/>
              </a:defRPr>
            </a:lvl1pPr>
          </a:lstStyle>
          <a:p>
            <a:pPr>
              <a:defRPr/>
            </a:pPr>
            <a:endParaRPr lang="it-IT"/>
          </a:p>
        </p:txBody>
      </p:sp>
      <p:sp>
        <p:nvSpPr>
          <p:cNvPr id="58372" name="Rectangle 4"/>
          <p:cNvSpPr>
            <a:spLocks noGrp="1" noChangeArrowheads="1"/>
          </p:cNvSpPr>
          <p:nvPr>
            <p:ph type="ftr" sz="quarter" idx="2"/>
          </p:nvPr>
        </p:nvSpPr>
        <p:spPr bwMode="auto">
          <a:xfrm>
            <a:off x="0" y="9410145"/>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b" anchorCtr="0" compatLnSpc="1">
            <a:prstTxWarp prst="textNoShape">
              <a:avLst/>
            </a:prstTxWarp>
          </a:bodyPr>
          <a:lstStyle>
            <a:lvl1pPr algn="l">
              <a:defRPr sz="1200">
                <a:latin typeface="Times New Roman" pitchFamily="18" charset="0"/>
              </a:defRPr>
            </a:lvl1pPr>
          </a:lstStyle>
          <a:p>
            <a:pPr>
              <a:defRPr/>
            </a:pPr>
            <a:endParaRPr lang="it-IT"/>
          </a:p>
        </p:txBody>
      </p:sp>
      <p:sp>
        <p:nvSpPr>
          <p:cNvPr id="58373" name="Rectangle 5"/>
          <p:cNvSpPr>
            <a:spLocks noGrp="1" noChangeArrowheads="1"/>
          </p:cNvSpPr>
          <p:nvPr>
            <p:ph type="sldNum" sz="quarter" idx="3"/>
          </p:nvPr>
        </p:nvSpPr>
        <p:spPr bwMode="auto">
          <a:xfrm>
            <a:off x="3849476" y="9410145"/>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b" anchorCtr="0" compatLnSpc="1">
            <a:prstTxWarp prst="textNoShape">
              <a:avLst/>
            </a:prstTxWarp>
          </a:bodyPr>
          <a:lstStyle>
            <a:lvl1pPr algn="r">
              <a:defRPr sz="1200">
                <a:latin typeface="Times New Roman" pitchFamily="18" charset="0"/>
              </a:defRPr>
            </a:lvl1pPr>
          </a:lstStyle>
          <a:p>
            <a:pPr>
              <a:defRPr/>
            </a:pPr>
            <a:fld id="{F399FC1A-E90D-41E4-85F1-0BAD669E3EE2}" type="slidenum">
              <a:rPr lang="it-IT"/>
              <a:pPr>
                <a:defRPr/>
              </a:pPr>
              <a:t>‹N›</a:t>
            </a:fld>
            <a:endParaRPr lang="it-IT"/>
          </a:p>
        </p:txBody>
      </p:sp>
    </p:spTree>
    <p:extLst>
      <p:ext uri="{BB962C8B-B14F-4D97-AF65-F5344CB8AC3E}">
        <p14:creationId xmlns:p14="http://schemas.microsoft.com/office/powerpoint/2010/main" val="27945314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t" anchorCtr="0" compatLnSpc="1">
            <a:prstTxWarp prst="textNoShape">
              <a:avLst/>
            </a:prstTxWarp>
          </a:bodyPr>
          <a:lstStyle>
            <a:lvl1pPr algn="l">
              <a:defRPr sz="1200">
                <a:latin typeface="Times New Roman" pitchFamily="18" charset="0"/>
              </a:defRPr>
            </a:lvl1pPr>
          </a:lstStyle>
          <a:p>
            <a:pPr>
              <a:defRPr/>
            </a:pPr>
            <a:endParaRPr lang="it-IT"/>
          </a:p>
        </p:txBody>
      </p:sp>
      <p:sp>
        <p:nvSpPr>
          <p:cNvPr id="53251" name="Rectangle 3"/>
          <p:cNvSpPr>
            <a:spLocks noGrp="1" noChangeArrowheads="1"/>
          </p:cNvSpPr>
          <p:nvPr>
            <p:ph type="dt" idx="1"/>
          </p:nvPr>
        </p:nvSpPr>
        <p:spPr bwMode="auto">
          <a:xfrm>
            <a:off x="3849476" y="0"/>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t" anchorCtr="0" compatLnSpc="1">
            <a:prstTxWarp prst="textNoShape">
              <a:avLst/>
            </a:prstTxWarp>
          </a:bodyPr>
          <a:lstStyle>
            <a:lvl1pPr algn="r">
              <a:defRPr sz="1200">
                <a:latin typeface="Times New Roman" pitchFamily="18" charset="0"/>
              </a:defRPr>
            </a:lvl1pPr>
          </a:lstStyle>
          <a:p>
            <a:pPr>
              <a:defRPr/>
            </a:pPr>
            <a:endParaRPr lang="it-IT"/>
          </a:p>
        </p:txBody>
      </p:sp>
      <p:sp>
        <p:nvSpPr>
          <p:cNvPr id="33796" name="Rectangle 4"/>
          <p:cNvSpPr>
            <a:spLocks noGrp="1" noRot="1" noChangeAspect="1" noChangeArrowheads="1" noTextEdit="1"/>
          </p:cNvSpPr>
          <p:nvPr>
            <p:ph type="sldImg" idx="2"/>
          </p:nvPr>
        </p:nvSpPr>
        <p:spPr bwMode="auto">
          <a:xfrm>
            <a:off x="920750" y="742950"/>
            <a:ext cx="4953000" cy="3714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3" name="Rectangle 5"/>
          <p:cNvSpPr>
            <a:spLocks noGrp="1" noChangeArrowheads="1"/>
          </p:cNvSpPr>
          <p:nvPr>
            <p:ph type="body" sz="quarter" idx="3"/>
          </p:nvPr>
        </p:nvSpPr>
        <p:spPr bwMode="auto">
          <a:xfrm>
            <a:off x="906039" y="4705073"/>
            <a:ext cx="4982422" cy="44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53254" name="Rectangle 6"/>
          <p:cNvSpPr>
            <a:spLocks noGrp="1" noChangeArrowheads="1"/>
          </p:cNvSpPr>
          <p:nvPr>
            <p:ph type="ftr" sz="quarter" idx="4"/>
          </p:nvPr>
        </p:nvSpPr>
        <p:spPr bwMode="auto">
          <a:xfrm>
            <a:off x="0" y="9410145"/>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b" anchorCtr="0" compatLnSpc="1">
            <a:prstTxWarp prst="textNoShape">
              <a:avLst/>
            </a:prstTxWarp>
          </a:bodyPr>
          <a:lstStyle>
            <a:lvl1pPr algn="l">
              <a:defRPr sz="1200">
                <a:latin typeface="Times New Roman" pitchFamily="18" charset="0"/>
              </a:defRPr>
            </a:lvl1pPr>
          </a:lstStyle>
          <a:p>
            <a:pPr>
              <a:defRPr/>
            </a:pPr>
            <a:endParaRPr lang="it-IT"/>
          </a:p>
        </p:txBody>
      </p:sp>
      <p:sp>
        <p:nvSpPr>
          <p:cNvPr id="53255" name="Rectangle 7"/>
          <p:cNvSpPr>
            <a:spLocks noGrp="1" noChangeArrowheads="1"/>
          </p:cNvSpPr>
          <p:nvPr>
            <p:ph type="sldNum" sz="quarter" idx="5"/>
          </p:nvPr>
        </p:nvSpPr>
        <p:spPr bwMode="auto">
          <a:xfrm>
            <a:off x="3849476" y="9410145"/>
            <a:ext cx="2945024" cy="49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03" tIns="45651" rIns="91303" bIns="45651" numCol="1" anchor="b" anchorCtr="0" compatLnSpc="1">
            <a:prstTxWarp prst="textNoShape">
              <a:avLst/>
            </a:prstTxWarp>
          </a:bodyPr>
          <a:lstStyle>
            <a:lvl1pPr algn="r">
              <a:defRPr sz="1200">
                <a:latin typeface="Times New Roman" pitchFamily="18" charset="0"/>
              </a:defRPr>
            </a:lvl1pPr>
          </a:lstStyle>
          <a:p>
            <a:pPr>
              <a:defRPr/>
            </a:pPr>
            <a:fld id="{220712D0-D001-4D7A-B99F-A7873A6B09F8}" type="slidenum">
              <a:rPr lang="it-IT"/>
              <a:pPr>
                <a:defRPr/>
              </a:pPr>
              <a:t>‹N›</a:t>
            </a:fld>
            <a:endParaRPr lang="it-IT"/>
          </a:p>
        </p:txBody>
      </p:sp>
    </p:spTree>
    <p:extLst>
      <p:ext uri="{BB962C8B-B14F-4D97-AF65-F5344CB8AC3E}">
        <p14:creationId xmlns:p14="http://schemas.microsoft.com/office/powerpoint/2010/main" val="3637958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C9F0-D4ED-EA7D-1D36-56E57625574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C061BAE-5B45-5578-66F1-369E3BE4BA8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4C090A0-881A-A953-4C53-3B2C9D967A35}"/>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7849884-ED98-B289-091D-3E0886539845}"/>
              </a:ext>
            </a:extLst>
          </p:cNvPr>
          <p:cNvSpPr>
            <a:spLocks noGrp="1"/>
          </p:cNvSpPr>
          <p:nvPr>
            <p:ph type="sldNum" sz="quarter" idx="10"/>
          </p:nvPr>
        </p:nvSpPr>
        <p:spPr/>
        <p:txBody>
          <a:bodyPr/>
          <a:lstStyle/>
          <a:p>
            <a:pPr>
              <a:defRPr/>
            </a:pPr>
            <a:fld id="{220712D0-D001-4D7A-B99F-A7873A6B09F8}" type="slidenum">
              <a:rPr lang="it-IT" smtClean="0"/>
              <a:pPr>
                <a:defRPr/>
              </a:pPr>
              <a:t>27</a:t>
            </a:fld>
            <a:endParaRPr lang="it-IT"/>
          </a:p>
        </p:txBody>
      </p:sp>
    </p:spTree>
    <p:extLst>
      <p:ext uri="{BB962C8B-B14F-4D97-AF65-F5344CB8AC3E}">
        <p14:creationId xmlns:p14="http://schemas.microsoft.com/office/powerpoint/2010/main" val="720887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B574C-7239-A350-A7F2-C596B151C14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970F10B-FE67-F15A-AFD8-653495C2CA9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812C367-1DA0-01BA-3CB7-99C3775AB33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D167260-D657-9515-7188-22FC83B5B2E9}"/>
              </a:ext>
            </a:extLst>
          </p:cNvPr>
          <p:cNvSpPr>
            <a:spLocks noGrp="1"/>
          </p:cNvSpPr>
          <p:nvPr>
            <p:ph type="sldNum" sz="quarter" idx="10"/>
          </p:nvPr>
        </p:nvSpPr>
        <p:spPr/>
        <p:txBody>
          <a:bodyPr/>
          <a:lstStyle/>
          <a:p>
            <a:pPr>
              <a:defRPr/>
            </a:pPr>
            <a:fld id="{220712D0-D001-4D7A-B99F-A7873A6B09F8}" type="slidenum">
              <a:rPr lang="it-IT" smtClean="0"/>
              <a:pPr>
                <a:defRPr/>
              </a:pPr>
              <a:t>29</a:t>
            </a:fld>
            <a:endParaRPr lang="it-IT"/>
          </a:p>
        </p:txBody>
      </p:sp>
    </p:spTree>
    <p:extLst>
      <p:ext uri="{BB962C8B-B14F-4D97-AF65-F5344CB8AC3E}">
        <p14:creationId xmlns:p14="http://schemas.microsoft.com/office/powerpoint/2010/main" val="3439954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20712D0-D001-4D7A-B99F-A7873A6B09F8}" type="slidenum">
              <a:rPr kumimoji="0" lang="it-IT"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it-IT"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980703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20712D0-D001-4D7A-B99F-A7873A6B09F8}" type="slidenum">
              <a:rPr kumimoji="0" lang="it-IT"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60</a:t>
            </a:fld>
            <a:endParaRPr kumimoji="0" lang="it-IT"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821945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20712D0-D001-4D7A-B99F-A7873A6B09F8}" type="slidenum">
              <a:rPr kumimoji="0" lang="it-IT"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68</a:t>
            </a:fld>
            <a:endParaRPr kumimoji="0" lang="it-IT"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817162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ext Box 1030"/>
          <p:cNvSpPr txBox="1">
            <a:spLocks noChangeArrowheads="1"/>
          </p:cNvSpPr>
          <p:nvPr userDrawn="1"/>
        </p:nvSpPr>
        <p:spPr bwMode="auto">
          <a:xfrm>
            <a:off x="2914650" y="2286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r>
              <a:rPr lang="en-US" sz="2000">
                <a:solidFill>
                  <a:schemeClr val="bg1"/>
                </a:solidFill>
                <a:latin typeface="DecimaUNI02 Rg" pitchFamily="50" charset="0"/>
              </a:rPr>
              <a:t>Al servizio di gente unica</a:t>
            </a:r>
            <a:endParaRPr lang="it-IT" sz="2000">
              <a:solidFill>
                <a:schemeClr val="bg1"/>
              </a:solidFill>
              <a:latin typeface="DecimaUNI02 Rg" pitchFamily="50" charset="0"/>
            </a:endParaRPr>
          </a:p>
        </p:txBody>
      </p:sp>
      <p:sp>
        <p:nvSpPr>
          <p:cNvPr id="3" name="Text Box 1032"/>
          <p:cNvSpPr txBox="1">
            <a:spLocks noChangeArrowheads="1"/>
          </p:cNvSpPr>
          <p:nvPr userDrawn="1"/>
        </p:nvSpPr>
        <p:spPr bwMode="auto">
          <a:xfrm>
            <a:off x="3257550" y="5029200"/>
            <a:ext cx="30289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sz="2800">
              <a:solidFill>
                <a:schemeClr val="bg1"/>
              </a:solidFill>
              <a:latin typeface="DecimaUNI02 Rg" pitchFamily="50" charset="0"/>
            </a:endParaRPr>
          </a:p>
        </p:txBody>
      </p:sp>
      <p:sp>
        <p:nvSpPr>
          <p:cNvPr id="4" name="Text Box 1033"/>
          <p:cNvSpPr txBox="1">
            <a:spLocks noChangeArrowheads="1"/>
          </p:cNvSpPr>
          <p:nvPr userDrawn="1"/>
        </p:nvSpPr>
        <p:spPr bwMode="auto">
          <a:xfrm>
            <a:off x="0" y="6096000"/>
            <a:ext cx="2400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a:latin typeface="Times New Roman" pitchFamily="18" charset="0"/>
            </a:endParaRPr>
          </a:p>
        </p:txBody>
      </p:sp>
    </p:spTree>
    <p:extLst>
      <p:ext uri="{BB962C8B-B14F-4D97-AF65-F5344CB8AC3E}">
        <p14:creationId xmlns:p14="http://schemas.microsoft.com/office/powerpoint/2010/main" val="33921536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2350801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443663" y="990600"/>
            <a:ext cx="2014537" cy="44958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00050" y="990600"/>
            <a:ext cx="5891213" cy="44958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642751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olo, test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testo 2"/>
          <p:cNvSpPr>
            <a:spLocks noGrp="1"/>
          </p:cNvSpPr>
          <p:nvPr>
            <p:ph type="body" sz="half" idx="1"/>
          </p:nvPr>
        </p:nvSpPr>
        <p:spPr>
          <a:xfrm>
            <a:off x="400050" y="1981200"/>
            <a:ext cx="3952875"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grafico 3"/>
          <p:cNvSpPr>
            <a:spLocks noGrp="1"/>
          </p:cNvSpPr>
          <p:nvPr>
            <p:ph type="chart" sz="half" idx="2"/>
          </p:nvPr>
        </p:nvSpPr>
        <p:spPr>
          <a:xfrm>
            <a:off x="4505325" y="1981200"/>
            <a:ext cx="3952875" cy="3505200"/>
          </a:xfrm>
        </p:spPr>
        <p:txBody>
          <a:bodyPr/>
          <a:lstStyle/>
          <a:p>
            <a:pPr lvl="0"/>
            <a:endParaRPr lang="it-IT" noProof="0"/>
          </a:p>
        </p:txBody>
      </p:sp>
    </p:spTree>
    <p:extLst>
      <p:ext uri="{BB962C8B-B14F-4D97-AF65-F5344CB8AC3E}">
        <p14:creationId xmlns:p14="http://schemas.microsoft.com/office/powerpoint/2010/main" val="33359073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grafico 2"/>
          <p:cNvSpPr>
            <a:spLocks noGrp="1"/>
          </p:cNvSpPr>
          <p:nvPr>
            <p:ph type="chart" sz="half" idx="1"/>
          </p:nvPr>
        </p:nvSpPr>
        <p:spPr>
          <a:xfrm>
            <a:off x="400050" y="1981200"/>
            <a:ext cx="3952875" cy="3505200"/>
          </a:xfrm>
        </p:spPr>
        <p:txBody>
          <a:bodyPr/>
          <a:lstStyle/>
          <a:p>
            <a:pPr lvl="0"/>
            <a:endParaRPr lang="it-IT" noProof="0"/>
          </a:p>
        </p:txBody>
      </p:sp>
      <p:sp>
        <p:nvSpPr>
          <p:cNvPr id="4" name="Segnaposto testo 3"/>
          <p:cNvSpPr>
            <a:spLocks noGrp="1"/>
          </p:cNvSpPr>
          <p:nvPr>
            <p:ph type="body" sz="half" idx="2"/>
          </p:nvPr>
        </p:nvSpPr>
        <p:spPr>
          <a:xfrm>
            <a:off x="4505325" y="1981200"/>
            <a:ext cx="3952875"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125757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SmartArt 2"/>
          <p:cNvSpPr>
            <a:spLocks noGrp="1"/>
          </p:cNvSpPr>
          <p:nvPr>
            <p:ph type="dgm" idx="1"/>
          </p:nvPr>
        </p:nvSpPr>
        <p:spPr>
          <a:xfrm>
            <a:off x="400050" y="1981200"/>
            <a:ext cx="8058150" cy="3505200"/>
          </a:xfrm>
        </p:spPr>
        <p:txBody>
          <a:bodyPr/>
          <a:lstStyle/>
          <a:p>
            <a:pPr lvl="0"/>
            <a:endParaRPr lang="it-IT" noProof="0"/>
          </a:p>
        </p:txBody>
      </p:sp>
    </p:spTree>
    <p:extLst>
      <p:ext uri="{BB962C8B-B14F-4D97-AF65-F5344CB8AC3E}">
        <p14:creationId xmlns:p14="http://schemas.microsoft.com/office/powerpoint/2010/main" val="1779970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ext Box 1030"/>
          <p:cNvSpPr txBox="1">
            <a:spLocks noChangeArrowheads="1"/>
          </p:cNvSpPr>
          <p:nvPr userDrawn="1"/>
        </p:nvSpPr>
        <p:spPr bwMode="auto">
          <a:xfrm>
            <a:off x="2914650" y="2286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r>
              <a:rPr lang="en-US" sz="2000">
                <a:solidFill>
                  <a:schemeClr val="bg1"/>
                </a:solidFill>
                <a:latin typeface="DecimaUNI02 Rg" pitchFamily="50" charset="0"/>
              </a:rPr>
              <a:t>Al servizio di gente unica</a:t>
            </a:r>
            <a:endParaRPr lang="it-IT" sz="2000">
              <a:solidFill>
                <a:schemeClr val="bg1"/>
              </a:solidFill>
              <a:latin typeface="DecimaUNI02 Rg" pitchFamily="50" charset="0"/>
            </a:endParaRPr>
          </a:p>
        </p:txBody>
      </p:sp>
      <p:sp>
        <p:nvSpPr>
          <p:cNvPr id="3" name="Text Box 1032"/>
          <p:cNvSpPr txBox="1">
            <a:spLocks noChangeArrowheads="1"/>
          </p:cNvSpPr>
          <p:nvPr userDrawn="1"/>
        </p:nvSpPr>
        <p:spPr bwMode="auto">
          <a:xfrm>
            <a:off x="3257550" y="5029200"/>
            <a:ext cx="30289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sz="2800">
              <a:solidFill>
                <a:schemeClr val="bg1"/>
              </a:solidFill>
              <a:latin typeface="DecimaUNI02 Rg" pitchFamily="50" charset="0"/>
            </a:endParaRPr>
          </a:p>
        </p:txBody>
      </p:sp>
      <p:sp>
        <p:nvSpPr>
          <p:cNvPr id="4" name="Text Box 1033"/>
          <p:cNvSpPr txBox="1">
            <a:spLocks noChangeArrowheads="1"/>
          </p:cNvSpPr>
          <p:nvPr userDrawn="1"/>
        </p:nvSpPr>
        <p:spPr bwMode="auto">
          <a:xfrm>
            <a:off x="0" y="6096000"/>
            <a:ext cx="2400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a:latin typeface="Times New Roman" pitchFamily="18" charset="0"/>
            </a:endParaRPr>
          </a:p>
        </p:txBody>
      </p:sp>
    </p:spTree>
    <p:extLst>
      <p:ext uri="{BB962C8B-B14F-4D97-AF65-F5344CB8AC3E}">
        <p14:creationId xmlns:p14="http://schemas.microsoft.com/office/powerpoint/2010/main" val="360654681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8032909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266851985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00050" y="1981200"/>
            <a:ext cx="3952875"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505325" y="1981200"/>
            <a:ext cx="3952875"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00294149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34439723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0697020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182607031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2042553"/>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108015068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1204343266"/>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69588938"/>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443663" y="990600"/>
            <a:ext cx="2014537" cy="44958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00050" y="990600"/>
            <a:ext cx="5891213" cy="44958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967263790"/>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AndChart" preserve="1">
  <p:cSld name="Titolo, test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testo 2"/>
          <p:cNvSpPr>
            <a:spLocks noGrp="1"/>
          </p:cNvSpPr>
          <p:nvPr>
            <p:ph type="body" sz="half" idx="1"/>
          </p:nvPr>
        </p:nvSpPr>
        <p:spPr>
          <a:xfrm>
            <a:off x="400050" y="1981200"/>
            <a:ext cx="3952875"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grafico 3"/>
          <p:cNvSpPr>
            <a:spLocks noGrp="1"/>
          </p:cNvSpPr>
          <p:nvPr>
            <p:ph type="chart" sz="half" idx="2"/>
          </p:nvPr>
        </p:nvSpPr>
        <p:spPr>
          <a:xfrm>
            <a:off x="4505325" y="1981200"/>
            <a:ext cx="3952875" cy="3505200"/>
          </a:xfrm>
        </p:spPr>
        <p:txBody>
          <a:bodyPr/>
          <a:lstStyle/>
          <a:p>
            <a:pPr lvl="0"/>
            <a:endParaRPr lang="it-IT" noProof="0"/>
          </a:p>
        </p:txBody>
      </p:sp>
    </p:spTree>
    <p:extLst>
      <p:ext uri="{BB962C8B-B14F-4D97-AF65-F5344CB8AC3E}">
        <p14:creationId xmlns:p14="http://schemas.microsoft.com/office/powerpoint/2010/main" val="175495275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grafico 2"/>
          <p:cNvSpPr>
            <a:spLocks noGrp="1"/>
          </p:cNvSpPr>
          <p:nvPr>
            <p:ph type="chart" sz="half" idx="1"/>
          </p:nvPr>
        </p:nvSpPr>
        <p:spPr>
          <a:xfrm>
            <a:off x="400050" y="1981200"/>
            <a:ext cx="3952875" cy="3505200"/>
          </a:xfrm>
        </p:spPr>
        <p:txBody>
          <a:bodyPr/>
          <a:lstStyle/>
          <a:p>
            <a:pPr lvl="0"/>
            <a:endParaRPr lang="it-IT" noProof="0"/>
          </a:p>
        </p:txBody>
      </p:sp>
      <p:sp>
        <p:nvSpPr>
          <p:cNvPr id="4" name="Segnaposto testo 3"/>
          <p:cNvSpPr>
            <a:spLocks noGrp="1"/>
          </p:cNvSpPr>
          <p:nvPr>
            <p:ph type="body" sz="half" idx="2"/>
          </p:nvPr>
        </p:nvSpPr>
        <p:spPr>
          <a:xfrm>
            <a:off x="4505325" y="1981200"/>
            <a:ext cx="3952875"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171050904"/>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dgm" preserve="1">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400050" y="990600"/>
            <a:ext cx="8058150" cy="762000"/>
          </a:xfrm>
        </p:spPr>
        <p:txBody>
          <a:bodyPr/>
          <a:lstStyle/>
          <a:p>
            <a:r>
              <a:rPr lang="it-IT"/>
              <a:t>Fare clic per modificare lo stile del titolo</a:t>
            </a:r>
          </a:p>
        </p:txBody>
      </p:sp>
      <p:sp>
        <p:nvSpPr>
          <p:cNvPr id="3" name="Segnaposto SmartArt 2"/>
          <p:cNvSpPr>
            <a:spLocks noGrp="1"/>
          </p:cNvSpPr>
          <p:nvPr>
            <p:ph type="dgm" idx="1"/>
          </p:nvPr>
        </p:nvSpPr>
        <p:spPr>
          <a:xfrm>
            <a:off x="400050" y="1981200"/>
            <a:ext cx="8058150" cy="3505200"/>
          </a:xfrm>
        </p:spPr>
        <p:txBody>
          <a:bodyPr/>
          <a:lstStyle/>
          <a:p>
            <a:pPr lvl="0"/>
            <a:endParaRPr lang="it-IT" noProof="0"/>
          </a:p>
        </p:txBody>
      </p:sp>
    </p:spTree>
    <p:extLst>
      <p:ext uri="{BB962C8B-B14F-4D97-AF65-F5344CB8AC3E}">
        <p14:creationId xmlns:p14="http://schemas.microsoft.com/office/powerpoint/2010/main" val="244876044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37849123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00050" y="1981200"/>
            <a:ext cx="3952875"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505325" y="1981200"/>
            <a:ext cx="3952875"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901852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3717928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22515987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7627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9378554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2657812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220200" cy="689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7" name="Rectangle 12"/>
          <p:cNvSpPr>
            <a:spLocks noGrp="1" noChangeArrowheads="1"/>
          </p:cNvSpPr>
          <p:nvPr>
            <p:ph type="title"/>
          </p:nvPr>
        </p:nvSpPr>
        <p:spPr bwMode="auto">
          <a:xfrm>
            <a:off x="400050" y="990600"/>
            <a:ext cx="8058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8" name="Rectangle 13"/>
          <p:cNvSpPr>
            <a:spLocks noGrp="1" noChangeArrowheads="1"/>
          </p:cNvSpPr>
          <p:nvPr>
            <p:ph type="body" idx="1"/>
          </p:nvPr>
        </p:nvSpPr>
        <p:spPr bwMode="auto">
          <a:xfrm>
            <a:off x="400050" y="1981200"/>
            <a:ext cx="805815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t>Questo è lo stile da usare per l’elenco puntato.</a:t>
            </a:r>
          </a:p>
          <a:p>
            <a:pPr lvl="1"/>
            <a:r>
              <a:rPr lang="it-IT"/>
              <a:t>Questo è lo stile per il secondo livello asdfasdfasdf asdf asdf asdfasd</a:t>
            </a:r>
          </a:p>
          <a:p>
            <a:pPr lvl="1"/>
            <a:r>
              <a:rPr lang="it-IT"/>
              <a:t>	questo è lo stile per il terzo livello</a:t>
            </a:r>
          </a:p>
          <a:p>
            <a:pPr lvl="2"/>
            <a:r>
              <a:rPr lang="it-IT"/>
              <a:t>questo è per il quarto</a:t>
            </a:r>
          </a:p>
          <a:p>
            <a:pPr lvl="3"/>
            <a:r>
              <a:rPr lang="it-IT"/>
              <a:t>Questo è il quinto</a:t>
            </a:r>
          </a:p>
          <a:p>
            <a:pPr lvl="1"/>
            <a:endParaRPr lang="it-IT"/>
          </a:p>
        </p:txBody>
      </p:sp>
      <p:sp>
        <p:nvSpPr>
          <p:cNvPr id="1029" name="Text Box 24"/>
          <p:cNvSpPr txBox="1">
            <a:spLocks noChangeArrowheads="1"/>
          </p:cNvSpPr>
          <p:nvPr userDrawn="1"/>
        </p:nvSpPr>
        <p:spPr bwMode="auto">
          <a:xfrm>
            <a:off x="457200" y="6324600"/>
            <a:ext cx="815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sz="2000">
              <a:solidFill>
                <a:schemeClr val="bg1"/>
              </a:solidFill>
            </a:endParaRPr>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DecimaWE Rg" pitchFamily="2" charset="0"/>
        </a:defRPr>
      </a:lvl2pPr>
      <a:lvl3pPr algn="l" rtl="0" eaLnBrk="0" fontAlgn="base" hangingPunct="0">
        <a:spcBef>
          <a:spcPct val="0"/>
        </a:spcBef>
        <a:spcAft>
          <a:spcPct val="0"/>
        </a:spcAft>
        <a:defRPr sz="3600" b="1">
          <a:solidFill>
            <a:schemeClr val="tx2"/>
          </a:solidFill>
          <a:latin typeface="DecimaWE Rg" pitchFamily="2" charset="0"/>
        </a:defRPr>
      </a:lvl3pPr>
      <a:lvl4pPr algn="l" rtl="0" eaLnBrk="0" fontAlgn="base" hangingPunct="0">
        <a:spcBef>
          <a:spcPct val="0"/>
        </a:spcBef>
        <a:spcAft>
          <a:spcPct val="0"/>
        </a:spcAft>
        <a:defRPr sz="3600" b="1">
          <a:solidFill>
            <a:schemeClr val="tx2"/>
          </a:solidFill>
          <a:latin typeface="DecimaWE Rg" pitchFamily="2" charset="0"/>
        </a:defRPr>
      </a:lvl4pPr>
      <a:lvl5pPr algn="l" rtl="0" eaLnBrk="0" fontAlgn="base" hangingPunct="0">
        <a:spcBef>
          <a:spcPct val="0"/>
        </a:spcBef>
        <a:spcAft>
          <a:spcPct val="0"/>
        </a:spcAft>
        <a:defRPr sz="3600" b="1">
          <a:solidFill>
            <a:schemeClr val="tx2"/>
          </a:solidFill>
          <a:latin typeface="DecimaWE Rg" pitchFamily="2" charset="0"/>
        </a:defRPr>
      </a:lvl5pPr>
      <a:lvl6pPr marL="457200" algn="l" rtl="0" fontAlgn="base">
        <a:spcBef>
          <a:spcPct val="0"/>
        </a:spcBef>
        <a:spcAft>
          <a:spcPct val="0"/>
        </a:spcAft>
        <a:defRPr sz="3600" b="1">
          <a:solidFill>
            <a:schemeClr val="tx2"/>
          </a:solidFill>
          <a:latin typeface="DecimaWE Rg" pitchFamily="2" charset="0"/>
        </a:defRPr>
      </a:lvl6pPr>
      <a:lvl7pPr marL="914400" algn="l" rtl="0" fontAlgn="base">
        <a:spcBef>
          <a:spcPct val="0"/>
        </a:spcBef>
        <a:spcAft>
          <a:spcPct val="0"/>
        </a:spcAft>
        <a:defRPr sz="3600" b="1">
          <a:solidFill>
            <a:schemeClr val="tx2"/>
          </a:solidFill>
          <a:latin typeface="DecimaWE Rg" pitchFamily="2" charset="0"/>
        </a:defRPr>
      </a:lvl7pPr>
      <a:lvl8pPr marL="1371600" algn="l" rtl="0" fontAlgn="base">
        <a:spcBef>
          <a:spcPct val="0"/>
        </a:spcBef>
        <a:spcAft>
          <a:spcPct val="0"/>
        </a:spcAft>
        <a:defRPr sz="3600" b="1">
          <a:solidFill>
            <a:schemeClr val="tx2"/>
          </a:solidFill>
          <a:latin typeface="DecimaWE Rg" pitchFamily="2" charset="0"/>
        </a:defRPr>
      </a:lvl8pPr>
      <a:lvl9pPr marL="1828800" algn="l" rtl="0" fontAlgn="base">
        <a:spcBef>
          <a:spcPct val="0"/>
        </a:spcBef>
        <a:spcAft>
          <a:spcPct val="0"/>
        </a:spcAft>
        <a:defRPr sz="3600" b="1">
          <a:solidFill>
            <a:schemeClr val="tx2"/>
          </a:solidFill>
          <a:latin typeface="DecimaWE Rg" pitchFamily="2" charset="0"/>
        </a:defRPr>
      </a:lvl9pPr>
    </p:titleStyle>
    <p:bodyStyle>
      <a:lvl1pPr marL="342900" indent="-342900" algn="l" rtl="0" eaLnBrk="0" fontAlgn="base" hangingPunct="0">
        <a:spcBef>
          <a:spcPct val="20000"/>
        </a:spcBef>
        <a:spcAft>
          <a:spcPct val="0"/>
        </a:spcAft>
        <a:buClr>
          <a:srgbClr val="21449C"/>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200">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DecimaW03 Rg" pitchFamily="2" charset="0"/>
        </a:defRPr>
      </a:lvl4pPr>
      <a:lvl5pPr marL="2057400" indent="-228600" algn="l" rtl="0" eaLnBrk="0" fontAlgn="base" hangingPunct="0">
        <a:spcBef>
          <a:spcPct val="20000"/>
        </a:spcBef>
        <a:spcAft>
          <a:spcPct val="0"/>
        </a:spcAft>
        <a:buChar char="»"/>
        <a:defRPr>
          <a:solidFill>
            <a:schemeClr val="tx1"/>
          </a:solidFill>
          <a:latin typeface="DecimaW03 Rg" pitchFamily="2" charset="0"/>
        </a:defRPr>
      </a:lvl5pPr>
      <a:lvl6pPr marL="2514600" indent="-228600" algn="l" rtl="0" fontAlgn="base">
        <a:spcBef>
          <a:spcPct val="20000"/>
        </a:spcBef>
        <a:spcAft>
          <a:spcPct val="0"/>
        </a:spcAft>
        <a:buChar char="»"/>
        <a:defRPr>
          <a:solidFill>
            <a:schemeClr val="tx1"/>
          </a:solidFill>
          <a:latin typeface="DecimaW03 Rg" pitchFamily="2" charset="0"/>
        </a:defRPr>
      </a:lvl6pPr>
      <a:lvl7pPr marL="2971800" indent="-228600" algn="l" rtl="0" fontAlgn="base">
        <a:spcBef>
          <a:spcPct val="20000"/>
        </a:spcBef>
        <a:spcAft>
          <a:spcPct val="0"/>
        </a:spcAft>
        <a:buChar char="»"/>
        <a:defRPr>
          <a:solidFill>
            <a:schemeClr val="tx1"/>
          </a:solidFill>
          <a:latin typeface="DecimaW03 Rg" pitchFamily="2" charset="0"/>
        </a:defRPr>
      </a:lvl7pPr>
      <a:lvl8pPr marL="3429000" indent="-228600" algn="l" rtl="0" fontAlgn="base">
        <a:spcBef>
          <a:spcPct val="20000"/>
        </a:spcBef>
        <a:spcAft>
          <a:spcPct val="0"/>
        </a:spcAft>
        <a:buChar char="»"/>
        <a:defRPr>
          <a:solidFill>
            <a:schemeClr val="tx1"/>
          </a:solidFill>
          <a:latin typeface="DecimaW03 Rg" pitchFamily="2" charset="0"/>
        </a:defRPr>
      </a:lvl8pPr>
      <a:lvl9pPr marL="3886200" indent="-228600" algn="l" rtl="0" fontAlgn="base">
        <a:spcBef>
          <a:spcPct val="20000"/>
        </a:spcBef>
        <a:spcAft>
          <a:spcPct val="0"/>
        </a:spcAft>
        <a:buChar char="»"/>
        <a:defRPr>
          <a:solidFill>
            <a:schemeClr val="tx1"/>
          </a:solidFill>
          <a:latin typeface="DecimaW03 Rg" pitchFamily="2"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0"/>
            <a:ext cx="9220200" cy="689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7" name="Rectangle 12"/>
          <p:cNvSpPr>
            <a:spLocks noGrp="1" noChangeArrowheads="1"/>
          </p:cNvSpPr>
          <p:nvPr>
            <p:ph type="title"/>
          </p:nvPr>
        </p:nvSpPr>
        <p:spPr bwMode="auto">
          <a:xfrm>
            <a:off x="400050" y="990600"/>
            <a:ext cx="8058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8" name="Rectangle 13"/>
          <p:cNvSpPr>
            <a:spLocks noGrp="1" noChangeArrowheads="1"/>
          </p:cNvSpPr>
          <p:nvPr>
            <p:ph type="body" idx="1"/>
          </p:nvPr>
        </p:nvSpPr>
        <p:spPr bwMode="auto">
          <a:xfrm>
            <a:off x="400050" y="1981200"/>
            <a:ext cx="805815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t>Questo è lo stile da usare per l’elenco puntato.</a:t>
            </a:r>
          </a:p>
          <a:p>
            <a:pPr lvl="1"/>
            <a:r>
              <a:rPr lang="it-IT"/>
              <a:t>Questo è lo stile per il secondo livello asdfasdfasdf asdf asdf asdfasd</a:t>
            </a:r>
          </a:p>
          <a:p>
            <a:pPr lvl="1"/>
            <a:r>
              <a:rPr lang="it-IT"/>
              <a:t>	questo è lo stile per il terzo livello</a:t>
            </a:r>
          </a:p>
          <a:p>
            <a:pPr lvl="2"/>
            <a:r>
              <a:rPr lang="it-IT"/>
              <a:t>questo è per il quarto</a:t>
            </a:r>
          </a:p>
          <a:p>
            <a:pPr lvl="3"/>
            <a:r>
              <a:rPr lang="it-IT"/>
              <a:t>Questo è il quinto</a:t>
            </a:r>
          </a:p>
          <a:p>
            <a:pPr lvl="1"/>
            <a:endParaRPr lang="it-IT"/>
          </a:p>
        </p:txBody>
      </p:sp>
      <p:sp>
        <p:nvSpPr>
          <p:cNvPr id="1029" name="Text Box 24"/>
          <p:cNvSpPr txBox="1">
            <a:spLocks noChangeArrowheads="1"/>
          </p:cNvSpPr>
          <p:nvPr/>
        </p:nvSpPr>
        <p:spPr bwMode="auto">
          <a:xfrm>
            <a:off x="457200" y="6324600"/>
            <a:ext cx="815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algn="l" eaLnBrk="1" hangingPunct="1">
              <a:spcBef>
                <a:spcPct val="50000"/>
              </a:spcBef>
              <a:defRPr/>
            </a:pPr>
            <a:endParaRPr lang="it-IT" sz="2000">
              <a:solidFill>
                <a:schemeClr val="bg1"/>
              </a:solidFill>
            </a:endParaRPr>
          </a:p>
        </p:txBody>
      </p:sp>
    </p:spTree>
    <p:extLst>
      <p:ext uri="{BB962C8B-B14F-4D97-AF65-F5344CB8AC3E}">
        <p14:creationId xmlns:p14="http://schemas.microsoft.com/office/powerpoint/2010/main" val="375184555"/>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Lst>
  <p:transition/>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DecimaWE Rg" pitchFamily="2" charset="0"/>
        </a:defRPr>
      </a:lvl2pPr>
      <a:lvl3pPr algn="l" rtl="0" eaLnBrk="0" fontAlgn="base" hangingPunct="0">
        <a:spcBef>
          <a:spcPct val="0"/>
        </a:spcBef>
        <a:spcAft>
          <a:spcPct val="0"/>
        </a:spcAft>
        <a:defRPr sz="3600" b="1">
          <a:solidFill>
            <a:schemeClr val="tx2"/>
          </a:solidFill>
          <a:latin typeface="DecimaWE Rg" pitchFamily="2" charset="0"/>
        </a:defRPr>
      </a:lvl3pPr>
      <a:lvl4pPr algn="l" rtl="0" eaLnBrk="0" fontAlgn="base" hangingPunct="0">
        <a:spcBef>
          <a:spcPct val="0"/>
        </a:spcBef>
        <a:spcAft>
          <a:spcPct val="0"/>
        </a:spcAft>
        <a:defRPr sz="3600" b="1">
          <a:solidFill>
            <a:schemeClr val="tx2"/>
          </a:solidFill>
          <a:latin typeface="DecimaWE Rg" pitchFamily="2" charset="0"/>
        </a:defRPr>
      </a:lvl4pPr>
      <a:lvl5pPr algn="l" rtl="0" eaLnBrk="0" fontAlgn="base" hangingPunct="0">
        <a:spcBef>
          <a:spcPct val="0"/>
        </a:spcBef>
        <a:spcAft>
          <a:spcPct val="0"/>
        </a:spcAft>
        <a:defRPr sz="3600" b="1">
          <a:solidFill>
            <a:schemeClr val="tx2"/>
          </a:solidFill>
          <a:latin typeface="DecimaWE Rg" pitchFamily="2" charset="0"/>
        </a:defRPr>
      </a:lvl5pPr>
      <a:lvl6pPr marL="457200" algn="l" rtl="0" fontAlgn="base">
        <a:spcBef>
          <a:spcPct val="0"/>
        </a:spcBef>
        <a:spcAft>
          <a:spcPct val="0"/>
        </a:spcAft>
        <a:defRPr sz="3600" b="1">
          <a:solidFill>
            <a:schemeClr val="tx2"/>
          </a:solidFill>
          <a:latin typeface="DecimaWE Rg" pitchFamily="2" charset="0"/>
        </a:defRPr>
      </a:lvl6pPr>
      <a:lvl7pPr marL="914400" algn="l" rtl="0" fontAlgn="base">
        <a:spcBef>
          <a:spcPct val="0"/>
        </a:spcBef>
        <a:spcAft>
          <a:spcPct val="0"/>
        </a:spcAft>
        <a:defRPr sz="3600" b="1">
          <a:solidFill>
            <a:schemeClr val="tx2"/>
          </a:solidFill>
          <a:latin typeface="DecimaWE Rg" pitchFamily="2" charset="0"/>
        </a:defRPr>
      </a:lvl7pPr>
      <a:lvl8pPr marL="1371600" algn="l" rtl="0" fontAlgn="base">
        <a:spcBef>
          <a:spcPct val="0"/>
        </a:spcBef>
        <a:spcAft>
          <a:spcPct val="0"/>
        </a:spcAft>
        <a:defRPr sz="3600" b="1">
          <a:solidFill>
            <a:schemeClr val="tx2"/>
          </a:solidFill>
          <a:latin typeface="DecimaWE Rg" pitchFamily="2" charset="0"/>
        </a:defRPr>
      </a:lvl8pPr>
      <a:lvl9pPr marL="1828800" algn="l" rtl="0" fontAlgn="base">
        <a:spcBef>
          <a:spcPct val="0"/>
        </a:spcBef>
        <a:spcAft>
          <a:spcPct val="0"/>
        </a:spcAft>
        <a:defRPr sz="3600" b="1">
          <a:solidFill>
            <a:schemeClr val="tx2"/>
          </a:solidFill>
          <a:latin typeface="DecimaWE Rg" pitchFamily="2" charset="0"/>
        </a:defRPr>
      </a:lvl9pPr>
    </p:titleStyle>
    <p:bodyStyle>
      <a:lvl1pPr marL="342900" indent="-342900" algn="l" rtl="0" eaLnBrk="0" fontAlgn="base" hangingPunct="0">
        <a:spcBef>
          <a:spcPct val="20000"/>
        </a:spcBef>
        <a:spcAft>
          <a:spcPct val="0"/>
        </a:spcAft>
        <a:buClr>
          <a:srgbClr val="21449C"/>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200">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DecimaW03 Rg" pitchFamily="2" charset="0"/>
        </a:defRPr>
      </a:lvl4pPr>
      <a:lvl5pPr marL="2057400" indent="-228600" algn="l" rtl="0" eaLnBrk="0" fontAlgn="base" hangingPunct="0">
        <a:spcBef>
          <a:spcPct val="20000"/>
        </a:spcBef>
        <a:spcAft>
          <a:spcPct val="0"/>
        </a:spcAft>
        <a:buChar char="»"/>
        <a:defRPr>
          <a:solidFill>
            <a:schemeClr val="tx1"/>
          </a:solidFill>
          <a:latin typeface="DecimaW03 Rg" pitchFamily="2" charset="0"/>
        </a:defRPr>
      </a:lvl5pPr>
      <a:lvl6pPr marL="2514600" indent="-228600" algn="l" rtl="0" fontAlgn="base">
        <a:spcBef>
          <a:spcPct val="20000"/>
        </a:spcBef>
        <a:spcAft>
          <a:spcPct val="0"/>
        </a:spcAft>
        <a:buChar char="»"/>
        <a:defRPr>
          <a:solidFill>
            <a:schemeClr val="tx1"/>
          </a:solidFill>
          <a:latin typeface="DecimaW03 Rg" pitchFamily="2" charset="0"/>
        </a:defRPr>
      </a:lvl6pPr>
      <a:lvl7pPr marL="2971800" indent="-228600" algn="l" rtl="0" fontAlgn="base">
        <a:spcBef>
          <a:spcPct val="20000"/>
        </a:spcBef>
        <a:spcAft>
          <a:spcPct val="0"/>
        </a:spcAft>
        <a:buChar char="»"/>
        <a:defRPr>
          <a:solidFill>
            <a:schemeClr val="tx1"/>
          </a:solidFill>
          <a:latin typeface="DecimaW03 Rg" pitchFamily="2" charset="0"/>
        </a:defRPr>
      </a:lvl7pPr>
      <a:lvl8pPr marL="3429000" indent="-228600" algn="l" rtl="0" fontAlgn="base">
        <a:spcBef>
          <a:spcPct val="20000"/>
        </a:spcBef>
        <a:spcAft>
          <a:spcPct val="0"/>
        </a:spcAft>
        <a:buChar char="»"/>
        <a:defRPr>
          <a:solidFill>
            <a:schemeClr val="tx1"/>
          </a:solidFill>
          <a:latin typeface="DecimaW03 Rg" pitchFamily="2" charset="0"/>
        </a:defRPr>
      </a:lvl8pPr>
      <a:lvl9pPr marL="3886200" indent="-228600" algn="l" rtl="0" fontAlgn="base">
        <a:spcBef>
          <a:spcPct val="20000"/>
        </a:spcBef>
        <a:spcAft>
          <a:spcPct val="0"/>
        </a:spcAft>
        <a:buChar char="»"/>
        <a:defRPr>
          <a:solidFill>
            <a:schemeClr val="tx1"/>
          </a:solidFill>
          <a:latin typeface="DecimaW03 Rg" pitchFamily="2"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7.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6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6.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00B0F0"/>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251520" y="1016732"/>
            <a:ext cx="8753097" cy="4824536"/>
          </a:xfrm>
        </p:spPr>
        <p:txBody>
          <a:bodyPr/>
          <a:lstStyle/>
          <a:p>
            <a:pPr lvl="1" algn="just" eaLnBrk="1" hangingPunct="1">
              <a:defRPr/>
            </a:pPr>
            <a:endParaRPr lang="it-IT" sz="2000" b="1" dirty="0"/>
          </a:p>
          <a:p>
            <a:pPr marL="457200" indent="-457200" eaLnBrk="1" hangingPunct="1">
              <a:buAutoNum type="arabicPeriod"/>
              <a:defRPr/>
            </a:pPr>
            <a:endParaRPr lang="it-IT" sz="2400" b="1" dirty="0"/>
          </a:p>
          <a:p>
            <a:pPr marL="457200" indent="-457200" eaLnBrk="1" hangingPunct="1">
              <a:buAutoNum type="arabicPeriod"/>
              <a:defRPr/>
            </a:pPr>
            <a:endParaRPr lang="it-IT" sz="2400" b="1" dirty="0"/>
          </a:p>
          <a:p>
            <a:pPr marL="0" indent="0" algn="ctr" eaLnBrk="1" hangingPunct="1">
              <a:buNone/>
              <a:defRPr/>
            </a:pPr>
            <a:r>
              <a:rPr lang="it-IT" sz="4000" b="1" dirty="0">
                <a:solidFill>
                  <a:schemeClr val="accent2"/>
                </a:solidFill>
              </a:rPr>
              <a:t>AVVISI ANNUALI ATTIVITA’ CULTURALI </a:t>
            </a:r>
          </a:p>
          <a:p>
            <a:pPr marL="0" indent="0" algn="ctr" eaLnBrk="1" hangingPunct="1">
              <a:buNone/>
              <a:defRPr/>
            </a:pPr>
            <a:r>
              <a:rPr lang="it-IT" sz="4000" b="1" dirty="0">
                <a:solidFill>
                  <a:schemeClr val="accent2"/>
                </a:solidFill>
              </a:rPr>
              <a:t>2026</a:t>
            </a:r>
          </a:p>
          <a:p>
            <a:pPr marL="0" indent="0" algn="ctr" eaLnBrk="1" hangingPunct="1">
              <a:buNone/>
              <a:defRPr/>
            </a:pPr>
            <a:r>
              <a:rPr lang="it-IT" b="1" dirty="0">
                <a:solidFill>
                  <a:schemeClr val="accent2"/>
                </a:solidFill>
              </a:rPr>
              <a:t>Servizio attività culturali</a:t>
            </a:r>
          </a:p>
          <a:p>
            <a:pPr marL="0" indent="0" algn="ctr" eaLnBrk="1" hangingPunct="1">
              <a:buNone/>
              <a:defRPr/>
            </a:pPr>
            <a:r>
              <a:rPr lang="it-IT" b="1" dirty="0">
                <a:solidFill>
                  <a:schemeClr val="accent2"/>
                </a:solidFill>
              </a:rPr>
              <a:t>Direzione centrale cultura e sport</a:t>
            </a:r>
          </a:p>
        </p:txBody>
      </p:sp>
    </p:spTree>
    <p:extLst>
      <p:ext uri="{BB962C8B-B14F-4D97-AF65-F5344CB8AC3E}">
        <p14:creationId xmlns:p14="http://schemas.microsoft.com/office/powerpoint/2010/main" val="10361852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724CD7F-4A2B-4901-4741-A02B35870D42}"/>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FBF5E72F-32AA-45C0-1FE6-B084E6934971}"/>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955C6005-F765-7907-2C86-61DE07C88C7B}"/>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FF0000"/>
                </a:solidFill>
                <a:latin typeface="Arial" panose="020B0604020202020204" pitchFamily="34" charset="0"/>
                <a:ea typeface="+mj-ea"/>
                <a:cs typeface="Arial" panose="020B0604020202020204" pitchFamily="34" charset="0"/>
              </a:rPr>
              <a:t>Soggetti esclusi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FFC000"/>
                </a:solidFill>
                <a:effectLst/>
                <a:uLnTx/>
                <a:uFillTx/>
                <a:latin typeface="Arial" panose="020B0604020202020204" pitchFamily="34" charset="0"/>
                <a:ea typeface="+mn-ea"/>
                <a:cs typeface="Arial" panose="020B0604020202020204" pitchFamily="34" charset="0"/>
              </a:rPr>
              <a:t>Avvisi tematici</a:t>
            </a:r>
          </a:p>
          <a:p>
            <a:pPr marL="0" indent="0" algn="ctr" eaLnBrk="1" hangingPunct="1">
              <a:buNone/>
              <a:defRPr/>
            </a:pPr>
            <a:r>
              <a:rPr lang="it-IT" sz="2400" b="1" dirty="0">
                <a:solidFill>
                  <a:srgbClr val="C00000"/>
                </a:solidFill>
              </a:rPr>
              <a:t>AVVISO PN2027</a:t>
            </a:r>
          </a:p>
          <a:p>
            <a:pPr algn="just" eaLnBrk="1" hangingPunct="1">
              <a:defRPr/>
            </a:pPr>
            <a:r>
              <a:rPr lang="it-IT" sz="1800" b="1" dirty="0"/>
              <a:t>i soggetti risultati assegnatari del contributo previsto dall’Avviso pubblico per l’assegnazione di contributi economici straordinari per iniziative in ambito culturale nel contesto dell’avvicinamento a Pordenone Capitale Italiana della cultura 2027, approvato con deliberazione della Giunta comunale del Comune di Pordenone n. 334/20252 del 23 ottobre 2025</a:t>
            </a:r>
          </a:p>
          <a:p>
            <a:pPr algn="just" eaLnBrk="1" hangingPunct="1">
              <a:defRPr/>
            </a:pPr>
            <a:r>
              <a:rPr lang="it-IT" sz="1800" b="1" dirty="0"/>
              <a:t>le fondazioni bancarie</a:t>
            </a:r>
          </a:p>
          <a:p>
            <a:pPr algn="just" eaLnBrk="1" hangingPunct="1">
              <a:defRPr/>
            </a:pPr>
            <a:r>
              <a:rPr lang="it-IT" sz="1800" b="1" dirty="0"/>
              <a:t>le scuole statali e paritarie ed enti di formazione professionale</a:t>
            </a:r>
          </a:p>
          <a:p>
            <a:pPr algn="just" eaLnBrk="1" hangingPunct="1">
              <a:defRPr/>
            </a:pPr>
            <a:r>
              <a:rPr lang="it-IT" sz="1800" b="1" dirty="0"/>
              <a:t>le associazioni proloco e i loro consorzi e il Comitato regionale</a:t>
            </a:r>
          </a:p>
          <a:p>
            <a:pPr algn="just" eaLnBrk="1" hangingPunct="1">
              <a:defRPr/>
            </a:pPr>
            <a:r>
              <a:rPr lang="it-IT" sz="1800" b="1" dirty="0"/>
              <a:t>le parrocchie e gli enti religiosi civilmente riconosciuti</a:t>
            </a:r>
          </a:p>
          <a:p>
            <a:pPr algn="just" eaLnBrk="1" hangingPunct="1">
              <a:defRPr/>
            </a:pPr>
            <a:r>
              <a:rPr lang="it-IT" sz="1800" b="1" dirty="0"/>
              <a:t>le associazioni di categoria, le camere di commercio, industria, artigianato e agricoltura;</a:t>
            </a:r>
          </a:p>
          <a:p>
            <a:pPr algn="just" eaLnBrk="1" hangingPunct="1">
              <a:defRPr/>
            </a:pPr>
            <a:r>
              <a:rPr lang="it-IT" sz="1800" b="1" dirty="0"/>
              <a:t>gli ordini e i collegi professionali</a:t>
            </a:r>
          </a:p>
          <a:p>
            <a:pPr eaLnBrk="1" hangingPunct="1">
              <a:buAutoNum type="alphaLcParenR" startAt="6"/>
              <a:defRPr/>
            </a:pPr>
            <a:endParaRPr lang="it-IT" sz="1800" b="1" dirty="0"/>
          </a:p>
          <a:p>
            <a:pPr marL="0" indent="0" eaLnBrk="1" hangingPunct="1">
              <a:buNone/>
              <a:defRPr/>
            </a:pPr>
            <a:endParaRPr lang="it-IT" sz="1800" b="1" dirty="0"/>
          </a:p>
          <a:p>
            <a:pPr marL="0" indent="0" eaLnBrk="1" hangingPunct="1">
              <a:buNone/>
              <a:defRPr/>
            </a:pPr>
            <a:endParaRPr lang="it-IT" sz="1800" b="1" dirty="0"/>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DA5CBBF1-1897-E639-3224-68E91E03E1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169610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67242E3-B5F6-4DD7-143E-CB2DBFE24F8D}"/>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CC6FA8DD-6566-B6E3-DC90-C89DE30369C6}"/>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D4ECDCCD-0D05-06AB-2476-1C0B70E74B9A}"/>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3333CC"/>
                </a:solidFill>
                <a:latin typeface="Arial" panose="020B0604020202020204" pitchFamily="34" charset="0"/>
                <a:ea typeface="+mj-ea"/>
                <a:cs typeface="Arial" panose="020B0604020202020204" pitchFamily="34" charset="0"/>
              </a:rPr>
              <a:t>BENEFICIARI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Avvisi progetti LOCALI</a:t>
            </a:r>
          </a:p>
          <a:p>
            <a:pPr marL="0" indent="0" algn="ctr" eaLnBrk="1" hangingPunct="1">
              <a:buNone/>
              <a:defRPr/>
            </a:pPr>
            <a:endParaRPr lang="it-IT" sz="1800" b="1" dirty="0">
              <a:solidFill>
                <a:schemeClr val="accent2"/>
              </a:solidFill>
            </a:endParaRPr>
          </a:p>
          <a:p>
            <a:pPr marL="0" indent="0" algn="ctr" eaLnBrk="1" hangingPunct="1">
              <a:buNone/>
              <a:defRPr/>
            </a:pPr>
            <a:r>
              <a:rPr lang="it-IT" sz="1800" b="1" dirty="0">
                <a:solidFill>
                  <a:schemeClr val="accent2"/>
                </a:solidFill>
              </a:rPr>
              <a:t>AVVISO SPETTACOLO, AVVISO CINEMA, AVVISO DIVULGAZIONE, AVVISO MOSTRE</a:t>
            </a:r>
          </a:p>
          <a:p>
            <a:pPr marL="0" indent="0" algn="ctr" eaLnBrk="1" hangingPunct="1">
              <a:buNone/>
              <a:defRPr/>
            </a:pPr>
            <a:endParaRPr lang="it-IT" sz="1800" b="1" dirty="0">
              <a:solidFill>
                <a:srgbClr val="21449C"/>
              </a:solidFill>
            </a:endParaRPr>
          </a:p>
          <a:p>
            <a:pPr marL="0" indent="0" algn="ctr" eaLnBrk="1" hangingPunct="1">
              <a:buNone/>
              <a:defRPr/>
            </a:pPr>
            <a:endParaRPr lang="it-IT" sz="1800" b="1" dirty="0">
              <a:solidFill>
                <a:srgbClr val="21449C"/>
              </a:solidFill>
            </a:endParaRPr>
          </a:p>
          <a:p>
            <a:pPr lvl="1"/>
            <a:r>
              <a:rPr lang="it-IT" dirty="0">
                <a:solidFill>
                  <a:schemeClr val="accent2"/>
                </a:solidFill>
              </a:rPr>
              <a:t>gli enti locali del Friuli Venezia Giulia </a:t>
            </a:r>
            <a:r>
              <a:rPr lang="it-IT" b="1" dirty="0">
                <a:solidFill>
                  <a:srgbClr val="00B050"/>
                </a:solidFill>
              </a:rPr>
              <a:t>indipendentemente dal numero degli abitanti;</a:t>
            </a:r>
          </a:p>
          <a:p>
            <a:pPr lvl="1"/>
            <a:r>
              <a:rPr lang="it-IT" dirty="0">
                <a:solidFill>
                  <a:schemeClr val="accent2"/>
                </a:solidFill>
              </a:rPr>
              <a:t>gli enti privati </a:t>
            </a:r>
            <a:r>
              <a:rPr lang="it-IT" b="1" dirty="0">
                <a:solidFill>
                  <a:srgbClr val="00B050"/>
                </a:solidFill>
              </a:rPr>
              <a:t>(no persone fisiche)</a:t>
            </a:r>
            <a:endParaRPr lang="it-IT" b="1" u="sng" dirty="0">
              <a:solidFill>
                <a:srgbClr val="3333CC"/>
              </a:solidFill>
            </a:endParaRPr>
          </a:p>
          <a:p>
            <a:pPr lvl="1"/>
            <a:r>
              <a:rPr lang="it-IT" dirty="0">
                <a:solidFill>
                  <a:schemeClr val="accent2"/>
                </a:solidFill>
              </a:rPr>
              <a:t>le società cooperative </a:t>
            </a:r>
            <a:endParaRPr lang="it-IT" sz="4400" b="1" dirty="0">
              <a:solidFill>
                <a:schemeClr val="accent2"/>
              </a:solidFill>
            </a:endParaRPr>
          </a:p>
          <a:p>
            <a:pPr marL="0" indent="0" algn="ctr" eaLnBrk="1" hangingPunct="1">
              <a:buNone/>
              <a:defRPr/>
            </a:pPr>
            <a:endParaRPr lang="it-IT" sz="1800" b="1" dirty="0"/>
          </a:p>
          <a:p>
            <a:pPr marL="0" indent="0" eaLnBrk="1" hangingPunct="1">
              <a:buNone/>
              <a:defRPr/>
            </a:pPr>
            <a:endParaRPr lang="it-IT" sz="1800" b="1" dirty="0"/>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endParaRPr lang="it-IT" sz="1800" b="1" dirty="0"/>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4872C882-67F1-B427-06B7-5385DE63C4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9506033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EE93FC3-A33C-34A1-F083-BC6D1CC36D24}"/>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5758574B-7739-7A17-2002-DC3ED367BBC4}"/>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7A85A74F-D409-5966-BC71-EEBE0B059CE2}"/>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FF0000"/>
                </a:solidFill>
                <a:latin typeface="Arial" panose="020B0604020202020204" pitchFamily="34" charset="0"/>
                <a:ea typeface="+mj-ea"/>
                <a:cs typeface="Arial" panose="020B0604020202020204" pitchFamily="34" charset="0"/>
              </a:rPr>
              <a:t>SOGGETTI ESCLUSI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Avvisi progetti LOCALI</a:t>
            </a:r>
          </a:p>
          <a:p>
            <a:pPr marL="0" indent="0" algn="ctr" eaLnBrk="1" hangingPunct="1">
              <a:buNone/>
              <a:defRPr/>
            </a:pPr>
            <a:endParaRPr lang="it-IT" sz="1800" b="1" dirty="0">
              <a:solidFill>
                <a:schemeClr val="accent2"/>
              </a:solidFill>
            </a:endParaRPr>
          </a:p>
          <a:p>
            <a:pPr marL="0" indent="0" algn="ctr" eaLnBrk="1" hangingPunct="1">
              <a:buNone/>
              <a:defRPr/>
            </a:pPr>
            <a:r>
              <a:rPr lang="it-IT" sz="1800" b="1" dirty="0">
                <a:solidFill>
                  <a:schemeClr val="accent2"/>
                </a:solidFill>
              </a:rPr>
              <a:t>AVVISO SPETTACOLO, AVVISO CINEMA, AVVISO DIVULGAZIONE, AVVISO MOSTRE</a:t>
            </a:r>
          </a:p>
          <a:p>
            <a:pPr marL="0" indent="0" algn="ctr" eaLnBrk="1" hangingPunct="1">
              <a:buNone/>
              <a:defRPr/>
            </a:pPr>
            <a:endParaRPr lang="it-IT" sz="1800" b="1" dirty="0">
              <a:solidFill>
                <a:schemeClr val="accent2"/>
              </a:solidFill>
            </a:endParaRPr>
          </a:p>
          <a:p>
            <a:pPr lvl="0"/>
            <a:r>
              <a:rPr lang="it-IT" sz="1800" b="1" dirty="0"/>
              <a:t>soggetti beneficiari dei contributi triennali</a:t>
            </a:r>
          </a:p>
          <a:p>
            <a:pPr lvl="0"/>
            <a:r>
              <a:rPr lang="it-IT" sz="1800" b="1" dirty="0"/>
              <a:t>i soggetti individuati puntualmente dalla legge regionale 16/2014</a:t>
            </a:r>
          </a:p>
          <a:p>
            <a:pPr lvl="0"/>
            <a:r>
              <a:rPr lang="it-IT" sz="1800" b="1" dirty="0"/>
              <a:t>le fondazioni bancarie</a:t>
            </a:r>
          </a:p>
          <a:p>
            <a:pPr lvl="0"/>
            <a:r>
              <a:rPr lang="it-IT" sz="1800" b="1" dirty="0"/>
              <a:t>le università</a:t>
            </a:r>
          </a:p>
          <a:p>
            <a:pPr lvl="0"/>
            <a:r>
              <a:rPr lang="it-IT" sz="1800" b="1" dirty="0"/>
              <a:t>le scuole statali e paritarie appartenenti al sistema nazionale di istruzione ai sensi dell’articolo 1 della legge 62/2000 ed enti di formazione professionale</a:t>
            </a:r>
          </a:p>
          <a:p>
            <a:pPr lvl="0"/>
            <a:r>
              <a:rPr lang="it-IT" sz="1800" b="1" dirty="0"/>
              <a:t>le associazioni di categoria, le camere di commercio, industria, artigianato e agricoltura, gli ordini e i collegi professionali</a:t>
            </a:r>
          </a:p>
          <a:p>
            <a:r>
              <a:rPr lang="it-IT" sz="1800" b="1" dirty="0"/>
              <a:t>le parrocchie e gli enti religiosi civilmente riconosciuti</a:t>
            </a:r>
          </a:p>
          <a:p>
            <a:pPr marL="0" indent="0" eaLnBrk="1" hangingPunct="1">
              <a:buNone/>
              <a:defRPr/>
            </a:pPr>
            <a:endParaRPr lang="it-IT" sz="1800" b="1" dirty="0"/>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endParaRPr lang="it-IT" sz="1800" b="1" dirty="0"/>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698CF301-954A-4B51-4192-86A2F0A7C9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6815679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CBBFE14-F8F8-9D4F-697C-D5E9D5E50190}"/>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4DBA7C3F-F4C4-F3C3-46FF-0652F0C2E291}"/>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D32D4EC9-3336-693F-B475-9FF6E88EBB6B}"/>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3333CC"/>
                </a:solidFill>
                <a:latin typeface="Arial" panose="020B0604020202020204" pitchFamily="34" charset="0"/>
                <a:ea typeface="+mj-ea"/>
                <a:cs typeface="Arial" panose="020B0604020202020204" pitchFamily="34" charset="0"/>
              </a:rPr>
              <a:t>BENEFICIARI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7030A0"/>
                </a:solidFill>
                <a:effectLst/>
                <a:uLnTx/>
                <a:uFillTx/>
                <a:latin typeface="Arial" panose="020B0604020202020204" pitchFamily="34" charset="0"/>
                <a:ea typeface="+mn-ea"/>
                <a:cs typeface="Arial" panose="020B0604020202020204" pitchFamily="34" charset="0"/>
              </a:rPr>
              <a:t>Avvisi «progetti locali pubblicazioni»</a:t>
            </a:r>
            <a:endParaRPr lang="it-IT" sz="1800" b="1" dirty="0">
              <a:solidFill>
                <a:srgbClr val="7030A0"/>
              </a:solidFill>
            </a:endParaRPr>
          </a:p>
          <a:p>
            <a:pPr marL="0" indent="0" eaLnBrk="1" hangingPunct="1">
              <a:buNone/>
              <a:defRPr/>
            </a:pPr>
            <a:r>
              <a:rPr lang="it-IT" sz="1800" b="1" dirty="0">
                <a:solidFill>
                  <a:srgbClr val="7030A0"/>
                </a:solidFill>
              </a:rPr>
              <a:t>AVVISO PUBBLICAZIONI PERIODICHE</a:t>
            </a:r>
          </a:p>
          <a:p>
            <a:pPr lvl="1"/>
            <a:r>
              <a:rPr lang="it-IT" sz="1800" dirty="0">
                <a:solidFill>
                  <a:schemeClr val="accent2"/>
                </a:solidFill>
              </a:rPr>
              <a:t>enti privati </a:t>
            </a:r>
            <a:r>
              <a:rPr lang="it-IT" sz="1800" b="1" dirty="0">
                <a:solidFill>
                  <a:srgbClr val="00B050"/>
                </a:solidFill>
              </a:rPr>
              <a:t>(no persone fisiche)</a:t>
            </a:r>
            <a:endParaRPr lang="it-IT" sz="1800" dirty="0">
              <a:solidFill>
                <a:schemeClr val="accent2"/>
              </a:solidFill>
            </a:endParaRPr>
          </a:p>
          <a:p>
            <a:pPr lvl="1"/>
            <a:r>
              <a:rPr lang="it-IT" sz="1800" dirty="0">
                <a:solidFill>
                  <a:schemeClr val="accent2"/>
                </a:solidFill>
              </a:rPr>
              <a:t>le parrocchie e gli enti religiosi civilmente riconosciuti</a:t>
            </a:r>
          </a:p>
          <a:p>
            <a:pPr lvl="1"/>
            <a:r>
              <a:rPr lang="it-IT" sz="1800" dirty="0">
                <a:solidFill>
                  <a:schemeClr val="accent2"/>
                </a:solidFill>
              </a:rPr>
              <a:t>le associazioni proloco</a:t>
            </a:r>
          </a:p>
          <a:p>
            <a:pPr lvl="1"/>
            <a:r>
              <a:rPr lang="it-IT" sz="1800" dirty="0">
                <a:solidFill>
                  <a:schemeClr val="accent2"/>
                </a:solidFill>
              </a:rPr>
              <a:t>le società cooperative </a:t>
            </a:r>
          </a:p>
          <a:p>
            <a:pPr marL="457200" lvl="1" indent="0">
              <a:buNone/>
            </a:pPr>
            <a:endParaRPr lang="it-IT" sz="800" b="1" dirty="0"/>
          </a:p>
          <a:p>
            <a:pPr marL="0" indent="0" eaLnBrk="1" hangingPunct="1">
              <a:buNone/>
              <a:defRPr/>
            </a:pPr>
            <a:r>
              <a:rPr lang="it-IT" sz="1800" b="1" dirty="0">
                <a:solidFill>
                  <a:srgbClr val="7030A0"/>
                </a:solidFill>
              </a:rPr>
              <a:t>AVVISO PUBBLICAZIONI NON PERIODICHE</a:t>
            </a:r>
          </a:p>
          <a:p>
            <a:pPr lvl="1"/>
            <a:r>
              <a:rPr lang="it-IT" sz="1800" dirty="0">
                <a:solidFill>
                  <a:schemeClr val="accent2"/>
                </a:solidFill>
              </a:rPr>
              <a:t>enti privati </a:t>
            </a:r>
            <a:r>
              <a:rPr lang="it-IT" sz="1800" b="1" dirty="0">
                <a:solidFill>
                  <a:srgbClr val="00B050"/>
                </a:solidFill>
              </a:rPr>
              <a:t>(no persone fisiche)</a:t>
            </a:r>
            <a:endParaRPr lang="it-IT" sz="1800" dirty="0">
              <a:solidFill>
                <a:schemeClr val="accent2"/>
              </a:solidFill>
            </a:endParaRPr>
          </a:p>
          <a:p>
            <a:pPr lvl="1"/>
            <a:r>
              <a:rPr lang="it-IT" sz="1800" dirty="0">
                <a:solidFill>
                  <a:schemeClr val="accent2"/>
                </a:solidFill>
              </a:rPr>
              <a:t>le parrocchie e gli enti religiosi civilmente riconosciuti</a:t>
            </a:r>
          </a:p>
          <a:p>
            <a:pPr lvl="1"/>
            <a:r>
              <a:rPr lang="it-IT" sz="1800" dirty="0">
                <a:solidFill>
                  <a:schemeClr val="accent2"/>
                </a:solidFill>
              </a:rPr>
              <a:t>le associazioni proloco</a:t>
            </a:r>
          </a:p>
          <a:p>
            <a:pPr lvl="1"/>
            <a:r>
              <a:rPr lang="it-IT" sz="1800" dirty="0">
                <a:solidFill>
                  <a:schemeClr val="accent2"/>
                </a:solidFill>
              </a:rPr>
              <a:t>le società cooperative</a:t>
            </a:r>
          </a:p>
          <a:p>
            <a:pPr lvl="1"/>
            <a:r>
              <a:rPr lang="it-IT" sz="1800" dirty="0">
                <a:solidFill>
                  <a:schemeClr val="accent2"/>
                </a:solidFill>
              </a:rPr>
              <a:t>le associazioni di categoria, le camere di commercio, industria, artigianato e agricoltura, gli ordini e i collegi professionali, del Friuli Venezia Giulia</a:t>
            </a:r>
          </a:p>
          <a:p>
            <a:pPr lvl="1"/>
            <a:endParaRPr lang="it-IT" sz="1800" dirty="0">
              <a:solidFill>
                <a:schemeClr val="accent2"/>
              </a:solidFill>
            </a:endParaRPr>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B0377FB0-2861-2F1B-38F9-6E5601E731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5483110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4AC2443-659F-DEDB-4115-9A644BC6659D}"/>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A4D6452B-48FC-291F-4F92-BC8D22DDEE84}"/>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BC9BA9C3-4687-AFBD-1FB6-6E97AB59E19A}"/>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FF0000"/>
                </a:solidFill>
                <a:latin typeface="Arial" panose="020B0604020202020204" pitchFamily="34" charset="0"/>
                <a:ea typeface="+mj-ea"/>
                <a:cs typeface="Arial" panose="020B0604020202020204" pitchFamily="34" charset="0"/>
              </a:rPr>
              <a:t>SOGGETTI ESCLUSI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7030A0"/>
                </a:solidFill>
                <a:effectLst/>
                <a:uLnTx/>
                <a:uFillTx/>
                <a:latin typeface="Arial" panose="020B0604020202020204" pitchFamily="34" charset="0"/>
                <a:ea typeface="+mn-ea"/>
                <a:cs typeface="Arial" panose="020B0604020202020204" pitchFamily="34" charset="0"/>
              </a:rPr>
              <a:t>Avvisi «progetti locali pubblicazioni»</a:t>
            </a:r>
            <a:endParaRPr lang="it-IT" sz="1800" b="1" dirty="0">
              <a:solidFill>
                <a:srgbClr val="7030A0"/>
              </a:solidFill>
            </a:endParaRPr>
          </a:p>
          <a:p>
            <a:pPr marL="0" indent="0" eaLnBrk="1" hangingPunct="1">
              <a:buNone/>
              <a:defRPr/>
            </a:pPr>
            <a:r>
              <a:rPr lang="it-IT" sz="1800" b="1" dirty="0">
                <a:solidFill>
                  <a:schemeClr val="accent2"/>
                </a:solidFill>
              </a:rPr>
              <a:t>AVVISO PUBBLICAZIONI PERIODICHE E AVVISO PUBBLICAZIONI NON PERIODICHE</a:t>
            </a:r>
            <a:endParaRPr lang="it-IT" sz="1800" b="1" dirty="0"/>
          </a:p>
          <a:p>
            <a:pPr lvl="1"/>
            <a:r>
              <a:rPr lang="it-IT" sz="1600" dirty="0">
                <a:solidFill>
                  <a:schemeClr val="accent2"/>
                </a:solidFill>
              </a:rPr>
              <a:t>enti locali</a:t>
            </a:r>
          </a:p>
          <a:p>
            <a:pPr lvl="1"/>
            <a:r>
              <a:rPr lang="it-IT" sz="1600" dirty="0">
                <a:solidFill>
                  <a:schemeClr val="accent2"/>
                </a:solidFill>
              </a:rPr>
              <a:t>beneficiari dei contributi per progetti o programmi triennali</a:t>
            </a:r>
          </a:p>
          <a:p>
            <a:pPr lvl="1"/>
            <a:r>
              <a:rPr lang="it-IT" sz="1600" dirty="0">
                <a:solidFill>
                  <a:schemeClr val="accent2"/>
                </a:solidFill>
              </a:rPr>
              <a:t>i soggetti individuati puntualmente dalla legge regionale 16/2014</a:t>
            </a:r>
          </a:p>
          <a:p>
            <a:pPr lvl="1"/>
            <a:r>
              <a:rPr lang="it-IT" sz="1600" dirty="0">
                <a:solidFill>
                  <a:schemeClr val="accent2"/>
                </a:solidFill>
              </a:rPr>
              <a:t>le fondazioni bancarie</a:t>
            </a:r>
          </a:p>
          <a:p>
            <a:pPr lvl="1"/>
            <a:r>
              <a:rPr lang="it-IT" sz="1600" dirty="0">
                <a:solidFill>
                  <a:schemeClr val="accent2"/>
                </a:solidFill>
              </a:rPr>
              <a:t>le scuole statali e paritarie ed enti di formazione professionale</a:t>
            </a:r>
          </a:p>
          <a:p>
            <a:pPr lvl="1"/>
            <a:r>
              <a:rPr lang="it-IT" sz="1600" dirty="0">
                <a:solidFill>
                  <a:schemeClr val="accent2"/>
                </a:solidFill>
              </a:rPr>
              <a:t>le università</a:t>
            </a:r>
          </a:p>
          <a:p>
            <a:pPr marL="457200" lvl="1" indent="0">
              <a:buNone/>
            </a:pPr>
            <a:endParaRPr lang="it-IT" sz="1600" dirty="0">
              <a:solidFill>
                <a:schemeClr val="accent2"/>
              </a:solidFill>
            </a:endParaRPr>
          </a:p>
          <a:p>
            <a:pPr marL="457200" lvl="1" indent="0">
              <a:buNone/>
            </a:pPr>
            <a:r>
              <a:rPr lang="it-IT" sz="1800" b="1" dirty="0">
                <a:solidFill>
                  <a:schemeClr val="accent2"/>
                </a:solidFill>
                <a:ea typeface="+mn-ea"/>
                <a:cs typeface="+mn-cs"/>
              </a:rPr>
              <a:t>SOLO AVVISO PUBBLICAZIONI PERIODICHE </a:t>
            </a:r>
            <a:r>
              <a:rPr lang="it-IT" sz="1800" b="1" u="sng" dirty="0">
                <a:solidFill>
                  <a:schemeClr val="accent2"/>
                </a:solidFill>
                <a:ea typeface="+mn-ea"/>
                <a:cs typeface="+mn-cs"/>
              </a:rPr>
              <a:t>ANCHE</a:t>
            </a:r>
          </a:p>
          <a:p>
            <a:pPr lvl="1"/>
            <a:r>
              <a:rPr lang="it-IT" sz="1800" dirty="0">
                <a:solidFill>
                  <a:schemeClr val="accent2"/>
                </a:solidFill>
              </a:rPr>
              <a:t>le associazioni di categoria, le camere di commercio, industria, artigianato e agricoltura, gli ordini e i collegi professionali, del Friuli Venezia Giulia</a:t>
            </a:r>
          </a:p>
          <a:p>
            <a:pPr lvl="1"/>
            <a:endParaRPr lang="it-IT" sz="1800" dirty="0">
              <a:solidFill>
                <a:schemeClr val="accent2"/>
              </a:solidFill>
            </a:endParaRPr>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958E82ED-7B91-BEE6-D9E4-A4BCD39FC3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6478177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881337"/>
            <a:ext cx="8928992" cy="5139951"/>
          </a:xfrm>
        </p:spPr>
        <p:txBody>
          <a:bodyPr/>
          <a:lstStyle/>
          <a:p>
            <a:pPr lvl="1" eaLnBrk="1" hangingPunct="1">
              <a:lnSpc>
                <a:spcPct val="80000"/>
              </a:lnSpc>
              <a:defRPr/>
            </a:pPr>
            <a:endParaRPr lang="it-IT" sz="1000" b="1" dirty="0">
              <a:solidFill>
                <a:srgbClr val="00B050"/>
              </a:solidFill>
            </a:endParaRPr>
          </a:p>
          <a:p>
            <a:pPr lvl="1" eaLnBrk="1" hangingPunct="1">
              <a:lnSpc>
                <a:spcPct val="80000"/>
              </a:lnSpc>
              <a:defRPr/>
            </a:pPr>
            <a:endParaRPr lang="it-IT" sz="1000" b="1" dirty="0">
              <a:solidFill>
                <a:srgbClr val="00B050"/>
              </a:solidFill>
            </a:endParaRPr>
          </a:p>
          <a:p>
            <a:pPr marL="0" indent="0" algn="ctr" eaLnBrk="1" hangingPunct="1">
              <a:buNone/>
              <a:defRPr/>
            </a:pPr>
            <a:r>
              <a:rPr lang="it-IT" sz="3200" b="1" dirty="0">
                <a:solidFill>
                  <a:schemeClr val="accent2"/>
                </a:solidFill>
                <a:effectLst>
                  <a:outerShdw blurRad="38100" dist="38100" dir="2700000" algn="tl">
                    <a:srgbClr val="000000">
                      <a:alpha val="43137"/>
                    </a:srgbClr>
                  </a:outerShdw>
                </a:effectLst>
              </a:rPr>
              <a:t>PRECISAZIONI</a:t>
            </a:r>
          </a:p>
          <a:p>
            <a:pPr marL="0" indent="0" algn="ctr" eaLnBrk="1" hangingPunct="1">
              <a:buNone/>
              <a:defRPr/>
            </a:pPr>
            <a:r>
              <a:rPr lang="it-IT" sz="2000" b="1" dirty="0">
                <a:solidFill>
                  <a:schemeClr val="accent2"/>
                </a:solidFill>
              </a:rPr>
              <a:t>enti privati</a:t>
            </a:r>
          </a:p>
          <a:p>
            <a:pPr marL="0" indent="0" algn="just" eaLnBrk="1" hangingPunct="1">
              <a:buNone/>
              <a:defRPr/>
            </a:pPr>
            <a:endParaRPr lang="it-IT" sz="2000" dirty="0">
              <a:solidFill>
                <a:schemeClr val="accent2"/>
              </a:solidFill>
            </a:endParaRPr>
          </a:p>
          <a:p>
            <a:pPr marL="0" indent="0" algn="just" eaLnBrk="1" hangingPunct="1">
              <a:buNone/>
              <a:defRPr/>
            </a:pPr>
            <a:endParaRPr lang="it-IT" sz="2000" dirty="0">
              <a:solidFill>
                <a:schemeClr val="accent2"/>
              </a:solidFill>
            </a:endParaRPr>
          </a:p>
          <a:p>
            <a:pPr marL="0" indent="0" algn="just" eaLnBrk="1" hangingPunct="1">
              <a:buNone/>
              <a:defRPr/>
            </a:pPr>
            <a:r>
              <a:rPr lang="it-IT" sz="2000" dirty="0">
                <a:solidFill>
                  <a:schemeClr val="accent2"/>
                </a:solidFill>
              </a:rPr>
              <a:t>i soggetti privati, </a:t>
            </a:r>
            <a:r>
              <a:rPr lang="it-IT" sz="2000" u="sng" dirty="0">
                <a:solidFill>
                  <a:schemeClr val="accent2"/>
                </a:solidFill>
              </a:rPr>
              <a:t>diversi dalle persone fisiche</a:t>
            </a:r>
            <a:r>
              <a:rPr lang="it-IT" sz="2000" dirty="0">
                <a:solidFill>
                  <a:schemeClr val="accent2"/>
                </a:solidFill>
              </a:rPr>
              <a:t>, che hanno tra i propri scopi statutari la promozione o lo svolgimento di </a:t>
            </a:r>
            <a:r>
              <a:rPr lang="it-IT" sz="2000" u="sng" dirty="0">
                <a:solidFill>
                  <a:schemeClr val="accent2"/>
                </a:solidFill>
              </a:rPr>
              <a:t>attività culturali o artistiche</a:t>
            </a:r>
            <a:r>
              <a:rPr lang="it-IT" sz="2000" dirty="0">
                <a:solidFill>
                  <a:schemeClr val="accent2"/>
                </a:solidFill>
              </a:rPr>
              <a:t>, </a:t>
            </a:r>
            <a:r>
              <a:rPr lang="it-IT" sz="2000" u="sng" dirty="0">
                <a:solidFill>
                  <a:schemeClr val="accent2"/>
                </a:solidFill>
              </a:rPr>
              <a:t>senza finalità di lucro</a:t>
            </a:r>
            <a:r>
              <a:rPr lang="it-IT" sz="2000" dirty="0">
                <a:solidFill>
                  <a:schemeClr val="accent2"/>
                </a:solidFill>
              </a:rPr>
              <a:t> o con obbligo statutario di reinvestire gli utili o gli avanzi di gestione nello svolgimento delle attività previste nell’oggetto sociale (articolo 4 di ogni avviso)</a:t>
            </a: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290AF1A4-7053-D6C7-47D0-7E3C78851E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6003408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82797C-C364-0FBF-19F1-D13A7B92D991}"/>
              </a:ext>
            </a:extLst>
          </p:cNvPr>
          <p:cNvSpPr>
            <a:spLocks noGrp="1"/>
          </p:cNvSpPr>
          <p:nvPr>
            <p:ph type="title"/>
          </p:nvPr>
        </p:nvSpPr>
        <p:spPr>
          <a:xfrm>
            <a:off x="400050" y="990600"/>
            <a:ext cx="8348414" cy="998240"/>
          </a:xfrm>
        </p:spPr>
        <p:txBody>
          <a:bodyPr/>
          <a:lstStyle/>
          <a:p>
            <a:pPr marL="0" marR="0" lvl="0" indent="0" algn="ctr" defTabSz="914400" rtl="0" eaLnBrk="1" fontAlgn="base" latinLnBrk="0" hangingPunct="1">
              <a:lnSpc>
                <a:spcPct val="100000"/>
              </a:lnSpc>
              <a:spcBef>
                <a:spcPct val="20000"/>
              </a:spcBef>
              <a:spcAft>
                <a:spcPct val="0"/>
              </a:spcAft>
              <a:tabLst/>
              <a:defRPr/>
            </a:pPr>
            <a: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t/>
            </a:r>
            <a:b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br>
            <a: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t/>
            </a:r>
            <a:b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br>
            <a:r>
              <a:rPr lang="it-IT" sz="3200" dirty="0">
                <a:solidFill>
                  <a:schemeClr val="accent2"/>
                </a:solidFill>
                <a:effectLst>
                  <a:outerShdw blurRad="38100" dist="38100" dir="2700000" algn="tl">
                    <a:srgbClr val="000000">
                      <a:alpha val="43137"/>
                    </a:srgbClr>
                  </a:outerShdw>
                </a:effectLst>
                <a:latin typeface="+mn-lt"/>
                <a:ea typeface="+mn-ea"/>
                <a:cs typeface="+mn-cs"/>
              </a:rPr>
              <a:t>PRECISAZIONI</a:t>
            </a:r>
            <a:br>
              <a:rPr lang="it-IT" sz="3200" dirty="0">
                <a:solidFill>
                  <a:schemeClr val="accent2"/>
                </a:solidFill>
                <a:effectLst>
                  <a:outerShdw blurRad="38100" dist="38100" dir="2700000" algn="tl">
                    <a:srgbClr val="000000">
                      <a:alpha val="43137"/>
                    </a:srgbClr>
                  </a:outerShdw>
                </a:effectLst>
                <a:latin typeface="+mn-lt"/>
                <a:ea typeface="+mn-ea"/>
                <a:cs typeface="+mn-cs"/>
              </a:rPr>
            </a:br>
            <a:r>
              <a:rPr lang="it-IT" sz="2000" dirty="0">
                <a:solidFill>
                  <a:schemeClr val="accent2"/>
                </a:solidFill>
                <a:latin typeface="+mn-lt"/>
                <a:ea typeface="+mn-ea"/>
                <a:cs typeface="+mn-cs"/>
              </a:rPr>
              <a:t>società cooperative</a:t>
            </a:r>
            <a:r>
              <a:rPr kumimoji="0" lang="it-IT" sz="2000" b="1" i="0" u="sng" strike="noStrike" kern="0" cap="none" spc="0" normalizeH="0" baseline="0" noProof="0" dirty="0">
                <a:ln>
                  <a:noFill/>
                </a:ln>
                <a:solidFill>
                  <a:srgbClr val="00B050"/>
                </a:solidFill>
                <a:effectLst/>
                <a:uLnTx/>
                <a:uFillTx/>
                <a:latin typeface="DecimaWE Rg"/>
                <a:ea typeface="+mn-ea"/>
                <a:cs typeface="+mn-cs"/>
              </a:rPr>
              <a:t/>
            </a:r>
            <a:br>
              <a:rPr kumimoji="0" lang="it-IT" sz="2000" b="1" i="0" u="sng" strike="noStrike" kern="0" cap="none" spc="0" normalizeH="0" baseline="0" noProof="0" dirty="0">
                <a:ln>
                  <a:noFill/>
                </a:ln>
                <a:solidFill>
                  <a:srgbClr val="00B050"/>
                </a:solidFill>
                <a:effectLst/>
                <a:uLnTx/>
                <a:uFillTx/>
                <a:latin typeface="DecimaWE Rg"/>
                <a:ea typeface="+mn-ea"/>
                <a:cs typeface="+mn-cs"/>
              </a:rPr>
            </a:br>
            <a:endParaRPr lang="it-IT" dirty="0"/>
          </a:p>
        </p:txBody>
      </p:sp>
      <p:sp>
        <p:nvSpPr>
          <p:cNvPr id="3" name="Segnaposto contenuto 2">
            <a:extLst>
              <a:ext uri="{FF2B5EF4-FFF2-40B4-BE49-F238E27FC236}">
                <a16:creationId xmlns:a16="http://schemas.microsoft.com/office/drawing/2014/main" id="{6FCE0A46-665A-90B4-750F-BCC67DA8CC43}"/>
              </a:ext>
            </a:extLst>
          </p:cNvPr>
          <p:cNvSpPr>
            <a:spLocks noGrp="1"/>
          </p:cNvSpPr>
          <p:nvPr>
            <p:ph sz="half" idx="1"/>
          </p:nvPr>
        </p:nvSpPr>
        <p:spPr>
          <a:xfrm>
            <a:off x="400050" y="2492896"/>
            <a:ext cx="3952875" cy="3374504"/>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1800" b="1" i="0" strike="noStrike" kern="0" cap="none" spc="0" normalizeH="0" baseline="0" noProof="0" dirty="0">
                <a:ln>
                  <a:noFill/>
                </a:ln>
                <a:solidFill>
                  <a:srgbClr val="00B050"/>
                </a:solidFill>
                <a:effectLst/>
                <a:uLnTx/>
                <a:uFillTx/>
                <a:latin typeface="DecimaWE Rg"/>
                <a:ea typeface="+mn-ea"/>
                <a:cs typeface="+mn-cs"/>
              </a:rPr>
              <a:t>attività esclusivamente o prevalentemente culturali o artistiche</a:t>
            </a:r>
            <a:r>
              <a:rPr kumimoji="0" lang="it-IT" sz="1800" b="0" i="0" strike="noStrike" kern="0" cap="none" spc="0" normalizeH="0" baseline="0" noProof="0" dirty="0">
                <a:ln>
                  <a:noFill/>
                </a:ln>
                <a:solidFill>
                  <a:srgbClr val="000000"/>
                </a:solidFill>
                <a:effectLst/>
                <a:uLnTx/>
                <a:uFillTx/>
                <a:latin typeface="DecimaWE Rg"/>
                <a:ea typeface="+mn-ea"/>
                <a:cs typeface="+mn-cs"/>
              </a:rPr>
              <a:t>: </a:t>
            </a:r>
          </a:p>
          <a:p>
            <a:pPr marL="0" marR="0" lvl="0" indent="0" defTabSz="914400" rtl="0" eaLnBrk="1" fontAlgn="base" latinLnBrk="0" hangingPunct="1">
              <a:lnSpc>
                <a:spcPct val="100000"/>
              </a:lnSpc>
              <a:spcBef>
                <a:spcPct val="20000"/>
              </a:spcBef>
              <a:spcAft>
                <a:spcPct val="0"/>
              </a:spcAft>
              <a:buClr>
                <a:srgbClr val="21449C"/>
              </a:buClr>
              <a:buSzTx/>
              <a:buFontTx/>
              <a:buNone/>
              <a:tabLst/>
              <a:defRPr/>
            </a:pPr>
            <a:r>
              <a:rPr kumimoji="0" lang="it-IT" sz="1800" b="0" i="0" u="none" strike="noStrike" kern="0" cap="none" spc="0" normalizeH="0" baseline="0" noProof="0" dirty="0">
                <a:ln>
                  <a:noFill/>
                </a:ln>
                <a:solidFill>
                  <a:srgbClr val="000000"/>
                </a:solidFill>
                <a:effectLst/>
                <a:uLnTx/>
                <a:uFillTx/>
                <a:latin typeface="DecimaWE Rg"/>
                <a:ea typeface="+mn-ea"/>
                <a:cs typeface="+mn-cs"/>
              </a:rPr>
              <a:t>Parametri alternativi</a:t>
            </a:r>
          </a:p>
          <a:p>
            <a:pPr marL="0" marR="0" lvl="0" indent="0" algn="just" defTabSz="914400" rtl="0" eaLnBrk="1" fontAlgn="base" latinLnBrk="0" hangingPunct="1">
              <a:lnSpc>
                <a:spcPct val="100000"/>
              </a:lnSpc>
              <a:spcBef>
                <a:spcPct val="20000"/>
              </a:spcBef>
              <a:spcAft>
                <a:spcPct val="0"/>
              </a:spcAft>
              <a:buClr>
                <a:srgbClr val="21449C"/>
              </a:buClr>
              <a:buSzTx/>
              <a:buNone/>
              <a:tabLst/>
              <a:defRPr/>
            </a:pPr>
            <a:r>
              <a:rPr kumimoji="0" lang="it-IT" sz="1800" b="0" i="0" u="none" strike="noStrike" kern="0" cap="none" spc="0" normalizeH="0" baseline="0" noProof="0" dirty="0">
                <a:ln>
                  <a:noFill/>
                </a:ln>
                <a:solidFill>
                  <a:srgbClr val="3333CC"/>
                </a:solidFill>
                <a:effectLst/>
                <a:uLnTx/>
                <a:uFillTx/>
                <a:latin typeface="DecimaWE Rg"/>
                <a:ea typeface="+mn-ea"/>
                <a:cs typeface="+mn-cs"/>
              </a:rPr>
              <a:t>Statuto</a:t>
            </a:r>
          </a:p>
          <a:p>
            <a:pPr marL="0" marR="0" lvl="0" indent="0" algn="just" defTabSz="914400" rtl="0" eaLnBrk="1" fontAlgn="base" latinLnBrk="0" hangingPunct="1">
              <a:lnSpc>
                <a:spcPct val="100000"/>
              </a:lnSpc>
              <a:spcBef>
                <a:spcPct val="20000"/>
              </a:spcBef>
              <a:spcAft>
                <a:spcPct val="0"/>
              </a:spcAft>
              <a:buClr>
                <a:srgbClr val="21449C"/>
              </a:buClr>
              <a:buSzTx/>
              <a:buNone/>
              <a:tabLst/>
              <a:defRPr/>
            </a:pPr>
            <a:r>
              <a:rPr kumimoji="0" lang="it-IT" sz="1800" b="0" i="0" u="none" strike="noStrike" kern="0" cap="none" spc="0" normalizeH="0" baseline="0" noProof="0" dirty="0">
                <a:ln>
                  <a:noFill/>
                </a:ln>
                <a:solidFill>
                  <a:srgbClr val="3333CC"/>
                </a:solidFill>
                <a:effectLst/>
                <a:uLnTx/>
                <a:uFillTx/>
                <a:latin typeface="DecimaWE Rg"/>
                <a:ea typeface="+mn-ea"/>
                <a:cs typeface="+mn-cs"/>
              </a:rPr>
              <a:t>incidenza dei costi per attività culturali o artistiche </a:t>
            </a:r>
            <a:r>
              <a:rPr kumimoji="0" lang="it-IT" sz="1800" b="0" i="0" u="none" strike="noStrike" kern="0" cap="none" spc="0" normalizeH="0" baseline="0" noProof="0" dirty="0">
                <a:ln>
                  <a:noFill/>
                </a:ln>
                <a:solidFill>
                  <a:srgbClr val="00CC99">
                    <a:lumMod val="75000"/>
                  </a:srgbClr>
                </a:solidFill>
                <a:effectLst/>
                <a:uLnTx/>
                <a:uFillTx/>
                <a:latin typeface="DecimaWE Rg"/>
                <a:ea typeface="+mn-ea"/>
                <a:cs typeface="+mn-cs"/>
              </a:rPr>
              <a:t>(da intendersi come dato medio degli ultimi tre esercizi finanziari)</a:t>
            </a:r>
          </a:p>
          <a:p>
            <a:pPr marL="0" marR="0" lvl="0" indent="0" algn="just" defTabSz="914400" rtl="0" eaLnBrk="1" fontAlgn="base" latinLnBrk="0" hangingPunct="1">
              <a:lnSpc>
                <a:spcPct val="100000"/>
              </a:lnSpc>
              <a:spcBef>
                <a:spcPct val="20000"/>
              </a:spcBef>
              <a:spcAft>
                <a:spcPct val="0"/>
              </a:spcAft>
              <a:buClr>
                <a:srgbClr val="21449C"/>
              </a:buClr>
              <a:buSzTx/>
              <a:buNone/>
              <a:tabLst/>
              <a:defRPr/>
            </a:pPr>
            <a:r>
              <a:rPr kumimoji="0" lang="it-IT" sz="1800" b="0" i="0" u="none" strike="noStrike" kern="0" cap="none" spc="0" normalizeH="0" baseline="0" noProof="0" dirty="0">
                <a:ln>
                  <a:noFill/>
                </a:ln>
                <a:solidFill>
                  <a:srgbClr val="3333CC"/>
                </a:solidFill>
                <a:effectLst/>
                <a:uLnTx/>
                <a:uFillTx/>
                <a:latin typeface="DecimaWE Rg"/>
                <a:ea typeface="+mn-ea"/>
                <a:cs typeface="+mn-cs"/>
              </a:rPr>
              <a:t>numero di addetti impiegati per  attività culturali o artistiche </a:t>
            </a:r>
            <a:r>
              <a:rPr kumimoji="0" lang="it-IT" sz="1800" b="0" i="0" u="none" strike="noStrike" kern="0" cap="none" spc="0" normalizeH="0" baseline="0" noProof="0" dirty="0">
                <a:ln>
                  <a:noFill/>
                </a:ln>
                <a:solidFill>
                  <a:srgbClr val="00CC99">
                    <a:lumMod val="75000"/>
                  </a:srgbClr>
                </a:solidFill>
                <a:effectLst/>
                <a:uLnTx/>
                <a:uFillTx/>
                <a:latin typeface="DecimaWE Rg"/>
                <a:ea typeface="+mn-ea"/>
                <a:cs typeface="+mn-cs"/>
              </a:rPr>
              <a:t>(da intendersi come dato medio dell'ultimo triennio)</a:t>
            </a:r>
          </a:p>
          <a:p>
            <a:endParaRPr lang="it-IT" dirty="0"/>
          </a:p>
        </p:txBody>
      </p:sp>
      <p:sp>
        <p:nvSpPr>
          <p:cNvPr id="4" name="Segnaposto contenuto 3">
            <a:extLst>
              <a:ext uri="{FF2B5EF4-FFF2-40B4-BE49-F238E27FC236}">
                <a16:creationId xmlns:a16="http://schemas.microsoft.com/office/drawing/2014/main" id="{948B9CDE-1D7D-523A-00F6-79E45F3B86E1}"/>
              </a:ext>
            </a:extLst>
          </p:cNvPr>
          <p:cNvSpPr>
            <a:spLocks noGrp="1"/>
          </p:cNvSpPr>
          <p:nvPr>
            <p:ph sz="half" idx="2"/>
          </p:nvPr>
        </p:nvSpPr>
        <p:spPr>
          <a:xfrm>
            <a:off x="4505325" y="2492896"/>
            <a:ext cx="4238625" cy="2993504"/>
          </a:xfrm>
        </p:spPr>
        <p:txBody>
          <a:bodyPr/>
          <a:lstStyle/>
          <a:p>
            <a:pPr marL="0" marR="0" lvl="0" indent="0" algn="just" defTabSz="914400" rtl="0" eaLnBrk="1" fontAlgn="base" latinLnBrk="0" hangingPunct="1">
              <a:lnSpc>
                <a:spcPct val="100000"/>
              </a:lnSpc>
              <a:spcBef>
                <a:spcPct val="20000"/>
              </a:spcBef>
              <a:spcAft>
                <a:spcPct val="0"/>
              </a:spcAft>
              <a:buClr>
                <a:srgbClr val="21449C"/>
              </a:buClr>
              <a:buSzTx/>
              <a:buNone/>
              <a:tabLst/>
              <a:defRPr/>
            </a:pPr>
            <a:endParaRPr kumimoji="0" lang="it-IT" sz="1800" b="0" i="0" u="none" strike="noStrike" kern="0" cap="none" spc="0" normalizeH="0" baseline="0" noProof="0" dirty="0">
              <a:ln>
                <a:noFill/>
              </a:ln>
              <a:solidFill>
                <a:srgbClr val="3333CC"/>
              </a:solidFill>
              <a:effectLst/>
              <a:uLnTx/>
              <a:uFillTx/>
              <a:latin typeface="DecimaWE Rg"/>
              <a:ea typeface="+mn-ea"/>
              <a:cs typeface="+mn-cs"/>
            </a:endParaRPr>
          </a:p>
          <a:p>
            <a:pPr marL="0" marR="0" lvl="0" indent="0" algn="ctr" defTabSz="914400" rtl="0" eaLnBrk="1" fontAlgn="base" latinLnBrk="0" hangingPunct="1">
              <a:lnSpc>
                <a:spcPct val="100000"/>
              </a:lnSpc>
              <a:spcBef>
                <a:spcPct val="20000"/>
              </a:spcBef>
              <a:spcAft>
                <a:spcPct val="0"/>
              </a:spcAft>
              <a:buClr>
                <a:srgbClr val="21449C"/>
              </a:buClr>
              <a:buSzTx/>
              <a:buNone/>
              <a:tabLst/>
              <a:defRPr/>
            </a:pPr>
            <a:r>
              <a:rPr lang="it-IT" sz="1800" b="1" dirty="0">
                <a:solidFill>
                  <a:srgbClr val="92D050"/>
                </a:solidFill>
                <a:latin typeface="DecimaWE Rg"/>
              </a:rPr>
              <a:t>NOVITA’</a:t>
            </a:r>
          </a:p>
          <a:p>
            <a:pPr marL="0" marR="0" lvl="0" indent="0" algn="just" defTabSz="914400" rtl="0" eaLnBrk="1" fontAlgn="base" latinLnBrk="0" hangingPunct="1">
              <a:lnSpc>
                <a:spcPct val="100000"/>
              </a:lnSpc>
              <a:spcBef>
                <a:spcPct val="20000"/>
              </a:spcBef>
              <a:spcAft>
                <a:spcPct val="0"/>
              </a:spcAft>
              <a:buClr>
                <a:srgbClr val="21449C"/>
              </a:buClr>
              <a:buSzTx/>
              <a:buNone/>
              <a:tabLst/>
              <a:defRPr/>
            </a:pPr>
            <a:r>
              <a:rPr lang="it-IT" sz="1800" dirty="0">
                <a:solidFill>
                  <a:srgbClr val="3333CC"/>
                </a:solidFill>
                <a:latin typeface="DecimaWE Rg"/>
              </a:rPr>
              <a:t>d</a:t>
            </a:r>
            <a:r>
              <a:rPr kumimoji="0" lang="it-IT" sz="1800" b="0" i="0" u="none" strike="noStrike" kern="0" cap="none" spc="0" normalizeH="0" baseline="0" noProof="0" dirty="0" err="1">
                <a:ln>
                  <a:noFill/>
                </a:ln>
                <a:solidFill>
                  <a:srgbClr val="3333CC"/>
                </a:solidFill>
                <a:effectLst/>
                <a:uLnTx/>
                <a:uFillTx/>
                <a:latin typeface="DecimaWE Rg"/>
                <a:ea typeface="+mn-ea"/>
                <a:cs typeface="+mn-cs"/>
              </a:rPr>
              <a:t>evono</a:t>
            </a:r>
            <a:r>
              <a:rPr kumimoji="0" lang="it-IT" sz="1800" b="0" i="0" u="none" strike="noStrike" kern="0" cap="none" spc="0" normalizeH="0" baseline="0" noProof="0" dirty="0">
                <a:ln>
                  <a:noFill/>
                </a:ln>
                <a:solidFill>
                  <a:srgbClr val="3333CC"/>
                </a:solidFill>
                <a:effectLst/>
                <a:uLnTx/>
                <a:uFillTx/>
                <a:latin typeface="DecimaWE Rg"/>
                <a:ea typeface="+mn-ea"/>
                <a:cs typeface="+mn-cs"/>
              </a:rPr>
              <a:t> aver adempiuto agli obblighi stabiliti dall’articolo 1, comma 101, della legge 30 dicembre 2023, n. 213 (Bilancio di previsione dello Stato per l'anno finanziario 2024 e bilancio pluriennale per il triennio </a:t>
            </a:r>
            <a:r>
              <a:rPr kumimoji="0" lang="it-IT" sz="1800" i="0" u="none" strike="noStrike" kern="0" cap="none" spc="0" normalizeH="0" baseline="0" noProof="0" dirty="0">
                <a:ln>
                  <a:noFill/>
                </a:ln>
                <a:solidFill>
                  <a:srgbClr val="3333CC"/>
                </a:solidFill>
                <a:effectLst/>
                <a:uLnTx/>
                <a:uFillTx/>
                <a:latin typeface="DecimaWE Rg"/>
                <a:ea typeface="+mn-ea"/>
                <a:cs typeface="+mn-cs"/>
              </a:rPr>
              <a:t>2024-2026), laddove obbligate</a:t>
            </a:r>
          </a:p>
          <a:p>
            <a:endParaRPr lang="it-IT" dirty="0"/>
          </a:p>
        </p:txBody>
      </p:sp>
      <p:pic>
        <p:nvPicPr>
          <p:cNvPr id="6" name="Immagine 5" descr="Immagine che contiene testo, grafica, Elementi grafici, design&#10;&#10;Il contenuto generato dall'IA potrebbe non essere corretto.">
            <a:extLst>
              <a:ext uri="{FF2B5EF4-FFF2-40B4-BE49-F238E27FC236}">
                <a16:creationId xmlns:a16="http://schemas.microsoft.com/office/drawing/2014/main" id="{6DD29704-71FA-50E3-9A8C-6D08408719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1039101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0AE4A2-DD60-0D19-BC08-2AC80ABBE607}"/>
              </a:ext>
            </a:extLst>
          </p:cNvPr>
          <p:cNvSpPr>
            <a:spLocks noGrp="1"/>
          </p:cNvSpPr>
          <p:nvPr>
            <p:ph type="title"/>
          </p:nvPr>
        </p:nvSpPr>
        <p:spPr>
          <a:xfrm>
            <a:off x="467544" y="990600"/>
            <a:ext cx="8208912" cy="926232"/>
          </a:xfrm>
        </p:spPr>
        <p:txBody>
          <a:bodyPr/>
          <a:lstStyle/>
          <a:p>
            <a:pPr algn="ctr"/>
            <a: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j-ea"/>
                <a:cs typeface="+mj-cs"/>
              </a:rPr>
              <a:t/>
            </a:r>
            <a:b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j-ea"/>
                <a:cs typeface="+mj-cs"/>
              </a:rPr>
            </a:br>
            <a: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j-ea"/>
                <a:cs typeface="+mj-cs"/>
              </a:rPr>
              <a:t>PRECISAZIONI</a:t>
            </a:r>
            <a:br>
              <a:rPr kumimoji="0" lang="it-IT" sz="32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j-ea"/>
                <a:cs typeface="+mj-cs"/>
              </a:rPr>
            </a:br>
            <a:r>
              <a:rPr kumimoji="0" lang="it-IT" sz="2000" b="1" i="0" u="none" strike="noStrike" kern="0" cap="none" spc="0" normalizeH="0" baseline="0" noProof="0" dirty="0">
                <a:ln>
                  <a:noFill/>
                </a:ln>
                <a:solidFill>
                  <a:srgbClr val="3333CC"/>
                </a:solidFill>
                <a:effectLst/>
                <a:uLnTx/>
                <a:uFillTx/>
                <a:latin typeface="DecimaWE Rg"/>
                <a:ea typeface="+mj-ea"/>
                <a:cs typeface="+mj-cs"/>
              </a:rPr>
              <a:t>società cooperative</a:t>
            </a:r>
            <a:endParaRPr lang="it-IT" dirty="0"/>
          </a:p>
        </p:txBody>
      </p:sp>
      <p:sp>
        <p:nvSpPr>
          <p:cNvPr id="3" name="Segnaposto contenuto 2">
            <a:extLst>
              <a:ext uri="{FF2B5EF4-FFF2-40B4-BE49-F238E27FC236}">
                <a16:creationId xmlns:a16="http://schemas.microsoft.com/office/drawing/2014/main" id="{2A523295-D392-4FE6-9918-B9A73A30EC0B}"/>
              </a:ext>
            </a:extLst>
          </p:cNvPr>
          <p:cNvSpPr>
            <a:spLocks noGrp="1"/>
          </p:cNvSpPr>
          <p:nvPr>
            <p:ph idx="1"/>
          </p:nvPr>
        </p:nvSpPr>
        <p:spPr>
          <a:xfrm>
            <a:off x="107504" y="2204864"/>
            <a:ext cx="8928992" cy="3816424"/>
          </a:xfrm>
        </p:spPr>
        <p:txBody>
          <a:bodyPr/>
          <a:lstStyle/>
          <a:p>
            <a:pPr marL="0" indent="0">
              <a:buNone/>
            </a:pPr>
            <a:r>
              <a:rPr lang="it-IT" sz="2000" dirty="0"/>
              <a:t>articolo 9 del Codice degli incentivi approvato con decreto legislativo 27 novembre 2025, n. 184 (</a:t>
            </a:r>
            <a:r>
              <a:rPr lang="it-IT" sz="2000" b="1" dirty="0"/>
              <a:t>in vigore dal 1 gennaio 2026</a:t>
            </a:r>
            <a:r>
              <a:rPr lang="it-IT" sz="2000" dirty="0"/>
              <a:t>): </a:t>
            </a:r>
          </a:p>
          <a:p>
            <a:pPr marL="0" indent="0" algn="ctr">
              <a:buNone/>
            </a:pPr>
            <a:r>
              <a:rPr lang="it-IT" sz="1800" dirty="0"/>
              <a:t>Art. 9</a:t>
            </a:r>
          </a:p>
          <a:p>
            <a:pPr marL="0" indent="0" algn="just">
              <a:buNone/>
            </a:pPr>
            <a:r>
              <a:rPr lang="it-IT" sz="1600" dirty="0"/>
              <a:t>E’ sempre precluso l’accesso alle agevolazioni in caso di: ……. f) inadempimento dell’obbligo di stipula di contratti assicurativi a copertura dei danni previsto dall’articolo 1, comma 101, della legge 30 dicembre 2023, n. 1.</a:t>
            </a:r>
          </a:p>
          <a:p>
            <a:pPr marL="0" indent="0" algn="just">
              <a:buNone/>
            </a:pPr>
            <a:endParaRPr lang="it-IT" sz="800" dirty="0"/>
          </a:p>
          <a:p>
            <a:pPr marL="0" indent="0">
              <a:buNone/>
            </a:pPr>
            <a:r>
              <a:rPr lang="it-IT" sz="2000" dirty="0"/>
              <a:t>articolo 1, comma 101 legge 1/2023:</a:t>
            </a:r>
          </a:p>
          <a:p>
            <a:pPr marL="0" indent="0" algn="ctr">
              <a:buNone/>
            </a:pPr>
            <a:r>
              <a:rPr lang="it-IT" sz="1600" dirty="0"/>
              <a:t>Art. 1</a:t>
            </a:r>
          </a:p>
          <a:p>
            <a:pPr marL="0" indent="0" algn="just">
              <a:buNone/>
            </a:pPr>
            <a:r>
              <a:rPr lang="it-IT" sz="1600" dirty="0"/>
              <a:t>101. Le imprese …, tenute all'iscrizione nel registro delle imprese ai sensi dell'articolo 2188 del codice civile, sono tenute a stipulare, </a:t>
            </a:r>
            <a:r>
              <a:rPr lang="it-IT" sz="1600" b="1" dirty="0"/>
              <a:t>entro il 31 marzo 2025</a:t>
            </a:r>
            <a:r>
              <a:rPr lang="it-IT" sz="1600" dirty="0"/>
              <a:t>, contratti assicurativi a copertura dei danni ai beni di cui all'articolo 2424, primo comma, sezione Attivo, voce B-II, numeri 1), 2) e 3) del codice civile direttamente cagionati da calamità naturali ed eventi catastrofali verificatisi sul territorio nazionale.</a:t>
            </a:r>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BC0B3E4F-7FDD-F906-BCC3-97E1BC5685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7133705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eaLnBrk="1" hangingPunct="1">
              <a:buNone/>
              <a:defRPr/>
            </a:pPr>
            <a:r>
              <a:rPr lang="it-IT" b="1" dirty="0">
                <a:solidFill>
                  <a:schemeClr val="accent2"/>
                </a:solidFill>
                <a:effectLst>
                  <a:outerShdw blurRad="38100" dist="38100" dir="2700000" algn="tl">
                    <a:srgbClr val="000000">
                      <a:alpha val="43137"/>
                    </a:srgbClr>
                  </a:outerShdw>
                </a:effectLst>
              </a:rPr>
              <a:t>ESCLUSIONI SOGGETTIVE</a:t>
            </a:r>
            <a:endParaRPr lang="it-IT" sz="2000" b="1" dirty="0">
              <a:solidFill>
                <a:schemeClr val="accent2"/>
              </a:solidFill>
            </a:endParaRPr>
          </a:p>
          <a:p>
            <a:pPr marL="0" indent="0" algn="ctr" eaLnBrk="1" hangingPunct="1">
              <a:lnSpc>
                <a:spcPct val="80000"/>
              </a:lnSpc>
              <a:buNone/>
              <a:defRPr/>
            </a:pPr>
            <a:r>
              <a:rPr lang="it-IT" sz="2000" b="1" dirty="0">
                <a:solidFill>
                  <a:schemeClr val="accent2"/>
                </a:solidFill>
              </a:rPr>
              <a:t>Soggetti individuati puntualmente da legge regionale 16/2014:</a:t>
            </a:r>
          </a:p>
          <a:p>
            <a:pPr marL="685800" lvl="1" eaLnBrk="1" hangingPunct="1">
              <a:lnSpc>
                <a:spcPct val="80000"/>
              </a:lnSpc>
              <a:defRPr/>
            </a:pPr>
            <a:r>
              <a:rPr lang="it-IT" sz="1800" dirty="0"/>
              <a:t>Ente regionale Teatrale del Friuli Venezia Giulia (ERT) (articolo 10)</a:t>
            </a:r>
          </a:p>
          <a:p>
            <a:pPr marL="685800" lvl="1" algn="just" eaLnBrk="1" hangingPunct="1">
              <a:lnSpc>
                <a:spcPct val="80000"/>
              </a:lnSpc>
              <a:defRPr/>
            </a:pPr>
            <a:r>
              <a:rPr lang="it-IT" sz="1800" dirty="0"/>
              <a:t>Fondazione Teatro Lirico Giuseppe Verdi, teatri nazionali e teatri di rilevante interesse culturale presenti in Regione beneficiari incentivo </a:t>
            </a:r>
            <a:r>
              <a:rPr lang="it-IT" sz="1800" dirty="0" err="1"/>
              <a:t>Fus</a:t>
            </a:r>
            <a:r>
              <a:rPr lang="it-IT" sz="1800" dirty="0"/>
              <a:t> (articolo 11)</a:t>
            </a:r>
          </a:p>
          <a:p>
            <a:pPr marL="685800" lvl="1" eaLnBrk="1" hangingPunct="1">
              <a:lnSpc>
                <a:spcPct val="80000"/>
              </a:lnSpc>
              <a:defRPr/>
            </a:pPr>
            <a:r>
              <a:rPr lang="it-IT" sz="1800" dirty="0"/>
              <a:t>Istituzione musicale e sinfonica del Friuli Venezia Giulia (art. 17 bis)</a:t>
            </a:r>
          </a:p>
          <a:p>
            <a:pPr marL="685800" lvl="1" eaLnBrk="1" hangingPunct="1">
              <a:lnSpc>
                <a:spcPct val="80000"/>
              </a:lnSpc>
              <a:defRPr/>
            </a:pPr>
            <a:r>
              <a:rPr lang="it-IT" sz="1800" dirty="0"/>
              <a:t>Associazione Mittelfest (art. 17 ter)</a:t>
            </a:r>
            <a:endParaRPr lang="it-IT" sz="1800" i="1" dirty="0">
              <a:solidFill>
                <a:srgbClr val="FF66FF"/>
              </a:solidFill>
            </a:endParaRPr>
          </a:p>
          <a:p>
            <a:pPr marL="685800" lvl="1" eaLnBrk="1" hangingPunct="1">
              <a:lnSpc>
                <a:spcPct val="80000"/>
              </a:lnSpc>
              <a:defRPr/>
            </a:pPr>
            <a:r>
              <a:rPr lang="it-IT" sz="1800" dirty="0">
                <a:solidFill>
                  <a:schemeClr val="tx2">
                    <a:lumMod val="95000"/>
                    <a:lumOff val="5000"/>
                  </a:schemeClr>
                </a:solidFill>
              </a:rPr>
              <a:t>Cineteca regionale (art. 20) </a:t>
            </a:r>
            <a:endParaRPr lang="it-IT" sz="1800" i="1" dirty="0">
              <a:solidFill>
                <a:srgbClr val="FF66FF"/>
              </a:solidFill>
            </a:endParaRPr>
          </a:p>
          <a:p>
            <a:pPr marL="685800" lvl="1" eaLnBrk="1" hangingPunct="1">
              <a:lnSpc>
                <a:spcPct val="80000"/>
              </a:lnSpc>
              <a:defRPr/>
            </a:pPr>
            <a:r>
              <a:rPr lang="it-IT" sz="1800" dirty="0"/>
              <a:t>Centro di ricerca e archiviazione della fotografia (CRAF) (articolo 25)</a:t>
            </a:r>
          </a:p>
          <a:p>
            <a:pPr marL="685800" lvl="1" eaLnBrk="1" hangingPunct="1">
              <a:lnSpc>
                <a:spcPct val="80000"/>
              </a:lnSpc>
              <a:defRPr/>
            </a:pPr>
            <a:r>
              <a:rPr lang="it-IT" sz="1800" dirty="0"/>
              <a:t>Istituto regionale per la cultura istriano-fiumano-dalmata di Trieste  (art. 26 ter) </a:t>
            </a:r>
            <a:endParaRPr lang="it-IT" sz="1800" dirty="0">
              <a:solidFill>
                <a:srgbClr val="FF66FF"/>
              </a:solidFill>
            </a:endParaRPr>
          </a:p>
          <a:p>
            <a:pPr marL="685800" lvl="1" eaLnBrk="1" hangingPunct="1">
              <a:lnSpc>
                <a:spcPct val="80000"/>
              </a:lnSpc>
              <a:defRPr/>
            </a:pPr>
            <a:r>
              <a:rPr lang="it-IT" sz="1800" dirty="0"/>
              <a:t>Università popolare di Trieste (articolo 27 bis)</a:t>
            </a:r>
          </a:p>
          <a:p>
            <a:pPr marL="685800" lvl="1" eaLnBrk="1" hangingPunct="1">
              <a:lnSpc>
                <a:spcPct val="80000"/>
              </a:lnSpc>
              <a:defRPr/>
            </a:pPr>
            <a:r>
              <a:rPr lang="it-IT" sz="1800" dirty="0"/>
              <a:t>Associazione regionale FITA UILT, Unione dei Gruppi Folcloristici del Fvg (UGF FVG), Unione Società  Corali del Fvg (USCI FVG), Associazione Nazionale Bande Italiane musicali Autonome -Fvg (ANBIMA FVG)</a:t>
            </a:r>
          </a:p>
          <a:p>
            <a:pPr marL="400050" lvl="1" indent="0" eaLnBrk="1" hangingPunct="1">
              <a:lnSpc>
                <a:spcPct val="80000"/>
              </a:lnSpc>
              <a:buNone/>
              <a:defRPr/>
            </a:pPr>
            <a:endParaRPr lang="it-IT" sz="1800" dirty="0">
              <a:solidFill>
                <a:schemeClr val="accent2"/>
              </a:solidFill>
            </a:endParaRPr>
          </a:p>
          <a:p>
            <a:pPr marL="400050" lvl="1" indent="0" algn="ctr" eaLnBrk="1" hangingPunct="1">
              <a:lnSpc>
                <a:spcPct val="80000"/>
              </a:lnSpc>
              <a:buNone/>
              <a:defRPr/>
            </a:pPr>
            <a:r>
              <a:rPr lang="it-IT" sz="1800" b="1" dirty="0">
                <a:solidFill>
                  <a:schemeClr val="accent2"/>
                </a:solidFill>
              </a:rPr>
              <a:t>AMMESSI SOLO IN CREATIVITA’ E PN2027</a:t>
            </a:r>
          </a:p>
          <a:p>
            <a:pPr marL="685800" lvl="1" eaLnBrk="1" hangingPunct="1">
              <a:lnSpc>
                <a:spcPct val="80000"/>
              </a:lnSpc>
              <a:defRPr/>
            </a:pPr>
            <a:endParaRPr lang="it-IT" sz="1800" dirty="0"/>
          </a:p>
          <a:p>
            <a:pPr marL="285750" eaLnBrk="1" hangingPunct="1">
              <a:lnSpc>
                <a:spcPct val="80000"/>
              </a:lnSpc>
              <a:defRPr/>
            </a:pPr>
            <a:endParaRPr lang="it-IT" sz="2000" b="1" dirty="0">
              <a:solidFill>
                <a:schemeClr val="accent2"/>
              </a:solidFill>
            </a:endParaRPr>
          </a:p>
          <a:p>
            <a:pPr marL="285750" eaLnBrk="1" hangingPunct="1">
              <a:lnSpc>
                <a:spcPct val="80000"/>
              </a:lnSpc>
              <a:defRPr/>
            </a:pPr>
            <a:endParaRPr lang="it-IT" sz="3200" b="1" dirty="0">
              <a:solidFill>
                <a:schemeClr val="accent2"/>
              </a:solidFill>
            </a:endParaRPr>
          </a:p>
          <a:p>
            <a:pPr algn="ctr" eaLnBrk="1" hangingPunct="1">
              <a:defRPr/>
            </a:pPr>
            <a:endParaRPr lang="it-IT" sz="1200" b="1" dirty="0">
              <a:solidFill>
                <a:schemeClr val="accent2"/>
              </a:solidFill>
            </a:endParaRPr>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52669" y="144100"/>
            <a:ext cx="2560409" cy="558235"/>
          </a:xfrm>
          <a:prstGeom prst="rect">
            <a:avLst/>
          </a:prstGeom>
        </p:spPr>
      </p:pic>
    </p:spTree>
    <p:extLst>
      <p:ext uri="{BB962C8B-B14F-4D97-AF65-F5344CB8AC3E}">
        <p14:creationId xmlns:p14="http://schemas.microsoft.com/office/powerpoint/2010/main" val="21828056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58260" y="1268760"/>
            <a:ext cx="8928992" cy="4752528"/>
          </a:xfrm>
        </p:spPr>
        <p:txBody>
          <a:bodyPr/>
          <a:lstStyle/>
          <a:p>
            <a:pPr marL="0" indent="0" algn="ctr" eaLnBrk="1" hangingPunct="1">
              <a:buNone/>
              <a:defRPr/>
            </a:pPr>
            <a:r>
              <a:rPr lang="it-IT" sz="3200" b="1" dirty="0">
                <a:solidFill>
                  <a:schemeClr val="accent2"/>
                </a:solidFill>
                <a:effectLst>
                  <a:outerShdw blurRad="38100" dist="38100" dir="2700000" algn="tl">
                    <a:srgbClr val="000000">
                      <a:alpha val="43137"/>
                    </a:srgbClr>
                  </a:outerShdw>
                </a:effectLst>
              </a:rPr>
              <a:t>ESCLUSIONI OGGETTIVE</a:t>
            </a:r>
            <a:r>
              <a:rPr lang="it-IT" sz="3200" b="1" dirty="0">
                <a:solidFill>
                  <a:schemeClr val="accent3"/>
                </a:solidFill>
                <a:effectLst>
                  <a:outerShdw blurRad="38100" dist="38100" dir="2700000" algn="tl">
                    <a:srgbClr val="000000">
                      <a:alpha val="43137"/>
                    </a:srgbClr>
                  </a:outerShdw>
                </a:effectLst>
              </a:rPr>
              <a:t> </a:t>
            </a:r>
          </a:p>
          <a:p>
            <a:pPr marL="0" indent="0" algn="ctr" eaLnBrk="1" hangingPunct="1">
              <a:buNone/>
              <a:defRPr/>
            </a:pPr>
            <a:r>
              <a:rPr lang="it-IT" b="1" dirty="0">
                <a:solidFill>
                  <a:schemeClr val="accent2"/>
                </a:solidFill>
              </a:rPr>
              <a:t>Progetti già finanziati</a:t>
            </a:r>
          </a:p>
          <a:p>
            <a:pPr marL="0" indent="0" algn="ctr" eaLnBrk="1" hangingPunct="1">
              <a:spcBef>
                <a:spcPts val="0"/>
              </a:spcBef>
              <a:buNone/>
              <a:defRPr/>
            </a:pPr>
            <a:r>
              <a:rPr lang="it-IT" dirty="0">
                <a:solidFill>
                  <a:srgbClr val="00B050"/>
                </a:solidFill>
              </a:rPr>
              <a:t>Tutti avvisi, </a:t>
            </a:r>
            <a:r>
              <a:rPr lang="it-IT" dirty="0">
                <a:solidFill>
                  <a:srgbClr val="FF9900"/>
                </a:solidFill>
              </a:rPr>
              <a:t>anche in caso  di proroghe</a:t>
            </a:r>
          </a:p>
          <a:p>
            <a:pPr marL="285750" eaLnBrk="1" hangingPunct="1">
              <a:spcBef>
                <a:spcPts val="0"/>
              </a:spcBef>
              <a:defRPr/>
            </a:pPr>
            <a:endParaRPr lang="it-IT" sz="1800" u="sng" dirty="0">
              <a:solidFill>
                <a:srgbClr val="FF66FF"/>
              </a:solidFill>
            </a:endParaRPr>
          </a:p>
          <a:p>
            <a:pPr marL="0" indent="0" algn="just" eaLnBrk="1" hangingPunct="1">
              <a:spcBef>
                <a:spcPts val="0"/>
              </a:spcBef>
              <a:buNone/>
              <a:defRPr/>
            </a:pPr>
            <a:r>
              <a:rPr lang="it-IT" sz="1800" b="1" u="sng" dirty="0">
                <a:solidFill>
                  <a:schemeClr val="accent2"/>
                </a:solidFill>
              </a:rPr>
              <a:t>Avvisi annuali 2024 e 2025</a:t>
            </a:r>
            <a:r>
              <a:rPr lang="it-IT" sz="1800" b="1" dirty="0">
                <a:solidFill>
                  <a:schemeClr val="accent2"/>
                </a:solidFill>
              </a:rPr>
              <a:t>: </a:t>
            </a:r>
            <a:r>
              <a:rPr lang="it-IT" sz="1800" b="1" dirty="0">
                <a:solidFill>
                  <a:schemeClr val="accent1"/>
                </a:solidFill>
              </a:rPr>
              <a:t>progetti finanziati da DGR 1673/2023  1653/2024</a:t>
            </a:r>
            <a:endParaRPr lang="it-IT" sz="1800" dirty="0">
              <a:solidFill>
                <a:schemeClr val="accent1"/>
              </a:solidFill>
            </a:endParaRPr>
          </a:p>
          <a:p>
            <a:pPr marL="0" indent="0" algn="just" eaLnBrk="1" hangingPunct="1">
              <a:spcBef>
                <a:spcPts val="0"/>
              </a:spcBef>
              <a:buNone/>
              <a:defRPr/>
            </a:pPr>
            <a:r>
              <a:rPr lang="it-IT" sz="1800" b="1" u="sng" dirty="0">
                <a:solidFill>
                  <a:schemeClr val="accent2"/>
                </a:solidFill>
              </a:rPr>
              <a:t>Avvisi annuali cultura storica ed etnografica 2023 e 2024:</a:t>
            </a:r>
            <a:r>
              <a:rPr lang="it-IT" sz="1800" b="1" dirty="0">
                <a:solidFill>
                  <a:schemeClr val="accent2"/>
                </a:solidFill>
              </a:rPr>
              <a:t> </a:t>
            </a:r>
            <a:r>
              <a:rPr lang="it-IT" sz="1800" b="1" dirty="0">
                <a:solidFill>
                  <a:schemeClr val="accent1"/>
                </a:solidFill>
              </a:rPr>
              <a:t>progetti  finanziati da DGR  221/2024, 229/2021, 374/2022, 185/2023 e 346/2024  </a:t>
            </a:r>
            <a:endParaRPr lang="it-IT" sz="1800" dirty="0">
              <a:solidFill>
                <a:schemeClr val="accent1"/>
              </a:solidFill>
            </a:endParaRPr>
          </a:p>
          <a:p>
            <a:pPr marL="0" indent="0" algn="just" eaLnBrk="1" hangingPunct="1">
              <a:spcBef>
                <a:spcPts val="0"/>
              </a:spcBef>
              <a:buNone/>
              <a:defRPr/>
            </a:pPr>
            <a:r>
              <a:rPr lang="it-IT" sz="1800" b="1" dirty="0">
                <a:solidFill>
                  <a:schemeClr val="accent1"/>
                </a:solidFill>
              </a:rPr>
              <a:t>progetti finanziati da DPREG 53/2020 </a:t>
            </a:r>
            <a:r>
              <a:rPr lang="it-IT" sz="1800" b="1" dirty="0">
                <a:solidFill>
                  <a:schemeClr val="accent2"/>
                </a:solidFill>
              </a:rPr>
              <a:t>alle </a:t>
            </a:r>
            <a:r>
              <a:rPr lang="it-IT" sz="1800" b="1" u="sng" dirty="0">
                <a:solidFill>
                  <a:schemeClr val="accent2"/>
                </a:solidFill>
              </a:rPr>
              <a:t>associazioni profughi istriani, fiumani e dalmati  2024</a:t>
            </a:r>
            <a:endParaRPr lang="it-IT" sz="1800" b="1" dirty="0">
              <a:solidFill>
                <a:schemeClr val="accent1"/>
              </a:solidFill>
            </a:endParaRPr>
          </a:p>
          <a:p>
            <a:pPr marL="0" indent="0" algn="just" eaLnBrk="1" hangingPunct="1">
              <a:spcBef>
                <a:spcPts val="0"/>
              </a:spcBef>
              <a:buNone/>
              <a:defRPr/>
            </a:pPr>
            <a:r>
              <a:rPr lang="it-IT" sz="1800" b="1" u="sng" dirty="0">
                <a:solidFill>
                  <a:schemeClr val="accent2"/>
                </a:solidFill>
              </a:rPr>
              <a:t>Avvisi distribuzione spettacolo dal vivo e nuove produzioni spettacolo dal vivo</a:t>
            </a:r>
            <a:r>
              <a:rPr lang="it-IT" sz="1800" b="1" dirty="0">
                <a:solidFill>
                  <a:schemeClr val="accent2"/>
                </a:solidFill>
              </a:rPr>
              <a:t>: </a:t>
            </a:r>
            <a:r>
              <a:rPr lang="it-IT" sz="1800" b="1" dirty="0">
                <a:solidFill>
                  <a:schemeClr val="accent1"/>
                </a:solidFill>
              </a:rPr>
              <a:t>progetti  finanziati da DGR 1399/2024 e 1400/2024</a:t>
            </a:r>
            <a:endParaRPr lang="it-IT" sz="1800" b="1" i="1" dirty="0">
              <a:solidFill>
                <a:srgbClr val="FF66FF"/>
              </a:solidFill>
            </a:endParaRPr>
          </a:p>
          <a:p>
            <a:pPr marL="0" indent="0" algn="just" eaLnBrk="1" hangingPunct="1">
              <a:spcBef>
                <a:spcPts val="0"/>
              </a:spcBef>
              <a:buNone/>
              <a:defRPr/>
            </a:pPr>
            <a:r>
              <a:rPr lang="it-IT" sz="1800" b="1" u="sng" dirty="0">
                <a:solidFill>
                  <a:schemeClr val="accent2"/>
                </a:solidFill>
              </a:rPr>
              <a:t>Avviso annuale Go </a:t>
            </a:r>
            <a:r>
              <a:rPr lang="it-IT" sz="1800" b="1" dirty="0">
                <a:solidFill>
                  <a:schemeClr val="accent2"/>
                </a:solidFill>
              </a:rPr>
              <a:t>2025: </a:t>
            </a:r>
            <a:r>
              <a:rPr lang="it-IT" sz="1800" b="1" dirty="0">
                <a:solidFill>
                  <a:schemeClr val="accent1"/>
                </a:solidFill>
              </a:rPr>
              <a:t>progetti finanziati da decreto direttore di Servizio 41640/2024</a:t>
            </a:r>
          </a:p>
          <a:p>
            <a:pPr marL="0" indent="0" algn="just" eaLnBrk="1" hangingPunct="1">
              <a:spcBef>
                <a:spcPts val="0"/>
              </a:spcBef>
              <a:buNone/>
              <a:defRPr/>
            </a:pPr>
            <a:endParaRPr lang="it-IT" sz="1800" b="1" dirty="0">
              <a:solidFill>
                <a:schemeClr val="accent1"/>
              </a:solidFill>
            </a:endParaRPr>
          </a:p>
          <a:p>
            <a:pPr marL="0" lvl="0" indent="0" eaLnBrk="1" hangingPunct="1">
              <a:lnSpc>
                <a:spcPct val="80000"/>
              </a:lnSpc>
              <a:buNone/>
              <a:defRPr/>
            </a:pPr>
            <a:r>
              <a:rPr lang="it-IT" sz="1400" dirty="0">
                <a:solidFill>
                  <a:schemeClr val="accent2"/>
                </a:solidFill>
              </a:rPr>
              <a:t>NON sono ammessi i progetti che costituiscano </a:t>
            </a:r>
            <a:r>
              <a:rPr lang="it-IT" sz="1400" dirty="0">
                <a:solidFill>
                  <a:srgbClr val="FF0000"/>
                </a:solidFill>
              </a:rPr>
              <a:t>mero prolungamento </a:t>
            </a:r>
            <a:r>
              <a:rPr lang="it-IT" sz="1400" dirty="0">
                <a:solidFill>
                  <a:schemeClr val="accent2"/>
                </a:solidFill>
              </a:rPr>
              <a:t>dei progetti già finanziati, sono ammessi i progetti che costituiscano </a:t>
            </a:r>
            <a:r>
              <a:rPr lang="it-IT" sz="1400" u="sng" dirty="0">
                <a:solidFill>
                  <a:srgbClr val="FF0000"/>
                </a:solidFill>
              </a:rPr>
              <a:t>una nuova edizione per l’annualità 2026</a:t>
            </a:r>
            <a:endParaRPr lang="it-IT" sz="1600" dirty="0">
              <a:solidFill>
                <a:srgbClr val="FF0000"/>
              </a:solidFill>
            </a:endParaRPr>
          </a:p>
          <a:p>
            <a:pPr marL="285750" eaLnBrk="1" hangingPunct="1">
              <a:lnSpc>
                <a:spcPct val="80000"/>
              </a:lnSpc>
              <a:defRPr/>
            </a:pPr>
            <a:endParaRPr lang="it-IT" sz="1600"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03BEBC5B-6A8A-6112-5F86-B9C57B84D0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1294938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rgbClr val="00B0F0"/>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196752"/>
            <a:ext cx="8928992" cy="4824536"/>
          </a:xfrm>
        </p:spPr>
        <p:txBody>
          <a:bodyPr/>
          <a:lstStyle/>
          <a:p>
            <a:pPr marL="0" indent="0" algn="ctr" eaLnBrk="1" hangingPunct="1">
              <a:buNone/>
              <a:defRPr/>
            </a:pPr>
            <a:r>
              <a:rPr lang="it-IT" b="1" dirty="0">
                <a:solidFill>
                  <a:schemeClr val="accent2"/>
                </a:solidFill>
                <a:effectLst>
                  <a:outerShdw blurRad="38100" dist="38100" dir="2700000" algn="tl">
                    <a:srgbClr val="000000">
                      <a:alpha val="43137"/>
                    </a:srgbClr>
                  </a:outerShdw>
                </a:effectLst>
              </a:rPr>
              <a:t>INQUADRAMENTO NORMATIVO</a:t>
            </a:r>
          </a:p>
          <a:p>
            <a:pPr marL="0" indent="0" algn="ctr" eaLnBrk="1" hangingPunct="1">
              <a:buNone/>
              <a:defRPr/>
            </a:pPr>
            <a:endParaRPr lang="it-IT" b="1" dirty="0">
              <a:solidFill>
                <a:schemeClr val="accent2"/>
              </a:solidFill>
              <a:effectLst>
                <a:outerShdw blurRad="38100" dist="38100" dir="2700000" algn="tl">
                  <a:srgbClr val="000000">
                    <a:alpha val="43137"/>
                  </a:srgbClr>
                </a:outerShdw>
              </a:effectLst>
            </a:endParaRPr>
          </a:p>
          <a:p>
            <a:pPr algn="just" eaLnBrk="1" hangingPunct="1">
              <a:defRPr/>
            </a:pPr>
            <a:r>
              <a:rPr lang="it-IT" sz="2000" b="1" dirty="0">
                <a:solidFill>
                  <a:schemeClr val="accent2"/>
                </a:solidFill>
              </a:rPr>
              <a:t>Legge regionale 16/2014 </a:t>
            </a:r>
            <a:r>
              <a:rPr lang="it-IT" sz="1800" b="1" dirty="0"/>
              <a:t>(Norme regionali in materia di attività culturali): legge di settore</a:t>
            </a:r>
          </a:p>
          <a:p>
            <a:pPr algn="just" eaLnBrk="1" hangingPunct="1">
              <a:defRPr/>
            </a:pPr>
            <a:endParaRPr lang="it-IT" sz="1800" b="1" dirty="0"/>
          </a:p>
          <a:p>
            <a:pPr algn="just" eaLnBrk="1" hangingPunct="1">
              <a:defRPr/>
            </a:pPr>
            <a:r>
              <a:rPr lang="it-IT" sz="2000" b="1" dirty="0">
                <a:solidFill>
                  <a:schemeClr val="accent2"/>
                </a:solidFill>
              </a:rPr>
              <a:t>Decreto del Presidente della Regione 33/2015 </a:t>
            </a:r>
            <a:r>
              <a:rPr lang="it-IT" sz="1600" b="1" dirty="0"/>
              <a:t>(regolamento attuativo LR 16/2014): strumento giuridico individuato dalla legge regionale 16/2014 per definire:</a:t>
            </a:r>
          </a:p>
          <a:p>
            <a:pPr lvl="1" algn="just" eaLnBrk="1" hangingPunct="1">
              <a:defRPr/>
            </a:pPr>
            <a:r>
              <a:rPr lang="it-IT" sz="1600" b="1" dirty="0"/>
              <a:t>Modalità selezione progetti: procedimento valutativo a bando</a:t>
            </a:r>
          </a:p>
          <a:p>
            <a:pPr lvl="1" algn="just" eaLnBrk="1" hangingPunct="1">
              <a:defRPr/>
            </a:pPr>
            <a:r>
              <a:rPr lang="it-IT" sz="1600" b="1" dirty="0"/>
              <a:t>Spese ammissibili (e principi generali per ammissibilità spese)</a:t>
            </a:r>
          </a:p>
          <a:p>
            <a:pPr lvl="1" algn="just" eaLnBrk="1" hangingPunct="1">
              <a:defRPr/>
            </a:pPr>
            <a:r>
              <a:rPr lang="it-IT" sz="1600" b="1" dirty="0"/>
              <a:t>Spese non ammissibili</a:t>
            </a:r>
          </a:p>
          <a:p>
            <a:pPr lvl="1" algn="just" eaLnBrk="1" hangingPunct="1">
              <a:defRPr/>
            </a:pPr>
            <a:r>
              <a:rPr lang="it-IT" sz="1600" b="1" dirty="0"/>
              <a:t>Documentazione di spesa</a:t>
            </a:r>
          </a:p>
          <a:p>
            <a:pPr lvl="1" algn="just" eaLnBrk="1" hangingPunct="1">
              <a:defRPr/>
            </a:pPr>
            <a:r>
              <a:rPr lang="it-IT" sz="1600" b="1" dirty="0"/>
              <a:t>Termini del procedimento</a:t>
            </a:r>
          </a:p>
          <a:p>
            <a:pPr lvl="1" algn="just" eaLnBrk="1" hangingPunct="1">
              <a:defRPr/>
            </a:pPr>
            <a:endParaRPr lang="it-IT" sz="1600" b="1" dirty="0"/>
          </a:p>
          <a:p>
            <a:pPr marL="400050" algn="just" eaLnBrk="1" hangingPunct="1">
              <a:defRPr/>
            </a:pPr>
            <a:r>
              <a:rPr lang="it-IT" sz="2000" b="1" dirty="0">
                <a:solidFill>
                  <a:schemeClr val="accent2"/>
                </a:solidFill>
              </a:rPr>
              <a:t>Deliberazione  della Giunta regionale   5/2026</a:t>
            </a:r>
            <a:endParaRPr lang="it-IT" sz="2200" b="1" dirty="0">
              <a:solidFill>
                <a:srgbClr val="FF0000"/>
              </a:solidFill>
            </a:endParaRPr>
          </a:p>
          <a:p>
            <a:pPr marL="0" indent="0" algn="ctr" eaLnBrk="1" hangingPunct="1">
              <a:buNone/>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4DBE8C88-D30B-7B38-FA63-F1E0F18BBD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2452" y="22313"/>
            <a:ext cx="2016224" cy="836711"/>
          </a:xfrm>
          <a:prstGeom prst="rect">
            <a:avLst/>
          </a:prstGeom>
        </p:spPr>
      </p:pic>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8F9025C8-88DF-C8D5-06EB-C3469DED63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3380055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4C9C5DF-28C4-FFC1-B0EF-DC19B86BBB3B}"/>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0D96C8CA-D72F-ED09-C335-27C3B3829720}"/>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5DA79ECD-0CAA-553A-11A7-27C8C3B2EBD4}"/>
              </a:ext>
            </a:extLst>
          </p:cNvPr>
          <p:cNvSpPr>
            <a:spLocks noGrp="1" noChangeArrowheads="1"/>
          </p:cNvSpPr>
          <p:nvPr>
            <p:ph idx="1"/>
          </p:nvPr>
        </p:nvSpPr>
        <p:spPr>
          <a:xfrm>
            <a:off x="158260" y="1268760"/>
            <a:ext cx="8928992" cy="4752528"/>
          </a:xfrm>
        </p:spPr>
        <p:txBody>
          <a:bodyPr/>
          <a:lstStyle/>
          <a:p>
            <a:pPr marL="0" indent="0" algn="ctr" eaLnBrk="1" hangingPunct="1">
              <a:buNone/>
              <a:defRPr/>
            </a:pPr>
            <a:r>
              <a:rPr lang="it-IT" sz="3200" b="1" dirty="0">
                <a:solidFill>
                  <a:schemeClr val="accent2"/>
                </a:solidFill>
                <a:effectLst>
                  <a:outerShdw blurRad="38100" dist="38100" dir="2700000" algn="tl">
                    <a:srgbClr val="000000">
                      <a:alpha val="43137"/>
                    </a:srgbClr>
                  </a:outerShdw>
                </a:effectLst>
              </a:rPr>
              <a:t>ESCLUSIONI OGGETTIVE</a:t>
            </a:r>
            <a:r>
              <a:rPr lang="it-IT" sz="3200" b="1" dirty="0">
                <a:solidFill>
                  <a:schemeClr val="accent3"/>
                </a:solidFill>
                <a:effectLst>
                  <a:outerShdw blurRad="38100" dist="38100" dir="2700000" algn="tl">
                    <a:srgbClr val="000000">
                      <a:alpha val="43137"/>
                    </a:srgbClr>
                  </a:outerShdw>
                </a:effectLst>
              </a:rPr>
              <a:t> </a:t>
            </a:r>
          </a:p>
          <a:p>
            <a:pPr marL="0" indent="0" algn="ctr" eaLnBrk="1" hangingPunct="1">
              <a:buNone/>
              <a:defRPr/>
            </a:pPr>
            <a:r>
              <a:rPr lang="it-IT" b="1" dirty="0">
                <a:solidFill>
                  <a:schemeClr val="accent2"/>
                </a:solidFill>
              </a:rPr>
              <a:t>Progetti già finanziati</a:t>
            </a:r>
          </a:p>
          <a:p>
            <a:pPr marL="0" indent="0" algn="ctr" eaLnBrk="1" hangingPunct="1">
              <a:buNone/>
              <a:defRPr/>
            </a:pPr>
            <a:r>
              <a:rPr lang="it-IT" sz="2400" b="1" dirty="0">
                <a:solidFill>
                  <a:srgbClr val="C00000"/>
                </a:solidFill>
              </a:rPr>
              <a:t>SOLO AVVISO TEMATICO PN 2027</a:t>
            </a:r>
          </a:p>
          <a:p>
            <a:pPr marL="285750" eaLnBrk="1" hangingPunct="1">
              <a:spcBef>
                <a:spcPts val="0"/>
              </a:spcBef>
              <a:defRPr/>
            </a:pPr>
            <a:endParaRPr lang="it-IT" sz="1800" u="sng" dirty="0">
              <a:solidFill>
                <a:srgbClr val="FF66FF"/>
              </a:solidFill>
            </a:endParaRPr>
          </a:p>
          <a:p>
            <a:pPr marL="285750" eaLnBrk="1" hangingPunct="1">
              <a:spcBef>
                <a:spcPts val="0"/>
              </a:spcBef>
              <a:defRPr/>
            </a:pPr>
            <a:endParaRPr lang="it-IT" sz="1800" u="sng" dirty="0">
              <a:solidFill>
                <a:srgbClr val="FF66FF"/>
              </a:solidFill>
            </a:endParaRPr>
          </a:p>
          <a:p>
            <a:pPr marL="0" indent="0" algn="just" eaLnBrk="1" hangingPunct="1">
              <a:spcBef>
                <a:spcPts val="0"/>
              </a:spcBef>
              <a:buNone/>
              <a:defRPr/>
            </a:pPr>
            <a:r>
              <a:rPr lang="it-IT" dirty="0"/>
              <a:t>- progetti previsti e descritti nel Dossier</a:t>
            </a:r>
          </a:p>
          <a:p>
            <a:pPr marL="0" indent="0" algn="just" eaLnBrk="1" hangingPunct="1">
              <a:spcBef>
                <a:spcPts val="0"/>
              </a:spcBef>
              <a:buNone/>
              <a:defRPr/>
            </a:pPr>
            <a:r>
              <a:rPr lang="it-IT" dirty="0"/>
              <a:t>- progetti i cui contenuti sono, anche parzialmente, già previsti nelle domande di contributo presentate sugli Avvisi </a:t>
            </a:r>
            <a:endParaRPr lang="it-IT" sz="1800" b="1" dirty="0">
              <a:solidFill>
                <a:schemeClr val="accent1"/>
              </a:solidFill>
            </a:endParaRPr>
          </a:p>
          <a:p>
            <a:pPr marL="0" indent="0" algn="just" eaLnBrk="1" hangingPunct="1">
              <a:spcBef>
                <a:spcPts val="0"/>
              </a:spcBef>
              <a:buNone/>
              <a:defRPr/>
            </a:pPr>
            <a:endParaRPr lang="it-IT" sz="1800" b="1" dirty="0">
              <a:solidFill>
                <a:schemeClr val="accent1"/>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4A02B7FB-1EDA-5302-6E19-E6485E8F54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8914415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58260" y="1268760"/>
            <a:ext cx="8928992" cy="4752528"/>
          </a:xfrm>
        </p:spPr>
        <p:txBody>
          <a:bodyPr/>
          <a:lstStyle/>
          <a:p>
            <a:pPr marL="0" indent="0" algn="ctr" eaLnBrk="1" hangingPunct="1">
              <a:buNone/>
              <a:defRPr/>
            </a:pPr>
            <a:r>
              <a:rPr lang="it-IT" sz="3200" b="1" dirty="0">
                <a:solidFill>
                  <a:schemeClr val="accent2"/>
                </a:solidFill>
                <a:effectLst>
                  <a:outerShdw blurRad="38100" dist="38100" dir="2700000" algn="tl">
                    <a:srgbClr val="000000">
                      <a:alpha val="43137"/>
                    </a:srgbClr>
                  </a:outerShdw>
                </a:effectLst>
              </a:rPr>
              <a:t>ESCLUSIONI OGGETTIVE</a:t>
            </a:r>
          </a:p>
          <a:p>
            <a:pPr marL="0" indent="0" algn="ctr" eaLnBrk="1" hangingPunct="1">
              <a:buNone/>
              <a:defRPr/>
            </a:pPr>
            <a:r>
              <a:rPr lang="it-IT" sz="2400" b="1" dirty="0">
                <a:solidFill>
                  <a:srgbClr val="00B050"/>
                </a:solidFill>
              </a:rPr>
              <a:t>Tutti gli avvisi</a:t>
            </a:r>
          </a:p>
          <a:p>
            <a:pPr marL="0" indent="0" algn="ctr" eaLnBrk="1" hangingPunct="1">
              <a:buNone/>
              <a:defRPr/>
            </a:pPr>
            <a:endParaRPr lang="it-IT" sz="1800" u="sng" dirty="0">
              <a:solidFill>
                <a:srgbClr val="FF66FF"/>
              </a:solidFill>
            </a:endParaRPr>
          </a:p>
          <a:p>
            <a:pPr marL="0" indent="0" eaLnBrk="1" hangingPunct="1">
              <a:lnSpc>
                <a:spcPct val="80000"/>
              </a:lnSpc>
              <a:buNone/>
              <a:defRPr/>
            </a:pPr>
            <a:r>
              <a:rPr lang="it-IT" sz="2400" dirty="0"/>
              <a:t>La </a:t>
            </a:r>
            <a:r>
              <a:rPr lang="it-IT" sz="2400" b="1" dirty="0"/>
              <a:t>Commissione di valutazione </a:t>
            </a:r>
            <a:r>
              <a:rPr lang="it-IT" sz="2400" dirty="0"/>
              <a:t>valuta inammissibili i progetti che:</a:t>
            </a:r>
          </a:p>
          <a:p>
            <a:pPr marL="0" indent="0" eaLnBrk="1" hangingPunct="1">
              <a:lnSpc>
                <a:spcPct val="80000"/>
              </a:lnSpc>
              <a:buNone/>
              <a:defRPr/>
            </a:pPr>
            <a:endParaRPr lang="it-IT" sz="2400" b="1" dirty="0"/>
          </a:p>
          <a:p>
            <a:pPr marL="0" indent="0" algn="ctr" eaLnBrk="1" hangingPunct="1">
              <a:lnSpc>
                <a:spcPct val="80000"/>
              </a:lnSpc>
              <a:buNone/>
              <a:defRPr/>
            </a:pPr>
            <a:r>
              <a:rPr lang="it-IT" sz="2400" dirty="0"/>
              <a:t>sono finalizzati a iniziative aventi ad oggetto </a:t>
            </a:r>
            <a:r>
              <a:rPr lang="it-IT" sz="2400" u="sng" dirty="0"/>
              <a:t>in via principale o esclusiva</a:t>
            </a:r>
            <a:r>
              <a:rPr lang="it-IT" sz="2400" dirty="0"/>
              <a:t> settori diversi  dal settore di intervento dell’avviso</a:t>
            </a:r>
          </a:p>
          <a:p>
            <a:pPr algn="ctr" eaLnBrk="1" hangingPunct="1">
              <a:lnSpc>
                <a:spcPct val="80000"/>
              </a:lnSpc>
              <a:defRPr/>
            </a:pPr>
            <a:endParaRPr lang="it-IT" sz="2400" dirty="0"/>
          </a:p>
          <a:p>
            <a:pPr marL="0" indent="0" algn="ctr" eaLnBrk="1" hangingPunct="1">
              <a:lnSpc>
                <a:spcPct val="80000"/>
              </a:lnSpc>
              <a:buNone/>
              <a:defRPr/>
            </a:pPr>
            <a:r>
              <a:rPr lang="it-IT" sz="2400" dirty="0"/>
              <a:t>non  rientrano nelle tipologie progettuali finanziate dall’Avviso </a:t>
            </a:r>
          </a:p>
          <a:p>
            <a:pPr algn="ctr" eaLnBrk="1" hangingPunct="1">
              <a:lnSpc>
                <a:spcPct val="80000"/>
              </a:lnSpc>
              <a:defRPr/>
            </a:pPr>
            <a:endParaRPr lang="it-IT" sz="2400" dirty="0"/>
          </a:p>
          <a:p>
            <a:pPr marL="0" indent="0" algn="ctr" eaLnBrk="1" hangingPunct="1">
              <a:lnSpc>
                <a:spcPct val="80000"/>
              </a:lnSpc>
              <a:buNone/>
              <a:defRPr/>
            </a:pPr>
            <a:r>
              <a:rPr lang="it-IT" sz="2400" dirty="0"/>
              <a:t>le cui finalità non sono pertinenti con le finalità e i contenuti dell’Avviso</a:t>
            </a: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0F2A343A-7A6B-86E4-A97C-E5D54307F5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9288529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251520" y="1268760"/>
            <a:ext cx="8712968" cy="4752528"/>
          </a:xfrm>
        </p:spPr>
        <p:txBody>
          <a:bodyPr/>
          <a:lstStyle/>
          <a:p>
            <a:pPr marL="0" indent="0" algn="ctr">
              <a:buNone/>
            </a:pPr>
            <a:r>
              <a:rPr lang="it-IT" sz="3200" b="1" dirty="0">
                <a:solidFill>
                  <a:schemeClr val="accent2"/>
                </a:solidFill>
                <a:effectLst>
                  <a:outerShdw blurRad="38100" dist="38100" dir="2700000" algn="tl">
                    <a:srgbClr val="000000">
                      <a:alpha val="43137"/>
                    </a:srgbClr>
                  </a:outerShdw>
                </a:effectLst>
              </a:rPr>
              <a:t>ESCLUSIONI OGGETTIVE</a:t>
            </a:r>
          </a:p>
          <a:p>
            <a:pPr marL="0" indent="0" algn="ctr">
              <a:buNone/>
            </a:pPr>
            <a:r>
              <a:rPr lang="it-IT" sz="2400" b="1" dirty="0">
                <a:solidFill>
                  <a:srgbClr val="00B050"/>
                </a:solidFill>
              </a:rPr>
              <a:t>Avvisi ordinari e Avviso creatività</a:t>
            </a:r>
          </a:p>
          <a:p>
            <a:pPr marL="0" indent="0" algn="ctr">
              <a:buNone/>
            </a:pPr>
            <a:endParaRPr lang="it-IT" sz="2400" b="1" dirty="0">
              <a:solidFill>
                <a:srgbClr val="00B050"/>
              </a:solidFill>
            </a:endParaRPr>
          </a:p>
          <a:p>
            <a:pPr marL="0" indent="0">
              <a:buNone/>
            </a:pPr>
            <a:r>
              <a:rPr lang="it-IT" sz="2000" dirty="0"/>
              <a:t>La </a:t>
            </a:r>
            <a:r>
              <a:rPr lang="it-IT" sz="2000" b="1" dirty="0"/>
              <a:t>Commissione di valutazione </a:t>
            </a:r>
            <a:r>
              <a:rPr lang="it-IT" sz="2000" dirty="0"/>
              <a:t>valuta inammissibili i progetti f</a:t>
            </a:r>
            <a:r>
              <a:rPr lang="it-IT" sz="2000" dirty="0">
                <a:solidFill>
                  <a:schemeClr val="tx2"/>
                </a:solidFill>
              </a:rPr>
              <a:t>inalizzati ad iniziative aventi ad oggetto in via principale o esclusiva:</a:t>
            </a:r>
          </a:p>
          <a:p>
            <a:r>
              <a:rPr lang="it-IT" sz="2000" b="1" dirty="0">
                <a:solidFill>
                  <a:schemeClr val="accent2"/>
                </a:solidFill>
              </a:rPr>
              <a:t>Canto corale e attività bandistica </a:t>
            </a:r>
          </a:p>
          <a:p>
            <a:r>
              <a:rPr lang="it-IT" sz="2000" b="1" dirty="0">
                <a:solidFill>
                  <a:schemeClr val="accent2"/>
                </a:solidFill>
              </a:rPr>
              <a:t>Folclore</a:t>
            </a:r>
          </a:p>
          <a:p>
            <a:r>
              <a:rPr lang="it-IT" sz="2000" b="1" dirty="0">
                <a:solidFill>
                  <a:schemeClr val="accent2"/>
                </a:solidFill>
              </a:rPr>
              <a:t>Teatro amatoriale</a:t>
            </a: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9E0F0FAF-5C42-1714-3EB7-D06CAF69AE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867138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EBC024C-8EEE-D7F4-A90F-CAC90F71EB6D}"/>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227BAD5A-09AA-48E6-A490-142767726D6C}"/>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8500B584-B025-D461-C00A-BFA68B1315F9}"/>
              </a:ext>
            </a:extLst>
          </p:cNvPr>
          <p:cNvSpPr>
            <a:spLocks noGrp="1" noChangeArrowheads="1"/>
          </p:cNvSpPr>
          <p:nvPr>
            <p:ph idx="1"/>
          </p:nvPr>
        </p:nvSpPr>
        <p:spPr>
          <a:xfrm>
            <a:off x="251520" y="1268760"/>
            <a:ext cx="8712968" cy="4752528"/>
          </a:xfrm>
        </p:spPr>
        <p:txBody>
          <a:bodyPr/>
          <a:lstStyle/>
          <a:p>
            <a:pPr marL="0" indent="0" algn="ctr">
              <a:buNone/>
            </a:pPr>
            <a:r>
              <a:rPr lang="it-IT" sz="3200" b="1" dirty="0">
                <a:solidFill>
                  <a:schemeClr val="accent2"/>
                </a:solidFill>
                <a:effectLst>
                  <a:outerShdw blurRad="38100" dist="38100" dir="2700000" algn="tl">
                    <a:srgbClr val="000000">
                      <a:alpha val="43137"/>
                    </a:srgbClr>
                  </a:outerShdw>
                </a:effectLst>
              </a:rPr>
              <a:t>ESCLUSIONI OGGETTIVE</a:t>
            </a:r>
          </a:p>
          <a:p>
            <a:pPr marL="0" indent="0" algn="ctr">
              <a:buNone/>
            </a:pPr>
            <a:r>
              <a:rPr lang="it-IT" sz="2400" b="1" dirty="0">
                <a:solidFill>
                  <a:srgbClr val="00B050"/>
                </a:solidFill>
              </a:rPr>
              <a:t>AVVISO MANIFESTAZIONI CINEMATOGRAFICHE E FESTIVAL CINEMATOGRAFICI INTERNAZIONALI</a:t>
            </a:r>
          </a:p>
          <a:p>
            <a:pPr marL="0" indent="0" algn="ctr">
              <a:buNone/>
            </a:pPr>
            <a:endParaRPr lang="it-IT" sz="2400" b="1" dirty="0">
              <a:solidFill>
                <a:srgbClr val="00B050"/>
              </a:solidFill>
            </a:endParaRPr>
          </a:p>
          <a:p>
            <a:pPr marL="0" indent="0">
              <a:buNone/>
            </a:pPr>
            <a:r>
              <a:rPr lang="it-IT" sz="2000" b="1" dirty="0">
                <a:solidFill>
                  <a:schemeClr val="accent6"/>
                </a:solidFill>
              </a:rPr>
              <a:t>I festival cinematografici oggetto della richiesta di incentivo devono:</a:t>
            </a:r>
          </a:p>
          <a:p>
            <a:pPr marL="457200" indent="-457200">
              <a:buFont typeface="+mj-lt"/>
              <a:buAutoNum type="alphaLcParenR"/>
            </a:pPr>
            <a:r>
              <a:rPr lang="it-IT" sz="2000" b="1" dirty="0">
                <a:solidFill>
                  <a:schemeClr val="accent6"/>
                </a:solidFill>
              </a:rPr>
              <a:t>essere giunti almeno alla quinta edizione;</a:t>
            </a:r>
          </a:p>
          <a:p>
            <a:pPr marL="457200" indent="-457200" algn="just">
              <a:buFont typeface="+mj-lt"/>
              <a:buAutoNum type="alphaLcParenR"/>
            </a:pPr>
            <a:r>
              <a:rPr lang="it-IT" sz="2000" b="1" dirty="0">
                <a:solidFill>
                  <a:schemeClr val="accent6"/>
                </a:solidFill>
              </a:rPr>
              <a:t>devono possedere, da almeno due anni decorrenti dal momento della presentazione della domanda di incentivo, i seguenti requisiti:</a:t>
            </a:r>
          </a:p>
          <a:p>
            <a:pPr marL="457200" indent="-457200">
              <a:buAutoNum type="alphaLcParenR" startAt="2"/>
            </a:pPr>
            <a:endParaRPr lang="it-IT" sz="2000" b="1" dirty="0">
              <a:solidFill>
                <a:schemeClr val="accent6"/>
              </a:solidFill>
            </a:endParaRPr>
          </a:p>
          <a:p>
            <a:pPr marL="0" indent="0" algn="ctr">
              <a:buNone/>
            </a:pPr>
            <a:r>
              <a:rPr lang="it-IT" sz="2000" b="1" dirty="0">
                <a:solidFill>
                  <a:schemeClr val="accent6"/>
                </a:solidFill>
              </a:rPr>
              <a:t>ARTICOLO 8 </a:t>
            </a:r>
          </a:p>
          <a:p>
            <a:pPr marL="0" indent="0">
              <a:buNone/>
            </a:pPr>
            <a:endParaRPr lang="it-IT" sz="2400" b="1" dirty="0">
              <a:solidFill>
                <a:srgbClr val="00B050"/>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8EF3C2D6-15FC-DAF5-0B8F-1C6FC86135B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0130359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DA1C1FC8-0B6E-347F-2C07-F871DB8CE7BC}"/>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7B047CA5-F295-74A9-2859-58D9188248D6}"/>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E6C5016F-946F-BC29-4A54-1CA2108F77FC}"/>
              </a:ext>
            </a:extLst>
          </p:cNvPr>
          <p:cNvSpPr>
            <a:spLocks noGrp="1" noChangeArrowheads="1"/>
          </p:cNvSpPr>
          <p:nvPr>
            <p:ph idx="1"/>
          </p:nvPr>
        </p:nvSpPr>
        <p:spPr>
          <a:xfrm>
            <a:off x="323528" y="1268760"/>
            <a:ext cx="8568952" cy="4752528"/>
          </a:xfrm>
        </p:spPr>
        <p:txBody>
          <a:bodyPr/>
          <a:lstStyle/>
          <a:p>
            <a:pPr marL="0" indent="0" algn="ctr">
              <a:buNone/>
            </a:pPr>
            <a:r>
              <a:rPr lang="it-IT" sz="3200" b="1" dirty="0">
                <a:solidFill>
                  <a:schemeClr val="accent2"/>
                </a:solidFill>
                <a:effectLst>
                  <a:outerShdw blurRad="38100" dist="38100" dir="2700000" algn="tl">
                    <a:srgbClr val="000000">
                      <a:alpha val="43137"/>
                    </a:srgbClr>
                  </a:outerShdw>
                </a:effectLst>
              </a:rPr>
              <a:t>ESCLUSIONI OGGETTIVE </a:t>
            </a:r>
            <a:r>
              <a:rPr lang="it-IT" sz="2000" b="1" dirty="0">
                <a:solidFill>
                  <a:srgbClr val="00B050"/>
                </a:solidFill>
              </a:rPr>
              <a:t>NOVITA’</a:t>
            </a:r>
          </a:p>
          <a:p>
            <a:pPr marL="0" indent="0" algn="ctr">
              <a:buNone/>
            </a:pPr>
            <a:r>
              <a:rPr lang="it-IT" sz="2400" b="1" dirty="0">
                <a:solidFill>
                  <a:srgbClr val="00B050"/>
                </a:solidFill>
              </a:rPr>
              <a:t>AVVISO CREATIVITÀ</a:t>
            </a:r>
          </a:p>
          <a:p>
            <a:pPr marL="0" indent="0" algn="ctr">
              <a:buNone/>
            </a:pPr>
            <a:endParaRPr lang="it-IT" sz="2400" b="1" dirty="0">
              <a:solidFill>
                <a:srgbClr val="00B050"/>
              </a:solidFill>
            </a:endParaRPr>
          </a:p>
          <a:p>
            <a:pPr marL="0" indent="0" algn="just">
              <a:buNone/>
            </a:pPr>
            <a:r>
              <a:rPr lang="it-IT" sz="2400" b="1" dirty="0">
                <a:solidFill>
                  <a:srgbClr val="00B050"/>
                </a:solidFill>
              </a:rPr>
              <a:t>La presenza di almeno un partner che rivesta la natura di soggetto privato a scopo di lucro con sede legale o operativa in Friuli Venezia Giulia</a:t>
            </a:r>
            <a:r>
              <a:rPr lang="it-IT" dirty="0"/>
              <a:t> </a:t>
            </a:r>
            <a:r>
              <a:rPr lang="it-IT" sz="2400" b="1" dirty="0">
                <a:solidFill>
                  <a:srgbClr val="00B050"/>
                </a:solidFill>
              </a:rPr>
              <a:t>è requisito di ammissibilità del progetto</a:t>
            </a: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7496158D-D503-8832-466D-E792C6FAAA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2649755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887989F-75B5-9E8E-BEFF-FC1D81035FB9}"/>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EF591CEE-2FA7-5315-5C5F-CEF32521DA32}"/>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DA7D9F03-E3AB-F72D-CC48-9F130E81D15C}"/>
              </a:ext>
            </a:extLst>
          </p:cNvPr>
          <p:cNvSpPr>
            <a:spLocks noGrp="1" noChangeArrowheads="1"/>
          </p:cNvSpPr>
          <p:nvPr>
            <p:ph idx="1"/>
          </p:nvPr>
        </p:nvSpPr>
        <p:spPr>
          <a:xfrm>
            <a:off x="323528" y="1268760"/>
            <a:ext cx="8568952" cy="4752528"/>
          </a:xfrm>
        </p:spPr>
        <p:txBody>
          <a:bodyPr/>
          <a:lstStyle/>
          <a:p>
            <a:pPr marL="0" indent="0" algn="ctr">
              <a:buNone/>
            </a:pPr>
            <a:r>
              <a:rPr lang="it-IT" sz="3200" b="1" dirty="0">
                <a:solidFill>
                  <a:schemeClr val="accent2"/>
                </a:solidFill>
                <a:effectLst>
                  <a:outerShdw blurRad="38100" dist="38100" dir="2700000" algn="tl">
                    <a:srgbClr val="000000">
                      <a:alpha val="43137"/>
                    </a:srgbClr>
                  </a:outerShdw>
                </a:effectLst>
              </a:rPr>
              <a:t>ESCLUSIONI OGGETTIVE</a:t>
            </a:r>
            <a:r>
              <a:rPr kumimoji="0" lang="it-IT" sz="2000" b="1" i="0" u="none" strike="noStrike" kern="0" cap="none" spc="0" normalizeH="0" baseline="0" noProof="0" dirty="0">
                <a:ln>
                  <a:noFill/>
                </a:ln>
                <a:solidFill>
                  <a:srgbClr val="00B050"/>
                </a:solidFill>
                <a:effectLst/>
                <a:uLnTx/>
                <a:uFillTx/>
                <a:latin typeface="DecimaWE Rg"/>
                <a:ea typeface="+mn-ea"/>
                <a:cs typeface="+mn-cs"/>
              </a:rPr>
              <a:t> NOVITA’</a:t>
            </a:r>
            <a:endParaRPr lang="it-IT" sz="3200" b="1" dirty="0">
              <a:solidFill>
                <a:schemeClr val="accent2"/>
              </a:solidFill>
              <a:effectLst>
                <a:outerShdw blurRad="38100" dist="38100" dir="2700000" algn="tl">
                  <a:srgbClr val="000000">
                    <a:alpha val="43137"/>
                  </a:srgbClr>
                </a:outerShdw>
              </a:effectLst>
            </a:endParaRPr>
          </a:p>
          <a:p>
            <a:pPr marL="0" indent="0" algn="ctr">
              <a:buNone/>
            </a:pPr>
            <a:r>
              <a:rPr lang="it-IT" sz="2400" b="1" dirty="0">
                <a:solidFill>
                  <a:srgbClr val="00B050"/>
                </a:solidFill>
              </a:rPr>
              <a:t>Avvisi ordinari </a:t>
            </a:r>
          </a:p>
          <a:p>
            <a:pPr marL="0" indent="0" algn="ctr">
              <a:buNone/>
            </a:pPr>
            <a:r>
              <a:rPr lang="it-IT" sz="2400" b="1" dirty="0">
                <a:solidFill>
                  <a:srgbClr val="FFC000"/>
                </a:solidFill>
              </a:rPr>
              <a:t>Avvisi tematici </a:t>
            </a:r>
          </a:p>
          <a:p>
            <a:pPr marL="0" indent="0" algn="ctr">
              <a:buNone/>
            </a:pPr>
            <a:r>
              <a:rPr lang="it-IT" sz="2400" b="1" dirty="0">
                <a:solidFill>
                  <a:srgbClr val="7030A0"/>
                </a:solidFill>
              </a:rPr>
              <a:t>Avvisi «progetti locali pubblicazioni»</a:t>
            </a:r>
            <a:endParaRPr lang="it-IT" b="1" dirty="0">
              <a:solidFill>
                <a:srgbClr val="7030A0"/>
              </a:solidFill>
            </a:endParaRPr>
          </a:p>
          <a:p>
            <a:pPr marL="0" indent="0" algn="ctr">
              <a:buNone/>
            </a:pPr>
            <a:endParaRPr lang="it-IT" sz="1800" dirty="0"/>
          </a:p>
          <a:p>
            <a:pPr marL="0" indent="0" algn="just">
              <a:buNone/>
            </a:pPr>
            <a:r>
              <a:rPr lang="it-IT" sz="1800" dirty="0"/>
              <a:t>Sono inammissibili i progetti che prevedano, nel piano finanziario, entrate diverse dal contributo regionale in misura inferiore al:</a:t>
            </a:r>
          </a:p>
          <a:p>
            <a:pPr marL="0" indent="0" algn="ctr">
              <a:buNone/>
            </a:pPr>
            <a:endParaRPr lang="it-IT" sz="800" dirty="0"/>
          </a:p>
          <a:p>
            <a:pPr marL="0" indent="0" algn="ctr">
              <a:buNone/>
            </a:pPr>
            <a:r>
              <a:rPr lang="it-IT" sz="1800" b="1" dirty="0"/>
              <a:t>10 per cento </a:t>
            </a:r>
            <a:r>
              <a:rPr lang="it-IT" sz="1800" b="1" dirty="0">
                <a:solidFill>
                  <a:srgbClr val="00B050"/>
                </a:solidFill>
              </a:rPr>
              <a:t>Avviso ordinari </a:t>
            </a:r>
            <a:r>
              <a:rPr lang="it-IT" sz="1800" b="1" dirty="0">
                <a:solidFill>
                  <a:srgbClr val="FFC000"/>
                </a:solidFill>
              </a:rPr>
              <a:t>Avvisi tematici</a:t>
            </a:r>
          </a:p>
          <a:p>
            <a:pPr marL="0" indent="0" algn="ctr">
              <a:buNone/>
            </a:pPr>
            <a:endParaRPr lang="it-IT" sz="800" dirty="0"/>
          </a:p>
          <a:p>
            <a:pPr marL="0" indent="0" algn="ctr">
              <a:buNone/>
            </a:pPr>
            <a:r>
              <a:rPr lang="it-IT" sz="1800" b="1" dirty="0"/>
              <a:t>50 per cento </a:t>
            </a:r>
            <a:r>
              <a:rPr lang="it-IT" sz="1800" b="1" dirty="0">
                <a:solidFill>
                  <a:srgbClr val="7030A0"/>
                </a:solidFill>
              </a:rPr>
              <a:t>Avvisi «progetti locali pubblicazioni»</a:t>
            </a:r>
          </a:p>
          <a:p>
            <a:pPr marL="0" indent="0" algn="ctr">
              <a:buNone/>
            </a:pPr>
            <a:endParaRPr lang="it-IT" sz="1800" dirty="0"/>
          </a:p>
          <a:p>
            <a:pPr marL="0" indent="0">
              <a:buNone/>
            </a:pPr>
            <a:r>
              <a:rPr lang="it-IT" sz="1800" dirty="0"/>
              <a:t>del fabbisogno di finanziamento</a:t>
            </a:r>
            <a:endParaRPr lang="it-IT" sz="1800" b="1" dirty="0">
              <a:solidFill>
                <a:srgbClr val="00B050"/>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4055414D-216C-AE5C-377B-A1B371F36A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897655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4F39C07-459A-A58F-DA98-2578F4BAFAEC}"/>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E226F43B-7E27-A8A9-AFE0-962928DD67E8}"/>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60190417-9E5A-61BC-70C9-D0B46894ED25}"/>
              </a:ext>
            </a:extLst>
          </p:cNvPr>
          <p:cNvSpPr>
            <a:spLocks noGrp="1" noChangeArrowheads="1"/>
          </p:cNvSpPr>
          <p:nvPr>
            <p:ph idx="1"/>
          </p:nvPr>
        </p:nvSpPr>
        <p:spPr>
          <a:xfrm>
            <a:off x="323528" y="1268760"/>
            <a:ext cx="8568952" cy="4752528"/>
          </a:xfrm>
        </p:spPr>
        <p:txBody>
          <a:bodyPr/>
          <a:lstStyle/>
          <a:p>
            <a:pPr marL="0" indent="0" algn="ctr">
              <a:buNone/>
            </a:pPr>
            <a:r>
              <a:rPr lang="it-IT" sz="3200" b="1" dirty="0">
                <a:solidFill>
                  <a:schemeClr val="accent2"/>
                </a:solidFill>
                <a:effectLst>
                  <a:outerShdw blurRad="38100" dist="38100" dir="2700000" algn="tl">
                    <a:srgbClr val="000000">
                      <a:alpha val="43137"/>
                    </a:srgbClr>
                  </a:outerShdw>
                </a:effectLst>
              </a:rPr>
              <a:t>ESCLUSIONI OGGETTIVE</a:t>
            </a:r>
          </a:p>
          <a:p>
            <a:pPr marL="0" indent="0" algn="ctr">
              <a:buNone/>
            </a:pPr>
            <a:r>
              <a:rPr lang="it-IT" sz="2400" b="1" dirty="0">
                <a:solidFill>
                  <a:srgbClr val="FFC000"/>
                </a:solidFill>
              </a:rPr>
              <a:t>Avvisi tematici </a:t>
            </a:r>
          </a:p>
          <a:p>
            <a:pPr marL="0" indent="0" algn="ctr" eaLnBrk="1" hangingPunct="1">
              <a:buNone/>
              <a:defRPr/>
            </a:pPr>
            <a:r>
              <a:rPr lang="it-IT" sz="2400" b="1" dirty="0">
                <a:solidFill>
                  <a:srgbClr val="C00000"/>
                </a:solidFill>
              </a:rPr>
              <a:t>AVVISO PN2027</a:t>
            </a:r>
          </a:p>
          <a:p>
            <a:pPr marL="0" indent="0" algn="ctr">
              <a:buNone/>
            </a:pPr>
            <a:endParaRPr lang="it-IT" sz="1800" dirty="0"/>
          </a:p>
          <a:p>
            <a:pPr marL="0" indent="0" algn="ctr">
              <a:buNone/>
            </a:pPr>
            <a:r>
              <a:rPr lang="it-IT" dirty="0">
                <a:solidFill>
                  <a:schemeClr val="accent2"/>
                </a:solidFill>
              </a:rPr>
              <a:t>I progetti devono, a pena di inammissibilità prevedere la realizzazione delle iniziative </a:t>
            </a:r>
            <a:r>
              <a:rPr lang="it-IT" b="1" dirty="0">
                <a:solidFill>
                  <a:schemeClr val="accent2"/>
                </a:solidFill>
              </a:rPr>
              <a:t>prevalentemente nell’ambito territoriale di competenza dell’Ente di Decentramento Regionale (EDR) di Pordenone</a:t>
            </a:r>
            <a:endParaRPr lang="it-IT" sz="1800"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966AC694-DB2B-A421-F2EE-F6C696804D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3585374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6AE5EE5-1107-BCAE-A367-A044DB380ACB}"/>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CFB32D4F-432D-122F-8235-FEB34FD76D77}"/>
              </a:ext>
            </a:extLst>
          </p:cNvPr>
          <p:cNvSpPr>
            <a:spLocks noGrp="1" noChangeArrowheads="1"/>
          </p:cNvSpPr>
          <p:nvPr>
            <p:ph type="title"/>
          </p:nvPr>
        </p:nvSpPr>
        <p:spPr>
          <a:xfrm>
            <a:off x="4716016" y="116632"/>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C1591571-2604-1F6F-E36D-762B264FFC83}"/>
              </a:ext>
            </a:extLst>
          </p:cNvPr>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0" indent="0" algn="ctr" eaLnBrk="1" hangingPunct="1">
              <a:buNone/>
              <a:defRPr/>
            </a:pPr>
            <a:endParaRPr lang="it-IT" sz="1800" b="1" dirty="0">
              <a:solidFill>
                <a:schemeClr val="accent2"/>
              </a:solidFill>
              <a:effectLst>
                <a:outerShdw blurRad="38100" dist="38100" dir="2700000" algn="tl">
                  <a:srgbClr val="000000">
                    <a:alpha val="43137"/>
                  </a:srgbClr>
                </a:outerShdw>
              </a:effectLst>
            </a:endParaRPr>
          </a:p>
          <a:p>
            <a:pPr marL="0" indent="0" algn="ctr" eaLnBrk="1" hangingPunct="1">
              <a:buNone/>
              <a:defRPr/>
            </a:pPr>
            <a:r>
              <a:rPr lang="it-IT" b="1" dirty="0">
                <a:solidFill>
                  <a:srgbClr val="00B050"/>
                </a:solidFill>
              </a:rPr>
              <a:t>euro 15.000,00 – euro 35.000,00 </a:t>
            </a:r>
            <a:endParaRPr lang="it-IT" b="1" i="1" dirty="0">
              <a:solidFill>
                <a:srgbClr val="FF66FF"/>
              </a:solidFill>
            </a:endParaRPr>
          </a:p>
          <a:p>
            <a:pPr marL="685800" lvl="1" algn="just" eaLnBrk="1" hangingPunct="1">
              <a:defRPr/>
            </a:pPr>
            <a:r>
              <a:rPr lang="it-IT" sz="1800" b="1" u="sng" dirty="0">
                <a:solidFill>
                  <a:schemeClr val="accent2"/>
                </a:solidFill>
              </a:rPr>
              <a:t>Eventi e Festival</a:t>
            </a:r>
          </a:p>
          <a:p>
            <a:pPr marL="685800" lvl="1" algn="just" eaLnBrk="1" hangingPunct="1">
              <a:defRPr/>
            </a:pPr>
            <a:r>
              <a:rPr lang="it-IT" sz="1800" b="1" u="sng" dirty="0">
                <a:solidFill>
                  <a:schemeClr val="accent2"/>
                </a:solidFill>
              </a:rPr>
              <a:t>Stagioni e Rassegne</a:t>
            </a:r>
          </a:p>
          <a:p>
            <a:pPr marL="685800" lvl="1" algn="just" eaLnBrk="1" hangingPunct="1">
              <a:defRPr/>
            </a:pPr>
            <a:r>
              <a:rPr lang="it-IT" sz="1800" b="1" u="sng" dirty="0">
                <a:solidFill>
                  <a:schemeClr val="accent2"/>
                </a:solidFill>
              </a:rPr>
              <a:t>Orchestre</a:t>
            </a:r>
          </a:p>
          <a:p>
            <a:pPr marL="0" indent="0" algn="ctr" eaLnBrk="1" hangingPunct="1">
              <a:buNone/>
              <a:defRPr/>
            </a:pPr>
            <a:r>
              <a:rPr lang="it-IT" b="1" dirty="0">
                <a:solidFill>
                  <a:srgbClr val="00B050"/>
                </a:solidFill>
              </a:rPr>
              <a:t>euro 15.000,00 – euro 30.000,00</a:t>
            </a:r>
          </a:p>
          <a:p>
            <a:pPr lvl="1" algn="just" eaLnBrk="1" hangingPunct="1">
              <a:defRPr/>
            </a:pPr>
            <a:r>
              <a:rPr lang="it-IT" sz="1800" b="1" u="sng" dirty="0">
                <a:solidFill>
                  <a:schemeClr val="accent2"/>
                </a:solidFill>
              </a:rPr>
              <a:t>Divulgazione umanistica</a:t>
            </a:r>
          </a:p>
          <a:p>
            <a:pPr lvl="1" algn="just" eaLnBrk="1" hangingPunct="1">
              <a:defRPr/>
            </a:pPr>
            <a:r>
              <a:rPr lang="it-IT" sz="1800" b="1" u="sng" dirty="0">
                <a:solidFill>
                  <a:schemeClr val="accent2"/>
                </a:solidFill>
              </a:rPr>
              <a:t>Divulgazione scientifica </a:t>
            </a:r>
          </a:p>
          <a:p>
            <a:pPr lvl="1" algn="just" eaLnBrk="1" hangingPunct="1">
              <a:defRPr/>
            </a:pPr>
            <a:r>
              <a:rPr lang="it-IT" sz="1800" b="1" u="sng" dirty="0">
                <a:solidFill>
                  <a:schemeClr val="accent2"/>
                </a:solidFill>
              </a:rPr>
              <a:t>Manifestazioni espositive</a:t>
            </a:r>
          </a:p>
          <a:p>
            <a:pPr lvl="1" algn="just" eaLnBrk="1" hangingPunct="1">
              <a:defRPr/>
            </a:pPr>
            <a:r>
              <a:rPr lang="it-IT" sz="1800" b="1" u="sng" dirty="0">
                <a:solidFill>
                  <a:schemeClr val="accent2"/>
                </a:solidFill>
              </a:rPr>
              <a:t>Creatività</a:t>
            </a:r>
          </a:p>
          <a:p>
            <a:pPr marL="0" indent="0" algn="just" eaLnBrk="1" hangingPunct="1">
              <a:buNone/>
              <a:defRPr/>
            </a:pPr>
            <a:endParaRPr lang="it-IT" sz="1800" b="1" u="sng" dirty="0">
              <a:solidFill>
                <a:srgbClr val="00B050"/>
              </a:solidFill>
            </a:endParaRPr>
          </a:p>
          <a:p>
            <a:pPr algn="just" eaLnBrk="1" hangingPunct="1">
              <a:defRPr/>
            </a:pPr>
            <a:endParaRPr lang="it-IT" b="1" dirty="0">
              <a:solidFill>
                <a:schemeClr val="accent2"/>
              </a:solidFill>
            </a:endParaRPr>
          </a:p>
          <a:p>
            <a:pPr algn="just" eaLnBrk="1" hangingPunct="1">
              <a:defRPr/>
            </a:pPr>
            <a:endParaRPr lang="it-IT" sz="1600" b="1" dirty="0">
              <a:solidFill>
                <a:srgbClr val="FF0000"/>
              </a:solidFill>
            </a:endParaRPr>
          </a:p>
          <a:p>
            <a:pPr eaLnBrk="1" hangingPunct="1">
              <a:defRPr/>
            </a:pPr>
            <a:endParaRPr lang="it-IT" sz="2400" b="1" dirty="0"/>
          </a:p>
          <a:p>
            <a:pPr algn="ct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01076419-198F-4617-0BF1-94EE2D6EDE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9649004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0" indent="0" algn="just" eaLnBrk="1" hangingPunct="1">
              <a:buNone/>
              <a:defRPr/>
            </a:pPr>
            <a:endParaRPr lang="it-IT" b="1" dirty="0">
              <a:solidFill>
                <a:srgbClr val="00B050"/>
              </a:solidFill>
            </a:endParaRPr>
          </a:p>
          <a:p>
            <a:pPr marL="0" indent="0" algn="ctr" eaLnBrk="1" hangingPunct="1">
              <a:buNone/>
              <a:defRPr/>
            </a:pPr>
            <a:r>
              <a:rPr lang="it-IT" b="1" dirty="0">
                <a:solidFill>
                  <a:srgbClr val="00B050"/>
                </a:solidFill>
              </a:rPr>
              <a:t>Avviso manifestazioni cinematografiche e festival cinematografici internazionali</a:t>
            </a:r>
          </a:p>
          <a:p>
            <a:pPr lvl="1" algn="just" eaLnBrk="1" hangingPunct="1">
              <a:defRPr/>
            </a:pPr>
            <a:endParaRPr lang="it-IT" sz="1800" b="1" dirty="0">
              <a:solidFill>
                <a:schemeClr val="accent2"/>
              </a:solidFill>
            </a:endParaRPr>
          </a:p>
          <a:p>
            <a:pPr lvl="1" algn="just" eaLnBrk="1" hangingPunct="1">
              <a:defRPr/>
            </a:pPr>
            <a:endParaRPr lang="it-IT" sz="1800" b="1" u="sng" dirty="0">
              <a:solidFill>
                <a:schemeClr val="accent2"/>
              </a:solidFill>
            </a:endParaRPr>
          </a:p>
          <a:p>
            <a:pPr lvl="1" algn="just" eaLnBrk="1" hangingPunct="1">
              <a:defRPr/>
            </a:pPr>
            <a:r>
              <a:rPr lang="it-IT" sz="1800" b="1" u="sng" dirty="0">
                <a:solidFill>
                  <a:schemeClr val="accent2"/>
                </a:solidFill>
              </a:rPr>
              <a:t>Manifestazioni cinematografiche</a:t>
            </a:r>
            <a:r>
              <a:rPr lang="it-IT" sz="1800" b="1" dirty="0">
                <a:solidFill>
                  <a:schemeClr val="accent2"/>
                </a:solidFill>
              </a:rPr>
              <a:t>: euro 15.000,00</a:t>
            </a:r>
            <a:r>
              <a:rPr lang="it-IT" sz="1800" dirty="0">
                <a:solidFill>
                  <a:schemeClr val="accent2"/>
                </a:solidFill>
              </a:rPr>
              <a:t> – </a:t>
            </a:r>
            <a:r>
              <a:rPr lang="it-IT" sz="1800" b="1" dirty="0">
                <a:solidFill>
                  <a:schemeClr val="accent2"/>
                </a:solidFill>
              </a:rPr>
              <a:t>euro 30.000,00</a:t>
            </a:r>
          </a:p>
          <a:p>
            <a:pPr lvl="1" algn="just" eaLnBrk="1" hangingPunct="1">
              <a:defRPr/>
            </a:pPr>
            <a:r>
              <a:rPr lang="it-IT" sz="1800" b="1" u="sng" dirty="0">
                <a:solidFill>
                  <a:schemeClr val="accent2"/>
                </a:solidFill>
              </a:rPr>
              <a:t>Festival cinematografici</a:t>
            </a:r>
            <a:r>
              <a:rPr lang="it-IT" sz="1800" b="1" dirty="0">
                <a:solidFill>
                  <a:schemeClr val="accent2"/>
                </a:solidFill>
              </a:rPr>
              <a:t>: euro 15.000,00 – euro 40.000,000</a:t>
            </a:r>
          </a:p>
          <a:p>
            <a:pPr lvl="1" algn="just" eaLnBrk="1" hangingPunct="1">
              <a:defRPr/>
            </a:pPr>
            <a:endParaRPr lang="it-IT" sz="1800" b="1" dirty="0">
              <a:solidFill>
                <a:schemeClr val="accent2"/>
              </a:solidFill>
            </a:endParaRPr>
          </a:p>
          <a:p>
            <a:pPr marL="685800" lvl="1" algn="just" eaLnBrk="1" hangingPunct="1">
              <a:defRPr/>
            </a:pPr>
            <a:endParaRPr lang="it-IT" sz="1800" b="1" u="sng" dirty="0">
              <a:solidFill>
                <a:schemeClr val="accent2"/>
              </a:solidFill>
            </a:endParaRPr>
          </a:p>
          <a:p>
            <a:pPr algn="just" eaLnBrk="1" hangingPunct="1">
              <a:defRPr/>
            </a:pPr>
            <a:endParaRPr lang="it-IT" sz="1600" b="1" dirty="0">
              <a:solidFill>
                <a:srgbClr val="FF0000"/>
              </a:solidFill>
            </a:endParaRPr>
          </a:p>
          <a:p>
            <a:pPr eaLnBrk="1" hangingPunct="1">
              <a:defRPr/>
            </a:pPr>
            <a:endParaRPr lang="it-IT" sz="2400" b="1" dirty="0"/>
          </a:p>
          <a:p>
            <a:pPr algn="ct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9BC3303B-ED64-E71E-6F6F-80BC94B8BC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5066853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CAEF238-4497-B795-8D83-94B47D31A487}"/>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49D468DA-5043-0D76-4857-2F30342E5E25}"/>
              </a:ext>
            </a:extLst>
          </p:cNvPr>
          <p:cNvSpPr>
            <a:spLocks noGrp="1" noChangeArrowheads="1"/>
          </p:cNvSpPr>
          <p:nvPr>
            <p:ph type="title"/>
          </p:nvPr>
        </p:nvSpPr>
        <p:spPr>
          <a:xfrm>
            <a:off x="4716016" y="116632"/>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78E052A3-B7B2-1724-626C-478D01FA3951}"/>
              </a:ext>
            </a:extLst>
          </p:cNvPr>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0" indent="0" algn="ctr" eaLnBrk="1" hangingPunct="1">
              <a:buNone/>
              <a:defRPr/>
            </a:pPr>
            <a:endParaRPr lang="it-IT" sz="3600" b="1" dirty="0">
              <a:solidFill>
                <a:schemeClr val="accent2"/>
              </a:solidFill>
              <a:effectLst>
                <a:outerShdw blurRad="38100" dist="38100" dir="2700000" algn="tl">
                  <a:srgbClr val="000000">
                    <a:alpha val="43137"/>
                  </a:srgbClr>
                </a:outerShdw>
              </a:effectLst>
            </a:endParaRPr>
          </a:p>
          <a:p>
            <a:pPr marL="0" indent="0" algn="ctr" eaLnBrk="1" hangingPunct="1">
              <a:buNone/>
              <a:defRPr/>
            </a:pPr>
            <a:r>
              <a:rPr lang="it-IT" b="1" dirty="0">
                <a:solidFill>
                  <a:srgbClr val="FFC000"/>
                </a:solidFill>
              </a:rPr>
              <a:t>Avviso PN2027 Pordenone Capitale italiana della cultura 2027 </a:t>
            </a:r>
          </a:p>
          <a:p>
            <a:pPr marL="0" indent="0" algn="ctr" eaLnBrk="1" hangingPunct="1">
              <a:buNone/>
              <a:defRPr/>
            </a:pPr>
            <a:endParaRPr lang="it-IT" b="1" u="sng" dirty="0">
              <a:solidFill>
                <a:srgbClr val="00B050"/>
              </a:solidFill>
            </a:endParaRPr>
          </a:p>
          <a:p>
            <a:pPr marL="0" indent="0" algn="ctr" eaLnBrk="1" hangingPunct="1">
              <a:buNone/>
              <a:defRPr/>
            </a:pPr>
            <a:r>
              <a:rPr lang="it-IT" b="1" u="sng" dirty="0">
                <a:solidFill>
                  <a:schemeClr val="accent2"/>
                </a:solidFill>
              </a:rPr>
              <a:t>euro 10.000,00 – euro 20.000,00</a:t>
            </a:r>
          </a:p>
          <a:p>
            <a:pPr marL="0" indent="0" algn="just" eaLnBrk="1" hangingPunct="1">
              <a:buNone/>
              <a:defRPr/>
            </a:pPr>
            <a:endParaRPr lang="it-IT" b="1" dirty="0">
              <a:solidFill>
                <a:schemeClr val="accent2"/>
              </a:solidFill>
            </a:endParaRPr>
          </a:p>
          <a:p>
            <a:pPr algn="just" eaLnBrk="1" hangingPunct="1">
              <a:defRPr/>
            </a:pPr>
            <a:endParaRPr lang="it-IT" sz="1600" b="1" dirty="0">
              <a:solidFill>
                <a:srgbClr val="FF0000"/>
              </a:solidFill>
            </a:endParaRPr>
          </a:p>
          <a:p>
            <a:pPr eaLnBrk="1" hangingPunct="1">
              <a:defRPr/>
            </a:pPr>
            <a:endParaRPr lang="it-IT" sz="2400" b="1" dirty="0"/>
          </a:p>
          <a:p>
            <a:pPr algn="ct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9BB4FE55-E485-28A2-5692-8EB367E306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22207"/>
            <a:ext cx="1763688" cy="836711"/>
          </a:xfrm>
          <a:prstGeom prst="rect">
            <a:avLst/>
          </a:prstGeom>
        </p:spPr>
      </p:pic>
    </p:spTree>
    <p:extLst>
      <p:ext uri="{BB962C8B-B14F-4D97-AF65-F5344CB8AC3E}">
        <p14:creationId xmlns:p14="http://schemas.microsoft.com/office/powerpoint/2010/main" val="7510987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rgbClr val="00B0F0"/>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0" y="1052736"/>
            <a:ext cx="8928992" cy="4824536"/>
          </a:xfrm>
        </p:spPr>
        <p:txBody>
          <a:bodyPr/>
          <a:lstStyle/>
          <a:p>
            <a:pPr marL="0" indent="0" algn="ctr" eaLnBrk="1" hangingPunct="1">
              <a:buNone/>
              <a:defRPr/>
            </a:pPr>
            <a:r>
              <a:rPr lang="it-IT" b="1" dirty="0">
                <a:solidFill>
                  <a:schemeClr val="accent2"/>
                </a:solidFill>
                <a:effectLst>
                  <a:outerShdw blurRad="38100" dist="38100" dir="2700000" algn="tl">
                    <a:srgbClr val="000000">
                      <a:alpha val="43137"/>
                    </a:srgbClr>
                  </a:outerShdw>
                </a:effectLst>
              </a:rPr>
              <a:t>INQUADRAMENTO NORMATIVO</a:t>
            </a:r>
          </a:p>
          <a:p>
            <a:pPr marL="0" indent="0" algn="ctr" eaLnBrk="1" hangingPunct="1">
              <a:buNone/>
              <a:defRPr/>
            </a:pPr>
            <a:r>
              <a:rPr lang="it-IT" b="1" dirty="0">
                <a:solidFill>
                  <a:schemeClr val="accent2"/>
                </a:solidFill>
              </a:rPr>
              <a:t>Legge regionale 16/2014 </a:t>
            </a:r>
          </a:p>
          <a:p>
            <a:pPr marL="0" indent="0" algn="ctr" eaLnBrk="1" hangingPunct="1">
              <a:buNone/>
              <a:defRPr/>
            </a:pPr>
            <a:r>
              <a:rPr lang="it-IT" b="1" dirty="0">
                <a:solidFill>
                  <a:schemeClr val="accent2"/>
                </a:solidFill>
              </a:rPr>
              <a:t>Norme finali</a:t>
            </a:r>
          </a:p>
          <a:p>
            <a:pPr marL="0" indent="0" algn="ctr" eaLnBrk="1" hangingPunct="1">
              <a:buNone/>
              <a:defRPr/>
            </a:pPr>
            <a:endParaRPr lang="it-IT" b="1" dirty="0"/>
          </a:p>
          <a:p>
            <a:pPr algn="just" eaLnBrk="1" hangingPunct="1">
              <a:defRPr/>
            </a:pPr>
            <a:r>
              <a:rPr lang="it-IT" sz="1800" dirty="0">
                <a:solidFill>
                  <a:schemeClr val="tx2"/>
                </a:solidFill>
              </a:rPr>
              <a:t>Rendicontazione spese  pari </a:t>
            </a:r>
            <a:r>
              <a:rPr lang="it-IT" sz="1800" b="1" dirty="0">
                <a:solidFill>
                  <a:schemeClr val="tx2"/>
                </a:solidFill>
              </a:rPr>
              <a:t>all'ammontare dell'incentivo concesso  </a:t>
            </a:r>
            <a:r>
              <a:rPr lang="it-IT" sz="1800" dirty="0">
                <a:solidFill>
                  <a:schemeClr val="accent2"/>
                </a:solidFill>
              </a:rPr>
              <a:t>art. 32 </a:t>
            </a:r>
            <a:r>
              <a:rPr lang="it-IT" sz="1200" dirty="0">
                <a:solidFill>
                  <a:srgbClr val="FF66FF"/>
                </a:solidFill>
              </a:rPr>
              <a:t>(in deroga alla legge regionale 7/2000)</a:t>
            </a:r>
          </a:p>
          <a:p>
            <a:pPr algn="just" eaLnBrk="1" hangingPunct="1">
              <a:defRPr/>
            </a:pPr>
            <a:r>
              <a:rPr lang="it-IT" sz="1800" dirty="0">
                <a:solidFill>
                  <a:schemeClr val="tx2"/>
                </a:solidFill>
              </a:rPr>
              <a:t>Concessione e liquidazione in </a:t>
            </a:r>
            <a:r>
              <a:rPr lang="it-IT" sz="1800" b="1" dirty="0">
                <a:solidFill>
                  <a:schemeClr val="tx2"/>
                </a:solidFill>
              </a:rPr>
              <a:t>un'unica soluzione anticipata </a:t>
            </a:r>
            <a:r>
              <a:rPr lang="it-IT" sz="1800" dirty="0">
                <a:solidFill>
                  <a:schemeClr val="tx2"/>
                </a:solidFill>
              </a:rPr>
              <a:t>su richiesta dei beneficiari </a:t>
            </a:r>
            <a:r>
              <a:rPr lang="it-IT" sz="1800" dirty="0">
                <a:solidFill>
                  <a:schemeClr val="accent2"/>
                </a:solidFill>
              </a:rPr>
              <a:t>art. 32 bis</a:t>
            </a:r>
          </a:p>
          <a:p>
            <a:r>
              <a:rPr lang="it-IT" sz="1800" dirty="0">
                <a:solidFill>
                  <a:schemeClr val="tx2"/>
                </a:solidFill>
              </a:rPr>
              <a:t>Erogazione anticipata incentivo </a:t>
            </a:r>
            <a:r>
              <a:rPr lang="it-IT" sz="1800" b="1" dirty="0">
                <a:solidFill>
                  <a:schemeClr val="tx2"/>
                </a:solidFill>
              </a:rPr>
              <a:t>in assenza fideiussione bancaria o assicurativa </a:t>
            </a:r>
            <a:r>
              <a:rPr lang="it-IT" sz="1800" dirty="0">
                <a:solidFill>
                  <a:schemeClr val="accent2"/>
                </a:solidFill>
              </a:rPr>
              <a:t>art. 32 bis </a:t>
            </a:r>
            <a:r>
              <a:rPr lang="it-IT" sz="1200" dirty="0">
                <a:solidFill>
                  <a:srgbClr val="FF66FF"/>
                </a:solidFill>
              </a:rPr>
              <a:t>(in deroga alla legge regionale 7/2000) </a:t>
            </a:r>
          </a:p>
          <a:p>
            <a:r>
              <a:rPr lang="it-IT" sz="1800" dirty="0">
                <a:solidFill>
                  <a:schemeClr val="tx2"/>
                </a:solidFill>
              </a:rPr>
              <a:t>Rendicontazione spese sostenute </a:t>
            </a:r>
            <a:r>
              <a:rPr lang="it-IT" sz="1800" b="1" dirty="0">
                <a:solidFill>
                  <a:schemeClr val="tx2"/>
                </a:solidFill>
              </a:rPr>
              <a:t>prima della domanda </a:t>
            </a:r>
            <a:r>
              <a:rPr lang="it-IT" sz="1800" dirty="0">
                <a:solidFill>
                  <a:schemeClr val="tx2"/>
                </a:solidFill>
              </a:rPr>
              <a:t>  (fra l'inizio dell'anno di concessione dell'incentivo e la data di presentazione della domanda) </a:t>
            </a:r>
            <a:r>
              <a:rPr lang="it-IT" sz="1800" dirty="0">
                <a:solidFill>
                  <a:schemeClr val="accent2"/>
                </a:solidFill>
              </a:rPr>
              <a:t>art.32 ter</a:t>
            </a:r>
            <a:r>
              <a:rPr lang="it-IT" dirty="0"/>
              <a:t/>
            </a:r>
            <a:br>
              <a:rPr lang="it-IT" dirty="0"/>
            </a:br>
            <a:endParaRPr lang="it-IT" dirty="0"/>
          </a:p>
          <a:p>
            <a:pPr marL="0" indent="0">
              <a:buNone/>
            </a:pPr>
            <a:r>
              <a:rPr lang="it-IT" dirty="0"/>
              <a:t/>
            </a:r>
            <a:br>
              <a:rPr lang="it-IT" dirty="0"/>
            </a:br>
            <a:endParaRPr lang="it-IT"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2D9B23C8-FC8D-9E6E-5DF5-6157AC5AB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7280776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400050" lvl="1" indent="0" algn="just" eaLnBrk="1" hangingPunct="1">
              <a:buNone/>
              <a:defRPr/>
            </a:pPr>
            <a:endParaRPr lang="it-IT" sz="1800" b="1" u="sng" dirty="0">
              <a:solidFill>
                <a:schemeClr val="accent2"/>
              </a:solidFill>
            </a:endParaRPr>
          </a:p>
          <a:p>
            <a:pPr marL="400050" lvl="1" indent="0" algn="just" eaLnBrk="1" hangingPunct="1">
              <a:buNone/>
              <a:defRPr/>
            </a:pPr>
            <a:endParaRPr lang="it-IT" sz="1800" b="1" u="sng" dirty="0">
              <a:solidFill>
                <a:schemeClr val="accent2"/>
              </a:solidFill>
            </a:endParaRPr>
          </a:p>
          <a:p>
            <a:pPr marL="0" indent="0" algn="ctr">
              <a:buNone/>
            </a:pPr>
            <a:r>
              <a:rPr lang="it-IT" b="1" dirty="0">
                <a:solidFill>
                  <a:srgbClr val="00B050"/>
                </a:solidFill>
              </a:rPr>
              <a:t>euro 4.000,00 - euro 10.000,00</a:t>
            </a:r>
          </a:p>
          <a:p>
            <a:pPr marL="0" indent="0" algn="ctr">
              <a:buNone/>
            </a:pPr>
            <a:endParaRPr lang="it-IT" b="1" u="sng" dirty="0">
              <a:solidFill>
                <a:srgbClr val="00B050"/>
              </a:solidFill>
            </a:endParaRPr>
          </a:p>
          <a:p>
            <a:pPr lvl="1" algn="just" eaLnBrk="1" hangingPunct="1">
              <a:defRPr/>
            </a:pPr>
            <a:r>
              <a:rPr lang="it-IT" sz="1800" b="1" u="sng" dirty="0">
                <a:solidFill>
                  <a:schemeClr val="accent2"/>
                </a:solidFill>
              </a:rPr>
              <a:t>Spettacolo progetti locali</a:t>
            </a:r>
          </a:p>
          <a:p>
            <a:pPr lvl="1" algn="just" eaLnBrk="1" hangingPunct="1">
              <a:defRPr/>
            </a:pPr>
            <a:r>
              <a:rPr lang="it-IT" sz="1800" b="1" u="sng" dirty="0">
                <a:solidFill>
                  <a:schemeClr val="accent2"/>
                </a:solidFill>
              </a:rPr>
              <a:t>Cinema progetti locali</a:t>
            </a:r>
          </a:p>
          <a:p>
            <a:pPr lvl="1" algn="just" eaLnBrk="1" hangingPunct="1">
              <a:defRPr/>
            </a:pPr>
            <a:r>
              <a:rPr lang="it-IT" sz="1800" b="1" u="sng" dirty="0">
                <a:solidFill>
                  <a:schemeClr val="accent2"/>
                </a:solidFill>
              </a:rPr>
              <a:t>Divulgazione progetti locali</a:t>
            </a:r>
          </a:p>
          <a:p>
            <a:pPr lvl="1" algn="just" eaLnBrk="1" hangingPunct="1">
              <a:defRPr/>
            </a:pPr>
            <a:r>
              <a:rPr lang="it-IT" sz="1800" b="1" u="sng" dirty="0">
                <a:solidFill>
                  <a:schemeClr val="accent2"/>
                </a:solidFill>
              </a:rPr>
              <a:t>Mostre progetti locali</a:t>
            </a:r>
          </a:p>
          <a:p>
            <a:pPr lvl="1" algn="just" eaLnBrk="1" hangingPunct="1">
              <a:defRPr/>
            </a:pPr>
            <a:r>
              <a:rPr lang="it-IT" sz="1800" b="1" u="sng" dirty="0">
                <a:solidFill>
                  <a:schemeClr val="accent2"/>
                </a:solidFill>
              </a:rPr>
              <a:t>Avviso anniversario progetti locali (</a:t>
            </a:r>
            <a:r>
              <a:rPr lang="it-IT" sz="1800" b="1" u="sng" dirty="0" err="1">
                <a:solidFill>
                  <a:schemeClr val="accent2"/>
                </a:solidFill>
              </a:rPr>
              <a:t>S.Francesco</a:t>
            </a:r>
            <a:r>
              <a:rPr lang="it-IT" sz="1800" b="1" u="sng" dirty="0">
                <a:solidFill>
                  <a:schemeClr val="accent2"/>
                </a:solidFill>
              </a:rPr>
              <a:t>) </a:t>
            </a:r>
          </a:p>
          <a:p>
            <a:pPr algn="just" eaLnBrk="1" hangingPunct="1">
              <a:defRPr/>
            </a:pPr>
            <a:endParaRPr lang="it-IT" sz="1600" b="1" dirty="0">
              <a:solidFill>
                <a:srgbClr val="FF0000"/>
              </a:solidFill>
            </a:endParaRPr>
          </a:p>
          <a:p>
            <a:pPr eaLnBrk="1" hangingPunct="1">
              <a:defRPr/>
            </a:pPr>
            <a:endParaRPr lang="it-IT" sz="2400" b="1" dirty="0"/>
          </a:p>
          <a:p>
            <a:pPr algn="ct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73C19C6C-8C41-C22E-0C7F-73EF06093A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140905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5603807-00AB-5892-6E4A-B03917224FC5}"/>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BAC5E465-8D33-0F09-08BA-C55995E82B02}"/>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20E77249-84DC-E951-3E5C-6425A0B55D1E}"/>
              </a:ext>
            </a:extLst>
          </p:cNvPr>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400050" lvl="1" indent="0" algn="just" eaLnBrk="1" hangingPunct="1">
              <a:buNone/>
              <a:defRPr/>
            </a:pPr>
            <a:endParaRPr lang="it-IT" sz="1800" b="1" u="sng" dirty="0">
              <a:solidFill>
                <a:schemeClr val="accent2"/>
              </a:solidFill>
            </a:endParaRPr>
          </a:p>
          <a:p>
            <a:pPr marL="400050" lvl="1" indent="0" algn="just" eaLnBrk="1" hangingPunct="1">
              <a:buNone/>
              <a:defRPr/>
            </a:pPr>
            <a:endParaRPr lang="it-IT" sz="1800" b="1" u="sng" dirty="0">
              <a:solidFill>
                <a:schemeClr val="accent2"/>
              </a:solidFill>
            </a:endParaRPr>
          </a:p>
          <a:p>
            <a:pPr marL="0" indent="0" algn="ctr">
              <a:buNone/>
            </a:pPr>
            <a:r>
              <a:rPr lang="it-IT" b="1" dirty="0">
                <a:solidFill>
                  <a:srgbClr val="00B050"/>
                </a:solidFill>
              </a:rPr>
              <a:t>euro 4.000,00 - euro 15.000,00</a:t>
            </a:r>
          </a:p>
          <a:p>
            <a:pPr marL="0" indent="0" algn="ctr">
              <a:buNone/>
            </a:pPr>
            <a:endParaRPr lang="it-IT" b="1" u="sng" dirty="0">
              <a:solidFill>
                <a:srgbClr val="00B050"/>
              </a:solidFill>
            </a:endParaRPr>
          </a:p>
          <a:p>
            <a:pPr lvl="1" algn="just" eaLnBrk="1" hangingPunct="1">
              <a:defRPr/>
            </a:pPr>
            <a:r>
              <a:rPr lang="it-IT" sz="1800" b="1" u="sng" dirty="0">
                <a:solidFill>
                  <a:srgbClr val="7030A0"/>
                </a:solidFill>
              </a:rPr>
              <a:t>Pubblicazioni periodiche</a:t>
            </a:r>
          </a:p>
          <a:p>
            <a:pPr lvl="1" algn="just" eaLnBrk="1" hangingPunct="1">
              <a:defRPr/>
            </a:pPr>
            <a:r>
              <a:rPr lang="it-IT" sz="1800" b="1" u="sng" dirty="0">
                <a:solidFill>
                  <a:srgbClr val="7030A0"/>
                </a:solidFill>
              </a:rPr>
              <a:t>Pubblicazioni NON periodiche</a:t>
            </a:r>
          </a:p>
          <a:p>
            <a:pPr algn="just" eaLnBrk="1" hangingPunct="1">
              <a:defRPr/>
            </a:pPr>
            <a:endParaRPr lang="it-IT" sz="1600" b="1" dirty="0">
              <a:solidFill>
                <a:srgbClr val="FF0000"/>
              </a:solidFill>
            </a:endParaRPr>
          </a:p>
          <a:p>
            <a:pPr eaLnBrk="1" hangingPunct="1">
              <a:defRPr/>
            </a:pPr>
            <a:endParaRPr lang="it-IT" sz="2400" b="1" dirty="0"/>
          </a:p>
          <a:p>
            <a:pPr algn="ct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C30B11DA-DBE6-CCDB-2F9E-1395E92935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5803554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107504" y="1268760"/>
            <a:ext cx="8928992" cy="4752528"/>
          </a:xfrm>
        </p:spPr>
        <p:txBody>
          <a:bodyPr/>
          <a:lstStyle/>
          <a:p>
            <a:pPr marL="0" indent="0" algn="ctr" eaLnBrk="1" hangingPunct="1">
              <a:buNone/>
              <a:defRPr/>
            </a:pPr>
            <a:r>
              <a:rPr lang="it-IT" sz="3600" b="1" dirty="0">
                <a:solidFill>
                  <a:schemeClr val="accent2"/>
                </a:solidFill>
                <a:latin typeface="Arial" panose="020B0604020202020204" pitchFamily="34" charset="0"/>
                <a:cs typeface="Arial" panose="020B0604020202020204" pitchFamily="34" charset="0"/>
              </a:rPr>
              <a:t>IL CONTRIBUTO</a:t>
            </a:r>
          </a:p>
          <a:p>
            <a:pPr marL="0" indent="0" algn="ctr" eaLnBrk="1" hangingPunct="1">
              <a:buNone/>
              <a:defRPr/>
            </a:pPr>
            <a:endParaRPr lang="it-IT" sz="3600" b="1" dirty="0">
              <a:solidFill>
                <a:schemeClr val="accent2"/>
              </a:solidFill>
              <a:latin typeface="Arial" panose="020B0604020202020204" pitchFamily="34" charset="0"/>
              <a:cs typeface="Arial" panose="020B0604020202020204" pitchFamily="34" charset="0"/>
            </a:endParaRPr>
          </a:p>
          <a:p>
            <a:pPr marL="0" indent="0" algn="ctr" eaLnBrk="1" hangingPunct="1">
              <a:buNone/>
              <a:defRPr/>
            </a:pPr>
            <a:endParaRPr lang="it-IT" sz="1200" b="1" dirty="0">
              <a:solidFill>
                <a:srgbClr val="21449C"/>
              </a:solidFill>
              <a:latin typeface="Arial" panose="020B0604020202020204" pitchFamily="34" charset="0"/>
              <a:cs typeface="Arial" panose="020B0604020202020204" pitchFamily="34" charset="0"/>
            </a:endParaRPr>
          </a:p>
          <a:p>
            <a:pPr marL="0" indent="0" algn="ctr" eaLnBrk="1" hangingPunct="1">
              <a:lnSpc>
                <a:spcPct val="80000"/>
              </a:lnSpc>
              <a:buNone/>
              <a:defRPr/>
            </a:pPr>
            <a:r>
              <a:rPr lang="it-IT" sz="1800" b="1" dirty="0">
                <a:solidFill>
                  <a:schemeClr val="accent1">
                    <a:lumMod val="75000"/>
                  </a:schemeClr>
                </a:solidFill>
                <a:latin typeface="Arial" panose="020B0604020202020204" pitchFamily="34" charset="0"/>
                <a:cs typeface="Arial" panose="020B0604020202020204" pitchFamily="34" charset="0"/>
              </a:rPr>
              <a:t>L’importo della partecipazione finanziaria della Regione può arrivare fino al	</a:t>
            </a:r>
          </a:p>
          <a:p>
            <a:pPr marL="0" indent="0" algn="ctr" eaLnBrk="1" hangingPunct="1">
              <a:lnSpc>
                <a:spcPct val="80000"/>
              </a:lnSpc>
              <a:buNone/>
              <a:defRPr/>
            </a:pPr>
            <a:r>
              <a:rPr lang="it-IT" sz="2000" b="1" u="sng" dirty="0">
                <a:solidFill>
                  <a:schemeClr val="accent1">
                    <a:lumMod val="75000"/>
                  </a:schemeClr>
                </a:solidFill>
                <a:latin typeface="Arial" panose="020B0604020202020204" pitchFamily="34" charset="0"/>
                <a:cs typeface="Arial" panose="020B0604020202020204" pitchFamily="34" charset="0"/>
              </a:rPr>
              <a:t>100% dei costi ammissibili </a:t>
            </a:r>
          </a:p>
          <a:p>
            <a:pPr marL="0" indent="0" algn="ctr" eaLnBrk="1" hangingPunct="1">
              <a:lnSpc>
                <a:spcPct val="80000"/>
              </a:lnSpc>
              <a:buFontTx/>
              <a:buNone/>
              <a:defRPr/>
            </a:pPr>
            <a:endParaRPr lang="it-IT" sz="1200" b="1" u="sng" dirty="0">
              <a:solidFill>
                <a:srgbClr val="FF0000"/>
              </a:solidFill>
              <a:latin typeface="Arial" panose="020B0604020202020204" pitchFamily="34" charset="0"/>
              <a:cs typeface="Arial" panose="020B0604020202020204" pitchFamily="34" charset="0"/>
            </a:endParaRPr>
          </a:p>
          <a:p>
            <a:pPr marL="0" indent="0" algn="ctr" eaLnBrk="1" hangingPunct="1">
              <a:lnSpc>
                <a:spcPct val="80000"/>
              </a:lnSpc>
              <a:buFontTx/>
              <a:buNone/>
              <a:defRPr/>
            </a:pPr>
            <a:endParaRPr lang="it-IT" sz="2000" b="1" dirty="0">
              <a:latin typeface="Arial" panose="020B0604020202020204" pitchFamily="34" charset="0"/>
              <a:cs typeface="Arial" panose="020B0604020202020204" pitchFamily="34" charset="0"/>
            </a:endParaRPr>
          </a:p>
          <a:p>
            <a:pPr marL="0" indent="0" algn="ctr" eaLnBrk="1" hangingPunct="1">
              <a:lnSpc>
                <a:spcPct val="80000"/>
              </a:lnSpc>
              <a:buFontTx/>
              <a:buNone/>
              <a:defRPr/>
            </a:pPr>
            <a:r>
              <a:rPr lang="it-IT" sz="2000" b="1" dirty="0">
                <a:latin typeface="Arial" panose="020B0604020202020204" pitchFamily="34" charset="0"/>
                <a:cs typeface="Arial" panose="020B0604020202020204" pitchFamily="34" charset="0"/>
              </a:rPr>
              <a:t>L’importo del contributo è pari all’incentivo richiesto </a:t>
            </a:r>
          </a:p>
          <a:p>
            <a:pPr marL="0" indent="0" algn="ctr" eaLnBrk="1" hangingPunct="1">
              <a:lnSpc>
                <a:spcPct val="80000"/>
              </a:lnSpc>
              <a:buFontTx/>
              <a:buNone/>
              <a:defRPr/>
            </a:pPr>
            <a:endParaRPr lang="it-IT" sz="2000" b="1" dirty="0">
              <a:latin typeface="Arial" panose="020B0604020202020204" pitchFamily="34" charset="0"/>
              <a:cs typeface="Arial" panose="020B0604020202020204" pitchFamily="34" charset="0"/>
            </a:endParaRPr>
          </a:p>
          <a:p>
            <a:pPr marL="457200" lvl="1" indent="0" algn="ctr">
              <a:buNone/>
            </a:pPr>
            <a:r>
              <a:rPr lang="it-IT" sz="2000" b="1" dirty="0">
                <a:solidFill>
                  <a:srgbClr val="C00000"/>
                </a:solidFill>
                <a:latin typeface="Arial" panose="020B0604020202020204" pitchFamily="34" charset="0"/>
                <a:cs typeface="Arial" panose="020B0604020202020204" pitchFamily="34" charset="0"/>
              </a:rPr>
              <a:t>In caso di attribuzione di punteggio complessivo inferiore a 50 punti contributo non concedibile (</a:t>
            </a:r>
            <a:r>
              <a:rPr lang="it-IT" sz="2000" b="1" dirty="0">
                <a:solidFill>
                  <a:srgbClr val="00B050"/>
                </a:solidFill>
                <a:latin typeface="Arial" panose="020B0604020202020204" pitchFamily="34" charset="0"/>
                <a:cs typeface="Arial" panose="020B0604020202020204" pitchFamily="34" charset="0"/>
              </a:rPr>
              <a:t>AVVISI ORDINARI </a:t>
            </a:r>
            <a:r>
              <a:rPr lang="it-IT" sz="2000" b="1" dirty="0">
                <a:solidFill>
                  <a:srgbClr val="FFC000"/>
                </a:solidFill>
                <a:latin typeface="Arial" panose="020B0604020202020204" pitchFamily="34" charset="0"/>
                <a:cs typeface="Arial" panose="020B0604020202020204" pitchFamily="34" charset="0"/>
              </a:rPr>
              <a:t>E </a:t>
            </a:r>
            <a:r>
              <a:rPr lang="it-IT" sz="2000" b="1" dirty="0" smtClean="0">
                <a:solidFill>
                  <a:srgbClr val="FFC000"/>
                </a:solidFill>
                <a:latin typeface="Arial" panose="020B0604020202020204" pitchFamily="34" charset="0"/>
                <a:cs typeface="Arial" panose="020B0604020202020204" pitchFamily="34" charset="0"/>
              </a:rPr>
              <a:t>TEMATICI</a:t>
            </a:r>
            <a:r>
              <a:rPr lang="it-IT" sz="2000" b="1" dirty="0">
                <a:solidFill>
                  <a:srgbClr val="C00000"/>
                </a:solidFill>
                <a:latin typeface="Arial" panose="020B0604020202020204" pitchFamily="34" charset="0"/>
                <a:cs typeface="Arial" panose="020B0604020202020204" pitchFamily="34" charset="0"/>
              </a:rPr>
              <a:t>)</a:t>
            </a:r>
            <a:endParaRPr lang="it-IT" sz="1600" dirty="0">
              <a:solidFill>
                <a:srgbClr val="C00000"/>
              </a:solidFill>
              <a:latin typeface="Arial" panose="020B0604020202020204" pitchFamily="34" charset="0"/>
              <a:cs typeface="Arial" panose="020B0604020202020204" pitchFamily="34" charset="0"/>
            </a:endParaRPr>
          </a:p>
          <a:p>
            <a:pPr eaLnBrk="1" hangingPunct="1">
              <a:lnSpc>
                <a:spcPct val="80000"/>
              </a:lnSpc>
              <a:buFontTx/>
              <a:buNone/>
              <a:defRPr/>
            </a:pPr>
            <a:endParaRPr lang="it-IT" sz="1600" dirty="0">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EA7EBE8E-C3BA-0843-21B9-17928E1818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39160255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685800" lvl="1" algn="just" eaLnBrk="1" hangingPunct="1">
              <a:defRPr/>
            </a:pPr>
            <a:endParaRPr lang="it-IT" sz="1800" b="1" u="sng" dirty="0">
              <a:solidFill>
                <a:schemeClr val="accent2"/>
              </a:solidFill>
            </a:endParaRPr>
          </a:p>
          <a:p>
            <a:pPr marL="685800" lvl="1" algn="just" eaLnBrk="1" hangingPunct="1">
              <a:defRPr/>
            </a:pPr>
            <a:endParaRPr lang="it-IT" sz="1800" b="1" u="sng" dirty="0">
              <a:solidFill>
                <a:schemeClr val="accent2"/>
              </a:solidFill>
            </a:endParaRPr>
          </a:p>
          <a:p>
            <a:pPr marL="0" indent="0" algn="ctr" eaLnBrk="1" hangingPunct="1">
              <a:buNone/>
              <a:defRPr/>
            </a:pPr>
            <a:r>
              <a:rPr lang="it-IT" sz="2400" b="1" u="sng" dirty="0">
                <a:solidFill>
                  <a:srgbClr val="FF0000"/>
                </a:solidFill>
              </a:rPr>
              <a:t>la domanda è inammissibile e viene archiviata d’ufficio</a:t>
            </a:r>
            <a:endParaRPr lang="it-IT" sz="2400" b="1" dirty="0"/>
          </a:p>
          <a:p>
            <a:pPr marL="0" indent="0" algn="just" eaLnBrk="1" hangingPunct="1">
              <a:buNone/>
              <a:defRPr/>
            </a:pPr>
            <a:r>
              <a:rPr lang="it-IT" b="1" dirty="0"/>
              <a:t>Qualora il contributo richiesto sia inferiore al minimo o superiore al massimo previsto da ciascun avviso</a:t>
            </a:r>
          </a:p>
          <a:p>
            <a:pPr marL="0" indent="0" algn="just" eaLnBrk="1" hangingPunct="1">
              <a:buNone/>
              <a:defRPr/>
            </a:pPr>
            <a:r>
              <a:rPr lang="it-IT" b="1" dirty="0"/>
              <a:t>Qualora</a:t>
            </a:r>
            <a:r>
              <a:rPr lang="it-IT" dirty="0"/>
              <a:t> il piano finanziario del progetto preveda </a:t>
            </a:r>
            <a:r>
              <a:rPr lang="it-IT" b="1" dirty="0"/>
              <a:t>entrate </a:t>
            </a:r>
            <a:r>
              <a:rPr lang="it-IT" dirty="0"/>
              <a:t>diverse dal contributo regionale </a:t>
            </a:r>
            <a:r>
              <a:rPr lang="it-IT" b="1" dirty="0"/>
              <a:t>in misura inferiore </a:t>
            </a:r>
            <a:r>
              <a:rPr lang="it-IT" dirty="0"/>
              <a:t>al </a:t>
            </a:r>
            <a:r>
              <a:rPr lang="it-IT" b="1" dirty="0"/>
              <a:t>10</a:t>
            </a:r>
            <a:r>
              <a:rPr lang="it-IT" dirty="0"/>
              <a:t> per cento (Avvisi ordinari e tematici) o del </a:t>
            </a:r>
            <a:r>
              <a:rPr lang="it-IT" b="1" dirty="0"/>
              <a:t>50</a:t>
            </a:r>
            <a:r>
              <a:rPr lang="it-IT" dirty="0"/>
              <a:t> per cento (avvisi pubblicazioni progetti locali) </a:t>
            </a:r>
            <a:r>
              <a:rPr lang="it-IT" b="1" dirty="0"/>
              <a:t>del fabbisogno di finanziamento </a:t>
            </a:r>
          </a:p>
          <a:p>
            <a:pPr marL="0" indent="0" eaLnBrk="1" hangingPunct="1">
              <a:buNone/>
              <a:defRPr/>
            </a:pPr>
            <a:endParaRPr lang="it-IT" b="1" dirty="0"/>
          </a:p>
          <a:p>
            <a:pPr marL="0" indent="0" eaLnBrk="1" hangingPunct="1">
              <a:buNone/>
              <a:defRPr/>
            </a:pPr>
            <a:endParaRPr lang="it-IT" b="1" dirty="0"/>
          </a:p>
          <a:p>
            <a:pPr marL="0" indent="0" eaLnBrk="1" hangingPunct="1">
              <a:buNone/>
              <a:defRPr/>
            </a:pPr>
            <a:endParaRPr lang="it-IT" b="1" u="sng" dirty="0">
              <a:solidFill>
                <a:srgbClr val="FF0000"/>
              </a:solidFill>
            </a:endParaRPr>
          </a:p>
          <a:p>
            <a:pPr algn="ctr" eaLnBrk="1" hangingPunct="1">
              <a:defRPr/>
            </a:pPr>
            <a:endParaRPr lang="it-IT" sz="2400" b="1" dirty="0">
              <a:solidFill>
                <a:srgbClr val="FF0000"/>
              </a:solidFill>
            </a:endParaRPr>
          </a:p>
          <a:p>
            <a:pPr algn="ctr" eaLnBrk="1" hangingPunct="1">
              <a:defRPr/>
            </a:pPr>
            <a:endParaRPr lang="it-IT" sz="1200" b="1" dirty="0">
              <a:solidFill>
                <a:schemeClr val="accent2"/>
              </a:solidFill>
            </a:endParaRPr>
          </a:p>
        </p:txBody>
      </p:sp>
      <p:pic>
        <p:nvPicPr>
          <p:cNvPr id="9" name="Immagine 8" descr="Avviso di prestare attenzione | Comune di Serravalle Pistoies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3384" y="1404486"/>
            <a:ext cx="2063711" cy="1080120"/>
          </a:xfrm>
          <a:prstGeom prst="rect">
            <a:avLst/>
          </a:prstGeom>
          <a:noFill/>
          <a:ln>
            <a:noFill/>
          </a:ln>
        </p:spPr>
      </p:pic>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E8FEE411-C230-BEAC-DF49-7458A54BDD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2038799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179512" y="1196752"/>
            <a:ext cx="8856662" cy="4752404"/>
          </a:xfrm>
        </p:spPr>
        <p:txBody>
          <a:bodyPr/>
          <a:lstStyle/>
          <a:p>
            <a:pPr marL="0" indent="0" algn="ctr" eaLnBrk="1" hangingPunct="1">
              <a:spcBef>
                <a:spcPct val="0"/>
              </a:spcBef>
              <a:buClrTx/>
              <a:buNone/>
              <a:defRPr/>
            </a:pPr>
            <a:r>
              <a:rPr lang="it-IT" sz="3600" b="1" cap="all" dirty="0">
                <a:solidFill>
                  <a:srgbClr val="3333CC"/>
                </a:solidFill>
                <a:latin typeface="Arial" panose="020B0604020202020204" pitchFamily="34" charset="0"/>
                <a:ea typeface="+mj-ea"/>
                <a:cs typeface="Arial" panose="020B0604020202020204" pitchFamily="34" charset="0"/>
              </a:rPr>
              <a:t>IL CONTRIBUTO</a:t>
            </a:r>
          </a:p>
          <a:p>
            <a:pPr algn="ctr" eaLnBrk="1" hangingPunct="1">
              <a:lnSpc>
                <a:spcPct val="80000"/>
              </a:lnSpc>
              <a:buFontTx/>
              <a:buNone/>
              <a:defRPr/>
            </a:pPr>
            <a:r>
              <a:rPr lang="it-IT" sz="2000" b="1" dirty="0">
                <a:solidFill>
                  <a:schemeClr val="accent2"/>
                </a:solidFill>
                <a:latin typeface="Arial" panose="020B0604020202020204" pitchFamily="34" charset="0"/>
                <a:cs typeface="Arial" panose="020B0604020202020204" pitchFamily="34" charset="0"/>
              </a:rPr>
              <a:t>CORRISPONDE AL FABBISOGNO </a:t>
            </a:r>
            <a:r>
              <a:rPr lang="it-IT" sz="2000" b="1" dirty="0" smtClean="0">
                <a:solidFill>
                  <a:schemeClr val="accent2"/>
                </a:solidFill>
                <a:latin typeface="Arial" panose="020B0604020202020204" pitchFamily="34" charset="0"/>
                <a:cs typeface="Arial" panose="020B0604020202020204" pitchFamily="34" charset="0"/>
              </a:rPr>
              <a:t>DI FINANZIAMENTO  </a:t>
            </a:r>
            <a:endParaRPr lang="it-IT" sz="2000" b="1" dirty="0">
              <a:solidFill>
                <a:schemeClr val="accent2"/>
              </a:solidFill>
              <a:latin typeface="Arial" panose="020B0604020202020204" pitchFamily="34" charset="0"/>
              <a:cs typeface="Arial" panose="020B0604020202020204" pitchFamily="34" charset="0"/>
            </a:endParaRPr>
          </a:p>
          <a:p>
            <a:pPr eaLnBrk="1" hangingPunct="1">
              <a:lnSpc>
                <a:spcPct val="80000"/>
              </a:lnSpc>
              <a:buFontTx/>
              <a:buNone/>
              <a:defRPr/>
            </a:pPr>
            <a:endParaRPr lang="it-IT" sz="2000" b="1" dirty="0">
              <a:latin typeface="Arial" panose="020B0604020202020204" pitchFamily="34" charset="0"/>
              <a:cs typeface="Arial" panose="020B0604020202020204" pitchFamily="34" charset="0"/>
            </a:endParaRPr>
          </a:p>
          <a:p>
            <a:pPr algn="ctr" eaLnBrk="1" hangingPunct="1">
              <a:lnSpc>
                <a:spcPct val="80000"/>
              </a:lnSpc>
              <a:buFontTx/>
              <a:buNone/>
              <a:defRPr/>
            </a:pPr>
            <a:r>
              <a:rPr lang="it-IT" sz="2000" b="1" dirty="0">
                <a:latin typeface="Arial" panose="020B0604020202020204" pitchFamily="34" charset="0"/>
                <a:cs typeface="Arial" panose="020B0604020202020204" pitchFamily="34" charset="0"/>
              </a:rPr>
              <a:t>FABBISOGNO DI FINANZIAMENTO E’ DATO DA:  </a:t>
            </a:r>
          </a:p>
          <a:p>
            <a:pPr algn="ctr" eaLnBrk="1" hangingPunct="1">
              <a:lnSpc>
                <a:spcPct val="80000"/>
              </a:lnSpc>
              <a:buFontTx/>
              <a:buNone/>
              <a:defRPr/>
            </a:pPr>
            <a:r>
              <a:rPr lang="it-IT" sz="2000" b="1" dirty="0">
                <a:latin typeface="Arial" panose="020B0604020202020204" pitchFamily="34" charset="0"/>
                <a:cs typeface="Arial" panose="020B0604020202020204" pitchFamily="34" charset="0"/>
              </a:rPr>
              <a:t>costi previsti– entrate previste</a:t>
            </a:r>
          </a:p>
          <a:p>
            <a:pPr algn="ctr" eaLnBrk="1" hangingPunct="1">
              <a:lnSpc>
                <a:spcPct val="80000"/>
              </a:lnSpc>
              <a:buFontTx/>
              <a:buNone/>
              <a:defRPr/>
            </a:pPr>
            <a:endParaRPr lang="it-IT" sz="2000" b="1" u="sng" dirty="0">
              <a:solidFill>
                <a:srgbClr val="FF0000"/>
              </a:solidFill>
              <a:latin typeface="Arial" panose="020B0604020202020204" pitchFamily="34" charset="0"/>
              <a:cs typeface="Arial" panose="020B0604020202020204" pitchFamily="34" charset="0"/>
            </a:endParaRPr>
          </a:p>
          <a:p>
            <a:pPr marL="0" indent="0" algn="just" eaLnBrk="1" hangingPunct="1">
              <a:lnSpc>
                <a:spcPct val="80000"/>
              </a:lnSpc>
              <a:buNone/>
              <a:defRPr/>
            </a:pPr>
            <a:r>
              <a:rPr lang="it-IT" sz="2000" dirty="0">
                <a:latin typeface="Arial" panose="020B0604020202020204" pitchFamily="34" charset="0"/>
                <a:cs typeface="Arial" panose="020B0604020202020204" pitchFamily="34" charset="0"/>
              </a:rPr>
              <a:t>I </a:t>
            </a:r>
            <a:r>
              <a:rPr lang="it-IT" sz="2000" b="1" dirty="0">
                <a:latin typeface="Arial" panose="020B0604020202020204" pitchFamily="34" charset="0"/>
                <a:cs typeface="Arial" panose="020B0604020202020204" pitchFamily="34" charset="0"/>
              </a:rPr>
              <a:t>Costi previsti: devono rientrare tra le spese ammissibili</a:t>
            </a:r>
            <a:r>
              <a:rPr lang="it-IT" sz="2000" dirty="0">
                <a:latin typeface="Arial" panose="020B0604020202020204" pitchFamily="34" charset="0"/>
                <a:cs typeface="Arial" panose="020B0604020202020204" pitchFamily="34" charset="0"/>
              </a:rPr>
              <a:t> (in sintesi: </a:t>
            </a:r>
            <a:r>
              <a:rPr lang="it-IT" sz="2000" i="1" dirty="0">
                <a:latin typeface="Arial" panose="020B0604020202020204" pitchFamily="34" charset="0"/>
                <a:cs typeface="Arial" panose="020B0604020202020204" pitchFamily="34" charset="0"/>
              </a:rPr>
              <a:t>spese di personale, produzione…</a:t>
            </a:r>
            <a:r>
              <a:rPr lang="it-IT" sz="2000" dirty="0">
                <a:latin typeface="Arial" panose="020B0604020202020204" pitchFamily="34" charset="0"/>
                <a:cs typeface="Arial" panose="020B0604020202020204" pitchFamily="34" charset="0"/>
              </a:rPr>
              <a:t>, </a:t>
            </a:r>
          </a:p>
          <a:p>
            <a:pPr marL="0" indent="0" algn="just" eaLnBrk="1" hangingPunct="1">
              <a:lnSpc>
                <a:spcPct val="80000"/>
              </a:lnSpc>
              <a:buNone/>
              <a:defRPr/>
            </a:pPr>
            <a:r>
              <a:rPr lang="it-IT" sz="2000" dirty="0">
                <a:latin typeface="Arial" panose="020B0604020202020204" pitchFamily="34" charset="0"/>
                <a:cs typeface="Arial" panose="020B0604020202020204" pitchFamily="34" charset="0"/>
              </a:rPr>
              <a:t>Le </a:t>
            </a:r>
            <a:r>
              <a:rPr lang="it-IT" sz="2000" b="1" dirty="0">
                <a:latin typeface="Arial" panose="020B0604020202020204" pitchFamily="34" charset="0"/>
                <a:cs typeface="Arial" panose="020B0604020202020204" pitchFamily="34" charset="0"/>
              </a:rPr>
              <a:t>Entrate previste: </a:t>
            </a:r>
            <a:r>
              <a:rPr lang="it-IT" sz="2000" dirty="0">
                <a:latin typeface="Arial" panose="020B0604020202020204" pitchFamily="34" charset="0"/>
                <a:cs typeface="Arial" panose="020B0604020202020204" pitchFamily="34" charset="0"/>
              </a:rPr>
              <a:t>si intendono le fonti di finanziamento direttamente connesse con il progetto (ad es. le entrate generate dalla realizzazione del progetto,  i fondi propri del proponente e/o partner, le donazioni, le raccolte fondi e sponsorizzazioni, i contributi pubblici etc..) </a:t>
            </a:r>
            <a:r>
              <a:rPr lang="it-IT" sz="2000" b="1" dirty="0">
                <a:solidFill>
                  <a:srgbClr val="FF0000"/>
                </a:solidFill>
                <a:latin typeface="Arial" panose="020B0604020202020204" pitchFamily="34" charset="0"/>
                <a:cs typeface="Arial" panose="020B0604020202020204" pitchFamily="34" charset="0"/>
              </a:rPr>
              <a:t>+ L’EVENTUALE FINANZIAMENTO PERCEPITO CHE DA’ LUOGO AL CREDITO D’IMPOSTA A TITOLO DI ART BONUS REGIONALE</a:t>
            </a:r>
          </a:p>
          <a:p>
            <a:pPr marL="0" indent="0" eaLnBrk="1" hangingPunct="1">
              <a:lnSpc>
                <a:spcPct val="80000"/>
              </a:lnSpc>
              <a:buFontTx/>
              <a:buNone/>
              <a:defRPr/>
            </a:pPr>
            <a:endParaRPr lang="it-IT" sz="1600" i="1" dirty="0"/>
          </a:p>
          <a:p>
            <a:pPr marL="0" indent="0" algn="ctr" eaLnBrk="1" hangingPunct="1">
              <a:lnSpc>
                <a:spcPct val="80000"/>
              </a:lnSpc>
              <a:buNone/>
              <a:defRPr/>
            </a:pPr>
            <a:r>
              <a:rPr lang="it-IT" sz="2400" b="1" i="1" dirty="0"/>
              <a:t>E’ previsto un anticipo del 100%, su richiesta del beneficiario</a:t>
            </a:r>
            <a:r>
              <a:rPr lang="it-IT" sz="2400" b="1" i="1" dirty="0">
                <a:solidFill>
                  <a:srgbClr val="FF0000"/>
                </a:solidFill>
              </a:rPr>
              <a:t> </a:t>
            </a:r>
          </a:p>
          <a:p>
            <a:pPr marL="0" indent="0" eaLnBrk="1" hangingPunct="1">
              <a:lnSpc>
                <a:spcPct val="80000"/>
              </a:lnSpc>
              <a:buFontTx/>
              <a:buNone/>
              <a:defRPr/>
            </a:pPr>
            <a:endParaRPr lang="it-IT" sz="1600" i="1" dirty="0"/>
          </a:p>
          <a:p>
            <a:pPr eaLnBrk="1" hangingPunct="1">
              <a:lnSpc>
                <a:spcPct val="80000"/>
              </a:lnSpc>
              <a:defRPr/>
            </a:pPr>
            <a:endParaRPr lang="it-IT" sz="1600" b="1" dirty="0">
              <a:solidFill>
                <a:srgbClr val="21449C"/>
              </a:solidFill>
            </a:endParaRPr>
          </a:p>
          <a:p>
            <a:pPr eaLnBrk="1" hangingPunct="1">
              <a:lnSpc>
                <a:spcPct val="80000"/>
              </a:lnSpc>
              <a:buFontTx/>
              <a:buNone/>
              <a:defRPr/>
            </a:pPr>
            <a:endParaRPr lang="it-IT" sz="1600"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8B15BC82-6D43-E01A-E56D-B66F7EF75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76904720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eaLnBrk="1" hangingPunct="1">
              <a:buNone/>
              <a:defRPr/>
            </a:pPr>
            <a:r>
              <a:rPr lang="it-IT" sz="3600" b="1" dirty="0">
                <a:solidFill>
                  <a:schemeClr val="accent2"/>
                </a:solidFill>
                <a:effectLst>
                  <a:outerShdw blurRad="38100" dist="38100" dir="2700000" algn="tl">
                    <a:srgbClr val="000000">
                      <a:alpha val="43137"/>
                    </a:srgbClr>
                  </a:outerShdw>
                </a:effectLst>
              </a:rPr>
              <a:t>CUMULO CONTRIBUTI</a:t>
            </a:r>
          </a:p>
          <a:p>
            <a:pPr marL="0" indent="0" algn="ctr" eaLnBrk="1" hangingPunct="1">
              <a:buNone/>
              <a:defRPr/>
            </a:pPr>
            <a:endParaRPr lang="it-IT" sz="1800" b="1" u="sng" dirty="0">
              <a:solidFill>
                <a:schemeClr val="accent2"/>
              </a:solidFill>
            </a:endParaRPr>
          </a:p>
          <a:p>
            <a:pPr marL="0" indent="0" algn="just" eaLnBrk="1" hangingPunct="1">
              <a:buNone/>
              <a:defRPr/>
            </a:pPr>
            <a:r>
              <a:rPr lang="it-IT" b="1" dirty="0">
                <a:solidFill>
                  <a:schemeClr val="accent2"/>
                </a:solidFill>
              </a:rPr>
              <a:t>Ammessi ulteriori contributi (pubblici o privati) purché la somma non superi la spesa sostenuta; in caso contrario</a:t>
            </a:r>
          </a:p>
          <a:p>
            <a:pPr marL="0" indent="0" algn="just" eaLnBrk="1" hangingPunct="1">
              <a:buNone/>
              <a:defRPr/>
            </a:pPr>
            <a:endParaRPr lang="it-IT" b="1" dirty="0">
              <a:solidFill>
                <a:schemeClr val="accent2"/>
              </a:solidFill>
            </a:endParaRPr>
          </a:p>
          <a:p>
            <a:pPr marL="0" indent="0" algn="just" eaLnBrk="1" hangingPunct="1">
              <a:buNone/>
              <a:defRPr/>
            </a:pPr>
            <a:endParaRPr lang="it-IT" sz="2200" b="1" dirty="0">
              <a:solidFill>
                <a:schemeClr val="accent2"/>
              </a:solidFill>
            </a:endParaRPr>
          </a:p>
          <a:p>
            <a:pPr marL="0" indent="0" algn="just" eaLnBrk="1" hangingPunct="1">
              <a:buNone/>
              <a:defRPr/>
            </a:pPr>
            <a:r>
              <a:rPr lang="it-IT" sz="2200" b="1" dirty="0">
                <a:solidFill>
                  <a:srgbClr val="FF0000"/>
                </a:solidFill>
              </a:rPr>
              <a:t>                                   </a:t>
            </a:r>
            <a:r>
              <a:rPr lang="it-IT" sz="3200" b="1" dirty="0">
                <a:solidFill>
                  <a:srgbClr val="FF0000"/>
                </a:solidFill>
              </a:rPr>
              <a:t>Rideterminazione del contributo</a:t>
            </a:r>
          </a:p>
          <a:p>
            <a:pPr marL="0" indent="0" algn="just" eaLnBrk="1" hangingPunct="1">
              <a:buNone/>
              <a:defRPr/>
            </a:pPr>
            <a:endParaRPr lang="it-IT" sz="2200" dirty="0">
              <a:solidFill>
                <a:schemeClr val="accent2"/>
              </a:solidFill>
            </a:endParaRPr>
          </a:p>
          <a:p>
            <a:pPr algn="ctr" eaLnBrk="1" hangingPunct="1">
              <a:defRPr/>
            </a:pPr>
            <a:endParaRPr lang="it-IT" sz="1200" b="1" dirty="0">
              <a:solidFill>
                <a:schemeClr val="accent2"/>
              </a:solidFill>
            </a:endParaRPr>
          </a:p>
        </p:txBody>
      </p:sp>
      <p:sp>
        <p:nvSpPr>
          <p:cNvPr id="5" name="Freccia a destra 4"/>
          <p:cNvSpPr/>
          <p:nvPr/>
        </p:nvSpPr>
        <p:spPr bwMode="auto">
          <a:xfrm>
            <a:off x="323528" y="4077072"/>
            <a:ext cx="1631663" cy="48463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4400" b="0" i="0" u="none" strike="noStrike" kern="1200" cap="none" spc="0" normalizeH="0" baseline="0" noProof="0">
              <a:ln>
                <a:noFill/>
              </a:ln>
              <a:solidFill>
                <a:srgbClr val="000000"/>
              </a:solidFill>
              <a:effectLst/>
              <a:uLnTx/>
              <a:uFillTx/>
              <a:latin typeface="DecimaWE Rg" pitchFamily="2" charset="0"/>
              <a:ea typeface="+mn-ea"/>
              <a:cs typeface="+mn-cs"/>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437C35DC-98C5-D1DD-C82E-2D2F737C39B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6861865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F95ED31-2800-DD2A-2BEF-4AB98D813710}"/>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1D8BAD54-CC41-EE53-2117-67AE9A1328B4}"/>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B5100B41-D19E-5A14-B437-781E4A015232}"/>
              </a:ext>
            </a:extLst>
          </p:cNvPr>
          <p:cNvSpPr>
            <a:spLocks noGrp="1" noChangeArrowheads="1"/>
          </p:cNvSpPr>
          <p:nvPr>
            <p:ph idx="1"/>
          </p:nvPr>
        </p:nvSpPr>
        <p:spPr>
          <a:xfrm>
            <a:off x="107504" y="1268760"/>
            <a:ext cx="8928992" cy="4752528"/>
          </a:xfrm>
        </p:spPr>
        <p:txBody>
          <a:bodyPr/>
          <a:lstStyle/>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kumimoji="0" lang="it-IT" sz="3600" b="1"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IL CONTRIBUTO</a:t>
            </a:r>
          </a:p>
          <a:p>
            <a:pPr marL="685800" lvl="1" algn="just" eaLnBrk="1" hangingPunct="1">
              <a:defRPr/>
            </a:pPr>
            <a:endParaRPr lang="it-IT" sz="1800" b="1" u="sng" dirty="0">
              <a:solidFill>
                <a:schemeClr val="accent2"/>
              </a:solidFill>
            </a:endParaRPr>
          </a:p>
          <a:p>
            <a:pPr lvl="0" algn="just"/>
            <a:r>
              <a:rPr lang="it-IT" sz="1800" dirty="0"/>
              <a:t>Non possono essere concessi i contributi di cui al presente Avviso ai soggetti divenuti nell’anno 2026 beneficiari di contributi per il finanziamento annuale a progetti o a programmi di iniziative e attività pluriennali all’esito dei procedimenti contributivi disciplinati dai regolamenti approvati con DPReg 94/2025, 95/2025, 96/2025, 97/2025, 98/2025, 100/2025, 104/2025 e 105/2025.</a:t>
            </a:r>
          </a:p>
          <a:p>
            <a:pPr algn="just"/>
            <a:r>
              <a:rPr lang="it-IT" sz="1800" dirty="0"/>
              <a:t>Non possono essere concessi i contributi di cui al presente Avviso in deroga ai limiti previsti </a:t>
            </a:r>
            <a:r>
              <a:rPr lang="it-IT" sz="1800" b="1" dirty="0"/>
              <a:t>dall</a:t>
            </a:r>
            <a:r>
              <a:rPr lang="it-IT" sz="1800" dirty="0"/>
              <a:t>’</a:t>
            </a:r>
            <a:r>
              <a:rPr lang="it-IT" sz="1800" b="1" dirty="0"/>
              <a:t>articolo 8, comma 1</a:t>
            </a:r>
            <a:r>
              <a:rPr lang="it-IT" b="1" dirty="0"/>
              <a:t>.</a:t>
            </a:r>
            <a:endParaRPr lang="it-IT" sz="2400" b="1" dirty="0">
              <a:solidFill>
                <a:srgbClr val="FF0000"/>
              </a:solidFill>
            </a:endParaRPr>
          </a:p>
          <a:p>
            <a:pPr algn="ctr" eaLnBrk="1" hangingPunct="1">
              <a:defRPr/>
            </a:pPr>
            <a:endParaRPr lang="it-IT" sz="1200" b="1" dirty="0">
              <a:solidFill>
                <a:schemeClr val="accent2"/>
              </a:solidFill>
            </a:endParaRPr>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2FDDDBA4-2E8C-6EC3-3A3F-264A25F4E8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965190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568952" cy="4752528"/>
          </a:xfrm>
        </p:spPr>
        <p:txBody>
          <a:bodyPr/>
          <a:lstStyle/>
          <a:p>
            <a:pPr marL="0" indent="0" algn="ctr" eaLnBrk="1" hangingPunct="1">
              <a:lnSpc>
                <a:spcPct val="80000"/>
              </a:lnSpc>
              <a:buNone/>
              <a:defRPr/>
            </a:pPr>
            <a:r>
              <a:rPr lang="it-IT" sz="3200" b="1" dirty="0">
                <a:solidFill>
                  <a:schemeClr val="accent2"/>
                </a:solidFill>
                <a:effectLst>
                  <a:outerShdw blurRad="38100" dist="38100" dir="2700000" algn="tl">
                    <a:srgbClr val="000000">
                      <a:alpha val="43137"/>
                    </a:srgbClr>
                  </a:outerShdw>
                </a:effectLst>
              </a:rPr>
              <a:t>NUMERO DOMANDE AMMISSIBILI</a:t>
            </a:r>
            <a:endParaRPr lang="it-IT" sz="3200" b="1" i="1" dirty="0">
              <a:solidFill>
                <a:srgbClr val="FF66FF"/>
              </a:solidFill>
              <a:effectLst>
                <a:outerShdw blurRad="38100" dist="38100" dir="2700000" algn="tl">
                  <a:srgbClr val="000000">
                    <a:alpha val="43137"/>
                  </a:srgbClr>
                </a:outerShdw>
              </a:effectLst>
            </a:endParaRPr>
          </a:p>
          <a:p>
            <a:pPr marL="457200" lvl="1" indent="0" algn="just"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marL="457200" lvl="1" indent="0" algn="just"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marL="457200" lvl="1" indent="0" algn="ctr" eaLnBrk="1" hangingPunct="1">
              <a:lnSpc>
                <a:spcPct val="80000"/>
              </a:lnSpc>
              <a:buNone/>
              <a:defRPr/>
            </a:pPr>
            <a:r>
              <a:rPr lang="it-IT" b="1" u="sng" dirty="0">
                <a:solidFill>
                  <a:srgbClr val="3333CC"/>
                </a:solidFill>
                <a:latin typeface="DecimaWE Rg"/>
                <a:ea typeface="+mn-ea"/>
                <a:cs typeface="+mn-cs"/>
              </a:rPr>
              <a:t>E’ POSSIBILE PRESENTARE UNA SOLA DOMANDA DI CONTRIBUTO IN UN SOLO AVVISO</a:t>
            </a: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algn="just" eaLnBrk="1" hangingPunct="1">
              <a:lnSpc>
                <a:spcPct val="80000"/>
              </a:lnSpc>
              <a:buNone/>
              <a:defRPr/>
            </a:pPr>
            <a:r>
              <a:rPr lang="it-IT" b="1" u="sng" dirty="0">
                <a:solidFill>
                  <a:srgbClr val="3333CC"/>
                </a:solidFill>
                <a:latin typeface="DecimaWE Rg"/>
                <a:ea typeface="+mn-ea"/>
                <a:cs typeface="+mn-cs"/>
              </a:rPr>
              <a:t>E’ POSSIBILE PRESENTARE UNA ULTERIORE DOMANDA DI CONTRIBUTO PER UN DIVERSO PROGETTO SOLO SULL’AVVISO CREATIVITA’ (per i soggetti che possono partecipare all’avvio Creatività)</a:t>
            </a: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eaLnBrk="1" hangingPunct="1">
              <a:lnSpc>
                <a:spcPct val="80000"/>
              </a:lnSpc>
              <a:buNone/>
              <a:defRPr/>
            </a:pPr>
            <a:endParaRPr lang="it-IT" b="1" u="sng" dirty="0">
              <a:solidFill>
                <a:srgbClr val="3333CC"/>
              </a:solidFill>
              <a:latin typeface="DecimaWE Rg"/>
              <a:ea typeface="+mn-ea"/>
              <a:cs typeface="+mn-cs"/>
            </a:endParaRPr>
          </a:p>
          <a:p>
            <a:pPr lvl="1" algn="just" eaLnBrk="1" hangingPunct="1">
              <a:lnSpc>
                <a:spcPct val="80000"/>
              </a:lnSpc>
              <a:defRPr/>
            </a:pPr>
            <a:endParaRPr lang="it-IT" sz="2000" b="1" i="1" u="sng" dirty="0">
              <a:solidFill>
                <a:srgbClr val="FF66FF"/>
              </a:solidFill>
            </a:endParaRPr>
          </a:p>
          <a:p>
            <a:pPr lvl="1" algn="just" eaLnBrk="1" hangingPunct="1">
              <a:lnSpc>
                <a:spcPct val="80000"/>
              </a:lnSpc>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A0D75641-563F-B732-098F-754134FF76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681227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eaLnBrk="1" hangingPunct="1">
              <a:lnSpc>
                <a:spcPct val="80000"/>
              </a:lnSpc>
              <a:buNone/>
              <a:defRPr/>
            </a:pPr>
            <a:r>
              <a:rPr lang="it-IT" sz="3200" b="1" dirty="0">
                <a:solidFill>
                  <a:schemeClr val="accent2"/>
                </a:solidFill>
                <a:effectLst>
                  <a:outerShdw blurRad="38100" dist="38100" dir="2700000" algn="tl">
                    <a:srgbClr val="000000">
                      <a:alpha val="43137"/>
                    </a:srgbClr>
                  </a:outerShdw>
                </a:effectLst>
              </a:rPr>
              <a:t>NUMERO DOMANDE IN «ESUBERO»</a:t>
            </a:r>
          </a:p>
          <a:p>
            <a:pPr lvl="1" algn="just" eaLnBrk="1" hangingPunct="1">
              <a:lnSpc>
                <a:spcPct val="80000"/>
              </a:lnSpc>
              <a:defRPr/>
            </a:pPr>
            <a:endParaRPr lang="it-IT" sz="3200" dirty="0"/>
          </a:p>
          <a:p>
            <a:pPr marL="457200" lvl="1" indent="0" algn="just" eaLnBrk="1" hangingPunct="1">
              <a:lnSpc>
                <a:spcPct val="80000"/>
              </a:lnSpc>
              <a:buNone/>
              <a:defRPr/>
            </a:pPr>
            <a:endParaRPr lang="it-IT" sz="3600" dirty="0"/>
          </a:p>
          <a:p>
            <a:pPr marL="457200" lvl="1" indent="0" algn="just" eaLnBrk="1" hangingPunct="1">
              <a:lnSpc>
                <a:spcPct val="80000"/>
              </a:lnSpc>
              <a:buNone/>
              <a:defRPr/>
            </a:pPr>
            <a:r>
              <a:rPr lang="it-IT" sz="3600" dirty="0">
                <a:solidFill>
                  <a:srgbClr val="00B050"/>
                </a:solidFill>
              </a:rPr>
              <a:t>Il richiedente deve indicare quale domanda deve essere considerata valida!!!</a:t>
            </a:r>
          </a:p>
          <a:p>
            <a:pPr marL="457200" lvl="1" indent="0" algn="just" eaLnBrk="1" hangingPunct="1">
              <a:lnSpc>
                <a:spcPct val="80000"/>
              </a:lnSpc>
              <a:buNone/>
              <a:defRPr/>
            </a:pPr>
            <a:endParaRPr lang="it-IT" sz="3600" dirty="0">
              <a:solidFill>
                <a:srgbClr val="00B050"/>
              </a:solidFill>
            </a:endParaRPr>
          </a:p>
          <a:p>
            <a:pPr marL="457200" lvl="1" indent="0" algn="just" eaLnBrk="1" hangingPunct="1">
              <a:lnSpc>
                <a:spcPct val="80000"/>
              </a:lnSpc>
              <a:buNone/>
              <a:defRPr/>
            </a:pPr>
            <a:r>
              <a:rPr lang="it-IT" sz="2800" dirty="0">
                <a:solidFill>
                  <a:srgbClr val="FF0000"/>
                </a:solidFill>
              </a:rPr>
              <a:t>In caso di mancata o tardiva risposta tutte le domande presentate saranno considerate inammissibili</a:t>
            </a:r>
          </a:p>
          <a:p>
            <a:pPr marL="457200" lvl="1" indent="0" algn="just" eaLnBrk="1" hangingPunct="1">
              <a:lnSpc>
                <a:spcPct val="80000"/>
              </a:lnSpc>
              <a:buNone/>
              <a:defRPr/>
            </a:pPr>
            <a:endParaRPr lang="it-IT" sz="2000" b="1" dirty="0"/>
          </a:p>
          <a:p>
            <a:pPr marL="457200" lvl="1" indent="0" algn="just" eaLnBrk="1" hangingPunct="1">
              <a:lnSpc>
                <a:spcPct val="80000"/>
              </a:lnSpc>
              <a:buNone/>
              <a:defRPr/>
            </a:pPr>
            <a:endParaRPr lang="it-IT" sz="2000" b="1" dirty="0"/>
          </a:p>
          <a:p>
            <a:pPr lvl="1" algn="just" eaLnBrk="1" hangingPunct="1">
              <a:lnSpc>
                <a:spcPct val="80000"/>
              </a:lnSpc>
              <a:defRPr/>
            </a:pPr>
            <a:endParaRPr lang="it-IT" sz="2000" i="1" dirty="0">
              <a:solidFill>
                <a:srgbClr val="FF66FF"/>
              </a:solidFill>
            </a:endParaRPr>
          </a:p>
          <a:p>
            <a:pPr lvl="1" algn="just" eaLnBrk="1" hangingPunct="1">
              <a:lnSpc>
                <a:spcPct val="80000"/>
              </a:lnSpc>
              <a:defRPr/>
            </a:pPr>
            <a:endParaRPr lang="it-IT" sz="2000" b="1" i="1" u="sng" dirty="0">
              <a:solidFill>
                <a:srgbClr val="FF66FF"/>
              </a:solidFill>
            </a:endParaRPr>
          </a:p>
          <a:p>
            <a:pPr lvl="1" algn="just" eaLnBrk="1" hangingPunct="1">
              <a:lnSpc>
                <a:spcPct val="80000"/>
              </a:lnSpc>
              <a:defRPr/>
            </a:pPr>
            <a:endParaRPr lang="it-IT" sz="2000" b="1" i="1" u="sng" dirty="0">
              <a:solidFill>
                <a:srgbClr val="FF66FF"/>
              </a:solidFill>
            </a:endParaRPr>
          </a:p>
          <a:p>
            <a:pPr lvl="1" algn="just" eaLnBrk="1" hangingPunct="1">
              <a:lnSpc>
                <a:spcPct val="80000"/>
              </a:lnSpc>
              <a:defRPr/>
            </a:pPr>
            <a:endParaRPr lang="it-IT" sz="2400" b="1" u="sng" dirty="0">
              <a:solidFill>
                <a:srgbClr val="FF66FF"/>
              </a:solidFill>
            </a:endParaRPr>
          </a:p>
          <a:p>
            <a:pPr marL="0" indent="0">
              <a:buNone/>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D416B50C-878B-CB95-693A-CAA19FA7FD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7851999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CFE1376-F8BD-721C-C19D-FA681FCBDE17}"/>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5CE7238F-D57B-D41D-D34E-95E984596A5E}"/>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07922986-9501-5EFB-AB6B-2B51B8258CE1}"/>
              </a:ext>
            </a:extLst>
          </p:cNvPr>
          <p:cNvSpPr>
            <a:spLocks noGrp="1" noChangeArrowheads="1"/>
          </p:cNvSpPr>
          <p:nvPr>
            <p:ph idx="1"/>
          </p:nvPr>
        </p:nvSpPr>
        <p:spPr>
          <a:xfrm>
            <a:off x="107504" y="1268760"/>
            <a:ext cx="8928992" cy="4752528"/>
          </a:xfrm>
        </p:spPr>
        <p:txBody>
          <a:bodyPr/>
          <a:lstStyle/>
          <a:p>
            <a:pPr marL="0" indent="0" algn="ctr" eaLnBrk="1" hangingPunct="1">
              <a:lnSpc>
                <a:spcPct val="80000"/>
              </a:lnSpc>
              <a:buNone/>
              <a:defRPr/>
            </a:pPr>
            <a:r>
              <a:rPr lang="it-IT" sz="3200" b="1" dirty="0">
                <a:solidFill>
                  <a:schemeClr val="accent2"/>
                </a:solidFill>
                <a:effectLst>
                  <a:outerShdw blurRad="38100" dist="38100" dir="2700000" algn="tl">
                    <a:srgbClr val="000000">
                      <a:alpha val="43137"/>
                    </a:srgbClr>
                  </a:outerShdw>
                </a:effectLst>
              </a:rPr>
              <a:t>NUMERO DOMANDE AMMISSIBILI</a:t>
            </a:r>
            <a:endParaRPr lang="it-IT" sz="3200" b="1" i="1" dirty="0">
              <a:solidFill>
                <a:srgbClr val="FF66FF"/>
              </a:solidFill>
              <a:effectLst>
                <a:outerShdw blurRad="38100" dist="38100" dir="2700000" algn="tl">
                  <a:srgbClr val="000000">
                    <a:alpha val="43137"/>
                  </a:srgbClr>
                </a:outerShdw>
              </a:effectLst>
            </a:endParaRPr>
          </a:p>
          <a:p>
            <a:pPr marL="457200" lvl="1" indent="0" algn="just"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marL="457200" lvl="1" indent="0" algn="just"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marL="457200" lvl="1" indent="0" algn="ctr" eaLnBrk="1" hangingPunct="1">
              <a:lnSpc>
                <a:spcPct val="80000"/>
              </a:lnSpc>
              <a:buNone/>
              <a:defRPr/>
            </a:pPr>
            <a:r>
              <a:rPr lang="it-IT" b="1" u="sng" dirty="0">
                <a:solidFill>
                  <a:srgbClr val="FF0000"/>
                </a:solidFill>
                <a:latin typeface="DecimaWE Rg"/>
                <a:ea typeface="+mn-ea"/>
                <a:cs typeface="+mn-cs"/>
              </a:rPr>
              <a:t>ATTENZIONE:</a:t>
            </a: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algn="ctr" eaLnBrk="1" hangingPunct="1">
              <a:lnSpc>
                <a:spcPct val="80000"/>
              </a:lnSpc>
              <a:buNone/>
              <a:defRPr/>
            </a:pPr>
            <a:r>
              <a:rPr lang="it-IT" b="1" u="sng" dirty="0">
                <a:solidFill>
                  <a:srgbClr val="3333CC"/>
                </a:solidFill>
                <a:latin typeface="DecimaWE Rg"/>
                <a:ea typeface="+mn-ea"/>
                <a:cs typeface="+mn-cs"/>
              </a:rPr>
              <a:t>LA PRESENTAZIONE DI UNA DOMANDA DI CONTRIBUTO SULL’AVVISO ANNIVERSARIO PROGETTI LOCALI </a:t>
            </a:r>
            <a:r>
              <a:rPr lang="it-IT" b="1" u="sng" dirty="0">
                <a:solidFill>
                  <a:srgbClr val="00B050"/>
                </a:solidFill>
                <a:latin typeface="DecimaWE Rg"/>
                <a:ea typeface="+mn-ea"/>
                <a:cs typeface="+mn-cs"/>
              </a:rPr>
              <a:t>(</a:t>
            </a:r>
            <a:r>
              <a:rPr lang="it-IT" b="1" u="sng" dirty="0">
                <a:solidFill>
                  <a:schemeClr val="accent1">
                    <a:lumMod val="75000"/>
                  </a:schemeClr>
                </a:solidFill>
                <a:latin typeface="DecimaWE Rg"/>
                <a:ea typeface="+mn-ea"/>
                <a:cs typeface="+mn-cs"/>
              </a:rPr>
              <a:t>SAN FRANCESCO) </a:t>
            </a:r>
            <a:r>
              <a:rPr lang="it-IT" b="1" u="sng" dirty="0">
                <a:solidFill>
                  <a:srgbClr val="3333CC"/>
                </a:solidFill>
                <a:latin typeface="DecimaWE Rg"/>
                <a:ea typeface="+mn-ea"/>
                <a:cs typeface="+mn-cs"/>
              </a:rPr>
              <a:t>E’ AMMISSIBILE SOLO PER I SOGGETTI CHE NON HANNO PRESENTATO ALCUNA DOMANDA SUGLI AVVISI ORDINARI O AVVISI TEMATICI O AVVISI PROGETTI LOCALI PUBBLICAZIONI</a:t>
            </a: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algn="ctr" eaLnBrk="1" hangingPunct="1">
              <a:lnSpc>
                <a:spcPct val="80000"/>
              </a:lnSpc>
              <a:buNone/>
              <a:defRPr/>
            </a:pPr>
            <a:endParaRPr lang="it-IT" b="1" u="sng" dirty="0">
              <a:solidFill>
                <a:srgbClr val="3333CC"/>
              </a:solidFill>
              <a:latin typeface="DecimaWE Rg"/>
              <a:ea typeface="+mn-ea"/>
              <a:cs typeface="+mn-cs"/>
            </a:endParaRPr>
          </a:p>
          <a:p>
            <a:pPr marL="457200" lvl="1" indent="0" eaLnBrk="1" hangingPunct="1">
              <a:lnSpc>
                <a:spcPct val="80000"/>
              </a:lnSpc>
              <a:buNone/>
              <a:defRPr/>
            </a:pPr>
            <a:endParaRPr lang="it-IT" b="1" u="sng" dirty="0">
              <a:solidFill>
                <a:srgbClr val="3333CC"/>
              </a:solidFill>
              <a:latin typeface="DecimaWE Rg"/>
              <a:ea typeface="+mn-ea"/>
              <a:cs typeface="+mn-cs"/>
            </a:endParaRPr>
          </a:p>
          <a:p>
            <a:pPr lvl="1" algn="just" eaLnBrk="1" hangingPunct="1">
              <a:lnSpc>
                <a:spcPct val="80000"/>
              </a:lnSpc>
              <a:defRPr/>
            </a:pPr>
            <a:endParaRPr lang="it-IT" sz="2000" b="1" i="1" u="sng" dirty="0">
              <a:solidFill>
                <a:srgbClr val="FF66FF"/>
              </a:solidFill>
            </a:endParaRPr>
          </a:p>
          <a:p>
            <a:pPr lvl="1" algn="just" eaLnBrk="1" hangingPunct="1">
              <a:lnSpc>
                <a:spcPct val="80000"/>
              </a:lnSpc>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29E69EA8-DCE6-FED1-A754-7297923DF7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7974288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B4545D-66C8-013A-A6FC-1C22466294D3}"/>
              </a:ext>
            </a:extLst>
          </p:cNvPr>
          <p:cNvSpPr>
            <a:spLocks noGrp="1"/>
          </p:cNvSpPr>
          <p:nvPr>
            <p:ph type="title"/>
          </p:nvPr>
        </p:nvSpPr>
        <p:spPr/>
        <p:txBody>
          <a:bodyPr/>
          <a:lstStyle/>
          <a:p>
            <a:pPr algn="ctr" eaLnBrk="1" hangingPunct="1">
              <a:spcBef>
                <a:spcPct val="20000"/>
              </a:spcBef>
              <a:defRPr/>
            </a:pPr>
            <a:r>
              <a:rPr lang="it-IT" dirty="0">
                <a:solidFill>
                  <a:schemeClr val="accent2"/>
                </a:solidFill>
                <a:effectLst>
                  <a:outerShdw blurRad="38100" dist="38100" dir="2700000" algn="tl">
                    <a:srgbClr val="000000">
                      <a:alpha val="43137"/>
                    </a:srgbClr>
                  </a:outerShdw>
                </a:effectLst>
              </a:rPr>
              <a:t/>
            </a:r>
            <a:br>
              <a:rPr lang="it-IT" dirty="0">
                <a:solidFill>
                  <a:schemeClr val="accent2"/>
                </a:solidFill>
                <a:effectLst>
                  <a:outerShdw blurRad="38100" dist="38100" dir="2700000" algn="tl">
                    <a:srgbClr val="000000">
                      <a:alpha val="43137"/>
                    </a:srgbClr>
                  </a:outerShdw>
                </a:effectLst>
              </a:rPr>
            </a:br>
            <a:r>
              <a:rPr lang="it-IT" dirty="0">
                <a:solidFill>
                  <a:schemeClr val="accent2"/>
                </a:solidFill>
                <a:effectLst>
                  <a:outerShdw blurRad="38100" dist="38100" dir="2700000" algn="tl">
                    <a:srgbClr val="000000">
                      <a:alpha val="43137"/>
                    </a:srgbClr>
                  </a:outerShdw>
                </a:effectLst>
              </a:rPr>
              <a:t/>
            </a:r>
            <a:br>
              <a:rPr lang="it-IT" dirty="0">
                <a:solidFill>
                  <a:schemeClr val="accent2"/>
                </a:solidFill>
                <a:effectLst>
                  <a:outerShdw blurRad="38100" dist="38100" dir="2700000" algn="tl">
                    <a:srgbClr val="000000">
                      <a:alpha val="43137"/>
                    </a:srgbClr>
                  </a:outerShdw>
                </a:effectLst>
              </a:rPr>
            </a:br>
            <a:r>
              <a:rPr lang="it-IT" dirty="0">
                <a:solidFill>
                  <a:schemeClr val="accent2"/>
                </a:solidFill>
                <a:effectLst>
                  <a:outerShdw blurRad="38100" dist="38100" dir="2700000" algn="tl">
                    <a:srgbClr val="000000">
                      <a:alpha val="43137"/>
                    </a:srgbClr>
                  </a:outerShdw>
                </a:effectLst>
              </a:rPr>
              <a:t>SETTORI DI INTERVENTO</a:t>
            </a:r>
            <a:br>
              <a:rPr lang="it-IT" dirty="0">
                <a:solidFill>
                  <a:schemeClr val="accent2"/>
                </a:solidFill>
                <a:effectLst>
                  <a:outerShdw blurRad="38100" dist="38100" dir="2700000" algn="tl">
                    <a:srgbClr val="000000">
                      <a:alpha val="43137"/>
                    </a:srgbClr>
                  </a:outerShdw>
                </a:effectLst>
              </a:rPr>
            </a:br>
            <a:r>
              <a:rPr kumimoji="0" lang="it-IT" sz="36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t/>
            </a:r>
            <a:br>
              <a:rPr kumimoji="0" lang="it-IT" sz="3600" b="1" i="0" u="none" strike="noStrike" kern="0" cap="none" spc="0" normalizeH="0" baseline="0" noProof="0" dirty="0">
                <a:ln>
                  <a:noFill/>
                </a:ln>
                <a:solidFill>
                  <a:srgbClr val="3333CC"/>
                </a:solidFill>
                <a:effectLst>
                  <a:outerShdw blurRad="38100" dist="38100" dir="2700000" algn="tl">
                    <a:srgbClr val="000000">
                      <a:alpha val="43137"/>
                    </a:srgbClr>
                  </a:outerShdw>
                </a:effectLst>
                <a:uLnTx/>
                <a:uFillTx/>
                <a:latin typeface="DecimaWE Rg"/>
                <a:ea typeface="+mn-ea"/>
                <a:cs typeface="+mn-cs"/>
              </a:rPr>
            </a:br>
            <a:endParaRPr lang="it-IT" dirty="0"/>
          </a:p>
        </p:txBody>
      </p:sp>
      <p:sp>
        <p:nvSpPr>
          <p:cNvPr id="3" name="Segnaposto grafico 2">
            <a:extLst>
              <a:ext uri="{FF2B5EF4-FFF2-40B4-BE49-F238E27FC236}">
                <a16:creationId xmlns:a16="http://schemas.microsoft.com/office/drawing/2014/main" id="{1AB109E5-CDB9-88C5-73BD-9CF92E7758F3}"/>
              </a:ext>
            </a:extLst>
          </p:cNvPr>
          <p:cNvSpPr>
            <a:spLocks noGrp="1"/>
          </p:cNvSpPr>
          <p:nvPr>
            <p:ph type="chart" sz="half" idx="1"/>
          </p:nvPr>
        </p:nvSpPr>
        <p:spPr>
          <a:xfrm>
            <a:off x="179512" y="1844824"/>
            <a:ext cx="4173413" cy="4022576"/>
          </a:xfrm>
        </p:spPr>
        <p:txBody>
          <a:bodyPr/>
          <a:lstStyle/>
          <a:p>
            <a:pPr marL="0" marR="0" lvl="0" indent="0" algn="just" defTabSz="914400" eaLnBrk="1" latinLnBrk="0" hangingPunct="1">
              <a:lnSpc>
                <a:spcPct val="100000"/>
              </a:lnSpc>
              <a:buSzTx/>
              <a:buFontTx/>
              <a:buNone/>
              <a:tabLst/>
              <a:defRPr/>
            </a:pPr>
            <a:r>
              <a:rPr lang="it-IT" sz="1800" b="1" dirty="0">
                <a:solidFill>
                  <a:srgbClr val="00B050"/>
                </a:solidFill>
              </a:rPr>
              <a:t>7 Avvisi «ordinari»</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Eventi e festival</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Stagioni e rassegne</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Orchestre</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Cinema</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Divulgazione umanistica</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Divulgazione scientifica</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Manifestazioni espositive</a:t>
            </a:r>
          </a:p>
          <a:p>
            <a:pPr marL="0" marR="0" lvl="0" indent="0" algn="just" defTabSz="914400" eaLnBrk="1" latinLnBrk="0" hangingPunct="1">
              <a:lnSpc>
                <a:spcPct val="100000"/>
              </a:lnSpc>
              <a:buSzTx/>
              <a:buFontTx/>
              <a:buNone/>
              <a:tabLst/>
              <a:defRPr/>
            </a:pPr>
            <a:r>
              <a:rPr lang="it-IT" sz="1800" b="1" dirty="0">
                <a:solidFill>
                  <a:srgbClr val="FF0000"/>
                </a:solidFill>
              </a:rPr>
              <a:t> </a:t>
            </a:r>
            <a:r>
              <a:rPr lang="it-IT" sz="1800" b="1" dirty="0">
                <a:solidFill>
                  <a:srgbClr val="FF9900"/>
                </a:solidFill>
              </a:rPr>
              <a:t>2 Avvisi «tematici»</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Creatività</a:t>
            </a:r>
          </a:p>
          <a:p>
            <a:pPr marL="342900" marR="0" lvl="0" indent="-342900" algn="just" defTabSz="914400" eaLnBrk="1" latinLnBrk="0" hangingPunct="1">
              <a:lnSpc>
                <a:spcPct val="100000"/>
              </a:lnSpc>
              <a:buSzTx/>
              <a:buFontTx/>
              <a:buChar char="•"/>
              <a:tabLst/>
              <a:defRPr/>
            </a:pPr>
            <a:r>
              <a:rPr lang="it-IT" sz="1800" b="1" dirty="0">
                <a:solidFill>
                  <a:schemeClr val="accent2"/>
                </a:solidFill>
              </a:rPr>
              <a:t>Pordenone Capitale italiana della cultura 2027 (apertura marzo)</a:t>
            </a:r>
          </a:p>
          <a:p>
            <a:endParaRPr lang="it-IT" dirty="0"/>
          </a:p>
        </p:txBody>
      </p:sp>
      <p:sp>
        <p:nvSpPr>
          <p:cNvPr id="4" name="Segnaposto testo 3">
            <a:extLst>
              <a:ext uri="{FF2B5EF4-FFF2-40B4-BE49-F238E27FC236}">
                <a16:creationId xmlns:a16="http://schemas.microsoft.com/office/drawing/2014/main" id="{AEE60A27-7F9C-FB18-2C5A-384B99BDF678}"/>
              </a:ext>
            </a:extLst>
          </p:cNvPr>
          <p:cNvSpPr>
            <a:spLocks noGrp="1"/>
          </p:cNvSpPr>
          <p:nvPr>
            <p:ph type="body" sz="half" idx="2"/>
          </p:nvPr>
        </p:nvSpPr>
        <p:spPr>
          <a:xfrm>
            <a:off x="4505325" y="1844824"/>
            <a:ext cx="4387155" cy="4176464"/>
          </a:xfrm>
        </p:spPr>
        <p:txBody>
          <a:bodyPr/>
          <a:lstStyle/>
          <a:p>
            <a:pPr marL="0" indent="0" algn="just" eaLnBrk="1" hangingPunct="1">
              <a:buNone/>
              <a:defRPr/>
            </a:pPr>
            <a:r>
              <a:rPr lang="it-IT" sz="1800" b="1" dirty="0">
                <a:solidFill>
                  <a:srgbClr val="21449C"/>
                </a:solidFill>
              </a:rPr>
              <a:t>5 Avvisi «progetti locali»</a:t>
            </a:r>
          </a:p>
          <a:p>
            <a:pPr algn="just" eaLnBrk="1" hangingPunct="1">
              <a:defRPr/>
            </a:pPr>
            <a:r>
              <a:rPr lang="it-IT" sz="1800" b="1" dirty="0">
                <a:solidFill>
                  <a:schemeClr val="accent2"/>
                </a:solidFill>
              </a:rPr>
              <a:t>Spettacolo dal vivo</a:t>
            </a:r>
          </a:p>
          <a:p>
            <a:pPr algn="just" eaLnBrk="1" hangingPunct="1">
              <a:defRPr/>
            </a:pPr>
            <a:r>
              <a:rPr lang="it-IT" sz="1800" b="1" dirty="0">
                <a:solidFill>
                  <a:schemeClr val="accent2"/>
                </a:solidFill>
              </a:rPr>
              <a:t>Cinema</a:t>
            </a:r>
          </a:p>
          <a:p>
            <a:pPr algn="just" eaLnBrk="1" hangingPunct="1">
              <a:defRPr/>
            </a:pPr>
            <a:r>
              <a:rPr lang="it-IT" sz="1800" b="1" dirty="0">
                <a:solidFill>
                  <a:schemeClr val="accent2"/>
                </a:solidFill>
              </a:rPr>
              <a:t>Divulgazione umanistica e scientifica</a:t>
            </a:r>
            <a:endParaRPr lang="it-IT" sz="1800" b="1" dirty="0">
              <a:solidFill>
                <a:srgbClr val="FF0000"/>
              </a:solidFill>
            </a:endParaRPr>
          </a:p>
          <a:p>
            <a:pPr algn="just" eaLnBrk="1" hangingPunct="1">
              <a:defRPr/>
            </a:pPr>
            <a:r>
              <a:rPr lang="it-IT" sz="1800" b="1" dirty="0">
                <a:solidFill>
                  <a:schemeClr val="accent2"/>
                </a:solidFill>
              </a:rPr>
              <a:t>Manifestazioni espositive</a:t>
            </a:r>
          </a:p>
          <a:p>
            <a:pPr algn="just" eaLnBrk="1" hangingPunct="1">
              <a:defRPr/>
            </a:pPr>
            <a:r>
              <a:rPr lang="it-IT" sz="1800" b="1" dirty="0">
                <a:solidFill>
                  <a:schemeClr val="accent2"/>
                </a:solidFill>
              </a:rPr>
              <a:t>800° Anniversario morte San Francesco d’Assisi (apertura maggio)</a:t>
            </a:r>
            <a:endParaRPr lang="it-IT" sz="1800" b="1" dirty="0">
              <a:solidFill>
                <a:srgbClr val="FF0000"/>
              </a:solidFill>
            </a:endParaRPr>
          </a:p>
          <a:p>
            <a:pPr marL="0" indent="0" algn="just" eaLnBrk="1" hangingPunct="1">
              <a:buNone/>
              <a:defRPr/>
            </a:pPr>
            <a:r>
              <a:rPr lang="it-IT" sz="1800" b="1" dirty="0">
                <a:solidFill>
                  <a:srgbClr val="00B050"/>
                </a:solidFill>
              </a:rPr>
              <a:t> </a:t>
            </a:r>
            <a:r>
              <a:rPr lang="it-IT" sz="1800" b="1" dirty="0">
                <a:solidFill>
                  <a:srgbClr val="7030A0"/>
                </a:solidFill>
              </a:rPr>
              <a:t>2 Avvisi «progetti locali pubblicazioni»</a:t>
            </a:r>
          </a:p>
          <a:p>
            <a:pPr algn="just" eaLnBrk="1" hangingPunct="1">
              <a:defRPr/>
            </a:pPr>
            <a:r>
              <a:rPr lang="it-IT" sz="1800" b="1" dirty="0">
                <a:solidFill>
                  <a:schemeClr val="accent2"/>
                </a:solidFill>
              </a:rPr>
              <a:t>Pubblicazioni periodiche locali, a contenuto prevalentemente culturale</a:t>
            </a:r>
          </a:p>
          <a:p>
            <a:pPr algn="just" eaLnBrk="1" hangingPunct="1">
              <a:defRPr/>
            </a:pPr>
            <a:r>
              <a:rPr lang="it-IT" sz="1800" b="1" dirty="0">
                <a:solidFill>
                  <a:schemeClr val="accent2"/>
                </a:solidFill>
              </a:rPr>
              <a:t>Produzione e pubblicazione di volumi monografici inediti locali, di rilevante interesse culturale</a:t>
            </a:r>
          </a:p>
          <a:p>
            <a:endParaRPr lang="it-IT" sz="1050" dirty="0"/>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6FF22CB6-70AF-D58F-8709-B7113E91D5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62605155"/>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eaLnBrk="1" hangingPunct="1">
              <a:lnSpc>
                <a:spcPct val="80000"/>
              </a:lnSpc>
              <a:buNone/>
              <a:defRPr/>
            </a:pPr>
            <a:r>
              <a:rPr lang="it-IT" sz="3600" b="1" dirty="0">
                <a:solidFill>
                  <a:schemeClr val="accent2"/>
                </a:solidFill>
                <a:effectLst>
                  <a:outerShdw blurRad="38100" dist="38100" dir="2700000" algn="tl">
                    <a:srgbClr val="000000">
                      <a:alpha val="43137"/>
                    </a:srgbClr>
                  </a:outerShdw>
                </a:effectLst>
              </a:rPr>
              <a:t>SOGGETTO PROPONENTE: </a:t>
            </a:r>
            <a:r>
              <a:rPr lang="it-IT" sz="3200" b="1" dirty="0">
                <a:solidFill>
                  <a:schemeClr val="accent2"/>
                </a:solidFill>
                <a:effectLst>
                  <a:outerShdw blurRad="38100" dist="38100" dir="2700000" algn="tl">
                    <a:srgbClr val="000000">
                      <a:alpha val="43137"/>
                    </a:srgbClr>
                  </a:outerShdw>
                </a:effectLst>
              </a:rPr>
              <a:t>SINGOLO O CAPOFILA</a:t>
            </a:r>
          </a:p>
          <a:p>
            <a:pPr marL="0" indent="0" algn="ctr">
              <a:buNone/>
            </a:pPr>
            <a:r>
              <a:rPr lang="it-IT" sz="2000" b="1" dirty="0">
                <a:solidFill>
                  <a:srgbClr val="00B050"/>
                </a:solidFill>
              </a:rPr>
              <a:t>AVVISI ORDINARI </a:t>
            </a:r>
            <a:r>
              <a:rPr lang="it-IT" sz="2000" b="1" dirty="0">
                <a:solidFill>
                  <a:srgbClr val="FFC000"/>
                </a:solidFill>
              </a:rPr>
              <a:t>AVVISI TEMATICI </a:t>
            </a:r>
          </a:p>
          <a:p>
            <a:pPr marL="0" indent="0" algn="ctr"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algn="just" eaLnBrk="1" hangingPunct="1">
              <a:lnSpc>
                <a:spcPct val="80000"/>
              </a:lnSpc>
              <a:defRPr/>
            </a:pPr>
            <a:r>
              <a:rPr lang="it-IT" sz="2400" dirty="0"/>
              <a:t>Il soggetto proponente può presentare domanda </a:t>
            </a:r>
            <a:r>
              <a:rPr lang="it-IT" sz="2400" u="sng" dirty="0"/>
              <a:t>singolarmente</a:t>
            </a:r>
            <a:r>
              <a:rPr lang="it-IT" sz="2400" dirty="0"/>
              <a:t> o in qualità di </a:t>
            </a:r>
            <a:r>
              <a:rPr lang="it-IT" sz="2400" u="sng" dirty="0"/>
              <a:t>capofila</a:t>
            </a:r>
            <a:r>
              <a:rPr lang="it-IT" sz="2400" dirty="0"/>
              <a:t> nell’ambito di un rapporto di partenariato</a:t>
            </a:r>
          </a:p>
          <a:p>
            <a:pPr algn="just" eaLnBrk="1" hangingPunct="1">
              <a:lnSpc>
                <a:spcPct val="80000"/>
              </a:lnSpc>
              <a:defRPr/>
            </a:pPr>
            <a:endParaRPr lang="it-IT" sz="2400" dirty="0"/>
          </a:p>
          <a:p>
            <a:pPr algn="just" eaLnBrk="1" hangingPunct="1">
              <a:lnSpc>
                <a:spcPct val="80000"/>
              </a:lnSpc>
              <a:defRPr/>
            </a:pPr>
            <a:endParaRPr lang="it-IT" sz="2400" dirty="0"/>
          </a:p>
          <a:p>
            <a:pPr algn="just" eaLnBrk="1" hangingPunct="1">
              <a:lnSpc>
                <a:spcPct val="80000"/>
              </a:lnSpc>
              <a:defRPr/>
            </a:pPr>
            <a:r>
              <a:rPr lang="it-IT" sz="2400" dirty="0"/>
              <a:t>Il Capofila è unico beneficiario e referente dell’Amministrazione regionale</a:t>
            </a:r>
          </a:p>
          <a:p>
            <a:pPr eaLnBrk="1" hangingPunct="1">
              <a:lnSpc>
                <a:spcPct val="80000"/>
              </a:lnSpc>
              <a:defRPr/>
            </a:pPr>
            <a:endParaRPr lang="it-IT" sz="2400" b="1" dirty="0">
              <a:solidFill>
                <a:srgbClr val="00B050"/>
              </a:solidFill>
            </a:endParaRPr>
          </a:p>
          <a:p>
            <a:pPr marL="0" indent="0">
              <a:buNone/>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15F1324E-4CB6-7A08-F90A-8E178A5C07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504428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0" y="1412776"/>
            <a:ext cx="8928992" cy="4752528"/>
          </a:xfrm>
        </p:spPr>
        <p:txBody>
          <a:bodyPr/>
          <a:lstStyle/>
          <a:p>
            <a:pPr marL="0" indent="0" algn="ctr" eaLnBrk="1" hangingPunct="1">
              <a:lnSpc>
                <a:spcPct val="80000"/>
              </a:lnSpc>
              <a:buNone/>
              <a:defRPr/>
            </a:pPr>
            <a:r>
              <a:rPr lang="it-IT" sz="3200" b="1" dirty="0">
                <a:solidFill>
                  <a:schemeClr val="accent2"/>
                </a:solidFill>
                <a:effectLst>
                  <a:outerShdw blurRad="38100" dist="38100" dir="2700000" algn="tl">
                    <a:srgbClr val="000000">
                      <a:alpha val="43137"/>
                    </a:srgbClr>
                  </a:outerShdw>
                </a:effectLst>
              </a:rPr>
              <a:t>PARTENARIATO</a:t>
            </a:r>
          </a:p>
          <a:p>
            <a:pPr marL="0" indent="0" algn="ctr" eaLnBrk="1" hangingPunct="1">
              <a:lnSpc>
                <a:spcPct val="80000"/>
              </a:lnSpc>
              <a:buNone/>
              <a:defRPr/>
            </a:pPr>
            <a:r>
              <a:rPr lang="it-IT" sz="2400" b="1" dirty="0">
                <a:solidFill>
                  <a:schemeClr val="accent2"/>
                </a:solidFill>
                <a:effectLst>
                  <a:outerShdw blurRad="38100" dist="38100" dir="2700000" algn="tl">
                    <a:srgbClr val="000000">
                      <a:alpha val="43137"/>
                    </a:srgbClr>
                  </a:outerShdw>
                </a:effectLst>
              </a:rPr>
              <a:t>PREVISTO UNICAMENTE PER GLI AVVISI ORDINARI E TEMATICI</a:t>
            </a:r>
          </a:p>
          <a:p>
            <a:pPr marL="0" indent="0" algn="ctr" eaLnBrk="1" hangingPunct="1">
              <a:lnSpc>
                <a:spcPct val="80000"/>
              </a:lnSpc>
              <a:buNone/>
              <a:defRPr/>
            </a:pPr>
            <a:r>
              <a:rPr lang="it-IT" sz="2400" b="1" cap="all" dirty="0">
                <a:solidFill>
                  <a:srgbClr val="00B050"/>
                </a:solidFill>
              </a:rPr>
              <a:t>numero massimo di  </a:t>
            </a:r>
            <a:r>
              <a:rPr lang="it-IT" sz="3600" b="1" cap="all" dirty="0">
                <a:solidFill>
                  <a:srgbClr val="FF0000"/>
                </a:solidFill>
              </a:rPr>
              <a:t>5</a:t>
            </a:r>
            <a:r>
              <a:rPr lang="it-IT" sz="3600" b="1" cap="all" dirty="0">
                <a:solidFill>
                  <a:srgbClr val="00B050"/>
                </a:solidFill>
              </a:rPr>
              <a:t> </a:t>
            </a:r>
            <a:r>
              <a:rPr lang="it-IT" sz="2400" b="1" cap="all" dirty="0">
                <a:solidFill>
                  <a:srgbClr val="00B050"/>
                </a:solidFill>
              </a:rPr>
              <a:t>partner per progetto</a:t>
            </a:r>
          </a:p>
          <a:p>
            <a:pPr marL="0" indent="0" algn="ctr" eaLnBrk="1" hangingPunct="1">
              <a:lnSpc>
                <a:spcPct val="80000"/>
              </a:lnSpc>
              <a:buNone/>
              <a:defRPr/>
            </a:pPr>
            <a:r>
              <a:rPr lang="it-IT" sz="2400" b="1" cap="all" dirty="0">
                <a:solidFill>
                  <a:srgbClr val="00B050"/>
                </a:solidFill>
              </a:rPr>
              <a:t>Partenariato libero</a:t>
            </a:r>
          </a:p>
          <a:p>
            <a:pPr marL="0" indent="0" algn="ctr" eaLnBrk="1" hangingPunct="1">
              <a:lnSpc>
                <a:spcPct val="80000"/>
              </a:lnSpc>
              <a:buNone/>
              <a:defRPr/>
            </a:pPr>
            <a:endParaRPr lang="it-IT" sz="2400" b="1" dirty="0">
              <a:solidFill>
                <a:schemeClr val="accent2"/>
              </a:solidFill>
              <a:effectLst>
                <a:outerShdw blurRad="38100" dist="38100" dir="2700000" algn="tl">
                  <a:srgbClr val="000000">
                    <a:alpha val="43137"/>
                  </a:srgbClr>
                </a:outerShdw>
              </a:effectLst>
            </a:endParaRPr>
          </a:p>
          <a:p>
            <a:pPr algn="just"/>
            <a:r>
              <a:rPr lang="it-IT" sz="2000" b="1" dirty="0">
                <a:solidFill>
                  <a:schemeClr val="accent2"/>
                </a:solidFill>
              </a:rPr>
              <a:t>Definizione: </a:t>
            </a:r>
            <a:r>
              <a:rPr lang="it-IT" sz="2000" dirty="0"/>
              <a:t>rapporto fra più soggetti che condividono le </a:t>
            </a:r>
            <a:r>
              <a:rPr lang="it-IT" sz="2000" dirty="0">
                <a:solidFill>
                  <a:srgbClr val="00B050"/>
                </a:solidFill>
              </a:rPr>
              <a:t>finalità </a:t>
            </a:r>
            <a:r>
              <a:rPr lang="it-IT" sz="2000" dirty="0"/>
              <a:t>e il </a:t>
            </a:r>
            <a:r>
              <a:rPr lang="it-IT" sz="2000" dirty="0">
                <a:solidFill>
                  <a:srgbClr val="00B050"/>
                </a:solidFill>
              </a:rPr>
              <a:t>contenuto</a:t>
            </a:r>
            <a:r>
              <a:rPr lang="it-IT" sz="2000" dirty="0"/>
              <a:t> del progetto nella sua interezza e concordano le attività e i compiti spettanti a ciascuno di essi</a:t>
            </a:r>
          </a:p>
          <a:p>
            <a:pPr algn="just"/>
            <a:r>
              <a:rPr lang="it-IT" sz="2000" b="1" dirty="0">
                <a:solidFill>
                  <a:schemeClr val="accent2"/>
                </a:solidFill>
              </a:rPr>
              <a:t>Tipologia apporto: </a:t>
            </a:r>
            <a:r>
              <a:rPr lang="it-IT" sz="2000" dirty="0"/>
              <a:t>Finanziamento, Servizi, Logistica, Personale</a:t>
            </a:r>
          </a:p>
          <a:p>
            <a:pPr algn="just"/>
            <a:r>
              <a:rPr lang="it-IT" sz="2000" b="1" dirty="0">
                <a:solidFill>
                  <a:schemeClr val="accent2"/>
                </a:solidFill>
              </a:rPr>
              <a:t>Remunerazione</a:t>
            </a:r>
            <a:r>
              <a:rPr lang="it-IT" sz="2000" dirty="0"/>
              <a:t>: l’attività del partner può essere remunerata dal soggetto beneficiario</a:t>
            </a: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629501CD-09EE-4744-3976-F16566A6C2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222638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eaLnBrk="1" hangingPunct="1">
              <a:lnSpc>
                <a:spcPct val="80000"/>
              </a:lnSpc>
              <a:buNone/>
              <a:defRPr/>
            </a:pPr>
            <a:r>
              <a:rPr lang="it-IT" sz="3200" b="1" dirty="0">
                <a:solidFill>
                  <a:schemeClr val="accent2"/>
                </a:solidFill>
                <a:effectLst>
                  <a:outerShdw blurRad="38100" dist="38100" dir="2700000" algn="tl">
                    <a:srgbClr val="000000">
                      <a:alpha val="43137"/>
                    </a:srgbClr>
                  </a:outerShdw>
                </a:effectLst>
              </a:rPr>
              <a:t>PARTNER: NATURA SOGGETTI</a:t>
            </a:r>
          </a:p>
          <a:p>
            <a:pPr marL="0" indent="0" algn="ctr" eaLnBrk="1" hangingPunct="1">
              <a:lnSpc>
                <a:spcPct val="80000"/>
              </a:lnSpc>
              <a:buNone/>
              <a:defRPr/>
            </a:pPr>
            <a:endParaRPr lang="it-IT" sz="3200" b="1" dirty="0">
              <a:solidFill>
                <a:schemeClr val="accent2"/>
              </a:solidFill>
              <a:effectLst>
                <a:outerShdw blurRad="38100" dist="38100" dir="2700000" algn="tl">
                  <a:srgbClr val="000000">
                    <a:alpha val="43137"/>
                  </a:srgbClr>
                </a:outerShdw>
              </a:effectLst>
            </a:endParaRPr>
          </a:p>
          <a:p>
            <a:pPr marL="285750" indent="-285750">
              <a:buFont typeface="Arial" panose="020B0604020202020204" pitchFamily="34" charset="0"/>
              <a:buChar char="•"/>
            </a:pPr>
            <a:r>
              <a:rPr lang="it-IT" sz="2000" dirty="0"/>
              <a:t>Enti locali</a:t>
            </a:r>
          </a:p>
          <a:p>
            <a:pPr marL="285750" indent="-285750">
              <a:buFont typeface="Arial" panose="020B0604020202020204" pitchFamily="34" charset="0"/>
              <a:buChar char="•"/>
            </a:pPr>
            <a:r>
              <a:rPr lang="it-IT" sz="2000" dirty="0"/>
              <a:t>Enti pubblici</a:t>
            </a:r>
          </a:p>
          <a:p>
            <a:pPr marL="285750" indent="-285750">
              <a:buFont typeface="Arial" panose="020B0604020202020204" pitchFamily="34" charset="0"/>
              <a:buChar char="•"/>
            </a:pPr>
            <a:r>
              <a:rPr lang="it-IT" sz="2000" dirty="0"/>
              <a:t>Enti privati  </a:t>
            </a:r>
            <a:r>
              <a:rPr lang="it-IT" sz="1800" dirty="0"/>
              <a:t>(no persone fisiche) </a:t>
            </a:r>
            <a:r>
              <a:rPr lang="it-IT" sz="2000" dirty="0"/>
              <a:t>senza scopo di lucro</a:t>
            </a:r>
          </a:p>
          <a:p>
            <a:pPr marL="285750" indent="-285750">
              <a:buFont typeface="Arial" panose="020B0604020202020204" pitchFamily="34" charset="0"/>
              <a:buChar char="•"/>
            </a:pPr>
            <a:r>
              <a:rPr lang="it-IT" sz="2000" dirty="0"/>
              <a:t>Società cooperative che svolgono attività esclusivamente o prevalentemente culturali o artistiche</a:t>
            </a:r>
            <a:endParaRPr lang="it-IT" sz="2000" dirty="0">
              <a:solidFill>
                <a:srgbClr val="FF66FF"/>
              </a:solidFill>
            </a:endParaRPr>
          </a:p>
          <a:p>
            <a:pPr marL="285750" indent="-285750">
              <a:buFont typeface="Arial" panose="020B0604020202020204" pitchFamily="34" charset="0"/>
              <a:buChar char="•"/>
            </a:pPr>
            <a:r>
              <a:rPr lang="it-IT" sz="2000" dirty="0"/>
              <a:t>Soggetti esclusi dalla partecipazione all’Avviso</a:t>
            </a:r>
          </a:p>
          <a:p>
            <a:pPr marL="285750" indent="-285750">
              <a:buFont typeface="Arial" panose="020B0604020202020204" pitchFamily="34" charset="0"/>
              <a:buChar char="•"/>
            </a:pPr>
            <a:r>
              <a:rPr lang="it-IT" sz="2000" dirty="0"/>
              <a:t>Soggetti privati con scopo di lucro </a:t>
            </a:r>
            <a:r>
              <a:rPr lang="it-IT" sz="1800" b="1" u="sng" dirty="0">
                <a:solidFill>
                  <a:srgbClr val="00B050"/>
                </a:solidFill>
              </a:rPr>
              <a:t>solo nell’Avviso Creatività</a:t>
            </a:r>
          </a:p>
          <a:p>
            <a:pPr marL="0" indent="0">
              <a:buNone/>
            </a:pPr>
            <a:endParaRPr lang="it-IT" sz="2000" b="1" dirty="0">
              <a:solidFill>
                <a:srgbClr val="FF0000"/>
              </a:solidFill>
            </a:endParaRPr>
          </a:p>
          <a:p>
            <a:pPr marL="0" indent="0">
              <a:buNone/>
            </a:pPr>
            <a:endParaRPr lang="it-IT" sz="2000" b="1" u="sng" dirty="0">
              <a:solidFill>
                <a:srgbClr val="00B050"/>
              </a:solidFill>
            </a:endParaRPr>
          </a:p>
          <a:p>
            <a:pPr marL="0" indent="0">
              <a:buNone/>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3E709961-F832-856A-1226-C398DE81DC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5640954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a:buNone/>
            </a:pPr>
            <a:r>
              <a:rPr lang="it-IT" sz="3200" b="1" cap="all" dirty="0">
                <a:solidFill>
                  <a:srgbClr val="3333CC"/>
                </a:solidFill>
                <a:effectLst>
                  <a:outerShdw blurRad="38100" dist="38100" dir="2700000" algn="tl">
                    <a:srgbClr val="000000">
                      <a:alpha val="43137"/>
                    </a:srgbClr>
                  </a:outerShdw>
                </a:effectLst>
              </a:rPr>
              <a:t>TERMINI E MODALITA’ PRESENTAZIONE DOMANDA</a:t>
            </a:r>
          </a:p>
          <a:p>
            <a:pPr marL="0" indent="0" algn="ctr">
              <a:buNone/>
            </a:pPr>
            <a:endParaRPr lang="it-IT" sz="3200" b="1" cap="all" dirty="0">
              <a:solidFill>
                <a:srgbClr val="3333CC"/>
              </a:solidFill>
              <a:effectLst>
                <a:outerShdw blurRad="38100" dist="38100" dir="2700000" algn="tl">
                  <a:srgbClr val="000000">
                    <a:alpha val="43137"/>
                  </a:srgbClr>
                </a:outerShdw>
              </a:effectLst>
            </a:endParaRPr>
          </a:p>
          <a:p>
            <a:pPr marL="285750" indent="-285750">
              <a:buFont typeface="Arial" panose="020B0604020202020204" pitchFamily="34" charset="0"/>
              <a:buChar char="•"/>
            </a:pPr>
            <a:r>
              <a:rPr lang="it-IT" b="1" dirty="0">
                <a:solidFill>
                  <a:schemeClr val="accent2"/>
                </a:solidFill>
              </a:rPr>
              <a:t>Termini: </a:t>
            </a:r>
            <a:r>
              <a:rPr lang="it-IT" b="1" dirty="0">
                <a:solidFill>
                  <a:srgbClr val="FF0000"/>
                </a:solidFill>
              </a:rPr>
              <a:t>dalle ore 8.00.00 del  19 gennaio 2026 ed entro le ore 16.00.00 del  19 febbraio 2026</a:t>
            </a:r>
          </a:p>
          <a:p>
            <a:pPr marL="285750" indent="-285750">
              <a:buFont typeface="Arial" panose="020B0604020202020204" pitchFamily="34" charset="0"/>
              <a:buChar char="•"/>
            </a:pPr>
            <a:endParaRPr lang="it-IT" b="1" dirty="0">
              <a:solidFill>
                <a:srgbClr val="FF0000"/>
              </a:solidFill>
            </a:endParaRPr>
          </a:p>
          <a:p>
            <a:pPr marL="285750" indent="-285750">
              <a:buFont typeface="Arial" panose="020B0604020202020204" pitchFamily="34" charset="0"/>
              <a:buChar char="•"/>
            </a:pPr>
            <a:r>
              <a:rPr lang="it-IT" b="1" dirty="0">
                <a:solidFill>
                  <a:schemeClr val="accent2"/>
                </a:solidFill>
              </a:rPr>
              <a:t>Modalità: IOL (ISTANZE ON LINE), </a:t>
            </a:r>
            <a:r>
              <a:rPr lang="it-IT" b="1" dirty="0"/>
              <a:t>accessibile dal sito www.regione.fvg.it.</a:t>
            </a:r>
          </a:p>
          <a:p>
            <a:pPr algn="just" eaLnBrk="1" hangingPunct="1">
              <a:lnSpc>
                <a:spcPct val="80000"/>
              </a:lnSpc>
              <a:defRPr/>
            </a:pPr>
            <a:endParaRPr lang="it-IT" sz="3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4268BB47-0A1B-959C-030A-926BF9AA59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8462686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07504" y="1268760"/>
            <a:ext cx="8928992" cy="4752528"/>
          </a:xfrm>
        </p:spPr>
        <p:txBody>
          <a:bodyPr/>
          <a:lstStyle/>
          <a:p>
            <a:pPr marL="0" indent="0" algn="ctr">
              <a:buNone/>
            </a:pPr>
            <a:r>
              <a:rPr lang="it-IT" sz="3200" b="1" dirty="0">
                <a:solidFill>
                  <a:srgbClr val="3333CC"/>
                </a:solidFill>
                <a:effectLst>
                  <a:outerShdw blurRad="38100" dist="38100" dir="2700000" algn="tl">
                    <a:srgbClr val="000000">
                      <a:alpha val="43137"/>
                    </a:srgbClr>
                  </a:outerShdw>
                </a:effectLst>
              </a:rPr>
              <a:t>ISTRUTTORIA</a:t>
            </a:r>
          </a:p>
          <a:p>
            <a:pPr marL="285750" indent="-285750" algn="just">
              <a:buFont typeface="Arial" panose="020B0604020202020204" pitchFamily="34" charset="0"/>
              <a:buChar char="•"/>
            </a:pPr>
            <a:r>
              <a:rPr lang="it-IT" sz="2000" b="1" u="sng" dirty="0">
                <a:solidFill>
                  <a:srgbClr val="3333CC"/>
                </a:solidFill>
              </a:rPr>
              <a:t>Graduatoria</a:t>
            </a:r>
            <a:r>
              <a:rPr lang="it-IT" sz="2000" b="1" dirty="0">
                <a:solidFill>
                  <a:srgbClr val="3333CC"/>
                </a:solidFill>
              </a:rPr>
              <a:t>: </a:t>
            </a:r>
            <a:r>
              <a:rPr lang="it-IT" sz="2000" dirty="0"/>
              <a:t>decreto del Direttore centrale entro </a:t>
            </a:r>
            <a:r>
              <a:rPr lang="it-IT" sz="2000" dirty="0">
                <a:solidFill>
                  <a:srgbClr val="FF0000"/>
                </a:solidFill>
              </a:rPr>
              <a:t>90 giorni </a:t>
            </a:r>
            <a:r>
              <a:rPr lang="it-IT" sz="2000" dirty="0"/>
              <a:t>dal termine di presentazione delle domande </a:t>
            </a:r>
          </a:p>
          <a:p>
            <a:pPr marL="285750" indent="-285750" algn="just">
              <a:buFont typeface="Arial" panose="020B0604020202020204" pitchFamily="34" charset="0"/>
              <a:buChar char="•"/>
            </a:pPr>
            <a:r>
              <a:rPr lang="it-IT" sz="2000" b="1" u="sng" dirty="0">
                <a:solidFill>
                  <a:srgbClr val="3333CC"/>
                </a:solidFill>
              </a:rPr>
              <a:t>Concessione</a:t>
            </a:r>
            <a:r>
              <a:rPr lang="it-IT" sz="2000" b="1" dirty="0"/>
              <a:t>: </a:t>
            </a:r>
            <a:r>
              <a:rPr lang="it-IT" sz="2000" dirty="0"/>
              <a:t>decreto del Direttore del Servizio o suo delegato entro </a:t>
            </a:r>
            <a:r>
              <a:rPr lang="it-IT" sz="2000" dirty="0">
                <a:solidFill>
                  <a:srgbClr val="FF0000"/>
                </a:solidFill>
              </a:rPr>
              <a:t>90 giorni </a:t>
            </a:r>
            <a:r>
              <a:rPr lang="it-IT" sz="2000" dirty="0"/>
              <a:t>dalla pubblicazione della graduatoria</a:t>
            </a:r>
          </a:p>
          <a:p>
            <a:pPr marL="285750" indent="-285750" algn="just">
              <a:buFont typeface="Arial" panose="020B0604020202020204" pitchFamily="34" charset="0"/>
              <a:buChar char="•"/>
            </a:pPr>
            <a:r>
              <a:rPr lang="it-IT" sz="2000" b="1" u="sng" dirty="0">
                <a:solidFill>
                  <a:srgbClr val="3333CC"/>
                </a:solidFill>
              </a:rPr>
              <a:t>Erogazione anticipata</a:t>
            </a:r>
            <a:r>
              <a:rPr lang="it-IT" sz="2000" b="1" dirty="0">
                <a:solidFill>
                  <a:srgbClr val="3333CC"/>
                </a:solidFill>
              </a:rPr>
              <a:t>  </a:t>
            </a:r>
            <a:r>
              <a:rPr lang="it-IT" sz="2000" dirty="0"/>
              <a:t>(100% dell’incentivo): contestuale a concessione (se richiesta all’atto di presentazione della domanda)</a:t>
            </a:r>
          </a:p>
          <a:p>
            <a:pPr marL="285750" indent="-285750">
              <a:buFont typeface="Arial" panose="020B0604020202020204" pitchFamily="34" charset="0"/>
              <a:buChar char="•"/>
            </a:pPr>
            <a:r>
              <a:rPr lang="it-IT" sz="2000" b="1" u="sng" dirty="0">
                <a:solidFill>
                  <a:srgbClr val="3333CC"/>
                </a:solidFill>
              </a:rPr>
              <a:t>Rendicontazione: </a:t>
            </a:r>
          </a:p>
          <a:p>
            <a:pPr lvl="1">
              <a:buFont typeface="Arial" panose="020B0604020202020204" pitchFamily="34" charset="0"/>
              <a:buChar char="•"/>
            </a:pPr>
            <a:r>
              <a:rPr lang="it-IT" sz="2000" dirty="0">
                <a:solidFill>
                  <a:srgbClr val="3333CC"/>
                </a:solidFill>
              </a:rPr>
              <a:t>termine presentazione rendiconto: stabilito con il decreto di concessione</a:t>
            </a:r>
          </a:p>
          <a:p>
            <a:pPr lvl="1">
              <a:buFont typeface="Arial" panose="020B0604020202020204" pitchFamily="34" charset="0"/>
              <a:buChar char="•"/>
            </a:pPr>
            <a:r>
              <a:rPr lang="it-IT" sz="2000" dirty="0">
                <a:solidFill>
                  <a:schemeClr val="accent2"/>
                </a:solidFill>
              </a:rPr>
              <a:t>ap</a:t>
            </a:r>
            <a:r>
              <a:rPr lang="it-IT" sz="2000" dirty="0">
                <a:solidFill>
                  <a:srgbClr val="3333CC"/>
                </a:solidFill>
              </a:rPr>
              <a:t>provazione rendiconto +  eventuale erogazione: </a:t>
            </a:r>
            <a:r>
              <a:rPr lang="it-IT" sz="2000" dirty="0"/>
              <a:t>entro </a:t>
            </a:r>
            <a:r>
              <a:rPr lang="it-IT" sz="2000" dirty="0">
                <a:solidFill>
                  <a:srgbClr val="FF0000"/>
                </a:solidFill>
              </a:rPr>
              <a:t>180 giorni </a:t>
            </a:r>
            <a:r>
              <a:rPr lang="it-IT" sz="2000" dirty="0"/>
              <a:t>dalla presentazione del rendiconto (in assenza di erogazione anticipata)</a:t>
            </a:r>
            <a:endParaRPr lang="it-IT" sz="3200" b="1" dirty="0">
              <a:solidFill>
                <a:schemeClr val="accent2"/>
              </a:solidFill>
            </a:endParaRPr>
          </a:p>
          <a:p>
            <a:pPr marL="0" marR="0" lvl="0" indent="0" algn="ctr" defTabSz="914400" rtl="0" eaLnBrk="1" fontAlgn="base" latinLnBrk="0" hangingPunct="1">
              <a:lnSpc>
                <a:spcPct val="80000"/>
              </a:lnSpc>
              <a:spcBef>
                <a:spcPct val="20000"/>
              </a:spcBef>
              <a:spcAft>
                <a:spcPct val="0"/>
              </a:spcAft>
              <a:buClr>
                <a:srgbClr val="21449C"/>
              </a:buClr>
              <a:buSzTx/>
              <a:buFontTx/>
              <a:buNone/>
              <a:tabLst/>
              <a:defRPr/>
            </a:pPr>
            <a:endParaRPr kumimoji="0" lang="it-IT" sz="800" b="0" i="0" u="none" strike="noStrike" kern="0" cap="none" spc="0" normalizeH="0" baseline="0" noProof="0" dirty="0">
              <a:ln>
                <a:noFill/>
              </a:ln>
              <a:solidFill>
                <a:srgbClr val="000000"/>
              </a:solidFill>
              <a:effectLst/>
              <a:uLnTx/>
              <a:uFillTx/>
              <a:latin typeface="DecimaWE Rg"/>
              <a:ea typeface="+mn-ea"/>
              <a:cs typeface="+mn-cs"/>
            </a:endParaRPr>
          </a:p>
          <a:p>
            <a:pPr marL="0" marR="0" lvl="0" indent="0" algn="ctr" defTabSz="914400" rtl="0" eaLnBrk="1" fontAlgn="base" latinLnBrk="0" hangingPunct="1">
              <a:lnSpc>
                <a:spcPct val="80000"/>
              </a:lnSpc>
              <a:spcBef>
                <a:spcPct val="20000"/>
              </a:spcBef>
              <a:spcAft>
                <a:spcPct val="0"/>
              </a:spcAft>
              <a:buClr>
                <a:srgbClr val="21449C"/>
              </a:buClr>
              <a:buSzTx/>
              <a:buFontTx/>
              <a:buNone/>
              <a:tabLst/>
              <a:defRPr/>
            </a:pPr>
            <a:r>
              <a:rPr lang="it-IT" sz="2000" b="1" u="sng" dirty="0">
                <a:solidFill>
                  <a:srgbClr val="3333CC"/>
                </a:solidFill>
              </a:rPr>
              <a:t>La graduatoria è valida fino al 31/12/2027</a:t>
            </a:r>
          </a:p>
          <a:p>
            <a:pPr lvl="1">
              <a:buFont typeface="Arial" panose="020B0604020202020204" pitchFamily="34" charset="0"/>
              <a:buChar char="•"/>
            </a:pPr>
            <a:endParaRPr lang="it-IT" sz="2000" b="1" u="sng" dirty="0">
              <a:solidFill>
                <a:srgbClr val="3333CC"/>
              </a:solidFill>
              <a:ea typeface="+mn-ea"/>
              <a:cs typeface="+mn-cs"/>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B008FD6F-EC21-B6B8-6C05-A966302713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18303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56499"/>
            <a:ext cx="8712968" cy="5668844"/>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r>
              <a:rPr kumimoji="0" lang="it-IT" sz="24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 novità</a:t>
            </a:r>
            <a:endParaRPr lang="it-IT" sz="36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 </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pPr>
            <a:r>
              <a:rPr lang="it-IT" sz="1600" b="1" cap="all" dirty="0">
                <a:solidFill>
                  <a:srgbClr val="00B050"/>
                </a:solidFill>
                <a:latin typeface="Arial" panose="020B0604020202020204" pitchFamily="34" charset="0"/>
                <a:ea typeface="+mj-ea"/>
                <a:cs typeface="Arial" panose="020B0604020202020204" pitchFamily="34" charset="0"/>
              </a:rPr>
              <a:t>Avvisi ordinari </a:t>
            </a:r>
            <a:r>
              <a:rPr lang="it-IT" sz="1600" b="1" cap="all" dirty="0">
                <a:solidFill>
                  <a:srgbClr val="FFC000"/>
                </a:solidFill>
                <a:latin typeface="Arial" panose="020B0604020202020204" pitchFamily="34" charset="0"/>
                <a:ea typeface="+mj-ea"/>
                <a:cs typeface="Arial" panose="020B0604020202020204" pitchFamily="34" charset="0"/>
              </a:rPr>
              <a:t>AVVISI TEMATICI </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defTabSz="576000" eaLnBrk="1" hangingPunct="1">
              <a:lnSpc>
                <a:spcPct val="150000"/>
              </a:lnSpc>
              <a:spcBef>
                <a:spcPct val="0"/>
              </a:spcBef>
              <a:buClrTx/>
              <a:buFontTx/>
              <a:buChar char="-"/>
            </a:pPr>
            <a:r>
              <a:rPr lang="it-IT" sz="2000" b="1" dirty="0">
                <a:solidFill>
                  <a:srgbClr val="3333CC"/>
                </a:solidFill>
                <a:latin typeface="Arial" panose="020B0604020202020204" pitchFamily="34" charset="0"/>
                <a:ea typeface="+mj-ea"/>
                <a:cs typeface="Arial" panose="020B0604020202020204" pitchFamily="34" charset="0"/>
              </a:rPr>
              <a:t>Capacità di attrarre finanziamenti per progetti culturali e artistici</a:t>
            </a:r>
          </a:p>
          <a:p>
            <a:pPr algn="just" defTabSz="576000" eaLnBrk="1" hangingPunct="1">
              <a:lnSpc>
                <a:spcPct val="150000"/>
              </a:lnSpc>
              <a:spcBef>
                <a:spcPct val="0"/>
              </a:spcBef>
              <a:buClrTx/>
              <a:buFontTx/>
              <a:buChar char="-"/>
            </a:pPr>
            <a:endParaRPr lang="it-IT" sz="2000" b="1" dirty="0">
              <a:solidFill>
                <a:srgbClr val="3333CC"/>
              </a:solidFill>
              <a:latin typeface="Arial" panose="020B0604020202020204" pitchFamily="34" charset="0"/>
              <a:ea typeface="+mj-ea"/>
              <a:cs typeface="Arial" panose="020B0604020202020204" pitchFamily="34" charset="0"/>
            </a:endParaRPr>
          </a:p>
          <a:p>
            <a:pPr defTabSz="576000" eaLnBrk="1" hangingPunct="1">
              <a:lnSpc>
                <a:spcPct val="150000"/>
              </a:lnSpc>
              <a:spcBef>
                <a:spcPct val="0"/>
              </a:spcBef>
              <a:buClrTx/>
              <a:buFontTx/>
              <a:buChar char="-"/>
            </a:pPr>
            <a:r>
              <a:rPr lang="it-IT" sz="2000" b="1" dirty="0">
                <a:solidFill>
                  <a:srgbClr val="3333CC"/>
                </a:solidFill>
                <a:latin typeface="Arial" panose="020B0604020202020204" pitchFamily="34" charset="0"/>
                <a:ea typeface="+mj-ea"/>
                <a:cs typeface="Arial" panose="020B0604020202020204" pitchFamily="34" charset="0"/>
              </a:rPr>
              <a:t>Apporto di fondi al progetto/contributo richiesto (previsione 2026)</a:t>
            </a:r>
            <a:r>
              <a:rPr lang="it-IT" sz="1800" b="1" cap="all" dirty="0">
                <a:solidFill>
                  <a:srgbClr val="00B050"/>
                </a:solidFill>
                <a:latin typeface="Arial" panose="020B0604020202020204" pitchFamily="34" charset="0"/>
                <a:ea typeface="+mj-ea"/>
                <a:cs typeface="Arial" panose="020B0604020202020204" pitchFamily="34" charset="0"/>
              </a:rPr>
              <a:t> IN</a:t>
            </a:r>
            <a:r>
              <a:rPr lang="it-IT" sz="1800" b="1" cap="all" dirty="0">
                <a:solidFill>
                  <a:srgbClr val="3333CC"/>
                </a:solidFill>
                <a:latin typeface="Arial" panose="020B0604020202020204" pitchFamily="34" charset="0"/>
                <a:ea typeface="+mj-ea"/>
                <a:cs typeface="Arial" panose="020B0604020202020204" pitchFamily="34" charset="0"/>
              </a:rPr>
              <a:t> </a:t>
            </a:r>
            <a:r>
              <a:rPr lang="it-IT" sz="1800" b="1" cap="all" dirty="0">
                <a:solidFill>
                  <a:srgbClr val="00B050"/>
                </a:solidFill>
                <a:latin typeface="Arial" panose="020B0604020202020204" pitchFamily="34" charset="0"/>
                <a:ea typeface="+mj-ea"/>
                <a:cs typeface="Arial" panose="020B0604020202020204" pitchFamily="34" charset="0"/>
              </a:rPr>
              <a:t>MISURA SUPERIORE AL 10% DEL FABBISOGNO DI FINANZIAMENTO</a:t>
            </a:r>
          </a:p>
          <a:p>
            <a:pPr algn="just" defTabSz="576000" eaLnBrk="1" hangingPunct="1">
              <a:lnSpc>
                <a:spcPct val="150000"/>
              </a:lnSpc>
              <a:spcBef>
                <a:spcPct val="0"/>
              </a:spcBef>
              <a:buClrTx/>
              <a:buFontTx/>
              <a:buChar char="-"/>
            </a:pPr>
            <a:endParaRPr lang="it-IT" sz="2000" b="1" dirty="0">
              <a:solidFill>
                <a:srgbClr val="3333CC"/>
              </a:solidFill>
              <a:latin typeface="Arial" panose="020B0604020202020204" pitchFamily="34" charset="0"/>
              <a:ea typeface="+mj-ea"/>
              <a:cs typeface="Arial" panose="020B0604020202020204" pitchFamily="34" charset="0"/>
            </a:endParaRPr>
          </a:p>
          <a:p>
            <a:pPr algn="just" defTabSz="576000" eaLnBrk="1" hangingPunct="1">
              <a:spcBef>
                <a:spcPct val="0"/>
              </a:spcBef>
              <a:buClrTx/>
              <a:buFontTx/>
              <a:buChar char="-"/>
            </a:pPr>
            <a:endParaRPr lang="it-IT" sz="1400" b="1"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6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6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8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C94C9F5A-D587-C513-BF6A-029B552507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695591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56498"/>
            <a:ext cx="8712968" cy="5668845"/>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p>
          <a:p>
            <a:pPr mar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pPr>
            <a:r>
              <a:rPr lang="it-IT" sz="1600" b="1" cap="all" dirty="0">
                <a:solidFill>
                  <a:srgbClr val="00B050"/>
                </a:solidFill>
                <a:latin typeface="Arial" panose="020B0604020202020204" pitchFamily="34" charset="0"/>
                <a:ea typeface="+mj-ea"/>
                <a:cs typeface="Arial" panose="020B0604020202020204" pitchFamily="34" charset="0"/>
              </a:rPr>
              <a:t>Avvisi ordinari</a:t>
            </a:r>
            <a:r>
              <a:rPr lang="it-IT" sz="1600" b="1" cap="all" dirty="0">
                <a:solidFill>
                  <a:srgbClr val="3333CC"/>
                </a:solidFill>
                <a:latin typeface="Arial" panose="020B0604020202020204" pitchFamily="34" charset="0"/>
                <a:ea typeface="+mj-ea"/>
                <a:cs typeface="Arial" panose="020B0604020202020204" pitchFamily="34" charset="0"/>
              </a:rPr>
              <a:t> </a:t>
            </a:r>
            <a:r>
              <a:rPr lang="it-IT" sz="1600" b="1" cap="all" dirty="0">
                <a:solidFill>
                  <a:srgbClr val="FFC000"/>
                </a:solidFill>
                <a:latin typeface="Arial" panose="020B0604020202020204" pitchFamily="34" charset="0"/>
                <a:ea typeface="+mj-ea"/>
                <a:cs typeface="Arial" panose="020B0604020202020204" pitchFamily="34" charset="0"/>
              </a:rPr>
              <a:t>AVVISi TEMATICi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spcBef>
                <a:spcPts val="0"/>
              </a:spcBef>
              <a:buClrTx/>
              <a:buNone/>
            </a:pPr>
            <a:r>
              <a:rPr lang="it-IT" sz="2400" b="1" dirty="0">
                <a:solidFill>
                  <a:srgbClr val="3333CC"/>
                </a:solidFill>
                <a:latin typeface="Arial" panose="020B0604020202020204" pitchFamily="34" charset="0"/>
                <a:ea typeface="+mj-ea"/>
                <a:cs typeface="Arial" panose="020B0604020202020204" pitchFamily="34" charset="0"/>
              </a:rPr>
              <a:t>Capacità di attrarre finanziamenti per progetti culturali e artistici  Triennio 2023-2025</a:t>
            </a:r>
          </a:p>
          <a:p>
            <a:pPr lvl="1" algn="just" defTabSz="576000" eaLnBrk="1" hangingPunct="1">
              <a:spcBef>
                <a:spcPts val="600"/>
              </a:spcBef>
              <a:spcAft>
                <a:spcPts val="600"/>
              </a:spcAft>
              <a:buFontTx/>
              <a:buChar char="-"/>
            </a:pPr>
            <a:r>
              <a:rPr lang="it-IT" sz="2000" b="1" dirty="0">
                <a:solidFill>
                  <a:srgbClr val="3333CC"/>
                </a:solidFill>
                <a:latin typeface="Arial" panose="020B0604020202020204" pitchFamily="34" charset="0"/>
                <a:ea typeface="+mj-ea"/>
                <a:cs typeface="Arial" panose="020B0604020202020204" pitchFamily="34" charset="0"/>
              </a:rPr>
              <a:t>Finanziamenti privati</a:t>
            </a:r>
          </a:p>
          <a:p>
            <a:pPr lvl="1" algn="just" defTabSz="576000" eaLnBrk="1" hangingPunct="1">
              <a:spcBef>
                <a:spcPts val="0"/>
              </a:spcBef>
              <a:spcAft>
                <a:spcPts val="600"/>
              </a:spcAft>
              <a:buFontTx/>
              <a:buChar char="-"/>
            </a:pPr>
            <a:r>
              <a:rPr lang="it-IT" sz="2000" b="1" dirty="0">
                <a:solidFill>
                  <a:srgbClr val="3333CC"/>
                </a:solidFill>
                <a:latin typeface="Arial" panose="020B0604020202020204" pitchFamily="34" charset="0"/>
                <a:ea typeface="+mj-ea"/>
                <a:cs typeface="Arial" panose="020B0604020202020204" pitchFamily="34" charset="0"/>
              </a:rPr>
              <a:t>Finanziamenti pubblici</a:t>
            </a:r>
          </a:p>
          <a:p>
            <a:pPr lvl="1" algn="just" defTabSz="576000" eaLnBrk="1" hangingPunct="1">
              <a:spcBef>
                <a:spcPts val="0"/>
              </a:spcBef>
              <a:spcAft>
                <a:spcPts val="600"/>
              </a:spcAft>
              <a:buFontTx/>
              <a:buChar char="-"/>
            </a:pPr>
            <a:r>
              <a:rPr lang="it-IT" sz="2000" b="1" dirty="0">
                <a:solidFill>
                  <a:srgbClr val="3333CC"/>
                </a:solidFill>
                <a:latin typeface="Arial" panose="020B0604020202020204" pitchFamily="34" charset="0"/>
                <a:ea typeface="+mj-ea"/>
                <a:cs typeface="Arial" panose="020B0604020202020204" pitchFamily="34" charset="0"/>
              </a:rPr>
              <a:t>Finanziamenti ART BONUS</a:t>
            </a:r>
          </a:p>
          <a:p>
            <a:pPr lvl="1" algn="just" defTabSz="576000" eaLnBrk="1" hangingPunct="1">
              <a:spcBef>
                <a:spcPts val="0"/>
              </a:spcBef>
              <a:spcAft>
                <a:spcPts val="600"/>
              </a:spcAft>
              <a:buFontTx/>
              <a:buChar char="-"/>
            </a:pPr>
            <a:r>
              <a:rPr lang="it-IT" sz="2000" b="1" dirty="0">
                <a:solidFill>
                  <a:srgbClr val="3333CC"/>
                </a:solidFill>
                <a:latin typeface="Arial" panose="020B0604020202020204" pitchFamily="34" charset="0"/>
                <a:ea typeface="+mj-ea"/>
                <a:cs typeface="Arial" panose="020B0604020202020204" pitchFamily="34" charset="0"/>
              </a:rPr>
              <a:t>Finanziamenti pubblici con fondi provenienti dall’Unione europea o altri organismi stranieri/internazionali</a:t>
            </a: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18ACEA5B-2D64-CD8A-D066-31CA38041C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8659309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61550"/>
            <a:ext cx="8712968" cy="5663793"/>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4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FINANZIAMENTI ART BONUS </a:t>
            </a:r>
          </a:p>
          <a:p>
            <a:pPr marL="0" indent="0" algn="ctr" defTabSz="576000" eaLnBrk="1" hangingPunct="1">
              <a:lnSpc>
                <a:spcPct val="150000"/>
              </a:lnSpc>
              <a:spcBef>
                <a:spcPct val="0"/>
              </a:spcBef>
              <a:buClrTx/>
              <a:buNone/>
            </a:pPr>
            <a:endParaRPr lang="it-IT" sz="2000" b="1"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Finanziamento complessivo </a:t>
            </a:r>
            <a:r>
              <a:rPr lang="it-IT" sz="2000" b="1" dirty="0">
                <a:solidFill>
                  <a:srgbClr val="00B050"/>
                </a:solidFill>
                <a:latin typeface="Arial" panose="020B0604020202020204" pitchFamily="34" charset="0"/>
                <a:ea typeface="+mj-ea"/>
                <a:cs typeface="Arial" panose="020B0604020202020204" pitchFamily="34" charset="0"/>
              </a:rPr>
              <a:t>fino a</a:t>
            </a:r>
            <a:r>
              <a:rPr lang="it-IT" sz="2000" b="1" dirty="0">
                <a:solidFill>
                  <a:srgbClr val="3333CC"/>
                </a:solidFill>
                <a:latin typeface="Arial" panose="020B0604020202020204" pitchFamily="34" charset="0"/>
                <a:ea typeface="+mj-ea"/>
                <a:cs typeface="Arial" panose="020B0604020202020204" pitchFamily="34" charset="0"/>
              </a:rPr>
              <a:t> 10.000 euro </a:t>
            </a: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Finanziamento complessivo </a:t>
            </a:r>
            <a:r>
              <a:rPr lang="it-IT" sz="2000" b="1" dirty="0">
                <a:solidFill>
                  <a:srgbClr val="00B050"/>
                </a:solidFill>
                <a:latin typeface="Arial" panose="020B0604020202020204" pitchFamily="34" charset="0"/>
                <a:ea typeface="+mj-ea"/>
                <a:cs typeface="Arial" panose="020B0604020202020204" pitchFamily="34" charset="0"/>
              </a:rPr>
              <a:t>superiore a</a:t>
            </a:r>
            <a:r>
              <a:rPr lang="it-IT" sz="2000" b="1" dirty="0">
                <a:solidFill>
                  <a:srgbClr val="3333CC"/>
                </a:solidFill>
                <a:latin typeface="Arial" panose="020B0604020202020204" pitchFamily="34" charset="0"/>
                <a:ea typeface="+mj-ea"/>
                <a:cs typeface="Arial" panose="020B0604020202020204" pitchFamily="34" charset="0"/>
              </a:rPr>
              <a:t> 10.000 euro</a:t>
            </a:r>
          </a:p>
          <a:p>
            <a:pPr lvl="1" algn="just" defTabSz="576000" eaLnBrk="1" hangingPunct="1">
              <a:spcBef>
                <a:spcPct val="0"/>
              </a:spcBef>
              <a:buFontTx/>
              <a:buChar char="-"/>
            </a:pPr>
            <a:endParaRPr lang="it-IT" b="1" dirty="0">
              <a:solidFill>
                <a:srgbClr val="3333CC"/>
              </a:solidFill>
              <a:latin typeface="Arial" panose="020B0604020202020204" pitchFamily="34" charset="0"/>
              <a:ea typeface="+mj-ea"/>
              <a:cs typeface="Arial" panose="020B0604020202020204" pitchFamily="34" charset="0"/>
            </a:endParaRPr>
          </a:p>
          <a:p>
            <a:pPr lvl="1" algn="just" defTabSz="576000" eaLnBrk="1" hangingPunct="1">
              <a:spcBef>
                <a:spcPct val="0"/>
              </a:spcBef>
              <a:buFontTx/>
              <a:buChar char="-"/>
            </a:pPr>
            <a:endParaRPr lang="it-IT" b="1" dirty="0">
              <a:solidFill>
                <a:srgbClr val="3333CC"/>
              </a:solidFill>
              <a:latin typeface="Arial" panose="020B0604020202020204" pitchFamily="34" charset="0"/>
              <a:ea typeface="+mj-ea"/>
              <a:cs typeface="Arial" panose="020B0604020202020204" pitchFamily="34" charset="0"/>
            </a:endParaRPr>
          </a:p>
          <a:p>
            <a:pPr lvl="1" algn="just" defTabSz="576000" eaLnBrk="1" hangingPunct="1">
              <a:spcBef>
                <a:spcPct val="0"/>
              </a:spcBef>
              <a:buFontTx/>
              <a:buChar char="-"/>
            </a:pPr>
            <a:endParaRPr lang="it-IT" b="1"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B9B36A1D-2228-C398-D284-6D508BFAE0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6624833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56499"/>
            <a:ext cx="8712968" cy="5668844"/>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 </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Apporto fondi al progetto diversi dal contributo regionale</a:t>
            </a:r>
          </a:p>
          <a:p>
            <a:pPr lvl="1" algn="just" defTabSz="576000" eaLnBrk="1" hangingPunct="1">
              <a:spcBef>
                <a:spcPct val="0"/>
              </a:spcBef>
              <a:buFontTx/>
              <a:buChar char="-"/>
            </a:pPr>
            <a:endParaRPr lang="it-IT" b="1" dirty="0">
              <a:solidFill>
                <a:srgbClr val="3333CC"/>
              </a:solidFill>
              <a:latin typeface="Arial" panose="020B0604020202020204" pitchFamily="34" charset="0"/>
              <a:ea typeface="+mj-ea"/>
              <a:cs typeface="Arial" panose="020B0604020202020204" pitchFamily="34" charset="0"/>
            </a:endParaRPr>
          </a:p>
          <a:p>
            <a:pPr lvl="1" algn="just" defTabSz="576000" eaLnBrk="1" hangingPunct="1">
              <a:spcBef>
                <a:spcPct val="0"/>
              </a:spcBef>
              <a:buFontTx/>
              <a:buChar char="-"/>
            </a:pPr>
            <a:endParaRPr lang="it-IT" b="1"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r>
              <a:rPr lang="it-IT" sz="2400" dirty="0">
                <a:solidFill>
                  <a:srgbClr val="3333CC"/>
                </a:solidFill>
                <a:latin typeface="Arial" panose="020B0604020202020204" pitchFamily="34" charset="0"/>
                <a:ea typeface="+mj-ea"/>
                <a:cs typeface="Arial" panose="020B0604020202020204" pitchFamily="34" charset="0"/>
              </a:rPr>
              <a:t>formula: (E/CR)*100</a:t>
            </a:r>
          </a:p>
          <a:p>
            <a:pPr marL="0" lvl="0" indent="0" algn="just" eaLnBrk="1" hangingPunct="1">
              <a:spcBef>
                <a:spcPct val="0"/>
              </a:spcBef>
              <a:buClrTx/>
              <a:buNone/>
            </a:pPr>
            <a:r>
              <a:rPr lang="it-IT" sz="2400" dirty="0">
                <a:solidFill>
                  <a:srgbClr val="3333CC"/>
                </a:solidFill>
                <a:latin typeface="Arial" panose="020B0604020202020204" pitchFamily="34" charset="0"/>
                <a:ea typeface="+mj-ea"/>
                <a:cs typeface="Arial" panose="020B0604020202020204" pitchFamily="34" charset="0"/>
              </a:rPr>
              <a:t>E= entrate previste</a:t>
            </a:r>
          </a:p>
          <a:p>
            <a:pPr marL="0" indent="0" algn="just" eaLnBrk="1" hangingPunct="1">
              <a:spcBef>
                <a:spcPct val="0"/>
              </a:spcBef>
              <a:buClrTx/>
              <a:buNone/>
            </a:pPr>
            <a:r>
              <a:rPr lang="it-IT" sz="2400" dirty="0">
                <a:solidFill>
                  <a:srgbClr val="3333CC"/>
                </a:solidFill>
                <a:latin typeface="Arial" panose="020B0604020202020204" pitchFamily="34" charset="0"/>
                <a:ea typeface="+mj-ea"/>
                <a:cs typeface="Arial" panose="020B0604020202020204" pitchFamily="34" charset="0"/>
              </a:rPr>
              <a:t>CR=contributo richiesto</a:t>
            </a: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9122C513-31F8-3E02-4540-D4C58EED43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5588223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56499"/>
            <a:ext cx="8712968" cy="5668844"/>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 </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00B050"/>
                </a:solidFill>
                <a:latin typeface="Arial" panose="020B0604020202020204" pitchFamily="34" charset="0"/>
                <a:ea typeface="+mj-ea"/>
                <a:cs typeface="Arial" panose="020B0604020202020204" pitchFamily="34" charset="0"/>
              </a:rPr>
              <a:t>Avviso manifestazioni e festival cinematografici</a:t>
            </a:r>
          </a:p>
          <a:p>
            <a:pPr marL="0" indent="0" algn="ctr" defTabSz="576000" eaLnBrk="1" hangingPunct="1">
              <a:lnSpc>
                <a:spcPct val="150000"/>
              </a:lnSpc>
              <a:spcBef>
                <a:spcPct val="0"/>
              </a:spcBef>
              <a:buClrTx/>
              <a:buNone/>
            </a:pPr>
            <a:endParaRPr lang="it-IT" sz="800" b="1"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CRITERI ALTERNATIVI:</a:t>
            </a:r>
          </a:p>
          <a:p>
            <a:pPr marL="0" indent="0" algn="ctr" defTabSz="576000" eaLnBrk="1" hangingPunct="1">
              <a:lnSpc>
                <a:spcPct val="150000"/>
              </a:lnSpc>
              <a:spcBef>
                <a:spcPct val="0"/>
              </a:spcBef>
              <a:buClrTx/>
              <a:buNone/>
            </a:pPr>
            <a:endParaRPr lang="it-IT" sz="2000" b="1"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Estensione territoriale dell’iniziativa</a:t>
            </a: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O</a:t>
            </a:r>
          </a:p>
          <a:p>
            <a:pPr marL="0" indent="0" algn="ctr" defTabSz="576000" eaLnBrk="1" hangingPunct="1">
              <a:lnSpc>
                <a:spcPct val="150000"/>
              </a:lnSpc>
              <a:spcBef>
                <a:spcPct val="0"/>
              </a:spcBef>
              <a:buClrTx/>
              <a:buNone/>
            </a:pPr>
            <a:r>
              <a:rPr lang="it-IT" sz="2000" b="1" dirty="0">
                <a:solidFill>
                  <a:srgbClr val="3333CC"/>
                </a:solidFill>
                <a:latin typeface="Arial" panose="020B0604020202020204" pitchFamily="34" charset="0"/>
                <a:ea typeface="+mj-ea"/>
                <a:cs typeface="Arial" panose="020B0604020202020204" pitchFamily="34" charset="0"/>
              </a:rPr>
              <a:t>Carattere internazionale del festival</a:t>
            </a:r>
          </a:p>
          <a:p>
            <a:pPr marL="0" lvl="0" indent="0" algn="just"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4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4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E23C2B4C-925E-F070-1846-B36A652566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086469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p:cNvSpPr>
            <a:spLocks noGrp="1" noChangeArrowheads="1"/>
          </p:cNvSpPr>
          <p:nvPr>
            <p:ph idx="1"/>
          </p:nvPr>
        </p:nvSpPr>
        <p:spPr>
          <a:xfrm>
            <a:off x="191915" y="1025352"/>
            <a:ext cx="8772573" cy="5067944"/>
          </a:xfrm>
        </p:spPr>
        <p:txBody>
          <a:bodyPr/>
          <a:lstStyle/>
          <a:p>
            <a:pPr marL="457200" lvl="1" indent="0" algn="ctr" eaLnBrk="1" hangingPunct="1">
              <a:buNone/>
              <a:defRPr/>
            </a:pPr>
            <a:r>
              <a:rPr lang="it-IT" sz="3600" b="1" dirty="0">
                <a:solidFill>
                  <a:schemeClr val="accent2"/>
                </a:solidFill>
                <a:effectLst>
                  <a:outerShdw blurRad="38100" dist="38100" dir="2700000" algn="tl">
                    <a:srgbClr val="000000">
                      <a:alpha val="43137"/>
                    </a:srgbClr>
                  </a:outerShdw>
                </a:effectLst>
              </a:rPr>
              <a:t>SETTORI DI INTERVENTO</a:t>
            </a:r>
          </a:p>
          <a:p>
            <a:pPr marL="457200" lvl="1" indent="0" algn="ctr" eaLnBrk="1" hangingPunct="1">
              <a:buNone/>
              <a:defRPr/>
            </a:pPr>
            <a:endParaRPr lang="it-IT" sz="2800" b="1" dirty="0">
              <a:solidFill>
                <a:schemeClr val="accent2"/>
              </a:solidFill>
            </a:endParaRPr>
          </a:p>
          <a:p>
            <a:pPr marL="457200" lvl="1" indent="0" algn="just" eaLnBrk="1" hangingPunct="1">
              <a:buNone/>
              <a:defRPr/>
            </a:pPr>
            <a:endParaRPr lang="it-IT" b="1" dirty="0"/>
          </a:p>
          <a:p>
            <a:pPr marL="457200" lvl="1" indent="0" algn="just" eaLnBrk="1" hangingPunct="1">
              <a:buNone/>
              <a:defRPr/>
            </a:pPr>
            <a:r>
              <a:rPr lang="it-IT" b="1" dirty="0"/>
              <a:t>Ammesse iniziative multidisciplinari purché gli eventi in settori diversi dal settore di intervento dell’avviso siano </a:t>
            </a:r>
          </a:p>
          <a:p>
            <a:pPr marL="457200" lvl="1" indent="0" algn="ctr" eaLnBrk="1" hangingPunct="1">
              <a:buNone/>
              <a:defRPr/>
            </a:pPr>
            <a:r>
              <a:rPr lang="it-IT" b="1" dirty="0">
                <a:solidFill>
                  <a:schemeClr val="accent1">
                    <a:lumMod val="75000"/>
                  </a:schemeClr>
                </a:solidFill>
              </a:rPr>
              <a:t>accessori </a:t>
            </a:r>
            <a:r>
              <a:rPr lang="it-IT" b="1" dirty="0"/>
              <a:t>e </a:t>
            </a:r>
            <a:r>
              <a:rPr lang="it-IT" b="1" dirty="0">
                <a:solidFill>
                  <a:schemeClr val="accent1">
                    <a:lumMod val="75000"/>
                  </a:schemeClr>
                </a:solidFill>
              </a:rPr>
              <a:t>non prevalenti</a:t>
            </a:r>
          </a:p>
          <a:p>
            <a:pPr marL="457200" lvl="1" indent="0" algn="just" eaLnBrk="1" hangingPunct="1">
              <a:buNone/>
              <a:defRPr/>
            </a:pPr>
            <a:endParaRPr lang="it-IT" dirty="0"/>
          </a:p>
          <a:p>
            <a:pPr marL="457200" lvl="1" indent="0" algn="just" eaLnBrk="1" hangingPunct="1">
              <a:buNone/>
              <a:defRPr/>
            </a:pPr>
            <a:r>
              <a:rPr lang="it-IT" dirty="0"/>
              <a:t>la prevalenza è misurata in base al numero e rilevanza degli eventi/attività pertinenti al settore dell’avviso sul totale degli eventi previsti nel progetto (art. 8 di ciascun Avviso)</a:t>
            </a:r>
            <a:endParaRPr lang="it-IT" b="1" dirty="0">
              <a:solidFill>
                <a:schemeClr val="accent1">
                  <a:lumMod val="75000"/>
                </a:schemeClr>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8BD171D3-24A4-2EDA-AE67-B59E4FC149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4405196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9"/>
            <a:ext cx="8280920" cy="566884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cs typeface="Arial" panose="020B0604020202020204" pitchFamily="34" charset="0"/>
              </a:rPr>
              <a:t>CRITERI di valutazione</a:t>
            </a:r>
            <a:endParaRPr lang="it-IT" sz="2000" b="1" cap="all" dirty="0">
              <a:solidFill>
                <a:srgbClr val="00B050"/>
              </a:solidFill>
              <a:latin typeface="Arial" panose="020B0604020202020204" pitchFamily="34" charset="0"/>
              <a:cs typeface="Arial" panose="020B0604020202020204" pitchFamily="34" charset="0"/>
            </a:endParaRPr>
          </a:p>
          <a:p>
            <a:pPr marL="0" lvl="0" indent="0" algn="just"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spcAft>
                <a:spcPts val="600"/>
              </a:spcAft>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indent="0" algn="ctr" eaLnBrk="1" hangingPunct="1">
              <a:spcBef>
                <a:spcPct val="0"/>
              </a:spcBef>
              <a:buClrTx/>
              <a:buNone/>
              <a:defRPr/>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a:t>
            </a:r>
          </a:p>
          <a:p>
            <a:pPr algn="just" defTabSz="576000" eaLnBrk="1" hangingPunct="1">
              <a:spcBef>
                <a:spcPct val="0"/>
              </a:spcBef>
              <a:spcAft>
                <a:spcPts val="600"/>
              </a:spcAft>
              <a:buClrTx/>
              <a:buFontTx/>
              <a:buChar char="-"/>
            </a:pPr>
            <a:endParaRPr lang="it-IT" sz="2000" b="1" dirty="0">
              <a:solidFill>
                <a:srgbClr val="3333CC"/>
              </a:solidFill>
              <a:latin typeface="Arial" panose="020B0604020202020204" pitchFamily="34" charset="0"/>
              <a:ea typeface="+mj-ea"/>
              <a:cs typeface="Arial" panose="020B0604020202020204" pitchFamily="34" charset="0"/>
            </a:endParaRPr>
          </a:p>
          <a:p>
            <a:pPr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ea typeface="+mj-ea"/>
                <a:cs typeface="Arial" panose="020B0604020202020204" pitchFamily="34" charset="0"/>
              </a:rPr>
              <a:t>Valutazione qualitativa dell’impatto artistico/culturale/scientifico del progetto anche in termini di innovatività/sperimentazione e originalità /grado di innovatività e creatività (avviso creatività)</a:t>
            </a:r>
          </a:p>
          <a:p>
            <a:pPr lvl="0"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cs typeface="Arial" panose="020B0604020202020204" pitchFamily="34" charset="0"/>
              </a:rPr>
              <a:t>Competenza ed esperienza del soggetto proponente nel campo oggetto dell’Avviso </a:t>
            </a:r>
            <a:r>
              <a:rPr lang="it-IT" sz="2000" b="1" dirty="0">
                <a:solidFill>
                  <a:srgbClr val="3333CC"/>
                </a:solidFill>
                <a:latin typeface="Arial" panose="020B0604020202020204" pitchFamily="34" charset="0"/>
                <a:ea typeface="+mj-ea"/>
                <a:cs typeface="Arial" panose="020B0604020202020204" pitchFamily="34" charset="0"/>
              </a:rPr>
              <a:t>anche in termini di capacità di gestione amministrativa</a:t>
            </a:r>
          </a:p>
          <a:p>
            <a:pPr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ea typeface="+mj-ea"/>
                <a:cs typeface="Arial" panose="020B0604020202020204" pitchFamily="34" charset="0"/>
              </a:rPr>
              <a:t>Composizione e qualità dell’apporto del Partenariato (</a:t>
            </a:r>
            <a:r>
              <a:rPr lang="it-IT" sz="2000" b="1" dirty="0" err="1">
                <a:solidFill>
                  <a:srgbClr val="3333CC"/>
                </a:solidFill>
                <a:latin typeface="Arial" panose="020B0604020202020204" pitchFamily="34" charset="0"/>
                <a:ea typeface="+mj-ea"/>
                <a:cs typeface="Arial" panose="020B0604020202020204" pitchFamily="34" charset="0"/>
              </a:rPr>
              <a:t>max</a:t>
            </a:r>
            <a:r>
              <a:rPr lang="it-IT" sz="2000" b="1" dirty="0">
                <a:solidFill>
                  <a:srgbClr val="3333CC"/>
                </a:solidFill>
                <a:latin typeface="Arial" panose="020B0604020202020204" pitchFamily="34" charset="0"/>
                <a:ea typeface="+mj-ea"/>
                <a:cs typeface="Arial" panose="020B0604020202020204" pitchFamily="34" charset="0"/>
              </a:rPr>
              <a:t> 5 partner) no co-beneficiari</a:t>
            </a:r>
          </a:p>
          <a:p>
            <a:pPr defTabSz="576000" eaLnBrk="1" hangingPunct="1">
              <a:spcBef>
                <a:spcPct val="0"/>
              </a:spcBef>
              <a:buClrTx/>
              <a:buFontTx/>
              <a:buChar char="-"/>
            </a:pPr>
            <a:endParaRPr lang="it-IT" sz="800"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6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8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2050" name="Picture 2" hidde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44624"/>
            <a:ext cx="18288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22A8484B-48AA-4D22-6CE2-E47A6F7E15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30715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9"/>
            <a:ext cx="8280920" cy="566884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cs typeface="Arial" panose="020B0604020202020204" pitchFamily="34" charset="0"/>
              </a:rPr>
              <a:t>CRITERI di valutazione</a:t>
            </a:r>
            <a:endParaRPr lang="it-IT" sz="2000" b="1" cap="all" dirty="0">
              <a:solidFill>
                <a:srgbClr val="00B050"/>
              </a:solidFill>
              <a:latin typeface="Arial" panose="020B0604020202020204" pitchFamily="34" charset="0"/>
              <a:cs typeface="Arial" panose="020B0604020202020204" pitchFamily="34" charset="0"/>
            </a:endParaRPr>
          </a:p>
          <a:p>
            <a:pPr marL="0" lvl="0" indent="0" algn="just"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spcAft>
                <a:spcPts val="600"/>
              </a:spcAft>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indent="0" algn="ctr" eaLnBrk="1" hangingPunct="1">
              <a:spcBef>
                <a:spcPct val="0"/>
              </a:spcBef>
              <a:spcAft>
                <a:spcPts val="600"/>
              </a:spcAft>
              <a:buClrTx/>
              <a:buNone/>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a:t>
            </a:r>
          </a:p>
          <a:p>
            <a:pPr marL="0" lvl="0" indent="0" algn="ctr" eaLnBrk="1" hangingPunct="1">
              <a:spcBef>
                <a:spcPct val="0"/>
              </a:spcBef>
              <a:spcAft>
                <a:spcPts val="600"/>
              </a:spcAft>
              <a:buClrTx/>
              <a:buNone/>
            </a:pPr>
            <a:endParaRPr lang="it-IT" sz="2000" dirty="0">
              <a:solidFill>
                <a:srgbClr val="3333CC"/>
              </a:solidFill>
              <a:latin typeface="Arial" panose="020B0604020202020204" pitchFamily="34" charset="0"/>
              <a:ea typeface="+mj-ea"/>
              <a:cs typeface="Arial" panose="020B0604020202020204" pitchFamily="34" charset="0"/>
            </a:endParaRPr>
          </a:p>
          <a:p>
            <a:pPr lvl="0"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cs typeface="Arial" panose="020B0604020202020204" pitchFamily="34" charset="0"/>
              </a:rPr>
              <a:t>Piano di comunicazione</a:t>
            </a:r>
          </a:p>
          <a:p>
            <a:pPr lvl="0"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cs typeface="Arial" panose="020B0604020202020204" pitchFamily="34" charset="0"/>
              </a:rPr>
              <a:t>Coinvolgimento nelle attività di progetto di giovani artisti/relatori/studiosi (</a:t>
            </a:r>
            <a:r>
              <a:rPr lang="it-IT" sz="1800" b="1" dirty="0">
                <a:solidFill>
                  <a:srgbClr val="3333CC"/>
                </a:solidFill>
                <a:latin typeface="Arial" panose="020B0604020202020204" pitchFamily="34" charset="0"/>
                <a:cs typeface="Arial" panose="020B0604020202020204" pitchFamily="34" charset="0"/>
              </a:rPr>
              <a:t>anche attraverso selezioni, concorsi, occasioni di studio, ricerca, residenza, confronto con artisti professionisti, </a:t>
            </a:r>
            <a:r>
              <a:rPr lang="it-IT" sz="1800" b="1" dirty="0" err="1">
                <a:solidFill>
                  <a:srgbClr val="3333CC"/>
                </a:solidFill>
                <a:latin typeface="Arial" panose="020B0604020202020204" pitchFamily="34" charset="0"/>
                <a:cs typeface="Arial" panose="020B0604020202020204" pitchFamily="34" charset="0"/>
              </a:rPr>
              <a:t>etc</a:t>
            </a:r>
            <a:r>
              <a:rPr lang="it-IT" sz="2000" b="1" dirty="0">
                <a:solidFill>
                  <a:srgbClr val="3333CC"/>
                </a:solidFill>
                <a:latin typeface="Arial" panose="020B0604020202020204" pitchFamily="34" charset="0"/>
                <a:cs typeface="Arial" panose="020B0604020202020204" pitchFamily="34" charset="0"/>
              </a:rPr>
              <a:t>)</a:t>
            </a:r>
          </a:p>
          <a:p>
            <a:pPr lvl="0" algn="just" defTabSz="576000" eaLnBrk="1" hangingPunct="1">
              <a:spcBef>
                <a:spcPct val="0"/>
              </a:spcBef>
              <a:spcAft>
                <a:spcPts val="600"/>
              </a:spcAft>
              <a:buClrTx/>
              <a:buFontTx/>
              <a:buChar char="-"/>
            </a:pPr>
            <a:r>
              <a:rPr lang="it-IT" sz="2000" b="1" dirty="0">
                <a:solidFill>
                  <a:srgbClr val="3333CC"/>
                </a:solidFill>
                <a:latin typeface="Arial" panose="020B0604020202020204" pitchFamily="34" charset="0"/>
                <a:cs typeface="Arial" panose="020B0604020202020204" pitchFamily="34" charset="0"/>
              </a:rPr>
              <a:t>Congruenza delle attività e del quadro finanziario in relazione agli obiettivi del progetto come espresso nel Quadro logico</a:t>
            </a:r>
          </a:p>
          <a:p>
            <a:pPr defTabSz="576000" eaLnBrk="1" hangingPunct="1">
              <a:spcBef>
                <a:spcPct val="0"/>
              </a:spcBef>
              <a:buClrTx/>
              <a:buFontTx/>
              <a:buChar char="-"/>
            </a:pPr>
            <a:endParaRPr lang="it-IT" sz="800"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6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18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2050" name="Picture 2" hidde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44624"/>
            <a:ext cx="18288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286F4252-88D6-22DA-5EB0-76217017B8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2910792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9"/>
            <a:ext cx="8280920" cy="566884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 </a:t>
            </a:r>
            <a:r>
              <a:rPr lang="it-IT" sz="2000" b="1" cap="all" dirty="0" err="1">
                <a:solidFill>
                  <a:srgbClr val="00B050"/>
                </a:solidFill>
                <a:latin typeface="Arial" panose="020B0604020202020204" pitchFamily="34" charset="0"/>
                <a:ea typeface="+mj-ea"/>
                <a:cs typeface="Arial" panose="020B0604020202020204" pitchFamily="34" charset="0"/>
              </a:rPr>
              <a:t>novita’</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spcAft>
                <a:spcPts val="0"/>
              </a:spcAft>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 </a:t>
            </a:r>
          </a:p>
          <a:p>
            <a:pPr marL="0" indent="0" algn="ctr" eaLnBrk="1" hangingPunct="1">
              <a:spcBef>
                <a:spcPct val="0"/>
              </a:spcBef>
              <a:spcAft>
                <a:spcPts val="0"/>
              </a:spcAft>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buClrTx/>
              <a:buNone/>
              <a:defRPr/>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a:t>
            </a:r>
          </a:p>
          <a:p>
            <a:pPr marL="0" lvl="0" indent="0" algn="ctr" eaLnBrk="1" hangingPunct="1">
              <a:spcBef>
                <a:spcPct val="0"/>
              </a:spcBef>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 </a:t>
            </a:r>
            <a:endParaRPr lang="it-IT" sz="2000" b="1" dirty="0">
              <a:solidFill>
                <a:srgbClr val="3333CC"/>
              </a:solidFill>
              <a:latin typeface="Arial" panose="020B0604020202020204" pitchFamily="34" charset="0"/>
              <a:cs typeface="Arial" panose="020B0604020202020204" pitchFamily="34" charset="0"/>
            </a:endParaRPr>
          </a:p>
          <a:p>
            <a:pPr marL="0" indent="0" algn="ctr">
              <a:buNone/>
            </a:pPr>
            <a:r>
              <a:rPr lang="it-IT" sz="1800" b="1" dirty="0">
                <a:solidFill>
                  <a:schemeClr val="accent2"/>
                </a:solidFill>
                <a:latin typeface="Arial" panose="020B0604020202020204" pitchFamily="34" charset="0"/>
                <a:cs typeface="Arial" panose="020B0604020202020204" pitchFamily="34" charset="0"/>
              </a:rPr>
              <a:t>Capacità dell'iniziativa di diffondere la cultura della disabilità</a:t>
            </a:r>
          </a:p>
          <a:p>
            <a:pPr marL="0" indent="0" algn="just">
              <a:buNone/>
            </a:pPr>
            <a:r>
              <a:rPr lang="it-IT" sz="1800" b="1" dirty="0">
                <a:solidFill>
                  <a:schemeClr val="accent2"/>
                </a:solidFill>
                <a:latin typeface="Arial" panose="020B0604020202020204" pitchFamily="34" charset="0"/>
                <a:cs typeface="Arial" panose="020B0604020202020204" pitchFamily="34" charset="0"/>
              </a:rPr>
              <a:t>Capacità del progetto di diffondere la cultura della disabilità, nonché la partecipazione delle persone con disabilità alla vita culturale, e produrre eventi culturali in chiave pienamente inclusiva e in formati accessibili, in modo da incoraggiare l'espressione artistica delle persone con disabilità</a:t>
            </a:r>
          </a:p>
          <a:p>
            <a:pPr marL="0" lvl="0" indent="0" eaLnBrk="1" hangingPunct="1">
              <a:spcBef>
                <a:spcPct val="0"/>
              </a:spcBef>
              <a:buClrTx/>
              <a:buNone/>
            </a:pPr>
            <a:endParaRPr lang="it-IT" sz="1800" b="1" dirty="0">
              <a:solidFill>
                <a:srgbClr val="3333CC"/>
              </a:solidFill>
              <a:latin typeface="Arial" panose="020B0604020202020204" pitchFamily="34" charset="0"/>
              <a:ea typeface="+mj-ea"/>
              <a:cs typeface="Arial" panose="020B0604020202020204" pitchFamily="34" charset="0"/>
            </a:endParaRPr>
          </a:p>
          <a:p>
            <a:pPr marL="0" lvl="0" indent="0" eaLnBrk="1" hangingPunct="1">
              <a:spcBef>
                <a:spcPct val="0"/>
              </a:spcBef>
              <a:buClrTx/>
              <a:buNone/>
            </a:pPr>
            <a:endParaRPr lang="it-IT" sz="2100" b="1" dirty="0">
              <a:solidFill>
                <a:srgbClr val="3333CC"/>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100" kern="1200" dirty="0">
              <a:solidFill>
                <a:srgbClr val="000000"/>
              </a:solidFill>
              <a:latin typeface="Arial" panose="020B0604020202020204" pitchFamily="34" charset="0"/>
              <a:cs typeface="Arial" panose="020B0604020202020204" pitchFamily="34" charset="0"/>
            </a:endParaRPr>
          </a:p>
          <a:p>
            <a:pPr algn="just" eaLnBrk="1" hangingPunct="1">
              <a:defRPr/>
            </a:pPr>
            <a:endParaRPr lang="it-IT" sz="1400" b="1" i="1" dirty="0">
              <a:latin typeface="Arial" panose="020B0604020202020204" pitchFamily="34" charset="0"/>
              <a:cs typeface="Arial" panose="020B0604020202020204" pitchFamily="34" charset="0"/>
            </a:endParaRPr>
          </a:p>
        </p:txBody>
      </p:sp>
      <p:pic>
        <p:nvPicPr>
          <p:cNvPr id="2050" name="Picture 2" hidde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44624"/>
            <a:ext cx="18288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78B74A61-EC38-0B19-B7BC-10D70A3011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6287446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7"/>
            <a:ext cx="8280920"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ts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lvl="0" indent="0" algn="ctr" eaLnBrk="1" hangingPunct="1">
              <a:spcBef>
                <a:spcPts val="0"/>
              </a:spcBef>
              <a:buClrTx/>
              <a:buNone/>
            </a:pPr>
            <a:endParaRPr lang="it-IT" sz="600" b="1" cap="all" dirty="0">
              <a:solidFill>
                <a:srgbClr val="3333CC"/>
              </a:solidFill>
              <a:latin typeface="Arial" panose="020B0604020202020204" pitchFamily="34" charset="0"/>
              <a:ea typeface="+mj-ea"/>
              <a:cs typeface="Arial" panose="020B0604020202020204" pitchFamily="34" charset="0"/>
            </a:endParaRPr>
          </a:p>
          <a:p>
            <a:pPr marL="0" indent="0" algn="ctr" eaLnBrk="1" hangingPunct="1">
              <a:spcBef>
                <a:spcPct val="0"/>
              </a:spcBef>
              <a:spcAft>
                <a:spcPts val="600"/>
              </a:spcAft>
              <a:buClrTx/>
              <a:buNone/>
            </a:pPr>
            <a:r>
              <a:rPr lang="it-IT" sz="1600" b="1" cap="all" dirty="0">
                <a:solidFill>
                  <a:srgbClr val="00B050"/>
                </a:solidFill>
                <a:latin typeface="Arial" panose="020B0604020202020204" pitchFamily="34" charset="0"/>
                <a:cs typeface="Arial" panose="020B0604020202020204" pitchFamily="34" charset="0"/>
              </a:rPr>
              <a:t>Avvisi ordinari </a:t>
            </a:r>
            <a:r>
              <a:rPr lang="it-IT" sz="1600" b="1" cap="all" dirty="0">
                <a:solidFill>
                  <a:srgbClr val="FFC000"/>
                </a:solidFill>
                <a:latin typeface="Arial" panose="020B0604020202020204" pitchFamily="34" charset="0"/>
                <a:cs typeface="Arial" panose="020B0604020202020204" pitchFamily="34" charset="0"/>
              </a:rPr>
              <a:t>AVVISI TEMATICI</a:t>
            </a:r>
          </a:p>
          <a:p>
            <a:pPr marL="0" lvl="0" indent="0" algn="ctr" eaLnBrk="1" hangingPunct="1">
              <a:spcBef>
                <a:spcPct val="0"/>
              </a:spcBef>
              <a:buClrTx/>
              <a:buNone/>
            </a:pPr>
            <a:endParaRPr lang="it-IT" sz="2000"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spcBef>
                <a:spcPct val="0"/>
              </a:spcBef>
              <a:buClrTx/>
              <a:buNone/>
            </a:pPr>
            <a:r>
              <a:rPr lang="it-IT" sz="2000" dirty="0">
                <a:solidFill>
                  <a:srgbClr val="3333CC"/>
                </a:solidFill>
                <a:latin typeface="Arial" panose="020B0604020202020204" pitchFamily="34" charset="0"/>
                <a:ea typeface="+mj-ea"/>
                <a:cs typeface="Arial" panose="020B0604020202020204" pitchFamily="34" charset="0"/>
              </a:rPr>
              <a:t>in relazione all’iniziativa incentivata su ciascun avviso: </a:t>
            </a:r>
            <a:endParaRPr lang="it-IT" sz="2000" b="1"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buClrTx/>
              <a:buNone/>
            </a:pPr>
            <a:endParaRPr lang="it-IT" sz="1000" b="1" dirty="0">
              <a:solidFill>
                <a:srgbClr val="3333CC"/>
              </a:solidFill>
              <a:latin typeface="Arial" panose="020B0604020202020204" pitchFamily="34" charset="0"/>
              <a:ea typeface="+mj-ea"/>
              <a:cs typeface="Arial" panose="020B0604020202020204" pitchFamily="34" charset="0"/>
            </a:endParaRPr>
          </a:p>
          <a:p>
            <a:pPr algn="just" defTabSz="576000" eaLnBrk="1" hangingPunct="1">
              <a:spcBef>
                <a:spcPct val="0"/>
              </a:spcBef>
              <a:spcAft>
                <a:spcPts val="1200"/>
              </a:spcAft>
              <a:buClrTx/>
              <a:buFontTx/>
              <a:buChar char="-"/>
            </a:pPr>
            <a:r>
              <a:rPr lang="it-IT" sz="1800" b="1" dirty="0">
                <a:solidFill>
                  <a:schemeClr val="accent2"/>
                </a:solidFill>
                <a:latin typeface="Arial" panose="020B0604020202020204" pitchFamily="34" charset="0"/>
                <a:cs typeface="Arial" panose="020B0604020202020204" pitchFamily="34" charset="0"/>
              </a:rPr>
              <a:t>Previsione di attività per la partecipazione attiva e il ruolo del pubblico (Eventi e festival, Rassegne e stagioni, Orchestre)</a:t>
            </a:r>
          </a:p>
          <a:p>
            <a:pPr algn="just" defTabSz="576000" eaLnBrk="1" hangingPunct="1">
              <a:spcBef>
                <a:spcPct val="0"/>
              </a:spcBef>
              <a:spcAft>
                <a:spcPts val="1200"/>
              </a:spcAft>
              <a:buClrTx/>
              <a:buFontTx/>
              <a:buChar char="-"/>
            </a:pPr>
            <a:r>
              <a:rPr lang="it-IT" sz="1800" b="1" dirty="0">
                <a:solidFill>
                  <a:schemeClr val="accent2"/>
                </a:solidFill>
                <a:latin typeface="Arial" panose="020B0604020202020204" pitchFamily="34" charset="0"/>
                <a:cs typeface="Arial" panose="020B0604020202020204" pitchFamily="34" charset="0"/>
              </a:rPr>
              <a:t>Capacità di accrescere le competenza del pubblico con percorsi sul linguaggio cinematografico e audiovisivo (Manifestazioni e festival cinematografici)</a:t>
            </a:r>
          </a:p>
          <a:p>
            <a:pPr algn="just" defTabSz="576000" eaLnBrk="1" hangingPunct="1">
              <a:spcBef>
                <a:spcPct val="0"/>
              </a:spcBef>
              <a:spcAft>
                <a:spcPts val="1200"/>
              </a:spcAft>
              <a:buClrTx/>
              <a:buFontTx/>
              <a:buChar char="-"/>
            </a:pPr>
            <a:r>
              <a:rPr lang="it-IT" sz="1800" b="1" dirty="0">
                <a:solidFill>
                  <a:schemeClr val="accent2"/>
                </a:solidFill>
                <a:latin typeface="Arial" panose="020B0604020202020204" pitchFamily="34" charset="0"/>
                <a:cs typeface="Arial" panose="020B0604020202020204" pitchFamily="34" charset="0"/>
              </a:rPr>
              <a:t>Ampiezza della programmazione artistica (numero giornate/prime </a:t>
            </a:r>
            <a:r>
              <a:rPr lang="it-IT" sz="1800" b="1" dirty="0">
                <a:solidFill>
                  <a:schemeClr val="accent6"/>
                </a:solidFill>
                <a:latin typeface="Arial" panose="020B0604020202020204" pitchFamily="34" charset="0"/>
                <a:cs typeface="Arial" panose="020B0604020202020204" pitchFamily="34" charset="0"/>
              </a:rPr>
              <a:t>e la valorizzazione delle produzioni regionali–</a:t>
            </a:r>
            <a:r>
              <a:rPr lang="it-IT" sz="1800" b="1" dirty="0">
                <a:solidFill>
                  <a:schemeClr val="accent2"/>
                </a:solidFill>
                <a:latin typeface="Arial" panose="020B0604020202020204" pitchFamily="34" charset="0"/>
                <a:cs typeface="Arial" panose="020B0604020202020204" pitchFamily="34" charset="0"/>
              </a:rPr>
              <a:t> Rassegne Stagioni)</a:t>
            </a:r>
          </a:p>
          <a:p>
            <a:pPr algn="just" defTabSz="576000" eaLnBrk="1" hangingPunct="1">
              <a:spcBef>
                <a:spcPct val="0"/>
              </a:spcBef>
              <a:spcAft>
                <a:spcPts val="1200"/>
              </a:spcAft>
              <a:buClrTx/>
              <a:buFontTx/>
              <a:buChar char="-"/>
            </a:pPr>
            <a:endParaRPr lang="it-IT" sz="2000" b="1" dirty="0">
              <a:solidFill>
                <a:srgbClr val="00B050"/>
              </a:solidFill>
              <a:latin typeface="Arial" panose="020B0604020202020204" pitchFamily="34" charset="0"/>
              <a:cs typeface="Arial" panose="020B0604020202020204" pitchFamily="34" charset="0"/>
            </a:endParaRPr>
          </a:p>
          <a:p>
            <a:pPr marL="0" lvl="0" indent="0" algn="just" defTabSz="576000" eaLnBrk="1" hangingPunct="1">
              <a:spcBef>
                <a:spcPct val="0"/>
              </a:spcBef>
              <a:spcAft>
                <a:spcPts val="1200"/>
              </a:spcAft>
              <a:buClrTx/>
              <a:buNone/>
            </a:pP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D49C79BB-CB17-B50E-31B7-A1102B6B8A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1405553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61549"/>
            <a:ext cx="8280920" cy="5087731"/>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it-IT" sz="20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Qualitativi valutativi</a:t>
            </a: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it-IT" sz="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it-IT" sz="16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Avvisi ordinari </a:t>
            </a:r>
            <a:r>
              <a:rPr kumimoji="0" lang="it-IT" sz="1600" b="1" i="0" u="none" strike="noStrike" kern="0" cap="all" spc="0" normalizeH="0" baseline="0" noProof="0" dirty="0">
                <a:ln>
                  <a:noFill/>
                </a:ln>
                <a:solidFill>
                  <a:srgbClr val="FFC000"/>
                </a:solidFill>
                <a:effectLst/>
                <a:uLnTx/>
                <a:uFillTx/>
                <a:latin typeface="Arial" panose="020B0604020202020204" pitchFamily="34" charset="0"/>
                <a:ea typeface="+mn-ea"/>
                <a:cs typeface="Arial" panose="020B0604020202020204" pitchFamily="34" charset="0"/>
              </a:rPr>
              <a:t>AVVISI TEMATICI</a:t>
            </a:r>
          </a:p>
          <a:p>
            <a:pPr marL="0" lvl="0" indent="0" algn="ctr" eaLnBrk="1" hangingPunct="1">
              <a:spcBef>
                <a:spcPct val="0"/>
              </a:spcBef>
              <a:buClrTx/>
              <a:buNone/>
            </a:pPr>
            <a:endParaRPr lang="it-IT" sz="1200" dirty="0">
              <a:solidFill>
                <a:srgbClr val="3333CC"/>
              </a:solidFill>
              <a:latin typeface="Arial" panose="020B0604020202020204" pitchFamily="34" charset="0"/>
              <a:ea typeface="+mj-ea"/>
              <a:cs typeface="Arial" panose="020B0604020202020204" pitchFamily="34" charset="0"/>
            </a:endParaRPr>
          </a:p>
          <a:p>
            <a:pPr marL="0" indent="0" algn="ctr" defTabSz="576000" eaLnBrk="1" hangingPunct="1">
              <a:spcBef>
                <a:spcPct val="0"/>
              </a:spcBef>
              <a:buClrTx/>
              <a:buNone/>
            </a:pPr>
            <a:r>
              <a:rPr lang="it-IT" sz="2000" dirty="0">
                <a:solidFill>
                  <a:srgbClr val="3333CC"/>
                </a:solidFill>
                <a:latin typeface="Arial" panose="020B0604020202020204" pitchFamily="34" charset="0"/>
                <a:ea typeface="+mj-ea"/>
                <a:cs typeface="Arial" panose="020B0604020202020204" pitchFamily="34" charset="0"/>
              </a:rPr>
              <a:t>in relazione all’iniziativa incentivata su ciascun avviso: </a:t>
            </a:r>
            <a:endParaRPr lang="it-IT" sz="2000" b="1"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buClrTx/>
              <a:buNone/>
            </a:pPr>
            <a:endParaRPr lang="it-IT" sz="1000" b="1" dirty="0">
              <a:solidFill>
                <a:srgbClr val="3333CC"/>
              </a:solidFill>
              <a:latin typeface="Arial" panose="020B0604020202020204" pitchFamily="34" charset="0"/>
              <a:ea typeface="+mj-ea"/>
              <a:cs typeface="Arial" panose="020B0604020202020204" pitchFamily="34" charset="0"/>
            </a:endParaRPr>
          </a:p>
          <a:p>
            <a:pPr algn="just" defTabSz="576000" eaLnBrk="1" hangingPunct="1">
              <a:spcBef>
                <a:spcPct val="0"/>
              </a:spcBef>
              <a:spcAft>
                <a:spcPts val="600"/>
              </a:spcAft>
              <a:buClrTx/>
              <a:buFontTx/>
              <a:buChar char="-"/>
            </a:pPr>
            <a:r>
              <a:rPr lang="it-IT" sz="1800" b="1" dirty="0">
                <a:solidFill>
                  <a:srgbClr val="3333CC"/>
                </a:solidFill>
                <a:latin typeface="Arial" panose="020B0604020202020204" pitchFamily="34" charset="0"/>
                <a:cs typeface="Arial" panose="020B0604020202020204" pitchFamily="34" charset="0"/>
              </a:rPr>
              <a:t>Capacità del luogo di valorizzare l’evento e viceversa (Eventi e festival, Divulgazione, Mostre, Creatività)</a:t>
            </a:r>
          </a:p>
          <a:p>
            <a:pPr algn="just" defTabSz="576000" eaLnBrk="1" hangingPunct="1">
              <a:spcBef>
                <a:spcPct val="0"/>
              </a:spcBef>
              <a:spcAft>
                <a:spcPts val="600"/>
              </a:spcAft>
              <a:buClrTx/>
              <a:buFontTx/>
              <a:buChar char="-"/>
            </a:pPr>
            <a:r>
              <a:rPr lang="it-IT" sz="1800" b="1" dirty="0">
                <a:solidFill>
                  <a:srgbClr val="3333CC"/>
                </a:solidFill>
                <a:latin typeface="Arial" panose="020B0604020202020204" pitchFamily="34" charset="0"/>
                <a:ea typeface="+mj-ea"/>
                <a:cs typeface="Arial" panose="020B0604020202020204" pitchFamily="34" charset="0"/>
              </a:rPr>
              <a:t>Ampiezza e rilevanza della stagione concertistica (Orchestre)</a:t>
            </a:r>
          </a:p>
          <a:p>
            <a:pPr algn="just" defTabSz="576000" eaLnBrk="1" hangingPunct="1">
              <a:spcBef>
                <a:spcPct val="0"/>
              </a:spcBef>
              <a:spcAft>
                <a:spcPts val="600"/>
              </a:spcAft>
              <a:buClrTx/>
              <a:buFontTx/>
              <a:buChar char="-"/>
            </a:pPr>
            <a:r>
              <a:rPr lang="it-IT" sz="1800" b="1" dirty="0">
                <a:solidFill>
                  <a:srgbClr val="3333CC"/>
                </a:solidFill>
                <a:latin typeface="Arial" panose="020B0604020202020204" pitchFamily="34" charset="0"/>
                <a:ea typeface="+mj-ea"/>
                <a:cs typeface="Arial" panose="020B0604020202020204" pitchFamily="34" charset="0"/>
              </a:rPr>
              <a:t>Capacità dell’evento di valorizzare e promuovere il territorio regionale e creare indotto (Manifestazioni e festival cinematografici)</a:t>
            </a:r>
          </a:p>
          <a:p>
            <a:pPr lvl="0" algn="just" defTabSz="576000" eaLnBrk="1" hangingPunct="1">
              <a:spcBef>
                <a:spcPct val="0"/>
              </a:spcBef>
              <a:spcAft>
                <a:spcPts val="600"/>
              </a:spcAft>
              <a:buClrTx/>
              <a:buFontTx/>
              <a:buChar char="-"/>
            </a:pPr>
            <a:r>
              <a:rPr lang="it-IT" sz="1800" b="1" dirty="0">
                <a:solidFill>
                  <a:srgbClr val="3333CC"/>
                </a:solidFill>
                <a:latin typeface="Arial" panose="020B0604020202020204" pitchFamily="34" charset="0"/>
                <a:ea typeface="+mj-ea"/>
                <a:cs typeface="Arial" panose="020B0604020202020204" pitchFamily="34" charset="0"/>
              </a:rPr>
              <a:t>Output di progetto (pubblicazioni, audiovisivi, pagine web….- Mostre)</a:t>
            </a:r>
          </a:p>
          <a:p>
            <a:pPr lvl="0" algn="just" defTabSz="576000" eaLnBrk="1" hangingPunct="1">
              <a:spcBef>
                <a:spcPct val="0"/>
              </a:spcBef>
              <a:spcAft>
                <a:spcPts val="600"/>
              </a:spcAft>
              <a:buClrTx/>
              <a:buFontTx/>
              <a:buChar char="-"/>
            </a:pPr>
            <a:r>
              <a:rPr lang="it-IT" sz="1800" b="1" dirty="0">
                <a:solidFill>
                  <a:srgbClr val="3333CC"/>
                </a:solidFill>
                <a:latin typeface="Arial" panose="020B0604020202020204" pitchFamily="34" charset="0"/>
                <a:ea typeface="+mj-ea"/>
                <a:cs typeface="Arial" panose="020B0604020202020204" pitchFamily="34" charset="0"/>
              </a:rPr>
              <a:t>Valenza didattica del progetto in relazione al coinvolgimento di scuole, università o altri enti di formazione (Avvisi Divulgazione)</a:t>
            </a:r>
            <a:endParaRPr lang="it-IT" sz="2000" b="1" cap="all"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38549882-1F5A-C480-A9B8-670195C29D2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74899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E0DED8A-535D-0C7B-CDC8-B3092B81E5AD}"/>
            </a:ext>
          </a:extLst>
        </p:cNvPr>
        <p:cNvGrpSpPr/>
        <p:nvPr/>
      </p:nvGrpSpPr>
      <p:grpSpPr>
        <a:xfrm>
          <a:off x="0" y="0"/>
          <a:ext cx="0" cy="0"/>
          <a:chOff x="0" y="0"/>
          <a:chExt cx="0" cy="0"/>
        </a:xfrm>
      </p:grpSpPr>
      <p:sp>
        <p:nvSpPr>
          <p:cNvPr id="95235" name="Rectangle 3">
            <a:extLst>
              <a:ext uri="{FF2B5EF4-FFF2-40B4-BE49-F238E27FC236}">
                <a16:creationId xmlns:a16="http://schemas.microsoft.com/office/drawing/2014/main" id="{030CE68F-9494-A49D-936C-5B4D155C4AC0}"/>
              </a:ext>
            </a:extLst>
          </p:cNvPr>
          <p:cNvSpPr>
            <a:spLocks noGrp="1" noChangeArrowheads="1"/>
          </p:cNvSpPr>
          <p:nvPr>
            <p:ph type="body" idx="1"/>
          </p:nvPr>
        </p:nvSpPr>
        <p:spPr>
          <a:xfrm>
            <a:off x="179512" y="856497"/>
            <a:ext cx="8856984"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r>
              <a:rPr kumimoji="0" lang="it-IT" sz="24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 </a:t>
            </a:r>
            <a:r>
              <a:rPr kumimoji="0" lang="it-IT" sz="20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novità</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it-IT" sz="20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Qualitativi valutativi</a:t>
            </a: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it-IT" sz="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it-IT" sz="1600" b="1" i="0" u="none" strike="noStrike" kern="0" cap="all"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Avvisto tematico pn2027</a:t>
            </a:r>
          </a:p>
          <a:p>
            <a:pPr marL="0" lvl="0" indent="0" algn="ctr" eaLnBrk="1" hangingPunct="1">
              <a:spcBef>
                <a:spcPct val="0"/>
              </a:spcBef>
              <a:buClrTx/>
              <a:buNone/>
            </a:pPr>
            <a:endParaRPr lang="it-IT" sz="1200"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buClrTx/>
              <a:buNone/>
            </a:pPr>
            <a:endParaRPr lang="it-IT" sz="1000" b="1"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buClrTx/>
              <a:buNone/>
            </a:pPr>
            <a:endParaRPr lang="it-IT" sz="1000" b="1"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buClrTx/>
              <a:buNone/>
            </a:pPr>
            <a:endParaRPr lang="it-IT" sz="1000" b="1" dirty="0">
              <a:solidFill>
                <a:srgbClr val="3333CC"/>
              </a:solidFill>
              <a:latin typeface="Arial" panose="020B0604020202020204" pitchFamily="34" charset="0"/>
              <a:ea typeface="+mj-ea"/>
              <a:cs typeface="Arial" panose="020B0604020202020204" pitchFamily="34" charset="0"/>
            </a:endParaRPr>
          </a:p>
          <a:p>
            <a:pPr marL="0" indent="0" algn="just" defTabSz="576000" eaLnBrk="1" hangingPunct="1">
              <a:spcBef>
                <a:spcPct val="0"/>
              </a:spcBef>
              <a:spcAft>
                <a:spcPts val="600"/>
              </a:spcAft>
              <a:buClrTx/>
              <a:buNone/>
            </a:pPr>
            <a:r>
              <a:rPr lang="it-IT" sz="1800" b="1" dirty="0">
                <a:solidFill>
                  <a:srgbClr val="3333CC"/>
                </a:solidFill>
                <a:latin typeface="Arial" panose="020B0604020202020204" pitchFamily="34" charset="0"/>
                <a:cs typeface="Arial" panose="020B0604020202020204" pitchFamily="34" charset="0"/>
              </a:rPr>
              <a:t>COERENZA CON DOSSIER DI CANDIDATURA A CAPITALE ITALIANA DELLA CULTURA 2027 PORDENONE 2027. CITTÀ CHE SORPRENDE confermato con deliberazione della Giunta comunale del Comune di Pordenone n. 334/2025 del 23 ottobre 2025</a:t>
            </a:r>
          </a:p>
          <a:p>
            <a:pPr marL="0" indent="0" algn="ctr" defTabSz="576000" eaLnBrk="1" hangingPunct="1">
              <a:spcBef>
                <a:spcPct val="0"/>
              </a:spcBef>
              <a:spcAft>
                <a:spcPts val="600"/>
              </a:spcAft>
              <a:buClrTx/>
              <a:buNone/>
            </a:pPr>
            <a:endParaRPr lang="it-IT" sz="1800" b="1" dirty="0">
              <a:solidFill>
                <a:srgbClr val="3333CC"/>
              </a:solidFill>
              <a:latin typeface="Arial" panose="020B0604020202020204" pitchFamily="34" charset="0"/>
              <a:cs typeface="Arial" panose="020B0604020202020204" pitchFamily="34" charset="0"/>
            </a:endParaRPr>
          </a:p>
          <a:p>
            <a:pPr marL="0" indent="0" algn="just" defTabSz="576000" eaLnBrk="1" hangingPunct="1">
              <a:spcBef>
                <a:spcPct val="0"/>
              </a:spcBef>
              <a:spcAft>
                <a:spcPts val="600"/>
              </a:spcAft>
              <a:buClrTx/>
              <a:buNone/>
            </a:pPr>
            <a:r>
              <a:rPr lang="it-IT" sz="1800" b="1" dirty="0">
                <a:solidFill>
                  <a:srgbClr val="3333CC"/>
                </a:solidFill>
                <a:latin typeface="Arial" panose="020B0604020202020204" pitchFamily="34" charset="0"/>
                <a:cs typeface="Arial" panose="020B0604020202020204" pitchFamily="34" charset="0"/>
              </a:rPr>
              <a:t>Capacità del progetto di integrarsi e completare il quadro dei progetti già previsti dal programma culturale contenuto nel Dossier e generare effetti duraturi anche dopo la sua conclusione</a:t>
            </a: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853EF5BE-844A-FFF5-1C28-7A17CF1A07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6721168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56497"/>
            <a:ext cx="8856984"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r>
              <a:rPr lang="it-IT" sz="2000" b="1" cap="all" dirty="0">
                <a:solidFill>
                  <a:srgbClr val="00B050"/>
                </a:solidFill>
                <a:latin typeface="Arial" panose="020B0604020202020204" pitchFamily="34" charset="0"/>
                <a:cs typeface="Arial" panose="020B0604020202020204" pitchFamily="34" charset="0"/>
              </a:rPr>
              <a:t> novità</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lvl="0" indent="0" algn="ctr" eaLnBrk="1" hangingPunct="1">
              <a:spcBef>
                <a:spcPct val="0"/>
              </a:spcBef>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600" b="1" cap="all" dirty="0">
                <a:solidFill>
                  <a:schemeClr val="accent2"/>
                </a:solidFill>
                <a:latin typeface="Arial" panose="020B0604020202020204" pitchFamily="34" charset="0"/>
                <a:ea typeface="+mj-ea"/>
                <a:cs typeface="Arial" panose="020B0604020202020204" pitchFamily="34" charset="0"/>
              </a:rPr>
              <a:t>AVVISI PROGETTI LOCALI</a:t>
            </a:r>
          </a:p>
          <a:p>
            <a:pPr marL="0" lvl="0" indent="0" algn="ctr" eaLnBrk="1" hangingPunct="1">
              <a:spcBef>
                <a:spcPct val="0"/>
              </a:spcBef>
              <a:buClrTx/>
              <a:buNone/>
            </a:pPr>
            <a:r>
              <a:rPr lang="it-IT" sz="1600" b="1" cap="all" dirty="0">
                <a:solidFill>
                  <a:schemeClr val="accent2"/>
                </a:solidFill>
                <a:latin typeface="Arial" panose="020B0604020202020204" pitchFamily="34" charset="0"/>
                <a:ea typeface="+mj-ea"/>
                <a:cs typeface="Arial" panose="020B0604020202020204" pitchFamily="34" charset="0"/>
              </a:rPr>
              <a:t>(spettacolo, cinema, divulgazione, mostre)</a:t>
            </a:r>
          </a:p>
          <a:p>
            <a:pPr marL="0" lvl="0" indent="0" algn="ctr" eaLnBrk="1" hangingPunct="1">
              <a:spcBef>
                <a:spcPct val="0"/>
              </a:spcBef>
              <a:buClrTx/>
              <a:buNone/>
            </a:pPr>
            <a:endParaRPr lang="it-IT" sz="1600" b="1" cap="all" dirty="0">
              <a:solidFill>
                <a:schemeClr val="accent2"/>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000" dirty="0">
              <a:solidFill>
                <a:srgbClr val="00B050"/>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r>
              <a:rPr lang="it-IT" sz="2000" b="1" dirty="0">
                <a:solidFill>
                  <a:schemeClr val="accent6"/>
                </a:solidFill>
                <a:latin typeface="Arial" panose="020B0604020202020204" pitchFamily="34" charset="0"/>
                <a:ea typeface="+mj-ea"/>
                <a:cs typeface="Arial" panose="020B0604020202020204" pitchFamily="34" charset="0"/>
              </a:rPr>
              <a:t>- Storicità dell’iniziativa </a:t>
            </a:r>
            <a:r>
              <a:rPr lang="it-IT" sz="2000" b="1" dirty="0">
                <a:solidFill>
                  <a:srgbClr val="00B050"/>
                </a:solidFill>
                <a:latin typeface="Arial" panose="020B0604020202020204" pitchFamily="34" charset="0"/>
                <a:ea typeface="+mj-ea"/>
                <a:cs typeface="Arial" panose="020B0604020202020204" pitchFamily="34" charset="0"/>
              </a:rPr>
              <a:t>(</a:t>
            </a:r>
            <a:r>
              <a:rPr kumimoji="0" lang="it-IT" sz="1600" b="1" i="0" u="none" strike="noStrike" kern="0" cap="none"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tre fasce di punteggio in base al numero di EDIZIONI PREGRESSE DELL’INIZIATIVA vedasi definizione articolo 2</a:t>
            </a:r>
            <a:r>
              <a:rPr lang="it-IT" sz="2000" b="1" dirty="0">
                <a:solidFill>
                  <a:srgbClr val="00B050"/>
                </a:solidFill>
                <a:latin typeface="Arial" panose="020B0604020202020204" pitchFamily="34" charset="0"/>
                <a:ea typeface="+mj-ea"/>
                <a:cs typeface="Arial" panose="020B0604020202020204" pitchFamily="34" charset="0"/>
              </a:rPr>
              <a:t>)</a:t>
            </a:r>
          </a:p>
          <a:p>
            <a:pPr marL="0" indent="0" algn="just" eaLnBrk="1" hangingPunct="1">
              <a:spcBef>
                <a:spcPct val="0"/>
              </a:spcBef>
              <a:buClrTx/>
              <a:buNone/>
            </a:pPr>
            <a:endParaRPr lang="it-IT" sz="2000" b="1" dirty="0">
              <a:solidFill>
                <a:schemeClr val="accent6"/>
              </a:solidFill>
              <a:latin typeface="Arial" panose="020B0604020202020204" pitchFamily="34" charset="0"/>
              <a:ea typeface="+mj-ea"/>
              <a:cs typeface="Arial" panose="020B0604020202020204" pitchFamily="34" charset="0"/>
            </a:endParaRPr>
          </a:p>
          <a:p>
            <a:pPr marL="0" indent="0" algn="just" eaLnBrk="1" hangingPunct="1">
              <a:spcBef>
                <a:spcPct val="0"/>
              </a:spcBef>
              <a:buClrTx/>
              <a:buNone/>
            </a:pPr>
            <a:r>
              <a:rPr lang="it-IT" sz="2000" b="1" dirty="0">
                <a:solidFill>
                  <a:schemeClr val="accent6"/>
                </a:solidFill>
                <a:latin typeface="Arial" panose="020B0604020202020204" pitchFamily="34" charset="0"/>
                <a:ea typeface="+mj-ea"/>
                <a:cs typeface="Arial" panose="020B0604020202020204" pitchFamily="34" charset="0"/>
              </a:rPr>
              <a:t>- Apporto fondi al progetto diversi dal contributo regionale</a:t>
            </a:r>
          </a:p>
          <a:p>
            <a:pPr marL="0" lvl="0" indent="0" algn="just" eaLnBrk="1" hangingPunct="1">
              <a:spcBef>
                <a:spcPct val="0"/>
              </a:spcBef>
              <a:buClrTx/>
              <a:buNone/>
            </a:pPr>
            <a:endParaRPr lang="it-IT" sz="2000" b="1" cap="all" dirty="0">
              <a:solidFill>
                <a:srgbClr val="3333CC"/>
              </a:solidFill>
              <a:ea typeface="+mj-ea"/>
              <a:cs typeface="+mj-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800" b="0"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formula: (E/CR)*100</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800" b="0"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E= entrate previste</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800" b="0" i="0" u="none" strike="noStrike" kern="0" cap="none"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CR=contributo richiesto</a:t>
            </a: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18E39721-B581-A828-E240-21447520CE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220521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4A31419-CF2B-E405-FCED-5F4883B234A2}"/>
            </a:ext>
          </a:extLst>
        </p:cNvPr>
        <p:cNvGrpSpPr/>
        <p:nvPr/>
      </p:nvGrpSpPr>
      <p:grpSpPr>
        <a:xfrm>
          <a:off x="0" y="0"/>
          <a:ext cx="0" cy="0"/>
          <a:chOff x="0" y="0"/>
          <a:chExt cx="0" cy="0"/>
        </a:xfrm>
      </p:grpSpPr>
      <p:sp>
        <p:nvSpPr>
          <p:cNvPr id="95235" name="Rectangle 3">
            <a:extLst>
              <a:ext uri="{FF2B5EF4-FFF2-40B4-BE49-F238E27FC236}">
                <a16:creationId xmlns:a16="http://schemas.microsoft.com/office/drawing/2014/main" id="{B3996FA0-1B56-3452-4B84-13BFC332AC00}"/>
              </a:ext>
            </a:extLst>
          </p:cNvPr>
          <p:cNvSpPr>
            <a:spLocks noGrp="1" noChangeArrowheads="1"/>
          </p:cNvSpPr>
          <p:nvPr>
            <p:ph type="body" idx="1"/>
          </p:nvPr>
        </p:nvSpPr>
        <p:spPr>
          <a:xfrm>
            <a:off x="179512" y="872716"/>
            <a:ext cx="8856984" cy="5112568"/>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r>
              <a:rPr lang="it-IT" sz="2000" b="1" cap="all" dirty="0">
                <a:solidFill>
                  <a:srgbClr val="00B050"/>
                </a:solidFill>
                <a:latin typeface="Arial" panose="020B0604020202020204" pitchFamily="34" charset="0"/>
                <a:cs typeface="Arial" panose="020B0604020202020204" pitchFamily="34" charset="0"/>
              </a:rPr>
              <a:t> novità</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OGGETTIVI</a:t>
            </a:r>
          </a:p>
          <a:p>
            <a:pPr marL="0" lvl="0" indent="0" algn="ctr" eaLnBrk="1" hangingPunct="1">
              <a:spcBef>
                <a:spcPct val="0"/>
              </a:spcBef>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600" b="1" cap="all" dirty="0">
                <a:solidFill>
                  <a:srgbClr val="7030A0"/>
                </a:solidFill>
                <a:latin typeface="Arial" panose="020B0604020202020204" pitchFamily="34" charset="0"/>
                <a:ea typeface="+mj-ea"/>
                <a:cs typeface="Arial" panose="020B0604020202020204" pitchFamily="34" charset="0"/>
              </a:rPr>
              <a:t>AVVISI PROGETTI LOCALI pubblicazioni</a:t>
            </a:r>
          </a:p>
          <a:p>
            <a:pPr marL="0" lvl="0" indent="0" algn="ctr" eaLnBrk="1" hangingPunct="1">
              <a:spcBef>
                <a:spcPct val="0"/>
              </a:spcBef>
              <a:buClrTx/>
              <a:buNone/>
            </a:pPr>
            <a:endParaRPr lang="it-IT" sz="1600" b="1" cap="all" dirty="0">
              <a:solidFill>
                <a:schemeClr val="accent2"/>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000"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dirty="0">
                <a:solidFill>
                  <a:schemeClr val="accent6"/>
                </a:solidFill>
                <a:latin typeface="Arial" panose="020B0604020202020204" pitchFamily="34" charset="0"/>
                <a:ea typeface="+mj-ea"/>
                <a:cs typeface="Arial" panose="020B0604020202020204" pitchFamily="34" charset="0"/>
              </a:rPr>
              <a:t>Storicità dell’iniziativa:</a:t>
            </a:r>
          </a:p>
          <a:p>
            <a:pPr marL="0" lvl="0" indent="0" algn="just" eaLnBrk="1" hangingPunct="1">
              <a:spcBef>
                <a:spcPct val="0"/>
              </a:spcBef>
              <a:buClrTx/>
              <a:buNone/>
            </a:pPr>
            <a:endParaRPr lang="it-IT" sz="2000" b="1" dirty="0">
              <a:solidFill>
                <a:schemeClr val="accent6"/>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dirty="0">
              <a:solidFill>
                <a:schemeClr val="accent6"/>
              </a:solidFill>
              <a:latin typeface="Arial" panose="020B0604020202020204" pitchFamily="34" charset="0"/>
              <a:ea typeface="+mj-ea"/>
              <a:cs typeface="Arial" panose="020B0604020202020204" pitchFamily="34" charset="0"/>
            </a:endParaRPr>
          </a:p>
          <a:p>
            <a:pPr lvl="0" algn="just" eaLnBrk="1" hangingPunct="1">
              <a:spcBef>
                <a:spcPct val="0"/>
              </a:spcBef>
              <a:buClrTx/>
              <a:buFontTx/>
              <a:buChar char="-"/>
            </a:pPr>
            <a:r>
              <a:rPr lang="it-IT" sz="2400" b="1" dirty="0">
                <a:solidFill>
                  <a:schemeClr val="accent6"/>
                </a:solidFill>
                <a:latin typeface="Arial" panose="020B0604020202020204" pitchFamily="34" charset="0"/>
                <a:ea typeface="+mj-ea"/>
                <a:cs typeface="Arial" panose="020B0604020202020204" pitchFamily="34" charset="0"/>
              </a:rPr>
              <a:t>Numero di annate della pubblicazione periodica</a:t>
            </a:r>
          </a:p>
          <a:p>
            <a:pPr lvl="0" algn="just" eaLnBrk="1" hangingPunct="1">
              <a:spcBef>
                <a:spcPct val="0"/>
              </a:spcBef>
              <a:buClrTx/>
              <a:buFontTx/>
              <a:buChar char="-"/>
            </a:pPr>
            <a:r>
              <a:rPr lang="it-IT" sz="2400" b="1" dirty="0">
                <a:solidFill>
                  <a:schemeClr val="accent6"/>
                </a:solidFill>
                <a:latin typeface="Arial" panose="020B0604020202020204" pitchFamily="34" charset="0"/>
                <a:ea typeface="+mj-ea"/>
                <a:cs typeface="Arial" panose="020B0604020202020204" pitchFamily="34" charset="0"/>
              </a:rPr>
              <a:t>Numero di pubblicazioni non periodiche prodotte</a:t>
            </a: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C70628F8-8250-FBCC-210D-76329B7FE9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85047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7"/>
            <a:ext cx="8280920"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 </a:t>
            </a:r>
            <a:r>
              <a:rPr lang="it-IT" sz="2000" b="1" cap="all" dirty="0">
                <a:solidFill>
                  <a:srgbClr val="00B050"/>
                </a:solidFill>
                <a:latin typeface="Arial" panose="020B0604020202020204" pitchFamily="34" charset="0"/>
                <a:cs typeface="Arial" panose="020B0604020202020204" pitchFamily="34" charset="0"/>
              </a:rPr>
              <a:t>novità</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lvl="0" indent="0" algn="ctr" eaLnBrk="1" hangingPunct="1">
              <a:spcBef>
                <a:spcPct val="0"/>
              </a:spcBef>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600" b="1" cap="all" dirty="0">
                <a:solidFill>
                  <a:srgbClr val="0070C0"/>
                </a:solidFill>
                <a:latin typeface="Arial" panose="020B0604020202020204" pitchFamily="34" charset="0"/>
                <a:ea typeface="+mj-ea"/>
                <a:cs typeface="Arial" panose="020B0604020202020204" pitchFamily="34" charset="0"/>
              </a:rPr>
              <a:t>AVVISI PROGETTI LOCALI</a:t>
            </a:r>
          </a:p>
          <a:p>
            <a:pPr marL="0" lvl="0" indent="0" algn="ctr" eaLnBrk="1" hangingPunct="1">
              <a:spcBef>
                <a:spcPct val="0"/>
              </a:spcBef>
              <a:buClrTx/>
              <a:buNone/>
            </a:pPr>
            <a:endParaRPr lang="it-IT" sz="2000"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ea typeface="+mj-ea"/>
                <a:cs typeface="+mj-cs"/>
              </a:rPr>
              <a:t>VALUTAZIONE QUALITATIVA DEL PROGETTO</a:t>
            </a:r>
          </a:p>
          <a:p>
            <a:pPr marL="0" lvl="0" indent="0" algn="just" eaLnBrk="1" hangingPunct="1">
              <a:spcBef>
                <a:spcPct val="0"/>
              </a:spcBef>
              <a:buClrTx/>
              <a:buNone/>
            </a:pPr>
            <a:r>
              <a:rPr lang="it-IT" sz="1800" b="1" dirty="0">
                <a:solidFill>
                  <a:srgbClr val="00B050"/>
                </a:solidFill>
                <a:latin typeface="Arial" panose="020B0604020202020204" pitchFamily="34" charset="0"/>
                <a:ea typeface="+mj-ea"/>
                <a:cs typeface="Arial" panose="020B0604020202020204" pitchFamily="34" charset="0"/>
              </a:rPr>
              <a:t>Innovatività e qualità del progetto misurata sulla capacità del medesimo di determinare l'arricchimento della scena culturale locale, creare valore sociale duraturo e di dare un contributo alla vitalità culturale della comunità ospitante</a:t>
            </a:r>
          </a:p>
          <a:p>
            <a:pPr marL="0" lvl="0" indent="0" algn="just" eaLnBrk="1" hangingPunct="1">
              <a:spcBef>
                <a:spcPct val="0"/>
              </a:spcBef>
              <a:buClrTx/>
              <a:buNone/>
            </a:pPr>
            <a:endParaRPr lang="it-IT" sz="1800" b="1" dirty="0">
              <a:solidFill>
                <a:schemeClr val="accent6"/>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800" b="1" dirty="0">
                <a:solidFill>
                  <a:schemeClr val="accent6"/>
                </a:solidFill>
                <a:latin typeface="Arial" panose="020B0604020202020204" pitchFamily="34" charset="0"/>
                <a:ea typeface="+mj-ea"/>
                <a:cs typeface="Arial" panose="020B0604020202020204" pitchFamily="34" charset="0"/>
              </a:rPr>
              <a:t>VALORIZZAZIONE DEL PATRIMONIO LOCALE</a:t>
            </a:r>
          </a:p>
          <a:p>
            <a:pPr marL="0" lvl="0" indent="0" algn="just" eaLnBrk="1" hangingPunct="1">
              <a:spcBef>
                <a:spcPct val="0"/>
              </a:spcBef>
              <a:buClrTx/>
              <a:buNone/>
            </a:pPr>
            <a:r>
              <a:rPr lang="it-IT" sz="1800" b="1" dirty="0">
                <a:solidFill>
                  <a:srgbClr val="00B050"/>
                </a:solidFill>
                <a:latin typeface="Arial" panose="020B0604020202020204" pitchFamily="34" charset="0"/>
                <a:ea typeface="+mj-ea"/>
                <a:cs typeface="Arial" panose="020B0604020202020204" pitchFamily="34" charset="0"/>
              </a:rPr>
              <a:t>Utilizzo e valorizzazione di risorse materiali o immateriali del territorio (luoghi storici, tradizioni locali, artisti del posto, prodotti tipici) come parte integrante del progetto culturale</a:t>
            </a: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38198B10-E66B-E91B-7B60-C19E5D0451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556873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DEA0C604-7AB1-887C-2DAB-F3DBB41EFF16}"/>
            </a:ext>
          </a:extLst>
        </p:cNvPr>
        <p:cNvGrpSpPr/>
        <p:nvPr/>
      </p:nvGrpSpPr>
      <p:grpSpPr>
        <a:xfrm>
          <a:off x="0" y="0"/>
          <a:ext cx="0" cy="0"/>
          <a:chOff x="0" y="0"/>
          <a:chExt cx="0" cy="0"/>
        </a:xfrm>
      </p:grpSpPr>
      <p:sp>
        <p:nvSpPr>
          <p:cNvPr id="95235" name="Rectangle 3">
            <a:extLst>
              <a:ext uri="{FF2B5EF4-FFF2-40B4-BE49-F238E27FC236}">
                <a16:creationId xmlns:a16="http://schemas.microsoft.com/office/drawing/2014/main" id="{284D53DF-D5C2-E90E-39E7-52DCFC833100}"/>
              </a:ext>
            </a:extLst>
          </p:cNvPr>
          <p:cNvSpPr>
            <a:spLocks noGrp="1" noChangeArrowheads="1"/>
          </p:cNvSpPr>
          <p:nvPr>
            <p:ph type="body" idx="1"/>
          </p:nvPr>
        </p:nvSpPr>
        <p:spPr>
          <a:xfrm>
            <a:off x="467544" y="856497"/>
            <a:ext cx="8280920"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 </a:t>
            </a:r>
            <a:r>
              <a:rPr lang="it-IT" sz="2000" b="1" cap="all" dirty="0">
                <a:solidFill>
                  <a:srgbClr val="00B050"/>
                </a:solidFill>
                <a:latin typeface="Arial" panose="020B0604020202020204" pitchFamily="34" charset="0"/>
                <a:cs typeface="Arial" panose="020B0604020202020204" pitchFamily="34" charset="0"/>
              </a:rPr>
              <a:t>novità</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lvl="0" indent="0" algn="ctr" eaLnBrk="1" hangingPunct="1">
              <a:spcBef>
                <a:spcPct val="0"/>
              </a:spcBef>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600" b="1" cap="all" dirty="0">
                <a:solidFill>
                  <a:srgbClr val="0070C0"/>
                </a:solidFill>
                <a:latin typeface="Arial" panose="020B0604020202020204" pitchFamily="34" charset="0"/>
                <a:ea typeface="+mj-ea"/>
                <a:cs typeface="Arial" panose="020B0604020202020204" pitchFamily="34" charset="0"/>
              </a:rPr>
              <a:t>Avviso anniversario progetti locali (s. francesco)</a:t>
            </a:r>
          </a:p>
          <a:p>
            <a:pPr marL="0" lvl="0" indent="0" algn="ctr" eaLnBrk="1" hangingPunct="1">
              <a:spcBef>
                <a:spcPct val="0"/>
              </a:spcBef>
              <a:buClrTx/>
              <a:buNone/>
            </a:pPr>
            <a:endParaRPr lang="it-IT" sz="2000"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ea typeface="+mj-ea"/>
                <a:cs typeface="+mj-cs"/>
              </a:rPr>
              <a:t>ARTICOLAZIONE DEL PROGETTO IN DIVERSI SETTORI DI CUI ALL’ARTICOLO 6, COMMA 1</a:t>
            </a:r>
          </a:p>
          <a:p>
            <a:pPr marL="0" lvl="0" indent="0" algn="ctr" eaLnBrk="1" hangingPunct="1">
              <a:spcBef>
                <a:spcPct val="0"/>
              </a:spcBef>
              <a:buClrTx/>
              <a:buNone/>
            </a:pPr>
            <a:endParaRPr lang="it-IT" sz="2000" b="1" cap="all" dirty="0">
              <a:solidFill>
                <a:srgbClr val="3333CC"/>
              </a:solidFill>
              <a:ea typeface="+mj-ea"/>
              <a:cs typeface="+mj-cs"/>
            </a:endParaRPr>
          </a:p>
          <a:p>
            <a:pPr marL="400050" lvl="1" indent="0" algn="just" eaLnBrk="1" hangingPunct="1">
              <a:spcBef>
                <a:spcPct val="0"/>
              </a:spcBef>
              <a:buNone/>
            </a:pPr>
            <a:r>
              <a:rPr lang="it-IT" sz="1600" b="1" cap="all" dirty="0">
                <a:solidFill>
                  <a:srgbClr val="3333CC"/>
                </a:solidFill>
                <a:ea typeface="+mj-ea"/>
                <a:cs typeface="+mj-cs"/>
              </a:rPr>
              <a:t>			a) spettacolo dal vivo</a:t>
            </a:r>
          </a:p>
          <a:p>
            <a:pPr marL="400050" lvl="1" indent="0" algn="just" eaLnBrk="1" hangingPunct="1">
              <a:spcBef>
                <a:spcPct val="0"/>
              </a:spcBef>
              <a:buNone/>
            </a:pPr>
            <a:r>
              <a:rPr lang="it-IT" sz="1600" b="1" cap="all" dirty="0">
                <a:solidFill>
                  <a:srgbClr val="3333CC"/>
                </a:solidFill>
                <a:ea typeface="+mj-ea"/>
                <a:cs typeface="+mj-cs"/>
              </a:rPr>
              <a:t>			b) manifestazioni cinematografiche</a:t>
            </a:r>
          </a:p>
          <a:p>
            <a:pPr marL="400050" lvl="1" indent="0" algn="just" eaLnBrk="1" hangingPunct="1">
              <a:spcBef>
                <a:spcPct val="0"/>
              </a:spcBef>
              <a:buNone/>
            </a:pPr>
            <a:r>
              <a:rPr lang="it-IT" sz="1600" b="1" cap="all" dirty="0">
                <a:solidFill>
                  <a:srgbClr val="3333CC"/>
                </a:solidFill>
                <a:ea typeface="+mj-ea"/>
                <a:cs typeface="+mj-cs"/>
              </a:rPr>
              <a:t>			c) manifestazioni espositive </a:t>
            </a:r>
          </a:p>
          <a:p>
            <a:pPr marL="400050" lvl="1" indent="0" algn="just" eaLnBrk="1" hangingPunct="1">
              <a:spcBef>
                <a:spcPct val="0"/>
              </a:spcBef>
              <a:buNone/>
            </a:pPr>
            <a:r>
              <a:rPr lang="it-IT" sz="1600" b="1" cap="all" dirty="0">
                <a:solidFill>
                  <a:srgbClr val="3333CC"/>
                </a:solidFill>
                <a:ea typeface="+mj-ea"/>
                <a:cs typeface="+mj-cs"/>
              </a:rPr>
              <a:t>			d) divulgazione della cultura</a:t>
            </a:r>
          </a:p>
          <a:p>
            <a:pPr marL="0" lvl="0" indent="0" algn="ctr"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F937C849-1477-1E55-787E-408B05CC5C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089981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202F76A-1CBB-8519-B8FA-F5C654AA0AE5}"/>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32383402-CCD9-FD57-AAE6-DEB7CF2A07AB}"/>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82A5721E-1A97-5447-2D66-8BFF8E9E0052}"/>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3333CC"/>
                </a:solidFill>
                <a:latin typeface="Arial" panose="020B0604020202020204" pitchFamily="34" charset="0"/>
                <a:ea typeface="+mj-ea"/>
                <a:cs typeface="Arial" panose="020B0604020202020204" pitchFamily="34" charset="0"/>
              </a:rPr>
              <a:t>BENEFICIARI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Avvisi ordinari</a:t>
            </a:r>
          </a:p>
          <a:p>
            <a:pPr marL="0" indent="0" algn="just" eaLnBrk="1" hangingPunct="1">
              <a:buNone/>
              <a:defRPr/>
            </a:pPr>
            <a:endParaRPr lang="it-IT" sz="800" b="1" dirty="0"/>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2400" b="1" i="0" u="sng" strike="noStrike" kern="0" cap="none" spc="0" normalizeH="0" baseline="0" noProof="0" dirty="0">
                <a:ln>
                  <a:noFill/>
                </a:ln>
                <a:solidFill>
                  <a:srgbClr val="3333CC"/>
                </a:solidFill>
                <a:effectLst/>
                <a:uLnTx/>
                <a:uFillTx/>
                <a:latin typeface="DecimaWE Rg"/>
                <a:ea typeface="+mn-ea"/>
                <a:cs typeface="+mn-cs"/>
              </a:rPr>
              <a:t>Enti locali del Friuli Venezia Giulia </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2400" b="1" i="0" u="sng" strike="noStrike" kern="0" cap="none" spc="0" normalizeH="0" baseline="0" noProof="0" dirty="0">
                <a:ln>
                  <a:noFill/>
                </a:ln>
                <a:solidFill>
                  <a:srgbClr val="3333CC"/>
                </a:solidFill>
                <a:effectLst/>
                <a:uLnTx/>
                <a:uFillTx/>
                <a:latin typeface="DecimaWE Rg"/>
                <a:ea typeface="+mn-ea"/>
                <a:cs typeface="+mn-cs"/>
              </a:rPr>
              <a:t>Enti locali in qualità di capofila di convenzioni per la gestione associata di funzioni e di servizi </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2400" b="1" i="0" u="sng" strike="noStrike" kern="0" cap="none" spc="0" normalizeH="0" baseline="0" noProof="0" dirty="0">
                <a:ln>
                  <a:noFill/>
                </a:ln>
                <a:solidFill>
                  <a:srgbClr val="3333CC"/>
                </a:solidFill>
                <a:effectLst/>
                <a:uLnTx/>
                <a:uFillTx/>
                <a:latin typeface="DecimaWE Rg"/>
                <a:ea typeface="+mn-ea"/>
                <a:cs typeface="+mn-cs"/>
              </a:rPr>
              <a:t>Enti pubblici del Friuli Venezia Giulia (compresi i consorzi a totale partecipazione pubblica del Friuli Venezia Giulia)</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2400" b="1" i="0" u="sng" strike="noStrike" kern="0" cap="none" spc="0" normalizeH="0" baseline="0" noProof="0" dirty="0">
                <a:ln>
                  <a:noFill/>
                </a:ln>
                <a:solidFill>
                  <a:srgbClr val="3333CC"/>
                </a:solidFill>
                <a:effectLst/>
                <a:uLnTx/>
                <a:uFillTx/>
                <a:latin typeface="DecimaWE Rg"/>
                <a:ea typeface="+mn-ea"/>
                <a:cs typeface="+mn-cs"/>
              </a:rPr>
              <a:t>Articolazioni territoriali di enti pubblici nazionali presenti nel Friuli Venezia Giulia</a:t>
            </a:r>
          </a:p>
          <a:p>
            <a:pPr eaLnBrk="1" hangingPunct="1">
              <a:lnSpc>
                <a:spcPct val="80000"/>
              </a:lnSpc>
              <a:defRPr/>
            </a:pPr>
            <a:r>
              <a:rPr lang="it-IT" sz="2400" b="1" u="sng" dirty="0">
                <a:solidFill>
                  <a:schemeClr val="accent2"/>
                </a:solidFill>
              </a:rPr>
              <a:t>Enti privati </a:t>
            </a:r>
            <a:r>
              <a:rPr lang="it-IT" sz="2400" b="1" dirty="0">
                <a:solidFill>
                  <a:srgbClr val="00B050"/>
                </a:solidFill>
              </a:rPr>
              <a:t>(no persone fisiche)</a:t>
            </a:r>
            <a:endParaRPr kumimoji="0" lang="it-IT" sz="2400" b="1" i="0" u="sng" strike="noStrike" kern="0" cap="none" spc="0" normalizeH="0" baseline="0" noProof="0" dirty="0">
              <a:ln>
                <a:noFill/>
              </a:ln>
              <a:solidFill>
                <a:srgbClr val="3333CC"/>
              </a:solidFill>
              <a:effectLst/>
              <a:uLnTx/>
              <a:uFillTx/>
              <a:latin typeface="DecimaWE Rg"/>
              <a:ea typeface="+mn-ea"/>
              <a:cs typeface="+mn-cs"/>
            </a:endParaRP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2400" b="1" i="0" u="sng" strike="noStrike" kern="0" cap="none" spc="0" normalizeH="0" baseline="0" noProof="0" dirty="0">
                <a:ln>
                  <a:noFill/>
                </a:ln>
                <a:solidFill>
                  <a:srgbClr val="3333CC"/>
                </a:solidFill>
                <a:effectLst/>
                <a:uLnTx/>
                <a:uFillTx/>
                <a:latin typeface="DecimaWE Rg"/>
                <a:ea typeface="+mn-ea"/>
                <a:cs typeface="+mn-cs"/>
              </a:rPr>
              <a:t>Società cooperative</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lang="it-IT" sz="2400" b="1" u="sng" dirty="0">
                <a:solidFill>
                  <a:srgbClr val="3333CC"/>
                </a:solidFill>
                <a:latin typeface="DecimaWE Rg"/>
              </a:rPr>
              <a:t>UNIVERSITA’ </a:t>
            </a:r>
            <a:r>
              <a:rPr lang="it-IT" sz="2400" b="1" u="sng" dirty="0">
                <a:solidFill>
                  <a:srgbClr val="FF0000"/>
                </a:solidFill>
                <a:latin typeface="DecimaWE Rg"/>
              </a:rPr>
              <a:t>MA SOLO IN DIVULGAZIONE UMANISTICA E SCIENTIFICA</a:t>
            </a:r>
            <a:endParaRPr kumimoji="0" lang="it-IT" sz="2400" b="1" i="0" u="sng" strike="noStrike" kern="0" cap="none" spc="0" normalizeH="0" baseline="0" noProof="0" dirty="0">
              <a:ln>
                <a:noFill/>
              </a:ln>
              <a:solidFill>
                <a:srgbClr val="FF0000"/>
              </a:solidFill>
              <a:effectLst/>
              <a:uLnTx/>
              <a:uFillTx/>
              <a:latin typeface="DecimaWE Rg"/>
              <a:ea typeface="+mn-ea"/>
              <a:cs typeface="+mn-cs"/>
            </a:endParaRPr>
          </a:p>
          <a:p>
            <a:pPr eaLnBrk="1" hangingPunct="1">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F8048477-CB5E-609B-B3EA-16DE1693A6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2980161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7"/>
            <a:ext cx="8280920"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5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1600" b="1" cap="all" dirty="0">
                <a:solidFill>
                  <a:srgbClr val="0070C0"/>
                </a:solidFill>
                <a:latin typeface="Arial" panose="020B0604020202020204" pitchFamily="34" charset="0"/>
                <a:ea typeface="+mj-ea"/>
                <a:cs typeface="Arial" panose="020B0604020202020204" pitchFamily="34" charset="0"/>
              </a:rPr>
              <a:t>AVVISI PROGETTI LOCALI</a:t>
            </a:r>
          </a:p>
          <a:p>
            <a:pPr marL="0" lvl="0" indent="0" algn="ctr" eaLnBrk="1" hangingPunct="1">
              <a:spcBef>
                <a:spcPct val="0"/>
              </a:spcBef>
              <a:buClrTx/>
              <a:buNone/>
            </a:pPr>
            <a:endParaRPr lang="it-IT" sz="2000" dirty="0">
              <a:solidFill>
                <a:srgbClr val="00B050"/>
              </a:solidFill>
              <a:latin typeface="Arial" panose="020B0604020202020204" pitchFamily="34" charset="0"/>
              <a:ea typeface="+mj-ea"/>
              <a:cs typeface="Arial" panose="020B0604020202020204" pitchFamily="34" charset="0"/>
            </a:endParaRPr>
          </a:p>
          <a:p>
            <a:pPr marL="0" indent="0" algn="just" eaLnBrk="1" hangingPunct="1">
              <a:spcBef>
                <a:spcPct val="0"/>
              </a:spcBef>
              <a:buClrTx/>
              <a:buNone/>
            </a:pPr>
            <a:endParaRPr lang="it-IT" sz="2000" b="1" dirty="0">
              <a:solidFill>
                <a:srgbClr val="3333CC"/>
              </a:solidFill>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r>
              <a:rPr lang="it-IT" sz="2000" b="1" cap="all" dirty="0">
                <a:solidFill>
                  <a:srgbClr val="3333CC"/>
                </a:solidFill>
                <a:ea typeface="+mj-ea"/>
                <a:cs typeface="+mj-cs"/>
              </a:rPr>
              <a:t>Le informazioni per l’attribuzione dei punteggi</a:t>
            </a:r>
          </a:p>
          <a:p>
            <a:pPr marL="0" lvl="0" indent="0" algn="ctr" eaLnBrk="1" hangingPunct="1">
              <a:spcBef>
                <a:spcPct val="0"/>
              </a:spcBef>
              <a:buClrTx/>
              <a:buNone/>
            </a:pPr>
            <a:r>
              <a:rPr lang="it-IT" sz="2000" b="1" cap="all" dirty="0">
                <a:solidFill>
                  <a:srgbClr val="3333CC"/>
                </a:solidFill>
                <a:ea typeface="+mj-ea"/>
                <a:cs typeface="+mj-cs"/>
              </a:rPr>
              <a:t>Vanno indicate </a:t>
            </a:r>
            <a:r>
              <a:rPr lang="it-IT" sz="2000" b="1" cap="all" dirty="0">
                <a:solidFill>
                  <a:srgbClr val="00B050"/>
                </a:solidFill>
                <a:ea typeface="+mj-ea"/>
                <a:cs typeface="+mj-cs"/>
              </a:rPr>
              <a:t>unicamente</a:t>
            </a:r>
            <a:r>
              <a:rPr lang="it-IT" sz="2000" b="1" cap="all" dirty="0">
                <a:solidFill>
                  <a:srgbClr val="3333CC"/>
                </a:solidFill>
                <a:ea typeface="+mj-ea"/>
                <a:cs typeface="+mj-cs"/>
              </a:rPr>
              <a:t> nelle apposite sezioni della domanda </a:t>
            </a:r>
            <a:r>
              <a:rPr lang="it-IT" sz="2000" b="1" cap="all" dirty="0">
                <a:solidFill>
                  <a:srgbClr val="00B050"/>
                </a:solidFill>
                <a:ea typeface="+mj-ea"/>
                <a:cs typeface="+mj-cs"/>
              </a:rPr>
              <a:t>on line</a:t>
            </a:r>
          </a:p>
          <a:p>
            <a:pPr marL="0" lvl="0" indent="0" algn="ctr"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r>
              <a:rPr lang="it-IT" sz="2000" b="1" cap="all" dirty="0">
                <a:solidFill>
                  <a:srgbClr val="3333CC"/>
                </a:solidFill>
                <a:ea typeface="+mj-ea"/>
                <a:cs typeface="+mj-cs"/>
              </a:rPr>
              <a:t>Non </a:t>
            </a:r>
            <a:r>
              <a:rPr lang="it-IT" sz="2000" b="1" cap="all" dirty="0" err="1">
                <a:solidFill>
                  <a:srgbClr val="3333CC"/>
                </a:solidFill>
                <a:ea typeface="+mj-ea"/>
                <a:cs typeface="+mj-cs"/>
              </a:rPr>
              <a:t>c’e’</a:t>
            </a:r>
            <a:r>
              <a:rPr lang="it-IT" sz="2000" b="1" cap="all" dirty="0">
                <a:solidFill>
                  <a:srgbClr val="3333CC"/>
                </a:solidFill>
                <a:ea typeface="+mj-ea"/>
                <a:cs typeface="+mj-cs"/>
              </a:rPr>
              <a:t> altra documentazione da allegare</a:t>
            </a: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535449F4-743C-2DA0-B955-616A25B671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558902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467544" y="856497"/>
            <a:ext cx="8280920" cy="5092784"/>
          </a:xfrm>
        </p:spPr>
        <p:txBody>
          <a:bodyPr/>
          <a:lstStyle/>
          <a:p>
            <a:pPr mar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CRITERI di valutazione</a:t>
            </a:r>
            <a:endParaRPr lang="it-IT" sz="2000" b="1" cap="all" dirty="0">
              <a:solidFill>
                <a:srgbClr val="00B05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cap="all" dirty="0">
              <a:solidFill>
                <a:srgbClr val="3333CC"/>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sz="2000" b="1" cap="all" dirty="0">
                <a:solidFill>
                  <a:srgbClr val="3333CC"/>
                </a:solidFill>
                <a:latin typeface="Arial" panose="020B0604020202020204" pitchFamily="34" charset="0"/>
                <a:ea typeface="+mj-ea"/>
                <a:cs typeface="Arial" panose="020B0604020202020204" pitchFamily="34" charset="0"/>
              </a:rPr>
              <a:t>Qualitativi valutativi</a:t>
            </a:r>
          </a:p>
          <a:p>
            <a:pPr marL="0" lvl="0" indent="0" algn="ctr" eaLnBrk="1" hangingPunct="1">
              <a:spcBef>
                <a:spcPct val="0"/>
              </a:spcBef>
              <a:buClrTx/>
              <a:buNone/>
            </a:pPr>
            <a:endParaRPr lang="it-IT" sz="500" b="1" cap="all" dirty="0">
              <a:solidFill>
                <a:srgbClr val="3333CC"/>
              </a:solidFill>
              <a:highlight>
                <a:srgbClr val="FFFF00"/>
              </a:highlight>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600" b="1" cap="all" dirty="0">
              <a:solidFill>
                <a:srgbClr val="00B050"/>
              </a:solidFill>
              <a:highlight>
                <a:srgbClr val="FFFF00"/>
              </a:highlight>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600" b="1" cap="all" dirty="0">
              <a:solidFill>
                <a:srgbClr val="00B050"/>
              </a:solidFill>
              <a:highlight>
                <a:srgbClr val="FFFF00"/>
              </a:highlight>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600" b="1" cap="all" dirty="0">
              <a:solidFill>
                <a:srgbClr val="00B050"/>
              </a:solidFill>
              <a:highlight>
                <a:srgbClr val="FFFF00"/>
              </a:highlight>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600" b="1" cap="all" dirty="0">
              <a:solidFill>
                <a:srgbClr val="00B050"/>
              </a:solidFill>
              <a:highlight>
                <a:srgbClr val="FFFF00"/>
              </a:highlight>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2000" dirty="0">
              <a:solidFill>
                <a:srgbClr val="00B050"/>
              </a:solidFill>
              <a:highlight>
                <a:srgbClr val="FFFF00"/>
              </a:highlight>
              <a:latin typeface="Arial" panose="020B0604020202020204" pitchFamily="34" charset="0"/>
              <a:ea typeface="+mj-ea"/>
              <a:cs typeface="Arial" panose="020B0604020202020204" pitchFamily="34" charset="0"/>
            </a:endParaRPr>
          </a:p>
          <a:p>
            <a:pPr marL="0" indent="0" algn="just" eaLnBrk="1" hangingPunct="1">
              <a:spcBef>
                <a:spcPct val="0"/>
              </a:spcBef>
              <a:buClrTx/>
              <a:buNone/>
            </a:pPr>
            <a:endParaRPr lang="it-IT" sz="2000" b="1" dirty="0">
              <a:solidFill>
                <a:srgbClr val="3333CC"/>
              </a:solidFill>
              <a:highlight>
                <a:srgbClr val="FFFF00"/>
              </a:highlight>
              <a:latin typeface="Arial" panose="020B0604020202020204" pitchFamily="34" charset="0"/>
              <a:ea typeface="+mj-ea"/>
              <a:cs typeface="Arial" panose="020B0604020202020204" pitchFamily="34" charset="0"/>
            </a:endParaRPr>
          </a:p>
          <a:p>
            <a:pPr marL="0" lvl="0" indent="0" algn="just" eaLnBrk="1" hangingPunct="1">
              <a:spcBef>
                <a:spcPct val="0"/>
              </a:spcBef>
              <a:buClrTx/>
              <a:buNone/>
            </a:pPr>
            <a:endParaRPr lang="it-IT" sz="2000" b="1" cap="all" dirty="0">
              <a:solidFill>
                <a:srgbClr val="3333CC"/>
              </a:solidFill>
              <a:highlight>
                <a:srgbClr val="FFFF00"/>
              </a:highlight>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just" eaLnBrk="1" hangingPunct="1">
              <a:spcBef>
                <a:spcPct val="0"/>
              </a:spcBef>
              <a:buClrTx/>
              <a:buNone/>
            </a:pPr>
            <a:endParaRPr lang="it-IT" sz="2000" b="1" cap="all" dirty="0">
              <a:solidFill>
                <a:srgbClr val="3333CC"/>
              </a:solidFill>
              <a:ea typeface="+mj-ea"/>
              <a:cs typeface="+mj-cs"/>
            </a:endParaRPr>
          </a:p>
          <a:p>
            <a:pPr marL="0" lvl="0" indent="0" algn="ctr"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600" b="1" dirty="0">
              <a:solidFill>
                <a:srgbClr val="3333CC"/>
              </a:solidFill>
              <a:ea typeface="+mj-ea"/>
              <a:cs typeface="+mj-cs"/>
            </a:endParaRP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graphicFrame>
        <p:nvGraphicFramePr>
          <p:cNvPr id="2" name="Tabella 1">
            <a:extLst>
              <a:ext uri="{FF2B5EF4-FFF2-40B4-BE49-F238E27FC236}">
                <a16:creationId xmlns:a16="http://schemas.microsoft.com/office/drawing/2014/main" id="{75C31A22-521D-E704-68D6-2D0FA862FCEA}"/>
              </a:ext>
            </a:extLst>
          </p:cNvPr>
          <p:cNvGraphicFramePr>
            <a:graphicFrameLocks noGrp="1"/>
          </p:cNvGraphicFramePr>
          <p:nvPr/>
        </p:nvGraphicFramePr>
        <p:xfrm>
          <a:off x="1403648" y="2348880"/>
          <a:ext cx="6480720" cy="3341140"/>
        </p:xfrm>
        <a:graphic>
          <a:graphicData uri="http://schemas.openxmlformats.org/drawingml/2006/table">
            <a:tbl>
              <a:tblPr firstRow="1" firstCol="1" bandRow="1">
                <a:tableStyleId>{5C22544A-7EE6-4342-B048-85BDC9FD1C3A}</a:tableStyleId>
              </a:tblPr>
              <a:tblGrid>
                <a:gridCol w="1106464">
                  <a:extLst>
                    <a:ext uri="{9D8B030D-6E8A-4147-A177-3AD203B41FA5}">
                      <a16:colId xmlns:a16="http://schemas.microsoft.com/office/drawing/2014/main" val="955673859"/>
                    </a:ext>
                  </a:extLst>
                </a:gridCol>
                <a:gridCol w="5374256">
                  <a:extLst>
                    <a:ext uri="{9D8B030D-6E8A-4147-A177-3AD203B41FA5}">
                      <a16:colId xmlns:a16="http://schemas.microsoft.com/office/drawing/2014/main" val="1726686865"/>
                    </a:ext>
                  </a:extLst>
                </a:gridCol>
              </a:tblGrid>
              <a:tr h="502789">
                <a:tc>
                  <a:txBody>
                    <a:bodyPr/>
                    <a:lstStyle/>
                    <a:p>
                      <a:pPr algn="ctr">
                        <a:lnSpc>
                          <a:spcPct val="115000"/>
                        </a:lnSpc>
                        <a:spcAft>
                          <a:spcPts val="1000"/>
                        </a:spcAft>
                      </a:pPr>
                      <a:r>
                        <a:rPr lang="it-IT" sz="1050" dirty="0">
                          <a:effectLst/>
                        </a:rPr>
                        <a:t>INDICATORE</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it-IT" sz="1050">
                          <a:effectLst/>
                        </a:rPr>
                        <a:t>DESCRIZIONE</a:t>
                      </a:r>
                      <a:endParaRPr lang="it-IT"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0352077"/>
                  </a:ext>
                </a:extLst>
              </a:tr>
              <a:tr h="539173">
                <a:tc>
                  <a:txBody>
                    <a:bodyPr/>
                    <a:lstStyle/>
                    <a:p>
                      <a:pPr algn="ctr">
                        <a:lnSpc>
                          <a:spcPct val="115000"/>
                        </a:lnSpc>
                        <a:spcAft>
                          <a:spcPts val="1000"/>
                        </a:spcAft>
                      </a:pPr>
                      <a:r>
                        <a:rPr lang="it-IT" sz="1050" dirty="0">
                          <a:effectLst/>
                        </a:rPr>
                        <a:t>Alto </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it-IT" sz="1050" dirty="0">
                          <a:effectLst/>
                        </a:rPr>
                        <a:t>Gli aspetti sostanziali previsti dal criterio sono affrontati in modo convincente e significativo. Sono forniti gli elementi sostanziali richiesti su tutte le questioni poste nel criterio e non ci sono aspetti o aree di non chiarezza</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9774951"/>
                  </a:ext>
                </a:extLst>
              </a:tr>
              <a:tr h="539173">
                <a:tc>
                  <a:txBody>
                    <a:bodyPr/>
                    <a:lstStyle/>
                    <a:p>
                      <a:pPr algn="ctr">
                        <a:lnSpc>
                          <a:spcPct val="115000"/>
                        </a:lnSpc>
                        <a:spcAft>
                          <a:spcPts val="1000"/>
                        </a:spcAft>
                      </a:pPr>
                      <a:r>
                        <a:rPr lang="it-IT" sz="1050" dirty="0">
                          <a:effectLst/>
                        </a:rPr>
                        <a:t>Medio – alto </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it-IT" sz="1050" dirty="0">
                          <a:effectLst/>
                        </a:rPr>
                        <a:t>Gli aspetti sostanziali previsti dal criterio sono affrontati in modo adeguato anche se sono possibili alcuni miglioramenti. Sono forniti gli elementi sostanziali richiesti su tutte o quasi tutte le questioni poste nel criterio</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1007678"/>
                  </a:ext>
                </a:extLst>
              </a:tr>
              <a:tr h="590775">
                <a:tc>
                  <a:txBody>
                    <a:bodyPr/>
                    <a:lstStyle/>
                    <a:p>
                      <a:pPr algn="ctr">
                        <a:lnSpc>
                          <a:spcPct val="115000"/>
                        </a:lnSpc>
                        <a:spcAft>
                          <a:spcPts val="1000"/>
                        </a:spcAft>
                      </a:pPr>
                      <a:r>
                        <a:rPr lang="it-IT" sz="1050" dirty="0">
                          <a:effectLst/>
                        </a:rPr>
                        <a:t>Medio</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it-IT" sz="1050" dirty="0">
                          <a:effectLst/>
                        </a:rPr>
                        <a:t>Gli aspetti sostanziali previsti dal criterio sono affrontati in modo generale ma sono presenti parecchie debolezze. Sono forniti alcuni elementi sostanziali significativi ma ci sono diverse questioni poste nel criterio per cui mancano dettagli o gli elementi forniti sono limitati</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98163327"/>
                  </a:ext>
                </a:extLst>
              </a:tr>
              <a:tr h="576691">
                <a:tc>
                  <a:txBody>
                    <a:bodyPr/>
                    <a:lstStyle/>
                    <a:p>
                      <a:pPr algn="ctr">
                        <a:lnSpc>
                          <a:spcPct val="115000"/>
                        </a:lnSpc>
                        <a:spcAft>
                          <a:spcPts val="1000"/>
                        </a:spcAft>
                      </a:pPr>
                      <a:r>
                        <a:rPr lang="it-IT" sz="1050" dirty="0">
                          <a:effectLst/>
                        </a:rPr>
                        <a:t>Medio – basso </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it-IT" sz="1050" dirty="0">
                          <a:effectLst/>
                        </a:rPr>
                        <a:t>Gli aspetti sostanziali previsti dal criterio sono affrontati parzialmente o si forniscono elementi non completi. Sono affrontate solo in parte le questioni poste nel criterio o sono forniti pochi elementi sostanziali rilevanti</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82657833"/>
                  </a:ext>
                </a:extLst>
              </a:tr>
              <a:tr h="566747">
                <a:tc>
                  <a:txBody>
                    <a:bodyPr/>
                    <a:lstStyle/>
                    <a:p>
                      <a:pPr algn="ctr">
                        <a:lnSpc>
                          <a:spcPct val="115000"/>
                        </a:lnSpc>
                        <a:spcAft>
                          <a:spcPts val="1000"/>
                        </a:spcAft>
                      </a:pPr>
                      <a:r>
                        <a:rPr lang="it-IT" sz="1050" dirty="0">
                          <a:effectLst/>
                        </a:rPr>
                        <a:t>Basso </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it-IT" sz="1050" dirty="0">
                          <a:effectLst/>
                        </a:rPr>
                        <a:t>Gli aspetti sostanziali previsti dal criterio non sono affrontati (o sono affrontati marginalmente) o gli stessi non possono essere valutati per i molti elementi carenti o non completi. Non sono affrontate le questioni poste nel criterio o sono forniti elementi sostanziali poco rilevanti</a:t>
                      </a:r>
                      <a:endParaRPr lang="it-IT"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3955210"/>
                  </a:ext>
                </a:extLst>
              </a:tr>
            </a:tbl>
          </a:graphicData>
        </a:graphic>
      </p:graphicFrame>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37520BD5-09C5-5525-633C-85A5FB1A6FE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212603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5112568"/>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cs typeface="Arial" panose="020B0604020202020204" pitchFamily="34" charset="0"/>
              </a:rPr>
              <a:t>SPESE AMMISSIBILI</a:t>
            </a:r>
            <a:br>
              <a:rPr lang="it-IT" sz="3600" b="1" cap="all" dirty="0">
                <a:solidFill>
                  <a:srgbClr val="3333CC"/>
                </a:solidFill>
                <a:latin typeface="Arial" panose="020B0604020202020204" pitchFamily="34" charset="0"/>
                <a:cs typeface="Arial" panose="020B0604020202020204" pitchFamily="34" charset="0"/>
              </a:rPr>
            </a:br>
            <a:r>
              <a:rPr lang="it-IT" sz="2000" b="1" cap="all" dirty="0">
                <a:solidFill>
                  <a:srgbClr val="3333CC"/>
                </a:solidFill>
                <a:latin typeface="Arial" panose="020B0604020202020204" pitchFamily="34" charset="0"/>
                <a:cs typeface="Arial" panose="020B0604020202020204" pitchFamily="34" charset="0"/>
              </a:rPr>
              <a:t>(Art. 7 del Regolamento):</a:t>
            </a: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lvl="0" indent="0" algn="ctr" eaLnBrk="1" hangingPunct="1">
              <a:spcBef>
                <a:spcPct val="0"/>
              </a:spcBef>
              <a:buClrTx/>
              <a:buNone/>
            </a:pPr>
            <a:endParaRPr lang="it-IT" sz="1200" b="1" dirty="0">
              <a:solidFill>
                <a:srgbClr val="00000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dirty="0">
              <a:solidFill>
                <a:srgbClr val="000000"/>
              </a:solidFill>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endParaRPr lang="it-IT" sz="1200" b="1" dirty="0">
              <a:solidFill>
                <a:srgbClr val="000000"/>
              </a:solidFill>
              <a:latin typeface="Arial" panose="020B0604020202020204" pitchFamily="34" charset="0"/>
              <a:ea typeface="+mj-ea"/>
              <a:cs typeface="Arial" panose="020B0604020202020204" pitchFamily="34" charset="0"/>
            </a:endParaRPr>
          </a:p>
          <a:p>
            <a:pPr marL="285750" lvl="0" indent="-285750" eaLnBrk="1" hangingPunct="1">
              <a:spcBef>
                <a:spcPct val="0"/>
              </a:spcBef>
              <a:buClrTx/>
              <a:buFont typeface="Arial" panose="020B0604020202020204" pitchFamily="34" charset="0"/>
              <a:buChar char="•"/>
            </a:pPr>
            <a:r>
              <a:rPr lang="it-IT" sz="2600" b="1" dirty="0">
                <a:solidFill>
                  <a:srgbClr val="000000"/>
                </a:solidFill>
                <a:latin typeface="Arial" panose="020B0604020202020204" pitchFamily="34" charset="0"/>
                <a:ea typeface="+mj-ea"/>
                <a:cs typeface="Arial" panose="020B0604020202020204" pitchFamily="34" charset="0"/>
              </a:rPr>
              <a:t>Spese di personale</a:t>
            </a:r>
          </a:p>
          <a:p>
            <a:pPr marL="285750" lvl="0" indent="-285750" eaLnBrk="1" hangingPunct="1">
              <a:spcBef>
                <a:spcPct val="0"/>
              </a:spcBef>
              <a:buClrTx/>
              <a:buFont typeface="Arial" panose="020B0604020202020204" pitchFamily="34" charset="0"/>
              <a:buChar char="•"/>
            </a:pPr>
            <a:r>
              <a:rPr lang="it-IT" sz="2600" b="1" dirty="0">
                <a:solidFill>
                  <a:srgbClr val="000000"/>
                </a:solidFill>
                <a:latin typeface="Arial" panose="020B0604020202020204" pitchFamily="34" charset="0"/>
                <a:ea typeface="+mj-ea"/>
                <a:cs typeface="Arial" panose="020B0604020202020204" pitchFamily="34" charset="0"/>
              </a:rPr>
              <a:t>Spese di produzione </a:t>
            </a:r>
          </a:p>
          <a:p>
            <a:pPr marL="285750" lvl="0" indent="-285750" eaLnBrk="1" hangingPunct="1">
              <a:spcBef>
                <a:spcPct val="0"/>
              </a:spcBef>
              <a:buClrTx/>
              <a:buFont typeface="Arial" panose="020B0604020202020204" pitchFamily="34" charset="0"/>
              <a:buChar char="•"/>
            </a:pPr>
            <a:r>
              <a:rPr lang="it-IT" sz="2600" b="1" dirty="0">
                <a:solidFill>
                  <a:srgbClr val="000000"/>
                </a:solidFill>
                <a:latin typeface="Arial" panose="020B0604020202020204" pitchFamily="34" charset="0"/>
                <a:ea typeface="+mj-ea"/>
                <a:cs typeface="Arial" panose="020B0604020202020204" pitchFamily="34" charset="0"/>
              </a:rPr>
              <a:t>Spese di pubblicità e di promozione </a:t>
            </a:r>
          </a:p>
          <a:p>
            <a:pPr marL="285750" lvl="0" indent="-285750" eaLnBrk="1" hangingPunct="1">
              <a:spcBef>
                <a:spcPct val="0"/>
              </a:spcBef>
              <a:buClrTx/>
              <a:buFont typeface="Arial" panose="020B0604020202020204" pitchFamily="34" charset="0"/>
              <a:buChar char="•"/>
            </a:pPr>
            <a:r>
              <a:rPr lang="it-IT" sz="2600" b="1" dirty="0">
                <a:solidFill>
                  <a:srgbClr val="000000"/>
                </a:solidFill>
                <a:latin typeface="Arial" panose="020B0604020202020204" pitchFamily="34" charset="0"/>
                <a:ea typeface="+mj-ea"/>
                <a:cs typeface="Arial" panose="020B0604020202020204" pitchFamily="34" charset="0"/>
              </a:rPr>
              <a:t>Spese per la gestione di spazi </a:t>
            </a:r>
          </a:p>
          <a:p>
            <a:pPr marL="285750" lvl="0" indent="-285750" eaLnBrk="1" hangingPunct="1">
              <a:spcBef>
                <a:spcPct val="0"/>
              </a:spcBef>
              <a:buClrTx/>
              <a:buFont typeface="Arial" panose="020B0604020202020204" pitchFamily="34" charset="0"/>
              <a:buChar char="•"/>
            </a:pPr>
            <a:r>
              <a:rPr lang="it-IT" sz="2600" b="1" dirty="0">
                <a:solidFill>
                  <a:srgbClr val="000000"/>
                </a:solidFill>
                <a:latin typeface="Arial" panose="020B0604020202020204" pitchFamily="34" charset="0"/>
                <a:ea typeface="+mj-ea"/>
                <a:cs typeface="Arial" panose="020B0604020202020204" pitchFamily="34" charset="0"/>
              </a:rPr>
              <a:t>Spese generali di funzionamento</a:t>
            </a:r>
          </a:p>
          <a:p>
            <a:pPr marL="0" lvl="0" indent="0" eaLnBrk="1" hangingPunct="1">
              <a:spcBef>
                <a:spcPct val="0"/>
              </a:spcBef>
              <a:buClrTx/>
              <a:buNone/>
            </a:pPr>
            <a:endParaRPr lang="it-IT" sz="1800" b="1" kern="1200" dirty="0">
              <a:solidFill>
                <a:srgbClr val="00B050"/>
              </a:solidFill>
              <a:latin typeface="DecimaWE Rg" pitchFamily="2" charset="0"/>
              <a:cs typeface="Times New Roman" pitchFamily="18" charset="0"/>
            </a:endParaRPr>
          </a:p>
          <a:p>
            <a:pPr marL="0" lvl="0" indent="0" eaLnBrk="1" hangingPunct="1">
              <a:spcBef>
                <a:spcPct val="0"/>
              </a:spcBef>
              <a:buClrTx/>
              <a:buNone/>
            </a:pPr>
            <a:endParaRPr lang="it-IT" sz="1800" b="1" kern="1200" dirty="0">
              <a:solidFill>
                <a:srgbClr val="00B050"/>
              </a:solidFill>
              <a:latin typeface="DecimaWE Rg" pitchFamily="2" charset="0"/>
              <a:cs typeface="Times New Roman" pitchFamily="18" charset="0"/>
            </a:endParaRPr>
          </a:p>
          <a:p>
            <a:endParaRPr lang="it-IT" dirty="0"/>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499CCA6E-A46D-1738-6CDC-4344DD3972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727876816"/>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4294967295"/>
          </p:nvPr>
        </p:nvSpPr>
        <p:spPr>
          <a:xfrm>
            <a:off x="251520" y="836712"/>
            <a:ext cx="8712968" cy="5184576"/>
          </a:xfrm>
        </p:spPr>
        <p:txBody>
          <a:bodyPr/>
          <a:lstStyle/>
          <a:p>
            <a:pPr marL="0" lv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lvl="0" indent="0" algn="ctr" eaLnBrk="1" hangingPunct="1">
              <a:spcBef>
                <a:spcPts val="0"/>
              </a:spcBef>
              <a:buNone/>
              <a:defRPr/>
            </a:pPr>
            <a:endParaRPr lang="it-IT" sz="600" b="1" cap="all" dirty="0">
              <a:solidFill>
                <a:srgbClr val="3333CC"/>
              </a:solidFill>
              <a:latin typeface="Arial" panose="020B0604020202020204" pitchFamily="34" charset="0"/>
              <a:cs typeface="Arial" panose="020B0604020202020204" pitchFamily="34" charset="0"/>
            </a:endParaRPr>
          </a:p>
          <a:p>
            <a:pPr marL="0" indent="0" algn="ctr">
              <a:spcBef>
                <a:spcPts val="0"/>
              </a:spcBef>
              <a:buNone/>
              <a:defRPr/>
            </a:pPr>
            <a:r>
              <a:rPr lang="it-IT" b="1" dirty="0">
                <a:solidFill>
                  <a:srgbClr val="000000"/>
                </a:solidFill>
                <a:latin typeface="Arial" panose="020B0604020202020204" pitchFamily="34" charset="0"/>
                <a:cs typeface="Arial" panose="020B0604020202020204" pitchFamily="34" charset="0"/>
              </a:rPr>
              <a:t>Spese di personale relative al progetto</a:t>
            </a:r>
          </a:p>
          <a:p>
            <a:pPr marL="0" lvl="0" indent="0" algn="ctr">
              <a:spcBef>
                <a:spcPts val="0"/>
              </a:spcBef>
              <a:buNone/>
              <a:defRPr/>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a), DPREG 33/2015)</a:t>
            </a:r>
          </a:p>
          <a:p>
            <a:pPr lvl="0">
              <a:spcBef>
                <a:spcPts val="0"/>
              </a:spcBef>
            </a:pPr>
            <a:r>
              <a:rPr lang="it-IT" sz="2200" dirty="0">
                <a:solidFill>
                  <a:srgbClr val="000000"/>
                </a:solidFill>
                <a:latin typeface="Arial" panose="020B0604020202020204" pitchFamily="34" charset="0"/>
                <a:cs typeface="Arial" panose="020B0604020202020204" pitchFamily="34" charset="0"/>
              </a:rPr>
              <a:t>direttore artistico</a:t>
            </a:r>
          </a:p>
          <a:p>
            <a:pPr lvl="0">
              <a:spcBef>
                <a:spcPts val="0"/>
              </a:spcBef>
            </a:pPr>
            <a:r>
              <a:rPr lang="it-IT" sz="2200" dirty="0">
                <a:solidFill>
                  <a:srgbClr val="000000"/>
                </a:solidFill>
                <a:latin typeface="Arial" panose="020B0604020202020204" pitchFamily="34" charset="0"/>
                <a:cs typeface="Arial" panose="020B0604020202020204" pitchFamily="34" charset="0"/>
              </a:rPr>
              <a:t>consulenti</a:t>
            </a:r>
          </a:p>
          <a:p>
            <a:pPr lvl="0">
              <a:spcBef>
                <a:spcPts val="0"/>
              </a:spcBef>
            </a:pPr>
            <a:r>
              <a:rPr lang="it-IT" sz="2200" dirty="0">
                <a:solidFill>
                  <a:srgbClr val="000000"/>
                </a:solidFill>
                <a:latin typeface="Arial" panose="020B0604020202020204" pitchFamily="34" charset="0"/>
                <a:cs typeface="Arial" panose="020B0604020202020204" pitchFamily="34" charset="0"/>
              </a:rPr>
              <a:t>organizzatori</a:t>
            </a:r>
          </a:p>
          <a:p>
            <a:pPr lvl="0">
              <a:spcBef>
                <a:spcPts val="0"/>
              </a:spcBef>
            </a:pPr>
            <a:r>
              <a:rPr lang="it-IT" sz="2200" dirty="0">
                <a:solidFill>
                  <a:srgbClr val="000000"/>
                </a:solidFill>
                <a:latin typeface="Arial" panose="020B0604020202020204" pitchFamily="34" charset="0"/>
                <a:cs typeface="Arial" panose="020B0604020202020204" pitchFamily="34" charset="0"/>
              </a:rPr>
              <a:t>personale artistico</a:t>
            </a:r>
          </a:p>
          <a:p>
            <a:pPr lvl="0">
              <a:spcBef>
                <a:spcPts val="0"/>
              </a:spcBef>
            </a:pPr>
            <a:r>
              <a:rPr lang="it-IT" sz="2200" dirty="0">
                <a:solidFill>
                  <a:srgbClr val="000000"/>
                </a:solidFill>
                <a:latin typeface="Arial" panose="020B0604020202020204" pitchFamily="34" charset="0"/>
                <a:cs typeface="Arial" panose="020B0604020202020204" pitchFamily="34" charset="0"/>
              </a:rPr>
              <a:t>personale tecnico</a:t>
            </a:r>
          </a:p>
          <a:p>
            <a:pPr lvl="0">
              <a:spcBef>
                <a:spcPts val="0"/>
              </a:spcBef>
            </a:pPr>
            <a:r>
              <a:rPr lang="it-IT" sz="2200" dirty="0">
                <a:solidFill>
                  <a:srgbClr val="000000"/>
                </a:solidFill>
                <a:latin typeface="Arial" panose="020B0604020202020204" pitchFamily="34" charset="0"/>
                <a:cs typeface="Arial" panose="020B0604020202020204" pitchFamily="34" charset="0"/>
              </a:rPr>
              <a:t>relatori</a:t>
            </a:r>
          </a:p>
          <a:p>
            <a:pPr lvl="0">
              <a:spcBef>
                <a:spcPts val="0"/>
              </a:spcBef>
            </a:pPr>
            <a:r>
              <a:rPr lang="it-IT" sz="2200" dirty="0">
                <a:solidFill>
                  <a:srgbClr val="000000"/>
                </a:solidFill>
                <a:latin typeface="Arial" panose="020B0604020202020204" pitchFamily="34" charset="0"/>
                <a:cs typeface="Arial" panose="020B0604020202020204" pitchFamily="34" charset="0"/>
              </a:rPr>
              <a:t>studiosi</a:t>
            </a:r>
          </a:p>
          <a:p>
            <a:pPr lvl="0">
              <a:spcBef>
                <a:spcPts val="0"/>
              </a:spcBef>
            </a:pPr>
            <a:r>
              <a:rPr lang="it-IT" sz="2200" dirty="0">
                <a:solidFill>
                  <a:srgbClr val="000000"/>
                </a:solidFill>
                <a:latin typeface="Arial" panose="020B0604020202020204" pitchFamily="34" charset="0"/>
                <a:cs typeface="Arial" panose="020B0604020202020204" pitchFamily="34" charset="0"/>
              </a:rPr>
              <a:t>personale amministrativo</a:t>
            </a:r>
            <a:r>
              <a:rPr lang="it-IT" sz="2200" b="1" dirty="0">
                <a:solidFill>
                  <a:srgbClr val="FF0000"/>
                </a:solidFill>
                <a:latin typeface="Arial" panose="020B0604020202020204" pitchFamily="34" charset="0"/>
                <a:cs typeface="Arial" panose="020B0604020202020204" pitchFamily="34" charset="0"/>
              </a:rPr>
              <a:t>*</a:t>
            </a:r>
          </a:p>
          <a:p>
            <a:pPr marL="0" lvl="0" indent="0" algn="ctr">
              <a:buNone/>
            </a:pPr>
            <a:r>
              <a:rPr lang="it-IT" sz="1600" b="1" dirty="0">
                <a:solidFill>
                  <a:srgbClr val="FF0000"/>
                </a:solidFill>
                <a:latin typeface="Arial" panose="020B0604020202020204" pitchFamily="34" charset="0"/>
                <a:cs typeface="Arial" panose="020B0604020202020204" pitchFamily="34" charset="0"/>
              </a:rPr>
              <a:t>* </a:t>
            </a:r>
            <a:r>
              <a:rPr lang="it-IT" sz="1600" b="1" kern="1200" dirty="0">
                <a:solidFill>
                  <a:srgbClr val="FF0000"/>
                </a:solidFill>
                <a:latin typeface="Arial" panose="020B0604020202020204" pitchFamily="34" charset="0"/>
                <a:cs typeface="Arial" panose="020B0604020202020204" pitchFamily="34" charset="0"/>
              </a:rPr>
              <a:t>(nella misura </a:t>
            </a:r>
            <a:r>
              <a:rPr lang="it-IT" sz="1600" b="1" kern="1200" dirty="0" err="1">
                <a:solidFill>
                  <a:srgbClr val="FF0000"/>
                </a:solidFill>
                <a:latin typeface="Arial" panose="020B0604020202020204" pitchFamily="34" charset="0"/>
                <a:cs typeface="Arial" panose="020B0604020202020204" pitchFamily="34" charset="0"/>
              </a:rPr>
              <a:t>max</a:t>
            </a:r>
            <a:r>
              <a:rPr lang="it-IT" sz="1600" b="1" kern="1200" dirty="0">
                <a:solidFill>
                  <a:srgbClr val="FF0000"/>
                </a:solidFill>
                <a:latin typeface="Arial" panose="020B0604020202020204" pitchFamily="34" charset="0"/>
                <a:cs typeface="Arial" panose="020B0604020202020204" pitchFamily="34" charset="0"/>
              </a:rPr>
              <a:t> 30% dell’importo dell’incentivo: spese, oneri fiscali, previdenziali, assicurativi)</a:t>
            </a:r>
          </a:p>
          <a:p>
            <a:endParaRPr lang="it-IT" dirty="0"/>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B27201A5-A286-A1A7-54FF-DA5B7C9DED2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51615677"/>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testo 4"/>
          <p:cNvSpPr>
            <a:spLocks noGrp="1"/>
          </p:cNvSpPr>
          <p:nvPr>
            <p:ph type="body" idx="4294967295"/>
          </p:nvPr>
        </p:nvSpPr>
        <p:spPr>
          <a:xfrm>
            <a:off x="179512" y="836713"/>
            <a:ext cx="8856984" cy="1512788"/>
          </a:xfrm>
        </p:spPr>
        <p:txBody>
          <a:bodyPr/>
          <a:lstStyle/>
          <a:p>
            <a:pPr marL="0" indent="0" algn="ctr">
              <a:spcBef>
                <a:spcPts val="0"/>
              </a:spcBef>
              <a:buNone/>
            </a:pPr>
            <a:r>
              <a:rPr lang="it-IT" sz="3600" b="1" cap="all" dirty="0">
                <a:solidFill>
                  <a:srgbClr val="3333CC"/>
                </a:solidFill>
                <a:latin typeface="Arial" panose="020B0604020202020204" pitchFamily="34" charset="0"/>
                <a:cs typeface="Arial" panose="020B0604020202020204" pitchFamily="34" charset="0"/>
              </a:rPr>
              <a:t>SPESE AMMISSIBILI</a:t>
            </a:r>
          </a:p>
          <a:p>
            <a:pPr marL="0" indent="0" algn="ctr">
              <a:spcBef>
                <a:spcPts val="0"/>
              </a:spcBef>
              <a:buNone/>
            </a:pPr>
            <a:endParaRPr lang="it-IT" sz="1200" b="1" cap="all" dirty="0">
              <a:solidFill>
                <a:srgbClr val="3333CC"/>
              </a:solidFill>
              <a:latin typeface="Arial" panose="020B0604020202020204" pitchFamily="34" charset="0"/>
              <a:cs typeface="Arial" panose="020B0604020202020204" pitchFamily="34" charset="0"/>
            </a:endParaRPr>
          </a:p>
          <a:p>
            <a:pPr mar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di personale relative al progetto</a:t>
            </a:r>
          </a:p>
          <a:p>
            <a:pPr marL="0" indent="0" algn="ctr">
              <a:spcBef>
                <a:spcPts val="0"/>
              </a:spcBef>
              <a:buNone/>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a), DPREG 33/2015)</a:t>
            </a:r>
            <a:endParaRPr lang="it-IT" sz="1800" b="1" dirty="0">
              <a:solidFill>
                <a:srgbClr val="00B050"/>
              </a:solidFill>
              <a:latin typeface="Arial" panose="020B0604020202020204" pitchFamily="34" charset="0"/>
              <a:ea typeface="+mj-ea"/>
              <a:cs typeface="Arial" panose="020B0604020202020204" pitchFamily="34" charset="0"/>
            </a:endParaRPr>
          </a:p>
          <a:p>
            <a:pPr marL="0" indent="0" algn="ctr">
              <a:spcBef>
                <a:spcPts val="0"/>
              </a:spcBef>
              <a:buNone/>
            </a:pPr>
            <a:endParaRPr lang="it-IT" sz="1800" b="1" dirty="0">
              <a:latin typeface="Arial" panose="020B0604020202020204" pitchFamily="34" charset="0"/>
              <a:cs typeface="Arial" panose="020B0604020202020204" pitchFamily="34" charset="0"/>
            </a:endParaRPr>
          </a:p>
        </p:txBody>
      </p:sp>
      <p:sp>
        <p:nvSpPr>
          <p:cNvPr id="7" name="Segnaposto contenuto 6"/>
          <p:cNvSpPr>
            <a:spLocks noGrp="1"/>
          </p:cNvSpPr>
          <p:nvPr>
            <p:ph sz="half" idx="4294967295"/>
          </p:nvPr>
        </p:nvSpPr>
        <p:spPr>
          <a:xfrm>
            <a:off x="0" y="2276475"/>
            <a:ext cx="4608513" cy="3024733"/>
          </a:xfrm>
        </p:spPr>
        <p:txBody>
          <a:bodyPr/>
          <a:lstStyle/>
          <a:p>
            <a:pPr marL="0" indent="0" algn="ctr">
              <a:buNone/>
            </a:pPr>
            <a:endParaRPr lang="it-IT" sz="2600" b="1" dirty="0">
              <a:solidFill>
                <a:srgbClr val="000000"/>
              </a:solidFill>
              <a:ea typeface="+mj-ea"/>
              <a:cs typeface="+mj-cs"/>
            </a:endParaRPr>
          </a:p>
          <a:p>
            <a:pPr marL="0" indent="0" algn="ctr">
              <a:buNone/>
            </a:pPr>
            <a:endParaRPr lang="it-IT" sz="2600" b="1" dirty="0">
              <a:solidFill>
                <a:srgbClr val="000000"/>
              </a:solidFill>
              <a:ea typeface="+mj-ea"/>
              <a:cs typeface="+mj-cs"/>
            </a:endParaRPr>
          </a:p>
          <a:p>
            <a:pPr marL="0" indent="0" algn="ctr">
              <a:buNone/>
            </a:pPr>
            <a:r>
              <a:rPr lang="it-IT" sz="2600" b="1" dirty="0">
                <a:solidFill>
                  <a:srgbClr val="000000"/>
                </a:solidFill>
                <a:latin typeface="Arial" panose="020B0604020202020204" pitchFamily="34" charset="0"/>
                <a:ea typeface="+mj-ea"/>
                <a:cs typeface="Arial" panose="020B0604020202020204" pitchFamily="34" charset="0"/>
              </a:rPr>
              <a:t>Retribuzione </a:t>
            </a:r>
          </a:p>
          <a:p>
            <a:pPr marL="0" indent="0" algn="ctr">
              <a:buNone/>
            </a:pPr>
            <a:r>
              <a:rPr lang="it-IT" sz="1600" b="1" dirty="0">
                <a:solidFill>
                  <a:srgbClr val="000000"/>
                </a:solidFill>
                <a:latin typeface="Arial" panose="020B0604020202020204" pitchFamily="34" charset="0"/>
                <a:ea typeface="+mj-ea"/>
                <a:cs typeface="Arial" panose="020B0604020202020204" pitchFamily="34" charset="0"/>
              </a:rPr>
              <a:t>compresi oneri fiscali previdenziali assicurativi a carico del beneficiario</a:t>
            </a:r>
          </a:p>
        </p:txBody>
      </p:sp>
      <p:sp>
        <p:nvSpPr>
          <p:cNvPr id="9" name="Segnaposto contenuto 8"/>
          <p:cNvSpPr>
            <a:spLocks noGrp="1"/>
          </p:cNvSpPr>
          <p:nvPr>
            <p:ph sz="quarter" idx="4294967295"/>
          </p:nvPr>
        </p:nvSpPr>
        <p:spPr>
          <a:xfrm>
            <a:off x="4716463" y="2276475"/>
            <a:ext cx="4427537" cy="3096741"/>
          </a:xfrm>
        </p:spPr>
        <p:txBody>
          <a:bodyPr/>
          <a:lstStyle/>
          <a:p>
            <a:pPr marL="0" lvl="0" indent="0" algn="ctr">
              <a:buNone/>
            </a:pPr>
            <a:endParaRPr lang="it-IT" sz="1000" b="1" dirty="0">
              <a:solidFill>
                <a:srgbClr val="000000"/>
              </a:solidFill>
              <a:ea typeface="+mj-ea"/>
              <a:cs typeface="+mj-cs"/>
            </a:endParaRPr>
          </a:p>
          <a:p>
            <a:pPr marL="0" lvl="0" indent="0" algn="ctr">
              <a:buNone/>
            </a:pPr>
            <a:r>
              <a:rPr lang="it-IT" sz="2600" b="1" dirty="0">
                <a:solidFill>
                  <a:srgbClr val="000000"/>
                </a:solidFill>
                <a:latin typeface="Arial" panose="020B0604020202020204" pitchFamily="34" charset="0"/>
                <a:ea typeface="+mj-ea"/>
                <a:cs typeface="Arial" panose="020B0604020202020204" pitchFamily="34" charset="0"/>
              </a:rPr>
              <a:t>Spese</a:t>
            </a:r>
          </a:p>
          <a:p>
            <a:pPr marL="0" lvl="0" indent="0" algn="ctr">
              <a:buNone/>
            </a:pPr>
            <a:r>
              <a:rPr lang="it-IT" sz="1800" b="1" dirty="0">
                <a:solidFill>
                  <a:srgbClr val="00B050"/>
                </a:solidFill>
                <a:latin typeface="Arial" panose="020B0604020202020204" pitchFamily="34" charset="0"/>
                <a:cs typeface="Arial" panose="020B0604020202020204" pitchFamily="34" charset="0"/>
              </a:rPr>
              <a:t>rimborsate/sostenute direttamente</a:t>
            </a:r>
            <a:endParaRPr lang="it-IT" sz="1800" b="1" dirty="0">
              <a:solidFill>
                <a:srgbClr val="000000"/>
              </a:solidFill>
              <a:latin typeface="Arial" panose="020B0604020202020204" pitchFamily="34" charset="0"/>
              <a:ea typeface="+mj-ea"/>
              <a:cs typeface="Arial" panose="020B0604020202020204" pitchFamily="34" charset="0"/>
            </a:endParaRPr>
          </a:p>
          <a:p>
            <a:pPr marL="0" lvl="0" indent="0" algn="ctr">
              <a:buNone/>
            </a:pPr>
            <a:r>
              <a:rPr lang="it-IT" sz="1800" b="1" dirty="0">
                <a:solidFill>
                  <a:srgbClr val="000000"/>
                </a:solidFill>
                <a:latin typeface="Arial" panose="020B0604020202020204" pitchFamily="34" charset="0"/>
                <a:ea typeface="+mj-ea"/>
                <a:cs typeface="Arial" panose="020B0604020202020204" pitchFamily="34" charset="0"/>
              </a:rPr>
              <a:t>viaggio</a:t>
            </a:r>
          </a:p>
          <a:p>
            <a:pPr marL="0" lvl="0" indent="0" algn="ctr">
              <a:buNone/>
            </a:pPr>
            <a:r>
              <a:rPr lang="it-IT" sz="1800" b="1" dirty="0">
                <a:solidFill>
                  <a:srgbClr val="000000"/>
                </a:solidFill>
                <a:latin typeface="Arial" panose="020B0604020202020204" pitchFamily="34" charset="0"/>
                <a:ea typeface="+mj-ea"/>
                <a:cs typeface="Arial" panose="020B0604020202020204" pitchFamily="34" charset="0"/>
              </a:rPr>
              <a:t>vitto </a:t>
            </a:r>
          </a:p>
          <a:p>
            <a:pPr marL="0" lvl="0" indent="0" algn="ctr">
              <a:buNone/>
            </a:pPr>
            <a:r>
              <a:rPr lang="it-IT" sz="1800" b="1" dirty="0">
                <a:solidFill>
                  <a:srgbClr val="FF0000"/>
                </a:solidFill>
                <a:latin typeface="Arial" panose="020B0604020202020204" pitchFamily="34" charset="0"/>
                <a:ea typeface="+mj-ea"/>
                <a:cs typeface="Arial" panose="020B0604020202020204" pitchFamily="34" charset="0"/>
              </a:rPr>
              <a:t>(solo pranzi e cene)</a:t>
            </a:r>
          </a:p>
          <a:p>
            <a:pPr marL="0" lvl="0" indent="0" algn="ctr">
              <a:buNone/>
            </a:pPr>
            <a:r>
              <a:rPr lang="it-IT" sz="1800" b="1" dirty="0">
                <a:solidFill>
                  <a:srgbClr val="000000"/>
                </a:solidFill>
                <a:latin typeface="Arial" panose="020B0604020202020204" pitchFamily="34" charset="0"/>
                <a:ea typeface="+mj-ea"/>
                <a:cs typeface="Arial" panose="020B0604020202020204" pitchFamily="34" charset="0"/>
              </a:rPr>
              <a:t>alloggio</a:t>
            </a:r>
          </a:p>
          <a:p>
            <a:pPr marL="0" lvl="0" indent="0" algn="ctr">
              <a:buNone/>
            </a:pPr>
            <a:r>
              <a:rPr lang="it-IT" sz="1800" b="1" dirty="0">
                <a:solidFill>
                  <a:srgbClr val="000000"/>
                </a:solidFill>
                <a:latin typeface="Arial" panose="020B0604020202020204" pitchFamily="34" charset="0"/>
                <a:ea typeface="+mj-ea"/>
                <a:cs typeface="Arial" panose="020B0604020202020204" pitchFamily="34" charset="0"/>
              </a:rPr>
              <a:t>diarie forfettarie </a:t>
            </a:r>
          </a:p>
          <a:p>
            <a:pPr marL="0" lvl="0" indent="0" algn="ctr">
              <a:buNone/>
            </a:pPr>
            <a:r>
              <a:rPr lang="it-IT" sz="1800" b="1" dirty="0">
                <a:solidFill>
                  <a:srgbClr val="FF0000"/>
                </a:solidFill>
                <a:latin typeface="Arial" panose="020B0604020202020204" pitchFamily="34" charset="0"/>
                <a:ea typeface="+mj-ea"/>
                <a:cs typeface="Arial" panose="020B0604020202020204" pitchFamily="34" charset="0"/>
              </a:rPr>
              <a:t>(se predeterminate contrattualmente)</a:t>
            </a:r>
            <a:endParaRPr lang="it-IT" sz="1800" dirty="0">
              <a:solidFill>
                <a:srgbClr val="FF0000"/>
              </a:solidFill>
              <a:latin typeface="Arial" panose="020B0604020202020204" pitchFamily="34" charset="0"/>
              <a:ea typeface="+mj-ea"/>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93806206-65AB-68BA-1A1A-0E253E2F43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44713506"/>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2"/>
            <a:ext cx="8856984" cy="5112569"/>
          </a:xfrm>
        </p:spPr>
        <p:txBody>
          <a:bodyPr/>
          <a:lstStyle/>
          <a:p>
            <a:pPr mar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indent="0" algn="ctr" eaLnBrk="1" hangingPunct="1">
              <a:spcBef>
                <a:spcPts val="0"/>
              </a:spcBef>
              <a:buNone/>
              <a:defRPr/>
            </a:pPr>
            <a:endParaRPr lang="it-IT" sz="700" b="1" cap="all" dirty="0">
              <a:solidFill>
                <a:srgbClr val="3333CC"/>
              </a:solidFill>
              <a:latin typeface="Arial" panose="020B0604020202020204" pitchFamily="34" charset="0"/>
              <a:cs typeface="Arial" panose="020B0604020202020204" pitchFamily="34" charset="0"/>
            </a:endParaRP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di produzione relative al progetto</a:t>
            </a:r>
          </a:p>
          <a:p>
            <a:pPr marL="0" lvl="0" indent="0" algn="ctr">
              <a:spcBef>
                <a:spcPts val="0"/>
              </a:spcBef>
              <a:spcAft>
                <a:spcPts val="600"/>
              </a:spcAft>
              <a:buNone/>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b), DPREG 33/2015)</a:t>
            </a:r>
          </a:p>
          <a:p>
            <a:pPr marL="0" lvl="0" indent="0" algn="just">
              <a:spcBef>
                <a:spcPts val="0"/>
              </a:spcBef>
              <a:spcAft>
                <a:spcPts val="0"/>
              </a:spcAft>
              <a:buNone/>
            </a:pPr>
            <a:r>
              <a:rPr lang="it-IT" sz="1800" b="1" dirty="0">
                <a:solidFill>
                  <a:srgbClr val="000000"/>
                </a:solidFill>
                <a:latin typeface="Arial" panose="020B0604020202020204" pitchFamily="34" charset="0"/>
                <a:cs typeface="Arial" panose="020B0604020202020204" pitchFamily="34" charset="0"/>
              </a:rPr>
              <a:t>- Acquisto o noleggio scenografie, costumi, strumentazione tecnica, luce e suoni</a:t>
            </a:r>
          </a:p>
          <a:p>
            <a:pPr marL="0" lvl="0" indent="0" algn="just">
              <a:spcBef>
                <a:spcPts val="0"/>
              </a:spcBef>
              <a:spcAft>
                <a:spcPts val="0"/>
              </a:spcAft>
              <a:buNone/>
            </a:pPr>
            <a:r>
              <a:rPr lang="it-IT" sz="1800" b="1" dirty="0">
                <a:solidFill>
                  <a:srgbClr val="000000"/>
                </a:solidFill>
                <a:latin typeface="Arial" panose="020B0604020202020204" pitchFamily="34" charset="0"/>
                <a:cs typeface="Arial" panose="020B0604020202020204" pitchFamily="34" charset="0"/>
              </a:rPr>
              <a:t>- Prestazioni di terzi per allestimenti di strutture architettoniche mobili e scenografie (montaggio, smontaggio facchinaggio)</a:t>
            </a:r>
          </a:p>
          <a:p>
            <a:pPr marL="0" lvl="0" indent="0" algn="just">
              <a:spcBef>
                <a:spcPts val="0"/>
              </a:spcBef>
              <a:spcAft>
                <a:spcPts val="0"/>
              </a:spcAft>
              <a:buNone/>
            </a:pPr>
            <a:r>
              <a:rPr lang="it-IT" sz="1800" b="1" dirty="0">
                <a:solidFill>
                  <a:srgbClr val="000000"/>
                </a:solidFill>
                <a:latin typeface="Arial" panose="020B0604020202020204" pitchFamily="34" charset="0"/>
                <a:cs typeface="Arial" panose="020B0604020202020204" pitchFamily="34" charset="0"/>
              </a:rPr>
              <a:t>- Accesso opere protette dal diritto di autore o contenuti protetti da diritti di proprietà intellettuale</a:t>
            </a:r>
          </a:p>
          <a:p>
            <a:pPr marL="0" lvl="0" indent="0" algn="just">
              <a:spcBef>
                <a:spcPts val="0"/>
              </a:spcBef>
              <a:spcAft>
                <a:spcPts val="0"/>
              </a:spcAft>
              <a:buNone/>
            </a:pPr>
            <a:r>
              <a:rPr lang="it-IT" sz="1800" b="1" dirty="0">
                <a:solidFill>
                  <a:srgbClr val="000000"/>
                </a:solidFill>
                <a:latin typeface="Arial" panose="020B0604020202020204" pitchFamily="34" charset="0"/>
                <a:cs typeface="Arial" panose="020B0604020202020204" pitchFamily="34" charset="0"/>
              </a:rPr>
              <a:t>- Trasporto o spedizione strumenti e altre attrezzature e connesse spese assicurative</a:t>
            </a:r>
          </a:p>
          <a:p>
            <a:pPr marL="0" lvl="0" indent="0" algn="just">
              <a:spcBef>
                <a:spcPts val="0"/>
              </a:spcBef>
              <a:spcAft>
                <a:spcPts val="0"/>
              </a:spcAft>
              <a:buNone/>
            </a:pPr>
            <a:r>
              <a:rPr lang="it-IT" sz="1800" b="1" dirty="0">
                <a:solidFill>
                  <a:srgbClr val="000000"/>
                </a:solidFill>
                <a:latin typeface="Arial" panose="020B0604020202020204" pitchFamily="34" charset="0"/>
                <a:cs typeface="Arial" panose="020B0604020202020204" pitchFamily="34" charset="0"/>
              </a:rPr>
              <a:t>- Oneri di sicurezza e servizi antincendio</a:t>
            </a:r>
          </a:p>
          <a:p>
            <a:pPr marL="0" lvl="0" indent="0" algn="just">
              <a:spcBef>
                <a:spcPts val="0"/>
              </a:spcBef>
              <a:spcAft>
                <a:spcPts val="0"/>
              </a:spcAft>
              <a:buNone/>
            </a:pPr>
            <a:r>
              <a:rPr lang="it-IT" sz="1800" b="1" dirty="0">
                <a:latin typeface="Arial" panose="020B0604020202020204" pitchFamily="34" charset="0"/>
                <a:cs typeface="Arial" panose="020B0604020202020204" pitchFamily="34" charset="0"/>
              </a:rPr>
              <a:t>- Spese per rappresentanza (esclusivamente coffee break, rinfreschi, brindisi con ospiti e giornalisti max 5% del contributo)</a:t>
            </a:r>
          </a:p>
          <a:p>
            <a:pPr marL="0" lvl="0" indent="0">
              <a:buNone/>
            </a:pPr>
            <a:r>
              <a:rPr lang="it-IT" sz="1400" b="1" dirty="0">
                <a:solidFill>
                  <a:srgbClr val="00B0F0"/>
                </a:solidFill>
                <a:latin typeface="Arial" panose="020B0604020202020204" pitchFamily="34" charset="0"/>
                <a:cs typeface="Arial" panose="020B0604020202020204" pitchFamily="34" charset="0"/>
              </a:rPr>
              <a:t>NB: LE SPESE SOSTENUTE PER L’ACQUISTO DI BENI STRUMENTALI SONO AMMISSIBILI MAX 20% DELL’IMPORTO DELL’INCENTIVO</a:t>
            </a:r>
          </a:p>
          <a:p>
            <a:pPr marL="0" indent="0" eaLnBrk="1" hangingPunct="1">
              <a:buNone/>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45395497-9A72-6E80-7E59-EF0ECC7552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6136170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2"/>
            <a:ext cx="8856984" cy="5112569"/>
          </a:xfrm>
        </p:spPr>
        <p:txBody>
          <a:bodyPr/>
          <a:lstStyle/>
          <a:p>
            <a:pPr mar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indent="0" algn="ctr" eaLnBrk="1" hangingPunct="1">
              <a:spcBef>
                <a:spcPts val="0"/>
              </a:spcBef>
              <a:buNone/>
              <a:defRPr/>
            </a:pPr>
            <a:endParaRPr lang="it-IT" sz="1200" b="1" cap="all" dirty="0">
              <a:solidFill>
                <a:srgbClr val="3333CC"/>
              </a:solidFill>
              <a:latin typeface="Arial" panose="020B0604020202020204" pitchFamily="34" charset="0"/>
              <a:cs typeface="Arial" panose="020B0604020202020204" pitchFamily="34" charset="0"/>
            </a:endParaRP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di pubblicità e promozione relative al progetto</a:t>
            </a:r>
          </a:p>
          <a:p>
            <a:pPr marL="0" lvl="0" indent="0" algn="ctr">
              <a:spcBef>
                <a:spcPts val="0"/>
              </a:spcBef>
              <a:buNone/>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c), DPREG 33/2015)</a:t>
            </a:r>
          </a:p>
          <a:p>
            <a:pPr marL="0" lvl="0" indent="0" algn="ctr">
              <a:buNone/>
            </a:pPr>
            <a:endParaRPr lang="it-IT" sz="800" b="1" dirty="0">
              <a:solidFill>
                <a:srgbClr val="000000"/>
              </a:solidFill>
              <a:latin typeface="Arial" panose="020B0604020202020204" pitchFamily="34" charset="0"/>
              <a:cs typeface="Arial" panose="020B0604020202020204" pitchFamily="34" charset="0"/>
            </a:endParaRPr>
          </a:p>
          <a:p>
            <a:pPr lvl="0">
              <a:buFontTx/>
              <a:buChar char="-"/>
            </a:pPr>
            <a:r>
              <a:rPr lang="it-IT" sz="1800" b="1" dirty="0">
                <a:solidFill>
                  <a:srgbClr val="000000"/>
                </a:solidFill>
                <a:latin typeface="Arial" panose="020B0604020202020204" pitchFamily="34" charset="0"/>
                <a:cs typeface="Arial" panose="020B0604020202020204" pitchFamily="34" charset="0"/>
              </a:rPr>
              <a:t>Servizi ufficio stampa</a:t>
            </a:r>
          </a:p>
          <a:p>
            <a:pPr lvl="0">
              <a:buFontTx/>
              <a:buChar char="-"/>
            </a:pPr>
            <a:r>
              <a:rPr lang="it-IT" sz="1800" b="1" dirty="0">
                <a:solidFill>
                  <a:srgbClr val="000000"/>
                </a:solidFill>
                <a:latin typeface="Arial" panose="020B0604020202020204" pitchFamily="34" charset="0"/>
                <a:cs typeface="Arial" panose="020B0604020202020204" pitchFamily="34" charset="0"/>
              </a:rPr>
              <a:t>Stampe</a:t>
            </a:r>
          </a:p>
          <a:p>
            <a:pPr lvl="0">
              <a:buFontTx/>
              <a:buChar char="-"/>
            </a:pPr>
            <a:r>
              <a:rPr lang="it-IT" sz="1800" b="1" dirty="0">
                <a:solidFill>
                  <a:srgbClr val="000000"/>
                </a:solidFill>
                <a:latin typeface="Arial" panose="020B0604020202020204" pitchFamily="34" charset="0"/>
                <a:cs typeface="Arial" panose="020B0604020202020204" pitchFamily="34" charset="0"/>
              </a:rPr>
              <a:t>Distribuzione e affissione locandine e manifesti</a:t>
            </a:r>
          </a:p>
          <a:p>
            <a:pPr lvl="0">
              <a:buFontTx/>
              <a:buChar char="-"/>
            </a:pPr>
            <a:r>
              <a:rPr lang="it-IT" sz="1800" b="1" dirty="0">
                <a:solidFill>
                  <a:srgbClr val="000000"/>
                </a:solidFill>
                <a:latin typeface="Arial" panose="020B0604020202020204" pitchFamily="34" charset="0"/>
                <a:cs typeface="Arial" panose="020B0604020202020204" pitchFamily="34" charset="0"/>
              </a:rPr>
              <a:t>Prestazioni professionali di ripresa video, registrazione audio, servizi fotografici</a:t>
            </a:r>
          </a:p>
          <a:p>
            <a:pPr lvl="0">
              <a:buFontTx/>
              <a:buChar char="-"/>
            </a:pPr>
            <a:r>
              <a:rPr lang="it-IT" sz="1800" b="1" dirty="0">
                <a:solidFill>
                  <a:srgbClr val="000000"/>
                </a:solidFill>
                <a:latin typeface="Arial" panose="020B0604020202020204" pitchFamily="34" charset="0"/>
                <a:cs typeface="Arial" panose="020B0604020202020204" pitchFamily="34" charset="0"/>
              </a:rPr>
              <a:t>Pubblicità</a:t>
            </a:r>
          </a:p>
          <a:p>
            <a:pPr lvl="0">
              <a:buFontTx/>
              <a:buChar char="-"/>
            </a:pPr>
            <a:r>
              <a:rPr lang="it-IT" sz="1800" b="1" dirty="0">
                <a:solidFill>
                  <a:srgbClr val="000000"/>
                </a:solidFill>
                <a:latin typeface="Arial" panose="020B0604020202020204" pitchFamily="34" charset="0"/>
                <a:cs typeface="Arial" panose="020B0604020202020204" pitchFamily="34" charset="0"/>
              </a:rPr>
              <a:t>Gestione e manutenzione sito web</a:t>
            </a:r>
          </a:p>
          <a:p>
            <a:pPr lvl="0">
              <a:buFontTx/>
              <a:buChar char="-"/>
            </a:pPr>
            <a:r>
              <a:rPr lang="it-IT" sz="1800" b="1" dirty="0">
                <a:latin typeface="Arial" panose="020B0604020202020204" pitchFamily="34" charset="0"/>
                <a:cs typeface="Arial" panose="020B0604020202020204" pitchFamily="34" charset="0"/>
              </a:rPr>
              <a:t>Spese per stampe, cataloghi d’arte, pubblicazione atti convegni</a:t>
            </a:r>
          </a:p>
          <a:p>
            <a:pPr marL="0" lvl="0" indent="0">
              <a:buNone/>
            </a:pPr>
            <a:endParaRPr lang="it-IT" sz="1400" b="1" dirty="0">
              <a:solidFill>
                <a:srgbClr val="000000"/>
              </a:solidFill>
            </a:endParaRPr>
          </a:p>
          <a:p>
            <a:pPr marL="0" lvl="0" indent="0">
              <a:buNone/>
            </a:pPr>
            <a:endParaRPr lang="it-IT" sz="1400" b="1" dirty="0">
              <a:solidFill>
                <a:srgbClr val="000000"/>
              </a:solidFill>
            </a:endParaRPr>
          </a:p>
          <a:p>
            <a:pPr marL="0" indent="0" eaLnBrk="1" hangingPunct="1">
              <a:buNone/>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896E6902-D5CB-C739-4144-7C978B9199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6813493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2"/>
            <a:ext cx="8856984" cy="5112569"/>
          </a:xfrm>
        </p:spPr>
        <p:txBody>
          <a:bodyPr/>
          <a:lstStyle/>
          <a:p>
            <a:pPr mar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di gestione spazi relative al progetto</a:t>
            </a:r>
          </a:p>
          <a:p>
            <a:pPr marL="0" lvl="0" indent="0" algn="ctr">
              <a:spcBef>
                <a:spcPts val="0"/>
              </a:spcBef>
              <a:buNone/>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d), DPREG 33/2015)</a:t>
            </a:r>
          </a:p>
          <a:p>
            <a:pPr marL="0" lvl="0" indent="0" algn="ctr">
              <a:buNone/>
            </a:pPr>
            <a:endParaRPr lang="it-IT" b="1" dirty="0">
              <a:solidFill>
                <a:srgbClr val="000000"/>
              </a:solidFill>
              <a:latin typeface="Arial" panose="020B0604020202020204" pitchFamily="34" charset="0"/>
              <a:cs typeface="Arial" panose="020B0604020202020204" pitchFamily="34" charset="0"/>
            </a:endParaRPr>
          </a:p>
          <a:p>
            <a:pPr marL="0" lvl="0" indent="0" algn="ctr">
              <a:buNone/>
            </a:pPr>
            <a:endParaRPr lang="it-IT" b="1" dirty="0">
              <a:solidFill>
                <a:srgbClr val="000000"/>
              </a:solidFill>
              <a:latin typeface="Arial" panose="020B0604020202020204" pitchFamily="34" charset="0"/>
              <a:cs typeface="Arial" panose="020B0604020202020204" pitchFamily="34" charset="0"/>
            </a:endParaRPr>
          </a:p>
          <a:p>
            <a:pPr lvl="0">
              <a:buFontTx/>
              <a:buChar char="-"/>
            </a:pPr>
            <a:r>
              <a:rPr lang="it-IT" sz="1800" b="1" dirty="0">
                <a:solidFill>
                  <a:srgbClr val="000000"/>
                </a:solidFill>
                <a:latin typeface="Arial" panose="020B0604020202020204" pitchFamily="34" charset="0"/>
                <a:cs typeface="Arial" panose="020B0604020202020204" pitchFamily="34" charset="0"/>
              </a:rPr>
              <a:t>Locazione di spazi per spettacoli/attività culturali</a:t>
            </a:r>
          </a:p>
          <a:p>
            <a:pPr lvl="0">
              <a:buFontTx/>
              <a:buChar char="-"/>
            </a:pPr>
            <a:r>
              <a:rPr lang="it-IT" sz="1800" b="1" dirty="0">
                <a:solidFill>
                  <a:srgbClr val="000000"/>
                </a:solidFill>
                <a:latin typeface="Arial" panose="020B0604020202020204" pitchFamily="34" charset="0"/>
                <a:cs typeface="Arial" panose="020B0604020202020204" pitchFamily="34" charset="0"/>
              </a:rPr>
              <a:t>Manutenzione, utenze e pulizia di spazi per spettacoli /attività culturali</a:t>
            </a:r>
          </a:p>
          <a:p>
            <a:pPr lvl="0">
              <a:buFontTx/>
              <a:buChar char="-"/>
            </a:pPr>
            <a:endParaRPr lang="it-IT"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lvl="0" indent="0" algn="ctr">
              <a:buNone/>
            </a:pPr>
            <a:r>
              <a:rPr lang="it-IT" sz="1800" dirty="0">
                <a:effectLst/>
                <a:latin typeface="DecimaWE Rg" panose="02000000000000000000" pitchFamily="2" charset="0"/>
                <a:ea typeface="Times New Roman" panose="02020603050405020304" pitchFamily="18" charset="0"/>
                <a:cs typeface="Times New Roman" panose="02020603050405020304" pitchFamily="18" charset="0"/>
              </a:rPr>
              <a:t>solo nella misura in cui queste spese siano strettamente inerenti ai periodi di tempo in cui in tali spazi si realizzano le attività progettuali</a:t>
            </a:r>
            <a:endParaRPr lang="it-IT" sz="1800" b="1" dirty="0">
              <a:latin typeface="Arial" panose="020B0604020202020204" pitchFamily="34" charset="0"/>
              <a:cs typeface="Arial" panose="020B0604020202020204" pitchFamily="34" charset="0"/>
            </a:endParaRPr>
          </a:p>
          <a:p>
            <a:pPr marL="0" lvl="0" indent="0">
              <a:buNone/>
            </a:pPr>
            <a:endParaRPr lang="it-IT" sz="1400" b="1" dirty="0">
              <a:solidFill>
                <a:srgbClr val="000000"/>
              </a:solidFill>
            </a:endParaRPr>
          </a:p>
          <a:p>
            <a:pPr marL="0" lvl="0" indent="0">
              <a:buNone/>
            </a:pPr>
            <a:endParaRPr lang="it-IT" sz="1400" b="1" dirty="0">
              <a:solidFill>
                <a:srgbClr val="000000"/>
              </a:solidFill>
            </a:endParaRPr>
          </a:p>
          <a:p>
            <a:pPr marL="0" indent="0" eaLnBrk="1" hangingPunct="1">
              <a:buNone/>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7991C075-297F-5516-A309-D0B96955348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17627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3"/>
            <a:ext cx="8856984" cy="5184575"/>
          </a:xfrm>
        </p:spPr>
        <p:txBody>
          <a:bodyPr/>
          <a:lstStyle/>
          <a:p>
            <a:pPr mar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Avvisi ordinari e speciali</a:t>
            </a:r>
          </a:p>
          <a:p>
            <a:pPr marL="0" indent="0" algn="ctr" eaLnBrk="1" hangingPunct="1">
              <a:spcBef>
                <a:spcPts val="0"/>
              </a:spcBef>
              <a:buNone/>
              <a:defRPr/>
            </a:pPr>
            <a:endParaRPr lang="it-IT" sz="1200" b="1" cap="all" dirty="0">
              <a:solidFill>
                <a:srgbClr val="3333CC"/>
              </a:solidFill>
              <a:latin typeface="Arial" panose="020B0604020202020204" pitchFamily="34" charset="0"/>
              <a:cs typeface="Arial" panose="020B0604020202020204" pitchFamily="34" charset="0"/>
            </a:endParaRP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generali di funzionamento</a:t>
            </a:r>
          </a:p>
          <a:p>
            <a:pPr marL="0" lvl="0" indent="0" algn="ctr">
              <a:spcBef>
                <a:spcPts val="0"/>
              </a:spcBef>
              <a:buNone/>
            </a:pPr>
            <a:r>
              <a:rPr lang="it-IT" sz="1800" b="1" dirty="0">
                <a:solidFill>
                  <a:srgbClr val="000000"/>
                </a:solidFill>
                <a:latin typeface="Arial" panose="020B0604020202020204" pitchFamily="34" charset="0"/>
                <a:cs typeface="Arial" panose="020B0604020202020204" pitchFamily="34" charset="0"/>
              </a:rPr>
              <a:t>(art. 7, comma 1, </a:t>
            </a:r>
            <a:r>
              <a:rPr lang="it-IT" sz="1800" b="1" dirty="0" err="1">
                <a:solidFill>
                  <a:srgbClr val="000000"/>
                </a:solidFill>
                <a:latin typeface="Arial" panose="020B0604020202020204" pitchFamily="34" charset="0"/>
                <a:cs typeface="Arial" panose="020B0604020202020204" pitchFamily="34" charset="0"/>
              </a:rPr>
              <a:t>lett</a:t>
            </a:r>
            <a:r>
              <a:rPr lang="it-IT" sz="1800" b="1" dirty="0">
                <a:solidFill>
                  <a:srgbClr val="000000"/>
                </a:solidFill>
                <a:latin typeface="Arial" panose="020B0604020202020204" pitchFamily="34" charset="0"/>
                <a:cs typeface="Arial" panose="020B0604020202020204" pitchFamily="34" charset="0"/>
              </a:rPr>
              <a:t>. e) DPREG 33/2015)</a:t>
            </a:r>
          </a:p>
          <a:p>
            <a:pPr lvl="0">
              <a:buFontTx/>
              <a:buChar char="-"/>
            </a:pPr>
            <a:r>
              <a:rPr lang="it-IT" sz="1650" b="1" dirty="0">
                <a:solidFill>
                  <a:srgbClr val="000000"/>
                </a:solidFill>
                <a:latin typeface="Arial" panose="020B0604020202020204" pitchFamily="34" charset="0"/>
                <a:cs typeface="Arial" panose="020B0604020202020204" pitchFamily="34" charset="0"/>
              </a:rPr>
              <a:t>Fornitura  elettricità, gas, acqua</a:t>
            </a:r>
          </a:p>
          <a:p>
            <a:pPr lvl="0">
              <a:buFontTx/>
              <a:buChar char="-"/>
            </a:pPr>
            <a:r>
              <a:rPr lang="it-IT" sz="1650" b="1" dirty="0">
                <a:solidFill>
                  <a:srgbClr val="000000"/>
                </a:solidFill>
                <a:latin typeface="Arial" panose="020B0604020202020204" pitchFamily="34" charset="0"/>
                <a:cs typeface="Arial" panose="020B0604020202020204" pitchFamily="34" charset="0"/>
              </a:rPr>
              <a:t>Canoni locazione, spese condominiali, assicurative delle sedi legali/operative</a:t>
            </a:r>
          </a:p>
          <a:p>
            <a:pPr lvl="0">
              <a:buFontTx/>
              <a:buChar char="-"/>
            </a:pPr>
            <a:r>
              <a:rPr lang="it-IT" sz="1650" b="1" dirty="0">
                <a:solidFill>
                  <a:srgbClr val="000000"/>
                </a:solidFill>
                <a:latin typeface="Arial" panose="020B0604020202020204" pitchFamily="34" charset="0"/>
                <a:cs typeface="Arial" panose="020B0604020202020204" pitchFamily="34" charset="0"/>
              </a:rPr>
              <a:t>Acquisto/spese per noleggio-leasing (escluso riscatto) di </a:t>
            </a:r>
            <a:r>
              <a:rPr lang="it-IT" sz="1650" b="1" dirty="0">
                <a:solidFill>
                  <a:srgbClr val="00B0F0"/>
                </a:solidFill>
                <a:latin typeface="Arial" panose="020B0604020202020204" pitchFamily="34" charset="0"/>
                <a:cs typeface="Arial" panose="020B0604020202020204" pitchFamily="34" charset="0"/>
              </a:rPr>
              <a:t>beni strumentali </a:t>
            </a:r>
            <a:r>
              <a:rPr lang="it-IT" sz="1650" b="1" dirty="0">
                <a:solidFill>
                  <a:srgbClr val="000000"/>
                </a:solidFill>
                <a:latin typeface="Arial" panose="020B0604020202020204" pitchFamily="34" charset="0"/>
                <a:cs typeface="Arial" panose="020B0604020202020204" pitchFamily="34" charset="0"/>
              </a:rPr>
              <a:t>per sede legale/operative</a:t>
            </a:r>
          </a:p>
          <a:p>
            <a:pPr lvl="0">
              <a:buFontTx/>
              <a:buChar char="-"/>
            </a:pPr>
            <a:r>
              <a:rPr lang="it-IT" sz="1650" b="1" dirty="0">
                <a:solidFill>
                  <a:srgbClr val="000000"/>
                </a:solidFill>
                <a:latin typeface="Arial" panose="020B0604020202020204" pitchFamily="34" charset="0"/>
                <a:cs typeface="Arial" panose="020B0604020202020204" pitchFamily="34" charset="0"/>
              </a:rPr>
              <a:t>Pulizia e manutenzione locali sede</a:t>
            </a:r>
          </a:p>
          <a:p>
            <a:pPr lvl="0">
              <a:buFontTx/>
              <a:buChar char="-"/>
            </a:pPr>
            <a:r>
              <a:rPr lang="it-IT" sz="1650" b="1" dirty="0">
                <a:solidFill>
                  <a:srgbClr val="000000"/>
                </a:solidFill>
                <a:latin typeface="Arial" panose="020B0604020202020204" pitchFamily="34" charset="0"/>
                <a:cs typeface="Arial" panose="020B0604020202020204" pitchFamily="34" charset="0"/>
              </a:rPr>
              <a:t>Spese telefoniche, assistenza/manutenzione tecnica reti/apparecchiature informatiche/multimediali</a:t>
            </a:r>
          </a:p>
          <a:p>
            <a:pPr lvl="0">
              <a:buFontTx/>
              <a:buChar char="-"/>
            </a:pPr>
            <a:r>
              <a:rPr lang="it-IT" sz="1650" b="1" dirty="0">
                <a:solidFill>
                  <a:srgbClr val="000000"/>
                </a:solidFill>
                <a:latin typeface="Arial" panose="020B0604020202020204" pitchFamily="34" charset="0"/>
                <a:cs typeface="Arial" panose="020B0604020202020204" pitchFamily="34" charset="0"/>
              </a:rPr>
              <a:t>Spese postali, cancelleria, bancarie</a:t>
            </a:r>
          </a:p>
          <a:p>
            <a:pPr lvl="0">
              <a:buFontTx/>
              <a:buChar char="-"/>
            </a:pPr>
            <a:r>
              <a:rPr lang="it-IT" sz="1650" b="1" dirty="0">
                <a:solidFill>
                  <a:srgbClr val="000000"/>
                </a:solidFill>
                <a:latin typeface="Arial" panose="020B0604020202020204" pitchFamily="34" charset="0"/>
                <a:cs typeface="Arial" panose="020B0604020202020204" pitchFamily="34" charset="0"/>
              </a:rPr>
              <a:t>Servizi professionali di commercialisti/avvocati</a:t>
            </a:r>
          </a:p>
          <a:p>
            <a:pPr lvl="0">
              <a:buFontTx/>
              <a:buChar char="-"/>
            </a:pPr>
            <a:r>
              <a:rPr lang="it-IT" sz="1650" b="1" dirty="0">
                <a:solidFill>
                  <a:srgbClr val="000000"/>
                </a:solidFill>
                <a:latin typeface="Arial" panose="020B0604020202020204" pitchFamily="34" charset="0"/>
                <a:cs typeface="Arial" panose="020B0604020202020204" pitchFamily="34" charset="0"/>
              </a:rPr>
              <a:t>Spese per automezzi intestati al beneficiario (comprese spese assicurative)</a:t>
            </a:r>
          </a:p>
          <a:p>
            <a:pPr marL="0" lvl="0" indent="0">
              <a:buNone/>
            </a:pPr>
            <a:r>
              <a:rPr lang="it-IT" sz="1400" b="1" dirty="0">
                <a:solidFill>
                  <a:srgbClr val="00B0F0"/>
                </a:solidFill>
                <a:latin typeface="Arial" panose="020B0604020202020204" pitchFamily="34" charset="0"/>
                <a:cs typeface="Arial" panose="020B0604020202020204" pitchFamily="34" charset="0"/>
              </a:rPr>
              <a:t>NB: LE SPESE SOSTENUTE PER L’ACQUISTO DI BENI STRUMENTALI SONO AMMISSIBILI MAX 20% DELL’IMPORTO DELL’INCENTIVO</a:t>
            </a:r>
          </a:p>
          <a:p>
            <a:pPr lvl="0">
              <a:buFontTx/>
              <a:buChar char="-"/>
            </a:pPr>
            <a:endParaRPr lang="it-IT" sz="1800" b="1" dirty="0">
              <a:solidFill>
                <a:srgbClr val="000000"/>
              </a:solidFill>
            </a:endParaRPr>
          </a:p>
          <a:p>
            <a:pPr marL="0" lvl="0" indent="0">
              <a:buNone/>
            </a:pPr>
            <a:endParaRPr lang="it-IT" sz="1400" b="1" dirty="0">
              <a:solidFill>
                <a:srgbClr val="000000"/>
              </a:solidFill>
            </a:endParaRPr>
          </a:p>
          <a:p>
            <a:pPr marL="0" lvl="0" indent="0">
              <a:buNone/>
            </a:pPr>
            <a:endParaRPr lang="it-IT" sz="1400" b="1" dirty="0">
              <a:solidFill>
                <a:srgbClr val="000000"/>
              </a:solidFill>
            </a:endParaRPr>
          </a:p>
          <a:p>
            <a:pPr marL="0" indent="0" eaLnBrk="1" hangingPunct="1">
              <a:buNone/>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74648F0B-2265-90F0-4D49-C8A6C9BA26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507118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2"/>
            <a:ext cx="8856984" cy="5256583"/>
          </a:xfrm>
        </p:spPr>
        <p:txBody>
          <a:bodyPr/>
          <a:lstStyle/>
          <a:p>
            <a:pPr marL="0" indent="0" algn="ctr" eaLnBrk="1" hangingPunct="1">
              <a:spcBef>
                <a:spcPts val="0"/>
              </a:spcBef>
              <a:buNone/>
              <a:defRPr/>
            </a:pPr>
            <a:r>
              <a:rPr lang="it-IT" sz="3600" b="1" cap="all" dirty="0">
                <a:solidFill>
                  <a:srgbClr val="3333CC"/>
                </a:solidFill>
                <a:latin typeface="Arial" panose="020B0604020202020204" pitchFamily="34" charset="0"/>
                <a:cs typeface="Arial" panose="020B0604020202020204" pitchFamily="34" charset="0"/>
              </a:rPr>
              <a:t>SPESE AMMISSIBILI</a:t>
            </a:r>
          </a:p>
          <a:p>
            <a:pPr marL="0" indent="0" algn="ctr" eaLnBrk="1" hangingPunct="1">
              <a:spcBef>
                <a:spcPts val="0"/>
              </a:spcBef>
              <a:buNone/>
              <a:defRPr/>
            </a:pPr>
            <a:endParaRPr lang="it-IT" sz="1200" b="1" cap="all" dirty="0">
              <a:solidFill>
                <a:srgbClr val="3333CC"/>
              </a:solidFill>
              <a:latin typeface="Arial" panose="020B0604020202020204" pitchFamily="34" charset="0"/>
              <a:cs typeface="Arial" panose="020B0604020202020204" pitchFamily="34" charset="0"/>
            </a:endParaRP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generali di funzionamento</a:t>
            </a:r>
          </a:p>
          <a:p>
            <a:pPr marL="0" lvl="0" indent="0" algn="ctr">
              <a:spcBef>
                <a:spcPts val="0"/>
              </a:spcBef>
              <a:buNone/>
            </a:pPr>
            <a:endParaRPr lang="it-IT" sz="1600" b="1" dirty="0">
              <a:solidFill>
                <a:srgbClr val="000000"/>
              </a:solidFill>
              <a:latin typeface="Arial" panose="020B0604020202020204" pitchFamily="34" charset="0"/>
              <a:cs typeface="Arial" panose="020B0604020202020204" pitchFamily="34" charset="0"/>
            </a:endParaRPr>
          </a:p>
          <a:p>
            <a:pPr marL="0" indent="0" algn="ctr">
              <a:buNone/>
            </a:pPr>
            <a:r>
              <a:rPr lang="it-IT" b="1" dirty="0">
                <a:solidFill>
                  <a:srgbClr val="92D050"/>
                </a:solidFill>
                <a:latin typeface="Arial" panose="020B0604020202020204" pitchFamily="34" charset="0"/>
                <a:cs typeface="Arial" panose="020B0604020202020204" pitchFamily="34" charset="0"/>
              </a:rPr>
              <a:t>SE ESCLUSIVAMENTE RIFERIBILI AL PROGETTO</a:t>
            </a:r>
          </a:p>
          <a:p>
            <a:pPr marL="0" indent="0" algn="ctr">
              <a:buNone/>
            </a:pPr>
            <a:r>
              <a:rPr lang="it-IT" b="1" dirty="0">
                <a:solidFill>
                  <a:srgbClr val="00B0F0"/>
                </a:solidFill>
                <a:latin typeface="Arial" panose="020B0604020202020204" pitchFamily="34" charset="0"/>
                <a:cs typeface="Arial" panose="020B0604020202020204" pitchFamily="34" charset="0"/>
              </a:rPr>
              <a:t>SONO AMMISSIBILI FINO AL 30% DELL’IMPORTO DELL’INCENTIVO</a:t>
            </a:r>
          </a:p>
          <a:p>
            <a:pPr marL="0" indent="0" algn="ctr">
              <a:buNone/>
            </a:pPr>
            <a:endParaRPr lang="it-IT" sz="1200" b="1" dirty="0">
              <a:solidFill>
                <a:srgbClr val="000000"/>
              </a:solidFill>
              <a:latin typeface="Arial" panose="020B0604020202020204" pitchFamily="34" charset="0"/>
              <a:cs typeface="Arial" panose="020B0604020202020204" pitchFamily="34" charset="0"/>
            </a:endParaRPr>
          </a:p>
          <a:p>
            <a:pPr marL="0" lvl="0" indent="0" algn="ctr">
              <a:buNone/>
            </a:pPr>
            <a:r>
              <a:rPr lang="it-IT" b="1" dirty="0">
                <a:solidFill>
                  <a:srgbClr val="FF0000"/>
                </a:solidFill>
                <a:latin typeface="Arial" panose="020B0604020202020204" pitchFamily="34" charset="0"/>
                <a:cs typeface="Arial" panose="020B0604020202020204" pitchFamily="34" charset="0"/>
              </a:rPr>
              <a:t>SE NON ESCLUSIVAMENTE RIFERIBILI AL PROGETTO</a:t>
            </a:r>
          </a:p>
          <a:p>
            <a:pPr marL="0" lvl="0" indent="0" algn="ctr">
              <a:buNone/>
            </a:pPr>
            <a:r>
              <a:rPr lang="it-IT" b="1" dirty="0">
                <a:solidFill>
                  <a:srgbClr val="00B0F0"/>
                </a:solidFill>
                <a:latin typeface="Arial" panose="020B0604020202020204" pitchFamily="34" charset="0"/>
                <a:cs typeface="Arial" panose="020B0604020202020204" pitchFamily="34" charset="0"/>
              </a:rPr>
              <a:t>SONO AMMISSIBILI FINO AL 10% DELL’IMPORTO DELL’INCENTIVO</a:t>
            </a:r>
            <a:endParaRPr lang="it-IT" b="1" dirty="0">
              <a:solidFill>
                <a:srgbClr val="000000"/>
              </a:solidFill>
              <a:latin typeface="Arial" panose="020B0604020202020204" pitchFamily="34" charset="0"/>
              <a:cs typeface="Arial" panose="020B0604020202020204" pitchFamily="34" charset="0"/>
            </a:endParaRPr>
          </a:p>
          <a:p>
            <a:pPr marL="0" lvl="0" indent="0">
              <a:buNone/>
            </a:pPr>
            <a:endParaRPr lang="it-IT" sz="1400" b="1" dirty="0">
              <a:solidFill>
                <a:srgbClr val="00B0F0"/>
              </a:solidFill>
            </a:endParaRPr>
          </a:p>
          <a:p>
            <a:pPr marL="0" lvl="0" indent="0">
              <a:buNone/>
            </a:pPr>
            <a:endParaRPr lang="it-IT" sz="1400" b="1" dirty="0">
              <a:solidFill>
                <a:srgbClr val="FF0000"/>
              </a:solidFill>
            </a:endParaRPr>
          </a:p>
          <a:p>
            <a:pPr marL="0" lvl="0" indent="0">
              <a:buNone/>
            </a:pPr>
            <a:endParaRPr lang="it-IT" sz="1400" b="1" dirty="0">
              <a:solidFill>
                <a:srgbClr val="00B0F0"/>
              </a:solidFill>
            </a:endParaRPr>
          </a:p>
          <a:p>
            <a:pPr marL="0" lvl="0" indent="0">
              <a:buNone/>
            </a:pPr>
            <a:endParaRPr lang="it-IT" sz="1400" b="1" dirty="0">
              <a:solidFill>
                <a:srgbClr val="00B0F0"/>
              </a:solidFill>
            </a:endParaRPr>
          </a:p>
          <a:p>
            <a:pPr lvl="0">
              <a:buFontTx/>
              <a:buChar char="-"/>
            </a:pPr>
            <a:endParaRPr lang="it-IT" sz="1800" b="1" dirty="0">
              <a:solidFill>
                <a:srgbClr val="000000"/>
              </a:solidFill>
            </a:endParaRPr>
          </a:p>
          <a:p>
            <a:pPr marL="0" lvl="0" indent="0">
              <a:buNone/>
            </a:pPr>
            <a:endParaRPr lang="it-IT" sz="1400" b="1" dirty="0">
              <a:solidFill>
                <a:srgbClr val="000000"/>
              </a:solidFill>
            </a:endParaRPr>
          </a:p>
          <a:p>
            <a:pPr marL="0" lvl="0" indent="0">
              <a:buNone/>
            </a:pPr>
            <a:endParaRPr lang="it-IT" sz="1400" b="1" dirty="0">
              <a:solidFill>
                <a:srgbClr val="000000"/>
              </a:solidFill>
            </a:endParaRPr>
          </a:p>
          <a:p>
            <a:pPr marL="0" indent="0" eaLnBrk="1" hangingPunct="1">
              <a:buNone/>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DA70E8FA-9451-D785-0800-98501F0187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3806043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6102BA0-08E9-E53C-85C8-8903338DB86F}"/>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B1631EA7-6DD4-3D9A-35F7-8B7824E34E64}"/>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54B7694D-CA1D-4903-5902-9D5200409B5B}"/>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FF0000"/>
                </a:solidFill>
                <a:latin typeface="Arial" panose="020B0604020202020204" pitchFamily="34" charset="0"/>
                <a:ea typeface="+mj-ea"/>
                <a:cs typeface="Arial" panose="020B0604020202020204" pitchFamily="34" charset="0"/>
              </a:rPr>
              <a:t>SOGGETTI ESCLUSI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Avvisi ordinari</a:t>
            </a: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Soggetti beneficiari dei contributi triennali</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i soggetti individuati puntualmente dalla legge 16/2014</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fondazioni bancarie</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università (</a:t>
            </a:r>
            <a:r>
              <a:rPr lang="it-IT" sz="2100" b="1" dirty="0">
                <a:solidFill>
                  <a:srgbClr val="00B050"/>
                </a:solidFill>
                <a:effectLst/>
                <a:latin typeface="DecimaWE Rg" panose="02000000000000000000" pitchFamily="2" charset="0"/>
                <a:ea typeface="Times New Roman" panose="02020603050405020304" pitchFamily="18" charset="0"/>
                <a:cs typeface="Times New Roman" panose="02020603050405020304" pitchFamily="18" charset="0"/>
              </a:rPr>
              <a:t>ammesse sugli avvisi divulgazione umanistica e scientifica</a:t>
            </a: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scuole statali e paritarie ed enti di formazione professionale</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associazioni di categoria, le camere di commercio, industria, artigianato e agricoltura, gli ordini e i collegi professionali</a:t>
            </a:r>
            <a:endParaRPr lang="it-IT" sz="21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associazioni proloco e i loro consorzi e il Comitato regionale</a:t>
            </a:r>
          </a:p>
          <a:p>
            <a:pPr marL="342900" lvl="0" indent="-342900" algn="just">
              <a:lnSpc>
                <a:spcPct val="115000"/>
              </a:lnSpc>
              <a:spcAft>
                <a:spcPts val="300"/>
              </a:spcAft>
              <a:buFont typeface="+mj-lt"/>
              <a:buAutoNum type="alphaLcParenR"/>
            </a:pPr>
            <a:r>
              <a:rPr lang="it-IT" sz="2100" b="1" dirty="0">
                <a:effectLst/>
                <a:latin typeface="DecimaWE Rg" panose="02000000000000000000" pitchFamily="2" charset="0"/>
                <a:ea typeface="Times New Roman" panose="02020603050405020304" pitchFamily="18" charset="0"/>
                <a:cs typeface="Times New Roman" panose="02020603050405020304" pitchFamily="18" charset="0"/>
              </a:rPr>
              <a:t>le parrocchie e gli enti religiosi civilmente riconosciuti</a:t>
            </a:r>
            <a:endParaRPr lang="it-IT" sz="2100" b="1" dirty="0">
              <a:solidFill>
                <a:srgbClr val="FF0000"/>
              </a:solidFill>
            </a:endParaRPr>
          </a:p>
          <a:p>
            <a:pPr algn="ctr" eaLnBrk="1" hangingPunct="1">
              <a:defRPr/>
            </a:pPr>
            <a:endParaRPr lang="it-IT" sz="1200" b="1" dirty="0">
              <a:solidFill>
                <a:schemeClr val="accent2"/>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DD3E2CC5-728F-FD20-C273-34CBEEEB223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1"/>
            <a:ext cx="1763688" cy="928598"/>
          </a:xfrm>
          <a:prstGeom prst="rect">
            <a:avLst/>
          </a:prstGeom>
        </p:spPr>
      </p:pic>
    </p:spTree>
    <p:extLst>
      <p:ext uri="{BB962C8B-B14F-4D97-AF65-F5344CB8AC3E}">
        <p14:creationId xmlns:p14="http://schemas.microsoft.com/office/powerpoint/2010/main" val="35907397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179512" y="836713"/>
            <a:ext cx="8856984" cy="5184575"/>
          </a:xfrm>
        </p:spPr>
        <p:txBody>
          <a:bodyPr/>
          <a:lstStyle/>
          <a:p>
            <a:pPr marL="0" marR="0" lvl="0" indent="0" algn="ctr" defTabSz="914400" rtl="0" eaLnBrk="0" fontAlgn="base" latinLnBrk="0" hangingPunct="0">
              <a:lnSpc>
                <a:spcPct val="100000"/>
              </a:lnSpc>
              <a:spcBef>
                <a:spcPts val="0"/>
              </a:spcBef>
              <a:spcAft>
                <a:spcPct val="0"/>
              </a:spcAft>
              <a:buClr>
                <a:srgbClr val="21449C"/>
              </a:buClr>
              <a:buSzTx/>
              <a:buFontTx/>
              <a:buNone/>
              <a:tabLst/>
              <a:defRPr/>
            </a:pPr>
            <a:r>
              <a:rPr lang="it-IT" sz="3600" b="1" cap="all" dirty="0">
                <a:solidFill>
                  <a:srgbClr val="3333CC"/>
                </a:solidFill>
                <a:latin typeface="Arial" panose="020B0604020202020204" pitchFamily="34" charset="0"/>
                <a:cs typeface="Arial" panose="020B0604020202020204" pitchFamily="34" charset="0"/>
              </a:rPr>
              <a:t>SPESE AMMISSIBILI</a:t>
            </a:r>
            <a:endParaRPr kumimoji="0" lang="it-IT" sz="3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Avvisi progetti locali</a:t>
            </a:r>
          </a:p>
          <a:p>
            <a:pPr marL="0" indent="0" algn="ctr" eaLnBrk="1" hangingPunct="1">
              <a:spcBef>
                <a:spcPts val="0"/>
              </a:spcBef>
              <a:buNone/>
              <a:defRPr/>
            </a:pPr>
            <a:endParaRPr lang="it-IT" sz="1200" b="1" cap="all" dirty="0">
              <a:solidFill>
                <a:srgbClr val="3333CC"/>
              </a:solidFill>
              <a:latin typeface="Arial" panose="020B0604020202020204" pitchFamily="34" charset="0"/>
              <a:cs typeface="Arial" panose="020B0604020202020204" pitchFamily="34" charset="0"/>
            </a:endParaRPr>
          </a:p>
          <a:p>
            <a:pPr marL="0" indent="0" algn="ctr" eaLnBrk="1" hangingPunct="1">
              <a:spcBef>
                <a:spcPts val="0"/>
              </a:spcBef>
              <a:buNone/>
              <a:defRPr/>
            </a:pPr>
            <a:r>
              <a:rPr lang="it-IT" sz="2000" b="1" cap="all" dirty="0">
                <a:solidFill>
                  <a:srgbClr val="FF0000"/>
                </a:solidFill>
                <a:latin typeface="Arial" panose="020B0604020202020204" pitchFamily="34" charset="0"/>
                <a:cs typeface="Arial" panose="020B0604020202020204" pitchFamily="34" charset="0"/>
              </a:rPr>
              <a:t>LIMITAZIONI ALL'Ammissibilità DELLA SPESA</a:t>
            </a:r>
          </a:p>
          <a:p>
            <a:pPr marL="0" indent="0" algn="ctr">
              <a:spcBef>
                <a:spcPts val="0"/>
              </a:spcBef>
              <a:buFontTx/>
              <a:buNone/>
            </a:pPr>
            <a:endParaRPr lang="it-IT" sz="800" b="1" kern="0" dirty="0">
              <a:solidFill>
                <a:srgbClr val="000000"/>
              </a:solidFill>
              <a:latin typeface="Arial" panose="020B0604020202020204" pitchFamily="34" charset="0"/>
              <a:cs typeface="Arial" panose="020B0604020202020204" pitchFamily="34" charset="0"/>
            </a:endParaRPr>
          </a:p>
          <a:p>
            <a:pPr marL="0" indent="0" algn="ctr">
              <a:spcBef>
                <a:spcPts val="0"/>
              </a:spcBef>
              <a:buFontTx/>
              <a:buNone/>
            </a:pPr>
            <a:r>
              <a:rPr lang="it-IT" sz="1600" b="1" kern="0" dirty="0">
                <a:solidFill>
                  <a:srgbClr val="000000"/>
                </a:solidFill>
                <a:latin typeface="Arial" panose="020B0604020202020204" pitchFamily="34" charset="0"/>
                <a:cs typeface="Arial" panose="020B0604020202020204" pitchFamily="34" charset="0"/>
              </a:rPr>
              <a:t>Spese di personale relative al progetto</a:t>
            </a:r>
          </a:p>
          <a:p>
            <a:pPr marL="0" indent="0" algn="ctr">
              <a:buNone/>
            </a:pPr>
            <a:r>
              <a:rPr lang="it-IT" b="1" dirty="0">
                <a:solidFill>
                  <a:srgbClr val="00B050"/>
                </a:solidFill>
                <a:latin typeface="Arial" panose="020B0604020202020204" pitchFamily="34" charset="0"/>
                <a:ea typeface="+mj-ea"/>
                <a:cs typeface="Arial" panose="020B0604020202020204" pitchFamily="34" charset="0"/>
              </a:rPr>
              <a:t>Spese viaggio vitto alloggio diarie forfettarie del personale</a:t>
            </a:r>
          </a:p>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lang="it-IT" sz="1800" b="1" u="sng" dirty="0">
                <a:solidFill>
                  <a:srgbClr val="00B050"/>
                </a:solidFill>
                <a:effectLst/>
                <a:latin typeface="DecimaWE Rg" panose="02000000000000000000" pitchFamily="2" charset="0"/>
                <a:ea typeface="Times New Roman" panose="02020603050405020304" pitchFamily="18" charset="0"/>
                <a:cs typeface="Times New Roman" panose="02020603050405020304" pitchFamily="18" charset="0"/>
              </a:rPr>
              <a:t>sono predeterminate </a:t>
            </a:r>
            <a:r>
              <a:rPr lang="it-IT" sz="1800" b="1" i="1" u="sng" dirty="0">
                <a:solidFill>
                  <a:srgbClr val="00B050"/>
                </a:solidFill>
                <a:effectLst/>
                <a:latin typeface="DecimaWE Rg" panose="02000000000000000000" pitchFamily="2" charset="0"/>
                <a:ea typeface="Times New Roman" panose="02020603050405020304" pitchFamily="18" charset="0"/>
                <a:cs typeface="Times New Roman" panose="02020603050405020304" pitchFamily="18" charset="0"/>
              </a:rPr>
              <a:t>a forfait</a:t>
            </a:r>
            <a:r>
              <a:rPr lang="it-IT" sz="1800" b="1" u="sng" dirty="0">
                <a:solidFill>
                  <a:srgbClr val="00B050"/>
                </a:solidFill>
                <a:effectLst/>
                <a:latin typeface="DecimaWE Rg" panose="02000000000000000000" pitchFamily="2" charset="0"/>
                <a:ea typeface="Times New Roman" panose="02020603050405020304" pitchFamily="18" charset="0"/>
                <a:cs typeface="Times New Roman" panose="02020603050405020304" pitchFamily="18" charset="0"/>
              </a:rPr>
              <a:t>, come costo standard, nella misura massima di euro 1.000,00=, e non sono oggetto di rendicontazione </a:t>
            </a:r>
            <a:r>
              <a:rPr kumimoji="0" lang="it-IT" sz="1400" b="1" i="1" u="none" strike="noStrike" kern="0" cap="none" spc="0" normalizeH="0" baseline="0" noProof="0" dirty="0">
                <a:ln>
                  <a:noFill/>
                </a:ln>
                <a:solidFill>
                  <a:srgbClr val="FF0000"/>
                </a:solidFill>
                <a:effectLst/>
                <a:uLnTx/>
                <a:uFillTx/>
                <a:latin typeface="DecimaWE Rg"/>
                <a:ea typeface="+mn-ea"/>
                <a:cs typeface="+mn-cs"/>
              </a:rPr>
              <a:t>NON SONO AMMISSIBILI  IN MISURA ECCEDENTE</a:t>
            </a:r>
          </a:p>
          <a:p>
            <a:pPr marL="0" indent="0" algn="ctr">
              <a:spcBef>
                <a:spcPts val="0"/>
              </a:spcBef>
              <a:buFontTx/>
              <a:buNone/>
            </a:pPr>
            <a:endParaRPr lang="it-IT" sz="1200" b="1" u="sng" dirty="0">
              <a:solidFill>
                <a:srgbClr val="000000"/>
              </a:solidFill>
              <a:latin typeface="Arial" panose="020B0604020202020204" pitchFamily="34" charset="0"/>
              <a:cs typeface="Arial" panose="020B0604020202020204" pitchFamily="34" charset="0"/>
            </a:endParaRPr>
          </a:p>
          <a:p>
            <a:pPr marL="0" lvl="0" indent="0" algn="ctr">
              <a:spcBef>
                <a:spcPts val="0"/>
              </a:spcBef>
              <a:buNone/>
            </a:pPr>
            <a:r>
              <a:rPr lang="it-IT" b="1" dirty="0">
                <a:solidFill>
                  <a:srgbClr val="000000"/>
                </a:solidFill>
                <a:latin typeface="Arial" panose="020B0604020202020204" pitchFamily="34" charset="0"/>
                <a:cs typeface="Arial" panose="020B0604020202020204" pitchFamily="34" charset="0"/>
              </a:rPr>
              <a:t>Spese generali di funzionamento</a:t>
            </a:r>
          </a:p>
          <a:p>
            <a:pPr marL="0" marR="0" lvl="0" indent="0" algn="ctr" defTabSz="914400" rtl="0" eaLnBrk="1" fontAlgn="base" latinLnBrk="0" hangingPunct="1">
              <a:lnSpc>
                <a:spcPct val="100000"/>
              </a:lnSpc>
              <a:spcBef>
                <a:spcPct val="20000"/>
              </a:spcBef>
              <a:spcAft>
                <a:spcPct val="0"/>
              </a:spcAft>
              <a:buClr>
                <a:srgbClr val="21449C"/>
              </a:buClr>
              <a:buSzTx/>
              <a:buFontTx/>
              <a:buNone/>
              <a:tabLst/>
              <a:defRPr/>
            </a:pPr>
            <a:r>
              <a:rPr lang="it-IT" sz="1800" b="1" u="sng" dirty="0">
                <a:solidFill>
                  <a:srgbClr val="00B050"/>
                </a:solidFill>
                <a:latin typeface="DecimaWE Rg" panose="02000000000000000000" pitchFamily="2" charset="0"/>
                <a:cs typeface="Times New Roman" panose="02020603050405020304" pitchFamily="18" charset="0"/>
              </a:rPr>
              <a:t>sono predeterminate a forfait, come costo standard, nella misura massima di euro 500,00=, e non sono oggetto di rendicontazione </a:t>
            </a:r>
            <a:r>
              <a:rPr kumimoji="0" lang="it-IT" sz="1400" b="1" i="1" u="none" strike="noStrike" kern="0" cap="none" spc="0" normalizeH="0" baseline="0" noProof="0" dirty="0">
                <a:ln>
                  <a:noFill/>
                </a:ln>
                <a:solidFill>
                  <a:srgbClr val="FF0000"/>
                </a:solidFill>
                <a:effectLst/>
                <a:uLnTx/>
                <a:uFillTx/>
                <a:latin typeface="DecimaWE Rg"/>
                <a:ea typeface="+mn-ea"/>
                <a:cs typeface="+mn-cs"/>
              </a:rPr>
              <a:t>NON SONO AMMISSIBILI  IN MISURA ECCEDENTE</a:t>
            </a:r>
          </a:p>
          <a:p>
            <a:pPr marL="0" lvl="0" indent="0">
              <a:buNone/>
            </a:pPr>
            <a:endParaRPr lang="it-IT" sz="800" b="1" dirty="0">
              <a:solidFill>
                <a:srgbClr val="000000"/>
              </a:solidFill>
            </a:endParaRPr>
          </a:p>
          <a:p>
            <a:pPr marL="0" lvl="0" indent="0">
              <a:buNone/>
            </a:pPr>
            <a:endParaRPr lang="it-IT" sz="800" b="1" dirty="0">
              <a:solidFill>
                <a:srgbClr val="000000"/>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C386C3DA-D893-37DB-DA4C-778D133E46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6433840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C596373-E5AC-C022-A68B-70A84D1FF354}"/>
            </a:ext>
          </a:extLst>
        </p:cNvPr>
        <p:cNvGrpSpPr/>
        <p:nvPr/>
      </p:nvGrpSpPr>
      <p:grpSpPr>
        <a:xfrm>
          <a:off x="0" y="0"/>
          <a:ext cx="0" cy="0"/>
          <a:chOff x="0" y="0"/>
          <a:chExt cx="0" cy="0"/>
        </a:xfrm>
      </p:grpSpPr>
      <p:sp>
        <p:nvSpPr>
          <p:cNvPr id="95235" name="Rectangle 3">
            <a:extLst>
              <a:ext uri="{FF2B5EF4-FFF2-40B4-BE49-F238E27FC236}">
                <a16:creationId xmlns:a16="http://schemas.microsoft.com/office/drawing/2014/main" id="{16D7E19C-6A78-FDC3-0225-CC890B569FFF}"/>
              </a:ext>
            </a:extLst>
          </p:cNvPr>
          <p:cNvSpPr>
            <a:spLocks noGrp="1" noChangeArrowheads="1"/>
          </p:cNvSpPr>
          <p:nvPr>
            <p:ph type="body" idx="1"/>
          </p:nvPr>
        </p:nvSpPr>
        <p:spPr>
          <a:xfrm>
            <a:off x="179512" y="836713"/>
            <a:ext cx="8856984" cy="5184575"/>
          </a:xfrm>
        </p:spPr>
        <p:txBody>
          <a:bodyPr/>
          <a:lstStyle/>
          <a:p>
            <a:pPr marL="0" marR="0" lvl="0" indent="0" algn="ctr" defTabSz="914400" rtl="0" eaLnBrk="0" fontAlgn="base" latinLnBrk="0" hangingPunct="0">
              <a:lnSpc>
                <a:spcPct val="100000"/>
              </a:lnSpc>
              <a:spcBef>
                <a:spcPts val="0"/>
              </a:spcBef>
              <a:spcAft>
                <a:spcPct val="0"/>
              </a:spcAft>
              <a:buClr>
                <a:srgbClr val="21449C"/>
              </a:buClr>
              <a:buSzTx/>
              <a:buFontTx/>
              <a:buNone/>
              <a:tabLst/>
              <a:defRPr/>
            </a:pPr>
            <a:r>
              <a:rPr lang="it-IT" sz="3600" b="1" cap="all" dirty="0">
                <a:solidFill>
                  <a:srgbClr val="3333CC"/>
                </a:solidFill>
                <a:latin typeface="Arial" panose="020B0604020202020204" pitchFamily="34" charset="0"/>
                <a:cs typeface="Arial" panose="020B0604020202020204" pitchFamily="34" charset="0"/>
              </a:rPr>
              <a:t>SPESE AMMISSIBILI </a:t>
            </a:r>
            <a:r>
              <a:rPr kumimoji="0" lang="it-IT" sz="20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novità</a:t>
            </a:r>
            <a:endParaRPr kumimoji="0" lang="it-IT" sz="3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kumimoji="0" lang="it-IT" sz="16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lang="it-IT" sz="1600" b="1" cap="all" dirty="0">
              <a:solidFill>
                <a:srgbClr val="00B050"/>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7030A0"/>
                </a:solidFill>
                <a:effectLst/>
                <a:uLnTx/>
                <a:uFillTx/>
                <a:latin typeface="Arial" panose="020B0604020202020204" pitchFamily="34" charset="0"/>
                <a:ea typeface="+mn-ea"/>
                <a:cs typeface="Arial" panose="020B0604020202020204" pitchFamily="34" charset="0"/>
              </a:rPr>
              <a:t>Avvisi PUBBLICAZIONI progetti locali</a:t>
            </a:r>
          </a:p>
          <a:p>
            <a:pPr marL="0" indent="0" algn="ctr" eaLnBrk="1" hangingPunct="1">
              <a:spcBef>
                <a:spcPts val="0"/>
              </a:spcBef>
              <a:buNone/>
              <a:defRPr/>
            </a:pPr>
            <a:endParaRPr lang="it-IT" sz="2000" b="1" cap="all" dirty="0">
              <a:solidFill>
                <a:srgbClr val="FF0000"/>
              </a:solidFill>
              <a:latin typeface="Arial" panose="020B0604020202020204" pitchFamily="34" charset="0"/>
              <a:cs typeface="Arial" panose="020B0604020202020204" pitchFamily="34" charset="0"/>
            </a:endParaRPr>
          </a:p>
          <a:p>
            <a:pPr marL="0" indent="0" algn="ctr" eaLnBrk="1" hangingPunct="1">
              <a:spcBef>
                <a:spcPts val="0"/>
              </a:spcBef>
              <a:buNone/>
              <a:defRPr/>
            </a:pPr>
            <a:r>
              <a:rPr lang="it-IT" sz="2000" b="1" cap="all" dirty="0">
                <a:solidFill>
                  <a:srgbClr val="FF0000"/>
                </a:solidFill>
                <a:latin typeface="Arial" panose="020B0604020202020204" pitchFamily="34" charset="0"/>
                <a:cs typeface="Arial" panose="020B0604020202020204" pitchFamily="34" charset="0"/>
              </a:rPr>
              <a:t>SPESE AMMISSIBILI:</a:t>
            </a:r>
          </a:p>
          <a:p>
            <a:pPr marL="0" indent="0" eaLnBrk="1" hangingPunct="1">
              <a:spcBef>
                <a:spcPts val="0"/>
              </a:spcBef>
              <a:buNone/>
              <a:defRPr/>
            </a:pPr>
            <a:endParaRPr lang="it-IT" sz="2000" b="1" cap="all" dirty="0">
              <a:solidFill>
                <a:srgbClr val="FF0000"/>
              </a:solidFill>
              <a:latin typeface="Arial" panose="020B0604020202020204" pitchFamily="34" charset="0"/>
              <a:cs typeface="Arial" panose="020B0604020202020204" pitchFamily="34" charset="0"/>
            </a:endParaRPr>
          </a:p>
          <a:p>
            <a:pPr marL="0" indent="0" algn="ctr" eaLnBrk="1" hangingPunct="1">
              <a:spcBef>
                <a:spcPts val="0"/>
              </a:spcBef>
              <a:buNone/>
              <a:defRPr/>
            </a:pPr>
            <a:r>
              <a:rPr lang="it-IT" sz="2000" b="1" cap="all" dirty="0">
                <a:solidFill>
                  <a:srgbClr val="FF0000"/>
                </a:solidFill>
                <a:latin typeface="Arial" panose="020B0604020202020204" pitchFamily="34" charset="0"/>
                <a:cs typeface="Arial" panose="020B0604020202020204" pitchFamily="34" charset="0"/>
              </a:rPr>
              <a:t>PUBBLICAZIONI NON PERIODICHE</a:t>
            </a:r>
          </a:p>
          <a:p>
            <a:pPr marL="0" indent="0" algn="ctr">
              <a:spcBef>
                <a:spcPts val="0"/>
              </a:spcBef>
              <a:buFontTx/>
              <a:buNone/>
            </a:pPr>
            <a:endParaRPr lang="it-IT" sz="800" b="1" kern="0" dirty="0">
              <a:solidFill>
                <a:srgbClr val="000000"/>
              </a:solidFill>
              <a:latin typeface="Arial" panose="020B0604020202020204" pitchFamily="34" charset="0"/>
              <a:cs typeface="Arial" panose="020B0604020202020204" pitchFamily="34" charset="0"/>
            </a:endParaRPr>
          </a:p>
          <a:p>
            <a:pPr marL="0" indent="0" algn="ctr">
              <a:spcBef>
                <a:spcPts val="0"/>
              </a:spcBef>
              <a:buFontTx/>
              <a:buNone/>
            </a:pPr>
            <a:endParaRPr lang="it-IT" sz="800" b="1" kern="0" dirty="0">
              <a:solidFill>
                <a:srgbClr val="000000"/>
              </a:solidFill>
              <a:latin typeface="Arial" panose="020B0604020202020204" pitchFamily="34" charset="0"/>
              <a:cs typeface="Arial" panose="020B0604020202020204" pitchFamily="34" charset="0"/>
            </a:endParaRPr>
          </a:p>
          <a:p>
            <a:pPr lvl="1"/>
            <a:r>
              <a:rPr lang="it-IT" sz="2000" dirty="0"/>
              <a:t>le spese di cui all’articolo 7, comma 1, lettere a) e b) del Regolamento; </a:t>
            </a:r>
          </a:p>
          <a:p>
            <a:pPr lvl="1"/>
            <a:r>
              <a:rPr lang="it-IT" sz="2000" dirty="0"/>
              <a:t>le spese legate al processo di stampa, anche in formato digitale;</a:t>
            </a:r>
          </a:p>
          <a:p>
            <a:pPr lvl="1"/>
            <a:r>
              <a:rPr lang="it-IT" sz="2000" dirty="0"/>
              <a:t>le spese legate alla fase di distribuzione e logistica (trasporto delle stampe dal luogo di produzione ai rivenditori, commissioni di distribuzione, spese postali per abbonamenti); </a:t>
            </a:r>
          </a:p>
          <a:p>
            <a:pPr lvl="1"/>
            <a:r>
              <a:rPr lang="it-IT" sz="2000" dirty="0"/>
              <a:t>le spese di pubblicità e promozione.</a:t>
            </a:r>
            <a:endParaRPr lang="it-IT" sz="2000" b="1" dirty="0">
              <a:solidFill>
                <a:srgbClr val="000000"/>
              </a:solidFill>
            </a:endParaRPr>
          </a:p>
          <a:p>
            <a:pPr marL="0" lvl="0" indent="0">
              <a:buNone/>
            </a:pPr>
            <a:endParaRPr lang="it-IT" sz="800" b="1" dirty="0">
              <a:solidFill>
                <a:srgbClr val="000000"/>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28AB1211-4FF0-3B83-2BFD-6D5CE6BF40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2179343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282C40B5-BE52-DDEF-B7FE-C83F306C8035}"/>
            </a:ext>
          </a:extLst>
        </p:cNvPr>
        <p:cNvGrpSpPr/>
        <p:nvPr/>
      </p:nvGrpSpPr>
      <p:grpSpPr>
        <a:xfrm>
          <a:off x="0" y="0"/>
          <a:ext cx="0" cy="0"/>
          <a:chOff x="0" y="0"/>
          <a:chExt cx="0" cy="0"/>
        </a:xfrm>
      </p:grpSpPr>
      <p:sp>
        <p:nvSpPr>
          <p:cNvPr id="95235" name="Rectangle 3">
            <a:extLst>
              <a:ext uri="{FF2B5EF4-FFF2-40B4-BE49-F238E27FC236}">
                <a16:creationId xmlns:a16="http://schemas.microsoft.com/office/drawing/2014/main" id="{F11C6F38-B452-A510-6C35-105DDA6D8496}"/>
              </a:ext>
            </a:extLst>
          </p:cNvPr>
          <p:cNvSpPr>
            <a:spLocks noGrp="1" noChangeArrowheads="1"/>
          </p:cNvSpPr>
          <p:nvPr>
            <p:ph type="body" idx="1"/>
          </p:nvPr>
        </p:nvSpPr>
        <p:spPr>
          <a:xfrm>
            <a:off x="179512" y="836713"/>
            <a:ext cx="8856984" cy="5184575"/>
          </a:xfrm>
        </p:spPr>
        <p:txBody>
          <a:bodyPr/>
          <a:lstStyle/>
          <a:p>
            <a:pPr marL="0" marR="0" lvl="0" indent="0" algn="ctr" defTabSz="914400" rtl="0" eaLnBrk="0" fontAlgn="base" latinLnBrk="0" hangingPunct="0">
              <a:lnSpc>
                <a:spcPct val="100000"/>
              </a:lnSpc>
              <a:spcBef>
                <a:spcPts val="0"/>
              </a:spcBef>
              <a:spcAft>
                <a:spcPct val="0"/>
              </a:spcAft>
              <a:buClr>
                <a:srgbClr val="21449C"/>
              </a:buClr>
              <a:buSzTx/>
              <a:buFontTx/>
              <a:buNone/>
              <a:tabLst/>
              <a:defRPr/>
            </a:pPr>
            <a:r>
              <a:rPr lang="it-IT" sz="3600" b="1" cap="all" dirty="0">
                <a:solidFill>
                  <a:srgbClr val="3333CC"/>
                </a:solidFill>
                <a:latin typeface="Arial" panose="020B0604020202020204" pitchFamily="34" charset="0"/>
                <a:cs typeface="Arial" panose="020B0604020202020204" pitchFamily="34" charset="0"/>
              </a:rPr>
              <a:t>SPESE AMMISSIBILI </a:t>
            </a:r>
            <a:r>
              <a:rPr kumimoji="0" lang="it-IT" sz="20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novità</a:t>
            </a:r>
            <a:endParaRPr kumimoji="0" lang="it-IT" sz="3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kumimoji="0" lang="it-IT" sz="16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lang="it-IT" sz="1600" b="1" cap="all" dirty="0">
              <a:solidFill>
                <a:srgbClr val="00B050"/>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7030A0"/>
                </a:solidFill>
                <a:effectLst/>
                <a:uLnTx/>
                <a:uFillTx/>
                <a:latin typeface="Arial" panose="020B0604020202020204" pitchFamily="34" charset="0"/>
                <a:ea typeface="+mn-ea"/>
                <a:cs typeface="Arial" panose="020B0604020202020204" pitchFamily="34" charset="0"/>
              </a:rPr>
              <a:t>Avvisi PUBBLICAZIONI progetti locali</a:t>
            </a:r>
          </a:p>
          <a:p>
            <a:pPr marL="0" indent="0" algn="ctr" eaLnBrk="1" hangingPunct="1">
              <a:spcBef>
                <a:spcPts val="0"/>
              </a:spcBef>
              <a:buNone/>
              <a:defRPr/>
            </a:pPr>
            <a:endParaRPr lang="it-IT" sz="2000" b="1" cap="all" dirty="0">
              <a:solidFill>
                <a:srgbClr val="FF0000"/>
              </a:solidFill>
              <a:latin typeface="Arial" panose="020B0604020202020204" pitchFamily="34" charset="0"/>
              <a:cs typeface="Arial" panose="020B0604020202020204" pitchFamily="34" charset="0"/>
            </a:endParaRPr>
          </a:p>
          <a:p>
            <a:pPr marL="0" indent="0" algn="ctr" eaLnBrk="1" hangingPunct="1">
              <a:spcBef>
                <a:spcPts val="0"/>
              </a:spcBef>
              <a:buNone/>
              <a:defRPr/>
            </a:pPr>
            <a:r>
              <a:rPr lang="it-IT" sz="2000" b="1" cap="all" dirty="0">
                <a:solidFill>
                  <a:srgbClr val="FF0000"/>
                </a:solidFill>
                <a:latin typeface="Arial" panose="020B0604020202020204" pitchFamily="34" charset="0"/>
                <a:cs typeface="Arial" panose="020B0604020202020204" pitchFamily="34" charset="0"/>
              </a:rPr>
              <a:t>SPESE AMMISSIBILI:</a:t>
            </a:r>
          </a:p>
          <a:p>
            <a:pPr marL="0" indent="0" eaLnBrk="1" hangingPunct="1">
              <a:spcBef>
                <a:spcPts val="0"/>
              </a:spcBef>
              <a:buNone/>
              <a:defRPr/>
            </a:pPr>
            <a:endParaRPr lang="it-IT" sz="2000" b="1" cap="all" dirty="0">
              <a:solidFill>
                <a:srgbClr val="FF0000"/>
              </a:solidFill>
              <a:latin typeface="Arial" panose="020B0604020202020204" pitchFamily="34" charset="0"/>
              <a:cs typeface="Arial" panose="020B0604020202020204" pitchFamily="34" charset="0"/>
            </a:endParaRPr>
          </a:p>
          <a:p>
            <a:pPr marL="0" indent="0" algn="ctr" eaLnBrk="1" hangingPunct="1">
              <a:spcBef>
                <a:spcPts val="0"/>
              </a:spcBef>
              <a:buNone/>
              <a:defRPr/>
            </a:pPr>
            <a:r>
              <a:rPr lang="it-IT" sz="2000" b="1" cap="all" dirty="0">
                <a:solidFill>
                  <a:srgbClr val="FF0000"/>
                </a:solidFill>
                <a:latin typeface="Arial" panose="020B0604020202020204" pitchFamily="34" charset="0"/>
                <a:cs typeface="Arial" panose="020B0604020202020204" pitchFamily="34" charset="0"/>
              </a:rPr>
              <a:t>PUBBLICAZIONI PERIODICHE</a:t>
            </a:r>
          </a:p>
          <a:p>
            <a:pPr marL="0" indent="0" algn="ctr" eaLnBrk="1" hangingPunct="1">
              <a:spcBef>
                <a:spcPts val="0"/>
              </a:spcBef>
              <a:buNone/>
              <a:defRPr/>
            </a:pPr>
            <a:endParaRPr lang="it-IT" sz="2000" b="1" cap="all" dirty="0">
              <a:solidFill>
                <a:srgbClr val="FF0000"/>
              </a:solidFill>
              <a:latin typeface="Arial" panose="020B0604020202020204" pitchFamily="34" charset="0"/>
              <a:cs typeface="Arial" panose="020B0604020202020204" pitchFamily="34" charset="0"/>
            </a:endParaRPr>
          </a:p>
          <a:p>
            <a:pPr marL="0" indent="0" algn="just" eaLnBrk="1" hangingPunct="1">
              <a:spcBef>
                <a:spcPts val="0"/>
              </a:spcBef>
              <a:buNone/>
              <a:defRPr/>
            </a:pPr>
            <a:r>
              <a:rPr lang="it-IT" sz="2000" dirty="0"/>
              <a:t>spese legate al processo di stampa, anche digitale, alla fase di distribuzione e logistica (trasporto delle stampe dal luogo di produzione ai rivenditori, commissioni di distribuzione, spese postali per abbonamenti), le spese di pubblicità e promozione</a:t>
            </a:r>
            <a:endParaRPr lang="it-IT" sz="2000" b="1" cap="all" dirty="0">
              <a:solidFill>
                <a:srgbClr val="FF0000"/>
              </a:solidFill>
              <a:latin typeface="Arial" panose="020B0604020202020204" pitchFamily="34" charset="0"/>
              <a:cs typeface="Arial" panose="020B0604020202020204" pitchFamily="34" charset="0"/>
            </a:endParaRPr>
          </a:p>
          <a:p>
            <a:pPr marL="0" indent="0" algn="ctr">
              <a:spcBef>
                <a:spcPts val="0"/>
              </a:spcBef>
              <a:buFontTx/>
              <a:buNone/>
            </a:pPr>
            <a:endParaRPr lang="it-IT" sz="800" b="1" kern="0" dirty="0">
              <a:solidFill>
                <a:srgbClr val="000000"/>
              </a:solidFill>
              <a:latin typeface="Arial" panose="020B0604020202020204" pitchFamily="34" charset="0"/>
              <a:cs typeface="Arial" panose="020B0604020202020204" pitchFamily="34" charset="0"/>
            </a:endParaRPr>
          </a:p>
          <a:p>
            <a:pPr marL="0" lvl="0" indent="0">
              <a:buNone/>
            </a:pPr>
            <a:endParaRPr lang="it-IT" sz="800" b="1" dirty="0">
              <a:solidFill>
                <a:srgbClr val="000000"/>
              </a:solidFill>
            </a:endParaRPr>
          </a:p>
          <a:p>
            <a:pPr marL="0" lvl="0" indent="0">
              <a:buNone/>
            </a:pPr>
            <a:endParaRPr lang="it-IT" sz="800" b="1" dirty="0">
              <a:solidFill>
                <a:srgbClr val="000000"/>
              </a:solidFill>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31892CC7-75ED-52AE-F7EB-74C3A35295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891171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51520" y="836712"/>
            <a:ext cx="8712968" cy="5688631"/>
          </a:xfrm>
        </p:spPr>
        <p:txBody>
          <a:bodyPr/>
          <a:lstStyle/>
          <a:p>
            <a:pPr marL="0" lvl="0" indent="0" algn="ctr" eaLnBrk="1" hangingPunct="1">
              <a:spcBef>
                <a:spcPct val="0"/>
              </a:spcBef>
              <a:buClrTx/>
              <a:buNone/>
            </a:pPr>
            <a:r>
              <a:rPr lang="it-IT" sz="3600" b="1" cap="all" dirty="0">
                <a:solidFill>
                  <a:srgbClr val="3333CC"/>
                </a:solidFill>
                <a:latin typeface="Arial" panose="020B0604020202020204" pitchFamily="34" charset="0"/>
                <a:ea typeface="+mj-ea"/>
                <a:cs typeface="Arial" panose="020B0604020202020204" pitchFamily="34" charset="0"/>
              </a:rPr>
              <a:t>SPESE non AMMISSIBILI</a:t>
            </a:r>
          </a:p>
          <a:p>
            <a:pPr marL="0" lvl="0" indent="0" algn="ctr" eaLnBrk="1" hangingPunct="1">
              <a:spcBef>
                <a:spcPct val="0"/>
              </a:spcBef>
              <a:buClrTx/>
              <a:buNone/>
            </a:pPr>
            <a:endParaRPr lang="it-IT" b="1" dirty="0">
              <a:latin typeface="Arial" panose="020B0604020202020204" pitchFamily="34" charset="0"/>
              <a:ea typeface="+mj-ea"/>
              <a:cs typeface="Arial" panose="020B0604020202020204" pitchFamily="34" charset="0"/>
            </a:endParaRPr>
          </a:p>
          <a:p>
            <a:pPr marL="0" lvl="0" indent="0" algn="ctr" eaLnBrk="1" hangingPunct="1">
              <a:spcBef>
                <a:spcPct val="0"/>
              </a:spcBef>
              <a:buClrTx/>
              <a:buNone/>
            </a:pPr>
            <a:r>
              <a:rPr lang="it-IT" b="1" dirty="0">
                <a:latin typeface="Arial" panose="020B0604020202020204" pitchFamily="34" charset="0"/>
                <a:ea typeface="+mj-ea"/>
                <a:cs typeface="Arial" panose="020B0604020202020204" pitchFamily="34" charset="0"/>
              </a:rPr>
              <a:t>(art. 8 del DPREG 33/2015)</a:t>
            </a:r>
            <a:r>
              <a:rPr lang="it-IT" b="1" dirty="0">
                <a:solidFill>
                  <a:srgbClr val="3333CC"/>
                </a:solidFill>
                <a:latin typeface="Arial" panose="020B0604020202020204" pitchFamily="34" charset="0"/>
                <a:ea typeface="+mj-ea"/>
                <a:cs typeface="Arial" panose="020B0604020202020204" pitchFamily="34" charset="0"/>
              </a:rPr>
              <a:t>:</a:t>
            </a:r>
          </a:p>
          <a:p>
            <a:pPr marL="0" lvl="0" indent="0" algn="ctr" eaLnBrk="1" hangingPunct="1">
              <a:spcBef>
                <a:spcPct val="0"/>
              </a:spcBef>
              <a:buClrTx/>
              <a:buNone/>
            </a:pPr>
            <a:endParaRPr lang="it-IT" sz="1200" b="1" dirty="0">
              <a:solidFill>
                <a:srgbClr val="3333CC"/>
              </a:solidFill>
              <a:latin typeface="Arial" panose="020B0604020202020204" pitchFamily="34" charset="0"/>
              <a:ea typeface="+mj-ea"/>
              <a:cs typeface="Arial" panose="020B0604020202020204" pitchFamily="34" charset="0"/>
            </a:endParaRPr>
          </a:p>
          <a:p>
            <a:pPr>
              <a:buFont typeface="Arial" panose="020B0604020202020204" pitchFamily="34" charset="0"/>
              <a:buChar char="•"/>
            </a:pPr>
            <a:r>
              <a:rPr lang="it-IT" sz="1800" dirty="0">
                <a:latin typeface="Arial" panose="020B0604020202020204" pitchFamily="34" charset="0"/>
                <a:cs typeface="Arial" panose="020B0604020202020204" pitchFamily="34" charset="0"/>
              </a:rPr>
              <a:t>imposta sul valore aggiunto (IVA), salvo che costituisca un costo a carico del soggetto beneficiario;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contributi in natura;</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spese per l’acquisto di beni immobili, mobili registrati;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ammende, sanzioni, penali ed interessi;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altre spese prive di una specifica destinazione;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liberalità, necrologi, doni e omaggi;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spese per oneri finanziari; </a:t>
            </a:r>
          </a:p>
          <a:p>
            <a:pPr algn="just">
              <a:buFont typeface="Arial" panose="020B0604020202020204" pitchFamily="34" charset="0"/>
              <a:buChar char="•"/>
            </a:pPr>
            <a:r>
              <a:rPr lang="it-IT" sz="1800" dirty="0">
                <a:latin typeface="Arial" panose="020B0604020202020204" pitchFamily="34" charset="0"/>
                <a:cs typeface="Arial" panose="020B0604020202020204" pitchFamily="34" charset="0"/>
              </a:rPr>
              <a:t>spese rappresentanza diverse da quelle indicate nell’art. 7. comma 1. lettera b)</a:t>
            </a:r>
          </a:p>
          <a:p>
            <a:pPr marL="0" lvl="0" indent="0" eaLnBrk="1" hangingPunct="1">
              <a:spcBef>
                <a:spcPct val="0"/>
              </a:spcBef>
              <a:buClrTx/>
              <a:buNone/>
            </a:pPr>
            <a:endParaRPr lang="it-IT" sz="1800" b="1" dirty="0">
              <a:solidFill>
                <a:srgbClr val="3333CC"/>
              </a:solidFill>
              <a:ea typeface="+mj-ea"/>
              <a:cs typeface="+mj-cs"/>
            </a:endParaRPr>
          </a:p>
          <a:p>
            <a:pPr marL="0" lvl="0" indent="0" eaLnBrk="1" hangingPunct="1">
              <a:spcBef>
                <a:spcPct val="0"/>
              </a:spcBef>
              <a:buClrTx/>
              <a:buNone/>
            </a:pPr>
            <a:endParaRPr lang="it-IT" sz="2100" b="1" dirty="0">
              <a:solidFill>
                <a:srgbClr val="3333CC"/>
              </a:solidFill>
              <a:ea typeface="+mj-ea"/>
              <a:cs typeface="+mj-cs"/>
            </a:endParaRPr>
          </a:p>
          <a:p>
            <a:pPr marL="285750" lvl="0" indent="-285750" eaLnBrk="1" hangingPunct="1">
              <a:spcBef>
                <a:spcPct val="0"/>
              </a:spcBef>
              <a:buClrTx/>
              <a:buFont typeface="Arial" panose="020B0604020202020204" pitchFamily="34" charset="0"/>
              <a:buChar char="•"/>
            </a:pPr>
            <a:endParaRPr lang="it-IT" sz="2600" b="1" dirty="0">
              <a:solidFill>
                <a:srgbClr val="000000"/>
              </a:solidFill>
              <a:ea typeface="+mj-ea"/>
              <a:cs typeface="+mj-cs"/>
            </a:endParaRPr>
          </a:p>
          <a:p>
            <a:pPr marL="0" lvl="0" indent="0" algn="just" eaLnBrk="1" hangingPunct="1">
              <a:spcBef>
                <a:spcPct val="0"/>
              </a:spcBef>
              <a:buClrTx/>
              <a:buNone/>
            </a:pPr>
            <a:endParaRPr lang="it-IT" sz="2100" kern="1200" dirty="0">
              <a:solidFill>
                <a:srgbClr val="000000"/>
              </a:solidFill>
              <a:latin typeface="DecimaWE Rg" pitchFamily="2" charset="0"/>
            </a:endParaRPr>
          </a:p>
          <a:p>
            <a:pPr algn="just" eaLnBrk="1" hangingPunct="1">
              <a:defRPr/>
            </a:pPr>
            <a:endParaRPr lang="it-IT" sz="1400" b="1" i="1" dirty="0"/>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DAE8C8BA-5988-365D-7005-D32A7D8CEB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8112573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0050" y="836712"/>
            <a:ext cx="8420422" cy="5184576"/>
          </a:xfrm>
        </p:spPr>
        <p:txBody>
          <a:bodyPr/>
          <a:lstStyle/>
          <a:p>
            <a:pPr marL="0" indent="0" algn="ctr">
              <a:spcBef>
                <a:spcPts val="0"/>
              </a:spcBef>
              <a:buNone/>
            </a:pPr>
            <a:r>
              <a:rPr lang="it-IT" sz="3600" b="1" dirty="0">
                <a:solidFill>
                  <a:schemeClr val="accent2"/>
                </a:solidFill>
                <a:latin typeface="Arial" panose="020B0604020202020204" pitchFamily="34" charset="0"/>
                <a:cs typeface="Arial" panose="020B0604020202020204" pitchFamily="34" charset="0"/>
              </a:rPr>
              <a:t>DOCUMENTAZIONE DI SPESA</a:t>
            </a:r>
          </a:p>
          <a:p>
            <a:pPr marL="0" indent="0" algn="ctr" eaLnBrk="1" hangingPunct="1">
              <a:spcBef>
                <a:spcPct val="0"/>
              </a:spcBef>
              <a:spcAft>
                <a:spcPts val="0"/>
              </a:spcAft>
              <a:buClrTx/>
              <a:buNone/>
              <a:defRPr/>
            </a:pPr>
            <a:r>
              <a:rPr lang="it-IT" sz="1600" b="1" cap="all" dirty="0">
                <a:solidFill>
                  <a:schemeClr val="accent2"/>
                </a:solidFill>
                <a:latin typeface="Arial" panose="020B0604020202020204" pitchFamily="34" charset="0"/>
                <a:cs typeface="Arial" panose="020B0604020202020204" pitchFamily="34" charset="0"/>
              </a:rPr>
              <a:t>TUTTI GLI AVVISI</a:t>
            </a:r>
          </a:p>
          <a:p>
            <a:r>
              <a:rPr lang="it-IT" sz="2200" dirty="0">
                <a:latin typeface="Arial" panose="020B0604020202020204" pitchFamily="34" charset="0"/>
                <a:cs typeface="Arial" panose="020B0604020202020204" pitchFamily="34" charset="0"/>
              </a:rPr>
              <a:t>Deve essere </a:t>
            </a:r>
            <a:r>
              <a:rPr lang="it-IT" sz="2200" b="1" dirty="0">
                <a:latin typeface="Arial" panose="020B0604020202020204" pitchFamily="34" charset="0"/>
                <a:cs typeface="Arial" panose="020B0604020202020204" pitchFamily="34" charset="0"/>
              </a:rPr>
              <a:t>intestata al soggetto beneficiario</a:t>
            </a:r>
          </a:p>
          <a:p>
            <a:pPr algn="just"/>
            <a:r>
              <a:rPr lang="it-IT" sz="2200" dirty="0">
                <a:latin typeface="Arial" panose="020B0604020202020204" pitchFamily="34" charset="0"/>
                <a:cs typeface="Arial" panose="020B0604020202020204" pitchFamily="34" charset="0"/>
              </a:rPr>
              <a:t>E’ una </a:t>
            </a:r>
            <a:r>
              <a:rPr lang="it-IT" sz="2200" b="1" dirty="0">
                <a:latin typeface="Arial" panose="020B0604020202020204" pitchFamily="34" charset="0"/>
                <a:cs typeface="Arial" panose="020B0604020202020204" pitchFamily="34" charset="0"/>
              </a:rPr>
              <a:t>fattura o un documento equivalente </a:t>
            </a:r>
            <a:r>
              <a:rPr lang="it-IT" sz="2200" dirty="0">
                <a:latin typeface="Arial" panose="020B0604020202020204" pitchFamily="34" charset="0"/>
                <a:cs typeface="Arial" panose="020B0604020202020204" pitchFamily="34" charset="0"/>
              </a:rPr>
              <a:t>con </a:t>
            </a:r>
            <a:r>
              <a:rPr lang="it-IT" sz="2200" b="1" dirty="0">
                <a:latin typeface="Arial" panose="020B0604020202020204" pitchFamily="34" charset="0"/>
                <a:cs typeface="Arial" panose="020B0604020202020204" pitchFamily="34" charset="0"/>
              </a:rPr>
              <a:t>attestazione dell’avvenuto pagamento </a:t>
            </a:r>
            <a:r>
              <a:rPr lang="it-IT" sz="2200" dirty="0">
                <a:latin typeface="Arial" panose="020B0604020202020204" pitchFamily="34" charset="0"/>
                <a:cs typeface="Arial" panose="020B0604020202020204" pitchFamily="34" charset="0"/>
              </a:rPr>
              <a:t>(es. estratto conto, ricevuta di eseguito bonifico etc.)</a:t>
            </a:r>
          </a:p>
          <a:p>
            <a:r>
              <a:rPr lang="it-IT" sz="2200" dirty="0">
                <a:latin typeface="Arial" panose="020B0604020202020204" pitchFamily="34" charset="0"/>
                <a:cs typeface="Arial" panose="020B0604020202020204" pitchFamily="34" charset="0"/>
              </a:rPr>
              <a:t>Per retribuzioni da lavoro dipendente: </a:t>
            </a:r>
            <a:r>
              <a:rPr lang="it-IT" sz="2200" b="1" dirty="0">
                <a:latin typeface="Arial" panose="020B0604020202020204" pitchFamily="34" charset="0"/>
                <a:cs typeface="Arial" panose="020B0604020202020204" pitchFamily="34" charset="0"/>
              </a:rPr>
              <a:t>CU</a:t>
            </a:r>
            <a:r>
              <a:rPr lang="it-IT" sz="2200" dirty="0">
                <a:latin typeface="Arial" panose="020B0604020202020204" pitchFamily="34" charset="0"/>
                <a:cs typeface="Arial" panose="020B0604020202020204" pitchFamily="34" charset="0"/>
              </a:rPr>
              <a:t>,</a:t>
            </a:r>
            <a:r>
              <a:rPr lang="it-IT" sz="2200" b="1" dirty="0">
                <a:latin typeface="Arial" panose="020B0604020202020204" pitchFamily="34" charset="0"/>
                <a:cs typeface="Arial" panose="020B0604020202020204" pitchFamily="34" charset="0"/>
              </a:rPr>
              <a:t> busta paga</a:t>
            </a:r>
            <a:r>
              <a:rPr lang="it-IT" sz="2200" dirty="0">
                <a:latin typeface="Arial" panose="020B0604020202020204" pitchFamily="34" charset="0"/>
                <a:cs typeface="Arial" panose="020B0604020202020204" pitchFamily="34" charset="0"/>
              </a:rPr>
              <a:t>, </a:t>
            </a:r>
            <a:r>
              <a:rPr lang="it-IT" sz="2200" b="1" dirty="0">
                <a:latin typeface="Arial" panose="020B0604020202020204" pitchFamily="34" charset="0"/>
                <a:cs typeface="Arial" panose="020B0604020202020204" pitchFamily="34" charset="0"/>
              </a:rPr>
              <a:t>F24</a:t>
            </a:r>
          </a:p>
          <a:p>
            <a:r>
              <a:rPr lang="it-IT" sz="2200" b="1" dirty="0">
                <a:latin typeface="Arial" panose="020B0604020202020204" pitchFamily="34" charset="0"/>
                <a:cs typeface="Arial" panose="020B0604020202020204" pitchFamily="34" charset="0"/>
              </a:rPr>
              <a:t>Scontrino fiscale «parlante</a:t>
            </a:r>
            <a:r>
              <a:rPr lang="it-IT" sz="2200" dirty="0">
                <a:latin typeface="Arial" panose="020B0604020202020204" pitchFamily="34" charset="0"/>
                <a:cs typeface="Arial" panose="020B0604020202020204" pitchFamily="34" charset="0"/>
              </a:rPr>
              <a:t>»</a:t>
            </a:r>
          </a:p>
          <a:p>
            <a:pPr algn="just"/>
            <a:r>
              <a:rPr lang="it-IT" sz="2200" b="1" dirty="0">
                <a:latin typeface="Arial" panose="020B0604020202020204" pitchFamily="34" charset="0"/>
                <a:cs typeface="Arial" panose="020B0604020202020204" pitchFamily="34" charset="0"/>
              </a:rPr>
              <a:t>Pagamento in contanti solo entro i limiti di legge </a:t>
            </a:r>
            <a:r>
              <a:rPr lang="it-IT" sz="1800" dirty="0">
                <a:latin typeface="Arial" panose="020B0604020202020204" pitchFamily="34" charset="0"/>
                <a:cs typeface="Arial" panose="020B0604020202020204" pitchFamily="34" charset="0"/>
              </a:rPr>
              <a:t>(in questo caso la fattura è quietanzata e sottoscritta dal fornitore con data di pagamento o viene fornita  di dichiarazione liberatoria del fornitore datata e firmata)</a:t>
            </a:r>
          </a:p>
          <a:p>
            <a:pPr marL="0" lvl="0" indent="0" algn="ctr">
              <a:buNone/>
              <a:defRPr/>
            </a:pPr>
            <a:r>
              <a:rPr lang="it-IT" sz="2000" b="1" dirty="0">
                <a:solidFill>
                  <a:srgbClr val="3333CC"/>
                </a:solidFill>
                <a:sym typeface="Symbol"/>
              </a:rPr>
              <a:t></a:t>
            </a:r>
          </a:p>
          <a:p>
            <a:pPr marL="0" indent="0" algn="ctr">
              <a:buNone/>
            </a:pPr>
            <a:r>
              <a:rPr lang="it-IT" b="1" i="1" dirty="0">
                <a:solidFill>
                  <a:schemeClr val="accent2"/>
                </a:solidFill>
                <a:latin typeface="Arial" panose="020B0604020202020204" pitchFamily="34" charset="0"/>
                <a:cs typeface="Arial" panose="020B0604020202020204" pitchFamily="34" charset="0"/>
              </a:rPr>
              <a:t>NB: verificare art. 9 del Regolamento!</a:t>
            </a:r>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6FE4B2C2-6BD3-4D16-FA91-17A19B4A30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810228519"/>
      </p:ext>
    </p:extLst>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a:xfrm>
            <a:off x="251520" y="980728"/>
            <a:ext cx="8490198" cy="834008"/>
          </a:xfrm>
        </p:spPr>
        <p:txBody>
          <a:bodyPr/>
          <a:lstStyle/>
          <a:p>
            <a:pPr algn="ctr"/>
            <a:r>
              <a:rPr lang="it-IT" dirty="0">
                <a:solidFill>
                  <a:schemeClr val="accent2"/>
                </a:solidFill>
                <a:latin typeface="Arial" panose="020B0604020202020204" pitchFamily="34" charset="0"/>
                <a:cs typeface="Arial" panose="020B0604020202020204" pitchFamily="34" charset="0"/>
              </a:rPr>
              <a:t>AVVIO DEI PROGETTI E AMMISSIBILITA’ DI SPESA</a:t>
            </a:r>
          </a:p>
        </p:txBody>
      </p:sp>
      <p:sp>
        <p:nvSpPr>
          <p:cNvPr id="3" name="Segnaposto contenuto 2"/>
          <p:cNvSpPr>
            <a:spLocks noGrp="1"/>
          </p:cNvSpPr>
          <p:nvPr>
            <p:ph idx="1"/>
          </p:nvPr>
        </p:nvSpPr>
        <p:spPr>
          <a:xfrm>
            <a:off x="179512" y="1916832"/>
            <a:ext cx="8568952" cy="4104456"/>
          </a:xfrm>
        </p:spPr>
        <p:txBody>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a:buFontTx/>
              <a:buChar char="-"/>
              <a:defRPr/>
            </a:pPr>
            <a:endParaRPr lang="it-IT" sz="2400" b="1" dirty="0"/>
          </a:p>
          <a:p>
            <a:pPr marL="0" indent="0" algn="ctr">
              <a:spcBef>
                <a:spcPts val="0"/>
              </a:spcBef>
              <a:buNone/>
              <a:defRPr/>
            </a:pPr>
            <a:r>
              <a:rPr lang="it-IT" b="1" dirty="0">
                <a:latin typeface="Arial" panose="020B0604020202020204" pitchFamily="34" charset="0"/>
                <a:cs typeface="Arial" panose="020B0604020202020204" pitchFamily="34" charset="0"/>
              </a:rPr>
              <a:t>I progetti devono essere avviati </a:t>
            </a:r>
            <a:r>
              <a:rPr lang="it-IT" b="1" dirty="0">
                <a:solidFill>
                  <a:srgbClr val="FF0000"/>
                </a:solidFill>
                <a:latin typeface="Arial" panose="020B0604020202020204" pitchFamily="34" charset="0"/>
                <a:cs typeface="Arial" panose="020B0604020202020204" pitchFamily="34" charset="0"/>
              </a:rPr>
              <a:t> successivamente al 1 gennaio 2026</a:t>
            </a:r>
          </a:p>
          <a:p>
            <a:pPr marL="0" indent="0" algn="ctr">
              <a:spcBef>
                <a:spcPts val="0"/>
              </a:spcBef>
              <a:buNone/>
              <a:defRPr/>
            </a:pPr>
            <a:endParaRPr lang="it-IT" b="1" dirty="0">
              <a:solidFill>
                <a:srgbClr val="FF0000"/>
              </a:solidFill>
              <a:latin typeface="Arial" panose="020B0604020202020204" pitchFamily="34" charset="0"/>
              <a:cs typeface="Arial" panose="020B0604020202020204" pitchFamily="34" charset="0"/>
            </a:endParaRPr>
          </a:p>
          <a:p>
            <a:pPr marL="0" indent="0" algn="ctr">
              <a:buNone/>
              <a:defRPr/>
            </a:pPr>
            <a:r>
              <a:rPr lang="it-IT" b="1" dirty="0">
                <a:latin typeface="Arial" panose="020B0604020202020204" pitchFamily="34" charset="0"/>
                <a:cs typeface="Arial" panose="020B0604020202020204" pitchFamily="34" charset="0"/>
              </a:rPr>
              <a:t>Documentazione di spesa a rendiconto </a:t>
            </a:r>
            <a:r>
              <a:rPr lang="it-IT" b="1" dirty="0">
                <a:solidFill>
                  <a:srgbClr val="FF0000"/>
                </a:solidFill>
                <a:latin typeface="Arial" panose="020B0604020202020204" pitchFamily="34" charset="0"/>
                <a:cs typeface="Arial" panose="020B0604020202020204" pitchFamily="34" charset="0"/>
              </a:rPr>
              <a:t>non </a:t>
            </a:r>
            <a:r>
              <a:rPr lang="it-IT" b="1" dirty="0">
                <a:latin typeface="Arial" panose="020B0604020202020204" pitchFamily="34" charset="0"/>
                <a:cs typeface="Arial" panose="020B0604020202020204" pitchFamily="34" charset="0"/>
              </a:rPr>
              <a:t>può essere datata </a:t>
            </a:r>
            <a:r>
              <a:rPr lang="it-IT" b="1" dirty="0">
                <a:solidFill>
                  <a:srgbClr val="FF0000"/>
                </a:solidFill>
                <a:latin typeface="Arial" panose="020B0604020202020204" pitchFamily="34" charset="0"/>
                <a:cs typeface="Arial" panose="020B0604020202020204" pitchFamily="34" charset="0"/>
              </a:rPr>
              <a:t>anteriormente al 1 gennaio 2026</a:t>
            </a:r>
          </a:p>
          <a:p>
            <a:pPr marL="0" indent="0">
              <a:buNone/>
              <a:defRPr/>
            </a:pPr>
            <a:endParaRPr lang="it-IT" sz="3200" b="1" dirty="0">
              <a:solidFill>
                <a:srgbClr val="FF0000"/>
              </a:solidFill>
            </a:endParaRPr>
          </a:p>
          <a:p>
            <a:pPr>
              <a:defRPr/>
            </a:pPr>
            <a:endParaRPr lang="it-IT" sz="2400" b="1" dirty="0">
              <a:solidFill>
                <a:srgbClr val="FF0000"/>
              </a:solidFill>
            </a:endParaRPr>
          </a:p>
          <a:p>
            <a:pPr marL="0" indent="0">
              <a:buNone/>
              <a:defRPr/>
            </a:pPr>
            <a:endParaRPr lang="it-IT" sz="2400" b="1" dirty="0">
              <a:solidFill>
                <a:schemeClr val="accent2"/>
              </a:solidFill>
            </a:endParaRPr>
          </a:p>
          <a:p>
            <a:pPr marL="0" indent="0">
              <a:buNone/>
              <a:defRPr/>
            </a:pPr>
            <a:endParaRPr lang="it-IT" sz="2400" b="1" dirty="0">
              <a:solidFill>
                <a:srgbClr val="FF0000"/>
              </a:solidFill>
            </a:endParaRPr>
          </a:p>
          <a:p>
            <a:pPr marL="0" indent="0">
              <a:buNone/>
              <a:defRPr/>
            </a:pPr>
            <a:endParaRPr lang="it-IT" sz="2400" b="1" dirty="0"/>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4657497B-4641-C61E-C14D-CF3D91BD5CE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171862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4649688"/>
          </a:xfrm>
        </p:spPr>
        <p:txBody>
          <a:bodyPr/>
          <a:lstStyle/>
          <a:p>
            <a:pPr marL="0" indent="0" algn="ctr">
              <a:buNone/>
            </a:pPr>
            <a:r>
              <a:rPr lang="it-IT" sz="3600" b="1" cap="all" dirty="0">
                <a:solidFill>
                  <a:schemeClr val="accent2"/>
                </a:solidFill>
                <a:latin typeface="Arial" panose="020B0604020202020204" pitchFamily="34" charset="0"/>
                <a:cs typeface="Arial" panose="020B0604020202020204" pitchFamily="34" charset="0"/>
              </a:rPr>
              <a:t>Variazioni in itinere</a:t>
            </a:r>
          </a:p>
          <a:p>
            <a:pPr marL="0" indent="0" algn="ctr">
              <a:buNone/>
            </a:pPr>
            <a:endParaRPr lang="it-IT" sz="1200" b="1" dirty="0">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pPr>
            <a:endParaRPr lang="it-IT" sz="1200" b="1" dirty="0">
              <a:latin typeface="Arial" panose="020B0604020202020204" pitchFamily="34" charset="0"/>
              <a:cs typeface="Arial" panose="020B0604020202020204" pitchFamily="34" charset="0"/>
            </a:endParaRPr>
          </a:p>
          <a:p>
            <a:pPr marL="0" indent="0" algn="ctr">
              <a:buNone/>
            </a:pPr>
            <a:endParaRPr lang="it-IT" sz="1200" b="1" dirty="0">
              <a:latin typeface="Arial" panose="020B0604020202020204" pitchFamily="34" charset="0"/>
              <a:cs typeface="Arial" panose="020B0604020202020204" pitchFamily="34" charset="0"/>
            </a:endParaRPr>
          </a:p>
          <a:p>
            <a:pPr marL="0" indent="0" algn="just">
              <a:buNone/>
            </a:pPr>
            <a:r>
              <a:rPr lang="it-IT" dirty="0">
                <a:latin typeface="Arial" panose="020B0604020202020204" pitchFamily="34" charset="0"/>
                <a:cs typeface="Arial" panose="020B0604020202020204" pitchFamily="34" charset="0"/>
              </a:rPr>
              <a:t>Le variazioni devono essere </a:t>
            </a:r>
            <a:r>
              <a:rPr lang="it-IT" b="1" dirty="0">
                <a:solidFill>
                  <a:srgbClr val="FF0066"/>
                </a:solidFill>
                <a:latin typeface="Arial" panose="020B0604020202020204" pitchFamily="34" charset="0"/>
                <a:cs typeface="Arial" panose="020B0604020202020204" pitchFamily="34" charset="0"/>
              </a:rPr>
              <a:t>preventivamente</a:t>
            </a:r>
            <a:r>
              <a:rPr lang="it-IT" dirty="0">
                <a:latin typeface="Arial" panose="020B0604020202020204" pitchFamily="34" charset="0"/>
                <a:cs typeface="Arial" panose="020B0604020202020204" pitchFamily="34" charset="0"/>
              </a:rPr>
              <a:t> comunicate via PEC al Servizio, il quale provvede, anche avvalendosi della commissione di valutazione, che in tal caso può essere appositamente riconvocata, a valutare se la modifica apportata comporti una riduzione del punteggio</a:t>
            </a:r>
            <a:r>
              <a:rPr lang="it-IT" dirty="0"/>
              <a:t>.</a:t>
            </a:r>
            <a:r>
              <a:rPr lang="it-IT" cap="all" dirty="0">
                <a:solidFill>
                  <a:schemeClr val="accent2"/>
                </a:solidFill>
                <a:latin typeface="Arial" panose="020B0604020202020204" pitchFamily="34" charset="0"/>
                <a:cs typeface="Arial" panose="020B0604020202020204" pitchFamily="34" charset="0"/>
              </a:rPr>
              <a:t> </a:t>
            </a:r>
            <a:endParaRPr lang="it-IT" dirty="0"/>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97995756-A980-8235-0BC0-51E965A4ED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1331977720"/>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5040560"/>
          </a:xfrm>
        </p:spPr>
        <p:txBody>
          <a:bodyPr/>
          <a:lstStyle/>
          <a:p>
            <a:pPr marL="0" indent="0" algn="ctr">
              <a:buNone/>
            </a:pPr>
            <a:r>
              <a:rPr lang="it-IT" sz="3600" b="1" cap="all" dirty="0">
                <a:solidFill>
                  <a:schemeClr val="accent2"/>
                </a:solidFill>
                <a:latin typeface="Arial" panose="020B0604020202020204" pitchFamily="34" charset="0"/>
                <a:cs typeface="Arial" panose="020B0604020202020204" pitchFamily="34" charset="0"/>
              </a:rPr>
              <a:t>Variazioni in itinere</a:t>
            </a: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indent="0" algn="just">
              <a:buNone/>
            </a:pPr>
            <a:r>
              <a:rPr lang="it-IT" dirty="0">
                <a:latin typeface="Arial" panose="020B0604020202020204" pitchFamily="34" charset="0"/>
                <a:cs typeface="Arial" panose="020B0604020202020204" pitchFamily="34" charset="0"/>
              </a:rPr>
              <a:t>Le variazioni che comportano una riduzione del punteggio di valutazione in misura </a:t>
            </a:r>
            <a:r>
              <a:rPr lang="it-IT" b="1" dirty="0">
                <a:solidFill>
                  <a:srgbClr val="FF0000"/>
                </a:solidFill>
                <a:latin typeface="Arial" panose="020B0604020202020204" pitchFamily="34" charset="0"/>
                <a:cs typeface="Arial" panose="020B0604020202020204" pitchFamily="34" charset="0"/>
              </a:rPr>
              <a:t>superiore al 20 per cento</a:t>
            </a:r>
            <a:r>
              <a:rPr lang="it-IT" dirty="0">
                <a:solidFill>
                  <a:srgbClr val="FF0000"/>
                </a:solidFill>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rispetto a quello attribuito sono considerate una modifica sostanziale del progetto, non sono ammissibili e comportano la </a:t>
            </a:r>
            <a:r>
              <a:rPr lang="it-IT" b="1" dirty="0">
                <a:solidFill>
                  <a:srgbClr val="FF0000"/>
                </a:solidFill>
                <a:latin typeface="Arial" panose="020B0604020202020204" pitchFamily="34" charset="0"/>
                <a:cs typeface="Arial" panose="020B0604020202020204" pitchFamily="34" charset="0"/>
              </a:rPr>
              <a:t>revoca</a:t>
            </a:r>
            <a:r>
              <a:rPr lang="it-IT" dirty="0">
                <a:solidFill>
                  <a:srgbClr val="FF0000"/>
                </a:solidFill>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del contributo </a:t>
            </a:r>
            <a:endParaRPr lang="it-IT" b="1" cap="sm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D8FFD8E9-A7B8-F265-4AEF-9FB3A3BC6A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00501037"/>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4649688"/>
          </a:xfrm>
        </p:spPr>
        <p:txBody>
          <a:bodyPr/>
          <a:lstStyle/>
          <a:p>
            <a:pPr marL="0" indent="0" algn="ctr">
              <a:buNone/>
            </a:pPr>
            <a:r>
              <a:rPr lang="it-IT" sz="3600" b="1" cap="all" dirty="0">
                <a:solidFill>
                  <a:schemeClr val="accent2"/>
                </a:solidFill>
                <a:latin typeface="Arial" panose="020B0604020202020204" pitchFamily="34" charset="0"/>
                <a:cs typeface="Arial" panose="020B0604020202020204" pitchFamily="34" charset="0"/>
              </a:rPr>
              <a:t>Variazioni in itinere</a:t>
            </a: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pPr>
            <a:endParaRPr lang="it-IT" sz="1200" b="1" dirty="0">
              <a:latin typeface="Arial" panose="020B0604020202020204" pitchFamily="34" charset="0"/>
              <a:cs typeface="Arial" panose="020B0604020202020204" pitchFamily="34" charset="0"/>
            </a:endParaRPr>
          </a:p>
          <a:p>
            <a:pPr lvl="0" algn="just"/>
            <a:r>
              <a:rPr lang="it-IT" sz="2000" dirty="0">
                <a:latin typeface="Arial" panose="020B0604020202020204" pitchFamily="34" charset="0"/>
                <a:cs typeface="Arial" panose="020B0604020202020204" pitchFamily="34" charset="0"/>
              </a:rPr>
              <a:t>Le variazioni che determinano una riduzione del punteggio di valutazione </a:t>
            </a:r>
            <a:r>
              <a:rPr lang="it-IT" sz="2000" b="1" dirty="0">
                <a:solidFill>
                  <a:srgbClr val="FF0000"/>
                </a:solidFill>
                <a:latin typeface="Arial" panose="020B0604020202020204" pitchFamily="34" charset="0"/>
                <a:cs typeface="Arial" panose="020B0604020202020204" pitchFamily="34" charset="0"/>
              </a:rPr>
              <a:t>fino al 20 per cento</a:t>
            </a:r>
            <a:r>
              <a:rPr lang="it-IT" sz="2000" dirty="0">
                <a:solidFill>
                  <a:srgbClr val="FF0000"/>
                </a:solidFill>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in relazione alla originaria posizione in graduatoria del progetto, possono comportare la </a:t>
            </a:r>
            <a:r>
              <a:rPr lang="it-IT" sz="2000" dirty="0">
                <a:solidFill>
                  <a:srgbClr val="FF0066"/>
                </a:solidFill>
                <a:latin typeface="Arial" panose="020B0604020202020204" pitchFamily="34" charset="0"/>
                <a:cs typeface="Arial" panose="020B0604020202020204" pitchFamily="34" charset="0"/>
              </a:rPr>
              <a:t>revoca</a:t>
            </a:r>
            <a:r>
              <a:rPr lang="it-IT" sz="2000" dirty="0">
                <a:latin typeface="Arial" panose="020B0604020202020204" pitchFamily="34" charset="0"/>
                <a:cs typeface="Arial" panose="020B0604020202020204" pitchFamily="34" charset="0"/>
              </a:rPr>
              <a:t> del decreto di concessione del contributo nel caso in cui il punteggio derivante dalla variazione sia inferiore a quello dell’ultimo progetto utilmente collocato in graduatoria</a:t>
            </a:r>
          </a:p>
          <a:p>
            <a:endParaRPr lang="it-IT" dirty="0"/>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D8ACAF26-88F4-F748-5E9A-FE39128329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255201866"/>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5112568"/>
          </a:xfrm>
        </p:spPr>
        <p:txBody>
          <a:bodyPr/>
          <a:lstStyle/>
          <a:p>
            <a:pPr marL="0" indent="0" algn="ctr">
              <a:buNone/>
              <a:defRPr/>
            </a:pPr>
            <a:r>
              <a:rPr lang="it-IT" sz="3600" b="1" cap="all" dirty="0">
                <a:solidFill>
                  <a:schemeClr val="accent2"/>
                </a:solidFill>
                <a:latin typeface="Arial" panose="020B0604020202020204" pitchFamily="34" charset="0"/>
                <a:cs typeface="Arial" panose="020B0604020202020204" pitchFamily="34" charset="0"/>
              </a:rPr>
              <a:t>Rendicontazione </a:t>
            </a:r>
            <a:r>
              <a:rPr kumimoji="0" lang="it-IT" sz="2000" b="1" i="0" u="none" strike="noStrike" kern="0" cap="all"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novità</a:t>
            </a:r>
            <a:endParaRPr lang="it-IT" sz="3600" b="1" cap="all" dirty="0">
              <a:solidFill>
                <a:schemeClr val="accent2"/>
              </a:solidFill>
              <a:latin typeface="Arial" panose="020B0604020202020204" pitchFamily="34" charset="0"/>
              <a:cs typeface="Arial" panose="020B0604020202020204" pitchFamily="34" charset="0"/>
            </a:endParaRPr>
          </a:p>
          <a:p>
            <a:pPr marL="0" indent="0" algn="ctr">
              <a:buNone/>
              <a:defRPr/>
            </a:pPr>
            <a:endParaRPr lang="it-IT" sz="1200" b="1" dirty="0">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r>
              <a:rPr lang="it-IT" sz="2400" b="1" dirty="0">
                <a:latin typeface="Arial" panose="020B0604020202020204" pitchFamily="34" charset="0"/>
                <a:cs typeface="Arial" panose="020B0604020202020204" pitchFamily="34" charset="0"/>
              </a:rPr>
              <a:t>TERMINE DI CONCLUSIONE DELLE ATTIVITA’ E DI PRESENTAZIONE DEL RENDICONTO</a:t>
            </a: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r>
              <a:rPr lang="it-IT" sz="2600" b="1" dirty="0">
                <a:solidFill>
                  <a:srgbClr val="00B050"/>
                </a:solidFill>
                <a:latin typeface="Arial" panose="020B0604020202020204" pitchFamily="34" charset="0"/>
                <a:cs typeface="Arial" panose="020B0604020202020204" pitchFamily="34" charset="0"/>
              </a:rPr>
              <a:t>STABILITO NEL DECRETO DI CONCESSIONE DEL CONTRIBUTO</a:t>
            </a:r>
          </a:p>
          <a:p>
            <a:pPr marL="0" indent="0" algn="ctr">
              <a:buNone/>
            </a:pPr>
            <a:r>
              <a:rPr lang="it-IT" sz="2400" dirty="0"/>
              <a:t>Il termine </a:t>
            </a:r>
            <a:r>
              <a:rPr lang="it-IT" sz="2400" dirty="0" err="1"/>
              <a:t>puo’</a:t>
            </a:r>
            <a:r>
              <a:rPr lang="it-IT" sz="2400" dirty="0"/>
              <a:t> essere prorogato per un massimo di 180 giorni e una sola volta</a:t>
            </a:r>
          </a:p>
          <a:p>
            <a:pPr marL="0" indent="0" algn="ctr">
              <a:buNone/>
            </a:pPr>
            <a:r>
              <a:rPr lang="it-IT" sz="2400" dirty="0"/>
              <a:t>La richiesta di proroga deve pervenire all’AR prima della scadenza del termine</a:t>
            </a:r>
          </a:p>
        </p:txBody>
      </p:sp>
      <p:sp>
        <p:nvSpPr>
          <p:cNvPr id="4" name="Rettangolo 3"/>
          <p:cNvSpPr/>
          <p:nvPr/>
        </p:nvSpPr>
        <p:spPr>
          <a:xfrm>
            <a:off x="2286000" y="735955"/>
            <a:ext cx="4572000" cy="646331"/>
          </a:xfrm>
          <a:prstGeom prst="rect">
            <a:avLst/>
          </a:prstGeom>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3600" b="1" i="0" u="none" strike="noStrike" kern="1200" cap="none" spc="0" normalizeH="0" baseline="0" noProof="0" dirty="0">
              <a:ln>
                <a:noFill/>
              </a:ln>
              <a:solidFill>
                <a:srgbClr val="FF0000"/>
              </a:solidFill>
              <a:effectLst/>
              <a:uLnTx/>
              <a:uFillTx/>
              <a:latin typeface="DecimaWE Rg" pitchFamily="2" charset="0"/>
              <a:ea typeface="+mn-ea"/>
              <a:cs typeface="+mn-cs"/>
            </a:endParaRPr>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C267D688-2331-4058-5FFD-78DF888A78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2955091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4657AB1-553D-C8E3-AD63-BA9D458C1E2D}"/>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3029BC18-898B-0C73-98A3-D495CF9FFC17}"/>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7758F881-7169-5DE6-A0CF-9FE7675CE292}"/>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3333CC"/>
                </a:solidFill>
                <a:latin typeface="Arial" panose="020B0604020202020204" pitchFamily="34" charset="0"/>
                <a:ea typeface="+mj-ea"/>
                <a:cs typeface="Arial" panose="020B0604020202020204" pitchFamily="34" charset="0"/>
              </a:rPr>
              <a:t>BENEFICIARI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FFC000"/>
                </a:solidFill>
                <a:effectLst/>
                <a:uLnTx/>
                <a:uFillTx/>
                <a:latin typeface="Arial" panose="020B0604020202020204" pitchFamily="34" charset="0"/>
                <a:ea typeface="+mn-ea"/>
                <a:cs typeface="Arial" panose="020B0604020202020204" pitchFamily="34" charset="0"/>
              </a:rPr>
              <a:t>Avvisi tematici</a:t>
            </a:r>
          </a:p>
          <a:p>
            <a:pPr marL="0" indent="0" algn="ctr" eaLnBrk="1" hangingPunct="1">
              <a:buNone/>
              <a:defRPr/>
            </a:pPr>
            <a:r>
              <a:rPr lang="it-IT" sz="2400" b="1" dirty="0">
                <a:solidFill>
                  <a:srgbClr val="FFC000"/>
                </a:solidFill>
              </a:rPr>
              <a:t>AVVISO CREATIVITA’</a:t>
            </a:r>
          </a:p>
          <a:p>
            <a:pPr eaLnBrk="1" hangingPunct="1">
              <a:lnSpc>
                <a:spcPct val="80000"/>
              </a:lnSpc>
              <a:defRPr/>
            </a:pPr>
            <a:r>
              <a:rPr lang="it-IT" sz="1800" b="1" u="sng" dirty="0">
                <a:solidFill>
                  <a:schemeClr val="accent2"/>
                </a:solidFill>
              </a:rPr>
              <a:t>Enti privati </a:t>
            </a:r>
            <a:r>
              <a:rPr lang="it-IT" sz="1800" b="1" dirty="0">
                <a:solidFill>
                  <a:srgbClr val="00B050"/>
                </a:solidFill>
              </a:rPr>
              <a:t>(no persone fisiche):</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1800" b="1" i="0" u="sng" strike="noStrike" kern="0" cap="none" spc="0" normalizeH="0" baseline="0" noProof="0" dirty="0">
                <a:ln>
                  <a:noFill/>
                </a:ln>
                <a:solidFill>
                  <a:srgbClr val="3333CC"/>
                </a:solidFill>
                <a:effectLst/>
                <a:uLnTx/>
                <a:uFillTx/>
                <a:latin typeface="DecimaWE Rg"/>
                <a:ea typeface="+mn-ea"/>
                <a:cs typeface="+mn-cs"/>
              </a:rPr>
              <a:t>Società cooperative</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lang="it-IT" sz="1800" b="1" u="sng" dirty="0">
                <a:solidFill>
                  <a:srgbClr val="3333CC"/>
                </a:solidFill>
                <a:latin typeface="DecimaWE Rg"/>
              </a:rPr>
              <a:t>Università </a:t>
            </a:r>
            <a:endParaRPr kumimoji="0" lang="it-IT" sz="1800" b="1" i="0" u="sng" strike="noStrike" kern="0" cap="none" spc="0" normalizeH="0" baseline="0" noProof="0" dirty="0">
              <a:ln>
                <a:noFill/>
              </a:ln>
              <a:solidFill>
                <a:srgbClr val="3333CC"/>
              </a:solidFill>
              <a:effectLst/>
              <a:uLnTx/>
              <a:uFillTx/>
              <a:latin typeface="DecimaWE Rg"/>
              <a:ea typeface="+mn-ea"/>
              <a:cs typeface="+mn-cs"/>
            </a:endParaRPr>
          </a:p>
          <a:p>
            <a:pPr marL="0" indent="0" algn="ctr" eaLnBrk="1" hangingPunct="1">
              <a:buNone/>
              <a:defRPr/>
            </a:pPr>
            <a:r>
              <a:rPr lang="it-IT" sz="2400" b="1" dirty="0">
                <a:solidFill>
                  <a:srgbClr val="C00000"/>
                </a:solidFill>
              </a:rPr>
              <a:t>AVVISO PN2027</a:t>
            </a:r>
          </a:p>
          <a:p>
            <a:pPr lvl="0" eaLnBrk="1" hangingPunct="1">
              <a:lnSpc>
                <a:spcPct val="80000"/>
              </a:lnSpc>
              <a:defRPr/>
            </a:pPr>
            <a:r>
              <a:rPr lang="it-IT" sz="1800" b="1" u="sng" dirty="0">
                <a:solidFill>
                  <a:srgbClr val="3333CC"/>
                </a:solidFill>
              </a:rPr>
              <a:t>Enti privati </a:t>
            </a:r>
            <a:r>
              <a:rPr lang="it-IT" sz="1800" b="1" dirty="0">
                <a:solidFill>
                  <a:srgbClr val="00B050"/>
                </a:solidFill>
              </a:rPr>
              <a:t>(no persone fisiche):</a:t>
            </a:r>
            <a:endParaRPr lang="it-IT" sz="1800" b="1" u="sng" dirty="0">
              <a:solidFill>
                <a:srgbClr val="3333CC"/>
              </a:solidFill>
            </a:endParaRPr>
          </a:p>
          <a:p>
            <a:pPr lvl="0" eaLnBrk="1" hangingPunct="1">
              <a:lnSpc>
                <a:spcPct val="80000"/>
              </a:lnSpc>
              <a:defRPr/>
            </a:pPr>
            <a:r>
              <a:rPr lang="it-IT" sz="1800" b="1" u="sng" dirty="0">
                <a:solidFill>
                  <a:srgbClr val="3333CC"/>
                </a:solidFill>
              </a:rPr>
              <a:t>Società cooperative</a:t>
            </a:r>
          </a:p>
          <a:p>
            <a:pPr lvl="0" eaLnBrk="1" hangingPunct="1">
              <a:lnSpc>
                <a:spcPct val="80000"/>
              </a:lnSpc>
              <a:defRPr/>
            </a:pPr>
            <a:r>
              <a:rPr lang="it-IT" sz="1800" b="1" u="sng" dirty="0">
                <a:solidFill>
                  <a:srgbClr val="3333CC"/>
                </a:solidFill>
              </a:rPr>
              <a:t>Università</a:t>
            </a:r>
            <a:endParaRPr lang="it-IT" sz="1800" b="1" dirty="0"/>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1800" b="1" i="0" u="sng" strike="noStrike" kern="0" cap="none" spc="0" normalizeH="0" baseline="0" noProof="0" dirty="0">
                <a:ln>
                  <a:noFill/>
                </a:ln>
                <a:solidFill>
                  <a:srgbClr val="3333CC"/>
                </a:solidFill>
                <a:effectLst/>
                <a:uLnTx/>
                <a:uFillTx/>
                <a:latin typeface="DecimaWE Rg"/>
                <a:ea typeface="+mn-ea"/>
                <a:cs typeface="+mn-cs"/>
              </a:rPr>
              <a:t>Enti locali del Friuli Venezia Giulia anche in qualità di capofila di convenzioni per la gestione associata di funzioni e di servizi </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1800" b="1" i="0" u="sng" strike="noStrike" kern="0" cap="none" spc="0" normalizeH="0" baseline="0" noProof="0" dirty="0">
                <a:ln>
                  <a:noFill/>
                </a:ln>
                <a:solidFill>
                  <a:srgbClr val="3333CC"/>
                </a:solidFill>
                <a:effectLst/>
                <a:uLnTx/>
                <a:uFillTx/>
                <a:latin typeface="DecimaWE Rg"/>
                <a:ea typeface="+mn-ea"/>
                <a:cs typeface="+mn-cs"/>
              </a:rPr>
              <a:t>Enti pubblici del Friuli Venezia Giulia (compresi i consorzi a totale partecipazione pubblica del Friuli Venezia Giulia)</a:t>
            </a:r>
          </a:p>
          <a:p>
            <a:pPr marL="342900" marR="0" lvl="0" indent="-342900" algn="l" defTabSz="914400" rtl="0" eaLnBrk="1" fontAlgn="base" latinLnBrk="0" hangingPunct="1">
              <a:lnSpc>
                <a:spcPct val="80000"/>
              </a:lnSpc>
              <a:spcBef>
                <a:spcPct val="20000"/>
              </a:spcBef>
              <a:spcAft>
                <a:spcPct val="0"/>
              </a:spcAft>
              <a:buClr>
                <a:srgbClr val="21449C"/>
              </a:buClr>
              <a:buSzTx/>
              <a:buFontTx/>
              <a:buChar char="•"/>
              <a:tabLst/>
              <a:defRPr/>
            </a:pPr>
            <a:r>
              <a:rPr kumimoji="0" lang="it-IT" sz="1800" b="1" i="0" u="sng" strike="noStrike" kern="0" cap="none" spc="0" normalizeH="0" baseline="0" noProof="0" dirty="0">
                <a:ln>
                  <a:noFill/>
                </a:ln>
                <a:solidFill>
                  <a:srgbClr val="3333CC"/>
                </a:solidFill>
                <a:effectLst/>
                <a:uLnTx/>
                <a:uFillTx/>
                <a:latin typeface="DecimaWE Rg"/>
                <a:ea typeface="+mn-ea"/>
                <a:cs typeface="+mn-cs"/>
              </a:rPr>
              <a:t>Articolazioni territoriali di enti pubblici nazionali presenti nel Friuli Venezia Giulia</a:t>
            </a:r>
          </a:p>
          <a:p>
            <a:pPr eaLnBrk="1" hangingPunct="1">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7B120B62-C425-9EC6-06B2-C09034FDAFB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9190657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4649688"/>
          </a:xfrm>
        </p:spPr>
        <p:txBody>
          <a:bodyPr/>
          <a:lstStyle/>
          <a:p>
            <a:pPr marL="0" indent="0" algn="ctr">
              <a:buNone/>
              <a:defRPr/>
            </a:pPr>
            <a:r>
              <a:rPr lang="it-IT" sz="3600" b="1" cap="all" dirty="0">
                <a:solidFill>
                  <a:schemeClr val="accent2"/>
                </a:solidFill>
                <a:latin typeface="Arial" panose="020B0604020202020204" pitchFamily="34" charset="0"/>
                <a:cs typeface="Arial" panose="020B0604020202020204" pitchFamily="34" charset="0"/>
              </a:rPr>
              <a:t>Rendicontazione</a:t>
            </a:r>
          </a:p>
          <a:p>
            <a:pPr marL="0" indent="0" algn="ctr">
              <a:buNone/>
              <a:defRPr/>
            </a:pPr>
            <a:endParaRPr lang="it-IT" sz="1200" b="1" dirty="0">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endParaRPr lang="it-IT" sz="1200" b="1" dirty="0">
              <a:latin typeface="Arial" panose="020B0604020202020204" pitchFamily="34" charset="0"/>
              <a:cs typeface="Arial" panose="020B0604020202020204" pitchFamily="34" charset="0"/>
            </a:endParaRPr>
          </a:p>
          <a:p>
            <a:pPr marL="0" indent="0" algn="ctr">
              <a:buNone/>
              <a:defRPr/>
            </a:pPr>
            <a:r>
              <a:rPr lang="it-IT" b="1" dirty="0">
                <a:latin typeface="Arial" panose="020B0604020202020204" pitchFamily="34" charset="0"/>
                <a:cs typeface="Arial" panose="020B0604020202020204" pitchFamily="34" charset="0"/>
              </a:rPr>
              <a:t>E’ RICHIESTA UNA RENDICONTAZIONE PARI ALMENO</a:t>
            </a:r>
          </a:p>
          <a:p>
            <a:pPr marL="0" indent="0" algn="ctr">
              <a:buNone/>
              <a:defRPr/>
            </a:pPr>
            <a:r>
              <a:rPr lang="it-IT" b="1" dirty="0">
                <a:latin typeface="Arial" panose="020B0604020202020204" pitchFamily="34" charset="0"/>
                <a:cs typeface="Arial" panose="020B0604020202020204" pitchFamily="34" charset="0"/>
              </a:rPr>
              <a:t>ALL’AMMONTARE DELL’INCENTIVO CONCESSO </a:t>
            </a:r>
          </a:p>
          <a:p>
            <a:pPr marL="0" indent="0" algn="ctr">
              <a:buNone/>
              <a:defRPr/>
            </a:pPr>
            <a:r>
              <a:rPr lang="it-IT" sz="2000" b="1" dirty="0">
                <a:latin typeface="Arial" panose="020B0604020202020204" pitchFamily="34" charset="0"/>
                <a:cs typeface="Arial" panose="020B0604020202020204" pitchFamily="34" charset="0"/>
              </a:rPr>
              <a:t>(art. 32 LR 16/2014)</a:t>
            </a:r>
          </a:p>
          <a:p>
            <a:endParaRPr lang="it-IT" dirty="0"/>
          </a:p>
        </p:txBody>
      </p:sp>
      <p:sp>
        <p:nvSpPr>
          <p:cNvPr id="4" name="Rettangolo 3"/>
          <p:cNvSpPr/>
          <p:nvPr/>
        </p:nvSpPr>
        <p:spPr>
          <a:xfrm>
            <a:off x="2286000" y="735955"/>
            <a:ext cx="4572000" cy="646331"/>
          </a:xfrm>
          <a:prstGeom prst="rect">
            <a:avLst/>
          </a:prstGeom>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3600" b="1" i="0" u="none" strike="noStrike" kern="1200" cap="none" spc="0" normalizeH="0" baseline="0" noProof="0" dirty="0">
              <a:ln>
                <a:noFill/>
              </a:ln>
              <a:solidFill>
                <a:srgbClr val="FF0000"/>
              </a:solidFill>
              <a:effectLst/>
              <a:uLnTx/>
              <a:uFillTx/>
              <a:latin typeface="DecimaWE Rg" pitchFamily="2" charset="0"/>
              <a:ea typeface="+mn-ea"/>
              <a:cs typeface="+mn-cs"/>
            </a:endParaRPr>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8BADFED0-506D-C72D-62A1-0F7C09F703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95137687"/>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0825" y="836712"/>
            <a:ext cx="8713664" cy="5256585"/>
          </a:xfrm>
        </p:spPr>
        <p:txBody>
          <a:bodyPr/>
          <a:lstStyle/>
          <a:p>
            <a:pPr marL="0" indent="0" algn="ctr">
              <a:spcBef>
                <a:spcPts val="0"/>
              </a:spcBef>
              <a:buNone/>
              <a:defRPr/>
            </a:pPr>
            <a:r>
              <a:rPr lang="it-IT" sz="3600" b="1" cap="all" dirty="0">
                <a:solidFill>
                  <a:schemeClr val="accent2"/>
                </a:solidFill>
                <a:latin typeface="Arial" panose="020B0604020202020204" pitchFamily="34" charset="0"/>
                <a:cs typeface="Arial" panose="020B0604020202020204" pitchFamily="34" charset="0"/>
              </a:rPr>
              <a:t>Rendicontazione</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defRPr/>
            </a:pPr>
            <a:endParaRPr lang="it-IT" sz="600" b="1" cap="all" dirty="0">
              <a:solidFill>
                <a:schemeClr val="accent2"/>
              </a:solidFill>
              <a:latin typeface="Arial" panose="020B0604020202020204" pitchFamily="34" charset="0"/>
              <a:cs typeface="Arial" panose="020B0604020202020204" pitchFamily="34" charset="0"/>
            </a:endParaRPr>
          </a:p>
          <a:p>
            <a:pPr marL="0" indent="0" algn="ctr">
              <a:spcBef>
                <a:spcPts val="600"/>
              </a:spcBef>
              <a:buNone/>
              <a:defRPr/>
            </a:pPr>
            <a:r>
              <a:rPr lang="it-IT" sz="2600" b="1" dirty="0">
                <a:latin typeface="Arial" panose="020B0604020202020204" pitchFamily="34" charset="0"/>
                <a:cs typeface="Arial" panose="020B0604020202020204" pitchFamily="34" charset="0"/>
              </a:rPr>
              <a:t>Normativa di riferimento: LR 7/2000, titolo II, capo III</a:t>
            </a:r>
          </a:p>
          <a:p>
            <a:pPr algn="just">
              <a:spcBef>
                <a:spcPts val="600"/>
              </a:spcBef>
              <a:defRPr/>
            </a:pPr>
            <a:r>
              <a:rPr lang="it-IT" sz="1600" b="1" dirty="0">
                <a:solidFill>
                  <a:schemeClr val="accent2"/>
                </a:solidFill>
                <a:latin typeface="Arial" panose="020B0604020202020204" pitchFamily="34" charset="0"/>
                <a:cs typeface="Arial" panose="020B0604020202020204" pitchFamily="34" charset="0"/>
              </a:rPr>
              <a:t>Dichiarazione che l’attività è realizzata nel rispetto delle disposizioni normative e decreto di concessione (art. 42 LR 7/2000 per enti pubblici FVG) + bilancio consuntivo dell’iniziativa</a:t>
            </a:r>
          </a:p>
          <a:p>
            <a:pPr algn="just">
              <a:defRPr/>
            </a:pPr>
            <a:r>
              <a:rPr lang="it-IT" sz="1600" b="1" dirty="0">
                <a:solidFill>
                  <a:schemeClr val="accent2"/>
                </a:solidFill>
                <a:latin typeface="Arial" panose="020B0604020202020204" pitchFamily="34" charset="0"/>
                <a:cs typeface="Arial" panose="020B0604020202020204" pitchFamily="34" charset="0"/>
              </a:rPr>
              <a:t>Elenco analitico documentazione giustificativa (art. 43 LR 7/2000 per associazioni, fondazioni </a:t>
            </a:r>
            <a:r>
              <a:rPr lang="it-IT" sz="1600" b="1" dirty="0" err="1">
                <a:solidFill>
                  <a:schemeClr val="accent2"/>
                </a:solidFill>
                <a:latin typeface="Arial" panose="020B0604020202020204" pitchFamily="34" charset="0"/>
                <a:cs typeface="Arial" panose="020B0604020202020204" pitchFamily="34" charset="0"/>
              </a:rPr>
              <a:t>etc</a:t>
            </a:r>
            <a:r>
              <a:rPr lang="it-IT" sz="1600" b="1" dirty="0">
                <a:solidFill>
                  <a:schemeClr val="accent2"/>
                </a:solidFill>
                <a:latin typeface="Arial" panose="020B0604020202020204" pitchFamily="34" charset="0"/>
                <a:cs typeface="Arial" panose="020B0604020202020204" pitchFamily="34" charset="0"/>
              </a:rPr>
              <a:t>) + bilancio consuntivo dell’iniziativa</a:t>
            </a:r>
          </a:p>
          <a:p>
            <a:pPr algn="just">
              <a:defRPr/>
            </a:pPr>
            <a:r>
              <a:rPr lang="it-IT" sz="1600" b="1" dirty="0">
                <a:solidFill>
                  <a:schemeClr val="accent2"/>
                </a:solidFill>
                <a:latin typeface="Arial" panose="020B0604020202020204" pitchFamily="34" charset="0"/>
                <a:cs typeface="Arial" panose="020B0604020202020204" pitchFamily="34" charset="0"/>
              </a:rPr>
              <a:t>Elenco analitico documentazione </a:t>
            </a:r>
            <a:r>
              <a:rPr lang="it-IT" sz="1600" b="1" dirty="0" err="1">
                <a:solidFill>
                  <a:schemeClr val="accent2"/>
                </a:solidFill>
                <a:latin typeface="Arial" panose="020B0604020202020204" pitchFamily="34" charset="0"/>
                <a:cs typeface="Arial" panose="020B0604020202020204" pitchFamily="34" charset="0"/>
              </a:rPr>
              <a:t>giustificativa+copia</a:t>
            </a:r>
            <a:r>
              <a:rPr lang="it-IT" sz="1600" b="1" dirty="0">
                <a:solidFill>
                  <a:schemeClr val="accent2"/>
                </a:solidFill>
                <a:latin typeface="Arial" panose="020B0604020202020204" pitchFamily="34" charset="0"/>
                <a:cs typeface="Arial" panose="020B0604020202020204" pitchFamily="34" charset="0"/>
              </a:rPr>
              <a:t> non autenticata della documentazione di spesa, corredata di una dichiarazione del beneficiario stesso attestante la corrispondenza della documentazione prodotta agli originali (art. 41 della LR 7/2000 per società cooperative e altri soggetti diversi da associazioni, fondazioni) + bilancio consuntivo dell’iniziativa</a:t>
            </a:r>
          </a:p>
          <a:p>
            <a:pPr marL="0" indent="0" algn="ctr">
              <a:buNone/>
              <a:defRPr/>
            </a:pPr>
            <a:r>
              <a:rPr lang="it-IT" sz="1200" b="1" dirty="0">
                <a:solidFill>
                  <a:schemeClr val="accent2"/>
                </a:solidFill>
                <a:latin typeface="Arial" panose="020B0604020202020204" pitchFamily="34" charset="0"/>
                <a:cs typeface="Arial" panose="020B0604020202020204" pitchFamily="34" charset="0"/>
              </a:rPr>
              <a:t>+</a:t>
            </a:r>
          </a:p>
          <a:p>
            <a:pPr marL="0" indent="0" algn="ctr">
              <a:buNone/>
              <a:defRPr/>
            </a:pPr>
            <a:r>
              <a:rPr lang="it-IT" sz="1800" b="1" dirty="0">
                <a:solidFill>
                  <a:schemeClr val="accent1">
                    <a:lumMod val="50000"/>
                  </a:schemeClr>
                </a:solidFill>
                <a:latin typeface="Arial" panose="020B0604020202020204" pitchFamily="34" charset="0"/>
                <a:cs typeface="Arial" panose="020B0604020202020204" pitchFamily="34" charset="0"/>
              </a:rPr>
              <a:t>RELAZIONE RIEPILOGATIVA DEL PROGETTO REALIZZATO da compilarsi nel modello a disposizione sul sito istituzionale della Regione</a:t>
            </a:r>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40514B1B-1266-66BE-5478-8FEA545435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631454686"/>
      </p:ext>
    </p:extLst>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0825" y="836712"/>
            <a:ext cx="8713664" cy="5256585"/>
          </a:xfrm>
        </p:spPr>
        <p:txBody>
          <a:bodyPr/>
          <a:lstStyle/>
          <a:p>
            <a:pPr marL="0" lvl="0" indent="0" algn="ctr">
              <a:spcBef>
                <a:spcPts val="0"/>
              </a:spcBef>
              <a:buNone/>
              <a:defRPr/>
            </a:pPr>
            <a:r>
              <a:rPr lang="it-IT" sz="3600" b="1" cap="all" dirty="0">
                <a:solidFill>
                  <a:schemeClr val="accent2"/>
                </a:solidFill>
                <a:latin typeface="Arial" panose="020B0604020202020204" pitchFamily="34" charset="0"/>
                <a:cs typeface="Arial" panose="020B0604020202020204" pitchFamily="34" charset="0"/>
              </a:rPr>
              <a:t>Rendicontazione</a:t>
            </a:r>
          </a:p>
          <a:p>
            <a:pPr marL="0" lvl="0" indent="0" algn="ctr">
              <a:spcBef>
                <a:spcPts val="0"/>
              </a:spcBef>
              <a:buNone/>
              <a:defRPr/>
            </a:pPr>
            <a:endParaRPr lang="it-IT" sz="1200" b="1" cap="all" dirty="0">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defRPr/>
            </a:pPr>
            <a:endParaRPr lang="it-IT" sz="2600" b="1" dirty="0">
              <a:latin typeface="Arial" panose="020B0604020202020204" pitchFamily="34" charset="0"/>
              <a:cs typeface="Arial" panose="020B0604020202020204" pitchFamily="34" charset="0"/>
            </a:endParaRPr>
          </a:p>
          <a:p>
            <a:pPr marL="0" indent="0" algn="ctr">
              <a:buNone/>
              <a:defRPr/>
            </a:pPr>
            <a:endParaRPr lang="it-IT" sz="1800" b="1" dirty="0">
              <a:latin typeface="Arial" panose="020B0604020202020204" pitchFamily="34" charset="0"/>
              <a:cs typeface="Arial" panose="020B0604020202020204" pitchFamily="34" charset="0"/>
            </a:endParaRPr>
          </a:p>
          <a:p>
            <a:pPr marL="0" indent="0" algn="ctr">
              <a:buNone/>
              <a:defRPr/>
            </a:pPr>
            <a:r>
              <a:rPr lang="it-IT" sz="4000" b="1" dirty="0">
                <a:latin typeface="Arial" panose="020B0604020202020204" pitchFamily="34" charset="0"/>
                <a:cs typeface="Arial" panose="020B0604020202020204" pitchFamily="34" charset="0"/>
              </a:rPr>
              <a:t>La documentazione sottoscritta con </a:t>
            </a:r>
          </a:p>
          <a:p>
            <a:pPr marL="0" indent="0" algn="ctr">
              <a:buNone/>
              <a:defRPr/>
            </a:pPr>
            <a:r>
              <a:rPr lang="it-IT" sz="4000" b="1" dirty="0">
                <a:latin typeface="Arial" panose="020B0604020202020204" pitchFamily="34" charset="0"/>
                <a:cs typeface="Arial" panose="020B0604020202020204" pitchFamily="34" charset="0"/>
              </a:rPr>
              <a:t>FIRMA </a:t>
            </a:r>
            <a:r>
              <a:rPr lang="it-IT" sz="4000" b="1" dirty="0" smtClean="0">
                <a:latin typeface="Arial" panose="020B0604020202020204" pitchFamily="34" charset="0"/>
                <a:cs typeface="Arial" panose="020B0604020202020204" pitchFamily="34" charset="0"/>
              </a:rPr>
              <a:t>DIGITALE via PEC</a:t>
            </a:r>
            <a:endParaRPr lang="it-IT" sz="4000" b="1" dirty="0">
              <a:latin typeface="Arial" panose="020B0604020202020204" pitchFamily="34" charset="0"/>
              <a:cs typeface="Arial" panose="020B0604020202020204" pitchFamily="34" charset="0"/>
            </a:endParaRPr>
          </a:p>
        </p:txBody>
      </p:sp>
      <p:pic>
        <p:nvPicPr>
          <p:cNvPr id="4" name="Immagine 3" descr="Immagine che contiene testo, grafica, Elementi grafici, design&#10;&#10;Il contenuto generato dall'IA potrebbe non essere corretto.">
            <a:extLst>
              <a:ext uri="{FF2B5EF4-FFF2-40B4-BE49-F238E27FC236}">
                <a16:creationId xmlns:a16="http://schemas.microsoft.com/office/drawing/2014/main" id="{883A4EF2-EC95-350D-9CBB-4C5B109EA7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3846425725"/>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egnaposto contenuto 2"/>
          <p:cNvSpPr>
            <a:spLocks noGrp="1"/>
          </p:cNvSpPr>
          <p:nvPr>
            <p:ph idx="1"/>
          </p:nvPr>
        </p:nvSpPr>
        <p:spPr>
          <a:xfrm>
            <a:off x="251520" y="836712"/>
            <a:ext cx="8712968" cy="5760640"/>
          </a:xfrm>
        </p:spPr>
        <p:txBody>
          <a:bodyPr/>
          <a:lstStyle/>
          <a:p>
            <a:pPr marL="0" indent="0" algn="ctr">
              <a:spcBef>
                <a:spcPts val="0"/>
              </a:spcBef>
              <a:buNone/>
            </a:pPr>
            <a:r>
              <a:rPr lang="it-IT" sz="3600" b="1" cap="all" dirty="0">
                <a:solidFill>
                  <a:schemeClr val="accent2"/>
                </a:solidFill>
                <a:latin typeface="Arial" panose="020B0604020202020204" pitchFamily="34" charset="0"/>
                <a:cs typeface="Arial" panose="020B0604020202020204" pitchFamily="34" charset="0"/>
              </a:rPr>
              <a:t>Rideterminazione dell’incentivo</a:t>
            </a:r>
          </a:p>
          <a:p>
            <a:pPr marL="0" indent="0" algn="ctr">
              <a:spcBef>
                <a:spcPts val="0"/>
              </a:spcBef>
              <a:buNone/>
            </a:pPr>
            <a:endParaRPr lang="it-IT" sz="1200" b="1" cap="all" dirty="0">
              <a:solidFill>
                <a:schemeClr val="accent2"/>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it-IT" sz="1600" b="1" i="0" u="none" strike="noStrike" kern="0" cap="all" spc="0" normalizeH="0" baseline="0" noProof="0" dirty="0">
                <a:ln>
                  <a:noFill/>
                </a:ln>
                <a:solidFill>
                  <a:srgbClr val="3333CC"/>
                </a:solidFill>
                <a:effectLst/>
                <a:uLnTx/>
                <a:uFillTx/>
                <a:latin typeface="Arial" panose="020B0604020202020204" pitchFamily="34" charset="0"/>
                <a:ea typeface="+mn-ea"/>
                <a:cs typeface="Arial" panose="020B0604020202020204" pitchFamily="34" charset="0"/>
              </a:rPr>
              <a:t>TUTTI GLI AVVISI</a:t>
            </a: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marL="0" indent="0" algn="ctr">
              <a:buNone/>
            </a:pPr>
            <a:endParaRPr lang="it-IT" sz="1200" b="1" cap="all" dirty="0">
              <a:solidFill>
                <a:schemeClr val="accent2"/>
              </a:solidFill>
              <a:latin typeface="Arial" panose="020B0604020202020204" pitchFamily="34" charset="0"/>
              <a:cs typeface="Arial" panose="020B0604020202020204" pitchFamily="34" charset="0"/>
            </a:endParaRPr>
          </a:p>
          <a:p>
            <a:pPr algn="just">
              <a:buFontTx/>
              <a:buChar char="-"/>
            </a:pPr>
            <a:r>
              <a:rPr lang="it-IT" sz="2200" dirty="0">
                <a:latin typeface="Arial" panose="020B0604020202020204" pitchFamily="34" charset="0"/>
                <a:cs typeface="Arial" panose="020B0604020202020204" pitchFamily="34" charset="0"/>
              </a:rPr>
              <a:t>diminuzione fabbisogno finanziamento</a:t>
            </a:r>
          </a:p>
          <a:p>
            <a:pPr algn="just">
              <a:buFontTx/>
              <a:buChar char="-"/>
            </a:pPr>
            <a:endParaRPr lang="it-IT" sz="2200" dirty="0">
              <a:latin typeface="Arial" panose="020B0604020202020204" pitchFamily="34" charset="0"/>
              <a:cs typeface="Arial" panose="020B0604020202020204" pitchFamily="34" charset="0"/>
            </a:endParaRPr>
          </a:p>
          <a:p>
            <a:pPr algn="just">
              <a:buFontTx/>
              <a:buChar char="-"/>
            </a:pPr>
            <a:r>
              <a:rPr lang="it-IT" sz="2200" dirty="0">
                <a:latin typeface="Arial" panose="020B0604020202020204" pitchFamily="34" charset="0"/>
                <a:cs typeface="Arial" panose="020B0604020202020204" pitchFamily="34" charset="0"/>
              </a:rPr>
              <a:t>spesa rendicontata inferiore all’incentivo</a:t>
            </a:r>
          </a:p>
          <a:p>
            <a:pPr algn="just">
              <a:buFontTx/>
              <a:buChar char="-"/>
            </a:pPr>
            <a:endParaRPr lang="it-IT" sz="2200" dirty="0">
              <a:latin typeface="Arial" panose="020B0604020202020204" pitchFamily="34" charset="0"/>
              <a:cs typeface="Arial" panose="020B0604020202020204" pitchFamily="34" charset="0"/>
            </a:endParaRPr>
          </a:p>
          <a:p>
            <a:pPr marL="0" indent="0">
              <a:buFontTx/>
              <a:buNone/>
            </a:pPr>
            <a:endParaRPr lang="it-IT" sz="2200" dirty="0">
              <a:solidFill>
                <a:schemeClr val="accent2"/>
              </a:solidFill>
              <a:latin typeface="Arial" panose="020B0604020202020204" pitchFamily="34" charset="0"/>
              <a:cs typeface="Arial" panose="020B0604020202020204" pitchFamily="34" charset="0"/>
            </a:endParaRPr>
          </a:p>
        </p:txBody>
      </p:sp>
      <p:pic>
        <p:nvPicPr>
          <p:cNvPr id="3" name="Immagine 2" descr="Immagine che contiene testo, grafica, Elementi grafici, design&#10;&#10;Il contenuto generato dall'IA potrebbe non essere corretto.">
            <a:extLst>
              <a:ext uri="{FF2B5EF4-FFF2-40B4-BE49-F238E27FC236}">
                <a16:creationId xmlns:a16="http://schemas.microsoft.com/office/drawing/2014/main" id="{9A85CF82-27A5-76FE-39BB-E1954D98F5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221159658"/>
      </p:ext>
    </p:extLst>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836712"/>
            <a:ext cx="8712968" cy="5112568"/>
          </a:xfrm>
        </p:spPr>
        <p:txBody>
          <a:bodyPr/>
          <a:lstStyle/>
          <a:p>
            <a:pPr marL="0" indent="0" algn="ctr">
              <a:buNone/>
            </a:pPr>
            <a:r>
              <a:rPr lang="it-IT" sz="3600" b="1" cap="all" dirty="0">
                <a:solidFill>
                  <a:schemeClr val="accent2"/>
                </a:solidFill>
                <a:latin typeface="Arial" panose="020B0604020202020204" pitchFamily="34" charset="0"/>
                <a:cs typeface="Arial" panose="020B0604020202020204" pitchFamily="34" charset="0"/>
              </a:rPr>
              <a:t>revoca dell’incentivo</a:t>
            </a:r>
            <a:br>
              <a:rPr lang="it-IT" sz="3600" b="1" cap="all" dirty="0">
                <a:solidFill>
                  <a:schemeClr val="accent2"/>
                </a:solidFill>
                <a:latin typeface="Arial" panose="020B0604020202020204" pitchFamily="34" charset="0"/>
                <a:cs typeface="Arial" panose="020B0604020202020204" pitchFamily="34" charset="0"/>
              </a:rPr>
            </a:br>
            <a:r>
              <a:rPr lang="it-IT" sz="1800" b="1" i="1" cap="all" dirty="0">
                <a:solidFill>
                  <a:srgbClr val="3333CC"/>
                </a:solidFill>
                <a:latin typeface="Arial" panose="020B0604020202020204" pitchFamily="34" charset="0"/>
                <a:cs typeface="Arial" panose="020B0604020202020204" pitchFamily="34" charset="0"/>
              </a:rPr>
              <a:t>(ELENCO NON TASSATIVO DI ALCUNI SIGNIFICATIVI CASI)</a:t>
            </a:r>
          </a:p>
          <a:p>
            <a:pPr marL="0" indent="0" algn="ctr">
              <a:buNone/>
            </a:pPr>
            <a:endParaRPr lang="it-IT" sz="1200" b="1" dirty="0">
              <a:latin typeface="Arial" panose="020B0604020202020204" pitchFamily="34" charset="0"/>
              <a:cs typeface="Arial" panose="020B0604020202020204" pitchFamily="34" charset="0"/>
            </a:endParaRPr>
          </a:p>
          <a:p>
            <a:pPr marL="0" indent="0">
              <a:buFontTx/>
              <a:buNone/>
            </a:pPr>
            <a:r>
              <a:rPr lang="it-IT" sz="1600" dirty="0">
                <a:solidFill>
                  <a:schemeClr val="accent2"/>
                </a:solidFill>
                <a:latin typeface="Arial" panose="020B0604020202020204" pitchFamily="34" charset="0"/>
                <a:cs typeface="Arial" panose="020B0604020202020204" pitchFamily="34" charset="0"/>
              </a:rPr>
              <a:t>► </a:t>
            </a:r>
            <a:r>
              <a:rPr lang="it-IT" sz="1800" b="1" dirty="0">
                <a:solidFill>
                  <a:schemeClr val="accent2"/>
                </a:solidFill>
                <a:latin typeface="Arial" panose="020B0604020202020204" pitchFamily="34" charset="0"/>
                <a:cs typeface="Arial" panose="020B0604020202020204" pitchFamily="34" charset="0"/>
              </a:rPr>
              <a:t>Revoca in caso di:</a:t>
            </a:r>
            <a:r>
              <a:rPr lang="it-IT" sz="1800" dirty="0">
                <a:solidFill>
                  <a:schemeClr val="accent2"/>
                </a:solidFill>
                <a:latin typeface="Arial" panose="020B0604020202020204" pitchFamily="34" charset="0"/>
                <a:cs typeface="Arial" panose="020B0604020202020204" pitchFamily="34" charset="0"/>
              </a:rPr>
              <a:t>	</a:t>
            </a:r>
          </a:p>
          <a:p>
            <a:pPr algn="just">
              <a:buFontTx/>
              <a:buChar char="-"/>
            </a:pPr>
            <a:r>
              <a:rPr lang="it-IT" sz="2000" dirty="0">
                <a:latin typeface="Arial" panose="020B0604020202020204" pitchFamily="34" charset="0"/>
                <a:cs typeface="Arial" panose="020B0604020202020204" pitchFamily="34" charset="0"/>
              </a:rPr>
              <a:t>rinuncia del beneficiario</a:t>
            </a:r>
          </a:p>
          <a:p>
            <a:pPr algn="just">
              <a:buFontTx/>
              <a:buChar char="-"/>
            </a:pPr>
            <a:r>
              <a:rPr lang="it-IT" sz="2000" dirty="0">
                <a:latin typeface="Arial" panose="020B0604020202020204" pitchFamily="34" charset="0"/>
                <a:cs typeface="Arial" panose="020B0604020202020204" pitchFamily="34" charset="0"/>
              </a:rPr>
              <a:t>mancato riscontro ovvero perdita dei requisiti di ammissibilità dichiarati all’atto di presentazione della domanda</a:t>
            </a:r>
          </a:p>
          <a:p>
            <a:pPr algn="just">
              <a:buFontTx/>
              <a:buChar char="-"/>
            </a:pPr>
            <a:r>
              <a:rPr lang="it-IT" sz="2000" dirty="0">
                <a:latin typeface="Arial" panose="020B0604020202020204" pitchFamily="34" charset="0"/>
                <a:cs typeface="Arial" panose="020B0604020202020204" pitchFamily="34" charset="0"/>
              </a:rPr>
              <a:t>mancato rispetto dei termini per la presentazione del rendiconto</a:t>
            </a:r>
          </a:p>
          <a:p>
            <a:pPr algn="just">
              <a:buFontTx/>
              <a:buChar char="-"/>
            </a:pPr>
            <a:r>
              <a:rPr lang="it-IT" sz="2000" dirty="0">
                <a:latin typeface="Arial" panose="020B0604020202020204" pitchFamily="34" charset="0"/>
                <a:cs typeface="Arial" panose="020B0604020202020204" pitchFamily="34" charset="0"/>
              </a:rPr>
              <a:t>mancata produzione delle integrazioni richieste alla rendicontazione</a:t>
            </a:r>
          </a:p>
          <a:p>
            <a:pPr algn="just">
              <a:buFontTx/>
              <a:buChar char="-"/>
            </a:pPr>
            <a:r>
              <a:rPr lang="it-IT" sz="2000" dirty="0">
                <a:latin typeface="Arial" panose="020B0604020202020204" pitchFamily="34" charset="0"/>
                <a:cs typeface="Arial" panose="020B0604020202020204" pitchFamily="34" charset="0"/>
              </a:rPr>
              <a:t>mancata realizzazione o modifiche sostanziali del progetto originariamente presentato</a:t>
            </a:r>
          </a:p>
          <a:p>
            <a:pPr algn="just">
              <a:buFontTx/>
              <a:buChar char="-"/>
            </a:pPr>
            <a:r>
              <a:rPr lang="it-IT" sz="2000" b="1" dirty="0">
                <a:latin typeface="Arial" panose="020B0604020202020204" pitchFamily="34" charset="0"/>
                <a:cs typeface="Arial" panose="020B0604020202020204" pitchFamily="34" charset="0"/>
              </a:rPr>
              <a:t>se non è rispettato il requisito del 10</a:t>
            </a:r>
            <a:r>
              <a:rPr lang="it-IT" sz="2000" b="1" dirty="0" smtClean="0">
                <a:latin typeface="Arial" panose="020B0604020202020204" pitchFamily="34" charset="0"/>
                <a:cs typeface="Arial" panose="020B0604020202020204" pitchFamily="34" charset="0"/>
              </a:rPr>
              <a:t>% - 50</a:t>
            </a:r>
            <a:r>
              <a:rPr lang="it-IT" sz="2000" b="1" dirty="0">
                <a:latin typeface="Arial" panose="020B0604020202020204" pitchFamily="34" charset="0"/>
                <a:cs typeface="Arial" panose="020B0604020202020204" pitchFamily="34" charset="0"/>
              </a:rPr>
              <a:t>%</a:t>
            </a:r>
          </a:p>
        </p:txBody>
      </p:sp>
      <p:pic>
        <p:nvPicPr>
          <p:cNvPr id="5" name="Immagine 4" descr="Immagine che contiene testo, grafica, Elementi grafici, design&#10;&#10;Il contenuto generato dall'IA potrebbe non essere corretto.">
            <a:extLst>
              <a:ext uri="{FF2B5EF4-FFF2-40B4-BE49-F238E27FC236}">
                <a16:creationId xmlns:a16="http://schemas.microsoft.com/office/drawing/2014/main" id="{1A56A958-BF67-5F45-E81F-25F071B70BF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715526770"/>
      </p:ext>
    </p:extLst>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3995936" y="116632"/>
            <a:ext cx="5148064" cy="648072"/>
          </a:xfrm>
        </p:spPr>
        <p:txBody>
          <a:bodyPr/>
          <a:lstStyle/>
          <a:p>
            <a:pPr algn="ctr" eaLnBrk="1" hangingPunct="1"/>
            <a:r>
              <a:rPr lang="it-IT" sz="2800" dirty="0">
                <a:solidFill>
                  <a:srgbClr val="FF0000"/>
                </a:solidFill>
                <a:latin typeface="Arial" panose="020B0604020202020204" pitchFamily="34" charset="0"/>
                <a:cs typeface="Arial" panose="020B0604020202020204" pitchFamily="34" charset="0"/>
              </a:rPr>
              <a:t>Per ulteriori informazioni</a:t>
            </a:r>
          </a:p>
        </p:txBody>
      </p:sp>
      <p:sp>
        <p:nvSpPr>
          <p:cNvPr id="96259" name="Rectangle 3"/>
          <p:cNvSpPr>
            <a:spLocks noGrp="1" noChangeArrowheads="1"/>
          </p:cNvSpPr>
          <p:nvPr>
            <p:ph type="body" idx="1"/>
          </p:nvPr>
        </p:nvSpPr>
        <p:spPr>
          <a:xfrm>
            <a:off x="107504" y="908720"/>
            <a:ext cx="9001000" cy="5112568"/>
          </a:xfrm>
        </p:spPr>
        <p:txBody>
          <a:bodyPr numCol="2"/>
          <a:lstStyle/>
          <a:p>
            <a:pPr marL="0" indent="0" eaLnBrk="1" hangingPunct="1">
              <a:buNone/>
              <a:defRPr/>
            </a:pPr>
            <a:endParaRPr lang="it-IT" sz="1100" b="1" dirty="0">
              <a:solidFill>
                <a:srgbClr val="00B050"/>
              </a:solidFill>
              <a:latin typeface="Arial" panose="020B0604020202020204" pitchFamily="34" charset="0"/>
              <a:cs typeface="Arial" panose="020B0604020202020204" pitchFamily="34" charset="0"/>
            </a:endParaRP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Eventi e festival</a:t>
            </a: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Rassegne e stagioni</a:t>
            </a: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Orchestre </a:t>
            </a:r>
          </a:p>
          <a:p>
            <a:pPr eaLnBrk="1" hangingPunct="1">
              <a:defRPr/>
            </a:pPr>
            <a:endParaRPr lang="it-IT" sz="800" b="1" dirty="0">
              <a:solidFill>
                <a:srgbClr val="00B050"/>
              </a:solidFill>
              <a:latin typeface="Arial" panose="020B0604020202020204" pitchFamily="34" charset="0"/>
              <a:cs typeface="Arial" panose="020B0604020202020204" pitchFamily="34" charset="0"/>
            </a:endParaRP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Manifestazioni e Festival cinematografici    </a:t>
            </a:r>
          </a:p>
          <a:p>
            <a:pPr eaLnBrk="1" hangingPunct="1">
              <a:defRPr/>
            </a:pPr>
            <a:endParaRPr lang="it-IT" sz="800" b="1" dirty="0">
              <a:solidFill>
                <a:srgbClr val="00B050"/>
              </a:solidFill>
              <a:latin typeface="Arial" panose="020B0604020202020204" pitchFamily="34" charset="0"/>
              <a:cs typeface="Arial" panose="020B0604020202020204" pitchFamily="34" charset="0"/>
            </a:endParaRP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Divulgazione scientifica</a:t>
            </a: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Divulgazione umanistica</a:t>
            </a: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Manifestazioni espositive</a:t>
            </a: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Creatività</a:t>
            </a:r>
          </a:p>
          <a:p>
            <a:pPr eaLnBrk="1" hangingPunct="1">
              <a:defRPr/>
            </a:pPr>
            <a:endParaRPr lang="it-IT" sz="800" b="1" dirty="0">
              <a:solidFill>
                <a:srgbClr val="00B050"/>
              </a:solidFill>
              <a:latin typeface="Arial" panose="020B0604020202020204" pitchFamily="34" charset="0"/>
              <a:cs typeface="Arial" panose="020B0604020202020204" pitchFamily="34" charset="0"/>
            </a:endParaRPr>
          </a:p>
          <a:p>
            <a:pPr eaLnBrk="1" hangingPunct="1">
              <a:defRPr/>
            </a:pPr>
            <a:endParaRPr lang="it-IT" sz="1800" b="1" dirty="0">
              <a:solidFill>
                <a:srgbClr val="00B050"/>
              </a:solidFill>
              <a:latin typeface="Arial" panose="020B0604020202020204" pitchFamily="34" charset="0"/>
              <a:cs typeface="Arial" panose="020B0604020202020204" pitchFamily="34" charset="0"/>
            </a:endParaRPr>
          </a:p>
          <a:p>
            <a:pPr marL="0" indent="0" eaLnBrk="1" hangingPunct="1">
              <a:buNone/>
              <a:defRPr/>
            </a:pPr>
            <a:endParaRPr lang="it-IT" sz="1800" b="1" dirty="0">
              <a:solidFill>
                <a:srgbClr val="00B050"/>
              </a:solidFill>
              <a:latin typeface="Arial" panose="020B0604020202020204" pitchFamily="34" charset="0"/>
              <a:cs typeface="Arial" panose="020B0604020202020204" pitchFamily="34" charset="0"/>
            </a:endParaRPr>
          </a:p>
          <a:p>
            <a:pPr marL="0" indent="0" eaLnBrk="1" hangingPunct="1">
              <a:buNone/>
              <a:defRPr/>
            </a:pPr>
            <a:r>
              <a:rPr lang="it-IT" sz="1800" b="1" dirty="0">
                <a:solidFill>
                  <a:srgbClr val="00B050"/>
                </a:solidFill>
                <a:latin typeface="Arial" panose="020B0604020202020204" pitchFamily="34" charset="0"/>
                <a:cs typeface="Arial" panose="020B0604020202020204" pitchFamily="34" charset="0"/>
              </a:rPr>
              <a:t>Progetti locali				</a:t>
            </a:r>
          </a:p>
          <a:p>
            <a:pPr eaLnBrk="1" hangingPunct="1">
              <a:defRPr/>
            </a:pPr>
            <a:endParaRPr lang="it-IT" sz="1800" b="1" dirty="0">
              <a:solidFill>
                <a:srgbClr val="00B050"/>
              </a:solidFill>
              <a:latin typeface="Arial" panose="020B0604020202020204" pitchFamily="34" charset="0"/>
              <a:cs typeface="Arial" panose="020B0604020202020204" pitchFamily="34" charset="0"/>
            </a:endParaRPr>
          </a:p>
        </p:txBody>
      </p:sp>
      <p:sp>
        <p:nvSpPr>
          <p:cNvPr id="7" name="CasellaDiTesto 6"/>
          <p:cNvSpPr txBox="1"/>
          <p:nvPr/>
        </p:nvSpPr>
        <p:spPr>
          <a:xfrm>
            <a:off x="4283968" y="980729"/>
            <a:ext cx="4860032" cy="5355312"/>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Mara Danussi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0434231285</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Nicoletta De Luisa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0434231359</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Gemma Maccorini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0434231382</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Erica Maschio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0434231341</a:t>
            </a: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Susanna Abatangelo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0403773403</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Marina Castiglione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0432555963</a:t>
            </a: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Maria Teresa Simonetti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0432555820</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Susanna Abatangelo	</a:t>
            </a:r>
            <a:r>
              <a:rPr kumimoji="0" lang="it-IT" sz="160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0403773403</a:t>
            </a: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Gemma Maccorini		</a:t>
            </a:r>
            <a:r>
              <a:rPr kumimoji="0" lang="it-IT" sz="160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0434231382</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Elena Moioli		</a:t>
            </a:r>
            <a:r>
              <a:rPr kumimoji="0" lang="it-IT" sz="160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0434231389</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Enrico Rizzato		</a:t>
            </a:r>
            <a:r>
              <a:rPr kumimoji="0" lang="it-IT"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0403775721</a:t>
            </a:r>
            <a:endParaRPr kumimoji="0" lang="it-IT"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83390460"/>
      </p:ext>
    </p:extLst>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0050" y="1340768"/>
            <a:ext cx="8492430" cy="4145632"/>
          </a:xfrm>
        </p:spPr>
        <p:style>
          <a:lnRef idx="1">
            <a:schemeClr val="accent2"/>
          </a:lnRef>
          <a:fillRef idx="2">
            <a:schemeClr val="accent2"/>
          </a:fillRef>
          <a:effectRef idx="1">
            <a:schemeClr val="accent2"/>
          </a:effectRef>
          <a:fontRef idx="minor">
            <a:schemeClr val="dk1"/>
          </a:fontRef>
        </p:style>
        <p:txBody>
          <a:bodyPr/>
          <a:lstStyle/>
          <a:p>
            <a:pPr marL="0" indent="0" algn="ctr">
              <a:buNone/>
            </a:pPr>
            <a:endParaRPr lang="it-IT" b="1" dirty="0"/>
          </a:p>
          <a:p>
            <a:pPr marL="0" indent="0" algn="ctr">
              <a:buNone/>
            </a:pPr>
            <a:endParaRPr lang="it-IT" b="1" dirty="0"/>
          </a:p>
          <a:p>
            <a:pPr marL="0" indent="0" algn="ctr">
              <a:buNone/>
            </a:pPr>
            <a:endParaRPr lang="it-IT" b="1" dirty="0"/>
          </a:p>
          <a:p>
            <a:pPr marL="0" indent="0" algn="ctr">
              <a:buNone/>
            </a:pPr>
            <a:r>
              <a:rPr lang="it-IT" b="1" dirty="0"/>
              <a:t>Grazie per l’attenzione e buon lavoro!</a:t>
            </a:r>
          </a:p>
        </p:txBody>
      </p:sp>
    </p:spTree>
    <p:extLst>
      <p:ext uri="{BB962C8B-B14F-4D97-AF65-F5344CB8AC3E}">
        <p14:creationId xmlns:p14="http://schemas.microsoft.com/office/powerpoint/2010/main" val="180493320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1C7CEA1-64CE-36D2-FC44-C1246C39D56D}"/>
            </a:ext>
          </a:extLst>
        </p:cNvPr>
        <p:cNvGrpSpPr/>
        <p:nvPr/>
      </p:nvGrpSpPr>
      <p:grpSpPr>
        <a:xfrm>
          <a:off x="0" y="0"/>
          <a:ext cx="0" cy="0"/>
          <a:chOff x="0" y="0"/>
          <a:chExt cx="0" cy="0"/>
        </a:xfrm>
      </p:grpSpPr>
      <p:sp>
        <p:nvSpPr>
          <p:cNvPr id="95234" name="Rectangle 2">
            <a:extLst>
              <a:ext uri="{FF2B5EF4-FFF2-40B4-BE49-F238E27FC236}">
                <a16:creationId xmlns:a16="http://schemas.microsoft.com/office/drawing/2014/main" id="{A19DFD18-9FB0-8D7E-06D8-4FA19332E613}"/>
              </a:ext>
            </a:extLst>
          </p:cNvPr>
          <p:cNvSpPr>
            <a:spLocks noGrp="1" noChangeArrowheads="1"/>
          </p:cNvSpPr>
          <p:nvPr>
            <p:ph type="title"/>
          </p:nvPr>
        </p:nvSpPr>
        <p:spPr>
          <a:xfrm>
            <a:off x="4716016" y="188641"/>
            <a:ext cx="3597722" cy="504056"/>
          </a:xfrm>
        </p:spPr>
        <p:txBody>
          <a:bodyPr/>
          <a:lstStyle/>
          <a:p>
            <a:pPr algn="ctr" eaLnBrk="1" hangingPunct="1"/>
            <a:r>
              <a:rPr lang="it-IT" sz="2000" dirty="0">
                <a:solidFill>
                  <a:schemeClr val="bg1"/>
                </a:solidFill>
              </a:rPr>
              <a:t> </a:t>
            </a:r>
            <a:endParaRPr lang="it-IT" sz="2000" dirty="0">
              <a:solidFill>
                <a:srgbClr val="FF0000"/>
              </a:solidFill>
            </a:endParaRPr>
          </a:p>
        </p:txBody>
      </p:sp>
      <p:sp>
        <p:nvSpPr>
          <p:cNvPr id="95235" name="Rectangle 3">
            <a:extLst>
              <a:ext uri="{FF2B5EF4-FFF2-40B4-BE49-F238E27FC236}">
                <a16:creationId xmlns:a16="http://schemas.microsoft.com/office/drawing/2014/main" id="{6549B12E-C93A-B895-C9DD-8201B01DADDB}"/>
              </a:ext>
            </a:extLst>
          </p:cNvPr>
          <p:cNvSpPr>
            <a:spLocks noGrp="1" noChangeArrowheads="1"/>
          </p:cNvSpPr>
          <p:nvPr>
            <p:ph idx="1"/>
          </p:nvPr>
        </p:nvSpPr>
        <p:spPr>
          <a:xfrm>
            <a:off x="107504" y="980728"/>
            <a:ext cx="8928992" cy="5040560"/>
          </a:xfrm>
        </p:spPr>
        <p:txBody>
          <a:bodyPr/>
          <a:lstStyle/>
          <a:p>
            <a:pPr marL="0" indent="0" algn="ctr" eaLnBrk="1" hangingPunct="1">
              <a:buNone/>
              <a:defRPr/>
            </a:pPr>
            <a:r>
              <a:rPr lang="it-IT" sz="3600" b="1" cap="all" dirty="0">
                <a:solidFill>
                  <a:srgbClr val="FF0000"/>
                </a:solidFill>
                <a:latin typeface="Arial" panose="020B0604020202020204" pitchFamily="34" charset="0"/>
                <a:ea typeface="+mj-ea"/>
                <a:cs typeface="Arial" panose="020B0604020202020204" pitchFamily="34" charset="0"/>
              </a:rPr>
              <a:t>Soggetti esclusi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0" cap="all" spc="0" normalizeH="0" baseline="0" noProof="0" dirty="0">
                <a:ln>
                  <a:noFill/>
                </a:ln>
                <a:solidFill>
                  <a:srgbClr val="FFC000"/>
                </a:solidFill>
                <a:effectLst/>
                <a:uLnTx/>
                <a:uFillTx/>
                <a:latin typeface="Arial" panose="020B0604020202020204" pitchFamily="34" charset="0"/>
                <a:ea typeface="+mn-ea"/>
                <a:cs typeface="Arial" panose="020B0604020202020204" pitchFamily="34" charset="0"/>
              </a:rPr>
              <a:t>Avvisi tematici</a:t>
            </a:r>
          </a:p>
          <a:p>
            <a:pPr marL="0" indent="0" algn="ctr" eaLnBrk="1" hangingPunct="1">
              <a:buNone/>
              <a:defRPr/>
            </a:pPr>
            <a:r>
              <a:rPr lang="it-IT" sz="2400" b="1" dirty="0">
                <a:solidFill>
                  <a:srgbClr val="FFC000"/>
                </a:solidFill>
              </a:rPr>
              <a:t>AVVISO CREATIVITA’</a:t>
            </a:r>
          </a:p>
          <a:p>
            <a:pPr eaLnBrk="1" hangingPunct="1">
              <a:defRPr/>
            </a:pPr>
            <a:r>
              <a:rPr lang="it-IT" sz="1800" b="1" dirty="0"/>
              <a:t>le fondazioni bancarie</a:t>
            </a:r>
          </a:p>
          <a:p>
            <a:pPr eaLnBrk="1" hangingPunct="1">
              <a:defRPr/>
            </a:pPr>
            <a:r>
              <a:rPr lang="it-IT" sz="1800" b="1" dirty="0"/>
              <a:t>le scuole statali e paritarie ed enti di formazione professionale</a:t>
            </a:r>
          </a:p>
          <a:p>
            <a:pPr eaLnBrk="1" hangingPunct="1">
              <a:defRPr/>
            </a:pPr>
            <a:r>
              <a:rPr lang="it-IT" sz="1800" b="1" dirty="0"/>
              <a:t>le camere di commercio, industria, artigianato e agricoltura</a:t>
            </a:r>
          </a:p>
          <a:p>
            <a:pPr eaLnBrk="1" hangingPunct="1">
              <a:defRPr/>
            </a:pPr>
            <a:r>
              <a:rPr lang="it-IT" sz="1800" b="1" dirty="0"/>
              <a:t>le associazioni di categoria, le camere di commercio, industria artigianato, gli ordini e i collegi professionali</a:t>
            </a:r>
          </a:p>
          <a:p>
            <a:pPr eaLnBrk="1" hangingPunct="1">
              <a:defRPr/>
            </a:pPr>
            <a:r>
              <a:rPr lang="it-IT" sz="1800" b="1" dirty="0"/>
              <a:t>le associazioni proloco e i loro consorzi e il Comitato regionale</a:t>
            </a:r>
          </a:p>
          <a:p>
            <a:pPr eaLnBrk="1" hangingPunct="1">
              <a:defRPr/>
            </a:pPr>
            <a:r>
              <a:rPr lang="it-IT" sz="1800" b="1" dirty="0"/>
              <a:t>le parrocchie e gli enti religiosi civilmente riconosciuti</a:t>
            </a:r>
          </a:p>
          <a:p>
            <a:pPr eaLnBrk="1" hangingPunct="1">
              <a:defRPr/>
            </a:pPr>
            <a:r>
              <a:rPr lang="it-IT" sz="1800" b="1" dirty="0"/>
              <a:t>Enti locali del Friuli Venezia Giulia anche in qualità di capofila di convenzioni per la gestione associata di funzioni e di servizi </a:t>
            </a:r>
          </a:p>
          <a:p>
            <a:pPr eaLnBrk="1" hangingPunct="1">
              <a:defRPr/>
            </a:pPr>
            <a:r>
              <a:rPr lang="it-IT" sz="1800" b="1" dirty="0"/>
              <a:t>Enti pubblici del Friuli Venezia Giulia (compresi i consorzi a totale partecipazione pubblica del Friuli Venezia Giulia)</a:t>
            </a:r>
          </a:p>
          <a:p>
            <a:pPr eaLnBrk="1" hangingPunct="1">
              <a:defRPr/>
            </a:pPr>
            <a:r>
              <a:rPr lang="it-IT" sz="1800" b="1" dirty="0"/>
              <a:t>Articolazioni territoriali di enti pubblici nazionali presenti nel Friuli Venezia Giulia</a:t>
            </a:r>
          </a:p>
          <a:p>
            <a:pPr eaLnBrk="1" hangingPunct="1">
              <a:buAutoNum type="alphaLcParenR" startAt="6"/>
              <a:defRPr/>
            </a:pPr>
            <a:endParaRPr lang="it-IT" sz="1800" b="1" dirty="0"/>
          </a:p>
          <a:p>
            <a:pPr marL="0" indent="0" eaLnBrk="1" hangingPunct="1">
              <a:buNone/>
              <a:defRPr/>
            </a:pPr>
            <a:endParaRPr lang="it-IT" sz="1800" b="1" dirty="0"/>
          </a:p>
          <a:p>
            <a:pPr marL="0" indent="0" eaLnBrk="1" hangingPunct="1">
              <a:buNone/>
              <a:defRPr/>
            </a:pPr>
            <a:endParaRPr lang="it-IT" sz="1800" b="1" dirty="0"/>
          </a:p>
          <a:p>
            <a:pPr marL="0" indent="0" eaLnBrk="1" hangingPunct="1">
              <a:buNone/>
              <a:defRPr/>
            </a:pPr>
            <a:endParaRPr lang="it-IT" sz="2200" b="1" dirty="0">
              <a:solidFill>
                <a:srgbClr val="FF0000"/>
              </a:solidFill>
            </a:endParaRPr>
          </a:p>
          <a:p>
            <a:pPr marL="0" indent="0" eaLnBrk="1" hangingPunct="1">
              <a:buNone/>
              <a:defRPr/>
            </a:pPr>
            <a:endParaRPr lang="it-IT" sz="2200" b="1" dirty="0">
              <a:solidFill>
                <a:srgbClr val="FF0000"/>
              </a:solidFill>
            </a:endParaRPr>
          </a:p>
          <a:p>
            <a:pPr algn="ctr" eaLnBrk="1" hangingPunct="1">
              <a:defRPr/>
            </a:pPr>
            <a:endParaRPr lang="it-IT" sz="1200" b="1" dirty="0">
              <a:solidFill>
                <a:schemeClr val="accent2"/>
              </a:solidFill>
            </a:endParaRPr>
          </a:p>
        </p:txBody>
      </p:sp>
      <p:pic>
        <p:nvPicPr>
          <p:cNvPr id="2" name="Immagine 1" descr="Immagine che contiene testo, grafica, Elementi grafici, design&#10;&#10;Il contenuto generato dall'IA potrebbe non essere corretto.">
            <a:extLst>
              <a:ext uri="{FF2B5EF4-FFF2-40B4-BE49-F238E27FC236}">
                <a16:creationId xmlns:a16="http://schemas.microsoft.com/office/drawing/2014/main" id="{07EE20EA-CD0F-6FA1-7B04-624AA398AA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36469" y="24839"/>
            <a:ext cx="2016224" cy="836711"/>
          </a:xfrm>
          <a:prstGeom prst="rect">
            <a:avLst/>
          </a:prstGeom>
        </p:spPr>
      </p:pic>
    </p:spTree>
    <p:extLst>
      <p:ext uri="{BB962C8B-B14F-4D97-AF65-F5344CB8AC3E}">
        <p14:creationId xmlns:p14="http://schemas.microsoft.com/office/powerpoint/2010/main" val="4237994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DecimaWE Rg"/>
        <a:ea typeface=""/>
        <a:cs typeface=""/>
      </a:majorFont>
      <a:minorFont>
        <a:latin typeface="DecimaWE Rg"/>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4400" b="0" i="0" u="none" strike="noStrike" cap="none" normalizeH="0" baseline="0" smtClean="0">
            <a:ln>
              <a:noFill/>
            </a:ln>
            <a:solidFill>
              <a:schemeClr val="tx1"/>
            </a:solidFill>
            <a:effectLst/>
            <a:latin typeface="DecimaWE Rg"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4400" b="0" i="0" u="none" strike="noStrike" cap="none" normalizeH="0" baseline="0" smtClean="0">
            <a:ln>
              <a:noFill/>
            </a:ln>
            <a:solidFill>
              <a:schemeClr val="tx1"/>
            </a:solidFill>
            <a:effectLst/>
            <a:latin typeface="DecimaWE Rg" pitchFamily="2"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DecimaWE Rg"/>
        <a:ea typeface=""/>
        <a:cs typeface=""/>
      </a:majorFont>
      <a:minorFont>
        <a:latin typeface="DecimaWE Rg"/>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4400" b="0" i="0" u="none" strike="noStrike" cap="none" normalizeH="0" baseline="0" smtClean="0">
            <a:ln>
              <a:noFill/>
            </a:ln>
            <a:solidFill>
              <a:schemeClr val="tx1"/>
            </a:solidFill>
            <a:effectLst/>
            <a:latin typeface="DecimaWE Rg"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4400" b="0" i="0" u="none" strike="noStrike" cap="none" normalizeH="0" baseline="0" smtClean="0">
            <a:ln>
              <a:noFill/>
            </a:ln>
            <a:solidFill>
              <a:schemeClr val="tx1"/>
            </a:solidFill>
            <a:effectLst/>
            <a:latin typeface="DecimaWE Rg" pitchFamily="2"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7681</TotalTime>
  <Words>5419</Words>
  <Application>Microsoft Office PowerPoint</Application>
  <PresentationFormat>Presentazione su schermo (4:3)</PresentationFormat>
  <Paragraphs>1133</Paragraphs>
  <Slides>86</Slides>
  <Notes>5</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86</vt:i4>
      </vt:variant>
    </vt:vector>
  </HeadingPairs>
  <TitlesOfParts>
    <vt:vector size="96" baseType="lpstr">
      <vt:lpstr>Arial</vt:lpstr>
      <vt:lpstr>Calibri</vt:lpstr>
      <vt:lpstr>DecimaUNI02 Rg</vt:lpstr>
      <vt:lpstr>DecimaW03 Rg</vt:lpstr>
      <vt:lpstr>DecimaWE Rg</vt:lpstr>
      <vt:lpstr>Symbol</vt:lpstr>
      <vt:lpstr>Times New Roman</vt:lpstr>
      <vt:lpstr>Wingdings</vt:lpstr>
      <vt:lpstr>Struttura predefinita</vt:lpstr>
      <vt:lpstr>1_Struttura predefinita</vt:lpstr>
      <vt:lpstr> </vt:lpstr>
      <vt:lpstr> </vt:lpstr>
      <vt:lpstr> </vt:lpstr>
      <vt:lpstr>  SETTORI DI INTERVENTO  </vt:lpstr>
      <vt:lpstr> </vt:lpstr>
      <vt:lpstr> </vt:lpstr>
      <vt:lpstr> </vt:lpstr>
      <vt:lpstr> </vt:lpstr>
      <vt:lpstr> </vt:lpstr>
      <vt:lpstr> </vt:lpstr>
      <vt:lpstr> </vt:lpstr>
      <vt:lpstr> </vt:lpstr>
      <vt:lpstr> </vt:lpstr>
      <vt:lpstr> </vt:lpstr>
      <vt:lpstr> </vt:lpstr>
      <vt:lpstr>  PRECISAZIONI società cooperative </vt:lpstr>
      <vt:lpstr> PRECISAZIONI società cooperative</vt:lpstr>
      <vt:lpstr> </vt:lpstr>
      <vt:lpstr> </vt:lpstr>
      <vt:lpstr> </vt:lpstr>
      <vt:lpstr> </vt:lpstr>
      <vt:lpstr> </vt:lpstr>
      <vt:lpstr> </vt:lpstr>
      <vt:lpstr> </vt:lpstr>
      <vt:lpstr> </vt:lpstr>
      <vt:lpstr> </vt:lpstr>
      <vt:lpstr> </vt:lpstr>
      <vt:lpstr> </vt:lpstr>
      <vt:lpstr> </vt:lpstr>
      <vt:lpstr> </vt:lpstr>
      <vt:lpstr> </vt:lpstr>
      <vt:lpstr>Presentazione standard di PowerPoint</vt:lpstr>
      <vt:lpstr> </vt:lpstr>
      <vt:lpstr>Presentazione standard di PowerPoint</vt:lpstr>
      <vt:lpstr> </vt:lpstr>
      <vt:lpstr> </vt:lpstr>
      <vt:lpstr> </vt:lpstr>
      <vt:lpstr> </vt:lpstr>
      <vt:lpstr> </vt:lpstr>
      <vt:lpstr> </vt:lpstr>
      <vt:lpstr> </vt:lpstr>
      <vt:lpstr> </vt:lpstr>
      <vt:lpstr> </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AVVIO DEI PROGETTI E AMMISSIBILITA’ DI SPESA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Per ulteriori informazioni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sandro</dc:creator>
  <cp:lastModifiedBy>Simonetti Maria Teresa</cp:lastModifiedBy>
  <cp:revision>887</cp:revision>
  <cp:lastPrinted>2023-10-31T12:40:12Z</cp:lastPrinted>
  <dcterms:created xsi:type="dcterms:W3CDTF">2006-02-07T08:20:31Z</dcterms:created>
  <dcterms:modified xsi:type="dcterms:W3CDTF">2026-01-19T14:12:28Z</dcterms:modified>
</cp:coreProperties>
</file>