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818" r:id="rId2"/>
  </p:sldMasterIdLst>
  <p:notesMasterIdLst>
    <p:notesMasterId r:id="rId46"/>
  </p:notesMasterIdLst>
  <p:handoutMasterIdLst>
    <p:handoutMasterId r:id="rId47"/>
  </p:handoutMasterIdLst>
  <p:sldIdLst>
    <p:sldId id="377" r:id="rId3"/>
    <p:sldId id="412" r:id="rId4"/>
    <p:sldId id="434" r:id="rId5"/>
    <p:sldId id="413" r:id="rId6"/>
    <p:sldId id="419" r:id="rId7"/>
    <p:sldId id="378" r:id="rId8"/>
    <p:sldId id="418" r:id="rId9"/>
    <p:sldId id="417" r:id="rId10"/>
    <p:sldId id="416" r:id="rId11"/>
    <p:sldId id="379" r:id="rId12"/>
    <p:sldId id="425" r:id="rId13"/>
    <p:sldId id="426" r:id="rId14"/>
    <p:sldId id="438" r:id="rId15"/>
    <p:sldId id="427" r:id="rId16"/>
    <p:sldId id="380" r:id="rId17"/>
    <p:sldId id="400" r:id="rId18"/>
    <p:sldId id="428" r:id="rId19"/>
    <p:sldId id="381" r:id="rId20"/>
    <p:sldId id="382" r:id="rId21"/>
    <p:sldId id="383" r:id="rId22"/>
    <p:sldId id="384" r:id="rId23"/>
    <p:sldId id="385" r:id="rId24"/>
    <p:sldId id="386" r:id="rId25"/>
    <p:sldId id="387" r:id="rId26"/>
    <p:sldId id="388" r:id="rId27"/>
    <p:sldId id="431" r:id="rId28"/>
    <p:sldId id="389" r:id="rId29"/>
    <p:sldId id="432" r:id="rId30"/>
    <p:sldId id="390" r:id="rId31"/>
    <p:sldId id="391" r:id="rId32"/>
    <p:sldId id="392" r:id="rId33"/>
    <p:sldId id="393" r:id="rId34"/>
    <p:sldId id="401" r:id="rId35"/>
    <p:sldId id="395" r:id="rId36"/>
    <p:sldId id="422" r:id="rId37"/>
    <p:sldId id="394" r:id="rId38"/>
    <p:sldId id="409" r:id="rId39"/>
    <p:sldId id="435" r:id="rId40"/>
    <p:sldId id="436" r:id="rId41"/>
    <p:sldId id="396" r:id="rId42"/>
    <p:sldId id="397" r:id="rId43"/>
    <p:sldId id="398" r:id="rId44"/>
    <p:sldId id="405" r:id="rId45"/>
  </p:sldIdLst>
  <p:sldSz cx="9144000" cy="6858000" type="screen4x3"/>
  <p:notesSz cx="9906000" cy="6794500"/>
  <p:defaultTextStyle>
    <a:defPPr>
      <a:defRPr lang="it-IT"/>
    </a:defPPr>
    <a:lvl1pPr algn="ctr" rtl="0" fontAlgn="base">
      <a:spcBef>
        <a:spcPct val="0"/>
      </a:spcBef>
      <a:spcAft>
        <a:spcPct val="0"/>
      </a:spcAft>
      <a:defRPr sz="4400" kern="1200">
        <a:solidFill>
          <a:schemeClr val="tx1"/>
        </a:solidFill>
        <a:latin typeface="DecimaWE Rg" pitchFamily="2" charset="0"/>
        <a:ea typeface="+mn-ea"/>
        <a:cs typeface="+mn-cs"/>
      </a:defRPr>
    </a:lvl1pPr>
    <a:lvl2pPr marL="457200" algn="ctr" rtl="0" fontAlgn="base">
      <a:spcBef>
        <a:spcPct val="0"/>
      </a:spcBef>
      <a:spcAft>
        <a:spcPct val="0"/>
      </a:spcAft>
      <a:defRPr sz="4400" kern="1200">
        <a:solidFill>
          <a:schemeClr val="tx1"/>
        </a:solidFill>
        <a:latin typeface="DecimaWE Rg" pitchFamily="2" charset="0"/>
        <a:ea typeface="+mn-ea"/>
        <a:cs typeface="+mn-cs"/>
      </a:defRPr>
    </a:lvl2pPr>
    <a:lvl3pPr marL="914400" algn="ctr" rtl="0" fontAlgn="base">
      <a:spcBef>
        <a:spcPct val="0"/>
      </a:spcBef>
      <a:spcAft>
        <a:spcPct val="0"/>
      </a:spcAft>
      <a:defRPr sz="4400" kern="1200">
        <a:solidFill>
          <a:schemeClr val="tx1"/>
        </a:solidFill>
        <a:latin typeface="DecimaWE Rg" pitchFamily="2" charset="0"/>
        <a:ea typeface="+mn-ea"/>
        <a:cs typeface="+mn-cs"/>
      </a:defRPr>
    </a:lvl3pPr>
    <a:lvl4pPr marL="1371600" algn="ctr" rtl="0" fontAlgn="base">
      <a:spcBef>
        <a:spcPct val="0"/>
      </a:spcBef>
      <a:spcAft>
        <a:spcPct val="0"/>
      </a:spcAft>
      <a:defRPr sz="4400" kern="1200">
        <a:solidFill>
          <a:schemeClr val="tx1"/>
        </a:solidFill>
        <a:latin typeface="DecimaWE Rg" pitchFamily="2" charset="0"/>
        <a:ea typeface="+mn-ea"/>
        <a:cs typeface="+mn-cs"/>
      </a:defRPr>
    </a:lvl4pPr>
    <a:lvl5pPr marL="1828800" algn="ctr" rtl="0" fontAlgn="base">
      <a:spcBef>
        <a:spcPct val="0"/>
      </a:spcBef>
      <a:spcAft>
        <a:spcPct val="0"/>
      </a:spcAft>
      <a:defRPr sz="4400" kern="1200">
        <a:solidFill>
          <a:schemeClr val="tx1"/>
        </a:solidFill>
        <a:latin typeface="DecimaWE Rg" pitchFamily="2" charset="0"/>
        <a:ea typeface="+mn-ea"/>
        <a:cs typeface="+mn-cs"/>
      </a:defRPr>
    </a:lvl5pPr>
    <a:lvl6pPr marL="2286000" algn="l" defTabSz="914400" rtl="0" eaLnBrk="1" latinLnBrk="0" hangingPunct="1">
      <a:defRPr sz="4400" kern="1200">
        <a:solidFill>
          <a:schemeClr val="tx1"/>
        </a:solidFill>
        <a:latin typeface="DecimaWE Rg" pitchFamily="2" charset="0"/>
        <a:ea typeface="+mn-ea"/>
        <a:cs typeface="+mn-cs"/>
      </a:defRPr>
    </a:lvl6pPr>
    <a:lvl7pPr marL="2743200" algn="l" defTabSz="914400" rtl="0" eaLnBrk="1" latinLnBrk="0" hangingPunct="1">
      <a:defRPr sz="4400" kern="1200">
        <a:solidFill>
          <a:schemeClr val="tx1"/>
        </a:solidFill>
        <a:latin typeface="DecimaWE Rg" pitchFamily="2" charset="0"/>
        <a:ea typeface="+mn-ea"/>
        <a:cs typeface="+mn-cs"/>
      </a:defRPr>
    </a:lvl7pPr>
    <a:lvl8pPr marL="3200400" algn="l" defTabSz="914400" rtl="0" eaLnBrk="1" latinLnBrk="0" hangingPunct="1">
      <a:defRPr sz="4400" kern="1200">
        <a:solidFill>
          <a:schemeClr val="tx1"/>
        </a:solidFill>
        <a:latin typeface="DecimaWE Rg" pitchFamily="2" charset="0"/>
        <a:ea typeface="+mn-ea"/>
        <a:cs typeface="+mn-cs"/>
      </a:defRPr>
    </a:lvl8pPr>
    <a:lvl9pPr marL="3657600" algn="l" defTabSz="914400" rtl="0" eaLnBrk="1" latinLnBrk="0" hangingPunct="1">
      <a:defRPr sz="4400" kern="1200">
        <a:solidFill>
          <a:schemeClr val="tx1"/>
        </a:solidFill>
        <a:latin typeface="DecimaWE Rg" pitchFamily="2" charset="0"/>
        <a:ea typeface="+mn-ea"/>
        <a:cs typeface="+mn-cs"/>
      </a:defRPr>
    </a:lvl9pPr>
  </p:defaultTextStyle>
  <p:extLst>
    <p:ext uri="{EFAFB233-063F-42B5-8137-9DF3F51BA10A}">
      <p15:sldGuideLst xmlns:p15="http://schemas.microsoft.com/office/powerpoint/2012/main">
        <p15:guide id="1" orient="horz" pos="864">
          <p15:clr>
            <a:srgbClr val="A4A3A4"/>
          </p15:clr>
        </p15:guide>
        <p15:guide id="2" pos="288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37" userDrawn="1">
          <p15:clr>
            <a:srgbClr val="A4A3A4"/>
          </p15:clr>
        </p15:guide>
        <p15:guide id="3" orient="horz" pos="2140" userDrawn="1">
          <p15:clr>
            <a:srgbClr val="A4A3A4"/>
          </p15:clr>
        </p15:guide>
        <p15:guide id="4" pos="312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66"/>
    <a:srgbClr val="21449C"/>
    <a:srgbClr val="663300"/>
    <a:srgbClr val="006600"/>
    <a:srgbClr val="FF66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2597" autoAdjust="0"/>
  </p:normalViewPr>
  <p:slideViewPr>
    <p:cSldViewPr>
      <p:cViewPr varScale="1">
        <p:scale>
          <a:sx n="79" d="100"/>
          <a:sy n="79" d="100"/>
        </p:scale>
        <p:origin x="989" y="77"/>
      </p:cViewPr>
      <p:guideLst>
        <p:guide orient="horz" pos="864"/>
        <p:guide pos="2880"/>
      </p:guideLst>
    </p:cSldViewPr>
  </p:slideViewPr>
  <p:outlineViewPr>
    <p:cViewPr>
      <p:scale>
        <a:sx n="33" d="100"/>
        <a:sy n="33" d="100"/>
      </p:scale>
      <p:origin x="0" y="456"/>
    </p:cViewPr>
  </p:outlineViewPr>
  <p:notesTextViewPr>
    <p:cViewPr>
      <p:scale>
        <a:sx n="100" d="100"/>
        <a:sy n="100" d="100"/>
      </p:scale>
      <p:origin x="0" y="0"/>
    </p:cViewPr>
  </p:notesTextViewPr>
  <p:sorterViewPr>
    <p:cViewPr>
      <p:scale>
        <a:sx n="140" d="100"/>
        <a:sy n="140" d="100"/>
      </p:scale>
      <p:origin x="0" y="-4164"/>
    </p:cViewPr>
  </p:sorterViewPr>
  <p:notesViewPr>
    <p:cSldViewPr>
      <p:cViewPr varScale="1">
        <p:scale>
          <a:sx n="116" d="100"/>
          <a:sy n="116" d="100"/>
        </p:scale>
        <p:origin x="2100" y="84"/>
      </p:cViewPr>
      <p:guideLst>
        <p:guide orient="horz" pos="3126"/>
        <p:guide pos="2137"/>
        <p:guide orient="horz" pos="2140"/>
        <p:guide pos="312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1"/>
            <a:ext cx="4293680" cy="340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03" tIns="45651" rIns="91303" bIns="45651" numCol="1" anchor="t" anchorCtr="0" compatLnSpc="1">
            <a:prstTxWarp prst="textNoShape">
              <a:avLst/>
            </a:prstTxWarp>
          </a:bodyPr>
          <a:lstStyle>
            <a:lvl1pPr algn="l">
              <a:defRPr sz="1200">
                <a:latin typeface="Times New Roman" pitchFamily="18" charset="0"/>
              </a:defRPr>
            </a:lvl1pPr>
          </a:lstStyle>
          <a:p>
            <a:pPr>
              <a:defRPr/>
            </a:pPr>
            <a:endParaRPr lang="it-IT"/>
          </a:p>
        </p:txBody>
      </p:sp>
      <p:sp>
        <p:nvSpPr>
          <p:cNvPr id="58371" name="Rectangle 3"/>
          <p:cNvSpPr>
            <a:spLocks noGrp="1" noChangeArrowheads="1"/>
          </p:cNvSpPr>
          <p:nvPr>
            <p:ph type="dt" sz="quarter" idx="1"/>
          </p:nvPr>
        </p:nvSpPr>
        <p:spPr bwMode="auto">
          <a:xfrm>
            <a:off x="5612321" y="1"/>
            <a:ext cx="4293680" cy="340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03" tIns="45651" rIns="91303" bIns="45651" numCol="1" anchor="t" anchorCtr="0" compatLnSpc="1">
            <a:prstTxWarp prst="textNoShape">
              <a:avLst/>
            </a:prstTxWarp>
          </a:bodyPr>
          <a:lstStyle>
            <a:lvl1pPr algn="r">
              <a:defRPr sz="1200">
                <a:latin typeface="Times New Roman" pitchFamily="18" charset="0"/>
              </a:defRPr>
            </a:lvl1pPr>
          </a:lstStyle>
          <a:p>
            <a:pPr>
              <a:defRPr/>
            </a:pPr>
            <a:endParaRPr lang="it-IT"/>
          </a:p>
        </p:txBody>
      </p:sp>
      <p:sp>
        <p:nvSpPr>
          <p:cNvPr id="58372" name="Rectangle 4"/>
          <p:cNvSpPr>
            <a:spLocks noGrp="1" noChangeArrowheads="1"/>
          </p:cNvSpPr>
          <p:nvPr>
            <p:ph type="ftr" sz="quarter" idx="2"/>
          </p:nvPr>
        </p:nvSpPr>
        <p:spPr bwMode="auto">
          <a:xfrm>
            <a:off x="0" y="6454394"/>
            <a:ext cx="4293680" cy="340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03" tIns="45651" rIns="91303" bIns="45651" numCol="1" anchor="b" anchorCtr="0" compatLnSpc="1">
            <a:prstTxWarp prst="textNoShape">
              <a:avLst/>
            </a:prstTxWarp>
          </a:bodyPr>
          <a:lstStyle>
            <a:lvl1pPr algn="l">
              <a:defRPr sz="1200">
                <a:latin typeface="Times New Roman" pitchFamily="18" charset="0"/>
              </a:defRPr>
            </a:lvl1pPr>
          </a:lstStyle>
          <a:p>
            <a:pPr>
              <a:defRPr/>
            </a:pPr>
            <a:endParaRPr lang="it-IT"/>
          </a:p>
        </p:txBody>
      </p:sp>
      <p:sp>
        <p:nvSpPr>
          <p:cNvPr id="58373" name="Rectangle 5"/>
          <p:cNvSpPr>
            <a:spLocks noGrp="1" noChangeArrowheads="1"/>
          </p:cNvSpPr>
          <p:nvPr>
            <p:ph type="sldNum" sz="quarter" idx="3"/>
          </p:nvPr>
        </p:nvSpPr>
        <p:spPr bwMode="auto">
          <a:xfrm>
            <a:off x="5612321" y="6454394"/>
            <a:ext cx="4293680" cy="340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03" tIns="45651" rIns="91303" bIns="45651" numCol="1" anchor="b" anchorCtr="0" compatLnSpc="1">
            <a:prstTxWarp prst="textNoShape">
              <a:avLst/>
            </a:prstTxWarp>
          </a:bodyPr>
          <a:lstStyle>
            <a:lvl1pPr algn="r">
              <a:defRPr sz="1200">
                <a:latin typeface="Times New Roman" pitchFamily="18" charset="0"/>
              </a:defRPr>
            </a:lvl1pPr>
          </a:lstStyle>
          <a:p>
            <a:pPr>
              <a:defRPr/>
            </a:pPr>
            <a:fld id="{F399FC1A-E90D-41E4-85F1-0BAD669E3EE2}" type="slidenum">
              <a:rPr lang="it-IT"/>
              <a:pPr>
                <a:defRPr/>
              </a:pPr>
              <a:t>‹N›</a:t>
            </a:fld>
            <a:endParaRPr lang="it-IT"/>
          </a:p>
        </p:txBody>
      </p:sp>
    </p:spTree>
    <p:extLst>
      <p:ext uri="{BB962C8B-B14F-4D97-AF65-F5344CB8AC3E}">
        <p14:creationId xmlns:p14="http://schemas.microsoft.com/office/powerpoint/2010/main" val="27945314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1"/>
            <a:ext cx="4293680" cy="340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03" tIns="45651" rIns="91303" bIns="45651" numCol="1" anchor="t" anchorCtr="0" compatLnSpc="1">
            <a:prstTxWarp prst="textNoShape">
              <a:avLst/>
            </a:prstTxWarp>
          </a:bodyPr>
          <a:lstStyle>
            <a:lvl1pPr algn="l">
              <a:defRPr sz="1200">
                <a:latin typeface="Times New Roman" pitchFamily="18" charset="0"/>
              </a:defRPr>
            </a:lvl1pPr>
          </a:lstStyle>
          <a:p>
            <a:pPr>
              <a:defRPr/>
            </a:pPr>
            <a:endParaRPr lang="it-IT"/>
          </a:p>
        </p:txBody>
      </p:sp>
      <p:sp>
        <p:nvSpPr>
          <p:cNvPr id="53251" name="Rectangle 3"/>
          <p:cNvSpPr>
            <a:spLocks noGrp="1" noChangeArrowheads="1"/>
          </p:cNvSpPr>
          <p:nvPr>
            <p:ph type="dt" idx="1"/>
          </p:nvPr>
        </p:nvSpPr>
        <p:spPr bwMode="auto">
          <a:xfrm>
            <a:off x="5612321" y="1"/>
            <a:ext cx="4293680" cy="340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03" tIns="45651" rIns="91303" bIns="45651" numCol="1" anchor="t" anchorCtr="0" compatLnSpc="1">
            <a:prstTxWarp prst="textNoShape">
              <a:avLst/>
            </a:prstTxWarp>
          </a:bodyPr>
          <a:lstStyle>
            <a:lvl1pPr algn="r">
              <a:defRPr sz="1200">
                <a:latin typeface="Times New Roman" pitchFamily="18" charset="0"/>
              </a:defRPr>
            </a:lvl1pPr>
          </a:lstStyle>
          <a:p>
            <a:pPr>
              <a:defRPr/>
            </a:pPr>
            <a:endParaRPr lang="it-IT"/>
          </a:p>
        </p:txBody>
      </p:sp>
      <p:sp>
        <p:nvSpPr>
          <p:cNvPr id="33796" name="Rectangle 4"/>
          <p:cNvSpPr>
            <a:spLocks noGrp="1" noRot="1" noChangeAspect="1" noChangeArrowheads="1" noTextEdit="1"/>
          </p:cNvSpPr>
          <p:nvPr>
            <p:ph type="sldImg" idx="2"/>
          </p:nvPr>
        </p:nvSpPr>
        <p:spPr bwMode="auto">
          <a:xfrm>
            <a:off x="3254375" y="509588"/>
            <a:ext cx="3397250" cy="254793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3253" name="Rectangle 5"/>
          <p:cNvSpPr>
            <a:spLocks noGrp="1" noChangeArrowheads="1"/>
          </p:cNvSpPr>
          <p:nvPr>
            <p:ph type="body" sz="quarter" idx="3"/>
          </p:nvPr>
        </p:nvSpPr>
        <p:spPr bwMode="auto">
          <a:xfrm>
            <a:off x="1320955" y="3227198"/>
            <a:ext cx="7264091" cy="305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03" tIns="45651" rIns="91303" bIns="45651"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53254" name="Rectangle 6"/>
          <p:cNvSpPr>
            <a:spLocks noGrp="1" noChangeArrowheads="1"/>
          </p:cNvSpPr>
          <p:nvPr>
            <p:ph type="ftr" sz="quarter" idx="4"/>
          </p:nvPr>
        </p:nvSpPr>
        <p:spPr bwMode="auto">
          <a:xfrm>
            <a:off x="0" y="6454394"/>
            <a:ext cx="4293680" cy="340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03" tIns="45651" rIns="91303" bIns="45651" numCol="1" anchor="b" anchorCtr="0" compatLnSpc="1">
            <a:prstTxWarp prst="textNoShape">
              <a:avLst/>
            </a:prstTxWarp>
          </a:bodyPr>
          <a:lstStyle>
            <a:lvl1pPr algn="l">
              <a:defRPr sz="1200">
                <a:latin typeface="Times New Roman" pitchFamily="18" charset="0"/>
              </a:defRPr>
            </a:lvl1pPr>
          </a:lstStyle>
          <a:p>
            <a:pPr>
              <a:defRPr/>
            </a:pPr>
            <a:endParaRPr lang="it-IT"/>
          </a:p>
        </p:txBody>
      </p:sp>
      <p:sp>
        <p:nvSpPr>
          <p:cNvPr id="53255" name="Rectangle 7"/>
          <p:cNvSpPr>
            <a:spLocks noGrp="1" noChangeArrowheads="1"/>
          </p:cNvSpPr>
          <p:nvPr>
            <p:ph type="sldNum" sz="quarter" idx="5"/>
          </p:nvPr>
        </p:nvSpPr>
        <p:spPr bwMode="auto">
          <a:xfrm>
            <a:off x="5612321" y="6454394"/>
            <a:ext cx="4293680" cy="340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03" tIns="45651" rIns="91303" bIns="45651" numCol="1" anchor="b" anchorCtr="0" compatLnSpc="1">
            <a:prstTxWarp prst="textNoShape">
              <a:avLst/>
            </a:prstTxWarp>
          </a:bodyPr>
          <a:lstStyle>
            <a:lvl1pPr algn="r">
              <a:defRPr sz="1200">
                <a:latin typeface="Times New Roman" pitchFamily="18" charset="0"/>
              </a:defRPr>
            </a:lvl1pPr>
          </a:lstStyle>
          <a:p>
            <a:pPr>
              <a:defRPr/>
            </a:pPr>
            <a:fld id="{220712D0-D001-4D7A-B99F-A7873A6B09F8}" type="slidenum">
              <a:rPr lang="it-IT"/>
              <a:pPr>
                <a:defRPr/>
              </a:pPr>
              <a:t>‹N›</a:t>
            </a:fld>
            <a:endParaRPr lang="it-IT"/>
          </a:p>
        </p:txBody>
      </p:sp>
    </p:spTree>
    <p:extLst>
      <p:ext uri="{BB962C8B-B14F-4D97-AF65-F5344CB8AC3E}">
        <p14:creationId xmlns:p14="http://schemas.microsoft.com/office/powerpoint/2010/main" val="36379580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220712D0-D001-4D7A-B99F-A7873A6B09F8}" type="slidenum">
              <a:rPr lang="it-IT" smtClean="0"/>
              <a:pPr>
                <a:defRPr/>
              </a:pPr>
              <a:t>2</a:t>
            </a:fld>
            <a:endParaRPr lang="it-IT"/>
          </a:p>
        </p:txBody>
      </p:sp>
    </p:spTree>
    <p:extLst>
      <p:ext uri="{BB962C8B-B14F-4D97-AF65-F5344CB8AC3E}">
        <p14:creationId xmlns:p14="http://schemas.microsoft.com/office/powerpoint/2010/main" val="2980703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a:defRPr/>
            </a:pPr>
            <a:fld id="{220712D0-D001-4D7A-B99F-A7873A6B09F8}" type="slidenum">
              <a:rPr lang="it-IT" smtClean="0"/>
              <a:pPr>
                <a:defRPr/>
              </a:pPr>
              <a:t>13</a:t>
            </a:fld>
            <a:endParaRPr lang="it-IT"/>
          </a:p>
        </p:txBody>
      </p:sp>
    </p:spTree>
    <p:extLst>
      <p:ext uri="{BB962C8B-B14F-4D97-AF65-F5344CB8AC3E}">
        <p14:creationId xmlns:p14="http://schemas.microsoft.com/office/powerpoint/2010/main" val="821945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220712D0-D001-4D7A-B99F-A7873A6B09F8}" type="slidenum">
              <a:rPr lang="it-IT" smtClean="0"/>
              <a:pPr>
                <a:defRPr/>
              </a:pPr>
              <a:t>24</a:t>
            </a:fld>
            <a:endParaRPr lang="it-IT"/>
          </a:p>
        </p:txBody>
      </p:sp>
    </p:spTree>
    <p:extLst>
      <p:ext uri="{BB962C8B-B14F-4D97-AF65-F5344CB8AC3E}">
        <p14:creationId xmlns:p14="http://schemas.microsoft.com/office/powerpoint/2010/main" val="8171625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a:defRPr/>
            </a:pPr>
            <a:fld id="{220712D0-D001-4D7A-B99F-A7873A6B09F8}" type="slidenum">
              <a:rPr lang="it-IT" smtClean="0"/>
              <a:pPr>
                <a:defRPr/>
              </a:pPr>
              <a:t>39</a:t>
            </a:fld>
            <a:endParaRPr lang="it-IT"/>
          </a:p>
        </p:txBody>
      </p:sp>
    </p:spTree>
    <p:extLst>
      <p:ext uri="{BB962C8B-B14F-4D97-AF65-F5344CB8AC3E}">
        <p14:creationId xmlns:p14="http://schemas.microsoft.com/office/powerpoint/2010/main" val="1331328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ext Box 1030"/>
          <p:cNvSpPr txBox="1">
            <a:spLocks noChangeArrowheads="1"/>
          </p:cNvSpPr>
          <p:nvPr userDrawn="1"/>
        </p:nvSpPr>
        <p:spPr bwMode="auto">
          <a:xfrm>
            <a:off x="2914650" y="228600"/>
            <a:ext cx="594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DecimaWE Rg" pitchFamily="2" charset="0"/>
              </a:defRPr>
            </a:lvl1pPr>
            <a:lvl2pPr marL="742950" indent="-285750" eaLnBrk="0" hangingPunct="0">
              <a:defRPr sz="4400">
                <a:solidFill>
                  <a:schemeClr val="tx1"/>
                </a:solidFill>
                <a:latin typeface="DecimaWE Rg" pitchFamily="2" charset="0"/>
              </a:defRPr>
            </a:lvl2pPr>
            <a:lvl3pPr marL="1143000" indent="-228600" eaLnBrk="0" hangingPunct="0">
              <a:defRPr sz="4400">
                <a:solidFill>
                  <a:schemeClr val="tx1"/>
                </a:solidFill>
                <a:latin typeface="DecimaWE Rg" pitchFamily="2" charset="0"/>
              </a:defRPr>
            </a:lvl3pPr>
            <a:lvl4pPr marL="1600200" indent="-228600" eaLnBrk="0" hangingPunct="0">
              <a:defRPr sz="4400">
                <a:solidFill>
                  <a:schemeClr val="tx1"/>
                </a:solidFill>
                <a:latin typeface="DecimaWE Rg" pitchFamily="2" charset="0"/>
              </a:defRPr>
            </a:lvl4pPr>
            <a:lvl5pPr marL="2057400" indent="-228600" eaLnBrk="0" hangingPunct="0">
              <a:defRPr sz="4400">
                <a:solidFill>
                  <a:schemeClr val="tx1"/>
                </a:solidFill>
                <a:latin typeface="DecimaWE Rg" pitchFamily="2" charset="0"/>
              </a:defRPr>
            </a:lvl5pPr>
            <a:lvl6pPr marL="2514600" indent="-228600" algn="ctr" eaLnBrk="0" fontAlgn="base" hangingPunct="0">
              <a:spcBef>
                <a:spcPct val="0"/>
              </a:spcBef>
              <a:spcAft>
                <a:spcPct val="0"/>
              </a:spcAft>
              <a:defRPr sz="4400">
                <a:solidFill>
                  <a:schemeClr val="tx1"/>
                </a:solidFill>
                <a:latin typeface="DecimaWE Rg" pitchFamily="2" charset="0"/>
              </a:defRPr>
            </a:lvl6pPr>
            <a:lvl7pPr marL="2971800" indent="-228600" algn="ctr" eaLnBrk="0" fontAlgn="base" hangingPunct="0">
              <a:spcBef>
                <a:spcPct val="0"/>
              </a:spcBef>
              <a:spcAft>
                <a:spcPct val="0"/>
              </a:spcAft>
              <a:defRPr sz="4400">
                <a:solidFill>
                  <a:schemeClr val="tx1"/>
                </a:solidFill>
                <a:latin typeface="DecimaWE Rg" pitchFamily="2" charset="0"/>
              </a:defRPr>
            </a:lvl7pPr>
            <a:lvl8pPr marL="3429000" indent="-228600" algn="ctr" eaLnBrk="0" fontAlgn="base" hangingPunct="0">
              <a:spcBef>
                <a:spcPct val="0"/>
              </a:spcBef>
              <a:spcAft>
                <a:spcPct val="0"/>
              </a:spcAft>
              <a:defRPr sz="4400">
                <a:solidFill>
                  <a:schemeClr val="tx1"/>
                </a:solidFill>
                <a:latin typeface="DecimaWE Rg" pitchFamily="2" charset="0"/>
              </a:defRPr>
            </a:lvl8pPr>
            <a:lvl9pPr marL="3886200" indent="-228600" algn="ctr" eaLnBrk="0" fontAlgn="base" hangingPunct="0">
              <a:spcBef>
                <a:spcPct val="0"/>
              </a:spcBef>
              <a:spcAft>
                <a:spcPct val="0"/>
              </a:spcAft>
              <a:defRPr sz="4400">
                <a:solidFill>
                  <a:schemeClr val="tx1"/>
                </a:solidFill>
                <a:latin typeface="DecimaWE Rg" pitchFamily="2" charset="0"/>
              </a:defRPr>
            </a:lvl9pPr>
          </a:lstStyle>
          <a:p>
            <a:pPr algn="l" eaLnBrk="1" hangingPunct="1">
              <a:spcBef>
                <a:spcPct val="50000"/>
              </a:spcBef>
              <a:defRPr/>
            </a:pPr>
            <a:r>
              <a:rPr lang="en-US" sz="2000">
                <a:solidFill>
                  <a:schemeClr val="bg1"/>
                </a:solidFill>
                <a:latin typeface="DecimaUNI02 Rg" pitchFamily="50" charset="0"/>
              </a:rPr>
              <a:t>Al servizio di gente unica</a:t>
            </a:r>
            <a:endParaRPr lang="it-IT" sz="2000">
              <a:solidFill>
                <a:schemeClr val="bg1"/>
              </a:solidFill>
              <a:latin typeface="DecimaUNI02 Rg" pitchFamily="50" charset="0"/>
            </a:endParaRPr>
          </a:p>
        </p:txBody>
      </p:sp>
      <p:sp>
        <p:nvSpPr>
          <p:cNvPr id="3" name="Text Box 1032"/>
          <p:cNvSpPr txBox="1">
            <a:spLocks noChangeArrowheads="1"/>
          </p:cNvSpPr>
          <p:nvPr userDrawn="1"/>
        </p:nvSpPr>
        <p:spPr bwMode="auto">
          <a:xfrm>
            <a:off x="3257550" y="5029200"/>
            <a:ext cx="3028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DecimaWE Rg" pitchFamily="2" charset="0"/>
              </a:defRPr>
            </a:lvl1pPr>
            <a:lvl2pPr marL="742950" indent="-285750" eaLnBrk="0" hangingPunct="0">
              <a:defRPr sz="4400">
                <a:solidFill>
                  <a:schemeClr val="tx1"/>
                </a:solidFill>
                <a:latin typeface="DecimaWE Rg" pitchFamily="2" charset="0"/>
              </a:defRPr>
            </a:lvl2pPr>
            <a:lvl3pPr marL="1143000" indent="-228600" eaLnBrk="0" hangingPunct="0">
              <a:defRPr sz="4400">
                <a:solidFill>
                  <a:schemeClr val="tx1"/>
                </a:solidFill>
                <a:latin typeface="DecimaWE Rg" pitchFamily="2" charset="0"/>
              </a:defRPr>
            </a:lvl3pPr>
            <a:lvl4pPr marL="1600200" indent="-228600" eaLnBrk="0" hangingPunct="0">
              <a:defRPr sz="4400">
                <a:solidFill>
                  <a:schemeClr val="tx1"/>
                </a:solidFill>
                <a:latin typeface="DecimaWE Rg" pitchFamily="2" charset="0"/>
              </a:defRPr>
            </a:lvl4pPr>
            <a:lvl5pPr marL="2057400" indent="-228600" eaLnBrk="0" hangingPunct="0">
              <a:defRPr sz="4400">
                <a:solidFill>
                  <a:schemeClr val="tx1"/>
                </a:solidFill>
                <a:latin typeface="DecimaWE Rg" pitchFamily="2" charset="0"/>
              </a:defRPr>
            </a:lvl5pPr>
            <a:lvl6pPr marL="2514600" indent="-228600" algn="ctr" eaLnBrk="0" fontAlgn="base" hangingPunct="0">
              <a:spcBef>
                <a:spcPct val="0"/>
              </a:spcBef>
              <a:spcAft>
                <a:spcPct val="0"/>
              </a:spcAft>
              <a:defRPr sz="4400">
                <a:solidFill>
                  <a:schemeClr val="tx1"/>
                </a:solidFill>
                <a:latin typeface="DecimaWE Rg" pitchFamily="2" charset="0"/>
              </a:defRPr>
            </a:lvl6pPr>
            <a:lvl7pPr marL="2971800" indent="-228600" algn="ctr" eaLnBrk="0" fontAlgn="base" hangingPunct="0">
              <a:spcBef>
                <a:spcPct val="0"/>
              </a:spcBef>
              <a:spcAft>
                <a:spcPct val="0"/>
              </a:spcAft>
              <a:defRPr sz="4400">
                <a:solidFill>
                  <a:schemeClr val="tx1"/>
                </a:solidFill>
                <a:latin typeface="DecimaWE Rg" pitchFamily="2" charset="0"/>
              </a:defRPr>
            </a:lvl7pPr>
            <a:lvl8pPr marL="3429000" indent="-228600" algn="ctr" eaLnBrk="0" fontAlgn="base" hangingPunct="0">
              <a:spcBef>
                <a:spcPct val="0"/>
              </a:spcBef>
              <a:spcAft>
                <a:spcPct val="0"/>
              </a:spcAft>
              <a:defRPr sz="4400">
                <a:solidFill>
                  <a:schemeClr val="tx1"/>
                </a:solidFill>
                <a:latin typeface="DecimaWE Rg" pitchFamily="2" charset="0"/>
              </a:defRPr>
            </a:lvl8pPr>
            <a:lvl9pPr marL="3886200" indent="-228600" algn="ctr" eaLnBrk="0" fontAlgn="base" hangingPunct="0">
              <a:spcBef>
                <a:spcPct val="0"/>
              </a:spcBef>
              <a:spcAft>
                <a:spcPct val="0"/>
              </a:spcAft>
              <a:defRPr sz="4400">
                <a:solidFill>
                  <a:schemeClr val="tx1"/>
                </a:solidFill>
                <a:latin typeface="DecimaWE Rg" pitchFamily="2" charset="0"/>
              </a:defRPr>
            </a:lvl9pPr>
          </a:lstStyle>
          <a:p>
            <a:pPr algn="l" eaLnBrk="1" hangingPunct="1">
              <a:spcBef>
                <a:spcPct val="50000"/>
              </a:spcBef>
              <a:defRPr/>
            </a:pPr>
            <a:endParaRPr lang="it-IT" sz="2800">
              <a:solidFill>
                <a:schemeClr val="bg1"/>
              </a:solidFill>
              <a:latin typeface="DecimaUNI02 Rg" pitchFamily="50" charset="0"/>
            </a:endParaRPr>
          </a:p>
        </p:txBody>
      </p:sp>
      <p:sp>
        <p:nvSpPr>
          <p:cNvPr id="4" name="Text Box 1033"/>
          <p:cNvSpPr txBox="1">
            <a:spLocks noChangeArrowheads="1"/>
          </p:cNvSpPr>
          <p:nvPr userDrawn="1"/>
        </p:nvSpPr>
        <p:spPr bwMode="auto">
          <a:xfrm>
            <a:off x="0" y="6096000"/>
            <a:ext cx="24003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DecimaWE Rg" pitchFamily="2" charset="0"/>
              </a:defRPr>
            </a:lvl1pPr>
            <a:lvl2pPr marL="742950" indent="-285750" eaLnBrk="0" hangingPunct="0">
              <a:defRPr sz="4400">
                <a:solidFill>
                  <a:schemeClr val="tx1"/>
                </a:solidFill>
                <a:latin typeface="DecimaWE Rg" pitchFamily="2" charset="0"/>
              </a:defRPr>
            </a:lvl2pPr>
            <a:lvl3pPr marL="1143000" indent="-228600" eaLnBrk="0" hangingPunct="0">
              <a:defRPr sz="4400">
                <a:solidFill>
                  <a:schemeClr val="tx1"/>
                </a:solidFill>
                <a:latin typeface="DecimaWE Rg" pitchFamily="2" charset="0"/>
              </a:defRPr>
            </a:lvl3pPr>
            <a:lvl4pPr marL="1600200" indent="-228600" eaLnBrk="0" hangingPunct="0">
              <a:defRPr sz="4400">
                <a:solidFill>
                  <a:schemeClr val="tx1"/>
                </a:solidFill>
                <a:latin typeface="DecimaWE Rg" pitchFamily="2" charset="0"/>
              </a:defRPr>
            </a:lvl4pPr>
            <a:lvl5pPr marL="2057400" indent="-228600" eaLnBrk="0" hangingPunct="0">
              <a:defRPr sz="4400">
                <a:solidFill>
                  <a:schemeClr val="tx1"/>
                </a:solidFill>
                <a:latin typeface="DecimaWE Rg" pitchFamily="2" charset="0"/>
              </a:defRPr>
            </a:lvl5pPr>
            <a:lvl6pPr marL="2514600" indent="-228600" algn="ctr" eaLnBrk="0" fontAlgn="base" hangingPunct="0">
              <a:spcBef>
                <a:spcPct val="0"/>
              </a:spcBef>
              <a:spcAft>
                <a:spcPct val="0"/>
              </a:spcAft>
              <a:defRPr sz="4400">
                <a:solidFill>
                  <a:schemeClr val="tx1"/>
                </a:solidFill>
                <a:latin typeface="DecimaWE Rg" pitchFamily="2" charset="0"/>
              </a:defRPr>
            </a:lvl6pPr>
            <a:lvl7pPr marL="2971800" indent="-228600" algn="ctr" eaLnBrk="0" fontAlgn="base" hangingPunct="0">
              <a:spcBef>
                <a:spcPct val="0"/>
              </a:spcBef>
              <a:spcAft>
                <a:spcPct val="0"/>
              </a:spcAft>
              <a:defRPr sz="4400">
                <a:solidFill>
                  <a:schemeClr val="tx1"/>
                </a:solidFill>
                <a:latin typeface="DecimaWE Rg" pitchFamily="2" charset="0"/>
              </a:defRPr>
            </a:lvl7pPr>
            <a:lvl8pPr marL="3429000" indent="-228600" algn="ctr" eaLnBrk="0" fontAlgn="base" hangingPunct="0">
              <a:spcBef>
                <a:spcPct val="0"/>
              </a:spcBef>
              <a:spcAft>
                <a:spcPct val="0"/>
              </a:spcAft>
              <a:defRPr sz="4400">
                <a:solidFill>
                  <a:schemeClr val="tx1"/>
                </a:solidFill>
                <a:latin typeface="DecimaWE Rg" pitchFamily="2" charset="0"/>
              </a:defRPr>
            </a:lvl8pPr>
            <a:lvl9pPr marL="3886200" indent="-228600" algn="ctr" eaLnBrk="0" fontAlgn="base" hangingPunct="0">
              <a:spcBef>
                <a:spcPct val="0"/>
              </a:spcBef>
              <a:spcAft>
                <a:spcPct val="0"/>
              </a:spcAft>
              <a:defRPr sz="4400">
                <a:solidFill>
                  <a:schemeClr val="tx1"/>
                </a:solidFill>
                <a:latin typeface="DecimaWE Rg" pitchFamily="2" charset="0"/>
              </a:defRPr>
            </a:lvl9pPr>
          </a:lstStyle>
          <a:p>
            <a:pPr algn="l" eaLnBrk="1" hangingPunct="1">
              <a:spcBef>
                <a:spcPct val="50000"/>
              </a:spcBef>
              <a:defRPr/>
            </a:pPr>
            <a:endParaRPr lang="it-IT">
              <a:latin typeface="Times New Roman" pitchFamily="18" charset="0"/>
            </a:endParaRPr>
          </a:p>
        </p:txBody>
      </p:sp>
    </p:spTree>
    <p:extLst>
      <p:ext uri="{BB962C8B-B14F-4D97-AF65-F5344CB8AC3E}">
        <p14:creationId xmlns:p14="http://schemas.microsoft.com/office/powerpoint/2010/main" val="3392153626"/>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423508016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443663" y="990600"/>
            <a:ext cx="2014537" cy="44958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00050" y="990600"/>
            <a:ext cx="5891213" cy="44958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46427512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olo, testo e grafico">
    <p:spTree>
      <p:nvGrpSpPr>
        <p:cNvPr id="1" name=""/>
        <p:cNvGrpSpPr/>
        <p:nvPr/>
      </p:nvGrpSpPr>
      <p:grpSpPr>
        <a:xfrm>
          <a:off x="0" y="0"/>
          <a:ext cx="0" cy="0"/>
          <a:chOff x="0" y="0"/>
          <a:chExt cx="0" cy="0"/>
        </a:xfrm>
      </p:grpSpPr>
      <p:sp>
        <p:nvSpPr>
          <p:cNvPr id="2" name="Titolo 1"/>
          <p:cNvSpPr>
            <a:spLocks noGrp="1"/>
          </p:cNvSpPr>
          <p:nvPr>
            <p:ph type="title"/>
          </p:nvPr>
        </p:nvSpPr>
        <p:spPr>
          <a:xfrm>
            <a:off x="400050" y="990600"/>
            <a:ext cx="8058150" cy="762000"/>
          </a:xfrm>
        </p:spPr>
        <p:txBody>
          <a:bodyPr/>
          <a:lstStyle/>
          <a:p>
            <a:r>
              <a:rPr lang="it-IT"/>
              <a:t>Fare clic per modificare lo stile del titolo</a:t>
            </a:r>
          </a:p>
        </p:txBody>
      </p:sp>
      <p:sp>
        <p:nvSpPr>
          <p:cNvPr id="3" name="Segnaposto testo 2"/>
          <p:cNvSpPr>
            <a:spLocks noGrp="1"/>
          </p:cNvSpPr>
          <p:nvPr>
            <p:ph type="body" sz="half" idx="1"/>
          </p:nvPr>
        </p:nvSpPr>
        <p:spPr>
          <a:xfrm>
            <a:off x="400050" y="1981200"/>
            <a:ext cx="3952875" cy="3505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grafico 3"/>
          <p:cNvSpPr>
            <a:spLocks noGrp="1"/>
          </p:cNvSpPr>
          <p:nvPr>
            <p:ph type="chart" sz="half" idx="2"/>
          </p:nvPr>
        </p:nvSpPr>
        <p:spPr>
          <a:xfrm>
            <a:off x="4505325" y="1981200"/>
            <a:ext cx="3952875" cy="3505200"/>
          </a:xfrm>
        </p:spPr>
        <p:txBody>
          <a:bodyPr/>
          <a:lstStyle/>
          <a:p>
            <a:pPr lvl="0"/>
            <a:endParaRPr lang="it-IT" noProof="0"/>
          </a:p>
        </p:txBody>
      </p:sp>
    </p:spTree>
    <p:extLst>
      <p:ext uri="{BB962C8B-B14F-4D97-AF65-F5344CB8AC3E}">
        <p14:creationId xmlns:p14="http://schemas.microsoft.com/office/powerpoint/2010/main" val="3335907383"/>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AndTx" preserve="1">
  <p:cSld name="Titolo, grafico e testo">
    <p:spTree>
      <p:nvGrpSpPr>
        <p:cNvPr id="1" name=""/>
        <p:cNvGrpSpPr/>
        <p:nvPr/>
      </p:nvGrpSpPr>
      <p:grpSpPr>
        <a:xfrm>
          <a:off x="0" y="0"/>
          <a:ext cx="0" cy="0"/>
          <a:chOff x="0" y="0"/>
          <a:chExt cx="0" cy="0"/>
        </a:xfrm>
      </p:grpSpPr>
      <p:sp>
        <p:nvSpPr>
          <p:cNvPr id="2" name="Titolo 1"/>
          <p:cNvSpPr>
            <a:spLocks noGrp="1"/>
          </p:cNvSpPr>
          <p:nvPr>
            <p:ph type="title"/>
          </p:nvPr>
        </p:nvSpPr>
        <p:spPr>
          <a:xfrm>
            <a:off x="400050" y="990600"/>
            <a:ext cx="8058150" cy="762000"/>
          </a:xfrm>
        </p:spPr>
        <p:txBody>
          <a:bodyPr/>
          <a:lstStyle/>
          <a:p>
            <a:r>
              <a:rPr lang="it-IT"/>
              <a:t>Fare clic per modificare lo stile del titolo</a:t>
            </a:r>
          </a:p>
        </p:txBody>
      </p:sp>
      <p:sp>
        <p:nvSpPr>
          <p:cNvPr id="3" name="Segnaposto grafico 2"/>
          <p:cNvSpPr>
            <a:spLocks noGrp="1"/>
          </p:cNvSpPr>
          <p:nvPr>
            <p:ph type="chart" sz="half" idx="1"/>
          </p:nvPr>
        </p:nvSpPr>
        <p:spPr>
          <a:xfrm>
            <a:off x="400050" y="1981200"/>
            <a:ext cx="3952875" cy="3505200"/>
          </a:xfrm>
        </p:spPr>
        <p:txBody>
          <a:bodyPr/>
          <a:lstStyle/>
          <a:p>
            <a:pPr lvl="0"/>
            <a:endParaRPr lang="it-IT" noProof="0"/>
          </a:p>
        </p:txBody>
      </p:sp>
      <p:sp>
        <p:nvSpPr>
          <p:cNvPr id="4" name="Segnaposto testo 3"/>
          <p:cNvSpPr>
            <a:spLocks noGrp="1"/>
          </p:cNvSpPr>
          <p:nvPr>
            <p:ph type="body" sz="half" idx="2"/>
          </p:nvPr>
        </p:nvSpPr>
        <p:spPr>
          <a:xfrm>
            <a:off x="4505325" y="1981200"/>
            <a:ext cx="3952875" cy="3505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125757807"/>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olo, diagramma o organigramma">
    <p:spTree>
      <p:nvGrpSpPr>
        <p:cNvPr id="1" name=""/>
        <p:cNvGrpSpPr/>
        <p:nvPr/>
      </p:nvGrpSpPr>
      <p:grpSpPr>
        <a:xfrm>
          <a:off x="0" y="0"/>
          <a:ext cx="0" cy="0"/>
          <a:chOff x="0" y="0"/>
          <a:chExt cx="0" cy="0"/>
        </a:xfrm>
      </p:grpSpPr>
      <p:sp>
        <p:nvSpPr>
          <p:cNvPr id="2" name="Titolo 1"/>
          <p:cNvSpPr>
            <a:spLocks noGrp="1"/>
          </p:cNvSpPr>
          <p:nvPr>
            <p:ph type="title"/>
          </p:nvPr>
        </p:nvSpPr>
        <p:spPr>
          <a:xfrm>
            <a:off x="400050" y="990600"/>
            <a:ext cx="8058150" cy="762000"/>
          </a:xfrm>
        </p:spPr>
        <p:txBody>
          <a:bodyPr/>
          <a:lstStyle/>
          <a:p>
            <a:r>
              <a:rPr lang="it-IT"/>
              <a:t>Fare clic per modificare lo stile del titolo</a:t>
            </a:r>
          </a:p>
        </p:txBody>
      </p:sp>
      <p:sp>
        <p:nvSpPr>
          <p:cNvPr id="3" name="Segnaposto SmartArt 2"/>
          <p:cNvSpPr>
            <a:spLocks noGrp="1"/>
          </p:cNvSpPr>
          <p:nvPr>
            <p:ph type="dgm" idx="1"/>
          </p:nvPr>
        </p:nvSpPr>
        <p:spPr>
          <a:xfrm>
            <a:off x="400050" y="1981200"/>
            <a:ext cx="8058150" cy="3505200"/>
          </a:xfrm>
        </p:spPr>
        <p:txBody>
          <a:bodyPr/>
          <a:lstStyle/>
          <a:p>
            <a:pPr lvl="0"/>
            <a:endParaRPr lang="it-IT" noProof="0"/>
          </a:p>
        </p:txBody>
      </p:sp>
    </p:spTree>
    <p:extLst>
      <p:ext uri="{BB962C8B-B14F-4D97-AF65-F5344CB8AC3E}">
        <p14:creationId xmlns:p14="http://schemas.microsoft.com/office/powerpoint/2010/main" val="177997084"/>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95C92E-28DF-4CBC-B8A2-5A56517AD70C}"/>
              </a:ext>
            </a:extLst>
          </p:cNvPr>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BD698E0-5E67-7A8D-B1DA-E6DCDD85F6C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EED32154-6A91-2576-5807-9FB653FD247D}"/>
              </a:ext>
            </a:extLst>
          </p:cNvPr>
          <p:cNvSpPr>
            <a:spLocks noGrp="1"/>
          </p:cNvSpPr>
          <p:nvPr>
            <p:ph type="dt" sz="half" idx="10"/>
          </p:nvPr>
        </p:nvSpPr>
        <p:spPr/>
        <p:txBody>
          <a:bodyPr/>
          <a:lstStyle/>
          <a:p>
            <a:fld id="{DFA1AF83-7F99-4A2D-82FF-9D7D8353E5A9}" type="datetimeFigureOut">
              <a:rPr lang="it-IT" smtClean="0"/>
              <a:t>12/11/2024</a:t>
            </a:fld>
            <a:endParaRPr lang="it-IT"/>
          </a:p>
        </p:txBody>
      </p:sp>
      <p:sp>
        <p:nvSpPr>
          <p:cNvPr id="5" name="Segnaposto piè di pagina 4">
            <a:extLst>
              <a:ext uri="{FF2B5EF4-FFF2-40B4-BE49-F238E27FC236}">
                <a16:creationId xmlns:a16="http://schemas.microsoft.com/office/drawing/2014/main" id="{42DF3976-529F-95FE-C637-D223A4B4956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7416E09-72E4-5647-2349-5136BC7B8317}"/>
              </a:ext>
            </a:extLst>
          </p:cNvPr>
          <p:cNvSpPr>
            <a:spLocks noGrp="1"/>
          </p:cNvSpPr>
          <p:nvPr>
            <p:ph type="sldNum" sz="quarter" idx="12"/>
          </p:nvPr>
        </p:nvSpPr>
        <p:spPr/>
        <p:txBody>
          <a:bodyPr/>
          <a:lstStyle/>
          <a:p>
            <a:fld id="{7CC0055A-9112-4515-BA8D-B72C559A5D7F}" type="slidenum">
              <a:rPr lang="it-IT" smtClean="0"/>
              <a:t>‹N›</a:t>
            </a:fld>
            <a:endParaRPr lang="it-IT"/>
          </a:p>
        </p:txBody>
      </p:sp>
    </p:spTree>
    <p:extLst>
      <p:ext uri="{BB962C8B-B14F-4D97-AF65-F5344CB8AC3E}">
        <p14:creationId xmlns:p14="http://schemas.microsoft.com/office/powerpoint/2010/main" val="10996654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A9B450-15AC-30BE-1056-8B1A3C2E886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A633947-AB8A-CBBE-A771-597101392917}"/>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4E85853-9825-FAC2-864B-9C2458893E43}"/>
              </a:ext>
            </a:extLst>
          </p:cNvPr>
          <p:cNvSpPr>
            <a:spLocks noGrp="1"/>
          </p:cNvSpPr>
          <p:nvPr>
            <p:ph type="dt" sz="half" idx="10"/>
          </p:nvPr>
        </p:nvSpPr>
        <p:spPr/>
        <p:txBody>
          <a:bodyPr/>
          <a:lstStyle/>
          <a:p>
            <a:fld id="{DFA1AF83-7F99-4A2D-82FF-9D7D8353E5A9}" type="datetimeFigureOut">
              <a:rPr lang="it-IT" smtClean="0"/>
              <a:t>12/11/2024</a:t>
            </a:fld>
            <a:endParaRPr lang="it-IT"/>
          </a:p>
        </p:txBody>
      </p:sp>
      <p:sp>
        <p:nvSpPr>
          <p:cNvPr id="5" name="Segnaposto piè di pagina 4">
            <a:extLst>
              <a:ext uri="{FF2B5EF4-FFF2-40B4-BE49-F238E27FC236}">
                <a16:creationId xmlns:a16="http://schemas.microsoft.com/office/drawing/2014/main" id="{60373E6F-1580-8B76-E21B-B787FFA587B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3E3C98D-A881-490F-5A89-86AF220AFA25}"/>
              </a:ext>
            </a:extLst>
          </p:cNvPr>
          <p:cNvSpPr>
            <a:spLocks noGrp="1"/>
          </p:cNvSpPr>
          <p:nvPr>
            <p:ph type="sldNum" sz="quarter" idx="12"/>
          </p:nvPr>
        </p:nvSpPr>
        <p:spPr/>
        <p:txBody>
          <a:bodyPr/>
          <a:lstStyle/>
          <a:p>
            <a:fld id="{7CC0055A-9112-4515-BA8D-B72C559A5D7F}" type="slidenum">
              <a:rPr lang="it-IT" smtClean="0"/>
              <a:t>‹N›</a:t>
            </a:fld>
            <a:endParaRPr lang="it-IT"/>
          </a:p>
        </p:txBody>
      </p:sp>
    </p:spTree>
    <p:extLst>
      <p:ext uri="{BB962C8B-B14F-4D97-AF65-F5344CB8AC3E}">
        <p14:creationId xmlns:p14="http://schemas.microsoft.com/office/powerpoint/2010/main" val="32083802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4934DB-FE4F-21A0-20CB-3C08E4FE129A}"/>
              </a:ext>
            </a:extLst>
          </p:cNvPr>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5C3926FE-433E-914B-A9B9-8059BD907AC4}"/>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EA9E66D0-F7D3-9009-E1CC-E7299BF1A53C}"/>
              </a:ext>
            </a:extLst>
          </p:cNvPr>
          <p:cNvSpPr>
            <a:spLocks noGrp="1"/>
          </p:cNvSpPr>
          <p:nvPr>
            <p:ph type="dt" sz="half" idx="10"/>
          </p:nvPr>
        </p:nvSpPr>
        <p:spPr/>
        <p:txBody>
          <a:bodyPr/>
          <a:lstStyle/>
          <a:p>
            <a:fld id="{DFA1AF83-7F99-4A2D-82FF-9D7D8353E5A9}" type="datetimeFigureOut">
              <a:rPr lang="it-IT" smtClean="0"/>
              <a:t>12/11/2024</a:t>
            </a:fld>
            <a:endParaRPr lang="it-IT"/>
          </a:p>
        </p:txBody>
      </p:sp>
      <p:sp>
        <p:nvSpPr>
          <p:cNvPr id="5" name="Segnaposto piè di pagina 4">
            <a:extLst>
              <a:ext uri="{FF2B5EF4-FFF2-40B4-BE49-F238E27FC236}">
                <a16:creationId xmlns:a16="http://schemas.microsoft.com/office/drawing/2014/main" id="{3609F633-A50B-D21F-2991-A0B71271B79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021AD9D-4759-8A0E-3598-1784C9D4B825}"/>
              </a:ext>
            </a:extLst>
          </p:cNvPr>
          <p:cNvSpPr>
            <a:spLocks noGrp="1"/>
          </p:cNvSpPr>
          <p:nvPr>
            <p:ph type="sldNum" sz="quarter" idx="12"/>
          </p:nvPr>
        </p:nvSpPr>
        <p:spPr/>
        <p:txBody>
          <a:bodyPr/>
          <a:lstStyle/>
          <a:p>
            <a:fld id="{7CC0055A-9112-4515-BA8D-B72C559A5D7F}" type="slidenum">
              <a:rPr lang="it-IT" smtClean="0"/>
              <a:t>‹N›</a:t>
            </a:fld>
            <a:endParaRPr lang="it-IT"/>
          </a:p>
        </p:txBody>
      </p:sp>
    </p:spTree>
    <p:extLst>
      <p:ext uri="{BB962C8B-B14F-4D97-AF65-F5344CB8AC3E}">
        <p14:creationId xmlns:p14="http://schemas.microsoft.com/office/powerpoint/2010/main" val="22819226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EC794D-8952-989A-D354-2514645B24A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F526054-AC11-ED36-CBD8-CDA6A9195CA5}"/>
              </a:ext>
            </a:extLst>
          </p:cNvPr>
          <p:cNvSpPr>
            <a:spLocks noGrp="1"/>
          </p:cNvSpPr>
          <p:nvPr>
            <p:ph sz="half" idx="1"/>
          </p:nvPr>
        </p:nvSpPr>
        <p:spPr>
          <a:xfrm>
            <a:off x="628650" y="1825625"/>
            <a:ext cx="386715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00E9C8F-7CAC-3C93-6AB7-4FCC3ECE9644}"/>
              </a:ext>
            </a:extLst>
          </p:cNvPr>
          <p:cNvSpPr>
            <a:spLocks noGrp="1"/>
          </p:cNvSpPr>
          <p:nvPr>
            <p:ph sz="half" idx="2"/>
          </p:nvPr>
        </p:nvSpPr>
        <p:spPr>
          <a:xfrm>
            <a:off x="4648200" y="1825625"/>
            <a:ext cx="386715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D5E0B68-9F22-9FFF-1F23-A69682CD8450}"/>
              </a:ext>
            </a:extLst>
          </p:cNvPr>
          <p:cNvSpPr>
            <a:spLocks noGrp="1"/>
          </p:cNvSpPr>
          <p:nvPr>
            <p:ph type="dt" sz="half" idx="10"/>
          </p:nvPr>
        </p:nvSpPr>
        <p:spPr/>
        <p:txBody>
          <a:bodyPr/>
          <a:lstStyle/>
          <a:p>
            <a:fld id="{DFA1AF83-7F99-4A2D-82FF-9D7D8353E5A9}" type="datetimeFigureOut">
              <a:rPr lang="it-IT" smtClean="0"/>
              <a:t>12/11/2024</a:t>
            </a:fld>
            <a:endParaRPr lang="it-IT"/>
          </a:p>
        </p:txBody>
      </p:sp>
      <p:sp>
        <p:nvSpPr>
          <p:cNvPr id="6" name="Segnaposto piè di pagina 5">
            <a:extLst>
              <a:ext uri="{FF2B5EF4-FFF2-40B4-BE49-F238E27FC236}">
                <a16:creationId xmlns:a16="http://schemas.microsoft.com/office/drawing/2014/main" id="{9EAE2483-C763-4166-733A-18B18086567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49E8CEC-102D-1A9B-1264-6612980338AD}"/>
              </a:ext>
            </a:extLst>
          </p:cNvPr>
          <p:cNvSpPr>
            <a:spLocks noGrp="1"/>
          </p:cNvSpPr>
          <p:nvPr>
            <p:ph type="sldNum" sz="quarter" idx="12"/>
          </p:nvPr>
        </p:nvSpPr>
        <p:spPr/>
        <p:txBody>
          <a:bodyPr/>
          <a:lstStyle/>
          <a:p>
            <a:fld id="{7CC0055A-9112-4515-BA8D-B72C559A5D7F}" type="slidenum">
              <a:rPr lang="it-IT" smtClean="0"/>
              <a:t>‹N›</a:t>
            </a:fld>
            <a:endParaRPr lang="it-IT"/>
          </a:p>
        </p:txBody>
      </p:sp>
    </p:spTree>
    <p:extLst>
      <p:ext uri="{BB962C8B-B14F-4D97-AF65-F5344CB8AC3E}">
        <p14:creationId xmlns:p14="http://schemas.microsoft.com/office/powerpoint/2010/main" val="6192534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764EA2-9E5E-396A-FA3A-02B703CD8D77}"/>
              </a:ext>
            </a:extLst>
          </p:cNvPr>
          <p:cNvSpPr>
            <a:spLocks noGrp="1"/>
          </p:cNvSpPr>
          <p:nvPr>
            <p:ph type="title"/>
          </p:nvPr>
        </p:nvSpPr>
        <p:spPr>
          <a:xfrm>
            <a:off x="630238" y="365125"/>
            <a:ext cx="78867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27EDC24-64D5-7B53-F55A-CE74BA85709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9E89761D-BDE4-2765-C105-B3E9E1BA4A2A}"/>
              </a:ext>
            </a:extLst>
          </p:cNvPr>
          <p:cNvSpPr>
            <a:spLocks noGrp="1"/>
          </p:cNvSpPr>
          <p:nvPr>
            <p:ph sz="half" idx="2"/>
          </p:nvPr>
        </p:nvSpPr>
        <p:spPr>
          <a:xfrm>
            <a:off x="630238" y="2505075"/>
            <a:ext cx="386873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B1B6CE6D-A3BB-2482-02E7-2DE71A0A554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4BB40BB5-C596-17E7-F092-B4F726F23CB5}"/>
              </a:ext>
            </a:extLst>
          </p:cNvPr>
          <p:cNvSpPr>
            <a:spLocks noGrp="1"/>
          </p:cNvSpPr>
          <p:nvPr>
            <p:ph sz="quarter" idx="4"/>
          </p:nvPr>
        </p:nvSpPr>
        <p:spPr>
          <a:xfrm>
            <a:off x="4629150" y="2505075"/>
            <a:ext cx="38877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519FB914-335B-E90E-DFD2-FFD7C0C2AC31}"/>
              </a:ext>
            </a:extLst>
          </p:cNvPr>
          <p:cNvSpPr>
            <a:spLocks noGrp="1"/>
          </p:cNvSpPr>
          <p:nvPr>
            <p:ph type="dt" sz="half" idx="10"/>
          </p:nvPr>
        </p:nvSpPr>
        <p:spPr/>
        <p:txBody>
          <a:bodyPr/>
          <a:lstStyle/>
          <a:p>
            <a:fld id="{DFA1AF83-7F99-4A2D-82FF-9D7D8353E5A9}" type="datetimeFigureOut">
              <a:rPr lang="it-IT" smtClean="0"/>
              <a:t>12/11/2024</a:t>
            </a:fld>
            <a:endParaRPr lang="it-IT"/>
          </a:p>
        </p:txBody>
      </p:sp>
      <p:sp>
        <p:nvSpPr>
          <p:cNvPr id="8" name="Segnaposto piè di pagina 7">
            <a:extLst>
              <a:ext uri="{FF2B5EF4-FFF2-40B4-BE49-F238E27FC236}">
                <a16:creationId xmlns:a16="http://schemas.microsoft.com/office/drawing/2014/main" id="{8B414344-9D30-87E4-D2D7-569130F49BFA}"/>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1B327EE1-38ED-F7E8-77F1-22F626FD21F2}"/>
              </a:ext>
            </a:extLst>
          </p:cNvPr>
          <p:cNvSpPr>
            <a:spLocks noGrp="1"/>
          </p:cNvSpPr>
          <p:nvPr>
            <p:ph type="sldNum" sz="quarter" idx="12"/>
          </p:nvPr>
        </p:nvSpPr>
        <p:spPr/>
        <p:txBody>
          <a:bodyPr/>
          <a:lstStyle/>
          <a:p>
            <a:fld id="{7CC0055A-9112-4515-BA8D-B72C559A5D7F}" type="slidenum">
              <a:rPr lang="it-IT" smtClean="0"/>
              <a:t>‹N›</a:t>
            </a:fld>
            <a:endParaRPr lang="it-IT"/>
          </a:p>
        </p:txBody>
      </p:sp>
    </p:spTree>
    <p:extLst>
      <p:ext uri="{BB962C8B-B14F-4D97-AF65-F5344CB8AC3E}">
        <p14:creationId xmlns:p14="http://schemas.microsoft.com/office/powerpoint/2010/main" val="377908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069702055"/>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C85080-7064-D711-1C77-050E3F5B5926}"/>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D9AC6404-AE2B-C456-B2D0-032ADDB100DC}"/>
              </a:ext>
            </a:extLst>
          </p:cNvPr>
          <p:cNvSpPr>
            <a:spLocks noGrp="1"/>
          </p:cNvSpPr>
          <p:nvPr>
            <p:ph type="dt" sz="half" idx="10"/>
          </p:nvPr>
        </p:nvSpPr>
        <p:spPr/>
        <p:txBody>
          <a:bodyPr/>
          <a:lstStyle/>
          <a:p>
            <a:fld id="{DFA1AF83-7F99-4A2D-82FF-9D7D8353E5A9}" type="datetimeFigureOut">
              <a:rPr lang="it-IT" smtClean="0"/>
              <a:t>12/11/2024</a:t>
            </a:fld>
            <a:endParaRPr lang="it-IT"/>
          </a:p>
        </p:txBody>
      </p:sp>
      <p:sp>
        <p:nvSpPr>
          <p:cNvPr id="4" name="Segnaposto piè di pagina 3">
            <a:extLst>
              <a:ext uri="{FF2B5EF4-FFF2-40B4-BE49-F238E27FC236}">
                <a16:creationId xmlns:a16="http://schemas.microsoft.com/office/drawing/2014/main" id="{CEFB64BB-6FAA-0E3C-CD99-80CCEEE64CCE}"/>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909DEBE5-724A-154E-D133-60F02AABC734}"/>
              </a:ext>
            </a:extLst>
          </p:cNvPr>
          <p:cNvSpPr>
            <a:spLocks noGrp="1"/>
          </p:cNvSpPr>
          <p:nvPr>
            <p:ph type="sldNum" sz="quarter" idx="12"/>
          </p:nvPr>
        </p:nvSpPr>
        <p:spPr/>
        <p:txBody>
          <a:bodyPr/>
          <a:lstStyle/>
          <a:p>
            <a:fld id="{7CC0055A-9112-4515-BA8D-B72C559A5D7F}" type="slidenum">
              <a:rPr lang="it-IT" smtClean="0"/>
              <a:t>‹N›</a:t>
            </a:fld>
            <a:endParaRPr lang="it-IT"/>
          </a:p>
        </p:txBody>
      </p:sp>
    </p:spTree>
    <p:extLst>
      <p:ext uri="{BB962C8B-B14F-4D97-AF65-F5344CB8AC3E}">
        <p14:creationId xmlns:p14="http://schemas.microsoft.com/office/powerpoint/2010/main" val="27913162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F2564A96-89EB-FFED-0CF6-61CA9E98A332}"/>
              </a:ext>
            </a:extLst>
          </p:cNvPr>
          <p:cNvSpPr>
            <a:spLocks noGrp="1"/>
          </p:cNvSpPr>
          <p:nvPr>
            <p:ph type="dt" sz="half" idx="10"/>
          </p:nvPr>
        </p:nvSpPr>
        <p:spPr/>
        <p:txBody>
          <a:bodyPr/>
          <a:lstStyle/>
          <a:p>
            <a:fld id="{DFA1AF83-7F99-4A2D-82FF-9D7D8353E5A9}" type="datetimeFigureOut">
              <a:rPr lang="it-IT" smtClean="0"/>
              <a:t>12/11/2024</a:t>
            </a:fld>
            <a:endParaRPr lang="it-IT"/>
          </a:p>
        </p:txBody>
      </p:sp>
      <p:sp>
        <p:nvSpPr>
          <p:cNvPr id="3" name="Segnaposto piè di pagina 2">
            <a:extLst>
              <a:ext uri="{FF2B5EF4-FFF2-40B4-BE49-F238E27FC236}">
                <a16:creationId xmlns:a16="http://schemas.microsoft.com/office/drawing/2014/main" id="{B3919B63-6D67-22F6-D91F-0864519F2624}"/>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A99C7F93-5FAA-295E-1371-DA928E4A672B}"/>
              </a:ext>
            </a:extLst>
          </p:cNvPr>
          <p:cNvSpPr>
            <a:spLocks noGrp="1"/>
          </p:cNvSpPr>
          <p:nvPr>
            <p:ph type="sldNum" sz="quarter" idx="12"/>
          </p:nvPr>
        </p:nvSpPr>
        <p:spPr/>
        <p:txBody>
          <a:bodyPr/>
          <a:lstStyle/>
          <a:p>
            <a:fld id="{7CC0055A-9112-4515-BA8D-B72C559A5D7F}" type="slidenum">
              <a:rPr lang="it-IT" smtClean="0"/>
              <a:t>‹N›</a:t>
            </a:fld>
            <a:endParaRPr lang="it-IT"/>
          </a:p>
        </p:txBody>
      </p:sp>
    </p:spTree>
    <p:extLst>
      <p:ext uri="{BB962C8B-B14F-4D97-AF65-F5344CB8AC3E}">
        <p14:creationId xmlns:p14="http://schemas.microsoft.com/office/powerpoint/2010/main" val="18223274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75492F-0EF5-210B-536F-5EC54D331502}"/>
              </a:ext>
            </a:extLst>
          </p:cNvPr>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1468A3E-A8F3-31BC-A220-59CFDC99E96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352F19BC-1556-0BFF-1AA2-D7EFA6FC3D9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F305580A-59C9-5CEE-58E2-E95DFF8807F6}"/>
              </a:ext>
            </a:extLst>
          </p:cNvPr>
          <p:cNvSpPr>
            <a:spLocks noGrp="1"/>
          </p:cNvSpPr>
          <p:nvPr>
            <p:ph type="dt" sz="half" idx="10"/>
          </p:nvPr>
        </p:nvSpPr>
        <p:spPr/>
        <p:txBody>
          <a:bodyPr/>
          <a:lstStyle/>
          <a:p>
            <a:fld id="{DFA1AF83-7F99-4A2D-82FF-9D7D8353E5A9}" type="datetimeFigureOut">
              <a:rPr lang="it-IT" smtClean="0"/>
              <a:t>12/11/2024</a:t>
            </a:fld>
            <a:endParaRPr lang="it-IT"/>
          </a:p>
        </p:txBody>
      </p:sp>
      <p:sp>
        <p:nvSpPr>
          <p:cNvPr id="6" name="Segnaposto piè di pagina 5">
            <a:extLst>
              <a:ext uri="{FF2B5EF4-FFF2-40B4-BE49-F238E27FC236}">
                <a16:creationId xmlns:a16="http://schemas.microsoft.com/office/drawing/2014/main" id="{10335E85-53BD-C65F-5618-B49B568DCBD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C352B5E-6F7E-E7DE-78E0-6729E45915B9}"/>
              </a:ext>
            </a:extLst>
          </p:cNvPr>
          <p:cNvSpPr>
            <a:spLocks noGrp="1"/>
          </p:cNvSpPr>
          <p:nvPr>
            <p:ph type="sldNum" sz="quarter" idx="12"/>
          </p:nvPr>
        </p:nvSpPr>
        <p:spPr/>
        <p:txBody>
          <a:bodyPr/>
          <a:lstStyle/>
          <a:p>
            <a:fld id="{7CC0055A-9112-4515-BA8D-B72C559A5D7F}" type="slidenum">
              <a:rPr lang="it-IT" smtClean="0"/>
              <a:t>‹N›</a:t>
            </a:fld>
            <a:endParaRPr lang="it-IT"/>
          </a:p>
        </p:txBody>
      </p:sp>
    </p:spTree>
    <p:extLst>
      <p:ext uri="{BB962C8B-B14F-4D97-AF65-F5344CB8AC3E}">
        <p14:creationId xmlns:p14="http://schemas.microsoft.com/office/powerpoint/2010/main" val="11103309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89EF99-F500-146E-E98A-9B29D9FDF0AD}"/>
              </a:ext>
            </a:extLst>
          </p:cNvPr>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20E3888B-A611-3A61-4E4D-C719AE20C3C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C34D4276-23E3-A1AE-53D8-DE4154DDF76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992D1EE-919D-0773-52A0-E7A8ED257936}"/>
              </a:ext>
            </a:extLst>
          </p:cNvPr>
          <p:cNvSpPr>
            <a:spLocks noGrp="1"/>
          </p:cNvSpPr>
          <p:nvPr>
            <p:ph type="dt" sz="half" idx="10"/>
          </p:nvPr>
        </p:nvSpPr>
        <p:spPr/>
        <p:txBody>
          <a:bodyPr/>
          <a:lstStyle/>
          <a:p>
            <a:fld id="{DFA1AF83-7F99-4A2D-82FF-9D7D8353E5A9}" type="datetimeFigureOut">
              <a:rPr lang="it-IT" smtClean="0"/>
              <a:t>12/11/2024</a:t>
            </a:fld>
            <a:endParaRPr lang="it-IT"/>
          </a:p>
        </p:txBody>
      </p:sp>
      <p:sp>
        <p:nvSpPr>
          <p:cNvPr id="6" name="Segnaposto piè di pagina 5">
            <a:extLst>
              <a:ext uri="{FF2B5EF4-FFF2-40B4-BE49-F238E27FC236}">
                <a16:creationId xmlns:a16="http://schemas.microsoft.com/office/drawing/2014/main" id="{7499EC77-A62A-BE00-501A-6C8CD0750A9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4F1ABEB-BDA1-D026-7544-D4E1C30E9BD6}"/>
              </a:ext>
            </a:extLst>
          </p:cNvPr>
          <p:cNvSpPr>
            <a:spLocks noGrp="1"/>
          </p:cNvSpPr>
          <p:nvPr>
            <p:ph type="sldNum" sz="quarter" idx="12"/>
          </p:nvPr>
        </p:nvSpPr>
        <p:spPr/>
        <p:txBody>
          <a:bodyPr/>
          <a:lstStyle/>
          <a:p>
            <a:fld id="{7CC0055A-9112-4515-BA8D-B72C559A5D7F}" type="slidenum">
              <a:rPr lang="it-IT" smtClean="0"/>
              <a:t>‹N›</a:t>
            </a:fld>
            <a:endParaRPr lang="it-IT"/>
          </a:p>
        </p:txBody>
      </p:sp>
    </p:spTree>
    <p:extLst>
      <p:ext uri="{BB962C8B-B14F-4D97-AF65-F5344CB8AC3E}">
        <p14:creationId xmlns:p14="http://schemas.microsoft.com/office/powerpoint/2010/main" val="2261102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796EC7-B129-4655-8B71-BBA4A524B6A3}"/>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ED5AEFF-5943-D5C4-99F2-8B0D3DA233AE}"/>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5A4893A-1B1A-B823-2FA7-97A46FB0FAA3}"/>
              </a:ext>
            </a:extLst>
          </p:cNvPr>
          <p:cNvSpPr>
            <a:spLocks noGrp="1"/>
          </p:cNvSpPr>
          <p:nvPr>
            <p:ph type="dt" sz="half" idx="10"/>
          </p:nvPr>
        </p:nvSpPr>
        <p:spPr/>
        <p:txBody>
          <a:bodyPr/>
          <a:lstStyle/>
          <a:p>
            <a:fld id="{DFA1AF83-7F99-4A2D-82FF-9D7D8353E5A9}" type="datetimeFigureOut">
              <a:rPr lang="it-IT" smtClean="0"/>
              <a:t>12/11/2024</a:t>
            </a:fld>
            <a:endParaRPr lang="it-IT"/>
          </a:p>
        </p:txBody>
      </p:sp>
      <p:sp>
        <p:nvSpPr>
          <p:cNvPr id="5" name="Segnaposto piè di pagina 4">
            <a:extLst>
              <a:ext uri="{FF2B5EF4-FFF2-40B4-BE49-F238E27FC236}">
                <a16:creationId xmlns:a16="http://schemas.microsoft.com/office/drawing/2014/main" id="{B2E5FEC3-F451-64FB-1133-D47AAF0F1B1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FB7E117-2077-04A4-ED29-21F7A75013DA}"/>
              </a:ext>
            </a:extLst>
          </p:cNvPr>
          <p:cNvSpPr>
            <a:spLocks noGrp="1"/>
          </p:cNvSpPr>
          <p:nvPr>
            <p:ph type="sldNum" sz="quarter" idx="12"/>
          </p:nvPr>
        </p:nvSpPr>
        <p:spPr/>
        <p:txBody>
          <a:bodyPr/>
          <a:lstStyle/>
          <a:p>
            <a:fld id="{7CC0055A-9112-4515-BA8D-B72C559A5D7F}" type="slidenum">
              <a:rPr lang="it-IT" smtClean="0"/>
              <a:t>‹N›</a:t>
            </a:fld>
            <a:endParaRPr lang="it-IT"/>
          </a:p>
        </p:txBody>
      </p:sp>
    </p:spTree>
    <p:extLst>
      <p:ext uri="{BB962C8B-B14F-4D97-AF65-F5344CB8AC3E}">
        <p14:creationId xmlns:p14="http://schemas.microsoft.com/office/powerpoint/2010/main" val="12927922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08D19D2-2593-567B-54FB-1096DB40DF31}"/>
              </a:ext>
            </a:extLst>
          </p:cNvPr>
          <p:cNvSpPr>
            <a:spLocks noGrp="1"/>
          </p:cNvSpPr>
          <p:nvPr>
            <p:ph type="title" orient="vert"/>
          </p:nvPr>
        </p:nvSpPr>
        <p:spPr>
          <a:xfrm>
            <a:off x="6543675" y="365125"/>
            <a:ext cx="1971675"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607DD1E-E33A-D3E8-C4DA-18CD48B0DAA0}"/>
              </a:ext>
            </a:extLst>
          </p:cNvPr>
          <p:cNvSpPr>
            <a:spLocks noGrp="1"/>
          </p:cNvSpPr>
          <p:nvPr>
            <p:ph type="body" orient="vert" idx="1"/>
          </p:nvPr>
        </p:nvSpPr>
        <p:spPr>
          <a:xfrm>
            <a:off x="628650" y="365125"/>
            <a:ext cx="5762625"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9392C17-E42E-17F8-CA2A-CAEFB348A714}"/>
              </a:ext>
            </a:extLst>
          </p:cNvPr>
          <p:cNvSpPr>
            <a:spLocks noGrp="1"/>
          </p:cNvSpPr>
          <p:nvPr>
            <p:ph type="dt" sz="half" idx="10"/>
          </p:nvPr>
        </p:nvSpPr>
        <p:spPr/>
        <p:txBody>
          <a:bodyPr/>
          <a:lstStyle/>
          <a:p>
            <a:fld id="{DFA1AF83-7F99-4A2D-82FF-9D7D8353E5A9}" type="datetimeFigureOut">
              <a:rPr lang="it-IT" smtClean="0"/>
              <a:t>12/11/2024</a:t>
            </a:fld>
            <a:endParaRPr lang="it-IT"/>
          </a:p>
        </p:txBody>
      </p:sp>
      <p:sp>
        <p:nvSpPr>
          <p:cNvPr id="5" name="Segnaposto piè di pagina 4">
            <a:extLst>
              <a:ext uri="{FF2B5EF4-FFF2-40B4-BE49-F238E27FC236}">
                <a16:creationId xmlns:a16="http://schemas.microsoft.com/office/drawing/2014/main" id="{5AF18915-B444-6D52-569A-1BC9CE0076B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55C9D7E-8B61-0910-F1AD-1C7F9277B093}"/>
              </a:ext>
            </a:extLst>
          </p:cNvPr>
          <p:cNvSpPr>
            <a:spLocks noGrp="1"/>
          </p:cNvSpPr>
          <p:nvPr>
            <p:ph type="sldNum" sz="quarter" idx="12"/>
          </p:nvPr>
        </p:nvSpPr>
        <p:spPr/>
        <p:txBody>
          <a:bodyPr/>
          <a:lstStyle/>
          <a:p>
            <a:fld id="{7CC0055A-9112-4515-BA8D-B72C559A5D7F}" type="slidenum">
              <a:rPr lang="it-IT" smtClean="0"/>
              <a:t>‹N›</a:t>
            </a:fld>
            <a:endParaRPr lang="it-IT"/>
          </a:p>
        </p:txBody>
      </p:sp>
    </p:spTree>
    <p:extLst>
      <p:ext uri="{BB962C8B-B14F-4D97-AF65-F5344CB8AC3E}">
        <p14:creationId xmlns:p14="http://schemas.microsoft.com/office/powerpoint/2010/main" val="2894564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Tree>
    <p:extLst>
      <p:ext uri="{BB962C8B-B14F-4D97-AF65-F5344CB8AC3E}">
        <p14:creationId xmlns:p14="http://schemas.microsoft.com/office/powerpoint/2010/main" val="378491230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00050" y="1981200"/>
            <a:ext cx="3952875" cy="350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505325" y="1981200"/>
            <a:ext cx="3952875" cy="350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90185280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37179280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Tree>
    <p:extLst>
      <p:ext uri="{BB962C8B-B14F-4D97-AF65-F5344CB8AC3E}">
        <p14:creationId xmlns:p14="http://schemas.microsoft.com/office/powerpoint/2010/main" val="225159872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762713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extLst>
      <p:ext uri="{BB962C8B-B14F-4D97-AF65-F5344CB8AC3E}">
        <p14:creationId xmlns:p14="http://schemas.microsoft.com/office/powerpoint/2010/main" val="93785542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extLst>
      <p:ext uri="{BB962C8B-B14F-4D97-AF65-F5344CB8AC3E}">
        <p14:creationId xmlns:p14="http://schemas.microsoft.com/office/powerpoint/2010/main" val="26578127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3"/>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0"/>
            <a:ext cx="9220200" cy="689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7" name="Rectangle 12"/>
          <p:cNvSpPr>
            <a:spLocks noGrp="1" noChangeArrowheads="1"/>
          </p:cNvSpPr>
          <p:nvPr>
            <p:ph type="title"/>
          </p:nvPr>
        </p:nvSpPr>
        <p:spPr bwMode="auto">
          <a:xfrm>
            <a:off x="400050" y="990600"/>
            <a:ext cx="80581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1028" name="Rectangle 13"/>
          <p:cNvSpPr>
            <a:spLocks noGrp="1" noChangeArrowheads="1"/>
          </p:cNvSpPr>
          <p:nvPr>
            <p:ph type="body" idx="1"/>
          </p:nvPr>
        </p:nvSpPr>
        <p:spPr bwMode="auto">
          <a:xfrm>
            <a:off x="400050" y="1981200"/>
            <a:ext cx="805815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t>Questo è lo stile da usare per l’elenco puntato.</a:t>
            </a:r>
          </a:p>
          <a:p>
            <a:pPr lvl="1"/>
            <a:r>
              <a:rPr lang="it-IT"/>
              <a:t>Questo è lo stile per il secondo livello asdfasdfasdf asdf asdf asdfasd</a:t>
            </a:r>
          </a:p>
          <a:p>
            <a:pPr lvl="1"/>
            <a:r>
              <a:rPr lang="it-IT"/>
              <a:t>	questo è lo stile per il terzo livello</a:t>
            </a:r>
          </a:p>
          <a:p>
            <a:pPr lvl="2"/>
            <a:r>
              <a:rPr lang="it-IT"/>
              <a:t>questo è per il quarto</a:t>
            </a:r>
          </a:p>
          <a:p>
            <a:pPr lvl="3"/>
            <a:r>
              <a:rPr lang="it-IT"/>
              <a:t>Questo è il quinto</a:t>
            </a:r>
          </a:p>
          <a:p>
            <a:pPr lvl="1"/>
            <a:endParaRPr lang="it-IT"/>
          </a:p>
        </p:txBody>
      </p:sp>
      <p:sp>
        <p:nvSpPr>
          <p:cNvPr id="1029" name="Text Box 24"/>
          <p:cNvSpPr txBox="1">
            <a:spLocks noChangeArrowheads="1"/>
          </p:cNvSpPr>
          <p:nvPr userDrawn="1"/>
        </p:nvSpPr>
        <p:spPr bwMode="auto">
          <a:xfrm>
            <a:off x="457200" y="6324600"/>
            <a:ext cx="8153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eaLnBrk="0" hangingPunct="0">
              <a:defRPr sz="4400">
                <a:solidFill>
                  <a:schemeClr val="tx1"/>
                </a:solidFill>
                <a:latin typeface="DecimaWE Rg" pitchFamily="2" charset="0"/>
              </a:defRPr>
            </a:lvl1pPr>
            <a:lvl2pPr marL="742950" indent="-285750" eaLnBrk="0" hangingPunct="0">
              <a:defRPr sz="4400">
                <a:solidFill>
                  <a:schemeClr val="tx1"/>
                </a:solidFill>
                <a:latin typeface="DecimaWE Rg" pitchFamily="2" charset="0"/>
              </a:defRPr>
            </a:lvl2pPr>
            <a:lvl3pPr marL="1143000" indent="-228600" eaLnBrk="0" hangingPunct="0">
              <a:defRPr sz="4400">
                <a:solidFill>
                  <a:schemeClr val="tx1"/>
                </a:solidFill>
                <a:latin typeface="DecimaWE Rg" pitchFamily="2" charset="0"/>
              </a:defRPr>
            </a:lvl3pPr>
            <a:lvl4pPr marL="1600200" indent="-228600" eaLnBrk="0" hangingPunct="0">
              <a:defRPr sz="4400">
                <a:solidFill>
                  <a:schemeClr val="tx1"/>
                </a:solidFill>
                <a:latin typeface="DecimaWE Rg" pitchFamily="2" charset="0"/>
              </a:defRPr>
            </a:lvl4pPr>
            <a:lvl5pPr marL="2057400" indent="-228600" eaLnBrk="0" hangingPunct="0">
              <a:defRPr sz="4400">
                <a:solidFill>
                  <a:schemeClr val="tx1"/>
                </a:solidFill>
                <a:latin typeface="DecimaWE Rg" pitchFamily="2" charset="0"/>
              </a:defRPr>
            </a:lvl5pPr>
            <a:lvl6pPr marL="2514600" indent="-228600" algn="ctr" eaLnBrk="0" fontAlgn="base" hangingPunct="0">
              <a:spcBef>
                <a:spcPct val="0"/>
              </a:spcBef>
              <a:spcAft>
                <a:spcPct val="0"/>
              </a:spcAft>
              <a:defRPr sz="4400">
                <a:solidFill>
                  <a:schemeClr val="tx1"/>
                </a:solidFill>
                <a:latin typeface="DecimaWE Rg" pitchFamily="2" charset="0"/>
              </a:defRPr>
            </a:lvl6pPr>
            <a:lvl7pPr marL="2971800" indent="-228600" algn="ctr" eaLnBrk="0" fontAlgn="base" hangingPunct="0">
              <a:spcBef>
                <a:spcPct val="0"/>
              </a:spcBef>
              <a:spcAft>
                <a:spcPct val="0"/>
              </a:spcAft>
              <a:defRPr sz="4400">
                <a:solidFill>
                  <a:schemeClr val="tx1"/>
                </a:solidFill>
                <a:latin typeface="DecimaWE Rg" pitchFamily="2" charset="0"/>
              </a:defRPr>
            </a:lvl7pPr>
            <a:lvl8pPr marL="3429000" indent="-228600" algn="ctr" eaLnBrk="0" fontAlgn="base" hangingPunct="0">
              <a:spcBef>
                <a:spcPct val="0"/>
              </a:spcBef>
              <a:spcAft>
                <a:spcPct val="0"/>
              </a:spcAft>
              <a:defRPr sz="4400">
                <a:solidFill>
                  <a:schemeClr val="tx1"/>
                </a:solidFill>
                <a:latin typeface="DecimaWE Rg" pitchFamily="2" charset="0"/>
              </a:defRPr>
            </a:lvl8pPr>
            <a:lvl9pPr marL="3886200" indent="-228600" algn="ctr" eaLnBrk="0" fontAlgn="base" hangingPunct="0">
              <a:spcBef>
                <a:spcPct val="0"/>
              </a:spcBef>
              <a:spcAft>
                <a:spcPct val="0"/>
              </a:spcAft>
              <a:defRPr sz="4400">
                <a:solidFill>
                  <a:schemeClr val="tx1"/>
                </a:solidFill>
                <a:latin typeface="DecimaWE Rg" pitchFamily="2" charset="0"/>
              </a:defRPr>
            </a:lvl9pPr>
          </a:lstStyle>
          <a:p>
            <a:pPr algn="l" eaLnBrk="1" hangingPunct="1">
              <a:spcBef>
                <a:spcPct val="50000"/>
              </a:spcBef>
              <a:defRPr/>
            </a:pPr>
            <a:endParaRPr lang="it-IT" sz="2000">
              <a:solidFill>
                <a:schemeClr val="bg1"/>
              </a:solidFill>
            </a:endParaRPr>
          </a:p>
        </p:txBody>
      </p:sp>
    </p:spTree>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 id="2147483816" r:id="rId13"/>
    <p:sldLayoutId id="2147483817" r:id="rId14"/>
  </p:sldLayoutIdLst>
  <p:transition/>
  <p:txStyles>
    <p:titleStyle>
      <a:lvl1pPr algn="l" rtl="0" eaLnBrk="0" fontAlgn="base" hangingPunct="0">
        <a:spcBef>
          <a:spcPct val="0"/>
        </a:spcBef>
        <a:spcAft>
          <a:spcPct val="0"/>
        </a:spcAft>
        <a:defRPr sz="3600" b="1">
          <a:solidFill>
            <a:schemeClr val="tx2"/>
          </a:solidFill>
          <a:latin typeface="+mj-lt"/>
          <a:ea typeface="+mj-ea"/>
          <a:cs typeface="+mj-cs"/>
        </a:defRPr>
      </a:lvl1pPr>
      <a:lvl2pPr algn="l" rtl="0" eaLnBrk="0" fontAlgn="base" hangingPunct="0">
        <a:spcBef>
          <a:spcPct val="0"/>
        </a:spcBef>
        <a:spcAft>
          <a:spcPct val="0"/>
        </a:spcAft>
        <a:defRPr sz="3600" b="1">
          <a:solidFill>
            <a:schemeClr val="tx2"/>
          </a:solidFill>
          <a:latin typeface="DecimaWE Rg" pitchFamily="2" charset="0"/>
        </a:defRPr>
      </a:lvl2pPr>
      <a:lvl3pPr algn="l" rtl="0" eaLnBrk="0" fontAlgn="base" hangingPunct="0">
        <a:spcBef>
          <a:spcPct val="0"/>
        </a:spcBef>
        <a:spcAft>
          <a:spcPct val="0"/>
        </a:spcAft>
        <a:defRPr sz="3600" b="1">
          <a:solidFill>
            <a:schemeClr val="tx2"/>
          </a:solidFill>
          <a:latin typeface="DecimaWE Rg" pitchFamily="2" charset="0"/>
        </a:defRPr>
      </a:lvl3pPr>
      <a:lvl4pPr algn="l" rtl="0" eaLnBrk="0" fontAlgn="base" hangingPunct="0">
        <a:spcBef>
          <a:spcPct val="0"/>
        </a:spcBef>
        <a:spcAft>
          <a:spcPct val="0"/>
        </a:spcAft>
        <a:defRPr sz="3600" b="1">
          <a:solidFill>
            <a:schemeClr val="tx2"/>
          </a:solidFill>
          <a:latin typeface="DecimaWE Rg" pitchFamily="2" charset="0"/>
        </a:defRPr>
      </a:lvl4pPr>
      <a:lvl5pPr algn="l" rtl="0" eaLnBrk="0" fontAlgn="base" hangingPunct="0">
        <a:spcBef>
          <a:spcPct val="0"/>
        </a:spcBef>
        <a:spcAft>
          <a:spcPct val="0"/>
        </a:spcAft>
        <a:defRPr sz="3600" b="1">
          <a:solidFill>
            <a:schemeClr val="tx2"/>
          </a:solidFill>
          <a:latin typeface="DecimaWE Rg" pitchFamily="2" charset="0"/>
        </a:defRPr>
      </a:lvl5pPr>
      <a:lvl6pPr marL="457200" algn="l" rtl="0" fontAlgn="base">
        <a:spcBef>
          <a:spcPct val="0"/>
        </a:spcBef>
        <a:spcAft>
          <a:spcPct val="0"/>
        </a:spcAft>
        <a:defRPr sz="3600" b="1">
          <a:solidFill>
            <a:schemeClr val="tx2"/>
          </a:solidFill>
          <a:latin typeface="DecimaWE Rg" pitchFamily="2" charset="0"/>
        </a:defRPr>
      </a:lvl6pPr>
      <a:lvl7pPr marL="914400" algn="l" rtl="0" fontAlgn="base">
        <a:spcBef>
          <a:spcPct val="0"/>
        </a:spcBef>
        <a:spcAft>
          <a:spcPct val="0"/>
        </a:spcAft>
        <a:defRPr sz="3600" b="1">
          <a:solidFill>
            <a:schemeClr val="tx2"/>
          </a:solidFill>
          <a:latin typeface="DecimaWE Rg" pitchFamily="2" charset="0"/>
        </a:defRPr>
      </a:lvl7pPr>
      <a:lvl8pPr marL="1371600" algn="l" rtl="0" fontAlgn="base">
        <a:spcBef>
          <a:spcPct val="0"/>
        </a:spcBef>
        <a:spcAft>
          <a:spcPct val="0"/>
        </a:spcAft>
        <a:defRPr sz="3600" b="1">
          <a:solidFill>
            <a:schemeClr val="tx2"/>
          </a:solidFill>
          <a:latin typeface="DecimaWE Rg" pitchFamily="2" charset="0"/>
        </a:defRPr>
      </a:lvl8pPr>
      <a:lvl9pPr marL="1828800" algn="l" rtl="0" fontAlgn="base">
        <a:spcBef>
          <a:spcPct val="0"/>
        </a:spcBef>
        <a:spcAft>
          <a:spcPct val="0"/>
        </a:spcAft>
        <a:defRPr sz="3600" b="1">
          <a:solidFill>
            <a:schemeClr val="tx2"/>
          </a:solidFill>
          <a:latin typeface="DecimaWE Rg" pitchFamily="2" charset="0"/>
        </a:defRPr>
      </a:lvl9pPr>
    </p:titleStyle>
    <p:bodyStyle>
      <a:lvl1pPr marL="342900" indent="-342900" algn="l" rtl="0" eaLnBrk="0" fontAlgn="base" hangingPunct="0">
        <a:spcBef>
          <a:spcPct val="20000"/>
        </a:spcBef>
        <a:spcAft>
          <a:spcPct val="0"/>
        </a:spcAft>
        <a:buClr>
          <a:srgbClr val="21449C"/>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200">
          <a:solidFill>
            <a:schemeClr val="tx1"/>
          </a:solidFill>
          <a:latin typeface="+mn-lt"/>
        </a:defRPr>
      </a:lvl3pPr>
      <a:lvl4pPr marL="1600200" indent="-228600" algn="l" rtl="0" eaLnBrk="0" fontAlgn="base" hangingPunct="0">
        <a:spcBef>
          <a:spcPct val="20000"/>
        </a:spcBef>
        <a:spcAft>
          <a:spcPct val="0"/>
        </a:spcAft>
        <a:defRPr>
          <a:solidFill>
            <a:schemeClr val="tx1"/>
          </a:solidFill>
          <a:latin typeface="DecimaW03 Rg" pitchFamily="2" charset="0"/>
        </a:defRPr>
      </a:lvl4pPr>
      <a:lvl5pPr marL="2057400" indent="-228600" algn="l" rtl="0" eaLnBrk="0" fontAlgn="base" hangingPunct="0">
        <a:spcBef>
          <a:spcPct val="20000"/>
        </a:spcBef>
        <a:spcAft>
          <a:spcPct val="0"/>
        </a:spcAft>
        <a:buChar char="»"/>
        <a:defRPr>
          <a:solidFill>
            <a:schemeClr val="tx1"/>
          </a:solidFill>
          <a:latin typeface="DecimaW03 Rg" pitchFamily="2" charset="0"/>
        </a:defRPr>
      </a:lvl5pPr>
      <a:lvl6pPr marL="2514600" indent="-228600" algn="l" rtl="0" fontAlgn="base">
        <a:spcBef>
          <a:spcPct val="20000"/>
        </a:spcBef>
        <a:spcAft>
          <a:spcPct val="0"/>
        </a:spcAft>
        <a:buChar char="»"/>
        <a:defRPr>
          <a:solidFill>
            <a:schemeClr val="tx1"/>
          </a:solidFill>
          <a:latin typeface="DecimaW03 Rg" pitchFamily="2" charset="0"/>
        </a:defRPr>
      </a:lvl6pPr>
      <a:lvl7pPr marL="2971800" indent="-228600" algn="l" rtl="0" fontAlgn="base">
        <a:spcBef>
          <a:spcPct val="20000"/>
        </a:spcBef>
        <a:spcAft>
          <a:spcPct val="0"/>
        </a:spcAft>
        <a:buChar char="»"/>
        <a:defRPr>
          <a:solidFill>
            <a:schemeClr val="tx1"/>
          </a:solidFill>
          <a:latin typeface="DecimaW03 Rg" pitchFamily="2" charset="0"/>
        </a:defRPr>
      </a:lvl7pPr>
      <a:lvl8pPr marL="3429000" indent="-228600" algn="l" rtl="0" fontAlgn="base">
        <a:spcBef>
          <a:spcPct val="20000"/>
        </a:spcBef>
        <a:spcAft>
          <a:spcPct val="0"/>
        </a:spcAft>
        <a:buChar char="»"/>
        <a:defRPr>
          <a:solidFill>
            <a:schemeClr val="tx1"/>
          </a:solidFill>
          <a:latin typeface="DecimaW03 Rg" pitchFamily="2" charset="0"/>
        </a:defRPr>
      </a:lvl8pPr>
      <a:lvl9pPr marL="3886200" indent="-228600" algn="l" rtl="0" fontAlgn="base">
        <a:spcBef>
          <a:spcPct val="20000"/>
        </a:spcBef>
        <a:spcAft>
          <a:spcPct val="0"/>
        </a:spcAft>
        <a:buChar char="»"/>
        <a:defRPr>
          <a:solidFill>
            <a:schemeClr val="tx1"/>
          </a:solidFill>
          <a:latin typeface="DecimaW03 Rg" pitchFamily="2" charset="0"/>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DE8CF696-FE32-B96C-02A4-D1BD4E90BB38}"/>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FED7871-B4B2-A55A-21EC-B87EC024F31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4BF4887-2A93-10D2-2B85-6C75F5B70299}"/>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A1AF83-7F99-4A2D-82FF-9D7D8353E5A9}" type="datetimeFigureOut">
              <a:rPr lang="it-IT" smtClean="0"/>
              <a:t>12/11/2024</a:t>
            </a:fld>
            <a:endParaRPr lang="it-IT"/>
          </a:p>
        </p:txBody>
      </p:sp>
      <p:sp>
        <p:nvSpPr>
          <p:cNvPr id="5" name="Segnaposto piè di pagina 4">
            <a:extLst>
              <a:ext uri="{FF2B5EF4-FFF2-40B4-BE49-F238E27FC236}">
                <a16:creationId xmlns:a16="http://schemas.microsoft.com/office/drawing/2014/main" id="{C4CC5650-17C2-B52E-BBE4-1097BE10BC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D2B005C7-C329-4E20-748E-19F2898C90E6}"/>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C0055A-9112-4515-BA8D-B72C559A5D7F}" type="slidenum">
              <a:rPr lang="it-IT" smtClean="0"/>
              <a:t>‹N›</a:t>
            </a:fld>
            <a:endParaRPr lang="it-IT"/>
          </a:p>
        </p:txBody>
      </p:sp>
    </p:spTree>
    <p:extLst>
      <p:ext uri="{BB962C8B-B14F-4D97-AF65-F5344CB8AC3E}">
        <p14:creationId xmlns:p14="http://schemas.microsoft.com/office/powerpoint/2010/main" val="687977810"/>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latin typeface="Times New Roman" panose="02020603050405020304" pitchFamily="18" charset="0"/>
              <a:cs typeface="Times New Roman" panose="02020603050405020304" pitchFamily="18" charset="0"/>
            </a:endParaRPr>
          </a:p>
        </p:txBody>
      </p:sp>
      <p:sp>
        <p:nvSpPr>
          <p:cNvPr id="95235" name="Rectangle 3"/>
          <p:cNvSpPr>
            <a:spLocks noGrp="1" noChangeArrowheads="1"/>
          </p:cNvSpPr>
          <p:nvPr>
            <p:ph type="body" idx="1"/>
          </p:nvPr>
        </p:nvSpPr>
        <p:spPr>
          <a:xfrm>
            <a:off x="251520" y="836712"/>
            <a:ext cx="8712968" cy="5688631"/>
          </a:xfrm>
        </p:spPr>
        <p:txBody>
          <a:bodyPr/>
          <a:lstStyle/>
          <a:p>
            <a:pPr marL="0" lvl="0" indent="0" algn="ctr" eaLnBrk="1" hangingPunct="1">
              <a:spcBef>
                <a:spcPct val="0"/>
              </a:spcBef>
              <a:buClrTx/>
              <a:buNone/>
            </a:pPr>
            <a:endParaRPr lang="it-IT" sz="36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CRITERI di valutazione</a:t>
            </a:r>
          </a:p>
          <a:p>
            <a:pPr marL="0" lvl="0" indent="0" algn="just"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oggettivi </a:t>
            </a:r>
          </a:p>
          <a:p>
            <a:pPr marL="0" lvl="0" indent="0" algn="ctr"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indent="0" algn="ctr" eaLnBrk="1" hangingPunct="1">
              <a:spcBef>
                <a:spcPct val="0"/>
              </a:spcBef>
              <a:buClrTx/>
              <a:buNone/>
            </a:pPr>
            <a:r>
              <a:rPr lang="it-IT" sz="1600" b="1" cap="all" dirty="0">
                <a:solidFill>
                  <a:srgbClr val="3333CC"/>
                </a:solidFill>
                <a:latin typeface="Arial" panose="020B0604020202020204" pitchFamily="34" charset="0"/>
                <a:ea typeface="+mj-ea"/>
                <a:cs typeface="Arial" panose="020B0604020202020204" pitchFamily="34" charset="0"/>
              </a:rPr>
              <a:t>Avvisi ordinari e AVVISO TEMATICO CREATIVITA’</a:t>
            </a:r>
          </a:p>
          <a:p>
            <a:pPr marL="0" lvl="0" indent="0" algn="ctr"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algn="just" defTabSz="576000" eaLnBrk="1" hangingPunct="1">
              <a:lnSpc>
                <a:spcPct val="150000"/>
              </a:lnSpc>
              <a:spcBef>
                <a:spcPct val="0"/>
              </a:spcBef>
              <a:buClrTx/>
              <a:buFontTx/>
              <a:buChar char="-"/>
            </a:pPr>
            <a:r>
              <a:rPr lang="it-IT" sz="2000" b="1" dirty="0">
                <a:solidFill>
                  <a:srgbClr val="3333CC"/>
                </a:solidFill>
                <a:latin typeface="Arial" panose="020B0604020202020204" pitchFamily="34" charset="0"/>
                <a:ea typeface="+mj-ea"/>
                <a:cs typeface="Arial" panose="020B0604020202020204" pitchFamily="34" charset="0"/>
              </a:rPr>
              <a:t>Capacità di attrarre finanziamenti per progetti culturali e artistici</a:t>
            </a:r>
          </a:p>
          <a:p>
            <a:pPr algn="just" defTabSz="576000" eaLnBrk="1" hangingPunct="1">
              <a:lnSpc>
                <a:spcPct val="150000"/>
              </a:lnSpc>
              <a:spcBef>
                <a:spcPct val="0"/>
              </a:spcBef>
              <a:buClrTx/>
              <a:buFontTx/>
              <a:buChar char="-"/>
            </a:pPr>
            <a:endParaRPr lang="it-IT" sz="2000" b="1" dirty="0">
              <a:solidFill>
                <a:srgbClr val="3333CC"/>
              </a:solidFill>
              <a:latin typeface="Arial" panose="020B0604020202020204" pitchFamily="34" charset="0"/>
              <a:ea typeface="+mj-ea"/>
              <a:cs typeface="Arial" panose="020B0604020202020204" pitchFamily="34" charset="0"/>
            </a:endParaRPr>
          </a:p>
          <a:p>
            <a:pPr algn="just" defTabSz="576000" eaLnBrk="1" hangingPunct="1">
              <a:lnSpc>
                <a:spcPct val="150000"/>
              </a:lnSpc>
              <a:spcBef>
                <a:spcPct val="0"/>
              </a:spcBef>
              <a:buClrTx/>
              <a:buFontTx/>
              <a:buChar char="-"/>
            </a:pPr>
            <a:r>
              <a:rPr lang="it-IT" sz="2000" b="1" dirty="0">
                <a:solidFill>
                  <a:srgbClr val="3333CC"/>
                </a:solidFill>
                <a:latin typeface="Arial" panose="020B0604020202020204" pitchFamily="34" charset="0"/>
                <a:ea typeface="+mj-ea"/>
                <a:cs typeface="Arial" panose="020B0604020202020204" pitchFamily="34" charset="0"/>
              </a:rPr>
              <a:t>Apporto di fondi al progetto/contributo richiesto (previsione 2025)</a:t>
            </a:r>
          </a:p>
          <a:p>
            <a:pPr algn="just" defTabSz="576000" eaLnBrk="1" hangingPunct="1">
              <a:spcBef>
                <a:spcPct val="0"/>
              </a:spcBef>
              <a:buClrTx/>
              <a:buFontTx/>
              <a:buChar char="-"/>
            </a:pPr>
            <a:endParaRPr lang="it-IT" sz="1400" b="1"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6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16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18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100" b="1" dirty="0">
              <a:solidFill>
                <a:srgbClr val="3333CC"/>
              </a:solidFill>
              <a:latin typeface="Arial" panose="020B0604020202020204" pitchFamily="34" charset="0"/>
              <a:ea typeface="+mj-ea"/>
              <a:cs typeface="Arial" panose="020B0604020202020204" pitchFamily="34" charset="0"/>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100" kern="1200" dirty="0">
              <a:solidFill>
                <a:srgbClr val="000000"/>
              </a:solidFill>
              <a:latin typeface="Arial" panose="020B0604020202020204" pitchFamily="34" charset="0"/>
              <a:cs typeface="Arial" panose="020B0604020202020204" pitchFamily="34" charset="0"/>
            </a:endParaRPr>
          </a:p>
          <a:p>
            <a:pPr algn="just" eaLnBrk="1" hangingPunct="1">
              <a:defRPr/>
            </a:pPr>
            <a:endParaRPr lang="it-IT" sz="1400" b="1" i="1" dirty="0">
              <a:latin typeface="Arial" panose="020B0604020202020204" pitchFamily="34" charset="0"/>
              <a:cs typeface="Arial" panose="020B0604020202020204" pitchFamily="34" charset="0"/>
            </a:endParaRPr>
          </a:p>
        </p:txBody>
      </p:sp>
      <p:pic>
        <p:nvPicPr>
          <p:cNvPr id="4" name="Immagine 3" descr="Immagine che contiene testo, schermata, Elementi grafici, Carattere&#10;&#10;Descrizione generata automaticamente">
            <a:extLst>
              <a:ext uri="{FF2B5EF4-FFF2-40B4-BE49-F238E27FC236}">
                <a16:creationId xmlns:a16="http://schemas.microsoft.com/office/drawing/2014/main" id="{8E88C8A9-935E-789B-CAB1-320856AB1D3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26955911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644008" y="188640"/>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467544" y="836713"/>
            <a:ext cx="8280920" cy="5112568"/>
          </a:xfrm>
        </p:spPr>
        <p:txBody>
          <a:bodyPr/>
          <a:lstStyle/>
          <a:p>
            <a:pPr mar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CRITERI di valutazione</a:t>
            </a:r>
            <a:endParaRPr lang="it-IT" sz="2000" b="1" cap="all" dirty="0">
              <a:solidFill>
                <a:srgbClr val="00B050"/>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it-IT" sz="20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Qualitativi valutativi</a:t>
            </a:r>
          </a:p>
          <a:p>
            <a:pPr marL="0" marR="0" lvl="0" indent="0" algn="ctr" defTabSz="914400" rtl="0" eaLnBrk="1" fontAlgn="base" latinLnBrk="0" hangingPunct="1">
              <a:lnSpc>
                <a:spcPct val="100000"/>
              </a:lnSpc>
              <a:spcBef>
                <a:spcPts val="0"/>
              </a:spcBef>
              <a:spcAft>
                <a:spcPct val="0"/>
              </a:spcAft>
              <a:buClrTx/>
              <a:buSzTx/>
              <a:buFontTx/>
              <a:buNone/>
              <a:tabLst/>
              <a:defRPr/>
            </a:pPr>
            <a:endParaRPr kumimoji="0" lang="it-IT" sz="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ts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Avvisi ordinari e avviso tematico creatività</a:t>
            </a:r>
          </a:p>
          <a:p>
            <a:pPr marL="0" lvl="0" indent="0" algn="ctr" eaLnBrk="1" hangingPunct="1">
              <a:spcBef>
                <a:spcPct val="0"/>
              </a:spcBef>
              <a:buClrTx/>
              <a:buNone/>
            </a:pPr>
            <a:endParaRPr lang="it-IT" sz="1200" dirty="0">
              <a:solidFill>
                <a:srgbClr val="3333CC"/>
              </a:solidFill>
              <a:latin typeface="Arial" panose="020B0604020202020204" pitchFamily="34" charset="0"/>
              <a:ea typeface="+mj-ea"/>
              <a:cs typeface="Arial" panose="020B0604020202020204" pitchFamily="34" charset="0"/>
            </a:endParaRPr>
          </a:p>
          <a:p>
            <a:pPr marL="0" indent="0" algn="ctr" defTabSz="576000" eaLnBrk="1" hangingPunct="1">
              <a:spcBef>
                <a:spcPct val="0"/>
              </a:spcBef>
              <a:buClrTx/>
              <a:buNone/>
            </a:pPr>
            <a:r>
              <a:rPr lang="it-IT" sz="2000" dirty="0">
                <a:solidFill>
                  <a:srgbClr val="3333CC"/>
                </a:solidFill>
                <a:latin typeface="Arial" panose="020B0604020202020204" pitchFamily="34" charset="0"/>
                <a:ea typeface="+mj-ea"/>
                <a:cs typeface="Arial" panose="020B0604020202020204" pitchFamily="34" charset="0"/>
              </a:rPr>
              <a:t>in relazione all’iniziativa incentivata su ciascun avviso: </a:t>
            </a:r>
            <a:endParaRPr lang="it-IT" sz="2000" b="1" dirty="0">
              <a:solidFill>
                <a:srgbClr val="3333CC"/>
              </a:solidFill>
              <a:latin typeface="Arial" panose="020B0604020202020204" pitchFamily="34" charset="0"/>
              <a:ea typeface="+mj-ea"/>
              <a:cs typeface="Arial" panose="020B0604020202020204" pitchFamily="34" charset="0"/>
            </a:endParaRPr>
          </a:p>
          <a:p>
            <a:pPr marL="0" indent="0" algn="just" defTabSz="576000" eaLnBrk="1" hangingPunct="1">
              <a:spcBef>
                <a:spcPct val="0"/>
              </a:spcBef>
              <a:buClrTx/>
              <a:buNone/>
            </a:pPr>
            <a:endParaRPr lang="it-IT" sz="1000" b="1" dirty="0">
              <a:solidFill>
                <a:srgbClr val="3333CC"/>
              </a:solidFill>
              <a:latin typeface="Arial" panose="020B0604020202020204" pitchFamily="34" charset="0"/>
              <a:ea typeface="+mj-ea"/>
              <a:cs typeface="Arial" panose="020B0604020202020204" pitchFamily="34" charset="0"/>
            </a:endParaRPr>
          </a:p>
          <a:p>
            <a:pPr algn="just" defTabSz="576000" eaLnBrk="1" hangingPunct="1">
              <a:spcBef>
                <a:spcPct val="0"/>
              </a:spcBef>
              <a:spcAft>
                <a:spcPts val="600"/>
              </a:spcAft>
              <a:buClrTx/>
              <a:buFontTx/>
              <a:buChar char="-"/>
            </a:pPr>
            <a:r>
              <a:rPr lang="it-IT" sz="1800" b="1" dirty="0">
                <a:solidFill>
                  <a:srgbClr val="3333CC"/>
                </a:solidFill>
                <a:latin typeface="Arial" panose="020B0604020202020204" pitchFamily="34" charset="0"/>
                <a:cs typeface="Arial" panose="020B0604020202020204" pitchFamily="34" charset="0"/>
              </a:rPr>
              <a:t>Capacità del luogo di valorizzare l’evento e viceversa (Eventi e festival, Divulgazione, Mostre, Creatività)</a:t>
            </a:r>
          </a:p>
          <a:p>
            <a:pPr algn="just" defTabSz="576000" eaLnBrk="1" hangingPunct="1">
              <a:spcBef>
                <a:spcPct val="0"/>
              </a:spcBef>
              <a:spcAft>
                <a:spcPts val="600"/>
              </a:spcAft>
              <a:buClrTx/>
              <a:buFontTx/>
              <a:buChar char="-"/>
            </a:pPr>
            <a:r>
              <a:rPr lang="it-IT" sz="1800" b="1" dirty="0">
                <a:solidFill>
                  <a:srgbClr val="3333CC"/>
                </a:solidFill>
                <a:latin typeface="Arial" panose="020B0604020202020204" pitchFamily="34" charset="0"/>
                <a:ea typeface="+mj-ea"/>
                <a:cs typeface="Arial" panose="020B0604020202020204" pitchFamily="34" charset="0"/>
              </a:rPr>
              <a:t>Ampiezza e rilevanza della stagione concertistica (Orchestre)</a:t>
            </a:r>
          </a:p>
          <a:p>
            <a:pPr algn="just" defTabSz="576000" eaLnBrk="1" hangingPunct="1">
              <a:spcBef>
                <a:spcPct val="0"/>
              </a:spcBef>
              <a:spcAft>
                <a:spcPts val="600"/>
              </a:spcAft>
              <a:buClrTx/>
              <a:buFontTx/>
              <a:buChar char="-"/>
            </a:pPr>
            <a:r>
              <a:rPr lang="it-IT" sz="1800" b="1" dirty="0">
                <a:solidFill>
                  <a:srgbClr val="3333CC"/>
                </a:solidFill>
                <a:latin typeface="Arial" panose="020B0604020202020204" pitchFamily="34" charset="0"/>
                <a:ea typeface="+mj-ea"/>
                <a:cs typeface="Arial" panose="020B0604020202020204" pitchFamily="34" charset="0"/>
              </a:rPr>
              <a:t>Capacità dell’evento di valorizzare e promuovere il territorio regionale e creare indotto (Manifestazioni e festival cinematografici)</a:t>
            </a:r>
          </a:p>
          <a:p>
            <a:pPr lvl="0" algn="just" defTabSz="576000" eaLnBrk="1" hangingPunct="1">
              <a:spcBef>
                <a:spcPct val="0"/>
              </a:spcBef>
              <a:spcAft>
                <a:spcPts val="600"/>
              </a:spcAft>
              <a:buClrTx/>
              <a:buFontTx/>
              <a:buChar char="-"/>
            </a:pPr>
            <a:r>
              <a:rPr lang="it-IT" sz="1800" b="1" dirty="0">
                <a:solidFill>
                  <a:srgbClr val="3333CC"/>
                </a:solidFill>
                <a:latin typeface="Arial" panose="020B0604020202020204" pitchFamily="34" charset="0"/>
                <a:ea typeface="+mj-ea"/>
                <a:cs typeface="Arial" panose="020B0604020202020204" pitchFamily="34" charset="0"/>
              </a:rPr>
              <a:t>Output di progetto (pubblicazioni, audiovisivi, pagine web….- Mostre)</a:t>
            </a:r>
          </a:p>
          <a:p>
            <a:pPr lvl="0" algn="just" defTabSz="576000" eaLnBrk="1" hangingPunct="1">
              <a:spcBef>
                <a:spcPct val="0"/>
              </a:spcBef>
              <a:spcAft>
                <a:spcPts val="600"/>
              </a:spcAft>
              <a:buClrTx/>
              <a:buFontTx/>
              <a:buChar char="-"/>
            </a:pPr>
            <a:r>
              <a:rPr lang="it-IT" sz="1800" b="1" dirty="0">
                <a:solidFill>
                  <a:srgbClr val="3333CC"/>
                </a:solidFill>
                <a:latin typeface="Arial" panose="020B0604020202020204" pitchFamily="34" charset="0"/>
                <a:ea typeface="+mj-ea"/>
                <a:cs typeface="Arial" panose="020B0604020202020204" pitchFamily="34" charset="0"/>
              </a:rPr>
              <a:t>Valenza didattica del progetto in relazione al coinvolgimento di scuole, università o altri enti di formazione (Avvisi Divulgazione)</a:t>
            </a:r>
            <a:endParaRPr lang="it-IT" sz="20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ctr" eaLnBrk="1" hangingPunct="1">
              <a:spcBef>
                <a:spcPct val="0"/>
              </a:spcBef>
              <a:buClrTx/>
              <a:buNone/>
            </a:pPr>
            <a:endParaRPr lang="it-IT" sz="1600" b="1" dirty="0">
              <a:solidFill>
                <a:srgbClr val="3333CC"/>
              </a:solidFill>
              <a:ea typeface="+mj-ea"/>
              <a:cs typeface="+mj-cs"/>
            </a:endParaRPr>
          </a:p>
          <a:p>
            <a:pPr marL="0" lvl="0" indent="0" eaLnBrk="1" hangingPunct="1">
              <a:spcBef>
                <a:spcPct val="0"/>
              </a:spcBef>
              <a:buClrTx/>
              <a:buNone/>
            </a:pPr>
            <a:endParaRPr lang="it-IT" sz="1600" b="1" dirty="0">
              <a:solidFill>
                <a:srgbClr val="3333CC"/>
              </a:solidFill>
              <a:ea typeface="+mj-ea"/>
              <a:cs typeface="+mj-cs"/>
            </a:endParaRPr>
          </a:p>
          <a:p>
            <a:pPr marL="0" lvl="0" indent="0" eaLnBrk="1" hangingPunct="1">
              <a:spcBef>
                <a:spcPct val="0"/>
              </a:spcBef>
              <a:buClrTx/>
              <a:buNone/>
            </a:pPr>
            <a:endParaRPr lang="it-IT" sz="1800" b="1" dirty="0">
              <a:solidFill>
                <a:srgbClr val="3333CC"/>
              </a:solidFill>
              <a:ea typeface="+mj-ea"/>
              <a:cs typeface="+mj-cs"/>
            </a:endParaRPr>
          </a:p>
          <a:p>
            <a:pPr marL="0" lvl="0" indent="0" eaLnBrk="1" hangingPunct="1">
              <a:spcBef>
                <a:spcPct val="0"/>
              </a:spcBef>
              <a:buClrTx/>
              <a:buNone/>
            </a:pPr>
            <a:endParaRPr lang="it-IT" sz="2100" b="1" dirty="0">
              <a:solidFill>
                <a:srgbClr val="3333CC"/>
              </a:solidFill>
              <a:ea typeface="+mj-ea"/>
              <a:cs typeface="+mj-cs"/>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ea typeface="+mj-ea"/>
              <a:cs typeface="+mj-cs"/>
            </a:endParaRPr>
          </a:p>
          <a:p>
            <a:pPr marL="0" lvl="0" indent="0" algn="just" eaLnBrk="1" hangingPunct="1">
              <a:spcBef>
                <a:spcPct val="0"/>
              </a:spcBef>
              <a:buClrTx/>
              <a:buNone/>
            </a:pPr>
            <a:endParaRPr lang="it-IT" sz="2100" kern="1200" dirty="0">
              <a:solidFill>
                <a:srgbClr val="000000"/>
              </a:solidFill>
              <a:latin typeface="DecimaWE Rg" pitchFamily="2" charset="0"/>
            </a:endParaRPr>
          </a:p>
          <a:p>
            <a:pPr algn="just" eaLnBrk="1" hangingPunct="1">
              <a:defRPr/>
            </a:pPr>
            <a:endParaRPr lang="it-IT" sz="1400" b="1" i="1" dirty="0"/>
          </a:p>
        </p:txBody>
      </p:sp>
      <p:pic>
        <p:nvPicPr>
          <p:cNvPr id="4" name="Immagine 3" descr="Immagine che contiene testo, schermata, Elementi grafici, Carattere&#10;&#10;Descrizione generata automaticamente">
            <a:extLst>
              <a:ext uri="{FF2B5EF4-FFF2-40B4-BE49-F238E27FC236}">
                <a16:creationId xmlns:a16="http://schemas.microsoft.com/office/drawing/2014/main" id="{C6EC110E-7785-5585-E066-C8CB6A77F44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1748992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644008" y="188640"/>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467544" y="836713"/>
            <a:ext cx="8280920" cy="5112568"/>
          </a:xfrm>
        </p:spPr>
        <p:txBody>
          <a:bodyPr/>
          <a:lstStyle/>
          <a:p>
            <a:pPr mar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CRITERI di valutazione</a:t>
            </a:r>
            <a:endParaRPr lang="it-IT" sz="2000" b="1" cap="all" dirty="0">
              <a:solidFill>
                <a:srgbClr val="00B050"/>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OGGETTIVI</a:t>
            </a:r>
          </a:p>
          <a:p>
            <a:pPr marL="0" lvl="0" indent="0" algn="ctr" eaLnBrk="1" hangingPunct="1">
              <a:spcBef>
                <a:spcPct val="0"/>
              </a:spcBef>
              <a:buClrTx/>
              <a:buNone/>
            </a:pPr>
            <a:endParaRPr lang="it-IT" sz="5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1600" b="1" cap="all" dirty="0">
                <a:solidFill>
                  <a:srgbClr val="00B050"/>
                </a:solidFill>
                <a:latin typeface="Arial" panose="020B0604020202020204" pitchFamily="34" charset="0"/>
                <a:ea typeface="+mj-ea"/>
                <a:cs typeface="Arial" panose="020B0604020202020204" pitchFamily="34" charset="0"/>
              </a:rPr>
              <a:t>AVVISI PROGETTI LOCALI</a:t>
            </a:r>
          </a:p>
          <a:p>
            <a:pPr marL="0" lvl="0" indent="0" algn="ctr" eaLnBrk="1" hangingPunct="1">
              <a:spcBef>
                <a:spcPct val="0"/>
              </a:spcBef>
              <a:buClrTx/>
              <a:buNone/>
            </a:pPr>
            <a:endParaRPr lang="it-IT" sz="2000" dirty="0">
              <a:solidFill>
                <a:srgbClr val="00B050"/>
              </a:solidFill>
              <a:latin typeface="Arial" panose="020B0604020202020204" pitchFamily="34" charset="0"/>
              <a:ea typeface="+mj-ea"/>
              <a:cs typeface="Arial" panose="020B0604020202020204" pitchFamily="34" charset="0"/>
            </a:endParaRPr>
          </a:p>
          <a:p>
            <a:pPr marL="0" lvl="0" indent="0" algn="just" defTabSz="576000" eaLnBrk="1" hangingPunct="1">
              <a:spcBef>
                <a:spcPct val="0"/>
              </a:spcBef>
              <a:spcAft>
                <a:spcPts val="1200"/>
              </a:spcAft>
              <a:buClrTx/>
              <a:buNone/>
            </a:pPr>
            <a:endParaRPr lang="it-IT" sz="2000" b="1" cap="all" dirty="0">
              <a:solidFill>
                <a:srgbClr val="00B05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r>
              <a:rPr lang="it-IT" sz="2000" b="1" dirty="0">
                <a:solidFill>
                  <a:schemeClr val="accent6"/>
                </a:solidFill>
                <a:latin typeface="Arial" panose="020B0604020202020204" pitchFamily="34" charset="0"/>
                <a:ea typeface="+mj-ea"/>
                <a:cs typeface="Arial" panose="020B0604020202020204" pitchFamily="34" charset="0"/>
              </a:rPr>
              <a:t>- </a:t>
            </a:r>
            <a:r>
              <a:rPr lang="it-IT" sz="2000" b="1" dirty="0" err="1">
                <a:solidFill>
                  <a:schemeClr val="accent6"/>
                </a:solidFill>
                <a:latin typeface="Arial" panose="020B0604020202020204" pitchFamily="34" charset="0"/>
                <a:ea typeface="+mj-ea"/>
                <a:cs typeface="Arial" panose="020B0604020202020204" pitchFamily="34" charset="0"/>
              </a:rPr>
              <a:t>Storicita’</a:t>
            </a:r>
            <a:r>
              <a:rPr lang="it-IT" sz="2000" b="1" dirty="0">
                <a:solidFill>
                  <a:schemeClr val="accent6"/>
                </a:solidFill>
                <a:latin typeface="Arial" panose="020B0604020202020204" pitchFamily="34" charset="0"/>
                <a:ea typeface="+mj-ea"/>
                <a:cs typeface="Arial" panose="020B0604020202020204" pitchFamily="34" charset="0"/>
              </a:rPr>
              <a:t> dell’iniziativa</a:t>
            </a:r>
          </a:p>
          <a:p>
            <a:pPr marL="0" indent="0" algn="just" eaLnBrk="1" hangingPunct="1">
              <a:spcBef>
                <a:spcPct val="0"/>
              </a:spcBef>
              <a:buClrTx/>
              <a:buNone/>
            </a:pPr>
            <a:endParaRPr lang="it-IT" sz="2000" b="1" dirty="0">
              <a:solidFill>
                <a:schemeClr val="accent6"/>
              </a:solidFill>
              <a:latin typeface="Arial" panose="020B0604020202020204" pitchFamily="34" charset="0"/>
              <a:ea typeface="+mj-ea"/>
              <a:cs typeface="Arial" panose="020B0604020202020204" pitchFamily="34" charset="0"/>
            </a:endParaRPr>
          </a:p>
          <a:p>
            <a:pPr marL="0" indent="0" algn="just" eaLnBrk="1" hangingPunct="1">
              <a:spcBef>
                <a:spcPct val="0"/>
              </a:spcBef>
              <a:buClrTx/>
              <a:buNone/>
            </a:pPr>
            <a:r>
              <a:rPr lang="it-IT" sz="2000" b="1" dirty="0">
                <a:solidFill>
                  <a:schemeClr val="accent6"/>
                </a:solidFill>
                <a:latin typeface="Arial" panose="020B0604020202020204" pitchFamily="34" charset="0"/>
                <a:ea typeface="+mj-ea"/>
                <a:cs typeface="Arial" panose="020B0604020202020204" pitchFamily="34" charset="0"/>
              </a:rPr>
              <a:t>- Apporto fondi al progetto diversi dal contributo regionale</a:t>
            </a:r>
          </a:p>
          <a:p>
            <a:pPr marL="0" lvl="0" indent="0" algn="just" eaLnBrk="1" hangingPunct="1">
              <a:spcBef>
                <a:spcPct val="0"/>
              </a:spcBef>
              <a:buClrTx/>
              <a:buNone/>
            </a:pPr>
            <a:endParaRPr lang="it-IT" sz="2000" b="1" cap="all" dirty="0">
              <a:solidFill>
                <a:srgbClr val="3333CC"/>
              </a:solidFill>
              <a:ea typeface="+mj-ea"/>
              <a:cs typeface="+mj-cs"/>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it-IT" sz="1800" b="0" i="0" u="none" strike="noStrike" kern="0" cap="none"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formula: (E/CR)*100</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it-IT" sz="1800" b="0" i="0" u="none" strike="noStrike" kern="0" cap="none"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E= entrate previste</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it-IT" sz="1800" b="0" i="0" u="none" strike="noStrike" kern="0" cap="none"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CR=contributo richiesto</a:t>
            </a: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ctr" eaLnBrk="1" hangingPunct="1">
              <a:spcBef>
                <a:spcPct val="0"/>
              </a:spcBef>
              <a:buClrTx/>
              <a:buNone/>
            </a:pPr>
            <a:endParaRPr lang="it-IT" sz="1600" b="1" dirty="0">
              <a:solidFill>
                <a:srgbClr val="3333CC"/>
              </a:solidFill>
              <a:ea typeface="+mj-ea"/>
              <a:cs typeface="+mj-cs"/>
            </a:endParaRPr>
          </a:p>
          <a:p>
            <a:pPr marL="0" lvl="0" indent="0" eaLnBrk="1" hangingPunct="1">
              <a:spcBef>
                <a:spcPct val="0"/>
              </a:spcBef>
              <a:buClrTx/>
              <a:buNone/>
            </a:pPr>
            <a:endParaRPr lang="it-IT" sz="1600" b="1" dirty="0">
              <a:solidFill>
                <a:srgbClr val="3333CC"/>
              </a:solidFill>
              <a:ea typeface="+mj-ea"/>
              <a:cs typeface="+mj-cs"/>
            </a:endParaRPr>
          </a:p>
          <a:p>
            <a:pPr marL="0" lvl="0" indent="0" eaLnBrk="1" hangingPunct="1">
              <a:spcBef>
                <a:spcPct val="0"/>
              </a:spcBef>
              <a:buClrTx/>
              <a:buNone/>
            </a:pPr>
            <a:endParaRPr lang="it-IT" sz="1800" b="1" dirty="0">
              <a:solidFill>
                <a:srgbClr val="3333CC"/>
              </a:solidFill>
              <a:ea typeface="+mj-ea"/>
              <a:cs typeface="+mj-cs"/>
            </a:endParaRPr>
          </a:p>
          <a:p>
            <a:pPr marL="0" lvl="0" indent="0" eaLnBrk="1" hangingPunct="1">
              <a:spcBef>
                <a:spcPct val="0"/>
              </a:spcBef>
              <a:buClrTx/>
              <a:buNone/>
            </a:pPr>
            <a:endParaRPr lang="it-IT" sz="2100" b="1" dirty="0">
              <a:solidFill>
                <a:srgbClr val="3333CC"/>
              </a:solidFill>
              <a:ea typeface="+mj-ea"/>
              <a:cs typeface="+mj-cs"/>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ea typeface="+mj-ea"/>
              <a:cs typeface="+mj-cs"/>
            </a:endParaRPr>
          </a:p>
          <a:p>
            <a:pPr marL="0" lvl="0" indent="0" algn="just" eaLnBrk="1" hangingPunct="1">
              <a:spcBef>
                <a:spcPct val="0"/>
              </a:spcBef>
              <a:buClrTx/>
              <a:buNone/>
            </a:pPr>
            <a:endParaRPr lang="it-IT" sz="2100" kern="1200" dirty="0">
              <a:solidFill>
                <a:srgbClr val="000000"/>
              </a:solidFill>
              <a:latin typeface="DecimaWE Rg" pitchFamily="2" charset="0"/>
            </a:endParaRPr>
          </a:p>
          <a:p>
            <a:pPr algn="just" eaLnBrk="1" hangingPunct="1">
              <a:defRPr/>
            </a:pPr>
            <a:endParaRPr lang="it-IT" sz="1400" b="1" i="1" dirty="0"/>
          </a:p>
        </p:txBody>
      </p:sp>
      <p:pic>
        <p:nvPicPr>
          <p:cNvPr id="4" name="Immagine 3" descr="Immagine che contiene testo, schermata, Elementi grafici, Carattere&#10;&#10;Descrizione generata automaticamente">
            <a:extLst>
              <a:ext uri="{FF2B5EF4-FFF2-40B4-BE49-F238E27FC236}">
                <a16:creationId xmlns:a16="http://schemas.microsoft.com/office/drawing/2014/main" id="{370F76DD-CFB0-3D20-7C28-09DEE229FC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22205213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644008" y="188640"/>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467544" y="836713"/>
            <a:ext cx="8280920" cy="5112568"/>
          </a:xfrm>
        </p:spPr>
        <p:txBody>
          <a:bodyPr/>
          <a:lstStyle/>
          <a:p>
            <a:pPr mar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CRITERI di valutazione</a:t>
            </a:r>
            <a:endParaRPr lang="it-IT" sz="2000" b="1" cap="all" dirty="0">
              <a:solidFill>
                <a:srgbClr val="00B050"/>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valutativi</a:t>
            </a:r>
          </a:p>
          <a:p>
            <a:pPr marL="0" lvl="0" indent="0" algn="ctr" eaLnBrk="1" hangingPunct="1">
              <a:spcBef>
                <a:spcPct val="0"/>
              </a:spcBef>
              <a:buClrTx/>
              <a:buNone/>
            </a:pPr>
            <a:endParaRPr lang="it-IT" sz="5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1600" b="1" cap="all" dirty="0">
                <a:solidFill>
                  <a:srgbClr val="00B050"/>
                </a:solidFill>
                <a:latin typeface="Arial" panose="020B0604020202020204" pitchFamily="34" charset="0"/>
                <a:ea typeface="+mj-ea"/>
                <a:cs typeface="Arial" panose="020B0604020202020204" pitchFamily="34" charset="0"/>
              </a:rPr>
              <a:t>AVVISI PROGETTI LOCALI</a:t>
            </a:r>
          </a:p>
          <a:p>
            <a:pPr marL="0" lvl="0" indent="0" algn="ctr" eaLnBrk="1" hangingPunct="1">
              <a:spcBef>
                <a:spcPct val="0"/>
              </a:spcBef>
              <a:buClrTx/>
              <a:buNone/>
            </a:pPr>
            <a:endParaRPr lang="it-IT" sz="2000" dirty="0">
              <a:solidFill>
                <a:srgbClr val="00B050"/>
              </a:solidFill>
              <a:latin typeface="Arial" panose="020B0604020202020204" pitchFamily="34" charset="0"/>
              <a:ea typeface="+mj-ea"/>
              <a:cs typeface="Arial" panose="020B0604020202020204" pitchFamily="34" charset="0"/>
            </a:endParaRPr>
          </a:p>
          <a:p>
            <a:pPr marL="0" lvl="0" indent="0" algn="ctr" defTabSz="576000" eaLnBrk="1" hangingPunct="1">
              <a:spcBef>
                <a:spcPct val="0"/>
              </a:spcBef>
              <a:spcAft>
                <a:spcPts val="1200"/>
              </a:spcAft>
              <a:buClrTx/>
              <a:buNone/>
            </a:pPr>
            <a:r>
              <a:rPr lang="it-IT" sz="2000" b="1" cap="all" dirty="0">
                <a:solidFill>
                  <a:schemeClr val="accent6"/>
                </a:solidFill>
                <a:latin typeface="Arial" panose="020B0604020202020204" pitchFamily="34" charset="0"/>
                <a:ea typeface="+mj-ea"/>
                <a:cs typeface="Arial" panose="020B0604020202020204" pitchFamily="34" charset="0"/>
              </a:rPr>
              <a:t>INNOVATIVITA', INTEGRAZIONE SOCIALE E CITTADINANZA ATTIVA</a:t>
            </a:r>
          </a:p>
          <a:p>
            <a:pPr marL="180000" lvl="1" indent="0" algn="just" defTabSz="576000" eaLnBrk="1" hangingPunct="1">
              <a:spcBef>
                <a:spcPct val="0"/>
              </a:spcBef>
              <a:spcAft>
                <a:spcPts val="600"/>
              </a:spcAft>
              <a:buNone/>
            </a:pPr>
            <a:r>
              <a:rPr lang="it-IT" sz="1400" b="1" dirty="0">
                <a:solidFill>
                  <a:schemeClr val="accent6"/>
                </a:solidFill>
                <a:latin typeface="Arial" panose="020B0604020202020204" pitchFamily="34" charset="0"/>
                <a:ea typeface="+mn-ea"/>
                <a:cs typeface="Arial" panose="020B0604020202020204" pitchFamily="34" charset="0"/>
              </a:rPr>
              <a:t>a) favorire la partecipazione attiva dei giovani alla vita della propria comunità (percorsi di cittadinanza attiva); </a:t>
            </a:r>
          </a:p>
          <a:p>
            <a:pPr marL="180000" lvl="1" indent="0" algn="just" defTabSz="576000" eaLnBrk="1" hangingPunct="1">
              <a:spcBef>
                <a:spcPct val="0"/>
              </a:spcBef>
              <a:spcAft>
                <a:spcPts val="600"/>
              </a:spcAft>
              <a:buNone/>
            </a:pPr>
            <a:r>
              <a:rPr lang="it-IT" sz="1400" b="1" dirty="0">
                <a:solidFill>
                  <a:schemeClr val="accent6"/>
                </a:solidFill>
                <a:latin typeface="Arial" panose="020B0604020202020204" pitchFamily="34" charset="0"/>
                <a:ea typeface="+mn-ea"/>
                <a:cs typeface="Arial" panose="020B0604020202020204" pitchFamily="34" charset="0"/>
              </a:rPr>
              <a:t>b) favorire l’utilizzo e la fruizione dei luoghi e degli spazi da parte di segmenti sociali caratterizzati da situazioni di marginalità sociale, con l’obiettivo di accrescerne le competenze e promuovere una maggiore confidenza in sé stessi; </a:t>
            </a:r>
          </a:p>
          <a:p>
            <a:pPr marL="180000" lvl="1" indent="0" algn="just" defTabSz="576000" eaLnBrk="1" hangingPunct="1">
              <a:spcBef>
                <a:spcPct val="0"/>
              </a:spcBef>
              <a:spcAft>
                <a:spcPts val="600"/>
              </a:spcAft>
              <a:buNone/>
            </a:pPr>
            <a:r>
              <a:rPr lang="it-IT" sz="1400" b="1" dirty="0">
                <a:solidFill>
                  <a:schemeClr val="accent6"/>
                </a:solidFill>
                <a:latin typeface="Arial" panose="020B0604020202020204" pitchFamily="34" charset="0"/>
                <a:ea typeface="+mn-ea"/>
                <a:cs typeface="Arial" panose="020B0604020202020204" pitchFamily="34" charset="0"/>
              </a:rPr>
              <a:t>c) favorire il benessere di persone diversamente abili, o che soffrono di alcune malattie, ovvero di problemi legati all’invecchiamento e alla solitudine.</a:t>
            </a:r>
          </a:p>
          <a:p>
            <a:pPr marL="0" indent="0" algn="just" eaLnBrk="1" hangingPunct="1">
              <a:spcBef>
                <a:spcPct val="0"/>
              </a:spcBef>
              <a:buClrTx/>
              <a:buNone/>
            </a:pPr>
            <a:endParaRPr lang="it-IT" sz="2000" b="1"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ctr" eaLnBrk="1" hangingPunct="1">
              <a:spcBef>
                <a:spcPct val="0"/>
              </a:spcBef>
              <a:buClrTx/>
              <a:buNone/>
            </a:pPr>
            <a:endParaRPr lang="it-IT" sz="1600" b="1" dirty="0">
              <a:solidFill>
                <a:srgbClr val="3333CC"/>
              </a:solidFill>
              <a:ea typeface="+mj-ea"/>
              <a:cs typeface="+mj-cs"/>
            </a:endParaRPr>
          </a:p>
          <a:p>
            <a:pPr marL="0" lvl="0" indent="0" eaLnBrk="1" hangingPunct="1">
              <a:spcBef>
                <a:spcPct val="0"/>
              </a:spcBef>
              <a:buClrTx/>
              <a:buNone/>
            </a:pPr>
            <a:endParaRPr lang="it-IT" sz="1600" b="1" dirty="0">
              <a:solidFill>
                <a:srgbClr val="3333CC"/>
              </a:solidFill>
              <a:ea typeface="+mj-ea"/>
              <a:cs typeface="+mj-cs"/>
            </a:endParaRPr>
          </a:p>
          <a:p>
            <a:pPr marL="0" lvl="0" indent="0" eaLnBrk="1" hangingPunct="1">
              <a:spcBef>
                <a:spcPct val="0"/>
              </a:spcBef>
              <a:buClrTx/>
              <a:buNone/>
            </a:pPr>
            <a:endParaRPr lang="it-IT" sz="1800" b="1" dirty="0">
              <a:solidFill>
                <a:srgbClr val="3333CC"/>
              </a:solidFill>
              <a:ea typeface="+mj-ea"/>
              <a:cs typeface="+mj-cs"/>
            </a:endParaRPr>
          </a:p>
          <a:p>
            <a:pPr marL="0" lvl="0" indent="0" eaLnBrk="1" hangingPunct="1">
              <a:spcBef>
                <a:spcPct val="0"/>
              </a:spcBef>
              <a:buClrTx/>
              <a:buNone/>
            </a:pPr>
            <a:endParaRPr lang="it-IT" sz="2100" b="1" dirty="0">
              <a:solidFill>
                <a:srgbClr val="3333CC"/>
              </a:solidFill>
              <a:ea typeface="+mj-ea"/>
              <a:cs typeface="+mj-cs"/>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ea typeface="+mj-ea"/>
              <a:cs typeface="+mj-cs"/>
            </a:endParaRPr>
          </a:p>
          <a:p>
            <a:pPr marL="0" lvl="0" indent="0" algn="just" eaLnBrk="1" hangingPunct="1">
              <a:spcBef>
                <a:spcPct val="0"/>
              </a:spcBef>
              <a:buClrTx/>
              <a:buNone/>
            </a:pPr>
            <a:endParaRPr lang="it-IT" sz="2100" kern="1200" dirty="0">
              <a:solidFill>
                <a:srgbClr val="000000"/>
              </a:solidFill>
              <a:latin typeface="DecimaWE Rg" pitchFamily="2" charset="0"/>
            </a:endParaRPr>
          </a:p>
          <a:p>
            <a:pPr algn="just" eaLnBrk="1" hangingPunct="1">
              <a:defRPr/>
            </a:pPr>
            <a:endParaRPr lang="it-IT" sz="1400" b="1" i="1" dirty="0"/>
          </a:p>
        </p:txBody>
      </p:sp>
      <p:pic>
        <p:nvPicPr>
          <p:cNvPr id="4" name="Immagine 3" descr="Immagine che contiene testo, schermata, Elementi grafici, Carattere&#10;&#10;Descrizione generata automaticamente">
            <a:extLst>
              <a:ext uri="{FF2B5EF4-FFF2-40B4-BE49-F238E27FC236}">
                <a16:creationId xmlns:a16="http://schemas.microsoft.com/office/drawing/2014/main" id="{50EFDCD8-68A1-ED74-190C-554BF01C34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35568733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644008" y="188640"/>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467544" y="836713"/>
            <a:ext cx="8280920" cy="5112568"/>
          </a:xfrm>
        </p:spPr>
        <p:txBody>
          <a:bodyPr/>
          <a:lstStyle/>
          <a:p>
            <a:pPr mar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CRITERI di valutazione </a:t>
            </a:r>
            <a:r>
              <a:rPr lang="it-IT" sz="2000" b="1" cap="all" dirty="0" err="1">
                <a:solidFill>
                  <a:srgbClr val="00B050"/>
                </a:solidFill>
                <a:latin typeface="Arial" panose="020B0604020202020204" pitchFamily="34" charset="0"/>
                <a:ea typeface="+mj-ea"/>
                <a:cs typeface="Arial" panose="020B0604020202020204" pitchFamily="34" charset="0"/>
              </a:rPr>
              <a:t>novita’</a:t>
            </a:r>
            <a:endParaRPr lang="it-IT" sz="2000" b="1" cap="all" dirty="0">
              <a:solidFill>
                <a:srgbClr val="00B050"/>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5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1600" b="1" cap="all" dirty="0">
                <a:solidFill>
                  <a:srgbClr val="00B050"/>
                </a:solidFill>
                <a:latin typeface="Arial" panose="020B0604020202020204" pitchFamily="34" charset="0"/>
                <a:ea typeface="+mj-ea"/>
                <a:cs typeface="Arial" panose="020B0604020202020204" pitchFamily="34" charset="0"/>
              </a:rPr>
              <a:t>AVVISI PROGETTI LOCALI</a:t>
            </a:r>
          </a:p>
          <a:p>
            <a:pPr marL="0" lvl="0" indent="0" algn="ctr" eaLnBrk="1" hangingPunct="1">
              <a:spcBef>
                <a:spcPct val="0"/>
              </a:spcBef>
              <a:buClrTx/>
              <a:buNone/>
            </a:pPr>
            <a:endParaRPr lang="it-IT" sz="2000" dirty="0">
              <a:solidFill>
                <a:srgbClr val="00B050"/>
              </a:solidFill>
              <a:latin typeface="Arial" panose="020B0604020202020204" pitchFamily="34" charset="0"/>
              <a:ea typeface="+mj-ea"/>
              <a:cs typeface="Arial" panose="020B0604020202020204" pitchFamily="34" charset="0"/>
            </a:endParaRPr>
          </a:p>
          <a:p>
            <a:pPr marL="0" indent="0" algn="just" eaLnBrk="1" hangingPunct="1">
              <a:spcBef>
                <a:spcPct val="0"/>
              </a:spcBef>
              <a:buClrTx/>
              <a:buNone/>
            </a:pPr>
            <a:endParaRPr lang="it-IT" sz="2000" b="1"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ctr" eaLnBrk="1" hangingPunct="1">
              <a:spcBef>
                <a:spcPct val="0"/>
              </a:spcBef>
              <a:buClrTx/>
              <a:buNone/>
            </a:pPr>
            <a:r>
              <a:rPr lang="it-IT" sz="2000" b="1" cap="all" dirty="0">
                <a:solidFill>
                  <a:srgbClr val="3333CC"/>
                </a:solidFill>
                <a:ea typeface="+mj-ea"/>
                <a:cs typeface="+mj-cs"/>
              </a:rPr>
              <a:t>Le informazioni per l’attribuzione dei punteggi</a:t>
            </a:r>
          </a:p>
          <a:p>
            <a:pPr marL="0" lvl="0" indent="0" algn="ctr" eaLnBrk="1" hangingPunct="1">
              <a:spcBef>
                <a:spcPct val="0"/>
              </a:spcBef>
              <a:buClrTx/>
              <a:buNone/>
            </a:pPr>
            <a:r>
              <a:rPr lang="it-IT" sz="2000" b="1" cap="all" dirty="0">
                <a:solidFill>
                  <a:srgbClr val="3333CC"/>
                </a:solidFill>
                <a:ea typeface="+mj-ea"/>
                <a:cs typeface="+mj-cs"/>
              </a:rPr>
              <a:t>Vanno indicate </a:t>
            </a:r>
            <a:r>
              <a:rPr lang="it-IT" sz="2000" b="1" cap="all" dirty="0">
                <a:solidFill>
                  <a:srgbClr val="00B050"/>
                </a:solidFill>
                <a:ea typeface="+mj-ea"/>
                <a:cs typeface="+mj-cs"/>
              </a:rPr>
              <a:t>unicamente</a:t>
            </a:r>
            <a:r>
              <a:rPr lang="it-IT" sz="2000" b="1" cap="all" dirty="0">
                <a:solidFill>
                  <a:srgbClr val="3333CC"/>
                </a:solidFill>
                <a:ea typeface="+mj-ea"/>
                <a:cs typeface="+mj-cs"/>
              </a:rPr>
              <a:t> nelle apposite sezioni della domanda </a:t>
            </a:r>
            <a:r>
              <a:rPr lang="it-IT" sz="2000" b="1" cap="all" dirty="0">
                <a:solidFill>
                  <a:srgbClr val="00B050"/>
                </a:solidFill>
                <a:ea typeface="+mj-ea"/>
                <a:cs typeface="+mj-cs"/>
              </a:rPr>
              <a:t>on line</a:t>
            </a:r>
          </a:p>
          <a:p>
            <a:pPr marL="0" lvl="0" indent="0" algn="ctr" eaLnBrk="1" hangingPunct="1">
              <a:spcBef>
                <a:spcPct val="0"/>
              </a:spcBef>
              <a:buClrTx/>
              <a:buNone/>
            </a:pPr>
            <a:endParaRPr lang="it-IT" sz="2000" b="1" cap="all" dirty="0">
              <a:solidFill>
                <a:srgbClr val="3333CC"/>
              </a:solidFill>
              <a:ea typeface="+mj-ea"/>
              <a:cs typeface="+mj-cs"/>
            </a:endParaRPr>
          </a:p>
          <a:p>
            <a:pPr marL="0" lvl="0" indent="0" algn="ctr" eaLnBrk="1" hangingPunct="1">
              <a:spcBef>
                <a:spcPct val="0"/>
              </a:spcBef>
              <a:buClrTx/>
              <a:buNone/>
            </a:pPr>
            <a:endParaRPr lang="it-IT" sz="2000" b="1" cap="all" dirty="0">
              <a:solidFill>
                <a:srgbClr val="3333CC"/>
              </a:solidFill>
              <a:ea typeface="+mj-ea"/>
              <a:cs typeface="+mj-cs"/>
            </a:endParaRPr>
          </a:p>
          <a:p>
            <a:pPr marL="0" lvl="0" indent="0" algn="ctr" eaLnBrk="1" hangingPunct="1">
              <a:spcBef>
                <a:spcPct val="0"/>
              </a:spcBef>
              <a:buClrTx/>
              <a:buNone/>
            </a:pPr>
            <a:r>
              <a:rPr lang="it-IT" sz="2000" b="1" cap="all" dirty="0">
                <a:solidFill>
                  <a:srgbClr val="3333CC"/>
                </a:solidFill>
                <a:ea typeface="+mj-ea"/>
                <a:cs typeface="+mj-cs"/>
              </a:rPr>
              <a:t>Non </a:t>
            </a:r>
            <a:r>
              <a:rPr lang="it-IT" sz="2000" b="1" cap="all" dirty="0" err="1">
                <a:solidFill>
                  <a:srgbClr val="3333CC"/>
                </a:solidFill>
                <a:ea typeface="+mj-ea"/>
                <a:cs typeface="+mj-cs"/>
              </a:rPr>
              <a:t>c’e’</a:t>
            </a:r>
            <a:r>
              <a:rPr lang="it-IT" sz="2000" b="1" cap="all">
                <a:solidFill>
                  <a:srgbClr val="3333CC"/>
                </a:solidFill>
                <a:ea typeface="+mj-ea"/>
                <a:cs typeface="+mj-cs"/>
              </a:rPr>
              <a:t> altra documentazione </a:t>
            </a:r>
            <a:r>
              <a:rPr lang="it-IT" sz="2000" b="1" cap="all" dirty="0">
                <a:solidFill>
                  <a:srgbClr val="3333CC"/>
                </a:solidFill>
                <a:ea typeface="+mj-ea"/>
                <a:cs typeface="+mj-cs"/>
              </a:rPr>
              <a:t>da allegare</a:t>
            </a: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ctr" eaLnBrk="1" hangingPunct="1">
              <a:spcBef>
                <a:spcPct val="0"/>
              </a:spcBef>
              <a:buClrTx/>
              <a:buNone/>
            </a:pPr>
            <a:endParaRPr lang="it-IT" sz="1600" b="1" dirty="0">
              <a:solidFill>
                <a:srgbClr val="3333CC"/>
              </a:solidFill>
              <a:ea typeface="+mj-ea"/>
              <a:cs typeface="+mj-cs"/>
            </a:endParaRPr>
          </a:p>
          <a:p>
            <a:pPr marL="0" lvl="0" indent="0" eaLnBrk="1" hangingPunct="1">
              <a:spcBef>
                <a:spcPct val="0"/>
              </a:spcBef>
              <a:buClrTx/>
              <a:buNone/>
            </a:pPr>
            <a:endParaRPr lang="it-IT" sz="1600" b="1" dirty="0">
              <a:solidFill>
                <a:srgbClr val="3333CC"/>
              </a:solidFill>
              <a:ea typeface="+mj-ea"/>
              <a:cs typeface="+mj-cs"/>
            </a:endParaRPr>
          </a:p>
          <a:p>
            <a:pPr marL="0" lvl="0" indent="0" eaLnBrk="1" hangingPunct="1">
              <a:spcBef>
                <a:spcPct val="0"/>
              </a:spcBef>
              <a:buClrTx/>
              <a:buNone/>
            </a:pPr>
            <a:endParaRPr lang="it-IT" sz="1800" b="1" dirty="0">
              <a:solidFill>
                <a:srgbClr val="3333CC"/>
              </a:solidFill>
              <a:ea typeface="+mj-ea"/>
              <a:cs typeface="+mj-cs"/>
            </a:endParaRPr>
          </a:p>
          <a:p>
            <a:pPr marL="0" lvl="0" indent="0" eaLnBrk="1" hangingPunct="1">
              <a:spcBef>
                <a:spcPct val="0"/>
              </a:spcBef>
              <a:buClrTx/>
              <a:buNone/>
            </a:pPr>
            <a:endParaRPr lang="it-IT" sz="2100" b="1" dirty="0">
              <a:solidFill>
                <a:srgbClr val="3333CC"/>
              </a:solidFill>
              <a:ea typeface="+mj-ea"/>
              <a:cs typeface="+mj-cs"/>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ea typeface="+mj-ea"/>
              <a:cs typeface="+mj-cs"/>
            </a:endParaRPr>
          </a:p>
          <a:p>
            <a:pPr marL="0" lvl="0" indent="0" algn="just" eaLnBrk="1" hangingPunct="1">
              <a:spcBef>
                <a:spcPct val="0"/>
              </a:spcBef>
              <a:buClrTx/>
              <a:buNone/>
            </a:pPr>
            <a:endParaRPr lang="it-IT" sz="2100" kern="1200" dirty="0">
              <a:solidFill>
                <a:srgbClr val="000000"/>
              </a:solidFill>
              <a:latin typeface="DecimaWE Rg" pitchFamily="2" charset="0"/>
            </a:endParaRPr>
          </a:p>
          <a:p>
            <a:pPr algn="just" eaLnBrk="1" hangingPunct="1">
              <a:defRPr/>
            </a:pPr>
            <a:endParaRPr lang="it-IT" sz="1400" b="1" i="1" dirty="0"/>
          </a:p>
        </p:txBody>
      </p:sp>
      <p:pic>
        <p:nvPicPr>
          <p:cNvPr id="4" name="Immagine 3" descr="Immagine che contiene testo, schermata, Elementi grafici, Carattere&#10;&#10;Descrizione generata automaticamente">
            <a:extLst>
              <a:ext uri="{FF2B5EF4-FFF2-40B4-BE49-F238E27FC236}">
                <a16:creationId xmlns:a16="http://schemas.microsoft.com/office/drawing/2014/main" id="{50EFDCD8-68A1-ED74-190C-554BF01C34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35589025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644008" y="188640"/>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467544" y="836713"/>
            <a:ext cx="8280920" cy="5112568"/>
          </a:xfrm>
        </p:spPr>
        <p:txBody>
          <a:bodyPr/>
          <a:lstStyle/>
          <a:p>
            <a:pPr mar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CRITERI di valutazione</a:t>
            </a:r>
            <a:endParaRPr lang="it-IT" sz="2000" b="1" cap="all" dirty="0">
              <a:solidFill>
                <a:srgbClr val="00B050"/>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valutativi</a:t>
            </a:r>
          </a:p>
          <a:p>
            <a:pPr marL="0" lvl="0" indent="0" algn="ctr" eaLnBrk="1" hangingPunct="1">
              <a:spcBef>
                <a:spcPct val="0"/>
              </a:spcBef>
              <a:buClrTx/>
              <a:buNone/>
            </a:pPr>
            <a:endParaRPr lang="it-IT" sz="500" b="1" cap="all" dirty="0">
              <a:solidFill>
                <a:srgbClr val="3333CC"/>
              </a:solidFill>
              <a:highlight>
                <a:srgbClr val="FFFF00"/>
              </a:highlight>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600" b="1" cap="all" dirty="0">
              <a:solidFill>
                <a:srgbClr val="00B050"/>
              </a:solidFill>
              <a:highlight>
                <a:srgbClr val="FFFF00"/>
              </a:highlight>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600" b="1" cap="all" dirty="0">
              <a:solidFill>
                <a:srgbClr val="00B050"/>
              </a:solidFill>
              <a:highlight>
                <a:srgbClr val="FFFF00"/>
              </a:highlight>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600" b="1" cap="all" dirty="0">
              <a:solidFill>
                <a:srgbClr val="00B050"/>
              </a:solidFill>
              <a:highlight>
                <a:srgbClr val="FFFF00"/>
              </a:highlight>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600" b="1" cap="all" dirty="0">
              <a:solidFill>
                <a:srgbClr val="00B050"/>
              </a:solidFill>
              <a:highlight>
                <a:srgbClr val="FFFF00"/>
              </a:highlight>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2000" dirty="0">
              <a:solidFill>
                <a:srgbClr val="00B050"/>
              </a:solidFill>
              <a:highlight>
                <a:srgbClr val="FFFF00"/>
              </a:highlight>
              <a:latin typeface="Arial" panose="020B0604020202020204" pitchFamily="34" charset="0"/>
              <a:ea typeface="+mj-ea"/>
              <a:cs typeface="Arial" panose="020B0604020202020204" pitchFamily="34" charset="0"/>
            </a:endParaRPr>
          </a:p>
          <a:p>
            <a:pPr marL="0" indent="0" algn="just" eaLnBrk="1" hangingPunct="1">
              <a:spcBef>
                <a:spcPct val="0"/>
              </a:spcBef>
              <a:buClrTx/>
              <a:buNone/>
            </a:pPr>
            <a:endParaRPr lang="it-IT" sz="2000" b="1" dirty="0">
              <a:solidFill>
                <a:srgbClr val="3333CC"/>
              </a:solidFill>
              <a:highlight>
                <a:srgbClr val="FFFF00"/>
              </a:highlight>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000" b="1" cap="all" dirty="0">
              <a:solidFill>
                <a:srgbClr val="3333CC"/>
              </a:solidFill>
              <a:highlight>
                <a:srgbClr val="FFFF00"/>
              </a:highlight>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ctr" eaLnBrk="1" hangingPunct="1">
              <a:spcBef>
                <a:spcPct val="0"/>
              </a:spcBef>
              <a:buClrTx/>
              <a:buNone/>
            </a:pPr>
            <a:endParaRPr lang="it-IT" sz="1600" b="1" dirty="0">
              <a:solidFill>
                <a:srgbClr val="3333CC"/>
              </a:solidFill>
              <a:ea typeface="+mj-ea"/>
              <a:cs typeface="+mj-cs"/>
            </a:endParaRPr>
          </a:p>
          <a:p>
            <a:pPr marL="0" lvl="0" indent="0" eaLnBrk="1" hangingPunct="1">
              <a:spcBef>
                <a:spcPct val="0"/>
              </a:spcBef>
              <a:buClrTx/>
              <a:buNone/>
            </a:pPr>
            <a:endParaRPr lang="it-IT" sz="1600" b="1" dirty="0">
              <a:solidFill>
                <a:srgbClr val="3333CC"/>
              </a:solidFill>
              <a:ea typeface="+mj-ea"/>
              <a:cs typeface="+mj-cs"/>
            </a:endParaRPr>
          </a:p>
          <a:p>
            <a:pPr marL="0" lvl="0" indent="0" eaLnBrk="1" hangingPunct="1">
              <a:spcBef>
                <a:spcPct val="0"/>
              </a:spcBef>
              <a:buClrTx/>
              <a:buNone/>
            </a:pPr>
            <a:endParaRPr lang="it-IT" sz="1800" b="1" dirty="0">
              <a:solidFill>
                <a:srgbClr val="3333CC"/>
              </a:solidFill>
              <a:ea typeface="+mj-ea"/>
              <a:cs typeface="+mj-cs"/>
            </a:endParaRPr>
          </a:p>
          <a:p>
            <a:pPr marL="0" lvl="0" indent="0" eaLnBrk="1" hangingPunct="1">
              <a:spcBef>
                <a:spcPct val="0"/>
              </a:spcBef>
              <a:buClrTx/>
              <a:buNone/>
            </a:pPr>
            <a:endParaRPr lang="it-IT" sz="2100" b="1" dirty="0">
              <a:solidFill>
                <a:srgbClr val="3333CC"/>
              </a:solidFill>
              <a:ea typeface="+mj-ea"/>
              <a:cs typeface="+mj-cs"/>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ea typeface="+mj-ea"/>
              <a:cs typeface="+mj-cs"/>
            </a:endParaRPr>
          </a:p>
          <a:p>
            <a:pPr marL="0" lvl="0" indent="0" algn="just" eaLnBrk="1" hangingPunct="1">
              <a:spcBef>
                <a:spcPct val="0"/>
              </a:spcBef>
              <a:buClrTx/>
              <a:buNone/>
            </a:pPr>
            <a:endParaRPr lang="it-IT" sz="2100" kern="1200" dirty="0">
              <a:solidFill>
                <a:srgbClr val="000000"/>
              </a:solidFill>
              <a:latin typeface="DecimaWE Rg" pitchFamily="2" charset="0"/>
            </a:endParaRPr>
          </a:p>
          <a:p>
            <a:pPr algn="just" eaLnBrk="1" hangingPunct="1">
              <a:defRPr/>
            </a:pPr>
            <a:endParaRPr lang="it-IT" sz="1400" b="1" i="1" dirty="0"/>
          </a:p>
        </p:txBody>
      </p:sp>
      <p:pic>
        <p:nvPicPr>
          <p:cNvPr id="5" name="Immagine 4" descr="Immagine che contiene testo, schermata, Elementi grafici, Carattere&#10;&#10;Descrizione generata automaticamente">
            <a:extLst>
              <a:ext uri="{FF2B5EF4-FFF2-40B4-BE49-F238E27FC236}">
                <a16:creationId xmlns:a16="http://schemas.microsoft.com/office/drawing/2014/main" id="{EF244290-CA16-C49D-A7A9-A80EA9ED5A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graphicFrame>
        <p:nvGraphicFramePr>
          <p:cNvPr id="2" name="Tabella 1">
            <a:extLst>
              <a:ext uri="{FF2B5EF4-FFF2-40B4-BE49-F238E27FC236}">
                <a16:creationId xmlns:a16="http://schemas.microsoft.com/office/drawing/2014/main" id="{75C31A22-521D-E704-68D6-2D0FA862FCEA}"/>
              </a:ext>
            </a:extLst>
          </p:cNvPr>
          <p:cNvGraphicFramePr>
            <a:graphicFrameLocks noGrp="1"/>
          </p:cNvGraphicFramePr>
          <p:nvPr>
            <p:extLst>
              <p:ext uri="{D42A27DB-BD31-4B8C-83A1-F6EECF244321}">
                <p14:modId xmlns:p14="http://schemas.microsoft.com/office/powerpoint/2010/main" val="3959499921"/>
              </p:ext>
            </p:extLst>
          </p:nvPr>
        </p:nvGraphicFramePr>
        <p:xfrm>
          <a:off x="1403648" y="2348880"/>
          <a:ext cx="6480720" cy="3319170"/>
        </p:xfrm>
        <a:graphic>
          <a:graphicData uri="http://schemas.openxmlformats.org/drawingml/2006/table">
            <a:tbl>
              <a:tblPr firstRow="1" firstCol="1" bandRow="1">
                <a:tableStyleId>{5C22544A-7EE6-4342-B048-85BDC9FD1C3A}</a:tableStyleId>
              </a:tblPr>
              <a:tblGrid>
                <a:gridCol w="1106464">
                  <a:extLst>
                    <a:ext uri="{9D8B030D-6E8A-4147-A177-3AD203B41FA5}">
                      <a16:colId xmlns:a16="http://schemas.microsoft.com/office/drawing/2014/main" val="955673859"/>
                    </a:ext>
                  </a:extLst>
                </a:gridCol>
                <a:gridCol w="5374256">
                  <a:extLst>
                    <a:ext uri="{9D8B030D-6E8A-4147-A177-3AD203B41FA5}">
                      <a16:colId xmlns:a16="http://schemas.microsoft.com/office/drawing/2014/main" val="1726686865"/>
                    </a:ext>
                  </a:extLst>
                </a:gridCol>
              </a:tblGrid>
              <a:tr h="502789">
                <a:tc>
                  <a:txBody>
                    <a:bodyPr/>
                    <a:lstStyle/>
                    <a:p>
                      <a:pPr algn="ctr">
                        <a:lnSpc>
                          <a:spcPct val="115000"/>
                        </a:lnSpc>
                        <a:spcAft>
                          <a:spcPts val="1000"/>
                        </a:spcAft>
                      </a:pPr>
                      <a:r>
                        <a:rPr lang="it-IT" sz="1050" dirty="0">
                          <a:effectLst/>
                        </a:rPr>
                        <a:t>INDICATORE</a:t>
                      </a:r>
                      <a:endParaRPr lang="it-IT"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it-IT" sz="1050">
                          <a:effectLst/>
                        </a:rPr>
                        <a:t>DESCRIZIONE</a:t>
                      </a:r>
                      <a:endParaRPr lang="it-IT"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20352077"/>
                  </a:ext>
                </a:extLst>
              </a:tr>
              <a:tr h="539173">
                <a:tc>
                  <a:txBody>
                    <a:bodyPr/>
                    <a:lstStyle/>
                    <a:p>
                      <a:pPr algn="ctr">
                        <a:lnSpc>
                          <a:spcPct val="115000"/>
                        </a:lnSpc>
                        <a:spcAft>
                          <a:spcPts val="1000"/>
                        </a:spcAft>
                      </a:pPr>
                      <a:r>
                        <a:rPr lang="it-IT" sz="1050" dirty="0">
                          <a:effectLst/>
                        </a:rPr>
                        <a:t>Alto </a:t>
                      </a:r>
                      <a:endParaRPr lang="it-IT"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it-IT" sz="1050" dirty="0">
                          <a:effectLst/>
                        </a:rPr>
                        <a:t>Gli aspetti sostanziali previsti dal criterio sono affrontati in modo convincente e significativo. Sono forniti gli elementi sostanziali richiesti su tutte le questioni poste nel criterio e non ci sono aspetti o aree di non chiarezza</a:t>
                      </a:r>
                      <a:endParaRPr lang="it-IT"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09774951"/>
                  </a:ext>
                </a:extLst>
              </a:tr>
              <a:tr h="539173">
                <a:tc>
                  <a:txBody>
                    <a:bodyPr/>
                    <a:lstStyle/>
                    <a:p>
                      <a:pPr algn="ctr">
                        <a:lnSpc>
                          <a:spcPct val="115000"/>
                        </a:lnSpc>
                        <a:spcAft>
                          <a:spcPts val="1000"/>
                        </a:spcAft>
                      </a:pPr>
                      <a:r>
                        <a:rPr lang="it-IT" sz="1050" dirty="0">
                          <a:effectLst/>
                        </a:rPr>
                        <a:t>Medio – alto </a:t>
                      </a:r>
                      <a:endParaRPr lang="it-IT"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it-IT" sz="1050" dirty="0">
                          <a:effectLst/>
                        </a:rPr>
                        <a:t>Gli aspetti sostanziali previsti dal criterio sono affrontati in modo adeguato anche se sono possibili alcuni miglioramenti. Sono forniti gli elementi sostanziali richiesti su tutte o quasi tutte le questioni poste nel criterio</a:t>
                      </a:r>
                      <a:endParaRPr lang="it-IT"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21007678"/>
                  </a:ext>
                </a:extLst>
              </a:tr>
              <a:tr h="590775">
                <a:tc>
                  <a:txBody>
                    <a:bodyPr/>
                    <a:lstStyle/>
                    <a:p>
                      <a:pPr algn="ctr">
                        <a:lnSpc>
                          <a:spcPct val="115000"/>
                        </a:lnSpc>
                        <a:spcAft>
                          <a:spcPts val="1000"/>
                        </a:spcAft>
                      </a:pPr>
                      <a:r>
                        <a:rPr lang="it-IT" sz="1050" dirty="0">
                          <a:effectLst/>
                        </a:rPr>
                        <a:t>Medio</a:t>
                      </a:r>
                      <a:endParaRPr lang="it-IT"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it-IT" sz="1050" dirty="0">
                          <a:effectLst/>
                        </a:rPr>
                        <a:t>Gli aspetti sostanziali previsti dal criterio sono affrontati in modo generale ma sono presenti parecchie debolezze. Sono forniti alcuni elementi sostanziali significativi ma ci sono diverse questioni poste nel criterio per cui mancano dettagli o gli elementi forniti sono limitati</a:t>
                      </a:r>
                      <a:endParaRPr lang="it-IT"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98163327"/>
                  </a:ext>
                </a:extLst>
              </a:tr>
              <a:tr h="576691">
                <a:tc>
                  <a:txBody>
                    <a:bodyPr/>
                    <a:lstStyle/>
                    <a:p>
                      <a:pPr algn="ctr">
                        <a:lnSpc>
                          <a:spcPct val="115000"/>
                        </a:lnSpc>
                        <a:spcAft>
                          <a:spcPts val="1000"/>
                        </a:spcAft>
                      </a:pPr>
                      <a:r>
                        <a:rPr lang="it-IT" sz="1050" dirty="0">
                          <a:effectLst/>
                        </a:rPr>
                        <a:t>Medio – basso </a:t>
                      </a:r>
                      <a:endParaRPr lang="it-IT"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it-IT" sz="1050" dirty="0">
                          <a:effectLst/>
                        </a:rPr>
                        <a:t>Gli aspetti sostanziali previsti dal criterio sono affrontati parzialmente o si forniscono elementi non completi. Sono affrontate solo in parte le questioni poste nel criterio o sono forniti pochi elementi sostanziali rilevanti</a:t>
                      </a:r>
                      <a:endParaRPr lang="it-IT"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82657833"/>
                  </a:ext>
                </a:extLst>
              </a:tr>
              <a:tr h="566747">
                <a:tc>
                  <a:txBody>
                    <a:bodyPr/>
                    <a:lstStyle/>
                    <a:p>
                      <a:pPr algn="ctr">
                        <a:lnSpc>
                          <a:spcPct val="115000"/>
                        </a:lnSpc>
                        <a:spcAft>
                          <a:spcPts val="1000"/>
                        </a:spcAft>
                      </a:pPr>
                      <a:r>
                        <a:rPr lang="it-IT" sz="1050" dirty="0">
                          <a:effectLst/>
                        </a:rPr>
                        <a:t>Basso </a:t>
                      </a:r>
                      <a:endParaRPr lang="it-IT"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it-IT" sz="1050" dirty="0">
                          <a:effectLst/>
                        </a:rPr>
                        <a:t>Gli aspetti sostanziali previsti dal criterio non sono affrontati (o sono affrontati marginalmente) o gli stessi non possono essere valutati per i molti elementi carenti o non completi. Non sono affrontate le questioni poste nel criterio o sono forniti elementi sostanziali poco rilevanti</a:t>
                      </a:r>
                      <a:endParaRPr lang="it-IT"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23955210"/>
                  </a:ext>
                </a:extLst>
              </a:tr>
            </a:tbl>
          </a:graphicData>
        </a:graphic>
      </p:graphicFrame>
    </p:spTree>
    <p:extLst>
      <p:ext uri="{BB962C8B-B14F-4D97-AF65-F5344CB8AC3E}">
        <p14:creationId xmlns:p14="http://schemas.microsoft.com/office/powerpoint/2010/main" val="32126033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7" name="Rectangle 3"/>
          <p:cNvSpPr>
            <a:spLocks noGrp="1" noChangeArrowheads="1"/>
          </p:cNvSpPr>
          <p:nvPr>
            <p:ph type="body" idx="1"/>
          </p:nvPr>
        </p:nvSpPr>
        <p:spPr>
          <a:xfrm>
            <a:off x="179512" y="836712"/>
            <a:ext cx="8856662" cy="5112444"/>
          </a:xfrm>
        </p:spPr>
        <p:txBody>
          <a:bodyPr/>
          <a:lstStyle/>
          <a:p>
            <a:pPr marL="0" indent="0" algn="ctr" eaLnBrk="1" hangingPunct="1">
              <a:spcBef>
                <a:spcPct val="0"/>
              </a:spcBef>
              <a:buClrTx/>
              <a:buNone/>
              <a:defRPr/>
            </a:pPr>
            <a:r>
              <a:rPr lang="it-IT" sz="3600" b="1" cap="all" dirty="0">
                <a:solidFill>
                  <a:srgbClr val="3333CC"/>
                </a:solidFill>
                <a:latin typeface="Arial" panose="020B0604020202020204" pitchFamily="34" charset="0"/>
                <a:ea typeface="+mj-ea"/>
                <a:cs typeface="Arial" panose="020B0604020202020204" pitchFamily="34" charset="0"/>
              </a:rPr>
              <a:t>IL CONTRIBUTO</a:t>
            </a:r>
          </a:p>
          <a:p>
            <a:pPr marL="0" indent="0" algn="ctr" eaLnBrk="1" hangingPunct="1">
              <a:spcBef>
                <a:spcPct val="0"/>
              </a:spcBef>
              <a:buClrTx/>
              <a:buNone/>
              <a:defRPr/>
            </a:pPr>
            <a:endParaRPr lang="it-IT" sz="1200" b="1" cap="all" dirty="0">
              <a:solidFill>
                <a:srgbClr val="3333CC"/>
              </a:solidFill>
              <a:latin typeface="Arial" panose="020B0604020202020204" pitchFamily="34" charset="0"/>
              <a:ea typeface="+mj-ea"/>
              <a:cs typeface="Arial" panose="020B0604020202020204" pitchFamily="34" charset="0"/>
            </a:endParaRPr>
          </a:p>
          <a:p>
            <a:pPr algn="ctr" eaLnBrk="1" hangingPunct="1">
              <a:lnSpc>
                <a:spcPct val="80000"/>
              </a:lnSpc>
              <a:buFontTx/>
              <a:buNone/>
              <a:defRPr/>
            </a:pPr>
            <a:r>
              <a:rPr lang="it-IT" sz="2000" b="1" dirty="0">
                <a:solidFill>
                  <a:schemeClr val="accent2"/>
                </a:solidFill>
                <a:latin typeface="Arial" panose="020B0604020202020204" pitchFamily="34" charset="0"/>
                <a:cs typeface="Arial" panose="020B0604020202020204" pitchFamily="34" charset="0"/>
              </a:rPr>
              <a:t>CORRISPONDE AL FABBISOGNO FINANZIAMENTO  </a:t>
            </a:r>
          </a:p>
          <a:p>
            <a:pPr eaLnBrk="1" hangingPunct="1">
              <a:lnSpc>
                <a:spcPct val="80000"/>
              </a:lnSpc>
              <a:buFontTx/>
              <a:buNone/>
              <a:defRPr/>
            </a:pPr>
            <a:endParaRPr lang="it-IT" sz="2000" b="1" dirty="0">
              <a:latin typeface="Arial" panose="020B0604020202020204" pitchFamily="34" charset="0"/>
              <a:cs typeface="Arial" panose="020B0604020202020204" pitchFamily="34" charset="0"/>
            </a:endParaRPr>
          </a:p>
          <a:p>
            <a:pPr algn="ctr" eaLnBrk="1" hangingPunct="1">
              <a:lnSpc>
                <a:spcPct val="80000"/>
              </a:lnSpc>
              <a:buFontTx/>
              <a:buNone/>
              <a:defRPr/>
            </a:pPr>
            <a:r>
              <a:rPr lang="it-IT" sz="2000" b="1" dirty="0">
                <a:latin typeface="Arial" panose="020B0604020202020204" pitchFamily="34" charset="0"/>
                <a:cs typeface="Arial" panose="020B0604020202020204" pitchFamily="34" charset="0"/>
              </a:rPr>
              <a:t>FABBISOGNO DI FINANZIAMENTO E’ DATO DA:  </a:t>
            </a:r>
          </a:p>
          <a:p>
            <a:pPr algn="ctr" eaLnBrk="1" hangingPunct="1">
              <a:lnSpc>
                <a:spcPct val="80000"/>
              </a:lnSpc>
              <a:buFontTx/>
              <a:buNone/>
              <a:defRPr/>
            </a:pPr>
            <a:r>
              <a:rPr lang="it-IT" sz="2000" b="1" dirty="0">
                <a:latin typeface="Arial" panose="020B0604020202020204" pitchFamily="34" charset="0"/>
                <a:cs typeface="Arial" panose="020B0604020202020204" pitchFamily="34" charset="0"/>
              </a:rPr>
              <a:t>costi previsti– entrate previste</a:t>
            </a:r>
          </a:p>
          <a:p>
            <a:pPr algn="ctr" eaLnBrk="1" hangingPunct="1">
              <a:lnSpc>
                <a:spcPct val="80000"/>
              </a:lnSpc>
              <a:buFontTx/>
              <a:buNone/>
              <a:defRPr/>
            </a:pPr>
            <a:endParaRPr lang="it-IT" sz="2000" b="1" u="sng" dirty="0">
              <a:solidFill>
                <a:srgbClr val="FF0000"/>
              </a:solidFill>
              <a:latin typeface="Arial" panose="020B0604020202020204" pitchFamily="34" charset="0"/>
              <a:cs typeface="Arial" panose="020B0604020202020204" pitchFamily="34" charset="0"/>
            </a:endParaRPr>
          </a:p>
          <a:p>
            <a:pPr marL="0" indent="0" algn="just" eaLnBrk="1" hangingPunct="1">
              <a:lnSpc>
                <a:spcPct val="80000"/>
              </a:lnSpc>
              <a:buNone/>
              <a:defRPr/>
            </a:pPr>
            <a:r>
              <a:rPr lang="it-IT" sz="2000" dirty="0">
                <a:latin typeface="Arial" panose="020B0604020202020204" pitchFamily="34" charset="0"/>
                <a:cs typeface="Arial" panose="020B0604020202020204" pitchFamily="34" charset="0"/>
              </a:rPr>
              <a:t>I </a:t>
            </a:r>
            <a:r>
              <a:rPr lang="it-IT" sz="2000" b="1" dirty="0">
                <a:latin typeface="Arial" panose="020B0604020202020204" pitchFamily="34" charset="0"/>
                <a:cs typeface="Arial" panose="020B0604020202020204" pitchFamily="34" charset="0"/>
              </a:rPr>
              <a:t>Costi previsti: devono rientrare tra le spese ammissibili</a:t>
            </a:r>
            <a:r>
              <a:rPr lang="it-IT" sz="2000" dirty="0">
                <a:latin typeface="Arial" panose="020B0604020202020204" pitchFamily="34" charset="0"/>
                <a:cs typeface="Arial" panose="020B0604020202020204" pitchFamily="34" charset="0"/>
              </a:rPr>
              <a:t> (in sintesi: </a:t>
            </a:r>
            <a:r>
              <a:rPr lang="it-IT" sz="2000" i="1" dirty="0">
                <a:latin typeface="Arial" panose="020B0604020202020204" pitchFamily="34" charset="0"/>
                <a:cs typeface="Arial" panose="020B0604020202020204" pitchFamily="34" charset="0"/>
              </a:rPr>
              <a:t>spese di personale, produzione…</a:t>
            </a:r>
            <a:r>
              <a:rPr lang="it-IT" sz="2000" dirty="0">
                <a:latin typeface="Arial" panose="020B0604020202020204" pitchFamily="34" charset="0"/>
                <a:cs typeface="Arial" panose="020B0604020202020204" pitchFamily="34" charset="0"/>
              </a:rPr>
              <a:t>, </a:t>
            </a:r>
          </a:p>
          <a:p>
            <a:pPr marL="0" indent="0" algn="just" eaLnBrk="1" hangingPunct="1">
              <a:lnSpc>
                <a:spcPct val="80000"/>
              </a:lnSpc>
              <a:buNone/>
              <a:defRPr/>
            </a:pPr>
            <a:r>
              <a:rPr lang="it-IT" sz="2000" dirty="0">
                <a:latin typeface="Arial" panose="020B0604020202020204" pitchFamily="34" charset="0"/>
                <a:cs typeface="Arial" panose="020B0604020202020204" pitchFamily="34" charset="0"/>
              </a:rPr>
              <a:t>Le </a:t>
            </a:r>
            <a:r>
              <a:rPr lang="it-IT" sz="2000" b="1" dirty="0">
                <a:latin typeface="Arial" panose="020B0604020202020204" pitchFamily="34" charset="0"/>
                <a:cs typeface="Arial" panose="020B0604020202020204" pitchFamily="34" charset="0"/>
              </a:rPr>
              <a:t>Entrate previste: </a:t>
            </a:r>
            <a:r>
              <a:rPr lang="it-IT" sz="2000" dirty="0">
                <a:latin typeface="Arial" panose="020B0604020202020204" pitchFamily="34" charset="0"/>
                <a:cs typeface="Arial" panose="020B0604020202020204" pitchFamily="34" charset="0"/>
              </a:rPr>
              <a:t>si intendono le fonti di finanziamento direttamente connesse con il progetto (ad es. le entrate generate dalla realizzazione del progetto,  i fondi propri del proponente e/o partner, le donazioni, le raccolte fondi e sponsorizzazioni, i contributi pubblici etc..) </a:t>
            </a:r>
            <a:r>
              <a:rPr lang="it-IT" sz="2000" b="1" dirty="0">
                <a:solidFill>
                  <a:srgbClr val="FF0000"/>
                </a:solidFill>
                <a:latin typeface="Arial" panose="020B0604020202020204" pitchFamily="34" charset="0"/>
                <a:cs typeface="Arial" panose="020B0604020202020204" pitchFamily="34" charset="0"/>
              </a:rPr>
              <a:t>+ L’EVENTUALE FINANZIAMENTO PERCEPITO CHE DA’ LUOGO AL CREDITO D’IMPOSTA A TITOLO DI ART BONUS REGIONALE</a:t>
            </a:r>
          </a:p>
          <a:p>
            <a:pPr marL="0" indent="0" eaLnBrk="1" hangingPunct="1">
              <a:lnSpc>
                <a:spcPct val="80000"/>
              </a:lnSpc>
              <a:buFontTx/>
              <a:buNone/>
              <a:defRPr/>
            </a:pPr>
            <a:endParaRPr lang="it-IT" sz="1600" i="1" dirty="0"/>
          </a:p>
          <a:p>
            <a:pPr marL="0" indent="0" algn="ctr" eaLnBrk="1" hangingPunct="1">
              <a:lnSpc>
                <a:spcPct val="80000"/>
              </a:lnSpc>
              <a:buNone/>
              <a:defRPr/>
            </a:pPr>
            <a:r>
              <a:rPr lang="it-IT" sz="2400" b="1" i="1" dirty="0"/>
              <a:t>E’ previsto un anticipo del 100%, su richiesta del beneficiario</a:t>
            </a:r>
            <a:r>
              <a:rPr lang="it-IT" sz="2400" b="1" i="1" dirty="0">
                <a:solidFill>
                  <a:srgbClr val="FF0000"/>
                </a:solidFill>
              </a:rPr>
              <a:t> </a:t>
            </a:r>
          </a:p>
          <a:p>
            <a:pPr marL="0" indent="0" eaLnBrk="1" hangingPunct="1">
              <a:lnSpc>
                <a:spcPct val="80000"/>
              </a:lnSpc>
              <a:buFontTx/>
              <a:buNone/>
              <a:defRPr/>
            </a:pPr>
            <a:endParaRPr lang="it-IT" sz="1600" i="1" dirty="0"/>
          </a:p>
          <a:p>
            <a:pPr eaLnBrk="1" hangingPunct="1">
              <a:lnSpc>
                <a:spcPct val="80000"/>
              </a:lnSpc>
              <a:defRPr/>
            </a:pPr>
            <a:endParaRPr lang="it-IT" sz="1600" b="1" dirty="0">
              <a:solidFill>
                <a:srgbClr val="21449C"/>
              </a:solidFill>
            </a:endParaRPr>
          </a:p>
          <a:p>
            <a:pPr eaLnBrk="1" hangingPunct="1">
              <a:lnSpc>
                <a:spcPct val="80000"/>
              </a:lnSpc>
              <a:buFontTx/>
              <a:buNone/>
              <a:defRPr/>
            </a:pPr>
            <a:endParaRPr lang="it-IT" sz="1600" dirty="0"/>
          </a:p>
        </p:txBody>
      </p:sp>
      <p:pic>
        <p:nvPicPr>
          <p:cNvPr id="4" name="Immagine 3" descr="Immagine che contiene testo, schermata, Elementi grafici, Carattere&#10;&#10;Descrizione generata automaticamente">
            <a:extLst>
              <a:ext uri="{FF2B5EF4-FFF2-40B4-BE49-F238E27FC236}">
                <a16:creationId xmlns:a16="http://schemas.microsoft.com/office/drawing/2014/main" id="{A4449DA2-4E7C-1A90-9FF4-DFB7B450A1E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152924513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7" name="Rectangle 3"/>
          <p:cNvSpPr>
            <a:spLocks noGrp="1" noChangeArrowheads="1"/>
          </p:cNvSpPr>
          <p:nvPr>
            <p:ph type="body" idx="1"/>
          </p:nvPr>
        </p:nvSpPr>
        <p:spPr>
          <a:xfrm>
            <a:off x="251520" y="836712"/>
            <a:ext cx="8712968" cy="5184576"/>
          </a:xfrm>
        </p:spPr>
        <p:txBody>
          <a:bodyPr/>
          <a:lstStyle/>
          <a:p>
            <a:pPr marL="0" indent="0" algn="ctr" eaLnBrk="1" hangingPunct="1">
              <a:buNone/>
              <a:defRPr/>
            </a:pPr>
            <a:r>
              <a:rPr lang="it-IT" sz="3600" b="1" dirty="0">
                <a:solidFill>
                  <a:schemeClr val="accent2"/>
                </a:solidFill>
                <a:latin typeface="Arial" panose="020B0604020202020204" pitchFamily="34" charset="0"/>
                <a:cs typeface="Arial" panose="020B0604020202020204" pitchFamily="34" charset="0"/>
              </a:rPr>
              <a:t>IL CONTRIBUTO</a:t>
            </a:r>
          </a:p>
          <a:p>
            <a:pPr marL="0" indent="0" algn="ctr" eaLnBrk="1" hangingPunct="1">
              <a:buNone/>
              <a:defRPr/>
            </a:pPr>
            <a:endParaRPr lang="it-IT" sz="3600" b="1" dirty="0">
              <a:solidFill>
                <a:schemeClr val="accent2"/>
              </a:solidFill>
              <a:latin typeface="Arial" panose="020B0604020202020204" pitchFamily="34" charset="0"/>
              <a:cs typeface="Arial" panose="020B0604020202020204" pitchFamily="34" charset="0"/>
            </a:endParaRPr>
          </a:p>
          <a:p>
            <a:pPr marL="0" indent="0" algn="ctr" eaLnBrk="1" hangingPunct="1">
              <a:buNone/>
              <a:defRPr/>
            </a:pPr>
            <a:endParaRPr lang="it-IT" sz="1200" b="1" dirty="0">
              <a:solidFill>
                <a:srgbClr val="21449C"/>
              </a:solidFill>
              <a:latin typeface="Arial" panose="020B0604020202020204" pitchFamily="34" charset="0"/>
              <a:cs typeface="Arial" panose="020B0604020202020204" pitchFamily="34" charset="0"/>
            </a:endParaRPr>
          </a:p>
          <a:p>
            <a:pPr marL="0" indent="0" algn="ctr" eaLnBrk="1" hangingPunct="1">
              <a:lnSpc>
                <a:spcPct val="80000"/>
              </a:lnSpc>
              <a:buNone/>
              <a:defRPr/>
            </a:pPr>
            <a:r>
              <a:rPr lang="it-IT" sz="1800" b="1" dirty="0">
                <a:solidFill>
                  <a:schemeClr val="accent1">
                    <a:lumMod val="75000"/>
                  </a:schemeClr>
                </a:solidFill>
                <a:latin typeface="Arial" panose="020B0604020202020204" pitchFamily="34" charset="0"/>
                <a:cs typeface="Arial" panose="020B0604020202020204" pitchFamily="34" charset="0"/>
              </a:rPr>
              <a:t>L’importo della partecipazione finanziaria della Regione può arrivare fino al	</a:t>
            </a:r>
          </a:p>
          <a:p>
            <a:pPr marL="0" indent="0" algn="ctr" eaLnBrk="1" hangingPunct="1">
              <a:lnSpc>
                <a:spcPct val="80000"/>
              </a:lnSpc>
              <a:buNone/>
              <a:defRPr/>
            </a:pPr>
            <a:r>
              <a:rPr lang="it-IT" sz="2000" b="1" u="sng" dirty="0">
                <a:solidFill>
                  <a:schemeClr val="accent1">
                    <a:lumMod val="75000"/>
                  </a:schemeClr>
                </a:solidFill>
                <a:latin typeface="Arial" panose="020B0604020202020204" pitchFamily="34" charset="0"/>
                <a:cs typeface="Arial" panose="020B0604020202020204" pitchFamily="34" charset="0"/>
              </a:rPr>
              <a:t>100% dei costi ammissibili </a:t>
            </a:r>
          </a:p>
          <a:p>
            <a:pPr marL="0" indent="0" algn="ctr" eaLnBrk="1" hangingPunct="1">
              <a:lnSpc>
                <a:spcPct val="80000"/>
              </a:lnSpc>
              <a:buFontTx/>
              <a:buNone/>
              <a:defRPr/>
            </a:pPr>
            <a:endParaRPr lang="it-IT" sz="1200" b="1" u="sng" dirty="0">
              <a:solidFill>
                <a:srgbClr val="FF0000"/>
              </a:solidFill>
              <a:latin typeface="Arial" panose="020B0604020202020204" pitchFamily="34" charset="0"/>
              <a:cs typeface="Arial" panose="020B0604020202020204" pitchFamily="34" charset="0"/>
            </a:endParaRPr>
          </a:p>
          <a:p>
            <a:pPr marL="0" indent="0" algn="ctr" eaLnBrk="1" hangingPunct="1">
              <a:lnSpc>
                <a:spcPct val="80000"/>
              </a:lnSpc>
              <a:buFontTx/>
              <a:buNone/>
              <a:defRPr/>
            </a:pPr>
            <a:endParaRPr lang="it-IT" sz="2000" b="1" dirty="0">
              <a:latin typeface="Arial" panose="020B0604020202020204" pitchFamily="34" charset="0"/>
              <a:cs typeface="Arial" panose="020B0604020202020204" pitchFamily="34" charset="0"/>
            </a:endParaRPr>
          </a:p>
          <a:p>
            <a:pPr marL="0" indent="0" algn="ctr" eaLnBrk="1" hangingPunct="1">
              <a:lnSpc>
                <a:spcPct val="80000"/>
              </a:lnSpc>
              <a:buFontTx/>
              <a:buNone/>
              <a:defRPr/>
            </a:pPr>
            <a:endParaRPr lang="it-IT" sz="2000" b="1" dirty="0">
              <a:latin typeface="Arial" panose="020B0604020202020204" pitchFamily="34" charset="0"/>
              <a:cs typeface="Arial" panose="020B0604020202020204" pitchFamily="34" charset="0"/>
            </a:endParaRPr>
          </a:p>
          <a:p>
            <a:pPr marL="0" indent="0" algn="ctr" eaLnBrk="1" hangingPunct="1">
              <a:lnSpc>
                <a:spcPct val="80000"/>
              </a:lnSpc>
              <a:buFontTx/>
              <a:buNone/>
              <a:defRPr/>
            </a:pPr>
            <a:r>
              <a:rPr lang="it-IT" sz="2000" b="1" dirty="0">
                <a:latin typeface="Arial" panose="020B0604020202020204" pitchFamily="34" charset="0"/>
                <a:cs typeface="Arial" panose="020B0604020202020204" pitchFamily="34" charset="0"/>
              </a:rPr>
              <a:t>L’importo del contributo è pari all’incentivo richiesto </a:t>
            </a:r>
          </a:p>
          <a:p>
            <a:pPr marL="0" indent="0" algn="ctr" eaLnBrk="1" hangingPunct="1">
              <a:lnSpc>
                <a:spcPct val="80000"/>
              </a:lnSpc>
              <a:buFontTx/>
              <a:buNone/>
              <a:defRPr/>
            </a:pPr>
            <a:endParaRPr lang="it-IT" sz="2000" b="1" dirty="0">
              <a:latin typeface="Arial" panose="020B0604020202020204" pitchFamily="34" charset="0"/>
              <a:cs typeface="Arial" panose="020B0604020202020204" pitchFamily="34" charset="0"/>
            </a:endParaRPr>
          </a:p>
          <a:p>
            <a:pPr marL="0" indent="0" algn="ctr" eaLnBrk="1" hangingPunct="1">
              <a:lnSpc>
                <a:spcPct val="80000"/>
              </a:lnSpc>
              <a:buFontTx/>
              <a:buNone/>
              <a:defRPr/>
            </a:pPr>
            <a:endParaRPr lang="it-IT" sz="2000" b="1" dirty="0">
              <a:latin typeface="Arial" panose="020B0604020202020204" pitchFamily="34" charset="0"/>
              <a:cs typeface="Arial" panose="020B0604020202020204" pitchFamily="34" charset="0"/>
            </a:endParaRPr>
          </a:p>
          <a:p>
            <a:pPr marL="457200" lvl="1" indent="0" algn="ctr">
              <a:buNone/>
            </a:pPr>
            <a:r>
              <a:rPr lang="it-IT" sz="2000" b="1" dirty="0">
                <a:solidFill>
                  <a:srgbClr val="C00000"/>
                </a:solidFill>
                <a:latin typeface="Arial" panose="020B0604020202020204" pitchFamily="34" charset="0"/>
                <a:cs typeface="Arial" panose="020B0604020202020204" pitchFamily="34" charset="0"/>
              </a:rPr>
              <a:t>In caso di attribuzione di punteggio complessivo inferiore a 50 punti contributo non concedibile</a:t>
            </a:r>
            <a:endParaRPr lang="it-IT" sz="1600" dirty="0">
              <a:solidFill>
                <a:srgbClr val="C00000"/>
              </a:solidFill>
              <a:latin typeface="Arial" panose="020B0604020202020204" pitchFamily="34" charset="0"/>
              <a:cs typeface="Arial" panose="020B0604020202020204" pitchFamily="34" charset="0"/>
            </a:endParaRPr>
          </a:p>
          <a:p>
            <a:pPr eaLnBrk="1" hangingPunct="1">
              <a:lnSpc>
                <a:spcPct val="80000"/>
              </a:lnSpc>
              <a:buFontTx/>
              <a:buNone/>
              <a:defRPr/>
            </a:pPr>
            <a:endParaRPr lang="it-IT" sz="1600" dirty="0">
              <a:latin typeface="Arial" panose="020B0604020202020204" pitchFamily="34" charset="0"/>
              <a:cs typeface="Arial" panose="020B0604020202020204" pitchFamily="34" charset="0"/>
            </a:endParaRPr>
          </a:p>
        </p:txBody>
      </p:sp>
      <p:pic>
        <p:nvPicPr>
          <p:cNvPr id="4" name="Immagine 3" descr="Immagine che contiene testo, schermata, Elementi grafici, Carattere&#10;&#10;Descrizione generata automaticamente">
            <a:extLst>
              <a:ext uri="{FF2B5EF4-FFF2-40B4-BE49-F238E27FC236}">
                <a16:creationId xmlns:a16="http://schemas.microsoft.com/office/drawing/2014/main" id="{3641FE6C-8EC6-BDCF-83B1-9B318F41A98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2817725878"/>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7" name="Rectangle 3"/>
          <p:cNvSpPr>
            <a:spLocks noGrp="1" noChangeArrowheads="1"/>
          </p:cNvSpPr>
          <p:nvPr>
            <p:ph type="body" idx="1"/>
          </p:nvPr>
        </p:nvSpPr>
        <p:spPr>
          <a:xfrm>
            <a:off x="251520" y="836712"/>
            <a:ext cx="8712968" cy="5184576"/>
          </a:xfrm>
        </p:spPr>
        <p:txBody>
          <a:bodyPr/>
          <a:lstStyle/>
          <a:p>
            <a:pPr marL="0" indent="0" algn="ctr" eaLnBrk="1" hangingPunct="1">
              <a:buNone/>
              <a:defRPr/>
            </a:pPr>
            <a:r>
              <a:rPr lang="it-IT" sz="3600" b="1" dirty="0">
                <a:solidFill>
                  <a:schemeClr val="accent2"/>
                </a:solidFill>
                <a:latin typeface="Arial" panose="020B0604020202020204" pitchFamily="34" charset="0"/>
                <a:cs typeface="Arial" panose="020B0604020202020204" pitchFamily="34" charset="0"/>
              </a:rPr>
              <a:t>IL CONTRIBUTO </a:t>
            </a:r>
            <a:r>
              <a:rPr kumimoji="0" lang="it-IT" sz="2000" b="1" i="0" u="none" strike="noStrike" kern="0" cap="all" spc="0" normalizeH="0" baseline="0" noProof="0" dirty="0" err="1">
                <a:ln>
                  <a:noFill/>
                </a:ln>
                <a:solidFill>
                  <a:srgbClr val="00B050"/>
                </a:solidFill>
                <a:effectLst/>
                <a:uLnTx/>
                <a:uFillTx/>
                <a:latin typeface="Arial" panose="020B0604020202020204" pitchFamily="34" charset="0"/>
                <a:ea typeface="+mn-ea"/>
                <a:cs typeface="Arial" panose="020B0604020202020204" pitchFamily="34" charset="0"/>
              </a:rPr>
              <a:t>NOVITà</a:t>
            </a:r>
            <a:endParaRPr lang="it-IT" sz="3600" b="1" dirty="0">
              <a:solidFill>
                <a:schemeClr val="accent2"/>
              </a:solidFill>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1" i="0" u="none" strike="noStrike" kern="0" cap="all" spc="0" normalizeH="0" baseline="0" noProof="0" dirty="0">
                <a:ln>
                  <a:noFill/>
                </a:ln>
                <a:solidFill>
                  <a:srgbClr val="00B050"/>
                </a:solidFill>
                <a:effectLst/>
                <a:uLnTx/>
                <a:uFillTx/>
                <a:latin typeface="Arial" panose="020B0604020202020204" pitchFamily="34" charset="0"/>
                <a:ea typeface="+mn-ea"/>
                <a:cs typeface="Arial" panose="020B0604020202020204" pitchFamily="34" charset="0"/>
              </a:rPr>
              <a:t>AVVISI PROGETTI LOCALI</a:t>
            </a:r>
          </a:p>
          <a:p>
            <a:pPr marL="0" indent="0" algn="ctr" eaLnBrk="1" hangingPunct="1">
              <a:buNone/>
              <a:defRPr/>
            </a:pPr>
            <a:endParaRPr lang="it-IT" sz="3600" b="1" dirty="0">
              <a:solidFill>
                <a:schemeClr val="accent2"/>
              </a:solidFill>
              <a:latin typeface="Arial" panose="020B0604020202020204" pitchFamily="34" charset="0"/>
              <a:cs typeface="Arial" panose="020B0604020202020204" pitchFamily="34" charset="0"/>
            </a:endParaRPr>
          </a:p>
          <a:p>
            <a:pPr marL="0" indent="0" algn="ctr" eaLnBrk="1" hangingPunct="1">
              <a:buNone/>
              <a:defRPr/>
            </a:pPr>
            <a:endParaRPr lang="it-IT" sz="1200" b="1" dirty="0">
              <a:solidFill>
                <a:srgbClr val="21449C"/>
              </a:solidFill>
              <a:latin typeface="Arial" panose="020B0604020202020204" pitchFamily="34" charset="0"/>
              <a:cs typeface="Arial" panose="020B0604020202020204" pitchFamily="34" charset="0"/>
            </a:endParaRPr>
          </a:p>
          <a:p>
            <a:pPr marL="0" indent="0" algn="ctr" eaLnBrk="1" hangingPunct="1">
              <a:lnSpc>
                <a:spcPct val="80000"/>
              </a:lnSpc>
              <a:buNone/>
              <a:defRPr/>
            </a:pPr>
            <a:r>
              <a:rPr lang="it-IT" sz="1800" b="1" dirty="0">
                <a:solidFill>
                  <a:schemeClr val="accent6"/>
                </a:solidFill>
                <a:latin typeface="Arial" panose="020B0604020202020204" pitchFamily="34" charset="0"/>
                <a:cs typeface="Arial" panose="020B0604020202020204" pitchFamily="34" charset="0"/>
              </a:rPr>
              <a:t>L’importo della partecipazione finanziaria della Regione può arrivare fino al	</a:t>
            </a:r>
          </a:p>
          <a:p>
            <a:pPr marL="0" indent="0" algn="ctr" eaLnBrk="1" hangingPunct="1">
              <a:lnSpc>
                <a:spcPct val="80000"/>
              </a:lnSpc>
              <a:buNone/>
              <a:defRPr/>
            </a:pPr>
            <a:r>
              <a:rPr lang="it-IT" sz="2000" b="1" u="sng" dirty="0">
                <a:solidFill>
                  <a:schemeClr val="accent6"/>
                </a:solidFill>
                <a:latin typeface="Arial" panose="020B0604020202020204" pitchFamily="34" charset="0"/>
                <a:cs typeface="Arial" panose="020B0604020202020204" pitchFamily="34" charset="0"/>
              </a:rPr>
              <a:t>100% dei costi ammissibili </a:t>
            </a:r>
          </a:p>
          <a:p>
            <a:pPr marL="0" indent="0" algn="ctr" eaLnBrk="1" hangingPunct="1">
              <a:lnSpc>
                <a:spcPct val="80000"/>
              </a:lnSpc>
              <a:buFontTx/>
              <a:buNone/>
              <a:defRPr/>
            </a:pPr>
            <a:endParaRPr lang="it-IT" sz="1200" b="1" u="sng" dirty="0">
              <a:solidFill>
                <a:srgbClr val="00B050"/>
              </a:solidFill>
              <a:latin typeface="Arial" panose="020B0604020202020204" pitchFamily="34" charset="0"/>
              <a:cs typeface="Arial" panose="020B0604020202020204" pitchFamily="34" charset="0"/>
            </a:endParaRPr>
          </a:p>
          <a:p>
            <a:pPr marL="0" indent="0" algn="ctr" eaLnBrk="1" hangingPunct="1">
              <a:lnSpc>
                <a:spcPct val="80000"/>
              </a:lnSpc>
              <a:buFontTx/>
              <a:buNone/>
              <a:defRPr/>
            </a:pPr>
            <a:endParaRPr lang="it-IT" sz="2000" b="1" dirty="0">
              <a:solidFill>
                <a:srgbClr val="00B050"/>
              </a:solidFill>
              <a:latin typeface="Arial" panose="020B0604020202020204" pitchFamily="34" charset="0"/>
              <a:cs typeface="Arial" panose="020B0604020202020204" pitchFamily="34" charset="0"/>
            </a:endParaRPr>
          </a:p>
          <a:p>
            <a:pPr marL="0" indent="0" algn="ctr" eaLnBrk="1" hangingPunct="1">
              <a:lnSpc>
                <a:spcPct val="80000"/>
              </a:lnSpc>
              <a:buFontTx/>
              <a:buNone/>
              <a:defRPr/>
            </a:pPr>
            <a:endParaRPr lang="it-IT" sz="2000" b="1" dirty="0">
              <a:solidFill>
                <a:srgbClr val="00B050"/>
              </a:solidFill>
              <a:latin typeface="Arial" panose="020B0604020202020204" pitchFamily="34" charset="0"/>
              <a:cs typeface="Arial" panose="020B0604020202020204" pitchFamily="34" charset="0"/>
            </a:endParaRPr>
          </a:p>
          <a:p>
            <a:pPr marL="0" indent="0" algn="ctr" eaLnBrk="1" hangingPunct="1">
              <a:lnSpc>
                <a:spcPct val="80000"/>
              </a:lnSpc>
              <a:buFontTx/>
              <a:buNone/>
              <a:defRPr/>
            </a:pPr>
            <a:endParaRPr lang="it-IT" sz="2000" b="1" dirty="0">
              <a:solidFill>
                <a:srgbClr val="00B050"/>
              </a:solidFill>
              <a:latin typeface="Arial" panose="020B0604020202020204" pitchFamily="34" charset="0"/>
              <a:cs typeface="Arial" panose="020B0604020202020204" pitchFamily="34" charset="0"/>
            </a:endParaRPr>
          </a:p>
          <a:p>
            <a:pPr marL="0" indent="0" algn="ctr" eaLnBrk="1" hangingPunct="1">
              <a:lnSpc>
                <a:spcPct val="80000"/>
              </a:lnSpc>
              <a:buFontTx/>
              <a:buNone/>
              <a:defRPr/>
            </a:pPr>
            <a:r>
              <a:rPr lang="it-IT" sz="2000" b="1" dirty="0">
                <a:solidFill>
                  <a:srgbClr val="00B050"/>
                </a:solidFill>
                <a:latin typeface="Arial" panose="020B0604020202020204" pitchFamily="34" charset="0"/>
                <a:cs typeface="Arial" panose="020B0604020202020204" pitchFamily="34" charset="0"/>
              </a:rPr>
              <a:t>L’importo del contributo è va da un minimo di 4.000 ad un massimo di 7.000 euro</a:t>
            </a:r>
          </a:p>
          <a:p>
            <a:pPr marL="0" indent="0" algn="ctr" eaLnBrk="1" hangingPunct="1">
              <a:lnSpc>
                <a:spcPct val="80000"/>
              </a:lnSpc>
              <a:buFontTx/>
              <a:buNone/>
              <a:defRPr/>
            </a:pPr>
            <a:endParaRPr lang="it-IT" sz="2000" b="1" dirty="0">
              <a:latin typeface="Arial" panose="020B0604020202020204" pitchFamily="34" charset="0"/>
              <a:cs typeface="Arial" panose="020B0604020202020204" pitchFamily="34" charset="0"/>
            </a:endParaRPr>
          </a:p>
          <a:p>
            <a:pPr marL="0" indent="0" algn="ctr" eaLnBrk="1" hangingPunct="1">
              <a:lnSpc>
                <a:spcPct val="80000"/>
              </a:lnSpc>
              <a:buFontTx/>
              <a:buNone/>
              <a:defRPr/>
            </a:pPr>
            <a:endParaRPr lang="it-IT" sz="2000" b="1" dirty="0">
              <a:latin typeface="Arial" panose="020B0604020202020204" pitchFamily="34" charset="0"/>
              <a:cs typeface="Arial" panose="020B0604020202020204" pitchFamily="34" charset="0"/>
            </a:endParaRPr>
          </a:p>
          <a:p>
            <a:pPr marL="0" indent="0" algn="ctr" eaLnBrk="1" hangingPunct="1">
              <a:lnSpc>
                <a:spcPct val="80000"/>
              </a:lnSpc>
              <a:buFontTx/>
              <a:buNone/>
              <a:defRPr/>
            </a:pPr>
            <a:endParaRPr lang="it-IT" sz="2000" b="1" dirty="0">
              <a:latin typeface="Arial" panose="020B0604020202020204" pitchFamily="34" charset="0"/>
              <a:cs typeface="Arial" panose="020B0604020202020204" pitchFamily="34" charset="0"/>
            </a:endParaRPr>
          </a:p>
          <a:p>
            <a:pPr eaLnBrk="1" hangingPunct="1">
              <a:lnSpc>
                <a:spcPct val="80000"/>
              </a:lnSpc>
              <a:buFontTx/>
              <a:buNone/>
              <a:defRPr/>
            </a:pPr>
            <a:endParaRPr lang="it-IT" sz="1600" dirty="0">
              <a:latin typeface="Arial" panose="020B0604020202020204" pitchFamily="34" charset="0"/>
              <a:cs typeface="Arial" panose="020B0604020202020204" pitchFamily="34" charset="0"/>
            </a:endParaRPr>
          </a:p>
        </p:txBody>
      </p:sp>
      <p:pic>
        <p:nvPicPr>
          <p:cNvPr id="4" name="Immagine 3" descr="Immagine che contiene testo, schermata, Elementi grafici, Carattere&#10;&#10;Descrizione generata automaticamente">
            <a:extLst>
              <a:ext uri="{FF2B5EF4-FFF2-40B4-BE49-F238E27FC236}">
                <a16:creationId xmlns:a16="http://schemas.microsoft.com/office/drawing/2014/main" id="{BADB7E0D-5262-B69A-7A7B-572D4600934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452824697"/>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836712"/>
            <a:ext cx="8712968" cy="5112568"/>
          </a:xfrm>
        </p:spPr>
        <p:txBody>
          <a:bodyPr/>
          <a:lstStyle/>
          <a:p>
            <a:pPr marL="0" lvl="0" indent="0" algn="ctr" eaLnBrk="1" hangingPunct="1">
              <a:spcBef>
                <a:spcPct val="0"/>
              </a:spcBef>
              <a:buClrTx/>
              <a:buNone/>
            </a:pPr>
            <a:r>
              <a:rPr lang="it-IT" sz="3600" b="1" cap="all" dirty="0">
                <a:solidFill>
                  <a:srgbClr val="3333CC"/>
                </a:solidFill>
                <a:latin typeface="Arial" panose="020B0604020202020204" pitchFamily="34" charset="0"/>
                <a:cs typeface="Arial" panose="020B0604020202020204" pitchFamily="34" charset="0"/>
              </a:rPr>
              <a:t>SPESE AMMISSIBILI</a:t>
            </a:r>
            <a:br>
              <a:rPr lang="it-IT" sz="3600" b="1" cap="all" dirty="0">
                <a:solidFill>
                  <a:srgbClr val="3333CC"/>
                </a:solidFill>
                <a:latin typeface="Arial" panose="020B0604020202020204" pitchFamily="34" charset="0"/>
                <a:cs typeface="Arial" panose="020B0604020202020204" pitchFamily="34" charset="0"/>
              </a:rPr>
            </a:br>
            <a:r>
              <a:rPr lang="it-IT" sz="2000" b="1" cap="all" dirty="0">
                <a:solidFill>
                  <a:srgbClr val="3333CC"/>
                </a:solidFill>
                <a:latin typeface="Arial" panose="020B0604020202020204" pitchFamily="34" charset="0"/>
                <a:cs typeface="Arial" panose="020B0604020202020204" pitchFamily="34" charset="0"/>
              </a:rPr>
              <a:t>(Art. 7 del Regolamento):</a:t>
            </a: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Tutti gli Avvisi</a:t>
            </a:r>
          </a:p>
          <a:p>
            <a:pPr marL="0" lvl="0" indent="0" algn="ctr" eaLnBrk="1" hangingPunct="1">
              <a:spcBef>
                <a:spcPct val="0"/>
              </a:spcBef>
              <a:buClrTx/>
              <a:buNone/>
            </a:pPr>
            <a:endParaRPr lang="it-IT" sz="1200" b="1" dirty="0">
              <a:solidFill>
                <a:srgbClr val="000000"/>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200" b="1" dirty="0">
              <a:solidFill>
                <a:srgbClr val="000000"/>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200" b="1" dirty="0">
              <a:solidFill>
                <a:srgbClr val="000000"/>
              </a:solidFill>
              <a:latin typeface="Arial" panose="020B0604020202020204" pitchFamily="34" charset="0"/>
              <a:ea typeface="+mj-ea"/>
              <a:cs typeface="Arial" panose="020B0604020202020204" pitchFamily="34" charset="0"/>
            </a:endParaRPr>
          </a:p>
          <a:p>
            <a:pPr marL="285750" lvl="0" indent="-285750" eaLnBrk="1" hangingPunct="1">
              <a:spcBef>
                <a:spcPct val="0"/>
              </a:spcBef>
              <a:buClrTx/>
              <a:buFont typeface="Arial" panose="020B0604020202020204" pitchFamily="34" charset="0"/>
              <a:buChar char="•"/>
            </a:pPr>
            <a:r>
              <a:rPr lang="it-IT" sz="2600" b="1" dirty="0">
                <a:solidFill>
                  <a:srgbClr val="000000"/>
                </a:solidFill>
                <a:latin typeface="Arial" panose="020B0604020202020204" pitchFamily="34" charset="0"/>
                <a:ea typeface="+mj-ea"/>
                <a:cs typeface="Arial" panose="020B0604020202020204" pitchFamily="34" charset="0"/>
              </a:rPr>
              <a:t>Spese di personale</a:t>
            </a:r>
          </a:p>
          <a:p>
            <a:pPr marL="285750" lvl="0" indent="-285750" eaLnBrk="1" hangingPunct="1">
              <a:spcBef>
                <a:spcPct val="0"/>
              </a:spcBef>
              <a:buClrTx/>
              <a:buFont typeface="Arial" panose="020B0604020202020204" pitchFamily="34" charset="0"/>
              <a:buChar char="•"/>
            </a:pPr>
            <a:r>
              <a:rPr lang="it-IT" sz="2600" b="1" dirty="0">
                <a:solidFill>
                  <a:srgbClr val="000000"/>
                </a:solidFill>
                <a:latin typeface="Arial" panose="020B0604020202020204" pitchFamily="34" charset="0"/>
                <a:ea typeface="+mj-ea"/>
                <a:cs typeface="Arial" panose="020B0604020202020204" pitchFamily="34" charset="0"/>
              </a:rPr>
              <a:t>Spese di produzione </a:t>
            </a:r>
          </a:p>
          <a:p>
            <a:pPr marL="285750" lvl="0" indent="-285750" eaLnBrk="1" hangingPunct="1">
              <a:spcBef>
                <a:spcPct val="0"/>
              </a:spcBef>
              <a:buClrTx/>
              <a:buFont typeface="Arial" panose="020B0604020202020204" pitchFamily="34" charset="0"/>
              <a:buChar char="•"/>
            </a:pPr>
            <a:r>
              <a:rPr lang="it-IT" sz="2600" b="1" dirty="0">
                <a:solidFill>
                  <a:srgbClr val="000000"/>
                </a:solidFill>
                <a:latin typeface="Arial" panose="020B0604020202020204" pitchFamily="34" charset="0"/>
                <a:ea typeface="+mj-ea"/>
                <a:cs typeface="Arial" panose="020B0604020202020204" pitchFamily="34" charset="0"/>
              </a:rPr>
              <a:t>Spese di pubblicità e di promozione </a:t>
            </a:r>
          </a:p>
          <a:p>
            <a:pPr marL="285750" lvl="0" indent="-285750" eaLnBrk="1" hangingPunct="1">
              <a:spcBef>
                <a:spcPct val="0"/>
              </a:spcBef>
              <a:buClrTx/>
              <a:buFont typeface="Arial" panose="020B0604020202020204" pitchFamily="34" charset="0"/>
              <a:buChar char="•"/>
            </a:pPr>
            <a:r>
              <a:rPr lang="it-IT" sz="2600" b="1" dirty="0">
                <a:solidFill>
                  <a:srgbClr val="000000"/>
                </a:solidFill>
                <a:latin typeface="Arial" panose="020B0604020202020204" pitchFamily="34" charset="0"/>
                <a:ea typeface="+mj-ea"/>
                <a:cs typeface="Arial" panose="020B0604020202020204" pitchFamily="34" charset="0"/>
              </a:rPr>
              <a:t>Spese per la gestione di spazi </a:t>
            </a:r>
          </a:p>
          <a:p>
            <a:pPr marL="285750" lvl="0" indent="-285750" eaLnBrk="1" hangingPunct="1">
              <a:spcBef>
                <a:spcPct val="0"/>
              </a:spcBef>
              <a:buClrTx/>
              <a:buFont typeface="Arial" panose="020B0604020202020204" pitchFamily="34" charset="0"/>
              <a:buChar char="•"/>
            </a:pPr>
            <a:r>
              <a:rPr lang="it-IT" sz="2600" b="1" dirty="0">
                <a:solidFill>
                  <a:srgbClr val="000000"/>
                </a:solidFill>
                <a:latin typeface="Arial" panose="020B0604020202020204" pitchFamily="34" charset="0"/>
                <a:ea typeface="+mj-ea"/>
                <a:cs typeface="Arial" panose="020B0604020202020204" pitchFamily="34" charset="0"/>
              </a:rPr>
              <a:t>Spese generali di funzionamento</a:t>
            </a:r>
          </a:p>
          <a:p>
            <a:pPr marL="0" lvl="0" indent="0" eaLnBrk="1" hangingPunct="1">
              <a:spcBef>
                <a:spcPct val="0"/>
              </a:spcBef>
              <a:buClrTx/>
              <a:buNone/>
            </a:pPr>
            <a:endParaRPr lang="it-IT" sz="1800" b="1" kern="1200" dirty="0">
              <a:solidFill>
                <a:srgbClr val="00B050"/>
              </a:solidFill>
              <a:latin typeface="DecimaWE Rg" pitchFamily="2" charset="0"/>
              <a:cs typeface="Times New Roman" pitchFamily="18" charset="0"/>
            </a:endParaRPr>
          </a:p>
          <a:p>
            <a:pPr marL="0" lvl="0" indent="0" eaLnBrk="1" hangingPunct="1">
              <a:spcBef>
                <a:spcPct val="0"/>
              </a:spcBef>
              <a:buClrTx/>
              <a:buNone/>
            </a:pPr>
            <a:endParaRPr lang="it-IT" sz="1800" b="1" kern="1200" dirty="0">
              <a:solidFill>
                <a:srgbClr val="00B050"/>
              </a:solidFill>
              <a:latin typeface="DecimaWE Rg" pitchFamily="2" charset="0"/>
              <a:cs typeface="Times New Roman" pitchFamily="18" charset="0"/>
            </a:endParaRPr>
          </a:p>
          <a:p>
            <a:endParaRPr lang="it-IT" dirty="0"/>
          </a:p>
        </p:txBody>
      </p:sp>
      <p:pic>
        <p:nvPicPr>
          <p:cNvPr id="5" name="Immagine 4" descr="Immagine che contiene testo, schermata, Elementi grafici, Carattere&#10;&#10;Descrizione generata automaticamente">
            <a:extLst>
              <a:ext uri="{FF2B5EF4-FFF2-40B4-BE49-F238E27FC236}">
                <a16:creationId xmlns:a16="http://schemas.microsoft.com/office/drawing/2014/main" id="{096DD9E9-8E84-0C14-BB19-51BC182B863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727876816"/>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251520" y="836712"/>
            <a:ext cx="8712968" cy="5184576"/>
          </a:xfrm>
        </p:spPr>
        <p:txBody>
          <a:bodyPr/>
          <a:lstStyle/>
          <a:p>
            <a:pPr marL="0" lvl="0" indent="0" algn="ctr" eaLnBrk="1" hangingPunct="1">
              <a:spcBef>
                <a:spcPts val="0"/>
              </a:spcBef>
              <a:buNone/>
              <a:defRPr/>
            </a:pPr>
            <a:r>
              <a:rPr lang="it-IT" sz="3600" b="1" cap="all" dirty="0">
                <a:solidFill>
                  <a:srgbClr val="3333CC"/>
                </a:solidFill>
                <a:latin typeface="Arial" panose="020B0604020202020204" pitchFamily="34" charset="0"/>
                <a:cs typeface="Arial" panose="020B0604020202020204" pitchFamily="34" charset="0"/>
              </a:rPr>
              <a:t>SPESE AMMISSIBILI</a:t>
            </a:r>
          </a:p>
          <a:p>
            <a:pPr marL="0" lvl="0" indent="0" algn="ctr" eaLnBrk="1" hangingPunct="1">
              <a:spcBef>
                <a:spcPts val="0"/>
              </a:spcBef>
              <a:buNone/>
              <a:defRPr/>
            </a:pPr>
            <a:endParaRPr lang="it-IT" sz="600" b="1" cap="all" dirty="0">
              <a:solidFill>
                <a:srgbClr val="3333CC"/>
              </a:solidFill>
              <a:latin typeface="Arial" panose="020B0604020202020204" pitchFamily="34" charset="0"/>
              <a:cs typeface="Arial" panose="020B0604020202020204" pitchFamily="34" charset="0"/>
            </a:endParaRPr>
          </a:p>
          <a:p>
            <a:pPr marL="0" indent="0" algn="ctr">
              <a:spcBef>
                <a:spcPts val="0"/>
              </a:spcBef>
              <a:buNone/>
              <a:defRPr/>
            </a:pPr>
            <a:r>
              <a:rPr lang="it-IT" b="1" dirty="0">
                <a:solidFill>
                  <a:srgbClr val="000000"/>
                </a:solidFill>
                <a:latin typeface="Arial" panose="020B0604020202020204" pitchFamily="34" charset="0"/>
                <a:cs typeface="Arial" panose="020B0604020202020204" pitchFamily="34" charset="0"/>
              </a:rPr>
              <a:t>Spese di personale relative al progetto</a:t>
            </a:r>
          </a:p>
          <a:p>
            <a:pPr marL="0" lvl="0" indent="0" algn="ctr">
              <a:spcBef>
                <a:spcPts val="0"/>
              </a:spcBef>
              <a:buNone/>
              <a:defRPr/>
            </a:pPr>
            <a:r>
              <a:rPr lang="it-IT" sz="1800" b="1" dirty="0">
                <a:solidFill>
                  <a:srgbClr val="000000"/>
                </a:solidFill>
                <a:latin typeface="Arial" panose="020B0604020202020204" pitchFamily="34" charset="0"/>
                <a:cs typeface="Arial" panose="020B0604020202020204" pitchFamily="34" charset="0"/>
              </a:rPr>
              <a:t>(art. 7, comma 1, </a:t>
            </a:r>
            <a:r>
              <a:rPr lang="it-IT" sz="1800" b="1" dirty="0" err="1">
                <a:solidFill>
                  <a:srgbClr val="000000"/>
                </a:solidFill>
                <a:latin typeface="Arial" panose="020B0604020202020204" pitchFamily="34" charset="0"/>
                <a:cs typeface="Arial" panose="020B0604020202020204" pitchFamily="34" charset="0"/>
              </a:rPr>
              <a:t>lett</a:t>
            </a:r>
            <a:r>
              <a:rPr lang="it-IT" sz="1800" b="1" dirty="0">
                <a:solidFill>
                  <a:srgbClr val="000000"/>
                </a:solidFill>
                <a:latin typeface="Arial" panose="020B0604020202020204" pitchFamily="34" charset="0"/>
                <a:cs typeface="Arial" panose="020B0604020202020204" pitchFamily="34" charset="0"/>
              </a:rPr>
              <a:t>. a), DPREG 33/2015)</a:t>
            </a:r>
          </a:p>
          <a:p>
            <a:pPr lvl="0">
              <a:spcBef>
                <a:spcPts val="0"/>
              </a:spcBef>
            </a:pPr>
            <a:r>
              <a:rPr lang="it-IT" sz="2200" dirty="0">
                <a:solidFill>
                  <a:srgbClr val="000000"/>
                </a:solidFill>
                <a:latin typeface="Arial" panose="020B0604020202020204" pitchFamily="34" charset="0"/>
                <a:cs typeface="Arial" panose="020B0604020202020204" pitchFamily="34" charset="0"/>
              </a:rPr>
              <a:t>direttore artistico</a:t>
            </a:r>
          </a:p>
          <a:p>
            <a:pPr lvl="0">
              <a:spcBef>
                <a:spcPts val="0"/>
              </a:spcBef>
            </a:pPr>
            <a:r>
              <a:rPr lang="it-IT" sz="2200" dirty="0">
                <a:solidFill>
                  <a:srgbClr val="000000"/>
                </a:solidFill>
                <a:latin typeface="Arial" panose="020B0604020202020204" pitchFamily="34" charset="0"/>
                <a:cs typeface="Arial" panose="020B0604020202020204" pitchFamily="34" charset="0"/>
              </a:rPr>
              <a:t>consulenti</a:t>
            </a:r>
          </a:p>
          <a:p>
            <a:pPr lvl="0">
              <a:spcBef>
                <a:spcPts val="0"/>
              </a:spcBef>
            </a:pPr>
            <a:r>
              <a:rPr lang="it-IT" sz="2200" dirty="0">
                <a:solidFill>
                  <a:srgbClr val="000000"/>
                </a:solidFill>
                <a:latin typeface="Arial" panose="020B0604020202020204" pitchFamily="34" charset="0"/>
                <a:cs typeface="Arial" panose="020B0604020202020204" pitchFamily="34" charset="0"/>
              </a:rPr>
              <a:t>organizzatori</a:t>
            </a:r>
          </a:p>
          <a:p>
            <a:pPr lvl="0">
              <a:spcBef>
                <a:spcPts val="0"/>
              </a:spcBef>
            </a:pPr>
            <a:r>
              <a:rPr lang="it-IT" sz="2200" dirty="0">
                <a:solidFill>
                  <a:srgbClr val="000000"/>
                </a:solidFill>
                <a:latin typeface="Arial" panose="020B0604020202020204" pitchFamily="34" charset="0"/>
                <a:cs typeface="Arial" panose="020B0604020202020204" pitchFamily="34" charset="0"/>
              </a:rPr>
              <a:t>personale artistico</a:t>
            </a:r>
          </a:p>
          <a:p>
            <a:pPr lvl="0">
              <a:spcBef>
                <a:spcPts val="0"/>
              </a:spcBef>
            </a:pPr>
            <a:r>
              <a:rPr lang="it-IT" sz="2200" dirty="0">
                <a:solidFill>
                  <a:srgbClr val="000000"/>
                </a:solidFill>
                <a:latin typeface="Arial" panose="020B0604020202020204" pitchFamily="34" charset="0"/>
                <a:cs typeface="Arial" panose="020B0604020202020204" pitchFamily="34" charset="0"/>
              </a:rPr>
              <a:t>personale tecnico</a:t>
            </a:r>
          </a:p>
          <a:p>
            <a:pPr lvl="0">
              <a:spcBef>
                <a:spcPts val="0"/>
              </a:spcBef>
            </a:pPr>
            <a:r>
              <a:rPr lang="it-IT" sz="2200" dirty="0">
                <a:solidFill>
                  <a:srgbClr val="000000"/>
                </a:solidFill>
                <a:latin typeface="Arial" panose="020B0604020202020204" pitchFamily="34" charset="0"/>
                <a:cs typeface="Arial" panose="020B0604020202020204" pitchFamily="34" charset="0"/>
              </a:rPr>
              <a:t>relatori</a:t>
            </a:r>
          </a:p>
          <a:p>
            <a:pPr lvl="0">
              <a:spcBef>
                <a:spcPts val="0"/>
              </a:spcBef>
            </a:pPr>
            <a:r>
              <a:rPr lang="it-IT" sz="2200" dirty="0">
                <a:solidFill>
                  <a:srgbClr val="000000"/>
                </a:solidFill>
                <a:latin typeface="Arial" panose="020B0604020202020204" pitchFamily="34" charset="0"/>
                <a:cs typeface="Arial" panose="020B0604020202020204" pitchFamily="34" charset="0"/>
              </a:rPr>
              <a:t>studiosi</a:t>
            </a:r>
          </a:p>
          <a:p>
            <a:pPr lvl="0">
              <a:spcBef>
                <a:spcPts val="0"/>
              </a:spcBef>
            </a:pPr>
            <a:r>
              <a:rPr lang="it-IT" sz="2200" dirty="0">
                <a:solidFill>
                  <a:srgbClr val="000000"/>
                </a:solidFill>
                <a:latin typeface="Arial" panose="020B0604020202020204" pitchFamily="34" charset="0"/>
                <a:cs typeface="Arial" panose="020B0604020202020204" pitchFamily="34" charset="0"/>
              </a:rPr>
              <a:t>personale amministrativo</a:t>
            </a:r>
            <a:r>
              <a:rPr lang="it-IT" sz="2200" b="1" dirty="0">
                <a:solidFill>
                  <a:srgbClr val="FF0000"/>
                </a:solidFill>
                <a:latin typeface="Arial" panose="020B0604020202020204" pitchFamily="34" charset="0"/>
                <a:cs typeface="Arial" panose="020B0604020202020204" pitchFamily="34" charset="0"/>
              </a:rPr>
              <a:t>*</a:t>
            </a:r>
          </a:p>
          <a:p>
            <a:pPr marL="0" lvl="0" indent="0" algn="ctr">
              <a:buNone/>
            </a:pPr>
            <a:r>
              <a:rPr lang="it-IT" sz="1600" b="1" dirty="0">
                <a:solidFill>
                  <a:srgbClr val="FF0000"/>
                </a:solidFill>
                <a:latin typeface="Arial" panose="020B0604020202020204" pitchFamily="34" charset="0"/>
                <a:cs typeface="Arial" panose="020B0604020202020204" pitchFamily="34" charset="0"/>
              </a:rPr>
              <a:t>* </a:t>
            </a:r>
            <a:r>
              <a:rPr lang="it-IT" sz="1600" b="1" kern="1200" dirty="0">
                <a:solidFill>
                  <a:srgbClr val="FF0000"/>
                </a:solidFill>
                <a:latin typeface="Arial" panose="020B0604020202020204" pitchFamily="34" charset="0"/>
                <a:cs typeface="Arial" panose="020B0604020202020204" pitchFamily="34" charset="0"/>
              </a:rPr>
              <a:t>(nella misura </a:t>
            </a:r>
            <a:r>
              <a:rPr lang="it-IT" sz="1600" b="1" kern="1200" dirty="0" err="1">
                <a:solidFill>
                  <a:srgbClr val="FF0000"/>
                </a:solidFill>
                <a:latin typeface="Arial" panose="020B0604020202020204" pitchFamily="34" charset="0"/>
                <a:cs typeface="Arial" panose="020B0604020202020204" pitchFamily="34" charset="0"/>
              </a:rPr>
              <a:t>max</a:t>
            </a:r>
            <a:r>
              <a:rPr lang="it-IT" sz="1600" b="1" kern="1200" dirty="0">
                <a:solidFill>
                  <a:srgbClr val="FF0000"/>
                </a:solidFill>
                <a:latin typeface="Arial" panose="020B0604020202020204" pitchFamily="34" charset="0"/>
                <a:cs typeface="Arial" panose="020B0604020202020204" pitchFamily="34" charset="0"/>
              </a:rPr>
              <a:t> 30% dell’importo dell’incentivo: spese, oneri fiscali, previdenziali, assicurativi)</a:t>
            </a:r>
          </a:p>
          <a:p>
            <a:endParaRPr lang="it-IT" dirty="0"/>
          </a:p>
        </p:txBody>
      </p:sp>
      <p:pic>
        <p:nvPicPr>
          <p:cNvPr id="5" name="Immagine 4" descr="Immagine che contiene testo, schermata, Elementi grafici, Carattere&#10;&#10;Descrizione generata automaticamente">
            <a:extLst>
              <a:ext uri="{FF2B5EF4-FFF2-40B4-BE49-F238E27FC236}">
                <a16:creationId xmlns:a16="http://schemas.microsoft.com/office/drawing/2014/main" id="{D693DB68-D76D-5D24-75C1-74962BA5460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25161567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latin typeface="Times New Roman" panose="02020603050405020304" pitchFamily="18" charset="0"/>
              <a:cs typeface="Times New Roman" panose="02020603050405020304" pitchFamily="18" charset="0"/>
            </a:endParaRPr>
          </a:p>
        </p:txBody>
      </p:sp>
      <p:sp>
        <p:nvSpPr>
          <p:cNvPr id="95235" name="Rectangle 3"/>
          <p:cNvSpPr>
            <a:spLocks noGrp="1" noChangeArrowheads="1"/>
          </p:cNvSpPr>
          <p:nvPr>
            <p:ph type="body" idx="1"/>
          </p:nvPr>
        </p:nvSpPr>
        <p:spPr>
          <a:xfrm>
            <a:off x="251520" y="836712"/>
            <a:ext cx="8712968" cy="5688631"/>
          </a:xfrm>
        </p:spPr>
        <p:txBody>
          <a:bodyPr/>
          <a:lstStyle/>
          <a:p>
            <a:pPr mar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CRITERI di valutazione</a:t>
            </a:r>
          </a:p>
          <a:p>
            <a:pPr marL="0" indent="0" algn="ctr"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indent="0" algn="ctr" eaLnBrk="1" hangingPunct="1">
              <a:spcBef>
                <a:spcPct val="0"/>
              </a:spcBef>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oggettivi</a:t>
            </a:r>
          </a:p>
          <a:p>
            <a:pPr marL="0" indent="0" algn="ctr"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indent="0" algn="ctr" eaLnBrk="1" hangingPunct="1">
              <a:spcBef>
                <a:spcPct val="0"/>
              </a:spcBef>
              <a:buClrTx/>
              <a:buNone/>
            </a:pPr>
            <a:r>
              <a:rPr lang="it-IT" sz="1600" b="1" cap="all" dirty="0">
                <a:solidFill>
                  <a:srgbClr val="3333CC"/>
                </a:solidFill>
                <a:latin typeface="Arial" panose="020B0604020202020204" pitchFamily="34" charset="0"/>
                <a:ea typeface="+mj-ea"/>
                <a:cs typeface="Arial" panose="020B0604020202020204" pitchFamily="34" charset="0"/>
              </a:rPr>
              <a:t>Avvisi ordinari e AVVISO TEMATICO CREATIVITA’</a:t>
            </a:r>
          </a:p>
          <a:p>
            <a:pPr marL="0" lvl="0" indent="0" algn="ctr"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indent="0" algn="ctr" defTabSz="576000" eaLnBrk="1" hangingPunct="1">
              <a:spcBef>
                <a:spcPts val="0"/>
              </a:spcBef>
              <a:buClrTx/>
              <a:buNone/>
            </a:pPr>
            <a:r>
              <a:rPr lang="it-IT" sz="2000" b="1" dirty="0">
                <a:solidFill>
                  <a:srgbClr val="3333CC"/>
                </a:solidFill>
                <a:latin typeface="Arial" panose="020B0604020202020204" pitchFamily="34" charset="0"/>
                <a:ea typeface="+mj-ea"/>
                <a:cs typeface="Arial" panose="020B0604020202020204" pitchFamily="34" charset="0"/>
              </a:rPr>
              <a:t>Capacità di attrarre finanziamenti per progetti culturali e artistici  Triennio 2022-2024</a:t>
            </a:r>
          </a:p>
          <a:p>
            <a:pPr lvl="1" algn="just" defTabSz="576000" eaLnBrk="1" hangingPunct="1">
              <a:spcBef>
                <a:spcPts val="600"/>
              </a:spcBef>
              <a:spcAft>
                <a:spcPts val="600"/>
              </a:spcAft>
              <a:buFontTx/>
              <a:buChar char="-"/>
            </a:pPr>
            <a:r>
              <a:rPr lang="it-IT" b="1" dirty="0">
                <a:solidFill>
                  <a:srgbClr val="3333CC"/>
                </a:solidFill>
                <a:latin typeface="Arial" panose="020B0604020202020204" pitchFamily="34" charset="0"/>
                <a:ea typeface="+mj-ea"/>
                <a:cs typeface="Arial" panose="020B0604020202020204" pitchFamily="34" charset="0"/>
              </a:rPr>
              <a:t>Finanziamenti privati</a:t>
            </a:r>
          </a:p>
          <a:p>
            <a:pPr lvl="1" algn="just" defTabSz="576000" eaLnBrk="1" hangingPunct="1">
              <a:spcBef>
                <a:spcPts val="0"/>
              </a:spcBef>
              <a:spcAft>
                <a:spcPts val="600"/>
              </a:spcAft>
              <a:buFontTx/>
              <a:buChar char="-"/>
            </a:pPr>
            <a:r>
              <a:rPr lang="it-IT" b="1" dirty="0">
                <a:solidFill>
                  <a:srgbClr val="3333CC"/>
                </a:solidFill>
                <a:latin typeface="Arial" panose="020B0604020202020204" pitchFamily="34" charset="0"/>
                <a:ea typeface="+mj-ea"/>
                <a:cs typeface="Arial" panose="020B0604020202020204" pitchFamily="34" charset="0"/>
              </a:rPr>
              <a:t>Finanziamenti pubblici</a:t>
            </a:r>
          </a:p>
          <a:p>
            <a:pPr lvl="1" algn="just" defTabSz="576000" eaLnBrk="1" hangingPunct="1">
              <a:spcBef>
                <a:spcPts val="0"/>
              </a:spcBef>
              <a:spcAft>
                <a:spcPts val="600"/>
              </a:spcAft>
              <a:buFontTx/>
              <a:buChar char="-"/>
            </a:pPr>
            <a:r>
              <a:rPr lang="it-IT" b="1" dirty="0">
                <a:solidFill>
                  <a:srgbClr val="3333CC"/>
                </a:solidFill>
                <a:latin typeface="Arial" panose="020B0604020202020204" pitchFamily="34" charset="0"/>
                <a:ea typeface="+mj-ea"/>
                <a:cs typeface="Arial" panose="020B0604020202020204" pitchFamily="34" charset="0"/>
              </a:rPr>
              <a:t>Finanziamenti ART BONUS</a:t>
            </a:r>
          </a:p>
          <a:p>
            <a:pPr lvl="1" algn="just" defTabSz="576000" eaLnBrk="1" hangingPunct="1">
              <a:spcBef>
                <a:spcPts val="0"/>
              </a:spcBef>
              <a:spcAft>
                <a:spcPts val="600"/>
              </a:spcAft>
              <a:buFontTx/>
              <a:buChar char="-"/>
            </a:pPr>
            <a:r>
              <a:rPr lang="it-IT" b="1" dirty="0">
                <a:solidFill>
                  <a:srgbClr val="3333CC"/>
                </a:solidFill>
                <a:latin typeface="Arial" panose="020B0604020202020204" pitchFamily="34" charset="0"/>
                <a:ea typeface="+mj-ea"/>
                <a:cs typeface="Arial" panose="020B0604020202020204" pitchFamily="34" charset="0"/>
              </a:rPr>
              <a:t>Finanziamenti pubblici con fondi provenienti dall’Unione europea o altri organismi stranieri/internazionali</a:t>
            </a:r>
          </a:p>
          <a:p>
            <a:pPr marL="0" lvl="0" indent="0" algn="just" eaLnBrk="1" hangingPunct="1">
              <a:spcBef>
                <a:spcPct val="0"/>
              </a:spcBef>
              <a:buClrTx/>
              <a:buNone/>
            </a:pPr>
            <a:endParaRPr lang="it-IT" sz="24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4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4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4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100" b="1" dirty="0">
              <a:solidFill>
                <a:srgbClr val="3333CC"/>
              </a:solidFill>
              <a:latin typeface="Arial" panose="020B0604020202020204" pitchFamily="34" charset="0"/>
              <a:ea typeface="+mj-ea"/>
              <a:cs typeface="Arial" panose="020B0604020202020204" pitchFamily="34" charset="0"/>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100" kern="1200" dirty="0">
              <a:solidFill>
                <a:srgbClr val="000000"/>
              </a:solidFill>
              <a:latin typeface="Arial" panose="020B0604020202020204" pitchFamily="34" charset="0"/>
              <a:cs typeface="Arial" panose="020B0604020202020204" pitchFamily="34" charset="0"/>
            </a:endParaRPr>
          </a:p>
          <a:p>
            <a:pPr algn="just" eaLnBrk="1" hangingPunct="1">
              <a:defRPr/>
            </a:pPr>
            <a:endParaRPr lang="it-IT" sz="1400" b="1" i="1" dirty="0">
              <a:latin typeface="Arial" panose="020B0604020202020204" pitchFamily="34" charset="0"/>
              <a:cs typeface="Arial" panose="020B0604020202020204" pitchFamily="34" charset="0"/>
            </a:endParaRPr>
          </a:p>
        </p:txBody>
      </p:sp>
      <p:pic>
        <p:nvPicPr>
          <p:cNvPr id="4" name="Immagine 3" descr="Immagine che contiene testo, schermata, Elementi grafici, Carattere&#10;&#10;Descrizione generata automaticamente">
            <a:extLst>
              <a:ext uri="{FF2B5EF4-FFF2-40B4-BE49-F238E27FC236}">
                <a16:creationId xmlns:a16="http://schemas.microsoft.com/office/drawing/2014/main" id="{3EB6B499-E581-C01F-A1A0-79D181D8C3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8659309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testo 4"/>
          <p:cNvSpPr>
            <a:spLocks noGrp="1"/>
          </p:cNvSpPr>
          <p:nvPr>
            <p:ph type="body" idx="4294967295"/>
          </p:nvPr>
        </p:nvSpPr>
        <p:spPr>
          <a:xfrm>
            <a:off x="179512" y="836713"/>
            <a:ext cx="8856984" cy="1512788"/>
          </a:xfrm>
        </p:spPr>
        <p:txBody>
          <a:bodyPr/>
          <a:lstStyle/>
          <a:p>
            <a:pPr marL="0" indent="0" algn="ctr">
              <a:spcBef>
                <a:spcPts val="0"/>
              </a:spcBef>
              <a:buNone/>
            </a:pPr>
            <a:r>
              <a:rPr lang="it-IT" sz="3600" b="1" cap="all" dirty="0">
                <a:solidFill>
                  <a:srgbClr val="3333CC"/>
                </a:solidFill>
                <a:latin typeface="Arial" panose="020B0604020202020204" pitchFamily="34" charset="0"/>
                <a:cs typeface="Arial" panose="020B0604020202020204" pitchFamily="34" charset="0"/>
              </a:rPr>
              <a:t>SPESE AMMISSIBILI</a:t>
            </a:r>
          </a:p>
          <a:p>
            <a:pPr marL="0" indent="0" algn="ctr">
              <a:spcBef>
                <a:spcPts val="0"/>
              </a:spcBef>
              <a:buNone/>
            </a:pPr>
            <a:endParaRPr lang="it-IT" sz="1200" b="1" cap="all" dirty="0">
              <a:solidFill>
                <a:srgbClr val="3333CC"/>
              </a:solidFill>
              <a:latin typeface="Arial" panose="020B0604020202020204" pitchFamily="34" charset="0"/>
              <a:cs typeface="Arial" panose="020B0604020202020204" pitchFamily="34" charset="0"/>
            </a:endParaRPr>
          </a:p>
          <a:p>
            <a:pPr marL="0" indent="0" algn="ctr">
              <a:spcBef>
                <a:spcPts val="0"/>
              </a:spcBef>
              <a:buNone/>
            </a:pPr>
            <a:r>
              <a:rPr lang="it-IT" b="1" dirty="0">
                <a:solidFill>
                  <a:srgbClr val="000000"/>
                </a:solidFill>
                <a:latin typeface="Arial" panose="020B0604020202020204" pitchFamily="34" charset="0"/>
                <a:cs typeface="Arial" panose="020B0604020202020204" pitchFamily="34" charset="0"/>
              </a:rPr>
              <a:t>Spese di personale relative al progetto</a:t>
            </a:r>
          </a:p>
          <a:p>
            <a:pPr marL="0" indent="0" algn="ctr">
              <a:spcBef>
                <a:spcPts val="0"/>
              </a:spcBef>
              <a:buNone/>
            </a:pPr>
            <a:r>
              <a:rPr lang="it-IT" sz="1800" b="1" dirty="0">
                <a:solidFill>
                  <a:srgbClr val="000000"/>
                </a:solidFill>
                <a:latin typeface="Arial" panose="020B0604020202020204" pitchFamily="34" charset="0"/>
                <a:cs typeface="Arial" panose="020B0604020202020204" pitchFamily="34" charset="0"/>
              </a:rPr>
              <a:t>(art. 7, comma 1, </a:t>
            </a:r>
            <a:r>
              <a:rPr lang="it-IT" sz="1800" b="1" dirty="0" err="1">
                <a:solidFill>
                  <a:srgbClr val="000000"/>
                </a:solidFill>
                <a:latin typeface="Arial" panose="020B0604020202020204" pitchFamily="34" charset="0"/>
                <a:cs typeface="Arial" panose="020B0604020202020204" pitchFamily="34" charset="0"/>
              </a:rPr>
              <a:t>lett</a:t>
            </a:r>
            <a:r>
              <a:rPr lang="it-IT" sz="1800" b="1" dirty="0">
                <a:solidFill>
                  <a:srgbClr val="000000"/>
                </a:solidFill>
                <a:latin typeface="Arial" panose="020B0604020202020204" pitchFamily="34" charset="0"/>
                <a:cs typeface="Arial" panose="020B0604020202020204" pitchFamily="34" charset="0"/>
              </a:rPr>
              <a:t>. a), DPREG 33/2015)</a:t>
            </a:r>
          </a:p>
          <a:p>
            <a:pPr marL="0" indent="0" algn="ctr">
              <a:spcBef>
                <a:spcPts val="0"/>
              </a:spcBef>
              <a:buNone/>
            </a:pPr>
            <a:endParaRPr lang="it-IT" sz="1800" b="1" dirty="0">
              <a:solidFill>
                <a:srgbClr val="000000"/>
              </a:solidFill>
              <a:latin typeface="Arial" panose="020B0604020202020204" pitchFamily="34" charset="0"/>
              <a:cs typeface="Arial" panose="020B0604020202020204" pitchFamily="34" charset="0"/>
            </a:endParaRPr>
          </a:p>
          <a:p>
            <a:pPr marL="0" indent="0" algn="ctr">
              <a:spcBef>
                <a:spcPts val="0"/>
              </a:spcBef>
              <a:buNone/>
            </a:pPr>
            <a:endParaRPr lang="it-IT" sz="1800" b="1" dirty="0">
              <a:solidFill>
                <a:srgbClr val="000000"/>
              </a:solidFill>
              <a:latin typeface="Arial" panose="020B0604020202020204" pitchFamily="34" charset="0"/>
              <a:cs typeface="Arial" panose="020B0604020202020204" pitchFamily="34" charset="0"/>
            </a:endParaRPr>
          </a:p>
          <a:p>
            <a:pPr marL="0" indent="0" algn="ctr">
              <a:spcBef>
                <a:spcPts val="0"/>
              </a:spcBef>
              <a:buNone/>
            </a:pPr>
            <a:endParaRPr lang="it-IT" sz="1800" b="1" dirty="0">
              <a:solidFill>
                <a:srgbClr val="000000"/>
              </a:solidFill>
              <a:latin typeface="Arial" panose="020B0604020202020204" pitchFamily="34" charset="0"/>
              <a:cs typeface="Arial" panose="020B0604020202020204" pitchFamily="34" charset="0"/>
            </a:endParaRPr>
          </a:p>
          <a:p>
            <a:pPr marL="0" indent="0" algn="ctr">
              <a:spcBef>
                <a:spcPts val="0"/>
              </a:spcBef>
              <a:buNone/>
            </a:pPr>
            <a:endParaRPr lang="it-IT" sz="1800" b="1" dirty="0">
              <a:solidFill>
                <a:srgbClr val="000000"/>
              </a:solidFill>
              <a:latin typeface="Arial" panose="020B0604020202020204" pitchFamily="34" charset="0"/>
              <a:cs typeface="Arial" panose="020B0604020202020204" pitchFamily="34" charset="0"/>
            </a:endParaRPr>
          </a:p>
          <a:p>
            <a:pPr marL="0" indent="0" algn="ctr">
              <a:spcBef>
                <a:spcPts val="0"/>
              </a:spcBef>
              <a:buNone/>
            </a:pPr>
            <a:endParaRPr lang="it-IT" sz="1800" b="1" dirty="0">
              <a:solidFill>
                <a:srgbClr val="000000"/>
              </a:solidFill>
              <a:latin typeface="Arial" panose="020B0604020202020204" pitchFamily="34" charset="0"/>
              <a:cs typeface="Arial" panose="020B0604020202020204" pitchFamily="34" charset="0"/>
            </a:endParaRPr>
          </a:p>
          <a:p>
            <a:pPr marL="0" indent="0" algn="ctr">
              <a:spcBef>
                <a:spcPts val="0"/>
              </a:spcBef>
              <a:buNone/>
            </a:pPr>
            <a:endParaRPr lang="it-IT" sz="1800" b="1" dirty="0">
              <a:solidFill>
                <a:srgbClr val="000000"/>
              </a:solidFill>
              <a:latin typeface="Arial" panose="020B0604020202020204" pitchFamily="34" charset="0"/>
              <a:cs typeface="Arial" panose="020B0604020202020204" pitchFamily="34" charset="0"/>
            </a:endParaRPr>
          </a:p>
          <a:p>
            <a:pPr marL="0" indent="0" algn="ctr">
              <a:spcBef>
                <a:spcPts val="0"/>
              </a:spcBef>
              <a:buNone/>
            </a:pPr>
            <a:endParaRPr lang="it-IT" sz="1800" b="1" dirty="0">
              <a:solidFill>
                <a:srgbClr val="000000"/>
              </a:solidFill>
              <a:latin typeface="Arial" panose="020B0604020202020204" pitchFamily="34" charset="0"/>
              <a:cs typeface="Arial" panose="020B0604020202020204" pitchFamily="34" charset="0"/>
            </a:endParaRPr>
          </a:p>
          <a:p>
            <a:pPr marL="0" indent="0" algn="ctr">
              <a:spcBef>
                <a:spcPts val="0"/>
              </a:spcBef>
              <a:buNone/>
            </a:pPr>
            <a:endParaRPr lang="it-IT" sz="1800" b="1" dirty="0">
              <a:solidFill>
                <a:srgbClr val="000000"/>
              </a:solidFill>
              <a:latin typeface="Arial" panose="020B0604020202020204" pitchFamily="34" charset="0"/>
              <a:cs typeface="Arial" panose="020B0604020202020204" pitchFamily="34" charset="0"/>
            </a:endParaRPr>
          </a:p>
          <a:p>
            <a:pPr marL="0" indent="0" algn="ctr">
              <a:spcBef>
                <a:spcPts val="0"/>
              </a:spcBef>
              <a:buNone/>
            </a:pPr>
            <a:endParaRPr lang="it-IT" sz="1800" b="1" dirty="0">
              <a:solidFill>
                <a:srgbClr val="000000"/>
              </a:solidFill>
              <a:latin typeface="Arial" panose="020B0604020202020204" pitchFamily="34" charset="0"/>
              <a:cs typeface="Arial" panose="020B0604020202020204" pitchFamily="34" charset="0"/>
            </a:endParaRPr>
          </a:p>
          <a:p>
            <a:pPr marL="0" indent="0" algn="ctr">
              <a:spcBef>
                <a:spcPts val="0"/>
              </a:spcBef>
              <a:buNone/>
            </a:pPr>
            <a:endParaRPr lang="it-IT" sz="1800" b="1" dirty="0">
              <a:solidFill>
                <a:srgbClr val="000000"/>
              </a:solidFill>
              <a:latin typeface="Arial" panose="020B0604020202020204" pitchFamily="34" charset="0"/>
              <a:cs typeface="Arial" panose="020B0604020202020204" pitchFamily="34" charset="0"/>
            </a:endParaRPr>
          </a:p>
          <a:p>
            <a:pPr marL="0" indent="0" algn="ctr">
              <a:spcBef>
                <a:spcPts val="0"/>
              </a:spcBef>
              <a:buNone/>
            </a:pPr>
            <a:endParaRPr lang="it-IT" sz="1800" b="1" dirty="0">
              <a:solidFill>
                <a:srgbClr val="000000"/>
              </a:solidFill>
              <a:latin typeface="Arial" panose="020B0604020202020204" pitchFamily="34" charset="0"/>
              <a:cs typeface="Arial" panose="020B0604020202020204" pitchFamily="34" charset="0"/>
            </a:endParaRPr>
          </a:p>
          <a:p>
            <a:pPr marL="0" indent="0" algn="ctr">
              <a:spcBef>
                <a:spcPts val="0"/>
              </a:spcBef>
              <a:buNone/>
            </a:pPr>
            <a:r>
              <a:rPr lang="it-IT" sz="1800" b="1" dirty="0">
                <a:solidFill>
                  <a:srgbClr val="00B050"/>
                </a:solidFill>
                <a:latin typeface="Arial" panose="020B0604020202020204" pitchFamily="34" charset="0"/>
                <a:ea typeface="+mj-ea"/>
                <a:cs typeface="Arial" panose="020B0604020202020204" pitchFamily="34" charset="0"/>
              </a:rPr>
              <a:t>Rimborsate/sostenute direttamente</a:t>
            </a:r>
          </a:p>
          <a:p>
            <a:pPr marL="0" indent="0" algn="ctr">
              <a:spcBef>
                <a:spcPts val="0"/>
              </a:spcBef>
              <a:buNone/>
            </a:pPr>
            <a:endParaRPr lang="it-IT" sz="1800" b="1" dirty="0">
              <a:latin typeface="Arial" panose="020B0604020202020204" pitchFamily="34" charset="0"/>
              <a:cs typeface="Arial" panose="020B0604020202020204" pitchFamily="34" charset="0"/>
            </a:endParaRPr>
          </a:p>
        </p:txBody>
      </p:sp>
      <p:sp>
        <p:nvSpPr>
          <p:cNvPr id="7" name="Segnaposto contenuto 6"/>
          <p:cNvSpPr>
            <a:spLocks noGrp="1"/>
          </p:cNvSpPr>
          <p:nvPr>
            <p:ph sz="half" idx="4294967295"/>
          </p:nvPr>
        </p:nvSpPr>
        <p:spPr>
          <a:xfrm>
            <a:off x="0" y="2276475"/>
            <a:ext cx="4608513" cy="3024733"/>
          </a:xfrm>
        </p:spPr>
        <p:txBody>
          <a:bodyPr/>
          <a:lstStyle/>
          <a:p>
            <a:pPr marL="0" indent="0" algn="ctr">
              <a:buNone/>
            </a:pPr>
            <a:endParaRPr lang="it-IT" sz="2600" b="1" dirty="0">
              <a:solidFill>
                <a:srgbClr val="000000"/>
              </a:solidFill>
              <a:ea typeface="+mj-ea"/>
              <a:cs typeface="+mj-cs"/>
            </a:endParaRPr>
          </a:p>
          <a:p>
            <a:pPr marL="0" indent="0" algn="ctr">
              <a:buNone/>
            </a:pPr>
            <a:endParaRPr lang="it-IT" sz="2600" b="1" dirty="0">
              <a:solidFill>
                <a:srgbClr val="000000"/>
              </a:solidFill>
              <a:ea typeface="+mj-ea"/>
              <a:cs typeface="+mj-cs"/>
            </a:endParaRPr>
          </a:p>
          <a:p>
            <a:pPr marL="0" indent="0" algn="ctr">
              <a:buNone/>
            </a:pPr>
            <a:r>
              <a:rPr lang="it-IT" sz="2600" b="1" dirty="0">
                <a:solidFill>
                  <a:srgbClr val="000000"/>
                </a:solidFill>
                <a:latin typeface="Arial" panose="020B0604020202020204" pitchFamily="34" charset="0"/>
                <a:ea typeface="+mj-ea"/>
                <a:cs typeface="Arial" panose="020B0604020202020204" pitchFamily="34" charset="0"/>
              </a:rPr>
              <a:t>Retribuzione </a:t>
            </a:r>
          </a:p>
          <a:p>
            <a:pPr marL="0" indent="0" algn="ctr">
              <a:buNone/>
            </a:pPr>
            <a:r>
              <a:rPr lang="it-IT" sz="1600" b="1" dirty="0">
                <a:solidFill>
                  <a:srgbClr val="000000"/>
                </a:solidFill>
                <a:latin typeface="Arial" panose="020B0604020202020204" pitchFamily="34" charset="0"/>
                <a:ea typeface="+mj-ea"/>
                <a:cs typeface="Arial" panose="020B0604020202020204" pitchFamily="34" charset="0"/>
              </a:rPr>
              <a:t>compresi oneri fiscali previdenziali assicurativi a carico del beneficiario</a:t>
            </a:r>
          </a:p>
          <a:p>
            <a:pPr marL="0" indent="0" algn="ctr">
              <a:buNone/>
            </a:pPr>
            <a:endParaRPr lang="it-IT" sz="2600" b="1" dirty="0">
              <a:solidFill>
                <a:srgbClr val="000000"/>
              </a:solidFill>
              <a:latin typeface="Arial" panose="020B0604020202020204" pitchFamily="34" charset="0"/>
              <a:ea typeface="+mj-ea"/>
              <a:cs typeface="Arial" panose="020B0604020202020204" pitchFamily="34" charset="0"/>
            </a:endParaRPr>
          </a:p>
          <a:p>
            <a:pPr marL="0" indent="0">
              <a:buNone/>
            </a:pPr>
            <a:endParaRPr lang="it-IT" sz="1800" b="1" dirty="0">
              <a:solidFill>
                <a:srgbClr val="000000"/>
              </a:solidFill>
              <a:latin typeface="Arial" panose="020B0604020202020204" pitchFamily="34" charset="0"/>
              <a:ea typeface="+mj-ea"/>
              <a:cs typeface="Arial" panose="020B0604020202020204" pitchFamily="34" charset="0"/>
            </a:endParaRPr>
          </a:p>
          <a:p>
            <a:pPr marL="0" indent="0">
              <a:buNone/>
            </a:pPr>
            <a:endParaRPr lang="it-IT" sz="1800" b="1" dirty="0">
              <a:solidFill>
                <a:srgbClr val="000000"/>
              </a:solidFill>
              <a:latin typeface="Arial" panose="020B0604020202020204" pitchFamily="34" charset="0"/>
              <a:ea typeface="+mj-ea"/>
              <a:cs typeface="Arial" panose="020B0604020202020204" pitchFamily="34" charset="0"/>
            </a:endParaRPr>
          </a:p>
          <a:p>
            <a:pPr>
              <a:buFontTx/>
              <a:buChar char="-"/>
            </a:pPr>
            <a:endParaRPr lang="it-IT" dirty="0"/>
          </a:p>
        </p:txBody>
      </p:sp>
      <p:sp>
        <p:nvSpPr>
          <p:cNvPr id="9" name="Segnaposto contenuto 8"/>
          <p:cNvSpPr>
            <a:spLocks noGrp="1"/>
          </p:cNvSpPr>
          <p:nvPr>
            <p:ph sz="quarter" idx="4294967295"/>
          </p:nvPr>
        </p:nvSpPr>
        <p:spPr>
          <a:xfrm>
            <a:off x="4716463" y="2276475"/>
            <a:ext cx="4427537" cy="3096741"/>
          </a:xfrm>
        </p:spPr>
        <p:txBody>
          <a:bodyPr/>
          <a:lstStyle/>
          <a:p>
            <a:pPr marL="0" lvl="0" indent="0" algn="ctr">
              <a:buNone/>
            </a:pPr>
            <a:endParaRPr lang="it-IT" sz="1000" b="1" dirty="0">
              <a:solidFill>
                <a:srgbClr val="000000"/>
              </a:solidFill>
              <a:ea typeface="+mj-ea"/>
              <a:cs typeface="+mj-cs"/>
            </a:endParaRPr>
          </a:p>
          <a:p>
            <a:pPr marL="0" lvl="0" indent="0" algn="ctr">
              <a:buNone/>
            </a:pPr>
            <a:r>
              <a:rPr lang="it-IT" sz="2600" b="1" dirty="0">
                <a:solidFill>
                  <a:srgbClr val="000000"/>
                </a:solidFill>
                <a:latin typeface="Arial" panose="020B0604020202020204" pitchFamily="34" charset="0"/>
                <a:ea typeface="+mj-ea"/>
                <a:cs typeface="Arial" panose="020B0604020202020204" pitchFamily="34" charset="0"/>
              </a:rPr>
              <a:t>Spese</a:t>
            </a:r>
          </a:p>
          <a:p>
            <a:pPr marL="0" lvl="0" indent="0" algn="ctr">
              <a:buNone/>
            </a:pPr>
            <a:endParaRPr lang="it-IT" sz="1000" b="1" dirty="0">
              <a:solidFill>
                <a:srgbClr val="000000"/>
              </a:solidFill>
              <a:latin typeface="Arial" panose="020B0604020202020204" pitchFamily="34" charset="0"/>
              <a:ea typeface="+mj-ea"/>
              <a:cs typeface="Arial" panose="020B0604020202020204" pitchFamily="34" charset="0"/>
            </a:endParaRPr>
          </a:p>
          <a:p>
            <a:pPr marL="0" lvl="0" indent="0" algn="ctr">
              <a:buNone/>
            </a:pPr>
            <a:r>
              <a:rPr lang="it-IT" sz="1800" b="1" dirty="0">
                <a:solidFill>
                  <a:srgbClr val="000000"/>
                </a:solidFill>
                <a:latin typeface="Arial" panose="020B0604020202020204" pitchFamily="34" charset="0"/>
                <a:ea typeface="+mj-ea"/>
                <a:cs typeface="Arial" panose="020B0604020202020204" pitchFamily="34" charset="0"/>
              </a:rPr>
              <a:t>viaggio</a:t>
            </a:r>
          </a:p>
          <a:p>
            <a:pPr marL="0" lvl="0" indent="0" algn="ctr">
              <a:buNone/>
            </a:pPr>
            <a:r>
              <a:rPr lang="it-IT" sz="1800" b="1" dirty="0">
                <a:solidFill>
                  <a:srgbClr val="000000"/>
                </a:solidFill>
                <a:latin typeface="Arial" panose="020B0604020202020204" pitchFamily="34" charset="0"/>
                <a:ea typeface="+mj-ea"/>
                <a:cs typeface="Arial" panose="020B0604020202020204" pitchFamily="34" charset="0"/>
              </a:rPr>
              <a:t>vitto </a:t>
            </a:r>
          </a:p>
          <a:p>
            <a:pPr marL="0" lvl="0" indent="0" algn="ctr">
              <a:buNone/>
            </a:pPr>
            <a:r>
              <a:rPr lang="it-IT" sz="1800" b="1" dirty="0">
                <a:solidFill>
                  <a:srgbClr val="FF0000"/>
                </a:solidFill>
                <a:latin typeface="Arial" panose="020B0604020202020204" pitchFamily="34" charset="0"/>
                <a:ea typeface="+mj-ea"/>
                <a:cs typeface="Arial" panose="020B0604020202020204" pitchFamily="34" charset="0"/>
              </a:rPr>
              <a:t>(solo pranzi e cene)</a:t>
            </a:r>
          </a:p>
          <a:p>
            <a:pPr marL="0" lvl="0" indent="0" algn="ctr">
              <a:buNone/>
            </a:pPr>
            <a:r>
              <a:rPr lang="it-IT" sz="1800" b="1" dirty="0">
                <a:solidFill>
                  <a:srgbClr val="000000"/>
                </a:solidFill>
                <a:latin typeface="Arial" panose="020B0604020202020204" pitchFamily="34" charset="0"/>
                <a:ea typeface="+mj-ea"/>
                <a:cs typeface="Arial" panose="020B0604020202020204" pitchFamily="34" charset="0"/>
              </a:rPr>
              <a:t>alloggio</a:t>
            </a:r>
          </a:p>
          <a:p>
            <a:pPr marL="0" lvl="0" indent="0" algn="ctr">
              <a:buNone/>
            </a:pPr>
            <a:r>
              <a:rPr lang="it-IT" sz="1800" b="1" dirty="0">
                <a:solidFill>
                  <a:srgbClr val="000000"/>
                </a:solidFill>
                <a:latin typeface="Arial" panose="020B0604020202020204" pitchFamily="34" charset="0"/>
                <a:ea typeface="+mj-ea"/>
                <a:cs typeface="Arial" panose="020B0604020202020204" pitchFamily="34" charset="0"/>
              </a:rPr>
              <a:t>diarie forfettarie </a:t>
            </a:r>
          </a:p>
          <a:p>
            <a:pPr marL="0" lvl="0" indent="0" algn="ctr">
              <a:buNone/>
            </a:pPr>
            <a:r>
              <a:rPr lang="it-IT" sz="1800" b="1" dirty="0">
                <a:solidFill>
                  <a:srgbClr val="FF0000"/>
                </a:solidFill>
                <a:latin typeface="Arial" panose="020B0604020202020204" pitchFamily="34" charset="0"/>
                <a:ea typeface="+mj-ea"/>
                <a:cs typeface="Arial" panose="020B0604020202020204" pitchFamily="34" charset="0"/>
              </a:rPr>
              <a:t>(se predeterminate contrattualmente)</a:t>
            </a:r>
            <a:endParaRPr lang="it-IT" sz="1800" dirty="0">
              <a:solidFill>
                <a:srgbClr val="FF0000"/>
              </a:solidFill>
              <a:latin typeface="Arial" panose="020B0604020202020204" pitchFamily="34" charset="0"/>
              <a:ea typeface="+mj-ea"/>
              <a:cs typeface="Arial" panose="020B0604020202020204" pitchFamily="34" charset="0"/>
            </a:endParaRPr>
          </a:p>
          <a:p>
            <a:pPr algn="ctr"/>
            <a:endParaRPr lang="it-IT" b="1" dirty="0">
              <a:solidFill>
                <a:srgbClr val="92D050"/>
              </a:solidFill>
            </a:endParaRPr>
          </a:p>
        </p:txBody>
      </p:sp>
      <p:pic>
        <p:nvPicPr>
          <p:cNvPr id="4" name="Immagine 3" descr="Immagine che contiene testo, schermata, Elementi grafici, Carattere&#10;&#10;Descrizione generata automaticamente">
            <a:extLst>
              <a:ext uri="{FF2B5EF4-FFF2-40B4-BE49-F238E27FC236}">
                <a16:creationId xmlns:a16="http://schemas.microsoft.com/office/drawing/2014/main" id="{EC3F99D0-72D4-B2E2-765D-27D4BDC4DC9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44471350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179512" y="836712"/>
            <a:ext cx="8856984" cy="5112569"/>
          </a:xfrm>
        </p:spPr>
        <p:txBody>
          <a:bodyPr/>
          <a:lstStyle/>
          <a:p>
            <a:pPr marL="0" indent="0" algn="ctr" eaLnBrk="1" hangingPunct="1">
              <a:spcBef>
                <a:spcPts val="0"/>
              </a:spcBef>
              <a:buNone/>
              <a:defRPr/>
            </a:pPr>
            <a:r>
              <a:rPr lang="it-IT" sz="3600" b="1" cap="all" dirty="0">
                <a:solidFill>
                  <a:srgbClr val="3333CC"/>
                </a:solidFill>
                <a:latin typeface="Arial" panose="020B0604020202020204" pitchFamily="34" charset="0"/>
                <a:cs typeface="Arial" panose="020B0604020202020204" pitchFamily="34" charset="0"/>
              </a:rPr>
              <a:t>SPESE AMMISSIBILI</a:t>
            </a:r>
          </a:p>
          <a:p>
            <a:pPr marL="0" indent="0" algn="ctr" eaLnBrk="1" hangingPunct="1">
              <a:spcBef>
                <a:spcPts val="0"/>
              </a:spcBef>
              <a:buNone/>
              <a:defRPr/>
            </a:pPr>
            <a:endParaRPr lang="it-IT" sz="700" b="1" cap="all" dirty="0">
              <a:solidFill>
                <a:srgbClr val="3333CC"/>
              </a:solidFill>
              <a:latin typeface="Arial" panose="020B0604020202020204" pitchFamily="34" charset="0"/>
              <a:cs typeface="Arial" panose="020B0604020202020204" pitchFamily="34" charset="0"/>
            </a:endParaRPr>
          </a:p>
          <a:p>
            <a:pPr marL="0" lvl="0" indent="0" algn="ctr">
              <a:spcBef>
                <a:spcPts val="0"/>
              </a:spcBef>
              <a:buNone/>
            </a:pPr>
            <a:r>
              <a:rPr lang="it-IT" b="1" dirty="0">
                <a:solidFill>
                  <a:srgbClr val="000000"/>
                </a:solidFill>
                <a:latin typeface="Arial" panose="020B0604020202020204" pitchFamily="34" charset="0"/>
                <a:cs typeface="Arial" panose="020B0604020202020204" pitchFamily="34" charset="0"/>
              </a:rPr>
              <a:t>Spese di produzione relative al progetto</a:t>
            </a:r>
          </a:p>
          <a:p>
            <a:pPr marL="0" lvl="0" indent="0" algn="ctr">
              <a:spcBef>
                <a:spcPts val="0"/>
              </a:spcBef>
              <a:spcAft>
                <a:spcPts val="600"/>
              </a:spcAft>
              <a:buNone/>
            </a:pPr>
            <a:r>
              <a:rPr lang="it-IT" sz="1800" b="1" dirty="0">
                <a:solidFill>
                  <a:srgbClr val="000000"/>
                </a:solidFill>
                <a:latin typeface="Arial" panose="020B0604020202020204" pitchFamily="34" charset="0"/>
                <a:cs typeface="Arial" panose="020B0604020202020204" pitchFamily="34" charset="0"/>
              </a:rPr>
              <a:t>(art. 7, comma 1, </a:t>
            </a:r>
            <a:r>
              <a:rPr lang="it-IT" sz="1800" b="1" dirty="0" err="1">
                <a:solidFill>
                  <a:srgbClr val="000000"/>
                </a:solidFill>
                <a:latin typeface="Arial" panose="020B0604020202020204" pitchFamily="34" charset="0"/>
                <a:cs typeface="Arial" panose="020B0604020202020204" pitchFamily="34" charset="0"/>
              </a:rPr>
              <a:t>lett</a:t>
            </a:r>
            <a:r>
              <a:rPr lang="it-IT" sz="1800" b="1" dirty="0">
                <a:solidFill>
                  <a:srgbClr val="000000"/>
                </a:solidFill>
                <a:latin typeface="Arial" panose="020B0604020202020204" pitchFamily="34" charset="0"/>
                <a:cs typeface="Arial" panose="020B0604020202020204" pitchFamily="34" charset="0"/>
              </a:rPr>
              <a:t>. b), DPREG 33/2015)</a:t>
            </a:r>
          </a:p>
          <a:p>
            <a:pPr marL="0" lvl="0" indent="0" algn="just">
              <a:spcBef>
                <a:spcPts val="0"/>
              </a:spcBef>
              <a:spcAft>
                <a:spcPts val="0"/>
              </a:spcAft>
              <a:buNone/>
            </a:pPr>
            <a:r>
              <a:rPr lang="it-IT" sz="1800" b="1" dirty="0">
                <a:solidFill>
                  <a:srgbClr val="000000"/>
                </a:solidFill>
                <a:latin typeface="Arial" panose="020B0604020202020204" pitchFamily="34" charset="0"/>
                <a:cs typeface="Arial" panose="020B0604020202020204" pitchFamily="34" charset="0"/>
              </a:rPr>
              <a:t>- Acquisto o noleggio scenografie, costumi, strumentazione tecnica, luce e suoni</a:t>
            </a:r>
          </a:p>
          <a:p>
            <a:pPr marL="0" lvl="0" indent="0" algn="just">
              <a:spcBef>
                <a:spcPts val="0"/>
              </a:spcBef>
              <a:spcAft>
                <a:spcPts val="0"/>
              </a:spcAft>
              <a:buNone/>
            </a:pPr>
            <a:r>
              <a:rPr lang="it-IT" sz="1800" b="1" dirty="0">
                <a:solidFill>
                  <a:srgbClr val="000000"/>
                </a:solidFill>
                <a:latin typeface="Arial" panose="020B0604020202020204" pitchFamily="34" charset="0"/>
                <a:cs typeface="Arial" panose="020B0604020202020204" pitchFamily="34" charset="0"/>
              </a:rPr>
              <a:t>- Prestazioni di terzi per allestimenti di strutture architettoniche mobili e scenografie (montaggio, smontaggio facchinaggio)</a:t>
            </a:r>
          </a:p>
          <a:p>
            <a:pPr marL="0" lvl="0" indent="0" algn="just">
              <a:spcBef>
                <a:spcPts val="0"/>
              </a:spcBef>
              <a:spcAft>
                <a:spcPts val="0"/>
              </a:spcAft>
              <a:buNone/>
            </a:pPr>
            <a:r>
              <a:rPr lang="it-IT" sz="1800" b="1" dirty="0">
                <a:solidFill>
                  <a:srgbClr val="000000"/>
                </a:solidFill>
                <a:latin typeface="Arial" panose="020B0604020202020204" pitchFamily="34" charset="0"/>
                <a:cs typeface="Arial" panose="020B0604020202020204" pitchFamily="34" charset="0"/>
              </a:rPr>
              <a:t>- Accesso opere protette dal diritto di autore o contenuti protetti da diritti di proprietà intellettuale</a:t>
            </a:r>
          </a:p>
          <a:p>
            <a:pPr marL="0" lvl="0" indent="0" algn="just">
              <a:spcBef>
                <a:spcPts val="0"/>
              </a:spcBef>
              <a:spcAft>
                <a:spcPts val="0"/>
              </a:spcAft>
              <a:buNone/>
            </a:pPr>
            <a:r>
              <a:rPr lang="it-IT" sz="1800" b="1" dirty="0">
                <a:solidFill>
                  <a:srgbClr val="000000"/>
                </a:solidFill>
                <a:latin typeface="Arial" panose="020B0604020202020204" pitchFamily="34" charset="0"/>
                <a:cs typeface="Arial" panose="020B0604020202020204" pitchFamily="34" charset="0"/>
              </a:rPr>
              <a:t>- Trasporto o spedizione strumenti e altre attrezzature e connesse spese assicurative</a:t>
            </a:r>
          </a:p>
          <a:p>
            <a:pPr marL="0" lvl="0" indent="0" algn="just">
              <a:spcBef>
                <a:spcPts val="0"/>
              </a:spcBef>
              <a:spcAft>
                <a:spcPts val="0"/>
              </a:spcAft>
              <a:buNone/>
            </a:pPr>
            <a:r>
              <a:rPr lang="it-IT" sz="1800" b="1" dirty="0">
                <a:solidFill>
                  <a:srgbClr val="000000"/>
                </a:solidFill>
                <a:latin typeface="Arial" panose="020B0604020202020204" pitchFamily="34" charset="0"/>
                <a:cs typeface="Arial" panose="020B0604020202020204" pitchFamily="34" charset="0"/>
              </a:rPr>
              <a:t>- Oneri di sicurezza e servizi antincendio</a:t>
            </a:r>
          </a:p>
          <a:p>
            <a:pPr marL="0" lvl="0" indent="0" algn="just">
              <a:spcBef>
                <a:spcPts val="0"/>
              </a:spcBef>
              <a:spcAft>
                <a:spcPts val="0"/>
              </a:spcAft>
              <a:buNone/>
            </a:pPr>
            <a:r>
              <a:rPr lang="it-IT" sz="1800" b="1" dirty="0">
                <a:latin typeface="Arial" panose="020B0604020202020204" pitchFamily="34" charset="0"/>
                <a:cs typeface="Arial" panose="020B0604020202020204" pitchFamily="34" charset="0"/>
              </a:rPr>
              <a:t>- Spese per rappresentanza (esclusivamente coffee break, rinfreschi, brindisi con ospiti e giornalisti max 5% del contributo)</a:t>
            </a:r>
          </a:p>
          <a:p>
            <a:pPr marL="0" lvl="0" indent="0">
              <a:buNone/>
            </a:pPr>
            <a:r>
              <a:rPr lang="it-IT" sz="1400" b="1" dirty="0">
                <a:solidFill>
                  <a:srgbClr val="00B0F0"/>
                </a:solidFill>
                <a:latin typeface="Arial" panose="020B0604020202020204" pitchFamily="34" charset="0"/>
                <a:cs typeface="Arial" panose="020B0604020202020204" pitchFamily="34" charset="0"/>
              </a:rPr>
              <a:t>NB: LE SPESE SOSTENUTE PER L’ACQUISTO DI BENI STRUMENTALI SONO AMMISSIBILI MAX 20% DELL’IMPORTO DELL’INCENTIVO</a:t>
            </a:r>
          </a:p>
          <a:p>
            <a:pPr marL="0" indent="0" eaLnBrk="1" hangingPunct="1">
              <a:buNone/>
              <a:defRPr/>
            </a:pPr>
            <a:endParaRPr lang="it-IT" sz="1400" b="1" i="1" dirty="0"/>
          </a:p>
        </p:txBody>
      </p:sp>
      <p:pic>
        <p:nvPicPr>
          <p:cNvPr id="4" name="Immagine 3" descr="Immagine che contiene testo, schermata, Elementi grafici, Carattere&#10;&#10;Descrizione generata automaticamente">
            <a:extLst>
              <a:ext uri="{FF2B5EF4-FFF2-40B4-BE49-F238E27FC236}">
                <a16:creationId xmlns:a16="http://schemas.microsoft.com/office/drawing/2014/main" id="{EA869F0C-0F15-16E6-042D-F402A2F2DD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36136170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nodePh="1">
                                  <p:stCondLst>
                                    <p:cond delay="0"/>
                                  </p:stCondLst>
                                  <p:endCondLst>
                                    <p:cond evt="begin" delay="0">
                                      <p:tn val="5"/>
                                    </p:cond>
                                  </p:endCondLst>
                                  <p:childTnLst>
                                    <p:set>
                                      <p:cBhvr>
                                        <p:cTn id="6" dur="1" fill="hold">
                                          <p:stCondLst>
                                            <p:cond delay="0"/>
                                          </p:stCondLst>
                                        </p:cTn>
                                        <p:tgtEl>
                                          <p:spTgt spid="95234"/>
                                        </p:tgtEl>
                                        <p:attrNameLst>
                                          <p:attrName>style.visibility</p:attrName>
                                        </p:attrNameLst>
                                      </p:cBhvr>
                                      <p:to>
                                        <p:strVal val="visible"/>
                                      </p:to>
                                    </p:set>
                                    <p:animEffect transition="in" filter="fade">
                                      <p:cBhvr>
                                        <p:cTn id="7" dur="800" decel="100000"/>
                                        <p:tgtEl>
                                          <p:spTgt spid="95234"/>
                                        </p:tgtEl>
                                      </p:cBhvr>
                                    </p:animEffect>
                                    <p:anim calcmode="lin" valueType="num">
                                      <p:cBhvr>
                                        <p:cTn id="8" dur="800" decel="100000" fill="hold"/>
                                        <p:tgtEl>
                                          <p:spTgt spid="95234"/>
                                        </p:tgtEl>
                                        <p:attrNameLst>
                                          <p:attrName>style.rotation</p:attrName>
                                        </p:attrNameLst>
                                      </p:cBhvr>
                                      <p:tavLst>
                                        <p:tav tm="0">
                                          <p:val>
                                            <p:fltVal val="-90"/>
                                          </p:val>
                                        </p:tav>
                                        <p:tav tm="100000">
                                          <p:val>
                                            <p:fltVal val="0"/>
                                          </p:val>
                                        </p:tav>
                                      </p:tavLst>
                                    </p:anim>
                                    <p:anim calcmode="lin" valueType="num">
                                      <p:cBhvr>
                                        <p:cTn id="9" dur="800" decel="100000" fill="hold"/>
                                        <p:tgtEl>
                                          <p:spTgt spid="95234"/>
                                        </p:tgtEl>
                                        <p:attrNameLst>
                                          <p:attrName>ppt_x</p:attrName>
                                        </p:attrNameLst>
                                      </p:cBhvr>
                                      <p:tavLst>
                                        <p:tav tm="0">
                                          <p:val>
                                            <p:strVal val="#ppt_x+0.4"/>
                                          </p:val>
                                        </p:tav>
                                        <p:tav tm="100000">
                                          <p:val>
                                            <p:strVal val="#ppt_x-0.05"/>
                                          </p:val>
                                        </p:tav>
                                      </p:tavLst>
                                    </p:anim>
                                    <p:anim calcmode="lin" valueType="num">
                                      <p:cBhvr>
                                        <p:cTn id="10" dur="800" decel="100000" fill="hold"/>
                                        <p:tgtEl>
                                          <p:spTgt spid="9523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523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523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179512" y="836712"/>
            <a:ext cx="8856984" cy="5112569"/>
          </a:xfrm>
        </p:spPr>
        <p:txBody>
          <a:bodyPr/>
          <a:lstStyle/>
          <a:p>
            <a:pPr marL="0" indent="0" algn="ctr" eaLnBrk="1" hangingPunct="1">
              <a:spcBef>
                <a:spcPts val="0"/>
              </a:spcBef>
              <a:buNone/>
              <a:defRPr/>
            </a:pPr>
            <a:r>
              <a:rPr lang="it-IT" sz="3600" b="1" cap="all" dirty="0">
                <a:solidFill>
                  <a:srgbClr val="3333CC"/>
                </a:solidFill>
                <a:latin typeface="Arial" panose="020B0604020202020204" pitchFamily="34" charset="0"/>
                <a:cs typeface="Arial" panose="020B0604020202020204" pitchFamily="34" charset="0"/>
              </a:rPr>
              <a:t>SPESE AMMISSIBILI</a:t>
            </a:r>
          </a:p>
          <a:p>
            <a:pPr marL="0" indent="0" algn="ctr" eaLnBrk="1" hangingPunct="1">
              <a:spcBef>
                <a:spcPts val="0"/>
              </a:spcBef>
              <a:buNone/>
              <a:defRPr/>
            </a:pPr>
            <a:endParaRPr lang="it-IT" sz="1200" b="1" cap="all" dirty="0">
              <a:solidFill>
                <a:srgbClr val="3333CC"/>
              </a:solidFill>
              <a:latin typeface="Arial" panose="020B0604020202020204" pitchFamily="34" charset="0"/>
              <a:cs typeface="Arial" panose="020B0604020202020204" pitchFamily="34" charset="0"/>
            </a:endParaRPr>
          </a:p>
          <a:p>
            <a:pPr marL="0" lvl="0" indent="0" algn="ctr">
              <a:spcBef>
                <a:spcPts val="0"/>
              </a:spcBef>
              <a:buNone/>
            </a:pPr>
            <a:r>
              <a:rPr lang="it-IT" b="1" dirty="0">
                <a:solidFill>
                  <a:srgbClr val="000000"/>
                </a:solidFill>
                <a:latin typeface="Arial" panose="020B0604020202020204" pitchFamily="34" charset="0"/>
                <a:cs typeface="Arial" panose="020B0604020202020204" pitchFamily="34" charset="0"/>
              </a:rPr>
              <a:t>Spese di pubblicità e promozione relative al progetto</a:t>
            </a:r>
          </a:p>
          <a:p>
            <a:pPr marL="0" lvl="0" indent="0" algn="ctr">
              <a:spcBef>
                <a:spcPts val="0"/>
              </a:spcBef>
              <a:buNone/>
            </a:pPr>
            <a:r>
              <a:rPr lang="it-IT" sz="1800" b="1" dirty="0">
                <a:solidFill>
                  <a:srgbClr val="000000"/>
                </a:solidFill>
                <a:latin typeface="Arial" panose="020B0604020202020204" pitchFamily="34" charset="0"/>
                <a:cs typeface="Arial" panose="020B0604020202020204" pitchFamily="34" charset="0"/>
              </a:rPr>
              <a:t>(art. 7, comma 1, </a:t>
            </a:r>
            <a:r>
              <a:rPr lang="it-IT" sz="1800" b="1" dirty="0" err="1">
                <a:solidFill>
                  <a:srgbClr val="000000"/>
                </a:solidFill>
                <a:latin typeface="Arial" panose="020B0604020202020204" pitchFamily="34" charset="0"/>
                <a:cs typeface="Arial" panose="020B0604020202020204" pitchFamily="34" charset="0"/>
              </a:rPr>
              <a:t>lett</a:t>
            </a:r>
            <a:r>
              <a:rPr lang="it-IT" sz="1800" b="1" dirty="0">
                <a:solidFill>
                  <a:srgbClr val="000000"/>
                </a:solidFill>
                <a:latin typeface="Arial" panose="020B0604020202020204" pitchFamily="34" charset="0"/>
                <a:cs typeface="Arial" panose="020B0604020202020204" pitchFamily="34" charset="0"/>
              </a:rPr>
              <a:t>. c), DPREG 33/2015)</a:t>
            </a:r>
          </a:p>
          <a:p>
            <a:pPr marL="0" lvl="0" indent="0" algn="ctr">
              <a:buNone/>
            </a:pPr>
            <a:endParaRPr lang="it-IT" sz="800" b="1" dirty="0">
              <a:solidFill>
                <a:srgbClr val="000000"/>
              </a:solidFill>
              <a:latin typeface="Arial" panose="020B0604020202020204" pitchFamily="34" charset="0"/>
              <a:cs typeface="Arial" panose="020B0604020202020204" pitchFamily="34" charset="0"/>
            </a:endParaRPr>
          </a:p>
          <a:p>
            <a:pPr lvl="0">
              <a:buFontTx/>
              <a:buChar char="-"/>
            </a:pPr>
            <a:r>
              <a:rPr lang="it-IT" sz="1800" b="1" dirty="0">
                <a:solidFill>
                  <a:srgbClr val="000000"/>
                </a:solidFill>
                <a:latin typeface="Arial" panose="020B0604020202020204" pitchFamily="34" charset="0"/>
                <a:cs typeface="Arial" panose="020B0604020202020204" pitchFamily="34" charset="0"/>
              </a:rPr>
              <a:t>Servizi ufficio stampa</a:t>
            </a:r>
          </a:p>
          <a:p>
            <a:pPr lvl="0">
              <a:buFontTx/>
              <a:buChar char="-"/>
            </a:pPr>
            <a:r>
              <a:rPr lang="it-IT" sz="1800" b="1" dirty="0">
                <a:solidFill>
                  <a:srgbClr val="000000"/>
                </a:solidFill>
                <a:latin typeface="Arial" panose="020B0604020202020204" pitchFamily="34" charset="0"/>
                <a:cs typeface="Arial" panose="020B0604020202020204" pitchFamily="34" charset="0"/>
              </a:rPr>
              <a:t>Stampe</a:t>
            </a:r>
          </a:p>
          <a:p>
            <a:pPr lvl="0">
              <a:buFontTx/>
              <a:buChar char="-"/>
            </a:pPr>
            <a:r>
              <a:rPr lang="it-IT" sz="1800" b="1" dirty="0">
                <a:solidFill>
                  <a:srgbClr val="000000"/>
                </a:solidFill>
                <a:latin typeface="Arial" panose="020B0604020202020204" pitchFamily="34" charset="0"/>
                <a:cs typeface="Arial" panose="020B0604020202020204" pitchFamily="34" charset="0"/>
              </a:rPr>
              <a:t>Distribuzione e affissione locandine e manifesti</a:t>
            </a:r>
          </a:p>
          <a:p>
            <a:pPr lvl="0">
              <a:buFontTx/>
              <a:buChar char="-"/>
            </a:pPr>
            <a:r>
              <a:rPr lang="it-IT" sz="1800" b="1" dirty="0">
                <a:solidFill>
                  <a:srgbClr val="000000"/>
                </a:solidFill>
                <a:latin typeface="Arial" panose="020B0604020202020204" pitchFamily="34" charset="0"/>
                <a:cs typeface="Arial" panose="020B0604020202020204" pitchFamily="34" charset="0"/>
              </a:rPr>
              <a:t>Prestazioni professionali di ripresa video, registrazione audio, servizi fotografici</a:t>
            </a:r>
          </a:p>
          <a:p>
            <a:pPr lvl="0">
              <a:buFontTx/>
              <a:buChar char="-"/>
            </a:pPr>
            <a:r>
              <a:rPr lang="it-IT" sz="1800" b="1" dirty="0">
                <a:solidFill>
                  <a:srgbClr val="000000"/>
                </a:solidFill>
                <a:latin typeface="Arial" panose="020B0604020202020204" pitchFamily="34" charset="0"/>
                <a:cs typeface="Arial" panose="020B0604020202020204" pitchFamily="34" charset="0"/>
              </a:rPr>
              <a:t>Pubblicità</a:t>
            </a:r>
          </a:p>
          <a:p>
            <a:pPr lvl="0">
              <a:buFontTx/>
              <a:buChar char="-"/>
            </a:pPr>
            <a:r>
              <a:rPr lang="it-IT" sz="1800" b="1" dirty="0">
                <a:solidFill>
                  <a:srgbClr val="000000"/>
                </a:solidFill>
                <a:latin typeface="Arial" panose="020B0604020202020204" pitchFamily="34" charset="0"/>
                <a:cs typeface="Arial" panose="020B0604020202020204" pitchFamily="34" charset="0"/>
              </a:rPr>
              <a:t>Gestione e manutenzione sito web</a:t>
            </a:r>
          </a:p>
          <a:p>
            <a:pPr lvl="0">
              <a:buFontTx/>
              <a:buChar char="-"/>
            </a:pPr>
            <a:r>
              <a:rPr lang="it-IT" sz="1800" b="1" dirty="0">
                <a:latin typeface="Arial" panose="020B0604020202020204" pitchFamily="34" charset="0"/>
                <a:cs typeface="Arial" panose="020B0604020202020204" pitchFamily="34" charset="0"/>
              </a:rPr>
              <a:t>Spese per stampe, cataloghi d’arte, pubblicazione atti convegni</a:t>
            </a:r>
          </a:p>
          <a:p>
            <a:pPr marL="0" lvl="0" indent="0">
              <a:buNone/>
            </a:pPr>
            <a:endParaRPr lang="it-IT" sz="1400" b="1" dirty="0">
              <a:solidFill>
                <a:srgbClr val="000000"/>
              </a:solidFill>
            </a:endParaRPr>
          </a:p>
          <a:p>
            <a:pPr marL="0" lvl="0" indent="0">
              <a:buNone/>
            </a:pPr>
            <a:endParaRPr lang="it-IT" sz="1400" b="1" dirty="0">
              <a:solidFill>
                <a:srgbClr val="000000"/>
              </a:solidFill>
            </a:endParaRPr>
          </a:p>
          <a:p>
            <a:pPr marL="0" indent="0" eaLnBrk="1" hangingPunct="1">
              <a:buNone/>
              <a:defRPr/>
            </a:pPr>
            <a:endParaRPr lang="it-IT" sz="1400" b="1" i="1" dirty="0"/>
          </a:p>
        </p:txBody>
      </p:sp>
      <p:pic>
        <p:nvPicPr>
          <p:cNvPr id="4" name="Immagine 3" descr="Immagine che contiene testo, schermata, Elementi grafici, Carattere&#10;&#10;Descrizione generata automaticamente">
            <a:extLst>
              <a:ext uri="{FF2B5EF4-FFF2-40B4-BE49-F238E27FC236}">
                <a16:creationId xmlns:a16="http://schemas.microsoft.com/office/drawing/2014/main" id="{F49AC2C9-7D86-DA47-CD83-8FAE7D7E63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6813493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179512" y="836712"/>
            <a:ext cx="8856984" cy="5112569"/>
          </a:xfrm>
        </p:spPr>
        <p:txBody>
          <a:bodyPr/>
          <a:lstStyle/>
          <a:p>
            <a:pPr marL="0" indent="0" algn="ctr" eaLnBrk="1" hangingPunct="1">
              <a:spcBef>
                <a:spcPts val="0"/>
              </a:spcBef>
              <a:buNone/>
              <a:defRPr/>
            </a:pPr>
            <a:r>
              <a:rPr lang="it-IT" sz="3600" b="1" cap="all" dirty="0">
                <a:solidFill>
                  <a:srgbClr val="3333CC"/>
                </a:solidFill>
                <a:latin typeface="Arial" panose="020B0604020202020204" pitchFamily="34" charset="0"/>
                <a:cs typeface="Arial" panose="020B0604020202020204" pitchFamily="34" charset="0"/>
              </a:rPr>
              <a:t>SPESE AMMISSIBILI</a:t>
            </a:r>
          </a:p>
          <a:p>
            <a:pPr marL="0" lvl="0" indent="0" algn="ctr">
              <a:spcBef>
                <a:spcPts val="0"/>
              </a:spcBef>
              <a:buNone/>
            </a:pPr>
            <a:r>
              <a:rPr lang="it-IT" b="1" dirty="0">
                <a:solidFill>
                  <a:srgbClr val="000000"/>
                </a:solidFill>
                <a:latin typeface="Arial" panose="020B0604020202020204" pitchFamily="34" charset="0"/>
                <a:cs typeface="Arial" panose="020B0604020202020204" pitchFamily="34" charset="0"/>
              </a:rPr>
              <a:t>Spese di gestione spazi relative al progetto</a:t>
            </a:r>
          </a:p>
          <a:p>
            <a:pPr marL="0" lvl="0" indent="0" algn="ctr">
              <a:spcBef>
                <a:spcPts val="0"/>
              </a:spcBef>
              <a:buNone/>
            </a:pPr>
            <a:r>
              <a:rPr lang="it-IT" sz="1800" b="1" dirty="0">
                <a:solidFill>
                  <a:srgbClr val="000000"/>
                </a:solidFill>
                <a:latin typeface="Arial" panose="020B0604020202020204" pitchFamily="34" charset="0"/>
                <a:cs typeface="Arial" panose="020B0604020202020204" pitchFamily="34" charset="0"/>
              </a:rPr>
              <a:t>(art. 7, comma 1, </a:t>
            </a:r>
            <a:r>
              <a:rPr lang="it-IT" sz="1800" b="1" dirty="0" err="1">
                <a:solidFill>
                  <a:srgbClr val="000000"/>
                </a:solidFill>
                <a:latin typeface="Arial" panose="020B0604020202020204" pitchFamily="34" charset="0"/>
                <a:cs typeface="Arial" panose="020B0604020202020204" pitchFamily="34" charset="0"/>
              </a:rPr>
              <a:t>lett</a:t>
            </a:r>
            <a:r>
              <a:rPr lang="it-IT" sz="1800" b="1" dirty="0">
                <a:solidFill>
                  <a:srgbClr val="000000"/>
                </a:solidFill>
                <a:latin typeface="Arial" panose="020B0604020202020204" pitchFamily="34" charset="0"/>
                <a:cs typeface="Arial" panose="020B0604020202020204" pitchFamily="34" charset="0"/>
              </a:rPr>
              <a:t>. d), DPREG 33/2015)</a:t>
            </a:r>
          </a:p>
          <a:p>
            <a:pPr marL="0" lvl="0" indent="0" algn="ctr">
              <a:buNone/>
            </a:pPr>
            <a:endParaRPr lang="it-IT" b="1" dirty="0">
              <a:solidFill>
                <a:srgbClr val="000000"/>
              </a:solidFill>
              <a:latin typeface="Arial" panose="020B0604020202020204" pitchFamily="34" charset="0"/>
              <a:cs typeface="Arial" panose="020B0604020202020204" pitchFamily="34" charset="0"/>
            </a:endParaRPr>
          </a:p>
          <a:p>
            <a:pPr marL="0" lvl="0" indent="0" algn="ctr">
              <a:buNone/>
            </a:pPr>
            <a:endParaRPr lang="it-IT" b="1" dirty="0">
              <a:solidFill>
                <a:srgbClr val="000000"/>
              </a:solidFill>
              <a:latin typeface="Arial" panose="020B0604020202020204" pitchFamily="34" charset="0"/>
              <a:cs typeface="Arial" panose="020B0604020202020204" pitchFamily="34" charset="0"/>
            </a:endParaRPr>
          </a:p>
          <a:p>
            <a:pPr lvl="0">
              <a:buFontTx/>
              <a:buChar char="-"/>
            </a:pPr>
            <a:r>
              <a:rPr lang="it-IT" sz="1800" b="1" dirty="0">
                <a:solidFill>
                  <a:srgbClr val="000000"/>
                </a:solidFill>
                <a:latin typeface="Arial" panose="020B0604020202020204" pitchFamily="34" charset="0"/>
                <a:cs typeface="Arial" panose="020B0604020202020204" pitchFamily="34" charset="0"/>
              </a:rPr>
              <a:t>Locazione di spazi per spettacoli/attività culturali</a:t>
            </a:r>
          </a:p>
          <a:p>
            <a:pPr lvl="0">
              <a:buFontTx/>
              <a:buChar char="-"/>
            </a:pPr>
            <a:r>
              <a:rPr lang="it-IT" sz="1800" b="1" dirty="0">
                <a:solidFill>
                  <a:srgbClr val="000000"/>
                </a:solidFill>
                <a:latin typeface="Arial" panose="020B0604020202020204" pitchFamily="34" charset="0"/>
                <a:cs typeface="Arial" panose="020B0604020202020204" pitchFamily="34" charset="0"/>
              </a:rPr>
              <a:t>Manutenzione, utenze e pulizia di spazi per spettacoli /attività culturali</a:t>
            </a:r>
          </a:p>
          <a:p>
            <a:pPr lvl="0">
              <a:buFontTx/>
              <a:buChar char="-"/>
            </a:pPr>
            <a:endParaRPr lang="it-IT"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lvl="0" indent="0" algn="ctr">
              <a:buNone/>
            </a:pPr>
            <a:r>
              <a:rPr lang="it-IT" sz="1800" dirty="0">
                <a:effectLst/>
                <a:latin typeface="DecimaWE Rg" panose="02000000000000000000" pitchFamily="2" charset="0"/>
                <a:ea typeface="Times New Roman" panose="02020603050405020304" pitchFamily="18" charset="0"/>
                <a:cs typeface="Times New Roman" panose="02020603050405020304" pitchFamily="18" charset="0"/>
              </a:rPr>
              <a:t>solo nella misura in cui queste spese siano strettamente inerenti ai periodi di tempo in cui in tali spazi si realizzano le attività progettuali</a:t>
            </a:r>
            <a:endParaRPr lang="it-IT" sz="1800" b="1" dirty="0">
              <a:latin typeface="Arial" panose="020B0604020202020204" pitchFamily="34" charset="0"/>
              <a:cs typeface="Arial" panose="020B0604020202020204" pitchFamily="34" charset="0"/>
            </a:endParaRPr>
          </a:p>
          <a:p>
            <a:pPr marL="0" lvl="0" indent="0">
              <a:buNone/>
            </a:pPr>
            <a:endParaRPr lang="it-IT" sz="1400" b="1" dirty="0">
              <a:solidFill>
                <a:srgbClr val="000000"/>
              </a:solidFill>
            </a:endParaRPr>
          </a:p>
          <a:p>
            <a:pPr marL="0" lvl="0" indent="0">
              <a:buNone/>
            </a:pPr>
            <a:endParaRPr lang="it-IT" sz="1400" b="1" dirty="0">
              <a:solidFill>
                <a:srgbClr val="000000"/>
              </a:solidFill>
            </a:endParaRPr>
          </a:p>
          <a:p>
            <a:pPr marL="0" indent="0" eaLnBrk="1" hangingPunct="1">
              <a:buNone/>
              <a:defRPr/>
            </a:pPr>
            <a:endParaRPr lang="it-IT" sz="1400" b="1" i="1" dirty="0"/>
          </a:p>
        </p:txBody>
      </p:sp>
      <p:pic>
        <p:nvPicPr>
          <p:cNvPr id="4" name="Immagine 3" descr="Immagine che contiene testo, schermata, Elementi grafici, Carattere&#10;&#10;Descrizione generata automaticamente">
            <a:extLst>
              <a:ext uri="{FF2B5EF4-FFF2-40B4-BE49-F238E27FC236}">
                <a16:creationId xmlns:a16="http://schemas.microsoft.com/office/drawing/2014/main" id="{D3567169-9903-890C-85A8-949FF01E47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2176273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nodePh="1">
                                  <p:stCondLst>
                                    <p:cond delay="0"/>
                                  </p:stCondLst>
                                  <p:endCondLst>
                                    <p:cond evt="begin" delay="0">
                                      <p:tn val="5"/>
                                    </p:cond>
                                  </p:endCondLst>
                                  <p:childTnLst>
                                    <p:set>
                                      <p:cBhvr>
                                        <p:cTn id="6" dur="1" fill="hold">
                                          <p:stCondLst>
                                            <p:cond delay="0"/>
                                          </p:stCondLst>
                                        </p:cTn>
                                        <p:tgtEl>
                                          <p:spTgt spid="952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179512" y="836713"/>
            <a:ext cx="8856984" cy="5184575"/>
          </a:xfrm>
        </p:spPr>
        <p:txBody>
          <a:bodyPr/>
          <a:lstStyle/>
          <a:p>
            <a:pPr marL="0" indent="0" algn="ctr" eaLnBrk="1" hangingPunct="1">
              <a:spcBef>
                <a:spcPts val="0"/>
              </a:spcBef>
              <a:buNone/>
              <a:defRPr/>
            </a:pPr>
            <a:r>
              <a:rPr lang="it-IT" sz="3600" b="1" cap="all" dirty="0">
                <a:solidFill>
                  <a:srgbClr val="3333CC"/>
                </a:solidFill>
                <a:latin typeface="Arial" panose="020B0604020202020204" pitchFamily="34" charset="0"/>
                <a:cs typeface="Arial" panose="020B0604020202020204" pitchFamily="34" charset="0"/>
              </a:rPr>
              <a:t>SPESE AMMISSIBILI</a:t>
            </a: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Avvisi ordinari e speciali</a:t>
            </a:r>
          </a:p>
          <a:p>
            <a:pPr marL="0" indent="0" algn="ctr" eaLnBrk="1" hangingPunct="1">
              <a:spcBef>
                <a:spcPts val="0"/>
              </a:spcBef>
              <a:buNone/>
              <a:defRPr/>
            </a:pPr>
            <a:endParaRPr lang="it-IT" sz="1200" b="1" cap="all" dirty="0">
              <a:solidFill>
                <a:srgbClr val="3333CC"/>
              </a:solidFill>
              <a:latin typeface="Arial" panose="020B0604020202020204" pitchFamily="34" charset="0"/>
              <a:cs typeface="Arial" panose="020B0604020202020204" pitchFamily="34" charset="0"/>
            </a:endParaRPr>
          </a:p>
          <a:p>
            <a:pPr marL="0" lvl="0" indent="0" algn="ctr">
              <a:spcBef>
                <a:spcPts val="0"/>
              </a:spcBef>
              <a:buNone/>
            </a:pPr>
            <a:r>
              <a:rPr lang="it-IT" b="1" dirty="0">
                <a:solidFill>
                  <a:srgbClr val="000000"/>
                </a:solidFill>
                <a:latin typeface="Arial" panose="020B0604020202020204" pitchFamily="34" charset="0"/>
                <a:cs typeface="Arial" panose="020B0604020202020204" pitchFamily="34" charset="0"/>
              </a:rPr>
              <a:t>Spese generali di funzionamento</a:t>
            </a:r>
          </a:p>
          <a:p>
            <a:pPr marL="0" lvl="0" indent="0" algn="ctr">
              <a:spcBef>
                <a:spcPts val="0"/>
              </a:spcBef>
              <a:buNone/>
            </a:pPr>
            <a:r>
              <a:rPr lang="it-IT" sz="1800" b="1" dirty="0">
                <a:solidFill>
                  <a:srgbClr val="000000"/>
                </a:solidFill>
                <a:latin typeface="Arial" panose="020B0604020202020204" pitchFamily="34" charset="0"/>
                <a:cs typeface="Arial" panose="020B0604020202020204" pitchFamily="34" charset="0"/>
              </a:rPr>
              <a:t>(art. 7, comma 1, </a:t>
            </a:r>
            <a:r>
              <a:rPr lang="it-IT" sz="1800" b="1" dirty="0" err="1">
                <a:solidFill>
                  <a:srgbClr val="000000"/>
                </a:solidFill>
                <a:latin typeface="Arial" panose="020B0604020202020204" pitchFamily="34" charset="0"/>
                <a:cs typeface="Arial" panose="020B0604020202020204" pitchFamily="34" charset="0"/>
              </a:rPr>
              <a:t>lett</a:t>
            </a:r>
            <a:r>
              <a:rPr lang="it-IT" sz="1800" b="1" dirty="0">
                <a:solidFill>
                  <a:srgbClr val="000000"/>
                </a:solidFill>
                <a:latin typeface="Arial" panose="020B0604020202020204" pitchFamily="34" charset="0"/>
                <a:cs typeface="Arial" panose="020B0604020202020204" pitchFamily="34" charset="0"/>
              </a:rPr>
              <a:t>. e) DPREG 33/2015)</a:t>
            </a:r>
          </a:p>
          <a:p>
            <a:pPr lvl="0">
              <a:buFontTx/>
              <a:buChar char="-"/>
            </a:pPr>
            <a:r>
              <a:rPr lang="it-IT" sz="1650" b="1" dirty="0">
                <a:solidFill>
                  <a:srgbClr val="000000"/>
                </a:solidFill>
                <a:latin typeface="Arial" panose="020B0604020202020204" pitchFamily="34" charset="0"/>
                <a:cs typeface="Arial" panose="020B0604020202020204" pitchFamily="34" charset="0"/>
              </a:rPr>
              <a:t>Fornitura  elettricità, gas, acqua</a:t>
            </a:r>
          </a:p>
          <a:p>
            <a:pPr lvl="0">
              <a:buFontTx/>
              <a:buChar char="-"/>
            </a:pPr>
            <a:r>
              <a:rPr lang="it-IT" sz="1650" b="1" dirty="0">
                <a:solidFill>
                  <a:srgbClr val="000000"/>
                </a:solidFill>
                <a:latin typeface="Arial" panose="020B0604020202020204" pitchFamily="34" charset="0"/>
                <a:cs typeface="Arial" panose="020B0604020202020204" pitchFamily="34" charset="0"/>
              </a:rPr>
              <a:t>Canoni locazione, spese condominiali, assicurative delle sedi legali/operative</a:t>
            </a:r>
          </a:p>
          <a:p>
            <a:pPr lvl="0">
              <a:buFontTx/>
              <a:buChar char="-"/>
            </a:pPr>
            <a:r>
              <a:rPr lang="it-IT" sz="1650" b="1" dirty="0">
                <a:solidFill>
                  <a:srgbClr val="000000"/>
                </a:solidFill>
                <a:latin typeface="Arial" panose="020B0604020202020204" pitchFamily="34" charset="0"/>
                <a:cs typeface="Arial" panose="020B0604020202020204" pitchFamily="34" charset="0"/>
              </a:rPr>
              <a:t>Acquisto/spese per noleggio-leasing (escluso riscatto) di </a:t>
            </a:r>
            <a:r>
              <a:rPr lang="it-IT" sz="1650" b="1" dirty="0">
                <a:solidFill>
                  <a:srgbClr val="00B0F0"/>
                </a:solidFill>
                <a:latin typeface="Arial" panose="020B0604020202020204" pitchFamily="34" charset="0"/>
                <a:cs typeface="Arial" panose="020B0604020202020204" pitchFamily="34" charset="0"/>
              </a:rPr>
              <a:t>beni strumentali </a:t>
            </a:r>
            <a:r>
              <a:rPr lang="it-IT" sz="1650" b="1" dirty="0">
                <a:solidFill>
                  <a:srgbClr val="000000"/>
                </a:solidFill>
                <a:latin typeface="Arial" panose="020B0604020202020204" pitchFamily="34" charset="0"/>
                <a:cs typeface="Arial" panose="020B0604020202020204" pitchFamily="34" charset="0"/>
              </a:rPr>
              <a:t>per sede legale/operative</a:t>
            </a:r>
          </a:p>
          <a:p>
            <a:pPr lvl="0">
              <a:buFontTx/>
              <a:buChar char="-"/>
            </a:pPr>
            <a:r>
              <a:rPr lang="it-IT" sz="1650" b="1" dirty="0">
                <a:solidFill>
                  <a:srgbClr val="000000"/>
                </a:solidFill>
                <a:latin typeface="Arial" panose="020B0604020202020204" pitchFamily="34" charset="0"/>
                <a:cs typeface="Arial" panose="020B0604020202020204" pitchFamily="34" charset="0"/>
              </a:rPr>
              <a:t>Pulizia e manutenzione locali sede</a:t>
            </a:r>
          </a:p>
          <a:p>
            <a:pPr lvl="0">
              <a:buFontTx/>
              <a:buChar char="-"/>
            </a:pPr>
            <a:r>
              <a:rPr lang="it-IT" sz="1650" b="1" dirty="0">
                <a:solidFill>
                  <a:srgbClr val="000000"/>
                </a:solidFill>
                <a:latin typeface="Arial" panose="020B0604020202020204" pitchFamily="34" charset="0"/>
                <a:cs typeface="Arial" panose="020B0604020202020204" pitchFamily="34" charset="0"/>
              </a:rPr>
              <a:t>Spese telefoniche, assistenza/manutenzione tecnica reti/apparecchiature informatiche/multimediali</a:t>
            </a:r>
          </a:p>
          <a:p>
            <a:pPr lvl="0">
              <a:buFontTx/>
              <a:buChar char="-"/>
            </a:pPr>
            <a:r>
              <a:rPr lang="it-IT" sz="1650" b="1" dirty="0">
                <a:solidFill>
                  <a:srgbClr val="000000"/>
                </a:solidFill>
                <a:latin typeface="Arial" panose="020B0604020202020204" pitchFamily="34" charset="0"/>
                <a:cs typeface="Arial" panose="020B0604020202020204" pitchFamily="34" charset="0"/>
              </a:rPr>
              <a:t>Spese postali, cancelleria, bancarie</a:t>
            </a:r>
          </a:p>
          <a:p>
            <a:pPr lvl="0">
              <a:buFontTx/>
              <a:buChar char="-"/>
            </a:pPr>
            <a:r>
              <a:rPr lang="it-IT" sz="1650" b="1" dirty="0">
                <a:solidFill>
                  <a:srgbClr val="000000"/>
                </a:solidFill>
                <a:latin typeface="Arial" panose="020B0604020202020204" pitchFamily="34" charset="0"/>
                <a:cs typeface="Arial" panose="020B0604020202020204" pitchFamily="34" charset="0"/>
              </a:rPr>
              <a:t>Servizi professionali di commercialisti/avvocati</a:t>
            </a:r>
          </a:p>
          <a:p>
            <a:pPr lvl="0">
              <a:buFontTx/>
              <a:buChar char="-"/>
            </a:pPr>
            <a:r>
              <a:rPr lang="it-IT" sz="1650" b="1" dirty="0">
                <a:solidFill>
                  <a:srgbClr val="000000"/>
                </a:solidFill>
                <a:latin typeface="Arial" panose="020B0604020202020204" pitchFamily="34" charset="0"/>
                <a:cs typeface="Arial" panose="020B0604020202020204" pitchFamily="34" charset="0"/>
              </a:rPr>
              <a:t>Spese per automezzi intestati al beneficiario (comprese spese assicurative)</a:t>
            </a:r>
          </a:p>
          <a:p>
            <a:pPr marL="0" lvl="0" indent="0">
              <a:buNone/>
            </a:pPr>
            <a:r>
              <a:rPr lang="it-IT" sz="1400" b="1" dirty="0">
                <a:solidFill>
                  <a:srgbClr val="00B0F0"/>
                </a:solidFill>
                <a:latin typeface="Arial" panose="020B0604020202020204" pitchFamily="34" charset="0"/>
                <a:cs typeface="Arial" panose="020B0604020202020204" pitchFamily="34" charset="0"/>
              </a:rPr>
              <a:t>NB: LE SPESE SOSTENUTE PER L’ACQUISTO DI BENI STRUMENTALI SONO AMMISSIBILI MAX 20% DELL’IMPORTO DELL’INCENTIVO</a:t>
            </a:r>
          </a:p>
          <a:p>
            <a:pPr lvl="0">
              <a:buFontTx/>
              <a:buChar char="-"/>
            </a:pPr>
            <a:endParaRPr lang="it-IT" sz="1800" b="1" dirty="0">
              <a:solidFill>
                <a:srgbClr val="000000"/>
              </a:solidFill>
            </a:endParaRPr>
          </a:p>
          <a:p>
            <a:pPr marL="0" lvl="0" indent="0">
              <a:buNone/>
            </a:pPr>
            <a:endParaRPr lang="it-IT" sz="1400" b="1" dirty="0">
              <a:solidFill>
                <a:srgbClr val="000000"/>
              </a:solidFill>
            </a:endParaRPr>
          </a:p>
          <a:p>
            <a:pPr marL="0" lvl="0" indent="0">
              <a:buNone/>
            </a:pPr>
            <a:endParaRPr lang="it-IT" sz="1400" b="1" dirty="0">
              <a:solidFill>
                <a:srgbClr val="000000"/>
              </a:solidFill>
            </a:endParaRPr>
          </a:p>
          <a:p>
            <a:pPr marL="0" indent="0" eaLnBrk="1" hangingPunct="1">
              <a:buNone/>
              <a:defRPr/>
            </a:pPr>
            <a:endParaRPr lang="it-IT" sz="1400" b="1" i="1" dirty="0"/>
          </a:p>
        </p:txBody>
      </p:sp>
      <p:pic>
        <p:nvPicPr>
          <p:cNvPr id="4" name="Immagine 3" descr="Immagine che contiene testo, schermata, Elementi grafici, Carattere&#10;&#10;Descrizione generata automaticamente">
            <a:extLst>
              <a:ext uri="{FF2B5EF4-FFF2-40B4-BE49-F238E27FC236}">
                <a16:creationId xmlns:a16="http://schemas.microsoft.com/office/drawing/2014/main" id="{0CA4E1E0-64F9-4C6C-DED2-3BDE0F2D5FE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25071186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179512" y="836712"/>
            <a:ext cx="8856984" cy="5256583"/>
          </a:xfrm>
        </p:spPr>
        <p:txBody>
          <a:bodyPr/>
          <a:lstStyle/>
          <a:p>
            <a:pPr marL="0" indent="0" algn="ctr" eaLnBrk="1" hangingPunct="1">
              <a:spcBef>
                <a:spcPts val="0"/>
              </a:spcBef>
              <a:buNone/>
              <a:defRPr/>
            </a:pPr>
            <a:r>
              <a:rPr lang="it-IT" sz="3600" b="1" cap="all" dirty="0">
                <a:solidFill>
                  <a:srgbClr val="3333CC"/>
                </a:solidFill>
                <a:latin typeface="Arial" panose="020B0604020202020204" pitchFamily="34" charset="0"/>
                <a:cs typeface="Arial" panose="020B0604020202020204" pitchFamily="34" charset="0"/>
              </a:rPr>
              <a:t>SPESE AMMISSIBILI</a:t>
            </a:r>
          </a:p>
          <a:p>
            <a:pPr marL="0" indent="0" algn="ctr" eaLnBrk="1" hangingPunct="1">
              <a:spcBef>
                <a:spcPts val="0"/>
              </a:spcBef>
              <a:buNone/>
              <a:defRPr/>
            </a:pPr>
            <a:endParaRPr lang="it-IT" sz="1200" b="1" cap="all" dirty="0">
              <a:solidFill>
                <a:srgbClr val="3333CC"/>
              </a:solidFill>
              <a:latin typeface="Arial" panose="020B0604020202020204" pitchFamily="34" charset="0"/>
              <a:cs typeface="Arial" panose="020B0604020202020204" pitchFamily="34" charset="0"/>
            </a:endParaRPr>
          </a:p>
          <a:p>
            <a:pPr marL="0" lvl="0" indent="0" algn="ctr">
              <a:spcBef>
                <a:spcPts val="0"/>
              </a:spcBef>
              <a:buNone/>
            </a:pPr>
            <a:r>
              <a:rPr lang="it-IT" b="1" dirty="0">
                <a:solidFill>
                  <a:srgbClr val="000000"/>
                </a:solidFill>
                <a:latin typeface="Arial" panose="020B0604020202020204" pitchFamily="34" charset="0"/>
                <a:cs typeface="Arial" panose="020B0604020202020204" pitchFamily="34" charset="0"/>
              </a:rPr>
              <a:t>Spese generali di funzionamento</a:t>
            </a:r>
          </a:p>
          <a:p>
            <a:pPr marL="0" lvl="0" indent="0" algn="ctr">
              <a:spcBef>
                <a:spcPts val="0"/>
              </a:spcBef>
              <a:buNone/>
            </a:pPr>
            <a:endParaRPr lang="it-IT" sz="1600" b="1" dirty="0">
              <a:solidFill>
                <a:srgbClr val="000000"/>
              </a:solidFill>
              <a:latin typeface="Arial" panose="020B0604020202020204" pitchFamily="34" charset="0"/>
              <a:cs typeface="Arial" panose="020B0604020202020204" pitchFamily="34" charset="0"/>
            </a:endParaRPr>
          </a:p>
          <a:p>
            <a:pPr marL="0" indent="0" algn="ctr">
              <a:buNone/>
            </a:pPr>
            <a:r>
              <a:rPr lang="it-IT" b="1" dirty="0">
                <a:solidFill>
                  <a:srgbClr val="92D050"/>
                </a:solidFill>
                <a:latin typeface="Arial" panose="020B0604020202020204" pitchFamily="34" charset="0"/>
                <a:cs typeface="Arial" panose="020B0604020202020204" pitchFamily="34" charset="0"/>
              </a:rPr>
              <a:t>SE ESCLUSIVAMENTE RIFERIBILI AL PROGETTO</a:t>
            </a:r>
          </a:p>
          <a:p>
            <a:pPr marL="0" indent="0" algn="ctr">
              <a:buNone/>
            </a:pPr>
            <a:r>
              <a:rPr lang="it-IT" b="1" dirty="0">
                <a:solidFill>
                  <a:srgbClr val="00B0F0"/>
                </a:solidFill>
                <a:latin typeface="Arial" panose="020B0604020202020204" pitchFamily="34" charset="0"/>
                <a:cs typeface="Arial" panose="020B0604020202020204" pitchFamily="34" charset="0"/>
              </a:rPr>
              <a:t>SONO AMMISSIBILI FINO AL 30% DELL’IMPORTO DELL’INCENTIVO</a:t>
            </a:r>
          </a:p>
          <a:p>
            <a:pPr marL="0" indent="0" algn="ctr">
              <a:buNone/>
            </a:pPr>
            <a:endParaRPr lang="it-IT" sz="1200" b="1" dirty="0">
              <a:solidFill>
                <a:srgbClr val="000000"/>
              </a:solidFill>
              <a:latin typeface="Arial" panose="020B0604020202020204" pitchFamily="34" charset="0"/>
              <a:cs typeface="Arial" panose="020B0604020202020204" pitchFamily="34" charset="0"/>
            </a:endParaRPr>
          </a:p>
          <a:p>
            <a:pPr marL="0" lvl="0" indent="0" algn="ctr">
              <a:buNone/>
            </a:pPr>
            <a:r>
              <a:rPr lang="it-IT" b="1" dirty="0">
                <a:solidFill>
                  <a:srgbClr val="FF0000"/>
                </a:solidFill>
                <a:latin typeface="Arial" panose="020B0604020202020204" pitchFamily="34" charset="0"/>
                <a:cs typeface="Arial" panose="020B0604020202020204" pitchFamily="34" charset="0"/>
              </a:rPr>
              <a:t>SE NON ESCLUSIVAMENTE RIFERIBILI AL PROGETTO</a:t>
            </a:r>
          </a:p>
          <a:p>
            <a:pPr marL="0" lvl="0" indent="0" algn="ctr">
              <a:buNone/>
            </a:pPr>
            <a:r>
              <a:rPr lang="it-IT" b="1" dirty="0">
                <a:solidFill>
                  <a:srgbClr val="00B0F0"/>
                </a:solidFill>
                <a:latin typeface="Arial" panose="020B0604020202020204" pitchFamily="34" charset="0"/>
                <a:cs typeface="Arial" panose="020B0604020202020204" pitchFamily="34" charset="0"/>
              </a:rPr>
              <a:t>SONO AMMISSIBILI FINO AL 10% DELL’IMPORTO DELL’INCENTIVO</a:t>
            </a:r>
            <a:endParaRPr lang="it-IT" b="1" dirty="0">
              <a:solidFill>
                <a:srgbClr val="000000"/>
              </a:solidFill>
              <a:latin typeface="Arial" panose="020B0604020202020204" pitchFamily="34" charset="0"/>
              <a:cs typeface="Arial" panose="020B0604020202020204" pitchFamily="34" charset="0"/>
            </a:endParaRPr>
          </a:p>
          <a:p>
            <a:pPr marL="0" lvl="0" indent="0">
              <a:buNone/>
            </a:pPr>
            <a:endParaRPr lang="it-IT" sz="1400" b="1" dirty="0">
              <a:solidFill>
                <a:srgbClr val="00B0F0"/>
              </a:solidFill>
            </a:endParaRPr>
          </a:p>
          <a:p>
            <a:pPr marL="0" lvl="0" indent="0">
              <a:buNone/>
            </a:pPr>
            <a:endParaRPr lang="it-IT" sz="1400" b="1" dirty="0">
              <a:solidFill>
                <a:srgbClr val="FF0000"/>
              </a:solidFill>
            </a:endParaRPr>
          </a:p>
          <a:p>
            <a:pPr marL="0" lvl="0" indent="0">
              <a:buNone/>
            </a:pPr>
            <a:endParaRPr lang="it-IT" sz="1400" b="1" dirty="0">
              <a:solidFill>
                <a:srgbClr val="00B0F0"/>
              </a:solidFill>
            </a:endParaRPr>
          </a:p>
          <a:p>
            <a:pPr marL="0" lvl="0" indent="0">
              <a:buNone/>
            </a:pPr>
            <a:endParaRPr lang="it-IT" sz="1400" b="1" dirty="0">
              <a:solidFill>
                <a:srgbClr val="00B0F0"/>
              </a:solidFill>
            </a:endParaRPr>
          </a:p>
          <a:p>
            <a:pPr lvl="0">
              <a:buFontTx/>
              <a:buChar char="-"/>
            </a:pPr>
            <a:endParaRPr lang="it-IT" sz="1800" b="1" dirty="0">
              <a:solidFill>
                <a:srgbClr val="000000"/>
              </a:solidFill>
            </a:endParaRPr>
          </a:p>
          <a:p>
            <a:pPr marL="0" lvl="0" indent="0">
              <a:buNone/>
            </a:pPr>
            <a:endParaRPr lang="it-IT" sz="1400" b="1" dirty="0">
              <a:solidFill>
                <a:srgbClr val="000000"/>
              </a:solidFill>
            </a:endParaRPr>
          </a:p>
          <a:p>
            <a:pPr marL="0" lvl="0" indent="0">
              <a:buNone/>
            </a:pPr>
            <a:endParaRPr lang="it-IT" sz="1400" b="1" dirty="0">
              <a:solidFill>
                <a:srgbClr val="000000"/>
              </a:solidFill>
            </a:endParaRPr>
          </a:p>
          <a:p>
            <a:pPr marL="0" indent="0" eaLnBrk="1" hangingPunct="1">
              <a:buNone/>
              <a:defRPr/>
            </a:pPr>
            <a:endParaRPr lang="it-IT" sz="1400" b="1" i="1" dirty="0"/>
          </a:p>
        </p:txBody>
      </p:sp>
      <p:pic>
        <p:nvPicPr>
          <p:cNvPr id="4" name="Immagine 3" descr="Immagine che contiene testo, schermata, Elementi grafici, Carattere&#10;&#10;Descrizione generata automaticamente">
            <a:extLst>
              <a:ext uri="{FF2B5EF4-FFF2-40B4-BE49-F238E27FC236}">
                <a16:creationId xmlns:a16="http://schemas.microsoft.com/office/drawing/2014/main" id="{7B66D26D-BC73-C328-89A0-BA7574769D5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13806043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nodePh="1">
                                  <p:stCondLst>
                                    <p:cond delay="0"/>
                                  </p:stCondLst>
                                  <p:endCondLst>
                                    <p:cond evt="begin" delay="0">
                                      <p:tn val="5"/>
                                    </p:cond>
                                  </p:endCondLst>
                                  <p:childTnLst>
                                    <p:set>
                                      <p:cBhvr>
                                        <p:cTn id="6" dur="1" fill="hold">
                                          <p:stCondLst>
                                            <p:cond delay="0"/>
                                          </p:stCondLst>
                                        </p:cTn>
                                        <p:tgtEl>
                                          <p:spTgt spid="95234"/>
                                        </p:tgtEl>
                                        <p:attrNameLst>
                                          <p:attrName>style.visibility</p:attrName>
                                        </p:attrNameLst>
                                      </p:cBhvr>
                                      <p:to>
                                        <p:strVal val="visible"/>
                                      </p:to>
                                    </p:set>
                                    <p:animEffect transition="in" filter="fade">
                                      <p:cBhvr>
                                        <p:cTn id="7" dur="800" decel="100000"/>
                                        <p:tgtEl>
                                          <p:spTgt spid="95234"/>
                                        </p:tgtEl>
                                      </p:cBhvr>
                                    </p:animEffect>
                                    <p:anim calcmode="lin" valueType="num">
                                      <p:cBhvr>
                                        <p:cTn id="8" dur="800" decel="100000" fill="hold"/>
                                        <p:tgtEl>
                                          <p:spTgt spid="95234"/>
                                        </p:tgtEl>
                                        <p:attrNameLst>
                                          <p:attrName>style.rotation</p:attrName>
                                        </p:attrNameLst>
                                      </p:cBhvr>
                                      <p:tavLst>
                                        <p:tav tm="0">
                                          <p:val>
                                            <p:fltVal val="-90"/>
                                          </p:val>
                                        </p:tav>
                                        <p:tav tm="100000">
                                          <p:val>
                                            <p:fltVal val="0"/>
                                          </p:val>
                                        </p:tav>
                                      </p:tavLst>
                                    </p:anim>
                                    <p:anim calcmode="lin" valueType="num">
                                      <p:cBhvr>
                                        <p:cTn id="9" dur="800" decel="100000" fill="hold"/>
                                        <p:tgtEl>
                                          <p:spTgt spid="95234"/>
                                        </p:tgtEl>
                                        <p:attrNameLst>
                                          <p:attrName>ppt_x</p:attrName>
                                        </p:attrNameLst>
                                      </p:cBhvr>
                                      <p:tavLst>
                                        <p:tav tm="0">
                                          <p:val>
                                            <p:strVal val="#ppt_x+0.4"/>
                                          </p:val>
                                        </p:tav>
                                        <p:tav tm="100000">
                                          <p:val>
                                            <p:strVal val="#ppt_x-0.05"/>
                                          </p:val>
                                        </p:tav>
                                      </p:tavLst>
                                    </p:anim>
                                    <p:anim calcmode="lin" valueType="num">
                                      <p:cBhvr>
                                        <p:cTn id="10" dur="800" decel="100000" fill="hold"/>
                                        <p:tgtEl>
                                          <p:spTgt spid="9523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523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523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179512" y="836713"/>
            <a:ext cx="8856984" cy="5184575"/>
          </a:xfrm>
        </p:spPr>
        <p:txBody>
          <a:bodyPr/>
          <a:lstStyle/>
          <a:p>
            <a:pPr marL="0" marR="0" lvl="0" indent="0" algn="ctr" defTabSz="914400" rtl="0" eaLnBrk="0" fontAlgn="base" latinLnBrk="0" hangingPunct="0">
              <a:lnSpc>
                <a:spcPct val="100000"/>
              </a:lnSpc>
              <a:spcBef>
                <a:spcPts val="0"/>
              </a:spcBef>
              <a:spcAft>
                <a:spcPct val="0"/>
              </a:spcAft>
              <a:buClr>
                <a:srgbClr val="21449C"/>
              </a:buClr>
              <a:buSzTx/>
              <a:buFontTx/>
              <a:buNone/>
              <a:tabLst/>
              <a:defRPr/>
            </a:pPr>
            <a:r>
              <a:rPr lang="it-IT" sz="3600" b="1" cap="all" dirty="0">
                <a:solidFill>
                  <a:srgbClr val="3333CC"/>
                </a:solidFill>
                <a:latin typeface="Arial" panose="020B0604020202020204" pitchFamily="34" charset="0"/>
                <a:cs typeface="Arial" panose="020B0604020202020204" pitchFamily="34" charset="0"/>
              </a:rPr>
              <a:t>SPESE AMMISSIBILI</a:t>
            </a:r>
            <a:endParaRPr kumimoji="0" lang="it-IT" sz="3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00B050"/>
                </a:solidFill>
                <a:effectLst/>
                <a:uLnTx/>
                <a:uFillTx/>
                <a:latin typeface="Arial" panose="020B0604020202020204" pitchFamily="34" charset="0"/>
                <a:ea typeface="+mn-ea"/>
                <a:cs typeface="Arial" panose="020B0604020202020204" pitchFamily="34" charset="0"/>
              </a:rPr>
              <a:t>Avvisi progetti locali</a:t>
            </a:r>
          </a:p>
          <a:p>
            <a:pPr marL="0" indent="0" algn="ctr" eaLnBrk="1" hangingPunct="1">
              <a:spcBef>
                <a:spcPts val="0"/>
              </a:spcBef>
              <a:buNone/>
              <a:defRPr/>
            </a:pPr>
            <a:endParaRPr lang="it-IT" sz="1200" b="1" cap="all" dirty="0">
              <a:solidFill>
                <a:srgbClr val="3333CC"/>
              </a:solidFill>
              <a:latin typeface="Arial" panose="020B0604020202020204" pitchFamily="34" charset="0"/>
              <a:cs typeface="Arial" panose="020B0604020202020204" pitchFamily="34" charset="0"/>
            </a:endParaRPr>
          </a:p>
          <a:p>
            <a:pPr marL="0" indent="0" algn="ctr" eaLnBrk="1" hangingPunct="1">
              <a:spcBef>
                <a:spcPts val="0"/>
              </a:spcBef>
              <a:buNone/>
              <a:defRPr/>
            </a:pPr>
            <a:r>
              <a:rPr lang="it-IT" sz="2000" b="1" cap="all" dirty="0">
                <a:solidFill>
                  <a:srgbClr val="FF0000"/>
                </a:solidFill>
                <a:latin typeface="Arial" panose="020B0604020202020204" pitchFamily="34" charset="0"/>
                <a:cs typeface="Arial" panose="020B0604020202020204" pitchFamily="34" charset="0"/>
              </a:rPr>
              <a:t>LIMITAZIONI ALL'Ammissibilità DELLA SPESA</a:t>
            </a:r>
          </a:p>
          <a:p>
            <a:pPr marL="0" indent="0" algn="ctr">
              <a:spcBef>
                <a:spcPts val="0"/>
              </a:spcBef>
              <a:buFontTx/>
              <a:buNone/>
            </a:pPr>
            <a:endParaRPr lang="it-IT" sz="800" b="1" kern="0" dirty="0">
              <a:solidFill>
                <a:srgbClr val="000000"/>
              </a:solidFill>
              <a:latin typeface="Arial" panose="020B0604020202020204" pitchFamily="34" charset="0"/>
              <a:cs typeface="Arial" panose="020B0604020202020204" pitchFamily="34" charset="0"/>
            </a:endParaRPr>
          </a:p>
          <a:p>
            <a:pPr marL="0" indent="0" algn="ctr">
              <a:spcBef>
                <a:spcPts val="0"/>
              </a:spcBef>
              <a:buFontTx/>
              <a:buNone/>
            </a:pPr>
            <a:r>
              <a:rPr lang="it-IT" sz="1600" b="1" kern="0" dirty="0">
                <a:solidFill>
                  <a:srgbClr val="000000"/>
                </a:solidFill>
                <a:latin typeface="Arial" panose="020B0604020202020204" pitchFamily="34" charset="0"/>
                <a:cs typeface="Arial" panose="020B0604020202020204" pitchFamily="34" charset="0"/>
              </a:rPr>
              <a:t>Spese di personale relative al progetto</a:t>
            </a:r>
          </a:p>
          <a:p>
            <a:pPr marL="0" indent="0" algn="ctr">
              <a:buNone/>
            </a:pPr>
            <a:r>
              <a:rPr lang="it-IT" b="1" dirty="0">
                <a:solidFill>
                  <a:srgbClr val="00B050"/>
                </a:solidFill>
                <a:latin typeface="Arial" panose="020B0604020202020204" pitchFamily="34" charset="0"/>
                <a:ea typeface="+mj-ea"/>
                <a:cs typeface="Arial" panose="020B0604020202020204" pitchFamily="34" charset="0"/>
              </a:rPr>
              <a:t>Spese viaggio vitto alloggio diarie forfettarie del personale</a:t>
            </a:r>
          </a:p>
          <a:p>
            <a:pPr marL="0" marR="0" lvl="0" indent="0" algn="ctr" defTabSz="914400" rtl="0" eaLnBrk="1" fontAlgn="base" latinLnBrk="0" hangingPunct="1">
              <a:lnSpc>
                <a:spcPct val="100000"/>
              </a:lnSpc>
              <a:spcBef>
                <a:spcPct val="20000"/>
              </a:spcBef>
              <a:spcAft>
                <a:spcPct val="0"/>
              </a:spcAft>
              <a:buClr>
                <a:srgbClr val="21449C"/>
              </a:buClr>
              <a:buSzTx/>
              <a:buFontTx/>
              <a:buNone/>
              <a:tabLst/>
              <a:defRPr/>
            </a:pPr>
            <a:r>
              <a:rPr lang="it-IT" sz="1800" b="1" u="sng" dirty="0">
                <a:solidFill>
                  <a:srgbClr val="00B050"/>
                </a:solidFill>
                <a:effectLst/>
                <a:latin typeface="DecimaWE Rg" panose="02000000000000000000" pitchFamily="2" charset="0"/>
                <a:ea typeface="Times New Roman" panose="02020603050405020304" pitchFamily="18" charset="0"/>
                <a:cs typeface="Times New Roman" panose="02020603050405020304" pitchFamily="18" charset="0"/>
              </a:rPr>
              <a:t>sono predeterminate </a:t>
            </a:r>
            <a:r>
              <a:rPr lang="it-IT" sz="1800" b="1" i="1" u="sng" dirty="0">
                <a:solidFill>
                  <a:srgbClr val="00B050"/>
                </a:solidFill>
                <a:effectLst/>
                <a:latin typeface="DecimaWE Rg" panose="02000000000000000000" pitchFamily="2" charset="0"/>
                <a:ea typeface="Times New Roman" panose="02020603050405020304" pitchFamily="18" charset="0"/>
                <a:cs typeface="Times New Roman" panose="02020603050405020304" pitchFamily="18" charset="0"/>
              </a:rPr>
              <a:t>a forfait</a:t>
            </a:r>
            <a:r>
              <a:rPr lang="it-IT" sz="1800" b="1" u="sng" dirty="0">
                <a:solidFill>
                  <a:srgbClr val="00B050"/>
                </a:solidFill>
                <a:effectLst/>
                <a:latin typeface="DecimaWE Rg" panose="02000000000000000000" pitchFamily="2" charset="0"/>
                <a:ea typeface="Times New Roman" panose="02020603050405020304" pitchFamily="18" charset="0"/>
                <a:cs typeface="Times New Roman" panose="02020603050405020304" pitchFamily="18" charset="0"/>
              </a:rPr>
              <a:t>, come costo standard, nella misura massima di euro 1.000,00=, e non sono oggetto di rendicontazione </a:t>
            </a:r>
            <a:r>
              <a:rPr kumimoji="0" lang="it-IT" sz="1400" b="1" i="1" u="none" strike="noStrike" kern="0" cap="none" spc="0" normalizeH="0" baseline="0" noProof="0" dirty="0">
                <a:ln>
                  <a:noFill/>
                </a:ln>
                <a:solidFill>
                  <a:srgbClr val="FF0000"/>
                </a:solidFill>
                <a:effectLst/>
                <a:uLnTx/>
                <a:uFillTx/>
                <a:latin typeface="DecimaWE Rg"/>
                <a:ea typeface="+mn-ea"/>
                <a:cs typeface="+mn-cs"/>
              </a:rPr>
              <a:t>NON SONO AMMISSIBILI  IN MISURA ECCEDENTE</a:t>
            </a:r>
          </a:p>
          <a:p>
            <a:pPr marL="0" indent="0" algn="ctr">
              <a:spcBef>
                <a:spcPts val="0"/>
              </a:spcBef>
              <a:buFontTx/>
              <a:buNone/>
            </a:pPr>
            <a:endParaRPr lang="it-IT" sz="1200" b="1" u="sng" dirty="0">
              <a:solidFill>
                <a:srgbClr val="000000"/>
              </a:solidFill>
              <a:latin typeface="Arial" panose="020B0604020202020204" pitchFamily="34" charset="0"/>
              <a:cs typeface="Arial" panose="020B0604020202020204" pitchFamily="34" charset="0"/>
            </a:endParaRPr>
          </a:p>
          <a:p>
            <a:pPr marL="0" lvl="0" indent="0" algn="ctr">
              <a:spcBef>
                <a:spcPts val="0"/>
              </a:spcBef>
              <a:buNone/>
            </a:pPr>
            <a:r>
              <a:rPr lang="it-IT" b="1" dirty="0">
                <a:solidFill>
                  <a:srgbClr val="000000"/>
                </a:solidFill>
                <a:latin typeface="Arial" panose="020B0604020202020204" pitchFamily="34" charset="0"/>
                <a:cs typeface="Arial" panose="020B0604020202020204" pitchFamily="34" charset="0"/>
              </a:rPr>
              <a:t>Spese generali di funzionamento</a:t>
            </a:r>
          </a:p>
          <a:p>
            <a:pPr marL="0" marR="0" lvl="0" indent="0" algn="ctr" defTabSz="914400" rtl="0" eaLnBrk="1" fontAlgn="base" latinLnBrk="0" hangingPunct="1">
              <a:lnSpc>
                <a:spcPct val="100000"/>
              </a:lnSpc>
              <a:spcBef>
                <a:spcPct val="20000"/>
              </a:spcBef>
              <a:spcAft>
                <a:spcPct val="0"/>
              </a:spcAft>
              <a:buClr>
                <a:srgbClr val="21449C"/>
              </a:buClr>
              <a:buSzTx/>
              <a:buFontTx/>
              <a:buNone/>
              <a:tabLst/>
              <a:defRPr/>
            </a:pPr>
            <a:r>
              <a:rPr lang="it-IT" sz="1800" b="1" u="sng" dirty="0">
                <a:solidFill>
                  <a:srgbClr val="00B050"/>
                </a:solidFill>
                <a:latin typeface="DecimaWE Rg" panose="02000000000000000000" pitchFamily="2" charset="0"/>
                <a:cs typeface="Times New Roman" panose="02020603050405020304" pitchFamily="18" charset="0"/>
              </a:rPr>
              <a:t>sono predeterminate a forfait, come costo standard, nella misura massima di euro 500,00=, e non sono oggetto di rendicontazione </a:t>
            </a:r>
            <a:r>
              <a:rPr kumimoji="0" lang="it-IT" sz="1400" b="1" i="1" u="none" strike="noStrike" kern="0" cap="none" spc="0" normalizeH="0" baseline="0" noProof="0" dirty="0">
                <a:ln>
                  <a:noFill/>
                </a:ln>
                <a:solidFill>
                  <a:srgbClr val="FF0000"/>
                </a:solidFill>
                <a:effectLst/>
                <a:uLnTx/>
                <a:uFillTx/>
                <a:latin typeface="DecimaWE Rg"/>
                <a:ea typeface="+mn-ea"/>
                <a:cs typeface="+mn-cs"/>
              </a:rPr>
              <a:t>NON SONO AMMISSIBILI  IN MISURA ECCEDENTE</a:t>
            </a:r>
          </a:p>
          <a:p>
            <a:pPr marL="0" lvl="0" indent="0">
              <a:buNone/>
            </a:pPr>
            <a:endParaRPr lang="it-IT" sz="800" b="1" dirty="0">
              <a:solidFill>
                <a:srgbClr val="000000"/>
              </a:solidFill>
            </a:endParaRPr>
          </a:p>
          <a:p>
            <a:pPr marL="0" lvl="0" indent="0">
              <a:buNone/>
            </a:pPr>
            <a:endParaRPr lang="it-IT" sz="800" b="1" dirty="0">
              <a:solidFill>
                <a:srgbClr val="000000"/>
              </a:solidFill>
            </a:endParaRPr>
          </a:p>
        </p:txBody>
      </p:sp>
      <p:pic>
        <p:nvPicPr>
          <p:cNvPr id="4" name="Immagine 3" descr="Immagine che contiene testo, schermata, Elementi grafici, Carattere&#10;&#10;Descrizione generata automaticamente">
            <a:extLst>
              <a:ext uri="{FF2B5EF4-FFF2-40B4-BE49-F238E27FC236}">
                <a16:creationId xmlns:a16="http://schemas.microsoft.com/office/drawing/2014/main" id="{0505F73C-23C0-451D-C7B3-0F9B39D28FE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36433840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251520" y="836712"/>
            <a:ext cx="8712968" cy="5688631"/>
          </a:xfrm>
        </p:spPr>
        <p:txBody>
          <a:bodyPr/>
          <a:lstStyle/>
          <a:p>
            <a:pPr marL="0" lv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SPESE non AMMISSIBILI</a:t>
            </a:r>
          </a:p>
          <a:p>
            <a:pPr marL="0" lvl="0" indent="0" algn="ctr" eaLnBrk="1" hangingPunct="1">
              <a:spcBef>
                <a:spcPct val="0"/>
              </a:spcBef>
              <a:buClrTx/>
              <a:buNone/>
            </a:pPr>
            <a:endParaRPr lang="it-IT" b="1" dirty="0">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b="1" dirty="0">
                <a:latin typeface="Arial" panose="020B0604020202020204" pitchFamily="34" charset="0"/>
                <a:ea typeface="+mj-ea"/>
                <a:cs typeface="Arial" panose="020B0604020202020204" pitchFamily="34" charset="0"/>
              </a:rPr>
              <a:t>(art. 8 del DPREG 33/2015)</a:t>
            </a:r>
            <a:r>
              <a:rPr lang="it-IT" b="1" dirty="0">
                <a:solidFill>
                  <a:srgbClr val="3333CC"/>
                </a:solidFill>
                <a:latin typeface="Arial" panose="020B0604020202020204" pitchFamily="34" charset="0"/>
                <a:ea typeface="+mj-ea"/>
                <a:cs typeface="Arial" panose="020B0604020202020204" pitchFamily="34" charset="0"/>
              </a:rPr>
              <a:t>:</a:t>
            </a:r>
          </a:p>
          <a:p>
            <a:pPr marL="0" lvl="0" indent="0" algn="ctr" eaLnBrk="1" hangingPunct="1">
              <a:spcBef>
                <a:spcPct val="0"/>
              </a:spcBef>
              <a:buClrTx/>
              <a:buNone/>
            </a:pPr>
            <a:endParaRPr lang="it-IT" sz="1200" b="1" dirty="0">
              <a:solidFill>
                <a:srgbClr val="3333CC"/>
              </a:solidFill>
              <a:latin typeface="Arial" panose="020B0604020202020204" pitchFamily="34" charset="0"/>
              <a:ea typeface="+mj-ea"/>
              <a:cs typeface="Arial" panose="020B0604020202020204" pitchFamily="34" charset="0"/>
            </a:endParaRPr>
          </a:p>
          <a:p>
            <a:pPr>
              <a:buFont typeface="Arial" panose="020B0604020202020204" pitchFamily="34" charset="0"/>
              <a:buChar char="•"/>
            </a:pPr>
            <a:r>
              <a:rPr lang="it-IT" sz="1800" dirty="0">
                <a:latin typeface="Arial" panose="020B0604020202020204" pitchFamily="34" charset="0"/>
                <a:cs typeface="Arial" panose="020B0604020202020204" pitchFamily="34" charset="0"/>
              </a:rPr>
              <a:t>imposta sul valore aggiunto (IVA), salvo che costituisca un costo a carico del soggetto beneficiario; </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contributi in natura;</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spese per l’acquisto di beni immobili, mobili registrati; </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ammende, sanzioni, penali ed interessi; </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altre spese prive di una specifica destinazione; </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liberalità, necrologi, doni e omaggi; </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spese per oneri finanziari; </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spese rappresentanza diverse da quelle indicate nell’art. 7. comma 1. lettera b)</a:t>
            </a:r>
          </a:p>
          <a:p>
            <a:pPr marL="0" lvl="0" indent="0" eaLnBrk="1" hangingPunct="1">
              <a:spcBef>
                <a:spcPct val="0"/>
              </a:spcBef>
              <a:buClrTx/>
              <a:buNone/>
            </a:pPr>
            <a:endParaRPr lang="it-IT" sz="1800" b="1" dirty="0">
              <a:solidFill>
                <a:srgbClr val="3333CC"/>
              </a:solidFill>
              <a:ea typeface="+mj-ea"/>
              <a:cs typeface="+mj-cs"/>
            </a:endParaRPr>
          </a:p>
          <a:p>
            <a:pPr marL="0" lvl="0" indent="0" eaLnBrk="1" hangingPunct="1">
              <a:spcBef>
                <a:spcPct val="0"/>
              </a:spcBef>
              <a:buClrTx/>
              <a:buNone/>
            </a:pPr>
            <a:endParaRPr lang="it-IT" sz="2100" b="1" dirty="0">
              <a:solidFill>
                <a:srgbClr val="3333CC"/>
              </a:solidFill>
              <a:ea typeface="+mj-ea"/>
              <a:cs typeface="+mj-cs"/>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ea typeface="+mj-ea"/>
              <a:cs typeface="+mj-cs"/>
            </a:endParaRPr>
          </a:p>
          <a:p>
            <a:pPr marL="0" lvl="0" indent="0" algn="just" eaLnBrk="1" hangingPunct="1">
              <a:spcBef>
                <a:spcPct val="0"/>
              </a:spcBef>
              <a:buClrTx/>
              <a:buNone/>
            </a:pPr>
            <a:endParaRPr lang="it-IT" sz="2100" kern="1200" dirty="0">
              <a:solidFill>
                <a:srgbClr val="000000"/>
              </a:solidFill>
              <a:latin typeface="DecimaWE Rg" pitchFamily="2" charset="0"/>
            </a:endParaRPr>
          </a:p>
          <a:p>
            <a:pPr algn="just" eaLnBrk="1" hangingPunct="1">
              <a:defRPr/>
            </a:pPr>
            <a:endParaRPr lang="it-IT" sz="1400" b="1" i="1" dirty="0"/>
          </a:p>
        </p:txBody>
      </p:sp>
      <p:pic>
        <p:nvPicPr>
          <p:cNvPr id="4" name="Immagine 3" descr="Immagine che contiene testo, schermata, Elementi grafici, Carattere&#10;&#10;Descrizione generata automaticamente">
            <a:extLst>
              <a:ext uri="{FF2B5EF4-FFF2-40B4-BE49-F238E27FC236}">
                <a16:creationId xmlns:a16="http://schemas.microsoft.com/office/drawing/2014/main" id="{AAB89350-4A2E-D234-8779-E6607E3082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18112573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nodePh="1">
                                  <p:stCondLst>
                                    <p:cond delay="0"/>
                                  </p:stCondLst>
                                  <p:endCondLst>
                                    <p:cond evt="begin" delay="0">
                                      <p:tn val="5"/>
                                    </p:cond>
                                  </p:endCondLst>
                                  <p:childTnLst>
                                    <p:set>
                                      <p:cBhvr>
                                        <p:cTn id="6" dur="1" fill="hold">
                                          <p:stCondLst>
                                            <p:cond delay="0"/>
                                          </p:stCondLst>
                                        </p:cTn>
                                        <p:tgtEl>
                                          <p:spTgt spid="95234"/>
                                        </p:tgtEl>
                                        <p:attrNameLst>
                                          <p:attrName>style.visibility</p:attrName>
                                        </p:attrNameLst>
                                      </p:cBhvr>
                                      <p:to>
                                        <p:strVal val="visible"/>
                                      </p:to>
                                    </p:set>
                                    <p:animEffect transition="in" filter="fade">
                                      <p:cBhvr>
                                        <p:cTn id="7" dur="800" decel="100000"/>
                                        <p:tgtEl>
                                          <p:spTgt spid="95234"/>
                                        </p:tgtEl>
                                      </p:cBhvr>
                                    </p:animEffect>
                                    <p:anim calcmode="lin" valueType="num">
                                      <p:cBhvr>
                                        <p:cTn id="8" dur="800" decel="100000" fill="hold"/>
                                        <p:tgtEl>
                                          <p:spTgt spid="95234"/>
                                        </p:tgtEl>
                                        <p:attrNameLst>
                                          <p:attrName>style.rotation</p:attrName>
                                        </p:attrNameLst>
                                      </p:cBhvr>
                                      <p:tavLst>
                                        <p:tav tm="0">
                                          <p:val>
                                            <p:fltVal val="-90"/>
                                          </p:val>
                                        </p:tav>
                                        <p:tav tm="100000">
                                          <p:val>
                                            <p:fltVal val="0"/>
                                          </p:val>
                                        </p:tav>
                                      </p:tavLst>
                                    </p:anim>
                                    <p:anim calcmode="lin" valueType="num">
                                      <p:cBhvr>
                                        <p:cTn id="9" dur="800" decel="100000" fill="hold"/>
                                        <p:tgtEl>
                                          <p:spTgt spid="95234"/>
                                        </p:tgtEl>
                                        <p:attrNameLst>
                                          <p:attrName>ppt_x</p:attrName>
                                        </p:attrNameLst>
                                      </p:cBhvr>
                                      <p:tavLst>
                                        <p:tav tm="0">
                                          <p:val>
                                            <p:strVal val="#ppt_x+0.4"/>
                                          </p:val>
                                        </p:tav>
                                        <p:tav tm="100000">
                                          <p:val>
                                            <p:strVal val="#ppt_x-0.05"/>
                                          </p:val>
                                        </p:tav>
                                      </p:tavLst>
                                    </p:anim>
                                    <p:anim calcmode="lin" valueType="num">
                                      <p:cBhvr>
                                        <p:cTn id="10" dur="800" decel="100000" fill="hold"/>
                                        <p:tgtEl>
                                          <p:spTgt spid="9523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523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523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251520" y="836712"/>
            <a:ext cx="8712968" cy="5688631"/>
          </a:xfrm>
        </p:spPr>
        <p:txBody>
          <a:bodyPr/>
          <a:lstStyle/>
          <a:p>
            <a:pPr marL="0" lv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SPESE non AMMISSIBILI</a:t>
            </a: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00B050"/>
                </a:solidFill>
                <a:effectLst/>
                <a:uLnTx/>
                <a:uFillTx/>
                <a:latin typeface="Arial" panose="020B0604020202020204" pitchFamily="34" charset="0"/>
                <a:ea typeface="+mn-ea"/>
                <a:cs typeface="Arial" panose="020B0604020202020204" pitchFamily="34" charset="0"/>
              </a:rPr>
              <a:t>Avvisi progetti locali</a:t>
            </a:r>
          </a:p>
          <a:p>
            <a:pPr marL="0" lvl="0" indent="0" algn="ctr" eaLnBrk="1" hangingPunct="1">
              <a:spcBef>
                <a:spcPct val="0"/>
              </a:spcBef>
              <a:buClrTx/>
              <a:buNone/>
            </a:pPr>
            <a:r>
              <a:rPr lang="it-IT" b="1" dirty="0">
                <a:latin typeface="Arial" panose="020B0604020202020204" pitchFamily="34" charset="0"/>
                <a:ea typeface="+mj-ea"/>
                <a:cs typeface="Arial" panose="020B0604020202020204" pitchFamily="34" charset="0"/>
              </a:rPr>
              <a:t>(art. 8 del DPREG 33/2015)</a:t>
            </a:r>
            <a:r>
              <a:rPr lang="it-IT" b="1" dirty="0">
                <a:solidFill>
                  <a:srgbClr val="3333CC"/>
                </a:solidFill>
                <a:latin typeface="Arial" panose="020B0604020202020204" pitchFamily="34" charset="0"/>
                <a:ea typeface="+mj-ea"/>
                <a:cs typeface="Arial" panose="020B0604020202020204" pitchFamily="34" charset="0"/>
              </a:rPr>
              <a:t>:</a:t>
            </a:r>
          </a:p>
          <a:p>
            <a:pPr>
              <a:buFont typeface="Arial" panose="020B0604020202020204" pitchFamily="34" charset="0"/>
              <a:buChar char="•"/>
            </a:pPr>
            <a:r>
              <a:rPr lang="it-IT" sz="1800" dirty="0">
                <a:latin typeface="Arial" panose="020B0604020202020204" pitchFamily="34" charset="0"/>
                <a:cs typeface="Arial" panose="020B0604020202020204" pitchFamily="34" charset="0"/>
              </a:rPr>
              <a:t>imposta sul valore aggiunto (IVA), salvo che costituisca un costo a carico del soggetto beneficiario; </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contributi in natura;</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spese per l’acquisto di beni immobili, mobili registrati; </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ammende, sanzioni, penali ed interessi; </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altre spese prive di una specifica destinazione; </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liberalità, necrologi, doni e omaggi; </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spese per oneri finanziari; </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spese rappresentanza diverse da quelle indicate nell’art. 7. comma 1. lettera b)</a:t>
            </a:r>
          </a:p>
          <a:p>
            <a:pPr algn="just">
              <a:buFont typeface="Arial" panose="020B0604020202020204" pitchFamily="34" charset="0"/>
              <a:buChar char="•"/>
            </a:pPr>
            <a:r>
              <a:rPr lang="it-IT" sz="1800" b="1" dirty="0">
                <a:solidFill>
                  <a:srgbClr val="FF0000"/>
                </a:solidFill>
                <a:latin typeface="DecimaWE Rg" panose="02000000000000000000" pitchFamily="2" charset="0"/>
                <a:ea typeface="Times New Roman" panose="02020603050405020304" pitchFamily="18" charset="0"/>
                <a:cs typeface="Times New Roman" panose="02020603050405020304" pitchFamily="18" charset="0"/>
              </a:rPr>
              <a:t>Non sono in ogni caso ammesse a contributo (e nemmeno rendicontabili) spese di importo complessivo inferiore a 50,00= (cinquanta) euro.</a:t>
            </a:r>
            <a:endParaRPr lang="it-IT" sz="1400" b="1" i="1" dirty="0">
              <a:solidFill>
                <a:srgbClr val="FF0000"/>
              </a:solidFill>
            </a:endParaRPr>
          </a:p>
          <a:p>
            <a:pPr algn="just">
              <a:buFont typeface="Arial" panose="020B0604020202020204" pitchFamily="34" charset="0"/>
              <a:buChar char="•"/>
            </a:pPr>
            <a:endParaRPr lang="it-IT" sz="1800" dirty="0">
              <a:latin typeface="Arial" panose="020B0604020202020204" pitchFamily="34" charset="0"/>
              <a:cs typeface="Arial" panose="020B0604020202020204" pitchFamily="34" charset="0"/>
            </a:endParaRPr>
          </a:p>
          <a:p>
            <a:pPr marL="0" lvl="0" indent="0" eaLnBrk="1" hangingPunct="1">
              <a:spcBef>
                <a:spcPct val="0"/>
              </a:spcBef>
              <a:buClrTx/>
              <a:buNone/>
            </a:pPr>
            <a:endParaRPr lang="it-IT" sz="1200" b="1" dirty="0">
              <a:solidFill>
                <a:srgbClr val="3333CC"/>
              </a:solidFill>
              <a:ea typeface="+mj-ea"/>
              <a:cs typeface="+mj-cs"/>
            </a:endParaRPr>
          </a:p>
          <a:p>
            <a:pPr marL="0" lvl="0" indent="0" eaLnBrk="1" hangingPunct="1">
              <a:spcBef>
                <a:spcPct val="0"/>
              </a:spcBef>
              <a:buClrTx/>
              <a:buNone/>
            </a:pPr>
            <a:endParaRPr lang="it-IT" sz="2100" b="1" dirty="0">
              <a:solidFill>
                <a:srgbClr val="3333CC"/>
              </a:solidFill>
              <a:ea typeface="+mj-ea"/>
              <a:cs typeface="+mj-cs"/>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ea typeface="+mj-ea"/>
              <a:cs typeface="+mj-cs"/>
            </a:endParaRPr>
          </a:p>
          <a:p>
            <a:pPr marL="0" lvl="0" indent="0" algn="just" eaLnBrk="1" hangingPunct="1">
              <a:spcBef>
                <a:spcPct val="0"/>
              </a:spcBef>
              <a:buClrTx/>
              <a:buNone/>
            </a:pPr>
            <a:endParaRPr lang="it-IT" sz="2100" kern="1200" dirty="0">
              <a:solidFill>
                <a:srgbClr val="000000"/>
              </a:solidFill>
              <a:latin typeface="DecimaWE Rg" pitchFamily="2" charset="0"/>
            </a:endParaRPr>
          </a:p>
          <a:p>
            <a:pPr algn="just" eaLnBrk="1" hangingPunct="1">
              <a:defRPr/>
            </a:pPr>
            <a:endParaRPr lang="it-IT" sz="1400" b="1" i="1" dirty="0"/>
          </a:p>
        </p:txBody>
      </p:sp>
      <p:pic>
        <p:nvPicPr>
          <p:cNvPr id="4" name="Immagine 3" descr="Immagine che contiene testo, schermata, Elementi grafici, Carattere&#10;&#10;Descrizione generata automaticamente">
            <a:extLst>
              <a:ext uri="{FF2B5EF4-FFF2-40B4-BE49-F238E27FC236}">
                <a16:creationId xmlns:a16="http://schemas.microsoft.com/office/drawing/2014/main" id="{EF905958-4C39-7725-7EC0-74AEAEF42B2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19150835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nodePh="1">
                                  <p:stCondLst>
                                    <p:cond delay="0"/>
                                  </p:stCondLst>
                                  <p:endCondLst>
                                    <p:cond evt="begin" delay="0">
                                      <p:tn val="5"/>
                                    </p:cond>
                                  </p:endCondLst>
                                  <p:childTnLst>
                                    <p:set>
                                      <p:cBhvr>
                                        <p:cTn id="6" dur="1" fill="hold">
                                          <p:stCondLst>
                                            <p:cond delay="0"/>
                                          </p:stCondLst>
                                        </p:cTn>
                                        <p:tgtEl>
                                          <p:spTgt spid="95234"/>
                                        </p:tgtEl>
                                        <p:attrNameLst>
                                          <p:attrName>style.visibility</p:attrName>
                                        </p:attrNameLst>
                                      </p:cBhvr>
                                      <p:to>
                                        <p:strVal val="visible"/>
                                      </p:to>
                                    </p:set>
                                    <p:animEffect transition="in" filter="fade">
                                      <p:cBhvr>
                                        <p:cTn id="7" dur="800" decel="100000"/>
                                        <p:tgtEl>
                                          <p:spTgt spid="95234"/>
                                        </p:tgtEl>
                                      </p:cBhvr>
                                    </p:animEffect>
                                    <p:anim calcmode="lin" valueType="num">
                                      <p:cBhvr>
                                        <p:cTn id="8" dur="800" decel="100000" fill="hold"/>
                                        <p:tgtEl>
                                          <p:spTgt spid="95234"/>
                                        </p:tgtEl>
                                        <p:attrNameLst>
                                          <p:attrName>style.rotation</p:attrName>
                                        </p:attrNameLst>
                                      </p:cBhvr>
                                      <p:tavLst>
                                        <p:tav tm="0">
                                          <p:val>
                                            <p:fltVal val="-90"/>
                                          </p:val>
                                        </p:tav>
                                        <p:tav tm="100000">
                                          <p:val>
                                            <p:fltVal val="0"/>
                                          </p:val>
                                        </p:tav>
                                      </p:tavLst>
                                    </p:anim>
                                    <p:anim calcmode="lin" valueType="num">
                                      <p:cBhvr>
                                        <p:cTn id="9" dur="800" decel="100000" fill="hold"/>
                                        <p:tgtEl>
                                          <p:spTgt spid="95234"/>
                                        </p:tgtEl>
                                        <p:attrNameLst>
                                          <p:attrName>ppt_x</p:attrName>
                                        </p:attrNameLst>
                                      </p:cBhvr>
                                      <p:tavLst>
                                        <p:tav tm="0">
                                          <p:val>
                                            <p:strVal val="#ppt_x+0.4"/>
                                          </p:val>
                                        </p:tav>
                                        <p:tav tm="100000">
                                          <p:val>
                                            <p:strVal val="#ppt_x-0.05"/>
                                          </p:val>
                                        </p:tav>
                                      </p:tavLst>
                                    </p:anim>
                                    <p:anim calcmode="lin" valueType="num">
                                      <p:cBhvr>
                                        <p:cTn id="10" dur="800" decel="100000" fill="hold"/>
                                        <p:tgtEl>
                                          <p:spTgt spid="9523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523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523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00050" y="836712"/>
            <a:ext cx="8420422" cy="5184576"/>
          </a:xfrm>
        </p:spPr>
        <p:txBody>
          <a:bodyPr/>
          <a:lstStyle/>
          <a:p>
            <a:pPr marL="0" indent="0" algn="ctr">
              <a:spcBef>
                <a:spcPts val="0"/>
              </a:spcBef>
              <a:buNone/>
            </a:pPr>
            <a:r>
              <a:rPr lang="it-IT" sz="3600" b="1" dirty="0">
                <a:solidFill>
                  <a:schemeClr val="accent2"/>
                </a:solidFill>
                <a:latin typeface="Arial" panose="020B0604020202020204" pitchFamily="34" charset="0"/>
                <a:cs typeface="Arial" panose="020B0604020202020204" pitchFamily="34" charset="0"/>
              </a:rPr>
              <a:t>DOCUMENTAZIONE DI SPESA</a:t>
            </a:r>
          </a:p>
          <a:p>
            <a:pPr marL="0" indent="0" algn="ctr" eaLnBrk="1" hangingPunct="1">
              <a:spcBef>
                <a:spcPct val="0"/>
              </a:spcBef>
              <a:spcAft>
                <a:spcPts val="0"/>
              </a:spcAft>
              <a:buClrTx/>
              <a:buNone/>
              <a:defRPr/>
            </a:pPr>
            <a:r>
              <a:rPr lang="it-IT" sz="1600" b="1" cap="all" dirty="0">
                <a:solidFill>
                  <a:schemeClr val="accent2"/>
                </a:solidFill>
                <a:latin typeface="Arial" panose="020B0604020202020204" pitchFamily="34" charset="0"/>
                <a:cs typeface="Arial" panose="020B0604020202020204" pitchFamily="34" charset="0"/>
              </a:rPr>
              <a:t>TUTTI GLI AVVISI</a:t>
            </a:r>
          </a:p>
          <a:p>
            <a:r>
              <a:rPr lang="it-IT" sz="2200" dirty="0">
                <a:latin typeface="Arial" panose="020B0604020202020204" pitchFamily="34" charset="0"/>
                <a:cs typeface="Arial" panose="020B0604020202020204" pitchFamily="34" charset="0"/>
              </a:rPr>
              <a:t>Deve essere </a:t>
            </a:r>
            <a:r>
              <a:rPr lang="it-IT" sz="2200" b="1" dirty="0">
                <a:latin typeface="Arial" panose="020B0604020202020204" pitchFamily="34" charset="0"/>
                <a:cs typeface="Arial" panose="020B0604020202020204" pitchFamily="34" charset="0"/>
              </a:rPr>
              <a:t>intestata al soggetto beneficiario</a:t>
            </a:r>
          </a:p>
          <a:p>
            <a:pPr algn="just"/>
            <a:r>
              <a:rPr lang="it-IT" sz="2200" dirty="0">
                <a:latin typeface="Arial" panose="020B0604020202020204" pitchFamily="34" charset="0"/>
                <a:cs typeface="Arial" panose="020B0604020202020204" pitchFamily="34" charset="0"/>
              </a:rPr>
              <a:t>E’ una </a:t>
            </a:r>
            <a:r>
              <a:rPr lang="it-IT" sz="2200" b="1" dirty="0">
                <a:latin typeface="Arial" panose="020B0604020202020204" pitchFamily="34" charset="0"/>
                <a:cs typeface="Arial" panose="020B0604020202020204" pitchFamily="34" charset="0"/>
              </a:rPr>
              <a:t>fattura o un documento equivalente </a:t>
            </a:r>
            <a:r>
              <a:rPr lang="it-IT" sz="2200" dirty="0">
                <a:latin typeface="Arial" panose="020B0604020202020204" pitchFamily="34" charset="0"/>
                <a:cs typeface="Arial" panose="020B0604020202020204" pitchFamily="34" charset="0"/>
              </a:rPr>
              <a:t>con </a:t>
            </a:r>
            <a:r>
              <a:rPr lang="it-IT" sz="2200" b="1" dirty="0">
                <a:latin typeface="Arial" panose="020B0604020202020204" pitchFamily="34" charset="0"/>
                <a:cs typeface="Arial" panose="020B0604020202020204" pitchFamily="34" charset="0"/>
              </a:rPr>
              <a:t>attestazione dell’avvenuto pagamento </a:t>
            </a:r>
            <a:r>
              <a:rPr lang="it-IT" sz="2200" dirty="0">
                <a:latin typeface="Arial" panose="020B0604020202020204" pitchFamily="34" charset="0"/>
                <a:cs typeface="Arial" panose="020B0604020202020204" pitchFamily="34" charset="0"/>
              </a:rPr>
              <a:t>(es. estratto conto, ricevuta di eseguito bonifico etc.)</a:t>
            </a:r>
          </a:p>
          <a:p>
            <a:r>
              <a:rPr lang="it-IT" sz="2200" dirty="0">
                <a:latin typeface="Arial" panose="020B0604020202020204" pitchFamily="34" charset="0"/>
                <a:cs typeface="Arial" panose="020B0604020202020204" pitchFamily="34" charset="0"/>
              </a:rPr>
              <a:t>Per retribuzioni da lavoro dipendente: </a:t>
            </a:r>
            <a:r>
              <a:rPr lang="it-IT" sz="2200" b="1" dirty="0">
                <a:latin typeface="Arial" panose="020B0604020202020204" pitchFamily="34" charset="0"/>
                <a:cs typeface="Arial" panose="020B0604020202020204" pitchFamily="34" charset="0"/>
              </a:rPr>
              <a:t>CU</a:t>
            </a:r>
            <a:r>
              <a:rPr lang="it-IT" sz="2200" dirty="0">
                <a:latin typeface="Arial" panose="020B0604020202020204" pitchFamily="34" charset="0"/>
                <a:cs typeface="Arial" panose="020B0604020202020204" pitchFamily="34" charset="0"/>
              </a:rPr>
              <a:t>,</a:t>
            </a:r>
            <a:r>
              <a:rPr lang="it-IT" sz="2200" b="1" dirty="0">
                <a:latin typeface="Arial" panose="020B0604020202020204" pitchFamily="34" charset="0"/>
                <a:cs typeface="Arial" panose="020B0604020202020204" pitchFamily="34" charset="0"/>
              </a:rPr>
              <a:t> busta paga</a:t>
            </a:r>
            <a:r>
              <a:rPr lang="it-IT" sz="2200" dirty="0">
                <a:latin typeface="Arial" panose="020B0604020202020204" pitchFamily="34" charset="0"/>
                <a:cs typeface="Arial" panose="020B0604020202020204" pitchFamily="34" charset="0"/>
              </a:rPr>
              <a:t>, </a:t>
            </a:r>
            <a:r>
              <a:rPr lang="it-IT" sz="2200" b="1" dirty="0">
                <a:latin typeface="Arial" panose="020B0604020202020204" pitchFamily="34" charset="0"/>
                <a:cs typeface="Arial" panose="020B0604020202020204" pitchFamily="34" charset="0"/>
              </a:rPr>
              <a:t>F24</a:t>
            </a:r>
          </a:p>
          <a:p>
            <a:r>
              <a:rPr lang="it-IT" sz="2200" b="1" dirty="0">
                <a:latin typeface="Arial" panose="020B0604020202020204" pitchFamily="34" charset="0"/>
                <a:cs typeface="Arial" panose="020B0604020202020204" pitchFamily="34" charset="0"/>
              </a:rPr>
              <a:t>Scontrino fiscale «parlante</a:t>
            </a:r>
            <a:r>
              <a:rPr lang="it-IT" sz="2200" dirty="0">
                <a:latin typeface="Arial" panose="020B0604020202020204" pitchFamily="34" charset="0"/>
                <a:cs typeface="Arial" panose="020B0604020202020204" pitchFamily="34" charset="0"/>
              </a:rPr>
              <a:t>»</a:t>
            </a:r>
          </a:p>
          <a:p>
            <a:pPr algn="just"/>
            <a:r>
              <a:rPr lang="it-IT" sz="2200" b="1" dirty="0">
                <a:latin typeface="Arial" panose="020B0604020202020204" pitchFamily="34" charset="0"/>
                <a:cs typeface="Arial" panose="020B0604020202020204" pitchFamily="34" charset="0"/>
              </a:rPr>
              <a:t>Pagamento in contanti solo entro i limiti di legge </a:t>
            </a:r>
            <a:r>
              <a:rPr lang="it-IT" sz="1800" dirty="0">
                <a:latin typeface="Arial" panose="020B0604020202020204" pitchFamily="34" charset="0"/>
                <a:cs typeface="Arial" panose="020B0604020202020204" pitchFamily="34" charset="0"/>
              </a:rPr>
              <a:t>(in questo caso la fattura è quietanzata e sottoscritta dal fornitore con data di pagamento o viene fornita  di dichiarazione liberatoria del fornitore datata e firmata)</a:t>
            </a:r>
          </a:p>
          <a:p>
            <a:pPr marL="0" lvl="0" indent="0" algn="ctr">
              <a:buNone/>
              <a:defRPr/>
            </a:pPr>
            <a:r>
              <a:rPr lang="it-IT" sz="2000" b="1" dirty="0">
                <a:solidFill>
                  <a:srgbClr val="3333CC"/>
                </a:solidFill>
                <a:sym typeface="Symbol"/>
              </a:rPr>
              <a:t></a:t>
            </a:r>
          </a:p>
          <a:p>
            <a:pPr marL="0" indent="0" algn="ctr">
              <a:buNone/>
            </a:pPr>
            <a:r>
              <a:rPr lang="it-IT" b="1" i="1" dirty="0">
                <a:solidFill>
                  <a:schemeClr val="accent2"/>
                </a:solidFill>
                <a:latin typeface="Arial" panose="020B0604020202020204" pitchFamily="34" charset="0"/>
                <a:cs typeface="Arial" panose="020B0604020202020204" pitchFamily="34" charset="0"/>
              </a:rPr>
              <a:t>NB: verificare art. 9 del Regolamento!</a:t>
            </a:r>
          </a:p>
        </p:txBody>
      </p:sp>
      <p:pic>
        <p:nvPicPr>
          <p:cNvPr id="5" name="Immagine 4" descr="Immagine che contiene testo, schermata, Elementi grafici, Carattere&#10;&#10;Descrizione generata automaticamente">
            <a:extLst>
              <a:ext uri="{FF2B5EF4-FFF2-40B4-BE49-F238E27FC236}">
                <a16:creationId xmlns:a16="http://schemas.microsoft.com/office/drawing/2014/main" id="{201DE5B2-57A6-479F-A508-A9F616D43D9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81022851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latin typeface="Times New Roman" panose="02020603050405020304" pitchFamily="18" charset="0"/>
              <a:cs typeface="Times New Roman" panose="02020603050405020304" pitchFamily="18" charset="0"/>
            </a:endParaRPr>
          </a:p>
        </p:txBody>
      </p:sp>
      <p:sp>
        <p:nvSpPr>
          <p:cNvPr id="95235" name="Rectangle 3"/>
          <p:cNvSpPr>
            <a:spLocks noGrp="1" noChangeArrowheads="1"/>
          </p:cNvSpPr>
          <p:nvPr>
            <p:ph type="body" idx="1"/>
          </p:nvPr>
        </p:nvSpPr>
        <p:spPr>
          <a:xfrm>
            <a:off x="251520" y="836712"/>
            <a:ext cx="8712968" cy="5688631"/>
          </a:xfrm>
        </p:spPr>
        <p:txBody>
          <a:bodyPr/>
          <a:lstStyle/>
          <a:p>
            <a:pPr marL="0" lv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CRITERI di valutazione </a:t>
            </a:r>
            <a:r>
              <a:rPr lang="it-IT" sz="2400" b="1" cap="all" dirty="0" err="1">
                <a:solidFill>
                  <a:srgbClr val="00B050"/>
                </a:solidFill>
                <a:latin typeface="Arial" panose="020B0604020202020204" pitchFamily="34" charset="0"/>
                <a:ea typeface="+mj-ea"/>
                <a:cs typeface="Arial" panose="020B0604020202020204" pitchFamily="34" charset="0"/>
              </a:rPr>
              <a:t>novita’</a:t>
            </a:r>
            <a:endParaRPr lang="it-IT" sz="2400" b="1" cap="all" dirty="0">
              <a:solidFill>
                <a:srgbClr val="00B050"/>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oggettivi</a:t>
            </a:r>
          </a:p>
          <a:p>
            <a:pPr marL="0" lvl="0" indent="0" algn="ctr"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indent="0" algn="ctr" eaLnBrk="1" hangingPunct="1">
              <a:spcBef>
                <a:spcPct val="0"/>
              </a:spcBef>
              <a:buClrTx/>
              <a:buNone/>
            </a:pPr>
            <a:r>
              <a:rPr lang="it-IT" sz="1600" b="1" cap="all" dirty="0">
                <a:solidFill>
                  <a:srgbClr val="3333CC"/>
                </a:solidFill>
                <a:latin typeface="Arial" panose="020B0604020202020204" pitchFamily="34" charset="0"/>
                <a:ea typeface="+mj-ea"/>
                <a:cs typeface="Arial" panose="020B0604020202020204" pitchFamily="34" charset="0"/>
              </a:rPr>
              <a:t>Avvisi ordinari e AVVISO </a:t>
            </a:r>
            <a:r>
              <a:rPr lang="it-IT" sz="1600" b="1" cap="all" dirty="0" err="1">
                <a:solidFill>
                  <a:srgbClr val="3333CC"/>
                </a:solidFill>
                <a:latin typeface="Arial" panose="020B0604020202020204" pitchFamily="34" charset="0"/>
                <a:ea typeface="+mj-ea"/>
                <a:cs typeface="Arial" panose="020B0604020202020204" pitchFamily="34" charset="0"/>
              </a:rPr>
              <a:t>cREATIVITà</a:t>
            </a:r>
            <a:endParaRPr lang="it-IT" sz="16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indent="0" algn="ctr" defTabSz="576000" eaLnBrk="1" hangingPunct="1">
              <a:lnSpc>
                <a:spcPct val="150000"/>
              </a:lnSpc>
              <a:spcBef>
                <a:spcPct val="0"/>
              </a:spcBef>
              <a:buClrTx/>
              <a:buNone/>
            </a:pPr>
            <a:r>
              <a:rPr lang="it-IT" sz="2000" b="1" dirty="0">
                <a:solidFill>
                  <a:srgbClr val="3333CC"/>
                </a:solidFill>
                <a:latin typeface="Arial" panose="020B0604020202020204" pitchFamily="34" charset="0"/>
                <a:ea typeface="+mj-ea"/>
                <a:cs typeface="Arial" panose="020B0604020202020204" pitchFamily="34" charset="0"/>
              </a:rPr>
              <a:t>FINANZIAMENTI ART BONUS </a:t>
            </a:r>
          </a:p>
          <a:p>
            <a:pPr marL="0" indent="0" algn="ctr" defTabSz="576000" eaLnBrk="1" hangingPunct="1">
              <a:lnSpc>
                <a:spcPct val="150000"/>
              </a:lnSpc>
              <a:spcBef>
                <a:spcPct val="0"/>
              </a:spcBef>
              <a:buClrTx/>
              <a:buNone/>
            </a:pPr>
            <a:endParaRPr lang="it-IT" sz="2000" b="1" dirty="0">
              <a:solidFill>
                <a:srgbClr val="3333CC"/>
              </a:solidFill>
              <a:latin typeface="Arial" panose="020B0604020202020204" pitchFamily="34" charset="0"/>
              <a:ea typeface="+mj-ea"/>
              <a:cs typeface="Arial" panose="020B0604020202020204" pitchFamily="34" charset="0"/>
            </a:endParaRPr>
          </a:p>
          <a:p>
            <a:pPr marL="0" indent="0" algn="ctr" defTabSz="576000" eaLnBrk="1" hangingPunct="1">
              <a:lnSpc>
                <a:spcPct val="150000"/>
              </a:lnSpc>
              <a:spcBef>
                <a:spcPct val="0"/>
              </a:spcBef>
              <a:buClrTx/>
              <a:buNone/>
            </a:pPr>
            <a:r>
              <a:rPr lang="it-IT" sz="2000" b="1" dirty="0">
                <a:solidFill>
                  <a:srgbClr val="3333CC"/>
                </a:solidFill>
                <a:latin typeface="Arial" panose="020B0604020202020204" pitchFamily="34" charset="0"/>
                <a:ea typeface="+mj-ea"/>
                <a:cs typeface="Arial" panose="020B0604020202020204" pitchFamily="34" charset="0"/>
              </a:rPr>
              <a:t>Finanziamento complessivo </a:t>
            </a:r>
            <a:r>
              <a:rPr lang="it-IT" sz="2000" b="1" dirty="0">
                <a:solidFill>
                  <a:srgbClr val="00B050"/>
                </a:solidFill>
                <a:latin typeface="Arial" panose="020B0604020202020204" pitchFamily="34" charset="0"/>
                <a:ea typeface="+mj-ea"/>
                <a:cs typeface="Arial" panose="020B0604020202020204" pitchFamily="34" charset="0"/>
              </a:rPr>
              <a:t>fino a</a:t>
            </a:r>
            <a:r>
              <a:rPr lang="it-IT" sz="2000" b="1" dirty="0">
                <a:solidFill>
                  <a:srgbClr val="3333CC"/>
                </a:solidFill>
                <a:latin typeface="Arial" panose="020B0604020202020204" pitchFamily="34" charset="0"/>
                <a:ea typeface="+mj-ea"/>
                <a:cs typeface="Arial" panose="020B0604020202020204" pitchFamily="34" charset="0"/>
              </a:rPr>
              <a:t> 10.000 euro </a:t>
            </a:r>
          </a:p>
          <a:p>
            <a:pPr marL="0" indent="0" algn="ctr" defTabSz="576000" eaLnBrk="1" hangingPunct="1">
              <a:lnSpc>
                <a:spcPct val="150000"/>
              </a:lnSpc>
              <a:spcBef>
                <a:spcPct val="0"/>
              </a:spcBef>
              <a:buClrTx/>
              <a:buNone/>
            </a:pPr>
            <a:r>
              <a:rPr lang="it-IT" sz="2000" b="1" dirty="0">
                <a:solidFill>
                  <a:srgbClr val="3333CC"/>
                </a:solidFill>
                <a:latin typeface="Arial" panose="020B0604020202020204" pitchFamily="34" charset="0"/>
                <a:ea typeface="+mj-ea"/>
                <a:cs typeface="Arial" panose="020B0604020202020204" pitchFamily="34" charset="0"/>
              </a:rPr>
              <a:t>Finanziamento complessivo </a:t>
            </a:r>
            <a:r>
              <a:rPr lang="it-IT" sz="2000" b="1" dirty="0">
                <a:solidFill>
                  <a:srgbClr val="00B050"/>
                </a:solidFill>
                <a:latin typeface="Arial" panose="020B0604020202020204" pitchFamily="34" charset="0"/>
                <a:ea typeface="+mj-ea"/>
                <a:cs typeface="Arial" panose="020B0604020202020204" pitchFamily="34" charset="0"/>
              </a:rPr>
              <a:t>superiore a</a:t>
            </a:r>
            <a:r>
              <a:rPr lang="it-IT" sz="2000" b="1" dirty="0">
                <a:solidFill>
                  <a:srgbClr val="3333CC"/>
                </a:solidFill>
                <a:latin typeface="Arial" panose="020B0604020202020204" pitchFamily="34" charset="0"/>
                <a:ea typeface="+mj-ea"/>
                <a:cs typeface="Arial" panose="020B0604020202020204" pitchFamily="34" charset="0"/>
              </a:rPr>
              <a:t> 10.000 euro</a:t>
            </a:r>
          </a:p>
          <a:p>
            <a:pPr lvl="1" algn="just" defTabSz="576000" eaLnBrk="1" hangingPunct="1">
              <a:spcBef>
                <a:spcPct val="0"/>
              </a:spcBef>
              <a:buFontTx/>
              <a:buChar char="-"/>
            </a:pPr>
            <a:endParaRPr lang="it-IT" b="1" dirty="0">
              <a:solidFill>
                <a:srgbClr val="3333CC"/>
              </a:solidFill>
              <a:latin typeface="Arial" panose="020B0604020202020204" pitchFamily="34" charset="0"/>
              <a:ea typeface="+mj-ea"/>
              <a:cs typeface="Arial" panose="020B0604020202020204" pitchFamily="34" charset="0"/>
            </a:endParaRPr>
          </a:p>
          <a:p>
            <a:pPr lvl="1" algn="just" defTabSz="576000" eaLnBrk="1" hangingPunct="1">
              <a:spcBef>
                <a:spcPct val="0"/>
              </a:spcBef>
              <a:buFontTx/>
              <a:buChar char="-"/>
            </a:pPr>
            <a:endParaRPr lang="it-IT" b="1" dirty="0">
              <a:solidFill>
                <a:srgbClr val="3333CC"/>
              </a:solidFill>
              <a:latin typeface="Arial" panose="020B0604020202020204" pitchFamily="34" charset="0"/>
              <a:ea typeface="+mj-ea"/>
              <a:cs typeface="Arial" panose="020B0604020202020204" pitchFamily="34" charset="0"/>
            </a:endParaRPr>
          </a:p>
          <a:p>
            <a:pPr lvl="1" algn="just" defTabSz="576000" eaLnBrk="1" hangingPunct="1">
              <a:spcBef>
                <a:spcPct val="0"/>
              </a:spcBef>
              <a:buFontTx/>
              <a:buChar char="-"/>
            </a:pPr>
            <a:endParaRPr lang="it-IT" b="1"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4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4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100" b="1" dirty="0">
              <a:solidFill>
                <a:srgbClr val="3333CC"/>
              </a:solidFill>
              <a:latin typeface="Arial" panose="020B0604020202020204" pitchFamily="34" charset="0"/>
              <a:ea typeface="+mj-ea"/>
              <a:cs typeface="Arial" panose="020B0604020202020204" pitchFamily="34" charset="0"/>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100" kern="1200" dirty="0">
              <a:solidFill>
                <a:srgbClr val="000000"/>
              </a:solidFill>
              <a:latin typeface="Arial" panose="020B0604020202020204" pitchFamily="34" charset="0"/>
              <a:cs typeface="Arial" panose="020B0604020202020204" pitchFamily="34" charset="0"/>
            </a:endParaRPr>
          </a:p>
          <a:p>
            <a:pPr algn="just" eaLnBrk="1" hangingPunct="1">
              <a:defRPr/>
            </a:pPr>
            <a:endParaRPr lang="it-IT" sz="1400" b="1" i="1" dirty="0">
              <a:latin typeface="Arial" panose="020B0604020202020204" pitchFamily="34" charset="0"/>
              <a:cs typeface="Arial" panose="020B0604020202020204" pitchFamily="34" charset="0"/>
            </a:endParaRPr>
          </a:p>
        </p:txBody>
      </p:sp>
      <p:pic>
        <p:nvPicPr>
          <p:cNvPr id="4" name="Immagine 3" descr="Immagine che contiene testo, schermata, Elementi grafici, Carattere&#10;&#10;Descrizione generata automaticamente">
            <a:extLst>
              <a:ext uri="{FF2B5EF4-FFF2-40B4-BE49-F238E27FC236}">
                <a16:creationId xmlns:a16="http://schemas.microsoft.com/office/drawing/2014/main" id="{8BCB8E79-AE4D-B7F5-D50C-362EF69DAB1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26624833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olo 1"/>
          <p:cNvSpPr>
            <a:spLocks noGrp="1"/>
          </p:cNvSpPr>
          <p:nvPr>
            <p:ph type="title"/>
          </p:nvPr>
        </p:nvSpPr>
        <p:spPr>
          <a:xfrm>
            <a:off x="251520" y="980728"/>
            <a:ext cx="8490198" cy="834008"/>
          </a:xfrm>
        </p:spPr>
        <p:txBody>
          <a:bodyPr/>
          <a:lstStyle/>
          <a:p>
            <a:pPr algn="ctr"/>
            <a:r>
              <a:rPr lang="it-IT" dirty="0">
                <a:solidFill>
                  <a:schemeClr val="accent2"/>
                </a:solidFill>
                <a:latin typeface="Arial" panose="020B0604020202020204" pitchFamily="34" charset="0"/>
                <a:cs typeface="Arial" panose="020B0604020202020204" pitchFamily="34" charset="0"/>
              </a:rPr>
              <a:t>AVVIO DEI PROGETTI E AMMISSIBILITA’ DI SPESA</a:t>
            </a:r>
          </a:p>
        </p:txBody>
      </p:sp>
      <p:sp>
        <p:nvSpPr>
          <p:cNvPr id="3" name="Segnaposto contenuto 2"/>
          <p:cNvSpPr>
            <a:spLocks noGrp="1"/>
          </p:cNvSpPr>
          <p:nvPr>
            <p:ph idx="1"/>
          </p:nvPr>
        </p:nvSpPr>
        <p:spPr>
          <a:xfrm>
            <a:off x="179512" y="1916832"/>
            <a:ext cx="8568952" cy="4104456"/>
          </a:xfrm>
        </p:spPr>
        <p:txBody>
          <a:bodyPr/>
          <a:lstStyle/>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TUTTI GLI AVVISI</a:t>
            </a:r>
          </a:p>
          <a:p>
            <a:pPr>
              <a:buFontTx/>
              <a:buChar char="-"/>
              <a:defRPr/>
            </a:pPr>
            <a:endParaRPr lang="it-IT" sz="2400" b="1" dirty="0"/>
          </a:p>
          <a:p>
            <a:pPr marL="0" indent="0" algn="ctr">
              <a:spcBef>
                <a:spcPts val="0"/>
              </a:spcBef>
              <a:buNone/>
              <a:defRPr/>
            </a:pPr>
            <a:r>
              <a:rPr lang="it-IT" b="1" dirty="0">
                <a:latin typeface="Arial" panose="020B0604020202020204" pitchFamily="34" charset="0"/>
                <a:cs typeface="Arial" panose="020B0604020202020204" pitchFamily="34" charset="0"/>
              </a:rPr>
              <a:t>I progetti devono essere avviati </a:t>
            </a:r>
            <a:r>
              <a:rPr lang="it-IT" b="1" dirty="0">
                <a:solidFill>
                  <a:srgbClr val="FF0000"/>
                </a:solidFill>
                <a:latin typeface="Arial" panose="020B0604020202020204" pitchFamily="34" charset="0"/>
                <a:cs typeface="Arial" panose="020B0604020202020204" pitchFamily="34" charset="0"/>
              </a:rPr>
              <a:t> successivamente al 1 gennaio 2025</a:t>
            </a:r>
          </a:p>
          <a:p>
            <a:pPr marL="0" indent="0" algn="ctr">
              <a:spcBef>
                <a:spcPts val="0"/>
              </a:spcBef>
              <a:buNone/>
              <a:defRPr/>
            </a:pPr>
            <a:endParaRPr lang="it-IT" b="1" dirty="0">
              <a:solidFill>
                <a:srgbClr val="FF0000"/>
              </a:solidFill>
              <a:latin typeface="Arial" panose="020B0604020202020204" pitchFamily="34" charset="0"/>
              <a:cs typeface="Arial" panose="020B0604020202020204" pitchFamily="34" charset="0"/>
            </a:endParaRPr>
          </a:p>
          <a:p>
            <a:pPr marL="0" indent="0" algn="ctr">
              <a:buNone/>
              <a:defRPr/>
            </a:pPr>
            <a:r>
              <a:rPr lang="it-IT" b="1" dirty="0">
                <a:latin typeface="Arial" panose="020B0604020202020204" pitchFamily="34" charset="0"/>
                <a:cs typeface="Arial" panose="020B0604020202020204" pitchFamily="34" charset="0"/>
              </a:rPr>
              <a:t>Documentazione di spesa a rendiconto </a:t>
            </a:r>
            <a:r>
              <a:rPr lang="it-IT" b="1" dirty="0">
                <a:solidFill>
                  <a:srgbClr val="FF0000"/>
                </a:solidFill>
                <a:latin typeface="Arial" panose="020B0604020202020204" pitchFamily="34" charset="0"/>
                <a:cs typeface="Arial" panose="020B0604020202020204" pitchFamily="34" charset="0"/>
              </a:rPr>
              <a:t>non </a:t>
            </a:r>
            <a:r>
              <a:rPr lang="it-IT" b="1" dirty="0">
                <a:latin typeface="Arial" panose="020B0604020202020204" pitchFamily="34" charset="0"/>
                <a:cs typeface="Arial" panose="020B0604020202020204" pitchFamily="34" charset="0"/>
              </a:rPr>
              <a:t>può essere datata </a:t>
            </a:r>
            <a:r>
              <a:rPr lang="it-IT" b="1" dirty="0">
                <a:solidFill>
                  <a:srgbClr val="FF0000"/>
                </a:solidFill>
                <a:latin typeface="Arial" panose="020B0604020202020204" pitchFamily="34" charset="0"/>
                <a:cs typeface="Arial" panose="020B0604020202020204" pitchFamily="34" charset="0"/>
              </a:rPr>
              <a:t>anteriormente al 1 gennaio 2025</a:t>
            </a:r>
          </a:p>
          <a:p>
            <a:pPr marL="0" indent="0">
              <a:buNone/>
              <a:defRPr/>
            </a:pPr>
            <a:endParaRPr lang="it-IT" sz="3200" b="1" dirty="0">
              <a:solidFill>
                <a:srgbClr val="FF0000"/>
              </a:solidFill>
            </a:endParaRPr>
          </a:p>
          <a:p>
            <a:pPr>
              <a:defRPr/>
            </a:pPr>
            <a:endParaRPr lang="it-IT" sz="2400" b="1" dirty="0">
              <a:solidFill>
                <a:srgbClr val="FF0000"/>
              </a:solidFill>
            </a:endParaRPr>
          </a:p>
          <a:p>
            <a:pPr marL="0" indent="0">
              <a:buNone/>
              <a:defRPr/>
            </a:pPr>
            <a:endParaRPr lang="it-IT" sz="2400" b="1" dirty="0">
              <a:solidFill>
                <a:schemeClr val="accent2"/>
              </a:solidFill>
            </a:endParaRPr>
          </a:p>
          <a:p>
            <a:pPr marL="0" indent="0">
              <a:buNone/>
              <a:defRPr/>
            </a:pPr>
            <a:endParaRPr lang="it-IT" sz="2400" b="1" dirty="0">
              <a:solidFill>
                <a:srgbClr val="FF0000"/>
              </a:solidFill>
            </a:endParaRPr>
          </a:p>
          <a:p>
            <a:pPr marL="0" indent="0">
              <a:buNone/>
              <a:defRPr/>
            </a:pPr>
            <a:endParaRPr lang="it-IT" sz="2400" b="1" dirty="0"/>
          </a:p>
        </p:txBody>
      </p:sp>
      <p:pic>
        <p:nvPicPr>
          <p:cNvPr id="2" name="Immagine 1" descr="Immagine che contiene testo, schermata, Elementi grafici, Carattere&#10;&#10;Descrizione generata automaticamente">
            <a:extLst>
              <a:ext uri="{FF2B5EF4-FFF2-40B4-BE49-F238E27FC236}">
                <a16:creationId xmlns:a16="http://schemas.microsoft.com/office/drawing/2014/main" id="{F1B59139-9AFC-357F-4767-0538C479DBA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41718625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836712"/>
            <a:ext cx="8712968" cy="4649688"/>
          </a:xfrm>
        </p:spPr>
        <p:txBody>
          <a:bodyPr/>
          <a:lstStyle/>
          <a:p>
            <a:pPr marL="0" indent="0" algn="ctr">
              <a:buNone/>
            </a:pPr>
            <a:r>
              <a:rPr lang="it-IT" sz="3600" b="1" cap="all" dirty="0">
                <a:solidFill>
                  <a:schemeClr val="accent2"/>
                </a:solidFill>
                <a:latin typeface="Arial" panose="020B0604020202020204" pitchFamily="34" charset="0"/>
                <a:cs typeface="Arial" panose="020B0604020202020204" pitchFamily="34" charset="0"/>
              </a:rPr>
              <a:t>Variazioni in itinere</a:t>
            </a:r>
          </a:p>
          <a:p>
            <a:pPr marL="0" indent="0" algn="ctr">
              <a:buNone/>
            </a:pPr>
            <a:endParaRPr lang="it-IT" sz="1200" b="1" dirty="0">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TUTTI GLI AVVISI</a:t>
            </a:r>
          </a:p>
          <a:p>
            <a:pPr marL="0" indent="0" algn="ctr">
              <a:buNone/>
            </a:pPr>
            <a:endParaRPr lang="it-IT" sz="1200" b="1" dirty="0">
              <a:latin typeface="Arial" panose="020B0604020202020204" pitchFamily="34" charset="0"/>
              <a:cs typeface="Arial" panose="020B0604020202020204" pitchFamily="34" charset="0"/>
            </a:endParaRPr>
          </a:p>
          <a:p>
            <a:pPr marL="0" indent="0" algn="ctr">
              <a:buNone/>
            </a:pPr>
            <a:endParaRPr lang="it-IT" sz="1200" b="1" dirty="0">
              <a:latin typeface="Arial" panose="020B0604020202020204" pitchFamily="34" charset="0"/>
              <a:cs typeface="Arial" panose="020B0604020202020204" pitchFamily="34" charset="0"/>
            </a:endParaRPr>
          </a:p>
          <a:p>
            <a:pPr marL="0" indent="0" algn="just">
              <a:buNone/>
            </a:pPr>
            <a:r>
              <a:rPr lang="it-IT" dirty="0">
                <a:latin typeface="Arial" panose="020B0604020202020204" pitchFamily="34" charset="0"/>
                <a:cs typeface="Arial" panose="020B0604020202020204" pitchFamily="34" charset="0"/>
              </a:rPr>
              <a:t>Le variazioni devono essere </a:t>
            </a:r>
            <a:r>
              <a:rPr lang="it-IT" b="1" dirty="0">
                <a:solidFill>
                  <a:srgbClr val="FF0066"/>
                </a:solidFill>
                <a:latin typeface="Arial" panose="020B0604020202020204" pitchFamily="34" charset="0"/>
                <a:cs typeface="Arial" panose="020B0604020202020204" pitchFamily="34" charset="0"/>
              </a:rPr>
              <a:t>preventivamente</a:t>
            </a:r>
            <a:r>
              <a:rPr lang="it-IT" dirty="0">
                <a:latin typeface="Arial" panose="020B0604020202020204" pitchFamily="34" charset="0"/>
                <a:cs typeface="Arial" panose="020B0604020202020204" pitchFamily="34" charset="0"/>
              </a:rPr>
              <a:t> comunicate via PEC al Servizio, il quale provvede, anche avvalendosi della commissione di valutazione, che in tal caso può essere appositamente riconvocata, a valutare se la modifica apportata comporti una riduzione del punteggio</a:t>
            </a:r>
            <a:r>
              <a:rPr lang="it-IT" dirty="0"/>
              <a:t>.</a:t>
            </a:r>
            <a:r>
              <a:rPr lang="it-IT" cap="all" dirty="0">
                <a:solidFill>
                  <a:schemeClr val="accent2"/>
                </a:solidFill>
                <a:latin typeface="Arial" panose="020B0604020202020204" pitchFamily="34" charset="0"/>
                <a:cs typeface="Arial" panose="020B0604020202020204" pitchFamily="34" charset="0"/>
              </a:rPr>
              <a:t> </a:t>
            </a:r>
            <a:endParaRPr lang="it-IT" dirty="0"/>
          </a:p>
        </p:txBody>
      </p:sp>
      <p:pic>
        <p:nvPicPr>
          <p:cNvPr id="5" name="Immagine 4" descr="Immagine che contiene testo, schermata, Elementi grafici, Carattere&#10;&#10;Descrizione generata automaticamente">
            <a:extLst>
              <a:ext uri="{FF2B5EF4-FFF2-40B4-BE49-F238E27FC236}">
                <a16:creationId xmlns:a16="http://schemas.microsoft.com/office/drawing/2014/main" id="{CBF1C0CC-AA49-B91F-EE34-DF10FDAB8D2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1331977720"/>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836712"/>
            <a:ext cx="8712968" cy="5040560"/>
          </a:xfrm>
        </p:spPr>
        <p:txBody>
          <a:bodyPr/>
          <a:lstStyle/>
          <a:p>
            <a:pPr marL="0" indent="0" algn="ctr">
              <a:buNone/>
            </a:pPr>
            <a:r>
              <a:rPr lang="it-IT" sz="3600" b="1" cap="all" dirty="0">
                <a:solidFill>
                  <a:schemeClr val="accent2"/>
                </a:solidFill>
                <a:latin typeface="Arial" panose="020B0604020202020204" pitchFamily="34" charset="0"/>
                <a:cs typeface="Arial" panose="020B0604020202020204" pitchFamily="34" charset="0"/>
              </a:rPr>
              <a:t>Variazioni in itinere</a:t>
            </a:r>
          </a:p>
          <a:p>
            <a:pPr marL="0" indent="0" algn="ctr">
              <a:buNone/>
            </a:pPr>
            <a:endParaRPr lang="it-IT" sz="1200" b="1" cap="all" dirty="0">
              <a:solidFill>
                <a:schemeClr val="accent2"/>
              </a:solidFill>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TUTTI GLI AVVISI</a:t>
            </a:r>
          </a:p>
          <a:p>
            <a:pPr marL="0" indent="0" algn="ctr">
              <a:buNone/>
            </a:pPr>
            <a:endParaRPr lang="it-IT" sz="1200" b="1" cap="all" dirty="0">
              <a:solidFill>
                <a:schemeClr val="accent2"/>
              </a:solidFill>
              <a:latin typeface="Arial" panose="020B0604020202020204" pitchFamily="34" charset="0"/>
              <a:cs typeface="Arial" panose="020B0604020202020204" pitchFamily="34" charset="0"/>
            </a:endParaRPr>
          </a:p>
          <a:p>
            <a:pPr marL="0" indent="0" algn="ctr">
              <a:buNone/>
            </a:pPr>
            <a:endParaRPr lang="it-IT" sz="1200" b="1" cap="all" dirty="0">
              <a:solidFill>
                <a:schemeClr val="accent2"/>
              </a:solidFill>
              <a:latin typeface="Arial" panose="020B0604020202020204" pitchFamily="34" charset="0"/>
              <a:cs typeface="Arial" panose="020B0604020202020204" pitchFamily="34" charset="0"/>
            </a:endParaRPr>
          </a:p>
          <a:p>
            <a:pPr marL="0" indent="0" algn="ctr">
              <a:buNone/>
            </a:pPr>
            <a:endParaRPr lang="it-IT" sz="1200" b="1" cap="all" dirty="0">
              <a:solidFill>
                <a:schemeClr val="accent2"/>
              </a:solidFill>
              <a:latin typeface="Arial" panose="020B0604020202020204" pitchFamily="34" charset="0"/>
              <a:cs typeface="Arial" panose="020B0604020202020204" pitchFamily="34" charset="0"/>
            </a:endParaRPr>
          </a:p>
          <a:p>
            <a:pPr marL="0" indent="0" algn="just">
              <a:buNone/>
            </a:pPr>
            <a:r>
              <a:rPr lang="it-IT" dirty="0">
                <a:latin typeface="Arial" panose="020B0604020202020204" pitchFamily="34" charset="0"/>
                <a:cs typeface="Arial" panose="020B0604020202020204" pitchFamily="34" charset="0"/>
              </a:rPr>
              <a:t>Le variazioni che comportano una riduzione del punteggio di valutazione in misura </a:t>
            </a:r>
            <a:r>
              <a:rPr lang="it-IT" b="1" dirty="0">
                <a:solidFill>
                  <a:srgbClr val="FF0000"/>
                </a:solidFill>
                <a:latin typeface="Arial" panose="020B0604020202020204" pitchFamily="34" charset="0"/>
                <a:cs typeface="Arial" panose="020B0604020202020204" pitchFamily="34" charset="0"/>
              </a:rPr>
              <a:t>superiore al 20 per cento</a:t>
            </a:r>
            <a:r>
              <a:rPr lang="it-IT" dirty="0">
                <a:solidFill>
                  <a:srgbClr val="FF0000"/>
                </a:solidFill>
                <a:latin typeface="Arial" panose="020B0604020202020204" pitchFamily="34" charset="0"/>
                <a:cs typeface="Arial" panose="020B0604020202020204" pitchFamily="34" charset="0"/>
              </a:rPr>
              <a:t> </a:t>
            </a:r>
            <a:r>
              <a:rPr lang="it-IT" dirty="0">
                <a:latin typeface="Arial" panose="020B0604020202020204" pitchFamily="34" charset="0"/>
                <a:cs typeface="Arial" panose="020B0604020202020204" pitchFamily="34" charset="0"/>
              </a:rPr>
              <a:t>rispetto a quello attribuito sono considerate una modifica sostanziale del progetto, non sono ammissibili e comportano la </a:t>
            </a:r>
            <a:r>
              <a:rPr lang="it-IT" b="1" dirty="0">
                <a:solidFill>
                  <a:srgbClr val="FF0000"/>
                </a:solidFill>
                <a:latin typeface="Arial" panose="020B0604020202020204" pitchFamily="34" charset="0"/>
                <a:cs typeface="Arial" panose="020B0604020202020204" pitchFamily="34" charset="0"/>
              </a:rPr>
              <a:t>revoca</a:t>
            </a:r>
            <a:r>
              <a:rPr lang="it-IT" dirty="0">
                <a:solidFill>
                  <a:srgbClr val="FF0000"/>
                </a:solidFill>
                <a:latin typeface="Arial" panose="020B0604020202020204" pitchFamily="34" charset="0"/>
                <a:cs typeface="Arial" panose="020B0604020202020204" pitchFamily="34" charset="0"/>
              </a:rPr>
              <a:t> </a:t>
            </a:r>
            <a:r>
              <a:rPr lang="it-IT" dirty="0">
                <a:latin typeface="Arial" panose="020B0604020202020204" pitchFamily="34" charset="0"/>
                <a:cs typeface="Arial" panose="020B0604020202020204" pitchFamily="34" charset="0"/>
              </a:rPr>
              <a:t>del contributo </a:t>
            </a:r>
            <a:endParaRPr lang="it-IT" b="1" cap="small"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5" name="Immagine 4" descr="Immagine che contiene testo, schermata, Elementi grafici, Carattere&#10;&#10;Descrizione generata automaticamente">
            <a:extLst>
              <a:ext uri="{FF2B5EF4-FFF2-40B4-BE49-F238E27FC236}">
                <a16:creationId xmlns:a16="http://schemas.microsoft.com/office/drawing/2014/main" id="{1E750FE9-7800-36F7-CD07-4C4B7D856F6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300501037"/>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836712"/>
            <a:ext cx="8712968" cy="4649688"/>
          </a:xfrm>
        </p:spPr>
        <p:txBody>
          <a:bodyPr/>
          <a:lstStyle/>
          <a:p>
            <a:pPr marL="0" indent="0" algn="ctr">
              <a:buNone/>
            </a:pPr>
            <a:r>
              <a:rPr lang="it-IT" sz="3600" b="1" cap="all" dirty="0">
                <a:solidFill>
                  <a:schemeClr val="accent2"/>
                </a:solidFill>
                <a:latin typeface="Arial" panose="020B0604020202020204" pitchFamily="34" charset="0"/>
                <a:cs typeface="Arial" panose="020B0604020202020204" pitchFamily="34" charset="0"/>
              </a:rPr>
              <a:t>Variazioni in itinere</a:t>
            </a:r>
          </a:p>
          <a:p>
            <a:pPr marL="0" indent="0" algn="ctr">
              <a:buNone/>
            </a:pPr>
            <a:endParaRPr lang="it-IT" sz="1200" b="1" cap="all" dirty="0">
              <a:solidFill>
                <a:schemeClr val="accent2"/>
              </a:solidFill>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TUTTI GLI AVVISI</a:t>
            </a:r>
          </a:p>
          <a:p>
            <a:pPr marL="0" indent="0" algn="ctr">
              <a:buNone/>
            </a:pPr>
            <a:endParaRPr lang="it-IT" sz="1200" b="1" dirty="0">
              <a:latin typeface="Arial" panose="020B0604020202020204" pitchFamily="34" charset="0"/>
              <a:cs typeface="Arial" panose="020B0604020202020204" pitchFamily="34" charset="0"/>
            </a:endParaRPr>
          </a:p>
          <a:p>
            <a:pPr lvl="0" algn="just"/>
            <a:r>
              <a:rPr lang="it-IT" sz="2000" dirty="0">
                <a:latin typeface="Arial" panose="020B0604020202020204" pitchFamily="34" charset="0"/>
                <a:cs typeface="Arial" panose="020B0604020202020204" pitchFamily="34" charset="0"/>
              </a:rPr>
              <a:t>Le variazioni che determinano una riduzione del punteggio di valutazione </a:t>
            </a:r>
            <a:r>
              <a:rPr lang="it-IT" sz="2000" b="1" dirty="0">
                <a:solidFill>
                  <a:srgbClr val="FF0000"/>
                </a:solidFill>
                <a:latin typeface="Arial" panose="020B0604020202020204" pitchFamily="34" charset="0"/>
                <a:cs typeface="Arial" panose="020B0604020202020204" pitchFamily="34" charset="0"/>
              </a:rPr>
              <a:t>fino al 20 per cento</a:t>
            </a:r>
            <a:r>
              <a:rPr lang="it-IT" sz="2000" dirty="0">
                <a:solidFill>
                  <a:srgbClr val="FF0000"/>
                </a:solidFill>
                <a:latin typeface="Arial" panose="020B0604020202020204" pitchFamily="34" charset="0"/>
                <a:cs typeface="Arial" panose="020B0604020202020204" pitchFamily="34" charset="0"/>
              </a:rPr>
              <a:t>, </a:t>
            </a:r>
            <a:r>
              <a:rPr lang="it-IT" sz="2000" dirty="0">
                <a:latin typeface="Arial" panose="020B0604020202020204" pitchFamily="34" charset="0"/>
                <a:cs typeface="Arial" panose="020B0604020202020204" pitchFamily="34" charset="0"/>
              </a:rPr>
              <a:t>in relazione alla originaria posizione in graduatoria del progetto, possono comportare:</a:t>
            </a:r>
          </a:p>
          <a:p>
            <a:pPr lvl="0" algn="just"/>
            <a:r>
              <a:rPr lang="it-IT" sz="2000" dirty="0">
                <a:latin typeface="Arial" panose="020B0604020202020204" pitchFamily="34" charset="0"/>
                <a:cs typeface="Arial" panose="020B0604020202020204" pitchFamily="34" charset="0"/>
              </a:rPr>
              <a:t>la </a:t>
            </a:r>
            <a:r>
              <a:rPr lang="it-IT" sz="2000" dirty="0">
                <a:solidFill>
                  <a:srgbClr val="FF0066"/>
                </a:solidFill>
                <a:latin typeface="Arial" panose="020B0604020202020204" pitchFamily="34" charset="0"/>
                <a:cs typeface="Arial" panose="020B0604020202020204" pitchFamily="34" charset="0"/>
              </a:rPr>
              <a:t>revoca</a:t>
            </a:r>
            <a:r>
              <a:rPr lang="it-IT" sz="2000" dirty="0">
                <a:latin typeface="Arial" panose="020B0604020202020204" pitchFamily="34" charset="0"/>
                <a:cs typeface="Arial" panose="020B0604020202020204" pitchFamily="34" charset="0"/>
              </a:rPr>
              <a:t> del decreto di concessione del contributo nel caso in cui il punteggio derivante dalla variazione sia inferiore a quello dell’ultimo progetto utilmente collocato in graduatoria</a:t>
            </a:r>
          </a:p>
          <a:p>
            <a:endParaRPr lang="it-IT" dirty="0"/>
          </a:p>
        </p:txBody>
      </p:sp>
      <p:pic>
        <p:nvPicPr>
          <p:cNvPr id="5" name="Immagine 4" descr="Immagine che contiene testo, schermata, Elementi grafici, Carattere&#10;&#10;Descrizione generata automaticamente">
            <a:extLst>
              <a:ext uri="{FF2B5EF4-FFF2-40B4-BE49-F238E27FC236}">
                <a16:creationId xmlns:a16="http://schemas.microsoft.com/office/drawing/2014/main" id="{64040BCE-E1B9-B9C8-AAB7-A22C9C1B662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4255201866"/>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836712"/>
            <a:ext cx="8712968" cy="5112568"/>
          </a:xfrm>
        </p:spPr>
        <p:txBody>
          <a:bodyPr/>
          <a:lstStyle/>
          <a:p>
            <a:pPr marL="0" indent="0" algn="ctr">
              <a:buNone/>
              <a:defRPr/>
            </a:pPr>
            <a:r>
              <a:rPr lang="it-IT" sz="3600" b="1" cap="all" dirty="0">
                <a:solidFill>
                  <a:schemeClr val="accent2"/>
                </a:solidFill>
                <a:latin typeface="Arial" panose="020B0604020202020204" pitchFamily="34" charset="0"/>
                <a:cs typeface="Arial" panose="020B0604020202020204" pitchFamily="34" charset="0"/>
              </a:rPr>
              <a:t>Rendicontazione</a:t>
            </a:r>
          </a:p>
          <a:p>
            <a:pPr marL="0" indent="0" algn="ctr">
              <a:buNone/>
              <a:defRPr/>
            </a:pPr>
            <a:endParaRPr lang="it-IT" sz="1200" b="1" dirty="0">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TUTTI GLI AVVISI</a:t>
            </a:r>
          </a:p>
          <a:p>
            <a:pPr marL="0" indent="0" algn="ctr">
              <a:buNone/>
              <a:defRPr/>
            </a:pPr>
            <a:endParaRPr lang="it-IT" sz="1200" b="1" dirty="0">
              <a:latin typeface="Arial" panose="020B0604020202020204" pitchFamily="34" charset="0"/>
              <a:cs typeface="Arial" panose="020B0604020202020204" pitchFamily="34" charset="0"/>
            </a:endParaRPr>
          </a:p>
          <a:p>
            <a:pPr marL="0" indent="0" algn="ctr">
              <a:buNone/>
              <a:defRPr/>
            </a:pPr>
            <a:endParaRPr lang="it-IT" sz="1200" b="1" dirty="0">
              <a:latin typeface="Arial" panose="020B0604020202020204" pitchFamily="34" charset="0"/>
              <a:cs typeface="Arial" panose="020B0604020202020204" pitchFamily="34" charset="0"/>
            </a:endParaRPr>
          </a:p>
          <a:p>
            <a:pPr marL="0" indent="0" algn="ctr">
              <a:buNone/>
              <a:defRPr/>
            </a:pPr>
            <a:r>
              <a:rPr lang="it-IT" sz="2400" b="1" dirty="0">
                <a:latin typeface="Arial" panose="020B0604020202020204" pitchFamily="34" charset="0"/>
                <a:cs typeface="Arial" panose="020B0604020202020204" pitchFamily="34" charset="0"/>
              </a:rPr>
              <a:t>TERMINE DI CONCLUSIONE DELLE ATTIVITA’ E DI PRESENTAZIONE DEL RENDICONTO</a:t>
            </a:r>
          </a:p>
          <a:p>
            <a:pPr marL="0" indent="0" algn="ctr">
              <a:buNone/>
              <a:defRPr/>
            </a:pPr>
            <a:endParaRPr lang="it-IT" sz="1200" b="1" dirty="0">
              <a:latin typeface="Arial" panose="020B0604020202020204" pitchFamily="34" charset="0"/>
              <a:cs typeface="Arial" panose="020B0604020202020204" pitchFamily="34" charset="0"/>
            </a:endParaRPr>
          </a:p>
          <a:p>
            <a:pPr marL="0" indent="0" algn="ctr">
              <a:buNone/>
              <a:defRPr/>
            </a:pPr>
            <a:r>
              <a:rPr lang="it-IT" sz="2600" b="1" dirty="0">
                <a:latin typeface="Arial" panose="020B0604020202020204" pitchFamily="34" charset="0"/>
                <a:cs typeface="Arial" panose="020B0604020202020204" pitchFamily="34" charset="0"/>
              </a:rPr>
              <a:t>31 MARZO 2026</a:t>
            </a:r>
          </a:p>
          <a:p>
            <a:pPr marL="0" indent="0" algn="ctr">
              <a:buNone/>
            </a:pPr>
            <a:r>
              <a:rPr lang="it-IT" sz="2400" dirty="0"/>
              <a:t>Il termine </a:t>
            </a:r>
            <a:r>
              <a:rPr lang="it-IT" sz="2400" dirty="0" err="1"/>
              <a:t>puo’</a:t>
            </a:r>
            <a:r>
              <a:rPr lang="it-IT" sz="2400" dirty="0"/>
              <a:t> essere prorogato per un massimo di 180 giorni e una sola volta</a:t>
            </a:r>
          </a:p>
          <a:p>
            <a:pPr marL="0" indent="0" algn="ctr">
              <a:buNone/>
            </a:pPr>
            <a:r>
              <a:rPr lang="it-IT" sz="2400" dirty="0"/>
              <a:t>La richiesta di proroga deve pervenire all’AR prima della scadenza del termine</a:t>
            </a:r>
          </a:p>
        </p:txBody>
      </p:sp>
      <p:sp>
        <p:nvSpPr>
          <p:cNvPr id="4" name="Rettangolo 3"/>
          <p:cNvSpPr/>
          <p:nvPr/>
        </p:nvSpPr>
        <p:spPr>
          <a:xfrm>
            <a:off x="2286000" y="735955"/>
            <a:ext cx="4572000" cy="646331"/>
          </a:xfrm>
          <a:prstGeom prst="rect">
            <a:avLst/>
          </a:prstGeom>
        </p:spPr>
        <p:txBody>
          <a:bodyPr>
            <a:spAutoFit/>
          </a:bodyPr>
          <a:lstStyle/>
          <a:p>
            <a:pPr>
              <a:defRPr/>
            </a:pPr>
            <a:endParaRPr lang="it-IT" sz="3600" b="1" dirty="0">
              <a:solidFill>
                <a:srgbClr val="FF0000"/>
              </a:solidFill>
            </a:endParaRPr>
          </a:p>
        </p:txBody>
      </p:sp>
      <p:pic>
        <p:nvPicPr>
          <p:cNvPr id="6" name="Immagine 5" descr="Immagine che contiene testo, schermata, Elementi grafici, Carattere&#10;&#10;Descrizione generata automaticamente">
            <a:extLst>
              <a:ext uri="{FF2B5EF4-FFF2-40B4-BE49-F238E27FC236}">
                <a16:creationId xmlns:a16="http://schemas.microsoft.com/office/drawing/2014/main" id="{A0CF4589-FF78-BBA4-D6DB-CC0ED23BFF2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2295509146"/>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836712"/>
            <a:ext cx="8712968" cy="4649688"/>
          </a:xfrm>
        </p:spPr>
        <p:txBody>
          <a:bodyPr/>
          <a:lstStyle/>
          <a:p>
            <a:pPr marL="0" indent="0" algn="ctr">
              <a:buNone/>
              <a:defRPr/>
            </a:pPr>
            <a:r>
              <a:rPr lang="it-IT" sz="3600" b="1" cap="all" dirty="0">
                <a:solidFill>
                  <a:schemeClr val="accent2"/>
                </a:solidFill>
                <a:latin typeface="Arial" panose="020B0604020202020204" pitchFamily="34" charset="0"/>
                <a:cs typeface="Arial" panose="020B0604020202020204" pitchFamily="34" charset="0"/>
              </a:rPr>
              <a:t>Rendicontazione</a:t>
            </a:r>
          </a:p>
          <a:p>
            <a:pPr marL="0" indent="0" algn="ctr">
              <a:buNone/>
              <a:defRPr/>
            </a:pPr>
            <a:endParaRPr lang="it-IT" sz="1200" b="1" dirty="0">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TUTTI GLI AVVISI</a:t>
            </a:r>
          </a:p>
          <a:p>
            <a:pPr marL="0" indent="0" algn="ctr">
              <a:buNone/>
              <a:defRPr/>
            </a:pPr>
            <a:endParaRPr lang="it-IT" sz="1200" b="1" dirty="0">
              <a:latin typeface="Arial" panose="020B0604020202020204" pitchFamily="34" charset="0"/>
              <a:cs typeface="Arial" panose="020B0604020202020204" pitchFamily="34" charset="0"/>
            </a:endParaRPr>
          </a:p>
          <a:p>
            <a:pPr marL="0" indent="0" algn="ctr">
              <a:buNone/>
              <a:defRPr/>
            </a:pPr>
            <a:r>
              <a:rPr lang="it-IT" b="1" dirty="0">
                <a:latin typeface="Arial" panose="020B0604020202020204" pitchFamily="34" charset="0"/>
                <a:cs typeface="Arial" panose="020B0604020202020204" pitchFamily="34" charset="0"/>
              </a:rPr>
              <a:t>E’ RICHIESTA UNA RENDICONTAZIONE PARI ALMENO</a:t>
            </a:r>
          </a:p>
          <a:p>
            <a:pPr marL="0" indent="0" algn="ctr">
              <a:buNone/>
              <a:defRPr/>
            </a:pPr>
            <a:r>
              <a:rPr lang="it-IT" b="1" dirty="0">
                <a:latin typeface="Arial" panose="020B0604020202020204" pitchFamily="34" charset="0"/>
                <a:cs typeface="Arial" panose="020B0604020202020204" pitchFamily="34" charset="0"/>
              </a:rPr>
              <a:t>ALL’AMMONTARE DELL’INCENTIVO CONCESSO </a:t>
            </a:r>
          </a:p>
          <a:p>
            <a:pPr marL="0" indent="0" algn="ctr">
              <a:buNone/>
              <a:defRPr/>
            </a:pPr>
            <a:r>
              <a:rPr lang="it-IT" sz="2000" b="1" dirty="0">
                <a:latin typeface="Arial" panose="020B0604020202020204" pitchFamily="34" charset="0"/>
                <a:cs typeface="Arial" panose="020B0604020202020204" pitchFamily="34" charset="0"/>
              </a:rPr>
              <a:t>(art. 32 LR 16/2014)</a:t>
            </a:r>
          </a:p>
          <a:p>
            <a:endParaRPr lang="it-IT" dirty="0"/>
          </a:p>
        </p:txBody>
      </p:sp>
      <p:sp>
        <p:nvSpPr>
          <p:cNvPr id="4" name="Rettangolo 3"/>
          <p:cNvSpPr/>
          <p:nvPr/>
        </p:nvSpPr>
        <p:spPr>
          <a:xfrm>
            <a:off x="2286000" y="735955"/>
            <a:ext cx="4572000" cy="646331"/>
          </a:xfrm>
          <a:prstGeom prst="rect">
            <a:avLst/>
          </a:prstGeom>
        </p:spPr>
        <p:txBody>
          <a:bodyPr>
            <a:spAutoFit/>
          </a:bodyPr>
          <a:lstStyle/>
          <a:p>
            <a:pPr>
              <a:defRPr/>
            </a:pPr>
            <a:endParaRPr lang="it-IT" sz="3600" b="1" dirty="0">
              <a:solidFill>
                <a:srgbClr val="FF0000"/>
              </a:solidFill>
            </a:endParaRPr>
          </a:p>
        </p:txBody>
      </p:sp>
      <p:pic>
        <p:nvPicPr>
          <p:cNvPr id="7" name="Immagine 6" descr="Immagine che contiene testo, schermata, Elementi grafici, Carattere&#10;&#10;Descrizione generata automaticamente">
            <a:extLst>
              <a:ext uri="{FF2B5EF4-FFF2-40B4-BE49-F238E27FC236}">
                <a16:creationId xmlns:a16="http://schemas.microsoft.com/office/drawing/2014/main" id="{03615BD9-EBD4-100D-8093-B9ABD3EE692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95137687"/>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0825" y="836712"/>
            <a:ext cx="8713664" cy="5256585"/>
          </a:xfrm>
        </p:spPr>
        <p:txBody>
          <a:bodyPr/>
          <a:lstStyle/>
          <a:p>
            <a:pPr marL="0" indent="0" algn="ctr">
              <a:spcBef>
                <a:spcPts val="0"/>
              </a:spcBef>
              <a:buNone/>
              <a:defRPr/>
            </a:pPr>
            <a:r>
              <a:rPr lang="it-IT" sz="3600" b="1" cap="all" dirty="0">
                <a:solidFill>
                  <a:schemeClr val="accent2"/>
                </a:solidFill>
                <a:latin typeface="Arial" panose="020B0604020202020204" pitchFamily="34" charset="0"/>
                <a:cs typeface="Arial" panose="020B0604020202020204" pitchFamily="34" charset="0"/>
              </a:rPr>
              <a:t>Rendicontazione</a:t>
            </a:r>
          </a:p>
          <a:p>
            <a:pPr marL="0" marR="0" lvl="0" indent="0" algn="ctr" defTabSz="914400" rtl="0" eaLnBrk="1" fontAlgn="base" latinLnBrk="0" hangingPunct="1">
              <a:lnSpc>
                <a:spcPct val="100000"/>
              </a:lnSpc>
              <a:spcBef>
                <a:spcPts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TUTTI GLI AVVISI</a:t>
            </a:r>
          </a:p>
          <a:p>
            <a:pPr marL="0" indent="0" algn="ctr">
              <a:buNone/>
              <a:defRPr/>
            </a:pPr>
            <a:endParaRPr lang="it-IT" sz="600" b="1" cap="all" dirty="0">
              <a:solidFill>
                <a:schemeClr val="accent2"/>
              </a:solidFill>
              <a:latin typeface="Arial" panose="020B0604020202020204" pitchFamily="34" charset="0"/>
              <a:cs typeface="Arial" panose="020B0604020202020204" pitchFamily="34" charset="0"/>
            </a:endParaRPr>
          </a:p>
          <a:p>
            <a:pPr marL="0" indent="0" algn="ctr">
              <a:spcBef>
                <a:spcPts val="600"/>
              </a:spcBef>
              <a:buNone/>
              <a:defRPr/>
            </a:pPr>
            <a:r>
              <a:rPr lang="it-IT" sz="2600" b="1" dirty="0">
                <a:latin typeface="Arial" panose="020B0604020202020204" pitchFamily="34" charset="0"/>
                <a:cs typeface="Arial" panose="020B0604020202020204" pitchFamily="34" charset="0"/>
              </a:rPr>
              <a:t>Normativa di riferimento: LR 7/2000, titolo II, capo III</a:t>
            </a:r>
          </a:p>
          <a:p>
            <a:pPr algn="just">
              <a:spcBef>
                <a:spcPts val="600"/>
              </a:spcBef>
              <a:defRPr/>
            </a:pPr>
            <a:r>
              <a:rPr lang="it-IT" sz="1600" b="1" dirty="0">
                <a:solidFill>
                  <a:schemeClr val="accent2"/>
                </a:solidFill>
                <a:latin typeface="Arial" panose="020B0604020202020204" pitchFamily="34" charset="0"/>
                <a:cs typeface="Arial" panose="020B0604020202020204" pitchFamily="34" charset="0"/>
              </a:rPr>
              <a:t>Dichiarazione che l’attività è realizzata nel rispetto delle disposizioni normative e decreto di concessione (art. 42 LR 7/2000 per enti pubblici FVG) + bilancio consuntivo dell’iniziativa</a:t>
            </a:r>
          </a:p>
          <a:p>
            <a:pPr algn="just">
              <a:defRPr/>
            </a:pPr>
            <a:r>
              <a:rPr lang="it-IT" sz="1600" b="1" dirty="0">
                <a:solidFill>
                  <a:schemeClr val="accent2"/>
                </a:solidFill>
                <a:latin typeface="Arial" panose="020B0604020202020204" pitchFamily="34" charset="0"/>
                <a:cs typeface="Arial" panose="020B0604020202020204" pitchFamily="34" charset="0"/>
              </a:rPr>
              <a:t>Elenco analitico documentazione giustificativa (art. 43 LR 7/2000 per associazioni, fondazioni </a:t>
            </a:r>
            <a:r>
              <a:rPr lang="it-IT" sz="1600" b="1" dirty="0" err="1">
                <a:solidFill>
                  <a:schemeClr val="accent2"/>
                </a:solidFill>
                <a:latin typeface="Arial" panose="020B0604020202020204" pitchFamily="34" charset="0"/>
                <a:cs typeface="Arial" panose="020B0604020202020204" pitchFamily="34" charset="0"/>
              </a:rPr>
              <a:t>etc</a:t>
            </a:r>
            <a:r>
              <a:rPr lang="it-IT" sz="1600" b="1" dirty="0">
                <a:solidFill>
                  <a:schemeClr val="accent2"/>
                </a:solidFill>
                <a:latin typeface="Arial" panose="020B0604020202020204" pitchFamily="34" charset="0"/>
                <a:cs typeface="Arial" panose="020B0604020202020204" pitchFamily="34" charset="0"/>
              </a:rPr>
              <a:t>) + bilancio consuntivo dell’iniziativa</a:t>
            </a:r>
          </a:p>
          <a:p>
            <a:pPr algn="just">
              <a:defRPr/>
            </a:pPr>
            <a:r>
              <a:rPr lang="it-IT" sz="1600" b="1" dirty="0">
                <a:solidFill>
                  <a:schemeClr val="accent2"/>
                </a:solidFill>
                <a:latin typeface="Arial" panose="020B0604020202020204" pitchFamily="34" charset="0"/>
                <a:cs typeface="Arial" panose="020B0604020202020204" pitchFamily="34" charset="0"/>
              </a:rPr>
              <a:t>Elenco analitico documentazione </a:t>
            </a:r>
            <a:r>
              <a:rPr lang="it-IT" sz="1600" b="1" dirty="0" err="1">
                <a:solidFill>
                  <a:schemeClr val="accent2"/>
                </a:solidFill>
                <a:latin typeface="Arial" panose="020B0604020202020204" pitchFamily="34" charset="0"/>
                <a:cs typeface="Arial" panose="020B0604020202020204" pitchFamily="34" charset="0"/>
              </a:rPr>
              <a:t>giustificativa+copia</a:t>
            </a:r>
            <a:r>
              <a:rPr lang="it-IT" sz="1600" b="1" dirty="0">
                <a:solidFill>
                  <a:schemeClr val="accent2"/>
                </a:solidFill>
                <a:latin typeface="Arial" panose="020B0604020202020204" pitchFamily="34" charset="0"/>
                <a:cs typeface="Arial" panose="020B0604020202020204" pitchFamily="34" charset="0"/>
              </a:rPr>
              <a:t> non autenticata della documentazione di spesa, corredata di una dichiarazione del beneficiario stesso attestante la corrispondenza della documentazione prodotta agli originali (art. 41 della LR 7/2000 per società cooperative e altri soggetti diversi da associazioni, fondazioni) + bilancio consuntivo dell’iniziativa</a:t>
            </a:r>
          </a:p>
          <a:p>
            <a:pPr marL="0" indent="0" algn="ctr">
              <a:buNone/>
              <a:defRPr/>
            </a:pPr>
            <a:r>
              <a:rPr lang="it-IT" sz="1200" b="1" dirty="0">
                <a:solidFill>
                  <a:schemeClr val="accent2"/>
                </a:solidFill>
                <a:latin typeface="Arial" panose="020B0604020202020204" pitchFamily="34" charset="0"/>
                <a:cs typeface="Arial" panose="020B0604020202020204" pitchFamily="34" charset="0"/>
              </a:rPr>
              <a:t>+</a:t>
            </a:r>
          </a:p>
          <a:p>
            <a:pPr marL="0" indent="0" algn="ctr">
              <a:buNone/>
              <a:defRPr/>
            </a:pPr>
            <a:r>
              <a:rPr lang="it-IT" sz="1800" b="1" dirty="0">
                <a:solidFill>
                  <a:schemeClr val="accent1">
                    <a:lumMod val="50000"/>
                  </a:schemeClr>
                </a:solidFill>
                <a:latin typeface="Arial" panose="020B0604020202020204" pitchFamily="34" charset="0"/>
                <a:cs typeface="Arial" panose="020B0604020202020204" pitchFamily="34" charset="0"/>
              </a:rPr>
              <a:t>RELAZIONE RIEPILOGATIVA DEL PROGETTO REALIZZATO da compilarsi nel modello a disposizione sul sito istituzionale della Regione</a:t>
            </a:r>
          </a:p>
        </p:txBody>
      </p:sp>
      <p:pic>
        <p:nvPicPr>
          <p:cNvPr id="5" name="Immagine 4" descr="Immagine che contiene testo, schermata, Elementi grafici, Carattere&#10;&#10;Descrizione generata automaticamente">
            <a:extLst>
              <a:ext uri="{FF2B5EF4-FFF2-40B4-BE49-F238E27FC236}">
                <a16:creationId xmlns:a16="http://schemas.microsoft.com/office/drawing/2014/main" id="{CE957E88-A09C-EC85-A1FC-3D24DCD708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631454686"/>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0825" y="836712"/>
            <a:ext cx="8713664" cy="5256585"/>
          </a:xfrm>
        </p:spPr>
        <p:txBody>
          <a:bodyPr/>
          <a:lstStyle/>
          <a:p>
            <a:pPr marL="0" lvl="0" indent="0" algn="ctr">
              <a:spcBef>
                <a:spcPts val="0"/>
              </a:spcBef>
              <a:buNone/>
              <a:defRPr/>
            </a:pPr>
            <a:r>
              <a:rPr lang="it-IT" sz="3600" b="1" cap="all" dirty="0">
                <a:solidFill>
                  <a:schemeClr val="accent2"/>
                </a:solidFill>
                <a:latin typeface="Arial" panose="020B0604020202020204" pitchFamily="34" charset="0"/>
                <a:cs typeface="Arial" panose="020B0604020202020204" pitchFamily="34" charset="0"/>
              </a:rPr>
              <a:t>Rendicontazione</a:t>
            </a:r>
          </a:p>
          <a:p>
            <a:pPr marL="0" lvl="0" indent="0" algn="ctr">
              <a:spcBef>
                <a:spcPts val="0"/>
              </a:spcBef>
              <a:buNone/>
              <a:defRPr/>
            </a:pPr>
            <a:endParaRPr lang="it-IT" sz="1200" b="1" cap="all" dirty="0">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TUTTI GLI AVVISI</a:t>
            </a:r>
          </a:p>
          <a:p>
            <a:pPr marL="0" indent="0" algn="ctr">
              <a:buNone/>
              <a:defRPr/>
            </a:pPr>
            <a:endParaRPr lang="it-IT" sz="2600" b="1" dirty="0">
              <a:latin typeface="Arial" panose="020B0604020202020204" pitchFamily="34" charset="0"/>
              <a:cs typeface="Arial" panose="020B0604020202020204" pitchFamily="34" charset="0"/>
            </a:endParaRPr>
          </a:p>
          <a:p>
            <a:pPr marL="0" indent="0" algn="ctr">
              <a:buNone/>
              <a:defRPr/>
            </a:pPr>
            <a:endParaRPr lang="it-IT" sz="1800" b="1" dirty="0">
              <a:latin typeface="Arial" panose="020B0604020202020204" pitchFamily="34" charset="0"/>
              <a:cs typeface="Arial" panose="020B0604020202020204" pitchFamily="34" charset="0"/>
            </a:endParaRPr>
          </a:p>
          <a:p>
            <a:pPr marL="0" indent="0" algn="ctr">
              <a:buNone/>
              <a:defRPr/>
            </a:pPr>
            <a:r>
              <a:rPr lang="it-IT" sz="4000" b="1" dirty="0">
                <a:latin typeface="Arial" panose="020B0604020202020204" pitchFamily="34" charset="0"/>
                <a:cs typeface="Arial" panose="020B0604020202020204" pitchFamily="34" charset="0"/>
              </a:rPr>
              <a:t>La documentazione sottoscritta con </a:t>
            </a:r>
          </a:p>
          <a:p>
            <a:pPr marL="0" indent="0" algn="ctr">
              <a:buNone/>
              <a:defRPr/>
            </a:pPr>
            <a:r>
              <a:rPr lang="it-IT" sz="4000" b="1" dirty="0">
                <a:latin typeface="Arial" panose="020B0604020202020204" pitchFamily="34" charset="0"/>
                <a:cs typeface="Arial" panose="020B0604020202020204" pitchFamily="34" charset="0"/>
              </a:rPr>
              <a:t>FIRMA DIGITALE</a:t>
            </a:r>
          </a:p>
        </p:txBody>
      </p:sp>
      <p:pic>
        <p:nvPicPr>
          <p:cNvPr id="5" name="Immagine 4" descr="Immagine che contiene testo, schermata, Elementi grafici, Carattere&#10;&#10;Descrizione generata automaticamente">
            <a:extLst>
              <a:ext uri="{FF2B5EF4-FFF2-40B4-BE49-F238E27FC236}">
                <a16:creationId xmlns:a16="http://schemas.microsoft.com/office/drawing/2014/main" id="{5E3C4D5C-9C4E-1C67-166E-1F576A5AE68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3846425725"/>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4A18EC52-5B28-B441-7558-A67BF96BEE07}"/>
              </a:ext>
            </a:extLst>
          </p:cNvPr>
          <p:cNvPicPr>
            <a:picLocks noChangeAspect="1"/>
          </p:cNvPicPr>
          <p:nvPr/>
        </p:nvPicPr>
        <p:blipFill>
          <a:blip r:embed="rId2"/>
          <a:stretch>
            <a:fillRect/>
          </a:stretch>
        </p:blipFill>
        <p:spPr>
          <a:xfrm>
            <a:off x="0" y="857250"/>
            <a:ext cx="9144000" cy="5143500"/>
          </a:xfrm>
          <a:prstGeom prst="rect">
            <a:avLst/>
          </a:prstGeom>
        </p:spPr>
      </p:pic>
      <p:sp>
        <p:nvSpPr>
          <p:cNvPr id="9" name="Freccia a sinistra 8">
            <a:extLst>
              <a:ext uri="{FF2B5EF4-FFF2-40B4-BE49-F238E27FC236}">
                <a16:creationId xmlns:a16="http://schemas.microsoft.com/office/drawing/2014/main" id="{111DAD85-C31F-85F4-3FBA-1201C5B3CE22}"/>
              </a:ext>
            </a:extLst>
          </p:cNvPr>
          <p:cNvSpPr/>
          <p:nvPr/>
        </p:nvSpPr>
        <p:spPr bwMode="auto">
          <a:xfrm>
            <a:off x="8028384" y="2944368"/>
            <a:ext cx="978408" cy="484632"/>
          </a:xfrm>
          <a:prstGeom prst="lef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it-IT" sz="4400" b="0" i="0" u="none" strike="noStrike" cap="none" normalizeH="0" baseline="0">
              <a:ln>
                <a:noFill/>
              </a:ln>
              <a:solidFill>
                <a:schemeClr val="tx1"/>
              </a:solidFill>
              <a:effectLst/>
              <a:latin typeface="DecimaWE Rg" pitchFamily="2" charset="0"/>
            </a:endParaRPr>
          </a:p>
        </p:txBody>
      </p:sp>
    </p:spTree>
    <p:extLst>
      <p:ext uri="{BB962C8B-B14F-4D97-AF65-F5344CB8AC3E}">
        <p14:creationId xmlns:p14="http://schemas.microsoft.com/office/powerpoint/2010/main" val="483240291"/>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C998D940-3A23-74E7-E57A-2ADF812ED582}"/>
              </a:ext>
            </a:extLst>
          </p:cNvPr>
          <p:cNvPicPr>
            <a:picLocks noChangeAspect="1"/>
          </p:cNvPicPr>
          <p:nvPr/>
        </p:nvPicPr>
        <p:blipFill>
          <a:blip r:embed="rId3"/>
          <a:stretch>
            <a:fillRect/>
          </a:stretch>
        </p:blipFill>
        <p:spPr>
          <a:xfrm>
            <a:off x="251520" y="537154"/>
            <a:ext cx="9144000" cy="5143500"/>
          </a:xfrm>
          <a:prstGeom prst="rect">
            <a:avLst/>
          </a:prstGeom>
          <a:ln>
            <a:headEnd type="none" w="med" len="med"/>
            <a:tailEnd type="none" w="med" len="med"/>
          </a:ln>
        </p:spPr>
      </p:pic>
      <p:sp>
        <p:nvSpPr>
          <p:cNvPr id="4" name="Freccia a destra 3">
            <a:extLst>
              <a:ext uri="{FF2B5EF4-FFF2-40B4-BE49-F238E27FC236}">
                <a16:creationId xmlns:a16="http://schemas.microsoft.com/office/drawing/2014/main" id="{3A2B1447-F6E9-C5D9-4443-7CBA21DB4A5B}"/>
              </a:ext>
            </a:extLst>
          </p:cNvPr>
          <p:cNvSpPr/>
          <p:nvPr/>
        </p:nvSpPr>
        <p:spPr bwMode="auto">
          <a:xfrm>
            <a:off x="1331640" y="3965295"/>
            <a:ext cx="978408" cy="484632"/>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it-IT" sz="4400" b="0" i="0" u="none" strike="noStrike" cap="none" normalizeH="0" baseline="0">
              <a:ln>
                <a:noFill/>
              </a:ln>
              <a:solidFill>
                <a:schemeClr val="tx1"/>
              </a:solidFill>
              <a:effectLst/>
              <a:latin typeface="DecimaWE Rg" pitchFamily="2" charset="0"/>
            </a:endParaRPr>
          </a:p>
        </p:txBody>
      </p:sp>
      <p:sp>
        <p:nvSpPr>
          <p:cNvPr id="5" name="Freccia a destra 4">
            <a:extLst>
              <a:ext uri="{FF2B5EF4-FFF2-40B4-BE49-F238E27FC236}">
                <a16:creationId xmlns:a16="http://schemas.microsoft.com/office/drawing/2014/main" id="{86919D99-0564-82BF-5BF8-45F27B0D11EC}"/>
              </a:ext>
            </a:extLst>
          </p:cNvPr>
          <p:cNvSpPr/>
          <p:nvPr/>
        </p:nvSpPr>
        <p:spPr bwMode="auto">
          <a:xfrm>
            <a:off x="1331640" y="2589892"/>
            <a:ext cx="978408" cy="484632"/>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it-IT" sz="4400" b="0" i="0" u="none" strike="noStrike" cap="none" normalizeH="0" baseline="0">
              <a:ln>
                <a:noFill/>
              </a:ln>
              <a:solidFill>
                <a:schemeClr val="tx1"/>
              </a:solidFill>
              <a:effectLst/>
              <a:latin typeface="DecimaWE Rg" pitchFamily="2" charset="0"/>
            </a:endParaRPr>
          </a:p>
        </p:txBody>
      </p:sp>
      <p:sp>
        <p:nvSpPr>
          <p:cNvPr id="6" name="Parentesi graffa aperta 5">
            <a:extLst>
              <a:ext uri="{FF2B5EF4-FFF2-40B4-BE49-F238E27FC236}">
                <a16:creationId xmlns:a16="http://schemas.microsoft.com/office/drawing/2014/main" id="{BB2176A0-1A75-5D91-B245-650FB3598968}"/>
              </a:ext>
            </a:extLst>
          </p:cNvPr>
          <p:cNvSpPr/>
          <p:nvPr/>
        </p:nvSpPr>
        <p:spPr bwMode="auto">
          <a:xfrm>
            <a:off x="3685260" y="2563598"/>
            <a:ext cx="45719" cy="432048"/>
          </a:xfrm>
          <a:prstGeom prst="leftBrac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it-IT" sz="4400" b="0" i="0" u="none" strike="noStrike" cap="none" normalizeH="0" baseline="0">
              <a:ln>
                <a:noFill/>
              </a:ln>
              <a:solidFill>
                <a:schemeClr val="tx1"/>
              </a:solidFill>
              <a:effectLst/>
              <a:latin typeface="DecimaWE Rg" pitchFamily="2" charset="0"/>
            </a:endParaRPr>
          </a:p>
        </p:txBody>
      </p:sp>
      <p:sp>
        <p:nvSpPr>
          <p:cNvPr id="8" name="Parentesi graffa aperta 7">
            <a:extLst>
              <a:ext uri="{FF2B5EF4-FFF2-40B4-BE49-F238E27FC236}">
                <a16:creationId xmlns:a16="http://schemas.microsoft.com/office/drawing/2014/main" id="{8493E70B-E918-C00B-648D-F0D3E52DDAF4}"/>
              </a:ext>
            </a:extLst>
          </p:cNvPr>
          <p:cNvSpPr/>
          <p:nvPr/>
        </p:nvSpPr>
        <p:spPr bwMode="auto">
          <a:xfrm>
            <a:off x="3685260" y="3074524"/>
            <a:ext cx="45719" cy="216024"/>
          </a:xfrm>
          <a:prstGeom prst="leftBrace">
            <a:avLst/>
          </a:prstGeom>
          <a:ln>
            <a:headEnd type="none" w="med" len="med"/>
            <a:tailEnd type="none" w="med" len="med"/>
          </a:ln>
        </p:spPr>
        <p:style>
          <a:lnRef idx="2">
            <a:schemeClr val="accent2"/>
          </a:lnRef>
          <a:fillRef idx="0">
            <a:schemeClr val="accent2"/>
          </a:fillRef>
          <a:effectRef idx="1">
            <a:schemeClr val="accent2"/>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it-IT" sz="4400" b="0" i="0" u="none" strike="noStrike" cap="none" normalizeH="0" baseline="0">
              <a:ln>
                <a:noFill/>
              </a:ln>
              <a:solidFill>
                <a:schemeClr val="tx1"/>
              </a:solidFill>
              <a:effectLst/>
              <a:latin typeface="DecimaWE Rg" pitchFamily="2" charset="0"/>
            </a:endParaRPr>
          </a:p>
        </p:txBody>
      </p:sp>
      <p:sp>
        <p:nvSpPr>
          <p:cNvPr id="13" name="Parentesi graffa aperta 12">
            <a:extLst>
              <a:ext uri="{FF2B5EF4-FFF2-40B4-BE49-F238E27FC236}">
                <a16:creationId xmlns:a16="http://schemas.microsoft.com/office/drawing/2014/main" id="{35C59494-CEE3-1A59-18B3-F81B656F6F03}"/>
              </a:ext>
            </a:extLst>
          </p:cNvPr>
          <p:cNvSpPr/>
          <p:nvPr/>
        </p:nvSpPr>
        <p:spPr bwMode="auto">
          <a:xfrm>
            <a:off x="3692994" y="3690078"/>
            <a:ext cx="72008" cy="1035066"/>
          </a:xfrm>
          <a:prstGeom prst="leftBrac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it-IT" sz="4400" b="0" i="0" u="none" strike="noStrike" cap="none" normalizeH="0" baseline="0">
              <a:ln>
                <a:noFill/>
              </a:ln>
              <a:solidFill>
                <a:schemeClr val="tx1"/>
              </a:solidFill>
              <a:effectLst/>
              <a:latin typeface="DecimaWE Rg" pitchFamily="2" charset="0"/>
            </a:endParaRPr>
          </a:p>
        </p:txBody>
      </p:sp>
      <p:sp>
        <p:nvSpPr>
          <p:cNvPr id="14" name="Parentesi graffa aperta 13">
            <a:extLst>
              <a:ext uri="{FF2B5EF4-FFF2-40B4-BE49-F238E27FC236}">
                <a16:creationId xmlns:a16="http://schemas.microsoft.com/office/drawing/2014/main" id="{27F18263-30C5-58F8-D8DB-66EAEBBB7A62}"/>
              </a:ext>
            </a:extLst>
          </p:cNvPr>
          <p:cNvSpPr/>
          <p:nvPr/>
        </p:nvSpPr>
        <p:spPr bwMode="auto">
          <a:xfrm>
            <a:off x="3699063" y="4813732"/>
            <a:ext cx="72008" cy="216024"/>
          </a:xfrm>
          <a:prstGeom prst="leftBrace">
            <a:avLst/>
          </a:prstGeom>
          <a:ln>
            <a:headEnd type="none" w="med" len="med"/>
            <a:tailEnd type="none" w="med" len="med"/>
          </a:ln>
        </p:spPr>
        <p:style>
          <a:lnRef idx="2">
            <a:schemeClr val="accent2"/>
          </a:lnRef>
          <a:fillRef idx="0">
            <a:schemeClr val="accent2"/>
          </a:fillRef>
          <a:effectRef idx="1">
            <a:schemeClr val="accent2"/>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it-IT" sz="4400" b="0" i="0" u="none" strike="noStrike" cap="none" normalizeH="0" baseline="0">
              <a:ln>
                <a:noFill/>
              </a:ln>
              <a:solidFill>
                <a:schemeClr val="tx1"/>
              </a:solidFill>
              <a:effectLst/>
              <a:latin typeface="DecimaWE Rg" pitchFamily="2" charset="0"/>
            </a:endParaRPr>
          </a:p>
        </p:txBody>
      </p:sp>
    </p:spTree>
    <p:extLst>
      <p:ext uri="{BB962C8B-B14F-4D97-AF65-F5344CB8AC3E}">
        <p14:creationId xmlns:p14="http://schemas.microsoft.com/office/powerpoint/2010/main" val="236146885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latin typeface="Times New Roman" panose="02020603050405020304" pitchFamily="18" charset="0"/>
              <a:cs typeface="Times New Roman" panose="02020603050405020304" pitchFamily="18" charset="0"/>
            </a:endParaRPr>
          </a:p>
        </p:txBody>
      </p:sp>
      <p:sp>
        <p:nvSpPr>
          <p:cNvPr id="95235" name="Rectangle 3"/>
          <p:cNvSpPr>
            <a:spLocks noGrp="1" noChangeArrowheads="1"/>
          </p:cNvSpPr>
          <p:nvPr>
            <p:ph type="body" idx="1"/>
          </p:nvPr>
        </p:nvSpPr>
        <p:spPr>
          <a:xfrm>
            <a:off x="251520" y="836712"/>
            <a:ext cx="8712968" cy="5688631"/>
          </a:xfrm>
        </p:spPr>
        <p:txBody>
          <a:bodyPr/>
          <a:lstStyle/>
          <a:p>
            <a:pPr marL="0" lv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CRITERI di valutazione</a:t>
            </a:r>
            <a:endParaRPr lang="it-IT" sz="2000" b="1" cap="all" dirty="0">
              <a:solidFill>
                <a:srgbClr val="00B050"/>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oggettivi</a:t>
            </a:r>
          </a:p>
          <a:p>
            <a:pPr marL="0" lvl="0" indent="0" algn="ctr"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indent="0" algn="ctr" eaLnBrk="1" hangingPunct="1">
              <a:spcBef>
                <a:spcPct val="0"/>
              </a:spcBef>
              <a:buClrTx/>
              <a:buNone/>
            </a:pPr>
            <a:r>
              <a:rPr lang="it-IT" sz="1600" b="1" cap="all" dirty="0">
                <a:solidFill>
                  <a:srgbClr val="3333CC"/>
                </a:solidFill>
                <a:latin typeface="Arial" panose="020B0604020202020204" pitchFamily="34" charset="0"/>
                <a:ea typeface="+mj-ea"/>
                <a:cs typeface="Arial" panose="020B0604020202020204" pitchFamily="34" charset="0"/>
              </a:rPr>
              <a:t>Avvisi ordinari e AVVISO </a:t>
            </a:r>
            <a:r>
              <a:rPr lang="it-IT" sz="1600" b="1" cap="all" dirty="0" err="1">
                <a:solidFill>
                  <a:srgbClr val="3333CC"/>
                </a:solidFill>
                <a:latin typeface="Arial" panose="020B0604020202020204" pitchFamily="34" charset="0"/>
                <a:ea typeface="+mj-ea"/>
                <a:cs typeface="Arial" panose="020B0604020202020204" pitchFamily="34" charset="0"/>
              </a:rPr>
              <a:t>cREATIVITà</a:t>
            </a:r>
            <a:endParaRPr lang="it-IT" sz="16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indent="0" algn="ctr" defTabSz="576000" eaLnBrk="1" hangingPunct="1">
              <a:lnSpc>
                <a:spcPct val="150000"/>
              </a:lnSpc>
              <a:spcBef>
                <a:spcPct val="0"/>
              </a:spcBef>
              <a:buClrTx/>
              <a:buNone/>
            </a:pPr>
            <a:r>
              <a:rPr lang="it-IT" sz="2000" b="1" dirty="0">
                <a:solidFill>
                  <a:srgbClr val="3333CC"/>
                </a:solidFill>
                <a:latin typeface="Arial" panose="020B0604020202020204" pitchFamily="34" charset="0"/>
                <a:ea typeface="+mj-ea"/>
                <a:cs typeface="Arial" panose="020B0604020202020204" pitchFamily="34" charset="0"/>
              </a:rPr>
              <a:t>Apporto fondi al progetto diversi dal contributo regionale</a:t>
            </a:r>
          </a:p>
          <a:p>
            <a:pPr lvl="1" algn="just" defTabSz="576000" eaLnBrk="1" hangingPunct="1">
              <a:spcBef>
                <a:spcPct val="0"/>
              </a:spcBef>
              <a:buFontTx/>
              <a:buChar char="-"/>
            </a:pPr>
            <a:endParaRPr lang="it-IT" b="1" dirty="0">
              <a:solidFill>
                <a:srgbClr val="3333CC"/>
              </a:solidFill>
              <a:latin typeface="Arial" panose="020B0604020202020204" pitchFamily="34" charset="0"/>
              <a:ea typeface="+mj-ea"/>
              <a:cs typeface="Arial" panose="020B0604020202020204" pitchFamily="34" charset="0"/>
            </a:endParaRPr>
          </a:p>
          <a:p>
            <a:pPr lvl="1" algn="just" defTabSz="576000" eaLnBrk="1" hangingPunct="1">
              <a:spcBef>
                <a:spcPct val="0"/>
              </a:spcBef>
              <a:buFontTx/>
              <a:buChar char="-"/>
            </a:pPr>
            <a:endParaRPr lang="it-IT" b="1" dirty="0">
              <a:solidFill>
                <a:srgbClr val="3333CC"/>
              </a:solidFill>
              <a:latin typeface="Arial" panose="020B0604020202020204" pitchFamily="34" charset="0"/>
              <a:ea typeface="+mj-ea"/>
              <a:cs typeface="Arial" panose="020B0604020202020204" pitchFamily="34" charset="0"/>
            </a:endParaRPr>
          </a:p>
          <a:p>
            <a:pPr lvl="1" algn="just" defTabSz="576000" eaLnBrk="1" hangingPunct="1">
              <a:spcBef>
                <a:spcPct val="0"/>
              </a:spcBef>
              <a:buFontTx/>
              <a:buChar char="-"/>
            </a:pPr>
            <a:endParaRPr lang="it-IT" b="1"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r>
              <a:rPr lang="it-IT" sz="2400" dirty="0">
                <a:solidFill>
                  <a:srgbClr val="3333CC"/>
                </a:solidFill>
                <a:latin typeface="Arial" panose="020B0604020202020204" pitchFamily="34" charset="0"/>
                <a:ea typeface="+mj-ea"/>
                <a:cs typeface="Arial" panose="020B0604020202020204" pitchFamily="34" charset="0"/>
              </a:rPr>
              <a:t>formula: (E/CR)*100</a:t>
            </a:r>
          </a:p>
          <a:p>
            <a:pPr marL="0" lvl="0" indent="0" algn="just" eaLnBrk="1" hangingPunct="1">
              <a:spcBef>
                <a:spcPct val="0"/>
              </a:spcBef>
              <a:buClrTx/>
              <a:buNone/>
            </a:pPr>
            <a:r>
              <a:rPr lang="it-IT" sz="2400" dirty="0">
                <a:solidFill>
                  <a:srgbClr val="3333CC"/>
                </a:solidFill>
                <a:latin typeface="Arial" panose="020B0604020202020204" pitchFamily="34" charset="0"/>
                <a:ea typeface="+mj-ea"/>
                <a:cs typeface="Arial" panose="020B0604020202020204" pitchFamily="34" charset="0"/>
              </a:rPr>
              <a:t>E= entrate previste</a:t>
            </a:r>
          </a:p>
          <a:p>
            <a:pPr marL="0" indent="0" algn="just" eaLnBrk="1" hangingPunct="1">
              <a:spcBef>
                <a:spcPct val="0"/>
              </a:spcBef>
              <a:buClrTx/>
              <a:buNone/>
            </a:pPr>
            <a:r>
              <a:rPr lang="it-IT" sz="2400" dirty="0">
                <a:solidFill>
                  <a:srgbClr val="3333CC"/>
                </a:solidFill>
                <a:latin typeface="Arial" panose="020B0604020202020204" pitchFamily="34" charset="0"/>
                <a:ea typeface="+mj-ea"/>
                <a:cs typeface="Arial" panose="020B0604020202020204" pitchFamily="34" charset="0"/>
              </a:rPr>
              <a:t>CR=contributo richiesto</a:t>
            </a:r>
          </a:p>
          <a:p>
            <a:pPr marL="0" lvl="0" indent="0" algn="just" eaLnBrk="1" hangingPunct="1">
              <a:spcBef>
                <a:spcPct val="0"/>
              </a:spcBef>
              <a:buClrTx/>
              <a:buNone/>
            </a:pPr>
            <a:endParaRPr lang="it-IT" sz="24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4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100" b="1" dirty="0">
              <a:solidFill>
                <a:srgbClr val="3333CC"/>
              </a:solidFill>
              <a:latin typeface="Arial" panose="020B0604020202020204" pitchFamily="34" charset="0"/>
              <a:ea typeface="+mj-ea"/>
              <a:cs typeface="Arial" panose="020B0604020202020204" pitchFamily="34" charset="0"/>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100" kern="1200" dirty="0">
              <a:solidFill>
                <a:srgbClr val="000000"/>
              </a:solidFill>
              <a:latin typeface="Arial" panose="020B0604020202020204" pitchFamily="34" charset="0"/>
              <a:cs typeface="Arial" panose="020B0604020202020204" pitchFamily="34" charset="0"/>
            </a:endParaRPr>
          </a:p>
          <a:p>
            <a:pPr algn="just" eaLnBrk="1" hangingPunct="1">
              <a:defRPr/>
            </a:pPr>
            <a:endParaRPr lang="it-IT" sz="1400" b="1" i="1" dirty="0">
              <a:latin typeface="Arial" panose="020B0604020202020204" pitchFamily="34" charset="0"/>
              <a:cs typeface="Arial" panose="020B0604020202020204" pitchFamily="34" charset="0"/>
            </a:endParaRPr>
          </a:p>
        </p:txBody>
      </p:sp>
      <p:pic>
        <p:nvPicPr>
          <p:cNvPr id="4" name="Immagine 3" descr="Immagine che contiene testo, schermata, Elementi grafici, Carattere&#10;&#10;Descrizione generata automaticamente">
            <a:extLst>
              <a:ext uri="{FF2B5EF4-FFF2-40B4-BE49-F238E27FC236}">
                <a16:creationId xmlns:a16="http://schemas.microsoft.com/office/drawing/2014/main" id="{8BCB8E79-AE4D-B7F5-D50C-362EF69DAB1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35588223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Segnaposto contenuto 2"/>
          <p:cNvSpPr>
            <a:spLocks noGrp="1"/>
          </p:cNvSpPr>
          <p:nvPr>
            <p:ph idx="1"/>
          </p:nvPr>
        </p:nvSpPr>
        <p:spPr>
          <a:xfrm>
            <a:off x="251520" y="836712"/>
            <a:ext cx="8712968" cy="5760640"/>
          </a:xfrm>
        </p:spPr>
        <p:txBody>
          <a:bodyPr/>
          <a:lstStyle/>
          <a:p>
            <a:pPr marL="0" indent="0" algn="ctr">
              <a:spcBef>
                <a:spcPts val="0"/>
              </a:spcBef>
              <a:buNone/>
            </a:pPr>
            <a:r>
              <a:rPr lang="it-IT" sz="3600" b="1" cap="all" dirty="0">
                <a:solidFill>
                  <a:schemeClr val="accent2"/>
                </a:solidFill>
                <a:latin typeface="Arial" panose="020B0604020202020204" pitchFamily="34" charset="0"/>
                <a:cs typeface="Arial" panose="020B0604020202020204" pitchFamily="34" charset="0"/>
              </a:rPr>
              <a:t>Rideterminazione dell’incentivo</a:t>
            </a:r>
          </a:p>
          <a:p>
            <a:pPr marL="0" indent="0" algn="ctr">
              <a:spcBef>
                <a:spcPts val="0"/>
              </a:spcBef>
              <a:buNone/>
            </a:pPr>
            <a:endParaRPr lang="it-IT" sz="1200" b="1" cap="all" dirty="0">
              <a:solidFill>
                <a:schemeClr val="accent2"/>
              </a:solidFill>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TUTTI GLI AVVISI</a:t>
            </a:r>
          </a:p>
          <a:p>
            <a:pPr marL="0" indent="0" algn="ctr">
              <a:buNone/>
            </a:pPr>
            <a:endParaRPr lang="it-IT" sz="1200" b="1" cap="all" dirty="0">
              <a:solidFill>
                <a:schemeClr val="accent2"/>
              </a:solidFill>
              <a:latin typeface="Arial" panose="020B0604020202020204" pitchFamily="34" charset="0"/>
              <a:cs typeface="Arial" panose="020B0604020202020204" pitchFamily="34" charset="0"/>
            </a:endParaRPr>
          </a:p>
          <a:p>
            <a:pPr marL="0" indent="0" algn="ctr">
              <a:buNone/>
            </a:pPr>
            <a:endParaRPr lang="it-IT" sz="1200" b="1" cap="all" dirty="0">
              <a:solidFill>
                <a:schemeClr val="accent2"/>
              </a:solidFill>
              <a:latin typeface="Arial" panose="020B0604020202020204" pitchFamily="34" charset="0"/>
              <a:cs typeface="Arial" panose="020B0604020202020204" pitchFamily="34" charset="0"/>
            </a:endParaRPr>
          </a:p>
          <a:p>
            <a:pPr marL="0" indent="0" algn="ctr">
              <a:buNone/>
            </a:pPr>
            <a:endParaRPr lang="it-IT" sz="1200" b="1" cap="all" dirty="0">
              <a:solidFill>
                <a:schemeClr val="accent2"/>
              </a:solidFill>
              <a:latin typeface="Arial" panose="020B0604020202020204" pitchFamily="34" charset="0"/>
              <a:cs typeface="Arial" panose="020B0604020202020204" pitchFamily="34" charset="0"/>
            </a:endParaRPr>
          </a:p>
          <a:p>
            <a:pPr algn="just">
              <a:buFontTx/>
              <a:buChar char="-"/>
            </a:pPr>
            <a:r>
              <a:rPr lang="it-IT" sz="2200" dirty="0">
                <a:latin typeface="Arial" panose="020B0604020202020204" pitchFamily="34" charset="0"/>
                <a:cs typeface="Arial" panose="020B0604020202020204" pitchFamily="34" charset="0"/>
              </a:rPr>
              <a:t>diminuzione fabbisogno finanziamento</a:t>
            </a:r>
          </a:p>
          <a:p>
            <a:pPr algn="just">
              <a:buFontTx/>
              <a:buChar char="-"/>
            </a:pPr>
            <a:endParaRPr lang="it-IT" sz="2200" dirty="0">
              <a:latin typeface="Arial" panose="020B0604020202020204" pitchFamily="34" charset="0"/>
              <a:cs typeface="Arial" panose="020B0604020202020204" pitchFamily="34" charset="0"/>
            </a:endParaRPr>
          </a:p>
          <a:p>
            <a:pPr algn="just">
              <a:buFontTx/>
              <a:buChar char="-"/>
            </a:pPr>
            <a:r>
              <a:rPr lang="it-IT" sz="2200" dirty="0">
                <a:latin typeface="Arial" panose="020B0604020202020204" pitchFamily="34" charset="0"/>
                <a:cs typeface="Arial" panose="020B0604020202020204" pitchFamily="34" charset="0"/>
              </a:rPr>
              <a:t>spesa rendicontata inferiore all’incentivo</a:t>
            </a:r>
          </a:p>
          <a:p>
            <a:pPr algn="just">
              <a:buFontTx/>
              <a:buChar char="-"/>
            </a:pPr>
            <a:endParaRPr lang="it-IT" sz="2200" dirty="0">
              <a:latin typeface="Arial" panose="020B0604020202020204" pitchFamily="34" charset="0"/>
              <a:cs typeface="Arial" panose="020B0604020202020204" pitchFamily="34" charset="0"/>
            </a:endParaRPr>
          </a:p>
          <a:p>
            <a:pPr marL="0" indent="0">
              <a:buFontTx/>
              <a:buNone/>
            </a:pPr>
            <a:endParaRPr lang="it-IT" sz="2200" dirty="0">
              <a:solidFill>
                <a:schemeClr val="accent2"/>
              </a:solidFill>
              <a:latin typeface="Arial" panose="020B0604020202020204" pitchFamily="34" charset="0"/>
              <a:cs typeface="Arial" panose="020B0604020202020204" pitchFamily="34" charset="0"/>
            </a:endParaRPr>
          </a:p>
        </p:txBody>
      </p:sp>
      <p:pic>
        <p:nvPicPr>
          <p:cNvPr id="4" name="Immagine 3" descr="Immagine che contiene testo, schermata, Elementi grafici, Carattere&#10;&#10;Descrizione generata automaticamente">
            <a:extLst>
              <a:ext uri="{FF2B5EF4-FFF2-40B4-BE49-F238E27FC236}">
                <a16:creationId xmlns:a16="http://schemas.microsoft.com/office/drawing/2014/main" id="{155C60A4-EA6C-DED6-1FD1-6C7372E336B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221159658"/>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836712"/>
            <a:ext cx="8712968" cy="5112568"/>
          </a:xfrm>
        </p:spPr>
        <p:txBody>
          <a:bodyPr/>
          <a:lstStyle/>
          <a:p>
            <a:pPr marL="0" indent="0" algn="ctr">
              <a:buNone/>
            </a:pPr>
            <a:r>
              <a:rPr lang="it-IT" sz="3600" b="1" cap="all" dirty="0">
                <a:solidFill>
                  <a:schemeClr val="accent2"/>
                </a:solidFill>
                <a:latin typeface="Arial" panose="020B0604020202020204" pitchFamily="34" charset="0"/>
                <a:cs typeface="Arial" panose="020B0604020202020204" pitchFamily="34" charset="0"/>
              </a:rPr>
              <a:t>revoca dell’incentivo</a:t>
            </a:r>
            <a:br>
              <a:rPr lang="it-IT" sz="3600" b="1" cap="all" dirty="0">
                <a:solidFill>
                  <a:schemeClr val="accent2"/>
                </a:solidFill>
                <a:latin typeface="Arial" panose="020B0604020202020204" pitchFamily="34" charset="0"/>
                <a:cs typeface="Arial" panose="020B0604020202020204" pitchFamily="34" charset="0"/>
              </a:rPr>
            </a:br>
            <a:r>
              <a:rPr lang="it-IT" sz="1800" b="1" i="1" cap="all" dirty="0">
                <a:solidFill>
                  <a:srgbClr val="3333CC"/>
                </a:solidFill>
                <a:latin typeface="Arial" panose="020B0604020202020204" pitchFamily="34" charset="0"/>
                <a:cs typeface="Arial" panose="020B0604020202020204" pitchFamily="34" charset="0"/>
              </a:rPr>
              <a:t>(ELENCO NON TASSATIVO DI ALCUNI SIGNIFICATIVI CASI)</a:t>
            </a:r>
          </a:p>
          <a:p>
            <a:pPr marL="0" indent="0" algn="ctr">
              <a:buNone/>
            </a:pPr>
            <a:endParaRPr lang="it-IT" sz="1200" b="1" dirty="0">
              <a:latin typeface="Arial" panose="020B0604020202020204" pitchFamily="34" charset="0"/>
              <a:cs typeface="Arial" panose="020B0604020202020204" pitchFamily="34" charset="0"/>
            </a:endParaRPr>
          </a:p>
          <a:p>
            <a:pPr marL="0" indent="0">
              <a:buFontTx/>
              <a:buNone/>
            </a:pPr>
            <a:r>
              <a:rPr lang="it-IT" sz="1600" dirty="0">
                <a:solidFill>
                  <a:schemeClr val="accent2"/>
                </a:solidFill>
                <a:latin typeface="Arial" panose="020B0604020202020204" pitchFamily="34" charset="0"/>
                <a:cs typeface="Arial" panose="020B0604020202020204" pitchFamily="34" charset="0"/>
              </a:rPr>
              <a:t>► </a:t>
            </a:r>
            <a:r>
              <a:rPr lang="it-IT" sz="1800" b="1" dirty="0">
                <a:solidFill>
                  <a:schemeClr val="accent2"/>
                </a:solidFill>
                <a:latin typeface="Arial" panose="020B0604020202020204" pitchFamily="34" charset="0"/>
                <a:cs typeface="Arial" panose="020B0604020202020204" pitchFamily="34" charset="0"/>
              </a:rPr>
              <a:t>Revoca in caso di:</a:t>
            </a:r>
            <a:r>
              <a:rPr lang="it-IT" sz="1800" dirty="0">
                <a:solidFill>
                  <a:schemeClr val="accent2"/>
                </a:solidFill>
                <a:latin typeface="Arial" panose="020B0604020202020204" pitchFamily="34" charset="0"/>
                <a:cs typeface="Arial" panose="020B0604020202020204" pitchFamily="34" charset="0"/>
              </a:rPr>
              <a:t>	</a:t>
            </a:r>
          </a:p>
          <a:p>
            <a:pPr algn="just">
              <a:buFontTx/>
              <a:buChar char="-"/>
            </a:pPr>
            <a:r>
              <a:rPr lang="it-IT" sz="2000" dirty="0">
                <a:latin typeface="Arial" panose="020B0604020202020204" pitchFamily="34" charset="0"/>
                <a:cs typeface="Arial" panose="020B0604020202020204" pitchFamily="34" charset="0"/>
              </a:rPr>
              <a:t>rinuncia del beneficiario</a:t>
            </a:r>
          </a:p>
          <a:p>
            <a:pPr algn="just">
              <a:buFontTx/>
              <a:buChar char="-"/>
            </a:pPr>
            <a:r>
              <a:rPr lang="it-IT" sz="2000" dirty="0">
                <a:latin typeface="Arial" panose="020B0604020202020204" pitchFamily="34" charset="0"/>
                <a:cs typeface="Arial" panose="020B0604020202020204" pitchFamily="34" charset="0"/>
              </a:rPr>
              <a:t>mancato riscontro ovvero perdita dei requisiti di ammissibilità dichiarati all’atto di presentazione della domanda</a:t>
            </a:r>
          </a:p>
          <a:p>
            <a:pPr algn="just">
              <a:buFontTx/>
              <a:buChar char="-"/>
            </a:pPr>
            <a:r>
              <a:rPr lang="it-IT" sz="2000" dirty="0">
                <a:latin typeface="Arial" panose="020B0604020202020204" pitchFamily="34" charset="0"/>
                <a:cs typeface="Arial" panose="020B0604020202020204" pitchFamily="34" charset="0"/>
              </a:rPr>
              <a:t>mancato rispetto dei termini per la presentazione del rendiconto</a:t>
            </a:r>
          </a:p>
          <a:p>
            <a:pPr algn="just">
              <a:buFontTx/>
              <a:buChar char="-"/>
            </a:pPr>
            <a:r>
              <a:rPr lang="it-IT" sz="2000" dirty="0">
                <a:latin typeface="Arial" panose="020B0604020202020204" pitchFamily="34" charset="0"/>
                <a:cs typeface="Arial" panose="020B0604020202020204" pitchFamily="34" charset="0"/>
              </a:rPr>
              <a:t>mancata produzione delle integrazioni richieste alla rendicontazione</a:t>
            </a:r>
          </a:p>
          <a:p>
            <a:pPr algn="just">
              <a:buFontTx/>
              <a:buChar char="-"/>
            </a:pPr>
            <a:r>
              <a:rPr lang="it-IT" sz="2000" dirty="0">
                <a:latin typeface="Arial" panose="020B0604020202020204" pitchFamily="34" charset="0"/>
                <a:cs typeface="Arial" panose="020B0604020202020204" pitchFamily="34" charset="0"/>
              </a:rPr>
              <a:t>mancata realizzazione o modifiche sostanziali del progetto originariamente presentato</a:t>
            </a:r>
          </a:p>
        </p:txBody>
      </p:sp>
      <p:pic>
        <p:nvPicPr>
          <p:cNvPr id="5" name="Immagine 4" descr="Immagine che contiene testo, schermata, Elementi grafici, Carattere&#10;&#10;Descrizione generata automaticamente">
            <a:extLst>
              <a:ext uri="{FF2B5EF4-FFF2-40B4-BE49-F238E27FC236}">
                <a16:creationId xmlns:a16="http://schemas.microsoft.com/office/drawing/2014/main" id="{6DD37A27-8C7A-D8EB-7EFE-8B1DD79B173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715526770"/>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3995936" y="116632"/>
            <a:ext cx="5148064" cy="648072"/>
          </a:xfrm>
        </p:spPr>
        <p:txBody>
          <a:bodyPr/>
          <a:lstStyle/>
          <a:p>
            <a:pPr algn="ctr" eaLnBrk="1" hangingPunct="1"/>
            <a:r>
              <a:rPr lang="it-IT" sz="2800" dirty="0">
                <a:solidFill>
                  <a:srgbClr val="FF0000"/>
                </a:solidFill>
                <a:latin typeface="Arial" panose="020B0604020202020204" pitchFamily="34" charset="0"/>
                <a:cs typeface="Arial" panose="020B0604020202020204" pitchFamily="34" charset="0"/>
              </a:rPr>
              <a:t>Per ulteriori informazioni</a:t>
            </a:r>
          </a:p>
        </p:txBody>
      </p:sp>
      <p:sp>
        <p:nvSpPr>
          <p:cNvPr id="96259" name="Rectangle 3"/>
          <p:cNvSpPr>
            <a:spLocks noGrp="1" noChangeArrowheads="1"/>
          </p:cNvSpPr>
          <p:nvPr>
            <p:ph type="body" idx="1"/>
          </p:nvPr>
        </p:nvSpPr>
        <p:spPr>
          <a:xfrm>
            <a:off x="107504" y="908720"/>
            <a:ext cx="9001000" cy="5112568"/>
          </a:xfrm>
        </p:spPr>
        <p:txBody>
          <a:bodyPr numCol="2"/>
          <a:lstStyle/>
          <a:p>
            <a:pPr marL="0" indent="0" eaLnBrk="1" hangingPunct="1">
              <a:buNone/>
              <a:defRPr/>
            </a:pPr>
            <a:endParaRPr lang="it-IT" sz="1100" b="1" dirty="0">
              <a:solidFill>
                <a:srgbClr val="00B050"/>
              </a:solidFill>
              <a:latin typeface="Arial" panose="020B0604020202020204" pitchFamily="34" charset="0"/>
              <a:cs typeface="Arial" panose="020B0604020202020204" pitchFamily="34" charset="0"/>
            </a:endParaRPr>
          </a:p>
          <a:p>
            <a:pPr eaLnBrk="1" hangingPunct="1">
              <a:defRPr/>
            </a:pPr>
            <a:r>
              <a:rPr lang="it-IT" sz="1800" b="1" dirty="0">
                <a:solidFill>
                  <a:srgbClr val="00B050"/>
                </a:solidFill>
                <a:latin typeface="Arial" panose="020B0604020202020204" pitchFamily="34" charset="0"/>
                <a:cs typeface="Arial" panose="020B0604020202020204" pitchFamily="34" charset="0"/>
              </a:rPr>
              <a:t>Eventi e festival</a:t>
            </a:r>
          </a:p>
          <a:p>
            <a:pPr eaLnBrk="1" hangingPunct="1">
              <a:defRPr/>
            </a:pPr>
            <a:r>
              <a:rPr lang="it-IT" sz="1800" b="1" dirty="0">
                <a:solidFill>
                  <a:srgbClr val="00B050"/>
                </a:solidFill>
                <a:latin typeface="Arial" panose="020B0604020202020204" pitchFamily="34" charset="0"/>
                <a:cs typeface="Arial" panose="020B0604020202020204" pitchFamily="34" charset="0"/>
              </a:rPr>
              <a:t>Rassegne e stagioni</a:t>
            </a:r>
          </a:p>
          <a:p>
            <a:pPr eaLnBrk="1" hangingPunct="1">
              <a:defRPr/>
            </a:pPr>
            <a:r>
              <a:rPr lang="it-IT" sz="1800" b="1" dirty="0">
                <a:solidFill>
                  <a:srgbClr val="00B050"/>
                </a:solidFill>
                <a:latin typeface="Arial" panose="020B0604020202020204" pitchFamily="34" charset="0"/>
                <a:cs typeface="Arial" panose="020B0604020202020204" pitchFamily="34" charset="0"/>
              </a:rPr>
              <a:t>Orchestre </a:t>
            </a:r>
          </a:p>
          <a:p>
            <a:pPr eaLnBrk="1" hangingPunct="1">
              <a:defRPr/>
            </a:pPr>
            <a:endParaRPr lang="it-IT" sz="800" b="1" dirty="0">
              <a:solidFill>
                <a:srgbClr val="00B050"/>
              </a:solidFill>
              <a:latin typeface="Arial" panose="020B0604020202020204" pitchFamily="34" charset="0"/>
              <a:cs typeface="Arial" panose="020B0604020202020204" pitchFamily="34" charset="0"/>
            </a:endParaRPr>
          </a:p>
          <a:p>
            <a:pPr eaLnBrk="1" hangingPunct="1">
              <a:defRPr/>
            </a:pPr>
            <a:r>
              <a:rPr lang="it-IT" sz="1800" b="1" dirty="0">
                <a:solidFill>
                  <a:srgbClr val="00B050"/>
                </a:solidFill>
                <a:latin typeface="Arial" panose="020B0604020202020204" pitchFamily="34" charset="0"/>
                <a:cs typeface="Arial" panose="020B0604020202020204" pitchFamily="34" charset="0"/>
              </a:rPr>
              <a:t>Manifestazioni e Festival cinematografici    </a:t>
            </a:r>
          </a:p>
          <a:p>
            <a:pPr eaLnBrk="1" hangingPunct="1">
              <a:defRPr/>
            </a:pPr>
            <a:endParaRPr lang="it-IT" sz="800" b="1" dirty="0">
              <a:solidFill>
                <a:srgbClr val="00B050"/>
              </a:solidFill>
              <a:latin typeface="Arial" panose="020B0604020202020204" pitchFamily="34" charset="0"/>
              <a:cs typeface="Arial" panose="020B0604020202020204" pitchFamily="34" charset="0"/>
            </a:endParaRPr>
          </a:p>
          <a:p>
            <a:pPr eaLnBrk="1" hangingPunct="1">
              <a:defRPr/>
            </a:pPr>
            <a:r>
              <a:rPr lang="it-IT" sz="1800" b="1" dirty="0">
                <a:solidFill>
                  <a:srgbClr val="00B050"/>
                </a:solidFill>
                <a:latin typeface="Arial" panose="020B0604020202020204" pitchFamily="34" charset="0"/>
                <a:cs typeface="Arial" panose="020B0604020202020204" pitchFamily="34" charset="0"/>
              </a:rPr>
              <a:t>Divulgazione scientifica</a:t>
            </a:r>
          </a:p>
          <a:p>
            <a:pPr eaLnBrk="1" hangingPunct="1">
              <a:defRPr/>
            </a:pPr>
            <a:r>
              <a:rPr lang="it-IT" sz="1800" b="1" dirty="0">
                <a:solidFill>
                  <a:srgbClr val="00B050"/>
                </a:solidFill>
                <a:latin typeface="Arial" panose="020B0604020202020204" pitchFamily="34" charset="0"/>
                <a:cs typeface="Arial" panose="020B0604020202020204" pitchFamily="34" charset="0"/>
              </a:rPr>
              <a:t>Divulgazione umanistica</a:t>
            </a:r>
          </a:p>
          <a:p>
            <a:pPr eaLnBrk="1" hangingPunct="1">
              <a:defRPr/>
            </a:pPr>
            <a:r>
              <a:rPr lang="it-IT" sz="1800" b="1" dirty="0">
                <a:solidFill>
                  <a:srgbClr val="00B050"/>
                </a:solidFill>
                <a:latin typeface="Arial" panose="020B0604020202020204" pitchFamily="34" charset="0"/>
                <a:cs typeface="Arial" panose="020B0604020202020204" pitchFamily="34" charset="0"/>
              </a:rPr>
              <a:t>Manifestazioni espositive</a:t>
            </a:r>
          </a:p>
          <a:p>
            <a:pPr eaLnBrk="1" hangingPunct="1">
              <a:defRPr/>
            </a:pPr>
            <a:r>
              <a:rPr lang="it-IT" sz="1800" b="1" dirty="0">
                <a:solidFill>
                  <a:srgbClr val="00B050"/>
                </a:solidFill>
                <a:latin typeface="Arial" panose="020B0604020202020204" pitchFamily="34" charset="0"/>
                <a:cs typeface="Arial" panose="020B0604020202020204" pitchFamily="34" charset="0"/>
              </a:rPr>
              <a:t>Creatività</a:t>
            </a:r>
          </a:p>
          <a:p>
            <a:pPr eaLnBrk="1" hangingPunct="1">
              <a:defRPr/>
            </a:pPr>
            <a:endParaRPr lang="it-IT" sz="800" b="1" dirty="0">
              <a:solidFill>
                <a:srgbClr val="00B050"/>
              </a:solidFill>
              <a:latin typeface="Arial" panose="020B0604020202020204" pitchFamily="34" charset="0"/>
              <a:cs typeface="Arial" panose="020B0604020202020204" pitchFamily="34" charset="0"/>
            </a:endParaRPr>
          </a:p>
          <a:p>
            <a:pPr eaLnBrk="1" hangingPunct="1">
              <a:defRPr/>
            </a:pPr>
            <a:r>
              <a:rPr lang="it-IT" sz="1800" b="1" dirty="0">
                <a:solidFill>
                  <a:srgbClr val="00B050"/>
                </a:solidFill>
                <a:latin typeface="Arial" panose="020B0604020202020204" pitchFamily="34" charset="0"/>
                <a:cs typeface="Arial" panose="020B0604020202020204" pitchFamily="34" charset="0"/>
              </a:rPr>
              <a:t>Progetti locali spettacolo</a:t>
            </a:r>
          </a:p>
          <a:p>
            <a:pPr eaLnBrk="1" hangingPunct="1">
              <a:defRPr/>
            </a:pPr>
            <a:r>
              <a:rPr lang="it-IT" sz="1800" b="1" dirty="0">
                <a:solidFill>
                  <a:srgbClr val="00B050"/>
                </a:solidFill>
                <a:latin typeface="Arial" panose="020B0604020202020204" pitchFamily="34" charset="0"/>
                <a:cs typeface="Arial" panose="020B0604020202020204" pitchFamily="34" charset="0"/>
              </a:rPr>
              <a:t>Progetti locali cinema</a:t>
            </a:r>
          </a:p>
          <a:p>
            <a:pPr eaLnBrk="1" hangingPunct="1">
              <a:defRPr/>
            </a:pPr>
            <a:r>
              <a:rPr lang="it-IT" sz="1800" b="1" dirty="0">
                <a:solidFill>
                  <a:srgbClr val="00B050"/>
                </a:solidFill>
                <a:latin typeface="Arial" panose="020B0604020202020204" pitchFamily="34" charset="0"/>
                <a:cs typeface="Arial" panose="020B0604020202020204" pitchFamily="34" charset="0"/>
              </a:rPr>
              <a:t>Progetti locali divulgazione</a:t>
            </a:r>
          </a:p>
          <a:p>
            <a:pPr eaLnBrk="1" hangingPunct="1">
              <a:defRPr/>
            </a:pPr>
            <a:r>
              <a:rPr lang="it-IT" sz="1800" b="1" dirty="0">
                <a:solidFill>
                  <a:srgbClr val="00B050"/>
                </a:solidFill>
                <a:latin typeface="Arial" panose="020B0604020202020204" pitchFamily="34" charset="0"/>
                <a:cs typeface="Arial" panose="020B0604020202020204" pitchFamily="34" charset="0"/>
              </a:rPr>
              <a:t>Progetti locali attività espositive</a:t>
            </a:r>
          </a:p>
          <a:p>
            <a:pPr eaLnBrk="1" hangingPunct="1">
              <a:defRPr/>
            </a:pPr>
            <a:r>
              <a:rPr lang="it-IT" sz="1800" b="1" dirty="0">
                <a:solidFill>
                  <a:srgbClr val="00B050"/>
                </a:solidFill>
                <a:latin typeface="Arial" panose="020B0604020202020204" pitchFamily="34" charset="0"/>
                <a:cs typeface="Arial" panose="020B0604020202020204" pitchFamily="34" charset="0"/>
              </a:rPr>
              <a:t>				</a:t>
            </a:r>
          </a:p>
          <a:p>
            <a:pPr eaLnBrk="1" hangingPunct="1">
              <a:defRPr/>
            </a:pPr>
            <a:endParaRPr lang="it-IT" sz="1800" b="1" dirty="0">
              <a:solidFill>
                <a:srgbClr val="00B050"/>
              </a:solidFill>
              <a:latin typeface="Arial" panose="020B0604020202020204" pitchFamily="34" charset="0"/>
              <a:cs typeface="Arial" panose="020B0604020202020204" pitchFamily="34" charset="0"/>
            </a:endParaRPr>
          </a:p>
        </p:txBody>
      </p:sp>
      <p:sp>
        <p:nvSpPr>
          <p:cNvPr id="7" name="CasellaDiTesto 6"/>
          <p:cNvSpPr txBox="1"/>
          <p:nvPr/>
        </p:nvSpPr>
        <p:spPr>
          <a:xfrm>
            <a:off x="4283968" y="980729"/>
            <a:ext cx="4860032" cy="5386090"/>
          </a:xfrm>
          <a:prstGeom prst="rect">
            <a:avLst/>
          </a:prstGeom>
          <a:noFill/>
        </p:spPr>
        <p:txBody>
          <a:bodyPr wrap="square" rtlCol="0">
            <a:spAutoFit/>
          </a:bodyPr>
          <a:lstStyle/>
          <a:p>
            <a:pPr algn="just"/>
            <a:r>
              <a:rPr lang="it-IT" sz="1600" b="1" dirty="0">
                <a:latin typeface="Arial" panose="020B0604020202020204" pitchFamily="34" charset="0"/>
                <a:cs typeface="Arial" panose="020B0604020202020204" pitchFamily="34" charset="0"/>
              </a:rPr>
              <a:t>Mara Danussi		</a:t>
            </a:r>
            <a:r>
              <a:rPr lang="it-IT" sz="1600" dirty="0">
                <a:latin typeface="Arial" panose="020B0604020202020204" pitchFamily="34" charset="0"/>
                <a:cs typeface="Arial" panose="020B0604020202020204" pitchFamily="34" charset="0"/>
              </a:rPr>
              <a:t>0434231285</a:t>
            </a:r>
          </a:p>
          <a:p>
            <a:pPr algn="just"/>
            <a:r>
              <a:rPr lang="it-IT" sz="1600" b="1" dirty="0">
                <a:latin typeface="Arial" panose="020B0604020202020204" pitchFamily="34" charset="0"/>
                <a:cs typeface="Arial" panose="020B0604020202020204" pitchFamily="34" charset="0"/>
              </a:rPr>
              <a:t>Nicoletta De Luisa		</a:t>
            </a:r>
            <a:r>
              <a:rPr lang="it-IT" sz="1600" dirty="0">
                <a:latin typeface="Arial" panose="020B0604020202020204" pitchFamily="34" charset="0"/>
                <a:cs typeface="Arial" panose="020B0604020202020204" pitchFamily="34" charset="0"/>
              </a:rPr>
              <a:t>0434231359</a:t>
            </a:r>
          </a:p>
          <a:p>
            <a:pPr algn="just"/>
            <a:r>
              <a:rPr lang="it-IT" sz="1600" b="1" dirty="0">
                <a:latin typeface="Arial" panose="020B0604020202020204" pitchFamily="34" charset="0"/>
                <a:cs typeface="Arial" panose="020B0604020202020204" pitchFamily="34" charset="0"/>
              </a:rPr>
              <a:t>Gemma Maccorini		</a:t>
            </a:r>
            <a:r>
              <a:rPr lang="it-IT" sz="1600" dirty="0">
                <a:latin typeface="Arial" panose="020B0604020202020204" pitchFamily="34" charset="0"/>
                <a:cs typeface="Arial" panose="020B0604020202020204" pitchFamily="34" charset="0"/>
              </a:rPr>
              <a:t>0434231382</a:t>
            </a:r>
          </a:p>
          <a:p>
            <a:pPr algn="just"/>
            <a:r>
              <a:rPr lang="it-IT" sz="1600" b="1" dirty="0">
                <a:latin typeface="Arial" panose="020B0604020202020204" pitchFamily="34" charset="0"/>
                <a:cs typeface="Arial" panose="020B0604020202020204" pitchFamily="34" charset="0"/>
              </a:rPr>
              <a:t>Erica Maschio		</a:t>
            </a:r>
            <a:r>
              <a:rPr lang="it-IT" sz="1600" dirty="0">
                <a:latin typeface="Arial" panose="020B0604020202020204" pitchFamily="34" charset="0"/>
                <a:cs typeface="Arial" panose="020B0604020202020204" pitchFamily="34" charset="0"/>
              </a:rPr>
              <a:t>0434231341</a:t>
            </a:r>
            <a:endParaRPr lang="it-IT" sz="1600" b="1" dirty="0">
              <a:latin typeface="Arial" panose="020B0604020202020204" pitchFamily="34" charset="0"/>
              <a:cs typeface="Arial" panose="020B0604020202020204" pitchFamily="34" charset="0"/>
            </a:endParaRPr>
          </a:p>
          <a:p>
            <a:pPr algn="l"/>
            <a:r>
              <a:rPr lang="it-IT" sz="1600" b="1" dirty="0">
                <a:latin typeface="Arial" panose="020B0604020202020204" pitchFamily="34" charset="0"/>
                <a:cs typeface="Arial" panose="020B0604020202020204" pitchFamily="34" charset="0"/>
              </a:rPr>
              <a:t>Francesca Gelsomini</a:t>
            </a:r>
          </a:p>
          <a:p>
            <a:endParaRPr lang="it-IT" sz="1600" dirty="0">
              <a:latin typeface="Arial" panose="020B0604020202020204" pitchFamily="34" charset="0"/>
              <a:cs typeface="Arial" panose="020B0604020202020204" pitchFamily="34" charset="0"/>
            </a:endParaRPr>
          </a:p>
          <a:p>
            <a:pPr algn="just"/>
            <a:r>
              <a:rPr lang="it-IT" sz="1600" b="1" dirty="0">
                <a:latin typeface="Arial" panose="020B0604020202020204" pitchFamily="34" charset="0"/>
                <a:cs typeface="Arial" panose="020B0604020202020204" pitchFamily="34" charset="0"/>
              </a:rPr>
              <a:t>Susanna Abatangelo 	</a:t>
            </a:r>
            <a:r>
              <a:rPr lang="it-IT" sz="1600" dirty="0">
                <a:latin typeface="Arial" panose="020B0604020202020204" pitchFamily="34" charset="0"/>
                <a:cs typeface="Arial" panose="020B0604020202020204" pitchFamily="34" charset="0"/>
              </a:rPr>
              <a:t>0403773403</a:t>
            </a:r>
          </a:p>
          <a:p>
            <a:pPr algn="just"/>
            <a:endParaRPr lang="it-IT" sz="1600" dirty="0">
              <a:latin typeface="Arial" panose="020B0604020202020204" pitchFamily="34" charset="0"/>
              <a:cs typeface="Arial" panose="020B0604020202020204" pitchFamily="34" charset="0"/>
            </a:endParaRPr>
          </a:p>
          <a:p>
            <a:pPr algn="just"/>
            <a:endParaRPr lang="it-IT" sz="1600" dirty="0">
              <a:latin typeface="Arial" panose="020B0604020202020204" pitchFamily="34" charset="0"/>
              <a:cs typeface="Arial" panose="020B0604020202020204" pitchFamily="34" charset="0"/>
            </a:endParaRPr>
          </a:p>
          <a:p>
            <a:pPr algn="l"/>
            <a:r>
              <a:rPr lang="it-IT" sz="1600" b="1" dirty="0">
                <a:latin typeface="Arial" panose="020B0604020202020204" pitchFamily="34" charset="0"/>
                <a:cs typeface="Arial" panose="020B0604020202020204" pitchFamily="34" charset="0"/>
              </a:rPr>
              <a:t>Marina Castiglione 	</a:t>
            </a:r>
            <a:r>
              <a:rPr lang="it-IT" sz="1600" dirty="0">
                <a:latin typeface="Arial" panose="020B0604020202020204" pitchFamily="34" charset="0"/>
                <a:cs typeface="Arial" panose="020B0604020202020204" pitchFamily="34" charset="0"/>
              </a:rPr>
              <a:t>0432555963</a:t>
            </a:r>
            <a:endParaRPr lang="it-IT" sz="1600" b="1" dirty="0">
              <a:latin typeface="Arial" panose="020B0604020202020204" pitchFamily="34" charset="0"/>
              <a:cs typeface="Arial" panose="020B0604020202020204" pitchFamily="34" charset="0"/>
            </a:endParaRPr>
          </a:p>
          <a:p>
            <a:pPr algn="l"/>
            <a:r>
              <a:rPr lang="it-IT" sz="1600" b="1" dirty="0">
                <a:latin typeface="Arial" panose="020B0604020202020204" pitchFamily="34" charset="0"/>
                <a:cs typeface="Arial" panose="020B0604020202020204" pitchFamily="34" charset="0"/>
              </a:rPr>
              <a:t>Maria Teresa Simonetti 	</a:t>
            </a:r>
            <a:r>
              <a:rPr lang="it-IT" sz="1600" dirty="0">
                <a:latin typeface="Arial" panose="020B0604020202020204" pitchFamily="34" charset="0"/>
                <a:cs typeface="Arial" panose="020B0604020202020204" pitchFamily="34" charset="0"/>
              </a:rPr>
              <a:t>0432555820</a:t>
            </a:r>
          </a:p>
          <a:p>
            <a:pPr algn="l"/>
            <a:r>
              <a:rPr lang="it-IT" sz="1600" b="1" dirty="0">
                <a:latin typeface="Arial" panose="020B0604020202020204" pitchFamily="34" charset="0"/>
                <a:cs typeface="Arial" panose="020B0604020202020204" pitchFamily="34" charset="0"/>
              </a:rPr>
              <a:t>Francesca Turrini </a:t>
            </a:r>
          </a:p>
          <a:p>
            <a:pPr algn="l"/>
            <a:endParaRPr lang="it-IT" sz="1600" b="1" dirty="0">
              <a:latin typeface="Arial" panose="020B0604020202020204" pitchFamily="34" charset="0"/>
              <a:cs typeface="Arial" panose="020B0604020202020204" pitchFamily="34" charset="0"/>
            </a:endParaRPr>
          </a:p>
          <a:p>
            <a:pPr algn="l"/>
            <a:endParaRPr lang="it-IT" sz="1600" b="1" dirty="0">
              <a:latin typeface="Arial" panose="020B0604020202020204" pitchFamily="34" charset="0"/>
              <a:cs typeface="Arial" panose="020B0604020202020204" pitchFamily="34" charset="0"/>
            </a:endParaRPr>
          </a:p>
          <a:p>
            <a:pPr algn="l"/>
            <a:r>
              <a:rPr lang="it-IT" sz="1600" b="1" dirty="0">
                <a:latin typeface="Arial" panose="020B0604020202020204" pitchFamily="34" charset="0"/>
                <a:cs typeface="Arial" panose="020B0604020202020204" pitchFamily="34" charset="0"/>
              </a:rPr>
              <a:t>Susanna Abatangelo</a:t>
            </a:r>
          </a:p>
          <a:p>
            <a:pPr algn="l"/>
            <a:r>
              <a:rPr lang="it-IT" sz="1600" b="1" dirty="0">
                <a:latin typeface="Arial" panose="020B0604020202020204" pitchFamily="34" charset="0"/>
                <a:cs typeface="Arial" panose="020B0604020202020204" pitchFamily="34" charset="0"/>
              </a:rPr>
              <a:t>Gemma Maccorini</a:t>
            </a:r>
          </a:p>
          <a:p>
            <a:pPr algn="l"/>
            <a:r>
              <a:rPr lang="it-IT" sz="1600" b="1" dirty="0">
                <a:latin typeface="Arial" panose="020B0604020202020204" pitchFamily="34" charset="0"/>
                <a:cs typeface="Arial" panose="020B0604020202020204" pitchFamily="34" charset="0"/>
              </a:rPr>
              <a:t>Elena Moioli		</a:t>
            </a:r>
            <a:r>
              <a:rPr lang="it-IT" sz="1600" dirty="0">
                <a:latin typeface="Arial" panose="020B0604020202020204" pitchFamily="34" charset="0"/>
                <a:cs typeface="Arial" panose="020B0604020202020204" pitchFamily="34" charset="0"/>
              </a:rPr>
              <a:t>0434231389</a:t>
            </a:r>
          </a:p>
          <a:p>
            <a:pPr algn="l"/>
            <a:r>
              <a:rPr lang="it-IT" sz="1600" b="1" dirty="0">
                <a:latin typeface="Arial" panose="020B0604020202020204" pitchFamily="34" charset="0"/>
                <a:cs typeface="Arial" panose="020B0604020202020204" pitchFamily="34" charset="0"/>
              </a:rPr>
              <a:t>Francesca Gelsomini</a:t>
            </a:r>
          </a:p>
          <a:p>
            <a:pPr algn="l"/>
            <a:endParaRPr lang="it-IT" sz="1800" b="1" dirty="0">
              <a:latin typeface="Arial" panose="020B0604020202020204" pitchFamily="34" charset="0"/>
              <a:cs typeface="Arial" panose="020B0604020202020204" pitchFamily="34" charset="0"/>
            </a:endParaRPr>
          </a:p>
          <a:p>
            <a:pPr algn="l"/>
            <a:endParaRPr lang="it-IT" sz="1800" b="1" dirty="0">
              <a:latin typeface="Arial" panose="020B0604020202020204" pitchFamily="34" charset="0"/>
              <a:cs typeface="Arial" panose="020B0604020202020204" pitchFamily="34" charset="0"/>
            </a:endParaRPr>
          </a:p>
          <a:p>
            <a:endParaRPr lang="it-IT" sz="2000" dirty="0">
              <a:latin typeface="Arial" panose="020B0604020202020204" pitchFamily="34" charset="0"/>
              <a:cs typeface="Arial" panose="020B0604020202020204" pitchFamily="34" charset="0"/>
            </a:endParaRPr>
          </a:p>
        </p:txBody>
      </p:sp>
      <p:pic>
        <p:nvPicPr>
          <p:cNvPr id="4" name="Immagine 3" descr="Immagine che contiene testo, schermata, Elementi grafici, Carattere&#10;&#10;Descrizione generata automaticamente">
            <a:extLst>
              <a:ext uri="{FF2B5EF4-FFF2-40B4-BE49-F238E27FC236}">
                <a16:creationId xmlns:a16="http://schemas.microsoft.com/office/drawing/2014/main" id="{5F4AE755-8CE3-C012-1A8F-2D92151BF9F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1283390460"/>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00050" y="1340768"/>
            <a:ext cx="8492430" cy="4145632"/>
          </a:xfrm>
        </p:spPr>
        <p:style>
          <a:lnRef idx="1">
            <a:schemeClr val="accent2"/>
          </a:lnRef>
          <a:fillRef idx="2">
            <a:schemeClr val="accent2"/>
          </a:fillRef>
          <a:effectRef idx="1">
            <a:schemeClr val="accent2"/>
          </a:effectRef>
          <a:fontRef idx="minor">
            <a:schemeClr val="dk1"/>
          </a:fontRef>
        </p:style>
        <p:txBody>
          <a:bodyPr/>
          <a:lstStyle/>
          <a:p>
            <a:pPr marL="0" indent="0" algn="ctr">
              <a:buNone/>
            </a:pPr>
            <a:endParaRPr lang="it-IT" b="1" dirty="0"/>
          </a:p>
          <a:p>
            <a:pPr marL="0" indent="0" algn="ctr">
              <a:buNone/>
            </a:pPr>
            <a:endParaRPr lang="it-IT" b="1" dirty="0"/>
          </a:p>
          <a:p>
            <a:pPr marL="0" indent="0" algn="ctr">
              <a:buNone/>
            </a:pPr>
            <a:endParaRPr lang="it-IT" b="1" dirty="0"/>
          </a:p>
          <a:p>
            <a:pPr marL="0" indent="0" algn="ctr">
              <a:buNone/>
            </a:pPr>
            <a:r>
              <a:rPr lang="it-IT" b="1" dirty="0"/>
              <a:t>Grazie per l’attenzione e buon lavoro!</a:t>
            </a:r>
          </a:p>
        </p:txBody>
      </p:sp>
    </p:spTree>
    <p:extLst>
      <p:ext uri="{BB962C8B-B14F-4D97-AF65-F5344CB8AC3E}">
        <p14:creationId xmlns:p14="http://schemas.microsoft.com/office/powerpoint/2010/main" val="180493320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latin typeface="Times New Roman" panose="02020603050405020304" pitchFamily="18" charset="0"/>
              <a:cs typeface="Times New Roman" panose="02020603050405020304" pitchFamily="18" charset="0"/>
            </a:endParaRPr>
          </a:p>
        </p:txBody>
      </p:sp>
      <p:sp>
        <p:nvSpPr>
          <p:cNvPr id="95235" name="Rectangle 3"/>
          <p:cNvSpPr>
            <a:spLocks noGrp="1" noChangeArrowheads="1"/>
          </p:cNvSpPr>
          <p:nvPr>
            <p:ph type="body" idx="1"/>
          </p:nvPr>
        </p:nvSpPr>
        <p:spPr>
          <a:xfrm>
            <a:off x="251520" y="836712"/>
            <a:ext cx="8712968" cy="5688631"/>
          </a:xfrm>
        </p:spPr>
        <p:txBody>
          <a:bodyPr/>
          <a:lstStyle/>
          <a:p>
            <a:pPr marL="0" lv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CRITERI di valutazione </a:t>
            </a:r>
            <a:endParaRPr lang="it-IT" sz="2000" b="1" cap="all" dirty="0">
              <a:solidFill>
                <a:srgbClr val="00B05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oggettivi</a:t>
            </a:r>
          </a:p>
          <a:p>
            <a:pPr marL="0" lvl="0" indent="0" algn="ctr"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indent="0" algn="ctr" defTabSz="576000" eaLnBrk="1" hangingPunct="1">
              <a:lnSpc>
                <a:spcPct val="150000"/>
              </a:lnSpc>
              <a:spcBef>
                <a:spcPct val="0"/>
              </a:spcBef>
              <a:buClrTx/>
              <a:buNone/>
            </a:pPr>
            <a:r>
              <a:rPr lang="it-IT" sz="2000" b="1" dirty="0">
                <a:solidFill>
                  <a:srgbClr val="3333CC"/>
                </a:solidFill>
                <a:latin typeface="Arial" panose="020B0604020202020204" pitchFamily="34" charset="0"/>
                <a:ea typeface="+mj-ea"/>
                <a:cs typeface="Arial" panose="020B0604020202020204" pitchFamily="34" charset="0"/>
              </a:rPr>
              <a:t>Avviso manifestazioni e festival cinematografici</a:t>
            </a:r>
          </a:p>
          <a:p>
            <a:pPr marL="0" indent="0" algn="ctr" defTabSz="576000" eaLnBrk="1" hangingPunct="1">
              <a:lnSpc>
                <a:spcPct val="150000"/>
              </a:lnSpc>
              <a:spcBef>
                <a:spcPct val="0"/>
              </a:spcBef>
              <a:buClrTx/>
              <a:buNone/>
            </a:pPr>
            <a:endParaRPr lang="it-IT" sz="800" b="1" dirty="0">
              <a:solidFill>
                <a:srgbClr val="3333CC"/>
              </a:solidFill>
              <a:latin typeface="Arial" panose="020B0604020202020204" pitchFamily="34" charset="0"/>
              <a:ea typeface="+mj-ea"/>
              <a:cs typeface="Arial" panose="020B0604020202020204" pitchFamily="34" charset="0"/>
            </a:endParaRPr>
          </a:p>
          <a:p>
            <a:pPr marL="0" indent="0" algn="ctr" defTabSz="576000" eaLnBrk="1" hangingPunct="1">
              <a:lnSpc>
                <a:spcPct val="150000"/>
              </a:lnSpc>
              <a:spcBef>
                <a:spcPct val="0"/>
              </a:spcBef>
              <a:buClrTx/>
              <a:buNone/>
            </a:pPr>
            <a:r>
              <a:rPr lang="it-IT" sz="2000" b="1" dirty="0">
                <a:solidFill>
                  <a:srgbClr val="3333CC"/>
                </a:solidFill>
                <a:latin typeface="Arial" panose="020B0604020202020204" pitchFamily="34" charset="0"/>
                <a:ea typeface="+mj-ea"/>
                <a:cs typeface="Arial" panose="020B0604020202020204" pitchFamily="34" charset="0"/>
              </a:rPr>
              <a:t>CRITERI ALTERNATIVI:</a:t>
            </a:r>
          </a:p>
          <a:p>
            <a:pPr marL="0" indent="0" algn="ctr" defTabSz="576000" eaLnBrk="1" hangingPunct="1">
              <a:lnSpc>
                <a:spcPct val="150000"/>
              </a:lnSpc>
              <a:spcBef>
                <a:spcPct val="0"/>
              </a:spcBef>
              <a:buClrTx/>
              <a:buNone/>
            </a:pPr>
            <a:endParaRPr lang="it-IT" sz="2000" b="1" dirty="0">
              <a:solidFill>
                <a:srgbClr val="3333CC"/>
              </a:solidFill>
              <a:latin typeface="Arial" panose="020B0604020202020204" pitchFamily="34" charset="0"/>
              <a:ea typeface="+mj-ea"/>
              <a:cs typeface="Arial" panose="020B0604020202020204" pitchFamily="34" charset="0"/>
            </a:endParaRPr>
          </a:p>
          <a:p>
            <a:pPr marL="0" indent="0" algn="ctr" defTabSz="576000" eaLnBrk="1" hangingPunct="1">
              <a:lnSpc>
                <a:spcPct val="150000"/>
              </a:lnSpc>
              <a:spcBef>
                <a:spcPct val="0"/>
              </a:spcBef>
              <a:buClrTx/>
              <a:buNone/>
            </a:pPr>
            <a:r>
              <a:rPr lang="it-IT" sz="2000" b="1" dirty="0">
                <a:solidFill>
                  <a:srgbClr val="3333CC"/>
                </a:solidFill>
                <a:latin typeface="Arial" panose="020B0604020202020204" pitchFamily="34" charset="0"/>
                <a:ea typeface="+mj-ea"/>
                <a:cs typeface="Arial" panose="020B0604020202020204" pitchFamily="34" charset="0"/>
              </a:rPr>
              <a:t>Estensione territoriale dell’iniziativa</a:t>
            </a:r>
          </a:p>
          <a:p>
            <a:pPr marL="0" indent="0" algn="ctr" defTabSz="576000" eaLnBrk="1" hangingPunct="1">
              <a:lnSpc>
                <a:spcPct val="150000"/>
              </a:lnSpc>
              <a:spcBef>
                <a:spcPct val="0"/>
              </a:spcBef>
              <a:buClrTx/>
              <a:buNone/>
            </a:pPr>
            <a:r>
              <a:rPr lang="it-IT" sz="2000" b="1" dirty="0">
                <a:solidFill>
                  <a:srgbClr val="3333CC"/>
                </a:solidFill>
                <a:latin typeface="Arial" panose="020B0604020202020204" pitchFamily="34" charset="0"/>
                <a:ea typeface="+mj-ea"/>
                <a:cs typeface="Arial" panose="020B0604020202020204" pitchFamily="34" charset="0"/>
              </a:rPr>
              <a:t>O</a:t>
            </a:r>
          </a:p>
          <a:p>
            <a:pPr marL="0" indent="0" algn="ctr" defTabSz="576000" eaLnBrk="1" hangingPunct="1">
              <a:lnSpc>
                <a:spcPct val="150000"/>
              </a:lnSpc>
              <a:spcBef>
                <a:spcPct val="0"/>
              </a:spcBef>
              <a:buClrTx/>
              <a:buNone/>
            </a:pPr>
            <a:r>
              <a:rPr lang="it-IT" sz="2000" b="1" dirty="0">
                <a:solidFill>
                  <a:srgbClr val="3333CC"/>
                </a:solidFill>
                <a:latin typeface="Arial" panose="020B0604020202020204" pitchFamily="34" charset="0"/>
                <a:ea typeface="+mj-ea"/>
                <a:cs typeface="Arial" panose="020B0604020202020204" pitchFamily="34" charset="0"/>
              </a:rPr>
              <a:t>Carattere internazionale del festival</a:t>
            </a:r>
          </a:p>
          <a:p>
            <a:pPr marL="0" lvl="0" indent="0" algn="just"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4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4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4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100" b="1" dirty="0">
              <a:solidFill>
                <a:srgbClr val="3333CC"/>
              </a:solidFill>
              <a:latin typeface="Arial" panose="020B0604020202020204" pitchFamily="34" charset="0"/>
              <a:ea typeface="+mj-ea"/>
              <a:cs typeface="Arial" panose="020B0604020202020204" pitchFamily="34" charset="0"/>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100" kern="1200" dirty="0">
              <a:solidFill>
                <a:srgbClr val="000000"/>
              </a:solidFill>
              <a:latin typeface="Arial" panose="020B0604020202020204" pitchFamily="34" charset="0"/>
              <a:cs typeface="Arial" panose="020B0604020202020204" pitchFamily="34" charset="0"/>
            </a:endParaRPr>
          </a:p>
          <a:p>
            <a:pPr algn="just" eaLnBrk="1" hangingPunct="1">
              <a:defRPr/>
            </a:pPr>
            <a:endParaRPr lang="it-IT" sz="1400" b="1" i="1" dirty="0">
              <a:latin typeface="Arial" panose="020B0604020202020204" pitchFamily="34" charset="0"/>
              <a:cs typeface="Arial" panose="020B0604020202020204" pitchFamily="34" charset="0"/>
            </a:endParaRPr>
          </a:p>
        </p:txBody>
      </p:sp>
      <p:pic>
        <p:nvPicPr>
          <p:cNvPr id="4" name="Immagine 3" descr="Immagine che contiene testo, schermata, Elementi grafici, Carattere&#10;&#10;Descrizione generata automaticamente">
            <a:extLst>
              <a:ext uri="{FF2B5EF4-FFF2-40B4-BE49-F238E27FC236}">
                <a16:creationId xmlns:a16="http://schemas.microsoft.com/office/drawing/2014/main" id="{D77CCB45-3080-3DB5-2A78-B60CD4A5D4A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2086469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467544" y="836712"/>
            <a:ext cx="8280920" cy="5688631"/>
          </a:xfrm>
        </p:spPr>
        <p:txBody>
          <a:bodyPr/>
          <a:lstStyle/>
          <a:p>
            <a:pPr marL="0" indent="0" algn="ctr" eaLnBrk="1" hangingPunct="1">
              <a:spcBef>
                <a:spcPct val="0"/>
              </a:spcBef>
              <a:buClrTx/>
              <a:buNone/>
            </a:pPr>
            <a:r>
              <a:rPr lang="it-IT" sz="3600" b="1" cap="all" dirty="0">
                <a:solidFill>
                  <a:srgbClr val="3333CC"/>
                </a:solidFill>
                <a:latin typeface="Arial" panose="020B0604020202020204" pitchFamily="34" charset="0"/>
                <a:cs typeface="Arial" panose="020B0604020202020204" pitchFamily="34" charset="0"/>
              </a:rPr>
              <a:t>CRITERI di valutazione</a:t>
            </a:r>
            <a:endParaRPr lang="it-IT" sz="2000" b="1" cap="all" dirty="0">
              <a:solidFill>
                <a:srgbClr val="00B050"/>
              </a:solidFill>
              <a:latin typeface="Arial" panose="020B0604020202020204" pitchFamily="34" charset="0"/>
              <a:cs typeface="Arial" panose="020B0604020202020204" pitchFamily="34" charset="0"/>
            </a:endParaRPr>
          </a:p>
          <a:p>
            <a:pPr marL="0" lvl="0" indent="0" algn="just"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spcAft>
                <a:spcPts val="600"/>
              </a:spcAft>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valutativi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Avvisi ordinari e avviso tematico </a:t>
            </a:r>
            <a:r>
              <a:rPr kumimoji="0" lang="it-IT" sz="1600" b="1" i="0" u="none" strike="noStrike" kern="0" cap="all" spc="0" normalizeH="0" baseline="0" noProof="0" dirty="0" err="1">
                <a:ln>
                  <a:noFill/>
                </a:ln>
                <a:solidFill>
                  <a:srgbClr val="3333CC"/>
                </a:solidFill>
                <a:effectLst/>
                <a:uLnTx/>
                <a:uFillTx/>
                <a:latin typeface="Arial" panose="020B0604020202020204" pitchFamily="34" charset="0"/>
                <a:ea typeface="+mn-ea"/>
                <a:cs typeface="Arial" panose="020B0604020202020204" pitchFamily="34" charset="0"/>
              </a:rPr>
              <a:t>creativita’</a:t>
            </a:r>
            <a:endPar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endParaRPr>
          </a:p>
          <a:p>
            <a:pPr marL="0" lvl="0" indent="0" algn="ctr" eaLnBrk="1" hangingPunct="1">
              <a:spcBef>
                <a:spcPct val="0"/>
              </a:spcBef>
              <a:spcAft>
                <a:spcPts val="600"/>
              </a:spcAft>
              <a:buClrTx/>
              <a:buNone/>
            </a:pPr>
            <a:endParaRPr lang="it-IT" sz="2000" dirty="0">
              <a:solidFill>
                <a:srgbClr val="3333CC"/>
              </a:solidFill>
              <a:latin typeface="Arial" panose="020B0604020202020204" pitchFamily="34" charset="0"/>
              <a:ea typeface="+mj-ea"/>
              <a:cs typeface="Arial" panose="020B0604020202020204" pitchFamily="34" charset="0"/>
            </a:endParaRPr>
          </a:p>
          <a:p>
            <a:pPr algn="just" defTabSz="576000" eaLnBrk="1" hangingPunct="1">
              <a:spcBef>
                <a:spcPct val="0"/>
              </a:spcBef>
              <a:spcAft>
                <a:spcPts val="600"/>
              </a:spcAft>
              <a:buClrTx/>
              <a:buFontTx/>
              <a:buChar char="-"/>
            </a:pPr>
            <a:r>
              <a:rPr lang="it-IT" sz="2000" b="1" dirty="0">
                <a:solidFill>
                  <a:srgbClr val="3333CC"/>
                </a:solidFill>
                <a:latin typeface="Arial" panose="020B0604020202020204" pitchFamily="34" charset="0"/>
                <a:ea typeface="+mj-ea"/>
                <a:cs typeface="Arial" panose="020B0604020202020204" pitchFamily="34" charset="0"/>
              </a:rPr>
              <a:t>Valutazione qualitativa dell’impatto artistico/culturale/scientifico del progetto anche in termini di innovatività/sperimentazione e originalità (avvisi ordinari)/grado di innovatività e creatività (avviso creatività)</a:t>
            </a:r>
          </a:p>
          <a:p>
            <a:pPr lvl="0" algn="just" defTabSz="576000" eaLnBrk="1" hangingPunct="1">
              <a:spcBef>
                <a:spcPct val="0"/>
              </a:spcBef>
              <a:spcAft>
                <a:spcPts val="600"/>
              </a:spcAft>
              <a:buClrTx/>
              <a:buFontTx/>
              <a:buChar char="-"/>
            </a:pPr>
            <a:r>
              <a:rPr lang="it-IT" sz="2000" b="1" dirty="0">
                <a:solidFill>
                  <a:srgbClr val="3333CC"/>
                </a:solidFill>
                <a:latin typeface="Arial" panose="020B0604020202020204" pitchFamily="34" charset="0"/>
                <a:cs typeface="Arial" panose="020B0604020202020204" pitchFamily="34" charset="0"/>
              </a:rPr>
              <a:t>Competenza ed esperienza del soggetto proponente nel campo oggetto dell’Avviso </a:t>
            </a:r>
            <a:r>
              <a:rPr lang="it-IT" sz="2000" b="1" dirty="0">
                <a:solidFill>
                  <a:srgbClr val="3333CC"/>
                </a:solidFill>
                <a:latin typeface="Arial" panose="020B0604020202020204" pitchFamily="34" charset="0"/>
                <a:ea typeface="+mj-ea"/>
                <a:cs typeface="Arial" panose="020B0604020202020204" pitchFamily="34" charset="0"/>
              </a:rPr>
              <a:t>anche in termini di capacità di gestione amministrativa</a:t>
            </a:r>
          </a:p>
          <a:p>
            <a:pPr algn="just" defTabSz="576000" eaLnBrk="1" hangingPunct="1">
              <a:spcBef>
                <a:spcPct val="0"/>
              </a:spcBef>
              <a:spcAft>
                <a:spcPts val="600"/>
              </a:spcAft>
              <a:buClrTx/>
              <a:buFontTx/>
              <a:buChar char="-"/>
            </a:pPr>
            <a:r>
              <a:rPr lang="it-IT" sz="2000" b="1" dirty="0">
                <a:solidFill>
                  <a:srgbClr val="3333CC"/>
                </a:solidFill>
                <a:latin typeface="Arial" panose="020B0604020202020204" pitchFamily="34" charset="0"/>
                <a:ea typeface="+mj-ea"/>
                <a:cs typeface="Arial" panose="020B0604020202020204" pitchFamily="34" charset="0"/>
              </a:rPr>
              <a:t>Composizione e qualità dell’apporto del Partenariato (</a:t>
            </a:r>
            <a:r>
              <a:rPr lang="it-IT" sz="2000" b="1" dirty="0" err="1">
                <a:solidFill>
                  <a:srgbClr val="3333CC"/>
                </a:solidFill>
                <a:latin typeface="Arial" panose="020B0604020202020204" pitchFamily="34" charset="0"/>
                <a:ea typeface="+mj-ea"/>
                <a:cs typeface="Arial" panose="020B0604020202020204" pitchFamily="34" charset="0"/>
              </a:rPr>
              <a:t>max</a:t>
            </a:r>
            <a:r>
              <a:rPr lang="it-IT" sz="2000" b="1" dirty="0">
                <a:solidFill>
                  <a:srgbClr val="3333CC"/>
                </a:solidFill>
                <a:latin typeface="Arial" panose="020B0604020202020204" pitchFamily="34" charset="0"/>
                <a:ea typeface="+mj-ea"/>
                <a:cs typeface="Arial" panose="020B0604020202020204" pitchFamily="34" charset="0"/>
              </a:rPr>
              <a:t> 5 partner) no co-beneficiari</a:t>
            </a:r>
          </a:p>
          <a:p>
            <a:pPr defTabSz="576000" eaLnBrk="1" hangingPunct="1">
              <a:spcBef>
                <a:spcPct val="0"/>
              </a:spcBef>
              <a:buClrTx/>
              <a:buFontTx/>
              <a:buChar char="-"/>
            </a:pPr>
            <a:endParaRPr lang="it-IT" sz="800"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16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18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100" b="1" dirty="0">
              <a:solidFill>
                <a:srgbClr val="3333CC"/>
              </a:solidFill>
              <a:latin typeface="Arial" panose="020B0604020202020204" pitchFamily="34" charset="0"/>
              <a:ea typeface="+mj-ea"/>
              <a:cs typeface="Arial" panose="020B0604020202020204" pitchFamily="34" charset="0"/>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100" kern="1200" dirty="0">
              <a:solidFill>
                <a:srgbClr val="000000"/>
              </a:solidFill>
              <a:latin typeface="Arial" panose="020B0604020202020204" pitchFamily="34" charset="0"/>
              <a:cs typeface="Arial" panose="020B0604020202020204" pitchFamily="34" charset="0"/>
            </a:endParaRPr>
          </a:p>
          <a:p>
            <a:pPr algn="just" eaLnBrk="1" hangingPunct="1">
              <a:defRPr/>
            </a:pPr>
            <a:endParaRPr lang="it-IT" sz="1400" b="1" i="1" dirty="0">
              <a:latin typeface="Arial" panose="020B0604020202020204" pitchFamily="34" charset="0"/>
              <a:cs typeface="Arial" panose="020B0604020202020204" pitchFamily="34" charset="0"/>
            </a:endParaRPr>
          </a:p>
        </p:txBody>
      </p:sp>
      <p:pic>
        <p:nvPicPr>
          <p:cNvPr id="2050" name="Picture 2" hidden="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44624"/>
            <a:ext cx="18288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Immagine 3" descr="Immagine che contiene testo, schermata, Elementi grafici, Carattere&#10;&#10;Descrizione generata automaticamente">
            <a:extLst>
              <a:ext uri="{FF2B5EF4-FFF2-40B4-BE49-F238E27FC236}">
                <a16:creationId xmlns:a16="http://schemas.microsoft.com/office/drawing/2014/main" id="{BAE153D7-F4FE-BDF9-7B2B-823D223535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2307155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467544" y="836712"/>
            <a:ext cx="8280920" cy="5688631"/>
          </a:xfrm>
        </p:spPr>
        <p:txBody>
          <a:bodyPr/>
          <a:lstStyle/>
          <a:p>
            <a:pPr marL="0" indent="0" algn="ctr" eaLnBrk="1" hangingPunct="1">
              <a:spcBef>
                <a:spcPct val="0"/>
              </a:spcBef>
              <a:buClrTx/>
              <a:buNone/>
            </a:pPr>
            <a:r>
              <a:rPr lang="it-IT" sz="3600" b="1" cap="all" dirty="0">
                <a:solidFill>
                  <a:srgbClr val="3333CC"/>
                </a:solidFill>
                <a:latin typeface="Arial" panose="020B0604020202020204" pitchFamily="34" charset="0"/>
                <a:cs typeface="Arial" panose="020B0604020202020204" pitchFamily="34" charset="0"/>
              </a:rPr>
              <a:t>CRITERI di valutazione</a:t>
            </a:r>
            <a:endParaRPr lang="it-IT" sz="2000" b="1" cap="all" dirty="0">
              <a:solidFill>
                <a:srgbClr val="00B050"/>
              </a:solidFill>
              <a:latin typeface="Arial" panose="020B0604020202020204" pitchFamily="34" charset="0"/>
              <a:cs typeface="Arial" panose="020B0604020202020204" pitchFamily="34" charset="0"/>
            </a:endParaRPr>
          </a:p>
          <a:p>
            <a:pPr marL="0" lvl="0" indent="0" algn="just"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spcAft>
                <a:spcPts val="600"/>
              </a:spcAft>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valutativi</a:t>
            </a:r>
          </a:p>
          <a:p>
            <a:pPr marL="0" lvl="0" indent="0" algn="ctr" eaLnBrk="1" hangingPunct="1">
              <a:spcBef>
                <a:spcPct val="0"/>
              </a:spcBef>
              <a:spcAft>
                <a:spcPts val="600"/>
              </a:spcAft>
              <a:buClrTx/>
              <a:buNone/>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Avvisi ordinari e avviso tematico </a:t>
            </a:r>
            <a:r>
              <a:rPr kumimoji="0" lang="it-IT" sz="1600" b="1" i="0" u="none" strike="noStrike" kern="0" cap="all" spc="0" normalizeH="0" baseline="0" noProof="0" dirty="0" err="1">
                <a:ln>
                  <a:noFill/>
                </a:ln>
                <a:solidFill>
                  <a:srgbClr val="3333CC"/>
                </a:solidFill>
                <a:effectLst/>
                <a:uLnTx/>
                <a:uFillTx/>
                <a:latin typeface="Arial" panose="020B0604020202020204" pitchFamily="34" charset="0"/>
                <a:ea typeface="+mn-ea"/>
                <a:cs typeface="Arial" panose="020B0604020202020204" pitchFamily="34" charset="0"/>
              </a:rPr>
              <a:t>creativita’</a:t>
            </a:r>
            <a:endPar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endParaRPr>
          </a:p>
          <a:p>
            <a:pPr marL="0" lvl="0" indent="0" algn="ctr" eaLnBrk="1" hangingPunct="1">
              <a:spcBef>
                <a:spcPct val="0"/>
              </a:spcBef>
              <a:spcAft>
                <a:spcPts val="600"/>
              </a:spcAft>
              <a:buClrTx/>
              <a:buNone/>
            </a:pPr>
            <a:endParaRPr lang="it-IT" sz="2000" dirty="0">
              <a:solidFill>
                <a:srgbClr val="3333CC"/>
              </a:solidFill>
              <a:latin typeface="Arial" panose="020B0604020202020204" pitchFamily="34" charset="0"/>
              <a:ea typeface="+mj-ea"/>
              <a:cs typeface="Arial" panose="020B0604020202020204" pitchFamily="34" charset="0"/>
            </a:endParaRPr>
          </a:p>
          <a:p>
            <a:pPr lvl="0" algn="just" defTabSz="576000" eaLnBrk="1" hangingPunct="1">
              <a:spcBef>
                <a:spcPct val="0"/>
              </a:spcBef>
              <a:spcAft>
                <a:spcPts val="600"/>
              </a:spcAft>
              <a:buClrTx/>
              <a:buFontTx/>
              <a:buChar char="-"/>
            </a:pPr>
            <a:r>
              <a:rPr lang="it-IT" sz="2000" b="1" dirty="0">
                <a:solidFill>
                  <a:srgbClr val="3333CC"/>
                </a:solidFill>
                <a:latin typeface="Arial" panose="020B0604020202020204" pitchFamily="34" charset="0"/>
                <a:cs typeface="Arial" panose="020B0604020202020204" pitchFamily="34" charset="0"/>
              </a:rPr>
              <a:t>Piano di comunicazione</a:t>
            </a:r>
          </a:p>
          <a:p>
            <a:pPr lvl="0" algn="just" defTabSz="576000" eaLnBrk="1" hangingPunct="1">
              <a:spcBef>
                <a:spcPct val="0"/>
              </a:spcBef>
              <a:spcAft>
                <a:spcPts val="600"/>
              </a:spcAft>
              <a:buClrTx/>
              <a:buFontTx/>
              <a:buChar char="-"/>
            </a:pPr>
            <a:r>
              <a:rPr lang="it-IT" sz="2000" b="1" dirty="0">
                <a:solidFill>
                  <a:srgbClr val="3333CC"/>
                </a:solidFill>
                <a:latin typeface="Arial" panose="020B0604020202020204" pitchFamily="34" charset="0"/>
                <a:cs typeface="Arial" panose="020B0604020202020204" pitchFamily="34" charset="0"/>
              </a:rPr>
              <a:t>Coinvolgimento nelle attività di progetto di giovani artisti/relatori/studiosi (</a:t>
            </a:r>
            <a:r>
              <a:rPr lang="it-IT" sz="1800" b="1" dirty="0">
                <a:solidFill>
                  <a:srgbClr val="3333CC"/>
                </a:solidFill>
                <a:latin typeface="Arial" panose="020B0604020202020204" pitchFamily="34" charset="0"/>
                <a:cs typeface="Arial" panose="020B0604020202020204" pitchFamily="34" charset="0"/>
              </a:rPr>
              <a:t>anche attraverso selezioni, concorsi, occasioni di studio, ricerca, residenza, confronto con artisti professionisti, </a:t>
            </a:r>
            <a:r>
              <a:rPr lang="it-IT" sz="1800" b="1" dirty="0" err="1">
                <a:solidFill>
                  <a:srgbClr val="3333CC"/>
                </a:solidFill>
                <a:latin typeface="Arial" panose="020B0604020202020204" pitchFamily="34" charset="0"/>
                <a:cs typeface="Arial" panose="020B0604020202020204" pitchFamily="34" charset="0"/>
              </a:rPr>
              <a:t>etc</a:t>
            </a:r>
            <a:r>
              <a:rPr lang="it-IT" sz="2000" b="1" dirty="0">
                <a:solidFill>
                  <a:srgbClr val="3333CC"/>
                </a:solidFill>
                <a:latin typeface="Arial" panose="020B0604020202020204" pitchFamily="34" charset="0"/>
                <a:cs typeface="Arial" panose="020B0604020202020204" pitchFamily="34" charset="0"/>
              </a:rPr>
              <a:t>)</a:t>
            </a:r>
          </a:p>
          <a:p>
            <a:pPr lvl="0" algn="just" defTabSz="576000" eaLnBrk="1" hangingPunct="1">
              <a:spcBef>
                <a:spcPct val="0"/>
              </a:spcBef>
              <a:spcAft>
                <a:spcPts val="600"/>
              </a:spcAft>
              <a:buClrTx/>
              <a:buFontTx/>
              <a:buChar char="-"/>
            </a:pPr>
            <a:r>
              <a:rPr lang="it-IT" sz="2000" b="1" dirty="0">
                <a:solidFill>
                  <a:srgbClr val="3333CC"/>
                </a:solidFill>
                <a:latin typeface="Arial" panose="020B0604020202020204" pitchFamily="34" charset="0"/>
                <a:cs typeface="Arial" panose="020B0604020202020204" pitchFamily="34" charset="0"/>
              </a:rPr>
              <a:t>Congruenza delle attività e del quadro finanziario in relazione agli obiettivi del progetto come espresso nel Quadro logico</a:t>
            </a:r>
          </a:p>
          <a:p>
            <a:pPr defTabSz="576000" eaLnBrk="1" hangingPunct="1">
              <a:spcBef>
                <a:spcPct val="0"/>
              </a:spcBef>
              <a:buClrTx/>
              <a:buFontTx/>
              <a:buChar char="-"/>
            </a:pPr>
            <a:endParaRPr lang="it-IT" sz="800"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16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18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100" b="1" dirty="0">
              <a:solidFill>
                <a:srgbClr val="3333CC"/>
              </a:solidFill>
              <a:latin typeface="Arial" panose="020B0604020202020204" pitchFamily="34" charset="0"/>
              <a:ea typeface="+mj-ea"/>
              <a:cs typeface="Arial" panose="020B0604020202020204" pitchFamily="34" charset="0"/>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100" kern="1200" dirty="0">
              <a:solidFill>
                <a:srgbClr val="000000"/>
              </a:solidFill>
              <a:latin typeface="Arial" panose="020B0604020202020204" pitchFamily="34" charset="0"/>
              <a:cs typeface="Arial" panose="020B0604020202020204" pitchFamily="34" charset="0"/>
            </a:endParaRPr>
          </a:p>
          <a:p>
            <a:pPr algn="just" eaLnBrk="1" hangingPunct="1">
              <a:defRPr/>
            </a:pPr>
            <a:endParaRPr lang="it-IT" sz="1400" b="1" i="1" dirty="0">
              <a:latin typeface="Arial" panose="020B0604020202020204" pitchFamily="34" charset="0"/>
              <a:cs typeface="Arial" panose="020B0604020202020204" pitchFamily="34" charset="0"/>
            </a:endParaRPr>
          </a:p>
        </p:txBody>
      </p:sp>
      <p:pic>
        <p:nvPicPr>
          <p:cNvPr id="2050" name="Picture 2" hidden="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44624"/>
            <a:ext cx="18288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Immagine 3" descr="Immagine che contiene testo, schermata, Elementi grafici, Carattere&#10;&#10;Descrizione generata automaticamente">
            <a:extLst>
              <a:ext uri="{FF2B5EF4-FFF2-40B4-BE49-F238E27FC236}">
                <a16:creationId xmlns:a16="http://schemas.microsoft.com/office/drawing/2014/main" id="{49192546-308B-570B-9B5F-2DC2E79FFD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12910792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467544" y="836712"/>
            <a:ext cx="8280920" cy="5688631"/>
          </a:xfrm>
        </p:spPr>
        <p:txBody>
          <a:bodyPr/>
          <a:lstStyle/>
          <a:p>
            <a:pPr mar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CRITERI di valutazione</a:t>
            </a:r>
            <a:endParaRPr lang="it-IT" sz="2000" b="1" cap="all" dirty="0">
              <a:solidFill>
                <a:srgbClr val="00B05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indent="0" algn="ctr" eaLnBrk="1" hangingPunct="1">
              <a:spcBef>
                <a:spcPct val="0"/>
              </a:spcBef>
              <a:spcAft>
                <a:spcPts val="0"/>
              </a:spcAft>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valutativi </a:t>
            </a:r>
          </a:p>
          <a:p>
            <a:pPr marL="0" indent="0" algn="ctr" eaLnBrk="1" hangingPunct="1">
              <a:spcBef>
                <a:spcPct val="0"/>
              </a:spcBef>
              <a:spcAft>
                <a:spcPts val="0"/>
              </a:spcAft>
              <a:buClrTx/>
              <a:buNone/>
            </a:pPr>
            <a:endParaRPr lang="it-IT" sz="500" b="1" cap="all" dirty="0">
              <a:solidFill>
                <a:srgbClr val="3333CC"/>
              </a:solidFill>
              <a:latin typeface="Arial" panose="020B0604020202020204" pitchFamily="34" charset="0"/>
              <a:ea typeface="+mj-ea"/>
              <a:cs typeface="Arial" panose="020B0604020202020204" pitchFamily="34" charset="0"/>
            </a:endParaRPr>
          </a:p>
          <a:p>
            <a:pPr marL="0" indent="0" algn="ctr" eaLnBrk="1" hangingPunct="1">
              <a:spcBef>
                <a:spcPct val="0"/>
              </a:spcBef>
              <a:spcAft>
                <a:spcPts val="0"/>
              </a:spcAft>
              <a:buClrTx/>
              <a:buNone/>
            </a:pPr>
            <a:r>
              <a:rPr lang="it-IT" sz="1600" b="1" cap="all" dirty="0">
                <a:solidFill>
                  <a:srgbClr val="3333CC"/>
                </a:solidFill>
                <a:latin typeface="Arial" panose="020B0604020202020204" pitchFamily="34" charset="0"/>
                <a:ea typeface="+mj-ea"/>
                <a:cs typeface="Arial" panose="020B0604020202020204" pitchFamily="34" charset="0"/>
              </a:rPr>
              <a:t>Avvisi ordinari </a:t>
            </a: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e avviso tematico </a:t>
            </a:r>
            <a:r>
              <a:rPr kumimoji="0" lang="it-IT" sz="1600" b="1" i="0" u="none" strike="noStrike" kern="0" cap="all" spc="0" normalizeH="0" baseline="0" noProof="0" dirty="0" err="1">
                <a:ln>
                  <a:noFill/>
                </a:ln>
                <a:solidFill>
                  <a:srgbClr val="3333CC"/>
                </a:solidFill>
                <a:effectLst/>
                <a:uLnTx/>
                <a:uFillTx/>
                <a:latin typeface="Arial" panose="020B0604020202020204" pitchFamily="34" charset="0"/>
                <a:ea typeface="+mn-ea"/>
                <a:cs typeface="Arial" panose="020B0604020202020204" pitchFamily="34" charset="0"/>
              </a:rPr>
              <a:t>creativita’</a:t>
            </a:r>
            <a:endParaRPr lang="it-IT" sz="16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2000" b="1" cap="all" dirty="0">
                <a:solidFill>
                  <a:srgbClr val="3333CC"/>
                </a:solidFill>
                <a:latin typeface="Arial" panose="020B0604020202020204" pitchFamily="34" charset="0"/>
                <a:ea typeface="+mj-ea"/>
                <a:cs typeface="Arial" panose="020B0604020202020204" pitchFamily="34" charset="0"/>
              </a:rPr>
              <a:t> </a:t>
            </a:r>
            <a:endParaRPr lang="it-IT" sz="2000" b="1" dirty="0">
              <a:solidFill>
                <a:srgbClr val="3333CC"/>
              </a:solidFill>
              <a:latin typeface="Arial" panose="020B0604020202020204" pitchFamily="34" charset="0"/>
              <a:cs typeface="Arial" panose="020B0604020202020204" pitchFamily="34" charset="0"/>
            </a:endParaRPr>
          </a:p>
          <a:p>
            <a:pPr marL="0" lvl="0" indent="0" algn="ctr" eaLnBrk="1" hangingPunct="1">
              <a:spcBef>
                <a:spcPct val="0"/>
              </a:spcBef>
              <a:buClrTx/>
              <a:buNone/>
            </a:pPr>
            <a:r>
              <a:rPr lang="it-IT" sz="2000" b="1" dirty="0">
                <a:solidFill>
                  <a:schemeClr val="accent6"/>
                </a:solidFill>
                <a:latin typeface="Arial" panose="020B0604020202020204" pitchFamily="34" charset="0"/>
                <a:cs typeface="Arial" panose="020B0604020202020204" pitchFamily="34" charset="0"/>
              </a:rPr>
              <a:t>Capacità dell’iniziativa di essere stimolo all’inclusività sociale</a:t>
            </a:r>
          </a:p>
          <a:p>
            <a:pPr marL="457200" lvl="1" indent="0" algn="just" defTabSz="576000" eaLnBrk="1" hangingPunct="1">
              <a:spcBef>
                <a:spcPct val="0"/>
              </a:spcBef>
              <a:spcAft>
                <a:spcPts val="600"/>
              </a:spcAft>
              <a:buNone/>
            </a:pPr>
            <a:endParaRPr lang="it-IT" sz="2000" b="1" dirty="0">
              <a:solidFill>
                <a:schemeClr val="accent6"/>
              </a:solidFill>
              <a:latin typeface="Arial" panose="020B0604020202020204" pitchFamily="34" charset="0"/>
              <a:ea typeface="+mn-ea"/>
              <a:cs typeface="Arial" panose="020B0604020202020204" pitchFamily="34" charset="0"/>
            </a:endParaRPr>
          </a:p>
          <a:p>
            <a:pPr marL="180000" lvl="1" indent="0" algn="just" defTabSz="576000" eaLnBrk="1" hangingPunct="1">
              <a:spcBef>
                <a:spcPct val="0"/>
              </a:spcBef>
              <a:spcAft>
                <a:spcPts val="600"/>
              </a:spcAft>
              <a:buNone/>
            </a:pPr>
            <a:r>
              <a:rPr lang="it-IT" sz="1400" b="1" dirty="0">
                <a:solidFill>
                  <a:schemeClr val="accent6"/>
                </a:solidFill>
                <a:latin typeface="Arial" panose="020B0604020202020204" pitchFamily="34" charset="0"/>
                <a:ea typeface="+mn-ea"/>
                <a:cs typeface="Arial" panose="020B0604020202020204" pitchFamily="34" charset="0"/>
              </a:rPr>
              <a:t>a) favorire la partecipazione attiva dei giovani alla vita della propria comunità (percorsi di cittadinanza attiva); </a:t>
            </a:r>
          </a:p>
          <a:p>
            <a:pPr marL="180000" lvl="1" indent="0" algn="just" defTabSz="576000" eaLnBrk="1" hangingPunct="1">
              <a:spcBef>
                <a:spcPct val="0"/>
              </a:spcBef>
              <a:spcAft>
                <a:spcPts val="600"/>
              </a:spcAft>
              <a:buNone/>
            </a:pPr>
            <a:r>
              <a:rPr lang="it-IT" sz="1400" b="1" dirty="0">
                <a:solidFill>
                  <a:schemeClr val="accent6"/>
                </a:solidFill>
                <a:latin typeface="Arial" panose="020B0604020202020204" pitchFamily="34" charset="0"/>
                <a:ea typeface="+mn-ea"/>
                <a:cs typeface="Arial" panose="020B0604020202020204" pitchFamily="34" charset="0"/>
              </a:rPr>
              <a:t>b) favorire l’utilizzo e la fruizione dei luoghi e degli spazi da parte di segmenti sociali caratterizzati da situazioni di marginalità sociale, con l’obiettivo di accrescerne le competenze e promuovere una maggiore confidenza in sé stessi; </a:t>
            </a:r>
          </a:p>
          <a:p>
            <a:pPr marL="180000" lvl="1" indent="0" algn="just" defTabSz="576000" eaLnBrk="1" hangingPunct="1">
              <a:spcBef>
                <a:spcPct val="0"/>
              </a:spcBef>
              <a:spcAft>
                <a:spcPts val="600"/>
              </a:spcAft>
              <a:buNone/>
            </a:pPr>
            <a:r>
              <a:rPr lang="it-IT" sz="1400" b="1" dirty="0">
                <a:solidFill>
                  <a:schemeClr val="accent6"/>
                </a:solidFill>
                <a:latin typeface="Arial" panose="020B0604020202020204" pitchFamily="34" charset="0"/>
                <a:ea typeface="+mn-ea"/>
                <a:cs typeface="Arial" panose="020B0604020202020204" pitchFamily="34" charset="0"/>
              </a:rPr>
              <a:t>c) favorire il benessere di persone diversamente abili, o che soffrono di alcune malattie, ovvero di problemi legati all’invecchiamento e alla solitudine.</a:t>
            </a:r>
          </a:p>
          <a:p>
            <a:pPr marL="0" lvl="0" indent="0" eaLnBrk="1" hangingPunct="1">
              <a:spcBef>
                <a:spcPct val="0"/>
              </a:spcBef>
              <a:buClrTx/>
              <a:buNone/>
            </a:pPr>
            <a:endParaRPr lang="it-IT" sz="16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18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100" b="1" dirty="0">
              <a:solidFill>
                <a:srgbClr val="3333CC"/>
              </a:solidFill>
              <a:latin typeface="Arial" panose="020B0604020202020204" pitchFamily="34" charset="0"/>
              <a:ea typeface="+mj-ea"/>
              <a:cs typeface="Arial" panose="020B0604020202020204" pitchFamily="34" charset="0"/>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100" kern="1200" dirty="0">
              <a:solidFill>
                <a:srgbClr val="000000"/>
              </a:solidFill>
              <a:latin typeface="Arial" panose="020B0604020202020204" pitchFamily="34" charset="0"/>
              <a:cs typeface="Arial" panose="020B0604020202020204" pitchFamily="34" charset="0"/>
            </a:endParaRPr>
          </a:p>
          <a:p>
            <a:pPr algn="just" eaLnBrk="1" hangingPunct="1">
              <a:defRPr/>
            </a:pPr>
            <a:endParaRPr lang="it-IT" sz="1400" b="1" i="1" dirty="0">
              <a:latin typeface="Arial" panose="020B0604020202020204" pitchFamily="34" charset="0"/>
              <a:cs typeface="Arial" panose="020B0604020202020204" pitchFamily="34" charset="0"/>
            </a:endParaRPr>
          </a:p>
        </p:txBody>
      </p:sp>
      <p:pic>
        <p:nvPicPr>
          <p:cNvPr id="2050" name="Picture 2" hidden="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44624"/>
            <a:ext cx="18288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Immagine 3" descr="Immagine che contiene testo, schermata, Elementi grafici, Carattere&#10;&#10;Descrizione generata automaticamente">
            <a:extLst>
              <a:ext uri="{FF2B5EF4-FFF2-40B4-BE49-F238E27FC236}">
                <a16:creationId xmlns:a16="http://schemas.microsoft.com/office/drawing/2014/main" id="{1C687062-4727-12A8-863E-2EACB8F19C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36287446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644008" y="188640"/>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467544" y="836713"/>
            <a:ext cx="8280920" cy="5112568"/>
          </a:xfrm>
        </p:spPr>
        <p:txBody>
          <a:bodyPr/>
          <a:lstStyle/>
          <a:p>
            <a:pPr mar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CRITERI di valutazione</a:t>
            </a:r>
            <a:endParaRPr lang="it-IT" sz="2000" b="1" cap="all" dirty="0">
              <a:solidFill>
                <a:srgbClr val="00B050"/>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ts val="0"/>
              </a:spcBef>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valutativi</a:t>
            </a:r>
          </a:p>
          <a:p>
            <a:pPr marL="0" lvl="0" indent="0" algn="ctr" eaLnBrk="1" hangingPunct="1">
              <a:spcBef>
                <a:spcPts val="0"/>
              </a:spcBef>
              <a:buClrTx/>
              <a:buNone/>
            </a:pPr>
            <a:endParaRPr lang="it-IT" sz="600" b="1" cap="all" dirty="0">
              <a:solidFill>
                <a:srgbClr val="3333CC"/>
              </a:solidFill>
              <a:latin typeface="Arial" panose="020B0604020202020204" pitchFamily="34" charset="0"/>
              <a:ea typeface="+mj-ea"/>
              <a:cs typeface="Arial" panose="020B0604020202020204" pitchFamily="34" charset="0"/>
            </a:endParaRPr>
          </a:p>
          <a:p>
            <a:pPr marL="0" marR="0" lvl="0" indent="0" algn="ctr" defTabSz="914400" rtl="0" eaLnBrk="1" fontAlgn="base" latinLnBrk="0" hangingPunct="1">
              <a:lnSpc>
                <a:spcPct val="100000"/>
              </a:lnSpc>
              <a:spcBef>
                <a:spcPts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Avvisi ordinari e avviso tematico </a:t>
            </a:r>
            <a:r>
              <a:rPr kumimoji="0" lang="it-IT" sz="1600" b="1" i="0" u="none" strike="noStrike" kern="0" cap="all" spc="0" normalizeH="0" baseline="0" noProof="0" dirty="0" err="1">
                <a:ln>
                  <a:noFill/>
                </a:ln>
                <a:solidFill>
                  <a:srgbClr val="3333CC"/>
                </a:solidFill>
                <a:effectLst/>
                <a:uLnTx/>
                <a:uFillTx/>
                <a:latin typeface="Arial" panose="020B0604020202020204" pitchFamily="34" charset="0"/>
                <a:ea typeface="+mn-ea"/>
                <a:cs typeface="Arial" panose="020B0604020202020204" pitchFamily="34" charset="0"/>
              </a:rPr>
              <a:t>creativita’</a:t>
            </a:r>
            <a:endPar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endParaRPr>
          </a:p>
          <a:p>
            <a:pPr marL="0" lvl="0" indent="0" algn="ctr" eaLnBrk="1" hangingPunct="1">
              <a:spcBef>
                <a:spcPct val="0"/>
              </a:spcBef>
              <a:buClrTx/>
              <a:buNone/>
            </a:pPr>
            <a:endParaRPr lang="it-IT" sz="2000" dirty="0">
              <a:solidFill>
                <a:srgbClr val="3333CC"/>
              </a:solidFill>
              <a:latin typeface="Arial" panose="020B0604020202020204" pitchFamily="34" charset="0"/>
              <a:ea typeface="+mj-ea"/>
              <a:cs typeface="Arial" panose="020B0604020202020204" pitchFamily="34" charset="0"/>
            </a:endParaRPr>
          </a:p>
          <a:p>
            <a:pPr marL="0" indent="0" algn="ctr" defTabSz="576000" eaLnBrk="1" hangingPunct="1">
              <a:spcBef>
                <a:spcPct val="0"/>
              </a:spcBef>
              <a:buClrTx/>
              <a:buNone/>
            </a:pPr>
            <a:r>
              <a:rPr lang="it-IT" sz="2000" dirty="0">
                <a:solidFill>
                  <a:srgbClr val="3333CC"/>
                </a:solidFill>
                <a:latin typeface="Arial" panose="020B0604020202020204" pitchFamily="34" charset="0"/>
                <a:ea typeface="+mj-ea"/>
                <a:cs typeface="Arial" panose="020B0604020202020204" pitchFamily="34" charset="0"/>
              </a:rPr>
              <a:t>in relazione all’iniziativa incentivata su ciascun avviso: </a:t>
            </a:r>
            <a:endParaRPr lang="it-IT" sz="2000" b="1" dirty="0">
              <a:solidFill>
                <a:srgbClr val="3333CC"/>
              </a:solidFill>
              <a:latin typeface="Arial" panose="020B0604020202020204" pitchFamily="34" charset="0"/>
              <a:ea typeface="+mj-ea"/>
              <a:cs typeface="Arial" panose="020B0604020202020204" pitchFamily="34" charset="0"/>
            </a:endParaRPr>
          </a:p>
          <a:p>
            <a:pPr marL="0" indent="0" algn="just" defTabSz="576000" eaLnBrk="1" hangingPunct="1">
              <a:spcBef>
                <a:spcPct val="0"/>
              </a:spcBef>
              <a:buClrTx/>
              <a:buNone/>
            </a:pPr>
            <a:endParaRPr lang="it-IT" sz="1000" b="1" dirty="0">
              <a:solidFill>
                <a:srgbClr val="3333CC"/>
              </a:solidFill>
              <a:latin typeface="Arial" panose="020B0604020202020204" pitchFamily="34" charset="0"/>
              <a:ea typeface="+mj-ea"/>
              <a:cs typeface="Arial" panose="020B0604020202020204" pitchFamily="34" charset="0"/>
            </a:endParaRPr>
          </a:p>
          <a:p>
            <a:pPr algn="just" defTabSz="576000" eaLnBrk="1" hangingPunct="1">
              <a:spcBef>
                <a:spcPct val="0"/>
              </a:spcBef>
              <a:spcAft>
                <a:spcPts val="1200"/>
              </a:spcAft>
              <a:buClrTx/>
              <a:buFontTx/>
              <a:buChar char="-"/>
            </a:pPr>
            <a:r>
              <a:rPr lang="it-IT" sz="1800" b="1" dirty="0">
                <a:solidFill>
                  <a:schemeClr val="accent2"/>
                </a:solidFill>
                <a:latin typeface="Arial" panose="020B0604020202020204" pitchFamily="34" charset="0"/>
                <a:cs typeface="Arial" panose="020B0604020202020204" pitchFamily="34" charset="0"/>
              </a:rPr>
              <a:t>Previsione di attività per la partecipazione attiva e il ruolo del pubblico (Eventi e festival, Rassegne e stagioni, Orchestre)</a:t>
            </a:r>
          </a:p>
          <a:p>
            <a:pPr algn="just" defTabSz="576000" eaLnBrk="1" hangingPunct="1">
              <a:spcBef>
                <a:spcPct val="0"/>
              </a:spcBef>
              <a:spcAft>
                <a:spcPts val="1200"/>
              </a:spcAft>
              <a:buClrTx/>
              <a:buFontTx/>
              <a:buChar char="-"/>
            </a:pPr>
            <a:r>
              <a:rPr lang="it-IT" sz="1800" b="1" dirty="0">
                <a:solidFill>
                  <a:schemeClr val="accent2"/>
                </a:solidFill>
                <a:latin typeface="Arial" panose="020B0604020202020204" pitchFamily="34" charset="0"/>
                <a:cs typeface="Arial" panose="020B0604020202020204" pitchFamily="34" charset="0"/>
              </a:rPr>
              <a:t>Capacità di accrescere le competenza del pubblico con percorsi sul linguaggio cinematografico e audiovisivo (Manifestazioni e festival cinematografici)</a:t>
            </a:r>
          </a:p>
          <a:p>
            <a:pPr algn="just" defTabSz="576000" eaLnBrk="1" hangingPunct="1">
              <a:spcBef>
                <a:spcPct val="0"/>
              </a:spcBef>
              <a:spcAft>
                <a:spcPts val="1200"/>
              </a:spcAft>
              <a:buClrTx/>
              <a:buFontTx/>
              <a:buChar char="-"/>
            </a:pPr>
            <a:r>
              <a:rPr lang="it-IT" sz="1800" b="1" dirty="0">
                <a:solidFill>
                  <a:schemeClr val="accent2"/>
                </a:solidFill>
                <a:latin typeface="Arial" panose="020B0604020202020204" pitchFamily="34" charset="0"/>
                <a:cs typeface="Arial" panose="020B0604020202020204" pitchFamily="34" charset="0"/>
              </a:rPr>
              <a:t>Ampiezza della programmazione artistica (numero giornate/prime </a:t>
            </a:r>
            <a:r>
              <a:rPr lang="it-IT" sz="1800" b="1" dirty="0">
                <a:solidFill>
                  <a:schemeClr val="accent6"/>
                </a:solidFill>
                <a:latin typeface="Arial" panose="020B0604020202020204" pitchFamily="34" charset="0"/>
                <a:cs typeface="Arial" panose="020B0604020202020204" pitchFamily="34" charset="0"/>
              </a:rPr>
              <a:t>e la valorizzazione delle produzioni regionali–</a:t>
            </a:r>
            <a:r>
              <a:rPr lang="it-IT" sz="1800" b="1" dirty="0">
                <a:solidFill>
                  <a:schemeClr val="accent2"/>
                </a:solidFill>
                <a:latin typeface="Arial" panose="020B0604020202020204" pitchFamily="34" charset="0"/>
                <a:cs typeface="Arial" panose="020B0604020202020204" pitchFamily="34" charset="0"/>
              </a:rPr>
              <a:t> Rassegne Stagioni)</a:t>
            </a:r>
          </a:p>
          <a:p>
            <a:pPr lvl="0" algn="just" defTabSz="576000" eaLnBrk="1" hangingPunct="1">
              <a:spcBef>
                <a:spcPct val="0"/>
              </a:spcBef>
              <a:spcAft>
                <a:spcPts val="1200"/>
              </a:spcAft>
              <a:buClrTx/>
              <a:buFontTx/>
              <a:buChar char="-"/>
            </a:pPr>
            <a:r>
              <a:rPr lang="it-IT" sz="1800" b="1" dirty="0">
                <a:solidFill>
                  <a:srgbClr val="3333CC"/>
                </a:solidFill>
                <a:latin typeface="Arial" panose="020B0604020202020204" pitchFamily="34" charset="0"/>
                <a:ea typeface="+mj-ea"/>
                <a:cs typeface="Arial" panose="020B0604020202020204" pitchFamily="34" charset="0"/>
              </a:rPr>
              <a:t>Valorizzazione lingue minoritarie e/o comunitarie, inglese </a:t>
            </a:r>
            <a:r>
              <a:rPr lang="it-IT" sz="1800" b="1" dirty="0">
                <a:solidFill>
                  <a:schemeClr val="accent2"/>
                </a:solidFill>
                <a:latin typeface="Arial" panose="020B0604020202020204" pitchFamily="34" charset="0"/>
                <a:ea typeface="+mj-ea"/>
                <a:cs typeface="Arial" panose="020B0604020202020204" pitchFamily="34" charset="0"/>
              </a:rPr>
              <a:t>(Avvisi Divulgazione, Mostre e Creatività)</a:t>
            </a:r>
          </a:p>
          <a:p>
            <a:pPr algn="just" defTabSz="576000" eaLnBrk="1" hangingPunct="1">
              <a:spcBef>
                <a:spcPct val="0"/>
              </a:spcBef>
              <a:spcAft>
                <a:spcPts val="1200"/>
              </a:spcAft>
              <a:buClrTx/>
              <a:buFontTx/>
              <a:buChar char="-"/>
            </a:pPr>
            <a:endParaRPr lang="it-IT" sz="2000" b="1" dirty="0">
              <a:solidFill>
                <a:srgbClr val="00B050"/>
              </a:solidFill>
              <a:latin typeface="Arial" panose="020B0604020202020204" pitchFamily="34" charset="0"/>
              <a:cs typeface="Arial" panose="020B0604020202020204" pitchFamily="34" charset="0"/>
            </a:endParaRPr>
          </a:p>
          <a:p>
            <a:pPr marL="0" lvl="0" indent="0" algn="just" defTabSz="576000" eaLnBrk="1" hangingPunct="1">
              <a:spcBef>
                <a:spcPct val="0"/>
              </a:spcBef>
              <a:spcAft>
                <a:spcPts val="1200"/>
              </a:spcAft>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ctr" eaLnBrk="1" hangingPunct="1">
              <a:spcBef>
                <a:spcPct val="0"/>
              </a:spcBef>
              <a:buClrTx/>
              <a:buNone/>
            </a:pPr>
            <a:endParaRPr lang="it-IT" sz="1600" b="1" dirty="0">
              <a:solidFill>
                <a:srgbClr val="3333CC"/>
              </a:solidFill>
              <a:ea typeface="+mj-ea"/>
              <a:cs typeface="+mj-cs"/>
            </a:endParaRPr>
          </a:p>
          <a:p>
            <a:pPr marL="0" lvl="0" indent="0" eaLnBrk="1" hangingPunct="1">
              <a:spcBef>
                <a:spcPct val="0"/>
              </a:spcBef>
              <a:buClrTx/>
              <a:buNone/>
            </a:pPr>
            <a:endParaRPr lang="it-IT" sz="1600" b="1" dirty="0">
              <a:solidFill>
                <a:srgbClr val="3333CC"/>
              </a:solidFill>
              <a:ea typeface="+mj-ea"/>
              <a:cs typeface="+mj-cs"/>
            </a:endParaRPr>
          </a:p>
          <a:p>
            <a:pPr marL="0" lvl="0" indent="0" eaLnBrk="1" hangingPunct="1">
              <a:spcBef>
                <a:spcPct val="0"/>
              </a:spcBef>
              <a:buClrTx/>
              <a:buNone/>
            </a:pPr>
            <a:endParaRPr lang="it-IT" sz="1800" b="1" dirty="0">
              <a:solidFill>
                <a:srgbClr val="3333CC"/>
              </a:solidFill>
              <a:ea typeface="+mj-ea"/>
              <a:cs typeface="+mj-cs"/>
            </a:endParaRPr>
          </a:p>
          <a:p>
            <a:pPr marL="0" lvl="0" indent="0" eaLnBrk="1" hangingPunct="1">
              <a:spcBef>
                <a:spcPct val="0"/>
              </a:spcBef>
              <a:buClrTx/>
              <a:buNone/>
            </a:pPr>
            <a:endParaRPr lang="it-IT" sz="2100" b="1" dirty="0">
              <a:solidFill>
                <a:srgbClr val="3333CC"/>
              </a:solidFill>
              <a:ea typeface="+mj-ea"/>
              <a:cs typeface="+mj-cs"/>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ea typeface="+mj-ea"/>
              <a:cs typeface="+mj-cs"/>
            </a:endParaRPr>
          </a:p>
          <a:p>
            <a:pPr marL="0" lvl="0" indent="0" algn="just" eaLnBrk="1" hangingPunct="1">
              <a:spcBef>
                <a:spcPct val="0"/>
              </a:spcBef>
              <a:buClrTx/>
              <a:buNone/>
            </a:pPr>
            <a:endParaRPr lang="it-IT" sz="2100" kern="1200" dirty="0">
              <a:solidFill>
                <a:srgbClr val="000000"/>
              </a:solidFill>
              <a:latin typeface="DecimaWE Rg" pitchFamily="2" charset="0"/>
            </a:endParaRPr>
          </a:p>
          <a:p>
            <a:pPr algn="just" eaLnBrk="1" hangingPunct="1">
              <a:defRPr/>
            </a:pPr>
            <a:endParaRPr lang="it-IT" sz="1400" b="1" i="1" dirty="0"/>
          </a:p>
        </p:txBody>
      </p:sp>
      <p:pic>
        <p:nvPicPr>
          <p:cNvPr id="4" name="Immagine 3" descr="Immagine che contiene testo, schermata, Elementi grafici, Carattere&#10;&#10;Descrizione generata automaticamente">
            <a:extLst>
              <a:ext uri="{FF2B5EF4-FFF2-40B4-BE49-F238E27FC236}">
                <a16:creationId xmlns:a16="http://schemas.microsoft.com/office/drawing/2014/main" id="{4A4B9CAD-7BBB-621C-4D61-58F1D790378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1" y="-13691"/>
            <a:ext cx="1828533" cy="969602"/>
          </a:xfrm>
          <a:prstGeom prst="rect">
            <a:avLst/>
          </a:prstGeom>
        </p:spPr>
      </p:pic>
    </p:spTree>
    <p:extLst>
      <p:ext uri="{BB962C8B-B14F-4D97-AF65-F5344CB8AC3E}">
        <p14:creationId xmlns:p14="http://schemas.microsoft.com/office/powerpoint/2010/main" val="11405553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DecimaWE Rg"/>
        <a:ea typeface=""/>
        <a:cs typeface=""/>
      </a:majorFont>
      <a:minorFont>
        <a:latin typeface="DecimaWE Rg"/>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4400" b="0" i="0" u="none" strike="noStrike" cap="none" normalizeH="0" baseline="0" smtClean="0">
            <a:ln>
              <a:noFill/>
            </a:ln>
            <a:solidFill>
              <a:schemeClr val="tx1"/>
            </a:solidFill>
            <a:effectLst/>
            <a:latin typeface="DecimaWE Rg"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4400" b="0" i="0" u="none" strike="noStrike" cap="none" normalizeH="0" baseline="0" smtClean="0">
            <a:ln>
              <a:noFill/>
            </a:ln>
            <a:solidFill>
              <a:schemeClr val="tx1"/>
            </a:solidFill>
            <a:effectLst/>
            <a:latin typeface="DecimaWE Rg" pitchFamily="2" charset="0"/>
          </a:defRPr>
        </a:defPPr>
      </a:lstStyle>
    </a:lnDef>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ersonalizza struttur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8270</TotalTime>
  <Words>2685</Words>
  <Application>Microsoft Office PowerPoint</Application>
  <PresentationFormat>Presentazione su schermo (4:3)</PresentationFormat>
  <Paragraphs>624</Paragraphs>
  <Slides>43</Slides>
  <Notes>4</Notes>
  <HiddenSlides>0</HiddenSlides>
  <MMClips>0</MMClips>
  <ScaleCrop>false</ScaleCrop>
  <HeadingPairs>
    <vt:vector size="6" baseType="variant">
      <vt:variant>
        <vt:lpstr>Caratteri utilizzati</vt:lpstr>
      </vt:variant>
      <vt:variant>
        <vt:i4>9</vt:i4>
      </vt:variant>
      <vt:variant>
        <vt:lpstr>Tema</vt:lpstr>
      </vt:variant>
      <vt:variant>
        <vt:i4>2</vt:i4>
      </vt:variant>
      <vt:variant>
        <vt:lpstr>Titoli diapositive</vt:lpstr>
      </vt:variant>
      <vt:variant>
        <vt:i4>43</vt:i4>
      </vt:variant>
    </vt:vector>
  </HeadingPairs>
  <TitlesOfParts>
    <vt:vector size="54" baseType="lpstr">
      <vt:lpstr>Arial</vt:lpstr>
      <vt:lpstr>Calibri</vt:lpstr>
      <vt:lpstr>Calibri Light</vt:lpstr>
      <vt:lpstr>DecimaUNI02 Rg</vt:lpstr>
      <vt:lpstr>DecimaW03 Rg</vt:lpstr>
      <vt:lpstr>DecimaWE Rg</vt:lpstr>
      <vt:lpstr>Symbol</vt:lpstr>
      <vt:lpstr>Times New Roman</vt:lpstr>
      <vt:lpstr>Wingdings</vt:lpstr>
      <vt:lpstr>Struttura predefinita</vt:lpstr>
      <vt:lpstr>Personalizza struttura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AVVIO DEI PROGETTI E AMMISSIBILITA’ DI SPESA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Per ulteriori informazioni</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sandro</dc:creator>
  <cp:lastModifiedBy>Gelsomini Francesca</cp:lastModifiedBy>
  <cp:revision>490</cp:revision>
  <cp:lastPrinted>2024-11-11T15:28:01Z</cp:lastPrinted>
  <dcterms:created xsi:type="dcterms:W3CDTF">2006-02-07T08:20:31Z</dcterms:created>
  <dcterms:modified xsi:type="dcterms:W3CDTF">2024-11-12T13:47:01Z</dcterms:modified>
</cp:coreProperties>
</file>