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5" r:id="rId5"/>
    <p:sldId id="395" r:id="rId6"/>
    <p:sldId id="402" r:id="rId7"/>
    <p:sldId id="396" r:id="rId8"/>
    <p:sldId id="397" r:id="rId9"/>
    <p:sldId id="398" r:id="rId10"/>
    <p:sldId id="399" r:id="rId11"/>
    <p:sldId id="401" r:id="rId12"/>
    <p:sldId id="400" r:id="rId13"/>
    <p:sldId id="394" r:id="rId14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 autoAdjust="0"/>
  </p:normalViewPr>
  <p:slideViewPr>
    <p:cSldViewPr>
      <p:cViewPr varScale="1">
        <p:scale>
          <a:sx n="69" d="100"/>
          <a:sy n="69" d="100"/>
        </p:scale>
        <p:origin x="1140" y="3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67544" y="908720"/>
            <a:ext cx="842493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endParaRPr lang="it-IT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pubblici L.R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16/2014</a:t>
            </a:r>
          </a:p>
          <a:p>
            <a:pPr eaLnBrk="1" hangingPunct="1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b="1" dirty="0" smtClean="0">
                <a:solidFill>
                  <a:schemeClr val="bg1"/>
                </a:solidFill>
              </a:rPr>
              <a:t>Inquadramento generale</a:t>
            </a:r>
          </a:p>
          <a:p>
            <a:pPr eaLnBrk="1" hangingPunct="1"/>
            <a:endParaRPr lang="it-IT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ATTIVITA’ CULTURALI 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2024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</a:t>
            </a:r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C</a:t>
            </a:r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ulturali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Direzione Cultura e Sport 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548"/>
            <a:ext cx="2830026" cy="60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5145"/>
          <a:stretch>
            <a:fillRect/>
          </a:stretch>
        </p:blipFill>
        <p:spPr bwMode="auto">
          <a:xfrm>
            <a:off x="1835696" y="1196752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8712968" cy="864095"/>
          </a:xfrm>
        </p:spPr>
        <p:txBody>
          <a:bodyPr/>
          <a:lstStyle/>
          <a:p>
            <a:endParaRPr lang="it-IT" dirty="0" smtClean="0"/>
          </a:p>
          <a:p>
            <a:pPr algn="ctr"/>
            <a:r>
              <a:rPr lang="it-IT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Grazie per l’attenzione e buon lavoro!</a:t>
            </a:r>
            <a:endParaRPr lang="it-IT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75" y="72157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237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496855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INQUADRAMENTO NORMATIVO</a:t>
            </a:r>
          </a:p>
          <a:p>
            <a:pPr marL="0" indent="0" algn="ctr" eaLnBrk="1" hangingPunct="1">
              <a:buNone/>
              <a:defRPr/>
            </a:pPr>
            <a:endParaRPr lang="it-IT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Legge </a:t>
            </a:r>
            <a:r>
              <a:rPr lang="it-IT" sz="2000" b="1" dirty="0">
                <a:solidFill>
                  <a:schemeClr val="accent2"/>
                </a:solidFill>
              </a:rPr>
              <a:t>regionale 16/2014 </a:t>
            </a:r>
            <a:r>
              <a:rPr lang="it-IT" sz="1800" b="1" dirty="0"/>
              <a:t>(Norme regionali in materia di attività culturali</a:t>
            </a:r>
            <a:r>
              <a:rPr lang="it-IT" sz="1800" b="1" dirty="0" smtClean="0"/>
              <a:t>): legge di settore</a:t>
            </a:r>
          </a:p>
          <a:p>
            <a:pPr algn="just" eaLnBrk="1" hangingPunct="1"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Legge regionale 19/2021 </a:t>
            </a:r>
            <a:r>
              <a:rPr lang="it-IT" sz="1800" b="1" dirty="0" smtClean="0"/>
              <a:t>(</a:t>
            </a:r>
            <a:r>
              <a:rPr lang="it-IT" sz="1800" b="1" dirty="0">
                <a:solidFill>
                  <a:schemeClr val="tx2"/>
                </a:solidFill>
              </a:rPr>
              <a:t>Disposizioni per il sostegno di Gorizia Capitale europea della Cultura 2025 </a:t>
            </a:r>
            <a:r>
              <a:rPr lang="it-IT" sz="1800" b="1" dirty="0" smtClean="0"/>
              <a:t>) </a:t>
            </a:r>
            <a:r>
              <a:rPr lang="it-IT" sz="2000" b="1" dirty="0" smtClean="0"/>
              <a:t>e </a:t>
            </a:r>
            <a:r>
              <a:rPr lang="it-IT" sz="2000" b="1" dirty="0" smtClean="0">
                <a:solidFill>
                  <a:schemeClr val="accent2"/>
                </a:solidFill>
              </a:rPr>
              <a:t>Legge regionale 24/2021, articolo 6, commi 2 e 3</a:t>
            </a:r>
          </a:p>
          <a:p>
            <a:pPr algn="just" eaLnBrk="1" hangingPunct="1"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Decreto del Presidente della Regione 33/2015 </a:t>
            </a:r>
            <a:r>
              <a:rPr lang="it-IT" sz="1600" b="1" dirty="0" smtClean="0"/>
              <a:t>(regolamento attuativo </a:t>
            </a:r>
            <a:r>
              <a:rPr lang="it-IT" sz="1600" b="1" dirty="0" err="1" smtClean="0"/>
              <a:t>l.r</a:t>
            </a:r>
            <a:r>
              <a:rPr lang="it-IT" sz="1600" b="1" dirty="0" smtClean="0"/>
              <a:t>. 16/2014): strumento giuridico individuato dalla legge regionale 16/2014 per definire:</a:t>
            </a:r>
          </a:p>
          <a:p>
            <a:pPr lvl="1" algn="just" eaLnBrk="1" hangingPunct="1">
              <a:defRPr/>
            </a:pPr>
            <a:r>
              <a:rPr lang="it-IT" sz="1600" b="1" dirty="0" smtClean="0"/>
              <a:t>Modalità </a:t>
            </a:r>
            <a:r>
              <a:rPr lang="it-IT" sz="1600" b="1" dirty="0"/>
              <a:t>selezione progetti: procedimento valutativo a </a:t>
            </a:r>
            <a:r>
              <a:rPr lang="it-IT" sz="1600" b="1" dirty="0" smtClean="0"/>
              <a:t>bando</a:t>
            </a:r>
            <a:endParaRPr lang="it-IT" sz="1600" b="1" dirty="0"/>
          </a:p>
          <a:p>
            <a:pPr lvl="1" algn="just" eaLnBrk="1" hangingPunct="1">
              <a:defRPr/>
            </a:pPr>
            <a:r>
              <a:rPr lang="it-IT" sz="1600" b="1" dirty="0"/>
              <a:t>Spese ammissibili (e principi generali per ammissibilità spese)</a:t>
            </a:r>
          </a:p>
          <a:p>
            <a:pPr lvl="1" algn="just" eaLnBrk="1" hangingPunct="1">
              <a:defRPr/>
            </a:pPr>
            <a:r>
              <a:rPr lang="it-IT" sz="1600" b="1" dirty="0"/>
              <a:t>Spese non ammissibili</a:t>
            </a:r>
          </a:p>
          <a:p>
            <a:pPr lvl="1" algn="just" eaLnBrk="1" hangingPunct="1">
              <a:defRPr/>
            </a:pPr>
            <a:r>
              <a:rPr lang="it-IT" sz="1600" b="1" dirty="0"/>
              <a:t>Documentazione di spesa</a:t>
            </a:r>
          </a:p>
          <a:p>
            <a:pPr lvl="1" algn="just" eaLnBrk="1" hangingPunct="1">
              <a:defRPr/>
            </a:pPr>
            <a:r>
              <a:rPr lang="it-IT" sz="1600" b="1" dirty="0"/>
              <a:t>Termini del </a:t>
            </a:r>
            <a:r>
              <a:rPr lang="it-IT" sz="1600" b="1" dirty="0" smtClean="0"/>
              <a:t>procedimento</a:t>
            </a:r>
          </a:p>
          <a:p>
            <a:pPr marL="400050" algn="just" eaLnBrk="1" hangingPunct="1"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Deliberazione  della Giunta regionale  1673/2023</a:t>
            </a:r>
            <a:endParaRPr lang="it-IT" sz="2000" b="1" dirty="0"/>
          </a:p>
          <a:p>
            <a:pPr marL="457200" indent="-457200" eaLnBrk="1" hangingPunct="1">
              <a:buAutoNum type="arabicPeriod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2137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496855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NOVITA’ GENERALI</a:t>
            </a:r>
          </a:p>
          <a:p>
            <a:pPr algn="just" eaLnBrk="1" hangingPunct="1"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ANTICIPAZIONE TEMPI</a:t>
            </a:r>
            <a:r>
              <a:rPr lang="it-IT" sz="2000" b="1" dirty="0" smtClean="0">
                <a:solidFill>
                  <a:schemeClr val="accent2"/>
                </a:solidFill>
              </a:rPr>
              <a:t>: domande dal 6 novembre al 19 dicembre 2023 (ore 16.00) per pubblicare le graduatorie entro febbraio 2024</a:t>
            </a:r>
            <a:endParaRPr lang="it-IT" sz="1800" b="1" dirty="0" smtClean="0"/>
          </a:p>
          <a:p>
            <a:pPr algn="just" eaLnBrk="1" hangingPunct="1"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LE RISORSE A DISPOSIZIONE NON SONO INDICATE NEI BANDI IN QUANTO VERRANNO STANZIATE CON LEGGE DI BILANCIO 2024</a:t>
            </a:r>
            <a:endParaRPr lang="it-IT" sz="2000" b="1" dirty="0">
              <a:solidFill>
                <a:srgbClr val="FF0000"/>
              </a:solidFill>
            </a:endParaRPr>
          </a:p>
          <a:p>
            <a:pPr marL="400050" algn="just" eaLnBrk="1" hangingPunct="1"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ELIMINAZIONE DELLE FASCE PERCENTUALI DI CONTRIBUTO</a:t>
            </a:r>
            <a:r>
              <a:rPr lang="it-IT" sz="2000" b="1" dirty="0" smtClean="0">
                <a:solidFill>
                  <a:schemeClr val="accent2"/>
                </a:solidFill>
              </a:rPr>
              <a:t>: in caso di finanziamento verrà concesso il 100% del contributo richiesto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SARA’ CONSENTITA LA PARTECIPAZIONE AD ASSOCIAZIONI E FONDAZIONI CON FINALITA’ STATUTARIA CULTURALE O ARTISTICA, ANCHE NON ESCLUSIVA O PREVALENTE</a:t>
            </a:r>
            <a:r>
              <a:rPr lang="it-IT" sz="2000" b="1" dirty="0" smtClean="0">
                <a:solidFill>
                  <a:schemeClr val="tx2"/>
                </a:solidFill>
              </a:rPr>
              <a:t>*</a:t>
            </a:r>
            <a:r>
              <a:rPr lang="it-IT" sz="2000" b="1" dirty="0" smtClean="0">
                <a:solidFill>
                  <a:schemeClr val="accent2"/>
                </a:solidFill>
              </a:rPr>
              <a:t>: è tuttavia previsto un controllo restrittivo </a:t>
            </a:r>
            <a:r>
              <a:rPr lang="it-IT" sz="2000" b="1" dirty="0">
                <a:solidFill>
                  <a:schemeClr val="accent2"/>
                </a:solidFill>
              </a:rPr>
              <a:t>sulla natura del </a:t>
            </a:r>
            <a:r>
              <a:rPr lang="it-IT" sz="2000" b="1" dirty="0" smtClean="0">
                <a:solidFill>
                  <a:schemeClr val="accent2"/>
                </a:solidFill>
              </a:rPr>
              <a:t>progetto, </a:t>
            </a:r>
            <a:r>
              <a:rPr lang="it-IT" sz="2000" b="1" dirty="0">
                <a:solidFill>
                  <a:schemeClr val="accent2"/>
                </a:solidFill>
              </a:rPr>
              <a:t>nel senso che verranno esclusi da valutazione i progetti che non siano culturali o in cui l’aspetto culturale sia marginale</a:t>
            </a:r>
          </a:p>
          <a:p>
            <a:pPr marL="0" indent="0" eaLnBrk="1" hangingPunct="1">
              <a:buNone/>
              <a:defRPr/>
            </a:pPr>
            <a:r>
              <a:rPr lang="it-IT" sz="2400" b="1" dirty="0" smtClean="0"/>
              <a:t>       </a:t>
            </a:r>
            <a:r>
              <a:rPr lang="it-IT" sz="1800" b="1" dirty="0" smtClean="0"/>
              <a:t>* invece per le società cooperative rimane l’obbligo di avere una finalità culturale o  </a:t>
            </a:r>
          </a:p>
          <a:p>
            <a:pPr marL="0" indent="0" eaLnBrk="1" hangingPunct="1">
              <a:buNone/>
              <a:defRPr/>
            </a:pPr>
            <a:r>
              <a:rPr lang="it-IT" sz="1800" b="1" dirty="0"/>
              <a:t> </a:t>
            </a:r>
            <a:r>
              <a:rPr lang="it-IT" sz="1800" b="1" dirty="0" smtClean="0"/>
              <a:t>         artistica esclusiva o prevalente</a:t>
            </a:r>
            <a:endParaRPr lang="it-IT" sz="18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2137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AVVISI</a:t>
            </a:r>
          </a:p>
          <a:p>
            <a:pPr marL="0" indent="0" algn="ctr" eaLnBrk="1" hangingPunct="1">
              <a:buNone/>
              <a:defRPr/>
            </a:pPr>
            <a:endParaRPr lang="it-IT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rgbClr val="00B050"/>
                </a:solidFill>
              </a:rPr>
              <a:t>7 avvisi </a:t>
            </a:r>
            <a:r>
              <a:rPr lang="it-IT" sz="3200" b="1" u="sng" dirty="0" smtClean="0">
                <a:solidFill>
                  <a:srgbClr val="00B050"/>
                </a:solidFill>
              </a:rPr>
              <a:t>«ordinari»</a:t>
            </a:r>
            <a:r>
              <a:rPr lang="it-IT" sz="3200" b="1" dirty="0" smtClean="0">
                <a:solidFill>
                  <a:srgbClr val="00B050"/>
                </a:solidFill>
              </a:rPr>
              <a:t> </a:t>
            </a:r>
          </a:p>
          <a:p>
            <a:pPr marL="0" indent="0" algn="ctr" eaLnBrk="1" hangingPunct="1">
              <a:buNone/>
              <a:defRPr/>
            </a:pPr>
            <a:r>
              <a:rPr lang="it-IT" sz="3200" b="1" dirty="0">
                <a:solidFill>
                  <a:srgbClr val="00B050"/>
                </a:solidFill>
              </a:rPr>
              <a:t>+</a:t>
            </a:r>
            <a:endParaRPr lang="it-IT" sz="3200" b="1" dirty="0" smtClean="0">
              <a:solidFill>
                <a:srgbClr val="00B05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rgbClr val="00B050"/>
                </a:solidFill>
              </a:rPr>
              <a:t> 2 avvisi </a:t>
            </a:r>
            <a:r>
              <a:rPr lang="it-IT" sz="3200" b="1" u="sng" dirty="0" smtClean="0">
                <a:solidFill>
                  <a:srgbClr val="00B050"/>
                </a:solidFill>
              </a:rPr>
              <a:t>«tematici»</a:t>
            </a:r>
            <a:r>
              <a:rPr lang="it-IT" sz="3200" b="1" dirty="0" smtClean="0">
                <a:solidFill>
                  <a:srgbClr val="00B050"/>
                </a:solidFill>
              </a:rPr>
              <a:t> </a:t>
            </a:r>
            <a:r>
              <a:rPr lang="it-IT" sz="32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</a:p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rgbClr val="00B050"/>
                </a:solidFill>
              </a:rPr>
              <a:t>+</a:t>
            </a:r>
          </a:p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rgbClr val="00B050"/>
                </a:solidFill>
              </a:rPr>
              <a:t>4 avvisi </a:t>
            </a:r>
            <a:r>
              <a:rPr lang="it-IT" sz="3200" b="1" u="sng" dirty="0" smtClean="0">
                <a:solidFill>
                  <a:srgbClr val="00B050"/>
                </a:solidFill>
              </a:rPr>
              <a:t>«progetti locali»</a:t>
            </a:r>
            <a:r>
              <a:rPr lang="it-IT" sz="3200" b="1" dirty="0" smtClean="0">
                <a:solidFill>
                  <a:srgbClr val="00B050"/>
                </a:solidFill>
              </a:rPr>
              <a:t> </a:t>
            </a:r>
            <a:r>
              <a:rPr lang="it-IT" sz="32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81" y="188640"/>
            <a:ext cx="2965302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SETTORI DI INTERVENTO</a:t>
            </a:r>
          </a:p>
          <a:p>
            <a:pPr marL="0" indent="0" algn="just" eaLnBrk="1" hangingPunct="1"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7 Avvisi ordinari</a:t>
            </a:r>
          </a:p>
          <a:p>
            <a:pPr algn="just" eaLnBrk="1" hangingPunct="1"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Eventi e festival</a:t>
            </a:r>
          </a:p>
          <a:p>
            <a:pPr algn="just" eaLnBrk="1" hangingPunct="1"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Stagioni e rassegne</a:t>
            </a:r>
          </a:p>
          <a:p>
            <a:pPr algn="just" eaLnBrk="1" hangingPunct="1"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Orchestre</a:t>
            </a:r>
          </a:p>
          <a:p>
            <a:pPr algn="just" eaLnBrk="1" hangingPunct="1"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Cinema</a:t>
            </a:r>
          </a:p>
          <a:p>
            <a:pPr algn="just" eaLnBrk="1" hangingPunct="1"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Divulgazione umanistica</a:t>
            </a:r>
          </a:p>
          <a:p>
            <a:pPr algn="just" eaLnBrk="1" hangingPunct="1"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Divulgazione scientifica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Manifestazioni espositive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 2 Avvisi tematici</a:t>
            </a:r>
            <a:endParaRPr lang="it-IT" sz="2400" b="1" dirty="0">
              <a:solidFill>
                <a:srgbClr val="00B050"/>
              </a:solidFill>
            </a:endParaRPr>
          </a:p>
          <a:p>
            <a:pPr algn="just" eaLnBrk="1" hangingPunct="1"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Creatività</a:t>
            </a:r>
          </a:p>
          <a:p>
            <a:pPr algn="just" eaLnBrk="1" hangingPunct="1"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GO! 2025 </a:t>
            </a:r>
            <a:r>
              <a:rPr lang="it-IT" sz="2400" b="1" dirty="0" smtClean="0">
                <a:solidFill>
                  <a:srgbClr val="FF66FF"/>
                </a:solidFill>
              </a:rPr>
              <a:t>new</a:t>
            </a:r>
            <a:endParaRPr lang="it-IT" sz="2400" b="1" dirty="0">
              <a:solidFill>
                <a:srgbClr val="FF66FF"/>
              </a:solidFill>
            </a:endParaRPr>
          </a:p>
          <a:p>
            <a:pPr algn="just" eaLnBrk="1" hangingPunct="1">
              <a:defRPr/>
            </a:pPr>
            <a:endParaRPr lang="it-IT" sz="2400" b="1" dirty="0"/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81" y="188640"/>
            <a:ext cx="2965302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8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496855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AVVISI </a:t>
            </a:r>
            <a:r>
              <a:rPr lang="it-I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«GO! 2025» - CONFINE</a:t>
            </a:r>
            <a:endParaRPr lang="it-IT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None/>
              <a:defRPr/>
            </a:pPr>
            <a:r>
              <a:rPr lang="it-IT" sz="2400" b="1" u="sng" dirty="0" smtClean="0">
                <a:solidFill>
                  <a:schemeClr val="accent2"/>
                </a:solidFill>
              </a:rPr>
              <a:t>Oggetto: </a:t>
            </a:r>
          </a:p>
          <a:p>
            <a:pPr marL="0" indent="0" algn="just" eaLnBrk="1" hangingPunct="1">
              <a:buNone/>
              <a:defRPr/>
            </a:pPr>
            <a:r>
              <a:rPr lang="it-IT" sz="1600" dirty="0" smtClean="0"/>
              <a:t>Progetti in tutti i settori delle </a:t>
            </a:r>
            <a:r>
              <a:rPr lang="it-IT" sz="1600" dirty="0"/>
              <a:t>attività culturali </a:t>
            </a:r>
            <a:r>
              <a:rPr lang="it-IT" sz="1600" dirty="0" smtClean="0"/>
              <a:t>(spettacolo </a:t>
            </a:r>
            <a:r>
              <a:rPr lang="it-IT" sz="1600" dirty="0"/>
              <a:t>dal vivo,  orchestre, manifestazioni cinematografiche, manifestazioni espositive,  divulgazione della cultura umanistica e </a:t>
            </a:r>
            <a:r>
              <a:rPr lang="it-IT" sz="1600" dirty="0" smtClean="0"/>
              <a:t>scientifica) dirette all’approfondimento del tema del </a:t>
            </a:r>
            <a:r>
              <a:rPr lang="it-IT" sz="1600" b="1" dirty="0" smtClean="0"/>
              <a:t>confine</a:t>
            </a:r>
            <a:r>
              <a:rPr lang="it-IT" sz="1600" dirty="0" smtClean="0">
                <a:solidFill>
                  <a:srgbClr val="00B050"/>
                </a:solidFill>
              </a:rPr>
              <a:t> </a:t>
            </a:r>
            <a:r>
              <a:rPr lang="it-IT" sz="1600" dirty="0"/>
              <a:t>come limite, fisico-geografico o ideale, e delle opportunità di superamento di questo limite, in coerenza con la strategia culturale transfrontaliera dell’evento &lt;&lt;</a:t>
            </a:r>
            <a:r>
              <a:rPr lang="it-IT" sz="1600" b="1" dirty="0"/>
              <a:t>GO! 2025 Nova </a:t>
            </a:r>
            <a:r>
              <a:rPr lang="it-IT" sz="1600" b="1" dirty="0" err="1"/>
              <a:t>Gorica</a:t>
            </a:r>
            <a:r>
              <a:rPr lang="it-IT" sz="1600" b="1" dirty="0"/>
              <a:t> e Gorizia Capitale europea della cultura 2025</a:t>
            </a:r>
            <a:r>
              <a:rPr lang="it-IT" sz="1600" dirty="0" smtClean="0"/>
              <a:t>&gt;&gt;. </a:t>
            </a:r>
            <a:r>
              <a:rPr lang="it-IT" sz="1600" i="1" dirty="0" smtClean="0"/>
              <a:t>(eliminazione del criterio tematico GO! 2025 da tutti gli altri Bandi)</a:t>
            </a:r>
          </a:p>
          <a:p>
            <a:pPr marL="0" indent="0" algn="just" eaLnBrk="1" hangingPunct="1">
              <a:buNone/>
              <a:defRPr/>
            </a:pPr>
            <a:r>
              <a:rPr lang="it-IT" sz="2400" b="1" u="sng" dirty="0" smtClean="0">
                <a:solidFill>
                  <a:schemeClr val="accent2"/>
                </a:solidFill>
              </a:rPr>
              <a:t>Peculiarità</a:t>
            </a:r>
          </a:p>
          <a:p>
            <a:pPr algn="just" eaLnBrk="1" hangingPunct="1">
              <a:defRPr/>
            </a:pPr>
            <a:r>
              <a:rPr lang="it-IT" sz="1600" dirty="0"/>
              <a:t>I</a:t>
            </a:r>
            <a:r>
              <a:rPr lang="it-IT" sz="1600" dirty="0" smtClean="0"/>
              <a:t> progetti finanziati otterranno il </a:t>
            </a:r>
            <a:r>
              <a:rPr lang="it-IT" sz="1600" b="1" dirty="0" smtClean="0"/>
              <a:t>logo ufficiale «GO! 2025» </a:t>
            </a:r>
            <a:r>
              <a:rPr lang="it-IT" sz="1600" dirty="0" smtClean="0"/>
              <a:t>e saranno inseriti nella </a:t>
            </a:r>
            <a:r>
              <a:rPr lang="it-IT" sz="1600" dirty="0"/>
              <a:t>piattaforma degli eventi di GO! 2025 </a:t>
            </a:r>
            <a:endParaRPr lang="it-IT" sz="1600" dirty="0" smtClean="0"/>
          </a:p>
          <a:p>
            <a:pPr algn="just" eaLnBrk="1" hangingPunct="1">
              <a:defRPr/>
            </a:pPr>
            <a:r>
              <a:rPr lang="it-IT" sz="1600" dirty="0" smtClean="0"/>
              <a:t>Gli output </a:t>
            </a:r>
            <a:r>
              <a:rPr lang="it-IT" sz="1600" dirty="0"/>
              <a:t>di progetto </a:t>
            </a:r>
            <a:r>
              <a:rPr lang="it-IT" sz="1600" dirty="0" smtClean="0"/>
              <a:t>dovranno essere realizzati </a:t>
            </a:r>
            <a:r>
              <a:rPr lang="it-IT" sz="1600" b="1" dirty="0" smtClean="0"/>
              <a:t>sia in </a:t>
            </a:r>
            <a:r>
              <a:rPr lang="it-IT" sz="1600" b="1" dirty="0"/>
              <a:t>lingua italiana </a:t>
            </a:r>
            <a:r>
              <a:rPr lang="it-IT" sz="1600" b="1" dirty="0" smtClean="0"/>
              <a:t>che in lingua slovena</a:t>
            </a:r>
          </a:p>
          <a:p>
            <a:pPr lvl="0" algn="just"/>
            <a:r>
              <a:rPr lang="it-IT" sz="1600" dirty="0"/>
              <a:t>Della </a:t>
            </a:r>
            <a:r>
              <a:rPr lang="it-IT" sz="1600" b="1" dirty="0"/>
              <a:t>commissione di valutazione </a:t>
            </a:r>
            <a:r>
              <a:rPr lang="it-IT" sz="1600" dirty="0"/>
              <a:t>fanno parte, come esperti esterni, un soggetto designato da “</a:t>
            </a:r>
            <a:r>
              <a:rPr lang="it-IT" sz="1600" b="1" dirty="0" err="1"/>
              <a:t>Javni</a:t>
            </a:r>
            <a:r>
              <a:rPr lang="it-IT" sz="1600" b="1" dirty="0"/>
              <a:t> </a:t>
            </a:r>
            <a:r>
              <a:rPr lang="it-IT" sz="1600" b="1" dirty="0" err="1"/>
              <a:t>Zavod</a:t>
            </a:r>
            <a:r>
              <a:rPr lang="it-IT" sz="1600" b="1" dirty="0"/>
              <a:t> GO! 2025</a:t>
            </a:r>
            <a:r>
              <a:rPr lang="it-IT" sz="1600" dirty="0"/>
              <a:t>” e un soggetto designato dal </a:t>
            </a:r>
            <a:r>
              <a:rPr lang="it-IT" sz="1600" b="1" dirty="0"/>
              <a:t>GECT </a:t>
            </a:r>
            <a:r>
              <a:rPr lang="it-IT" sz="1600" b="1" dirty="0" smtClean="0"/>
              <a:t>GO</a:t>
            </a:r>
          </a:p>
          <a:p>
            <a:pPr algn="just"/>
            <a:r>
              <a:rPr lang="it-IT" sz="1600" dirty="0" smtClean="0"/>
              <a:t>Verrà premiata la </a:t>
            </a:r>
            <a:r>
              <a:rPr lang="it-IT" sz="1600" b="1" dirty="0" smtClean="0"/>
              <a:t>capacità </a:t>
            </a:r>
            <a:r>
              <a:rPr lang="it-IT" sz="1600" b="1" dirty="0"/>
              <a:t>del progetto di integrarsi e completare il quadro dei progetti già previsti dal programma culturale GO! BORDELESS</a:t>
            </a:r>
            <a:r>
              <a:rPr lang="it-IT" sz="1600" dirty="0"/>
              <a:t>, </a:t>
            </a:r>
            <a:r>
              <a:rPr lang="it-IT" sz="1600" dirty="0" smtClean="0"/>
              <a:t>e di </a:t>
            </a:r>
            <a:r>
              <a:rPr lang="it-IT" sz="1600" dirty="0"/>
              <a:t>generare effetti e duraturi anche dopo la sua conclusione</a:t>
            </a:r>
          </a:p>
          <a:p>
            <a:pPr lvl="0"/>
            <a:endParaRPr lang="it-IT" sz="1600" dirty="0"/>
          </a:p>
        </p:txBody>
      </p:sp>
      <p:pic>
        <p:nvPicPr>
          <p:cNvPr id="5" name="Immagine 4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81" y="188640"/>
            <a:ext cx="2965302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AVVISI «PROGETTI LOCALI»</a:t>
            </a:r>
          </a:p>
          <a:p>
            <a:pPr marL="0" indent="0" algn="just" eaLnBrk="1" hangingPunct="1">
              <a:buNone/>
              <a:defRPr/>
            </a:pPr>
            <a:r>
              <a:rPr lang="it-IT" sz="1600" b="1" u="sng" dirty="0">
                <a:solidFill>
                  <a:schemeClr val="accent2"/>
                </a:solidFill>
              </a:rPr>
              <a:t>Oggetto: </a:t>
            </a:r>
          </a:p>
          <a:p>
            <a:pPr marL="0" indent="0" algn="just" eaLnBrk="1" hangingPunct="1">
              <a:buNone/>
              <a:defRPr/>
            </a:pPr>
            <a:r>
              <a:rPr lang="it-IT" sz="1600" dirty="0"/>
              <a:t>Progetti in tutti i settori delle attività culturali (spettacolo dal vivo</a:t>
            </a:r>
            <a:r>
              <a:rPr lang="it-IT" sz="1600" dirty="0" smtClean="0"/>
              <a:t>, </a:t>
            </a:r>
            <a:r>
              <a:rPr lang="it-IT" sz="1600" dirty="0"/>
              <a:t>manifestazioni espositive,  divulgazione della cultura umanistica e </a:t>
            </a:r>
            <a:r>
              <a:rPr lang="it-IT" sz="1600" dirty="0" smtClean="0"/>
              <a:t>scientifica, cinema), </a:t>
            </a:r>
            <a:r>
              <a:rPr lang="it-IT" sz="1600" b="1" dirty="0" smtClean="0"/>
              <a:t>di rilevanza «locale»</a:t>
            </a:r>
            <a:r>
              <a:rPr lang="it-IT" sz="1600" dirty="0" smtClean="0"/>
              <a:t>, realizzati da associazioni o cooperative culturali o </a:t>
            </a:r>
            <a:r>
              <a:rPr lang="it-IT" sz="1600" b="1" dirty="0" smtClean="0"/>
              <a:t>da Comuni esclusivamente con popolazione inferiore a 3.000 abitanti</a:t>
            </a:r>
            <a:r>
              <a:rPr lang="it-IT" sz="1600" dirty="0" smtClean="0"/>
              <a:t> </a:t>
            </a:r>
            <a:endParaRPr lang="it-IT" sz="1600" dirty="0"/>
          </a:p>
          <a:p>
            <a:pPr marL="0" indent="0" algn="just" eaLnBrk="1" hangingPunct="1">
              <a:buNone/>
              <a:defRPr/>
            </a:pPr>
            <a:r>
              <a:rPr lang="it-IT" sz="1600" b="1" u="sng" dirty="0" smtClean="0">
                <a:solidFill>
                  <a:schemeClr val="accent2"/>
                </a:solidFill>
              </a:rPr>
              <a:t>Peculiarità (semplificazione)</a:t>
            </a:r>
            <a:endParaRPr lang="it-IT" sz="1600" b="1" u="sng" dirty="0">
              <a:solidFill>
                <a:schemeClr val="accent2"/>
              </a:solidFill>
            </a:endParaRPr>
          </a:p>
          <a:p>
            <a:pPr lvl="0"/>
            <a:r>
              <a:rPr lang="it-IT" sz="1600" b="1" dirty="0"/>
              <a:t>L’importo concedibile è pari a </a:t>
            </a:r>
            <a:r>
              <a:rPr lang="it-IT" sz="1600" b="1" dirty="0" smtClean="0"/>
              <a:t>5.000 euro </a:t>
            </a:r>
            <a:r>
              <a:rPr lang="it-IT" sz="1600" dirty="0" smtClean="0"/>
              <a:t>(</a:t>
            </a:r>
            <a:r>
              <a:rPr lang="it-IT" sz="1600" u="sng" dirty="0" smtClean="0"/>
              <a:t>non è consentito chiedere un importo diverso</a:t>
            </a:r>
            <a:r>
              <a:rPr lang="it-IT" sz="1600" dirty="0" smtClean="0"/>
              <a:t>)</a:t>
            </a:r>
          </a:p>
          <a:p>
            <a:pPr lvl="0"/>
            <a:r>
              <a:rPr lang="it-IT" sz="1600" b="1" dirty="0" smtClean="0"/>
              <a:t>Semplificazione delle spese ammissibili </a:t>
            </a:r>
            <a:r>
              <a:rPr lang="it-IT" sz="1600" dirty="0" smtClean="0"/>
              <a:t>da rendicontare:</a:t>
            </a:r>
          </a:p>
          <a:p>
            <a:pPr lvl="0" algn="just"/>
            <a:r>
              <a:rPr lang="it-IT" sz="1600" dirty="0" smtClean="0">
                <a:latin typeface="+mj-lt"/>
              </a:rPr>
              <a:t>     A) s</a:t>
            </a:r>
            <a:r>
              <a:rPr lang="it-IT" sz="1600" dirty="0" smtClean="0">
                <a:latin typeface="+mj-lt"/>
                <a:cs typeface="Arial" panose="020B0604020202020204" pitchFamily="34" charset="0"/>
              </a:rPr>
              <a:t>pese </a:t>
            </a:r>
            <a:r>
              <a:rPr lang="it-IT" sz="1600" dirty="0">
                <a:latin typeface="+mj-lt"/>
                <a:cs typeface="Arial" panose="020B0604020202020204" pitchFamily="34" charset="0"/>
              </a:rPr>
              <a:t>viaggio vitto alloggio diarie forfettarie del </a:t>
            </a:r>
            <a:r>
              <a:rPr lang="it-IT" sz="1600" dirty="0" smtClean="0">
                <a:latin typeface="+mj-lt"/>
                <a:cs typeface="Arial" panose="020B0604020202020204" pitchFamily="34" charset="0"/>
              </a:rPr>
              <a:t>personale </a:t>
            </a:r>
            <a:r>
              <a:rPr lang="it-IT" sz="1600" u="sng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it-IT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predeterminate </a:t>
            </a:r>
            <a:r>
              <a:rPr lang="it-IT" sz="1600" i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forfait</a:t>
            </a:r>
            <a:r>
              <a:rPr lang="it-IT" sz="16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come costo standard, nella misura massima di euro 1.000,00=, e non sono oggetto di rendicontazione</a:t>
            </a:r>
            <a:r>
              <a:rPr lang="it-IT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600" i="1" dirty="0" smtClean="0">
                <a:latin typeface="+mj-lt"/>
              </a:rPr>
              <a:t>NON </a:t>
            </a:r>
            <a:r>
              <a:rPr lang="it-IT" sz="1600" i="1" dirty="0">
                <a:latin typeface="+mj-lt"/>
              </a:rPr>
              <a:t>SONO AMMISSIBILI  IN MISURA </a:t>
            </a:r>
            <a:r>
              <a:rPr lang="it-IT" sz="1600" i="1" dirty="0" smtClean="0">
                <a:latin typeface="+mj-lt"/>
              </a:rPr>
              <a:t>ECCEDENTE)</a:t>
            </a:r>
          </a:p>
          <a:p>
            <a:pPr lvl="0" algn="just"/>
            <a:r>
              <a:rPr lang="it-IT" sz="1600" dirty="0" smtClean="0">
                <a:latin typeface="+mj-lt"/>
              </a:rPr>
              <a:t>     B) le </a:t>
            </a:r>
            <a:r>
              <a:rPr lang="it-IT" sz="1600" i="1" dirty="0" smtClean="0">
                <a:latin typeface="+mj-lt"/>
              </a:rPr>
              <a:t>s</a:t>
            </a:r>
            <a:r>
              <a:rPr lang="it-IT" sz="1600" dirty="0" smtClean="0">
                <a:latin typeface="+mj-lt"/>
                <a:cs typeface="Arial" panose="020B0604020202020204" pitchFamily="34" charset="0"/>
              </a:rPr>
              <a:t>pese </a:t>
            </a:r>
            <a:r>
              <a:rPr lang="it-IT" sz="1600" dirty="0">
                <a:latin typeface="+mj-lt"/>
                <a:cs typeface="Arial" panose="020B0604020202020204" pitchFamily="34" charset="0"/>
              </a:rPr>
              <a:t>generali di </a:t>
            </a:r>
            <a:r>
              <a:rPr lang="it-IT" sz="1600" dirty="0" smtClean="0">
                <a:latin typeface="+mj-lt"/>
                <a:cs typeface="Arial" panose="020B0604020202020204" pitchFamily="34" charset="0"/>
              </a:rPr>
              <a:t>funzionamento </a:t>
            </a:r>
            <a:r>
              <a:rPr lang="it-IT" sz="1600" u="sng" dirty="0" smtClean="0">
                <a:latin typeface="+mj-lt"/>
                <a:cs typeface="Times New Roman" panose="02020603050405020304" pitchFamily="18" charset="0"/>
              </a:rPr>
              <a:t>sono </a:t>
            </a:r>
            <a:r>
              <a:rPr lang="it-IT" sz="1600" u="sng" dirty="0">
                <a:latin typeface="+mj-lt"/>
                <a:cs typeface="Times New Roman" panose="02020603050405020304" pitchFamily="18" charset="0"/>
              </a:rPr>
              <a:t>predeterminate </a:t>
            </a:r>
            <a:r>
              <a:rPr lang="it-IT" sz="1600" i="1" u="sng" dirty="0">
                <a:latin typeface="+mj-lt"/>
                <a:cs typeface="Times New Roman" panose="02020603050405020304" pitchFamily="18" charset="0"/>
              </a:rPr>
              <a:t>a forfait</a:t>
            </a:r>
            <a:r>
              <a:rPr lang="it-IT" sz="1600" u="sng" dirty="0">
                <a:latin typeface="+mj-lt"/>
                <a:cs typeface="Times New Roman" panose="02020603050405020304" pitchFamily="18" charset="0"/>
              </a:rPr>
              <a:t>, come costo standard, nella misura massima di euro 500,00=, e non sono oggetto di rendicontazione</a:t>
            </a:r>
            <a:r>
              <a:rPr lang="it-IT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it-IT" sz="1600" i="1" dirty="0" smtClean="0">
                <a:latin typeface="+mj-lt"/>
              </a:rPr>
              <a:t>NON </a:t>
            </a:r>
            <a:r>
              <a:rPr lang="it-IT" sz="1600" i="1" dirty="0">
                <a:latin typeface="+mj-lt"/>
              </a:rPr>
              <a:t>SONO AMMISSIBILI  IN MISURA </a:t>
            </a:r>
            <a:r>
              <a:rPr lang="it-IT" sz="1600" i="1" dirty="0" smtClean="0">
                <a:latin typeface="+mj-lt"/>
              </a:rPr>
              <a:t>ECCEDENTE)</a:t>
            </a:r>
            <a:endParaRPr lang="it-IT" sz="1600" i="1" dirty="0">
              <a:latin typeface="+mj-lt"/>
            </a:endParaRPr>
          </a:p>
          <a:p>
            <a:pPr algn="just"/>
            <a:r>
              <a:rPr lang="it-IT" sz="1600" dirty="0" smtClean="0">
                <a:latin typeface="+mj-lt"/>
              </a:rPr>
              <a:t>Previsti solo 3 criteri di valutazione, uno dei quali premia la partecipazione attiva </a:t>
            </a:r>
            <a:r>
              <a:rPr lang="it-IT" sz="1600" dirty="0">
                <a:latin typeface="+mj-lt"/>
              </a:rPr>
              <a:t>dei giovani alla vita della propria </a:t>
            </a:r>
            <a:r>
              <a:rPr lang="it-IT" sz="1600" dirty="0" smtClean="0">
                <a:latin typeface="+mj-lt"/>
              </a:rPr>
              <a:t>comunità, la coesione sociale e l’inclusione sociale </a:t>
            </a:r>
            <a:r>
              <a:rPr lang="it-IT" sz="1600" dirty="0">
                <a:latin typeface="+mj-lt"/>
              </a:rPr>
              <a:t>di persone diversamente </a:t>
            </a:r>
            <a:r>
              <a:rPr lang="it-IT" sz="1600" dirty="0" smtClean="0">
                <a:latin typeface="+mj-lt"/>
              </a:rPr>
              <a:t>abili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smtClean="0">
                <a:latin typeface="+mj-lt"/>
              </a:rPr>
              <a:t>o di anziani</a:t>
            </a: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81" y="188640"/>
            <a:ext cx="2965302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(…anticipazione…)</a:t>
            </a:r>
          </a:p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NUOVI AVVISI «PRODUZIONE» E «DISTRIBUZIONE» (in uscita in aprile 2024)</a:t>
            </a:r>
          </a:p>
          <a:p>
            <a:pPr marL="0" indent="0" algn="just" eaLnBrk="1" hangingPunct="1">
              <a:buNone/>
              <a:defRPr/>
            </a:pPr>
            <a:endParaRPr lang="it-IT" sz="2000" b="1" u="sng" dirty="0" smtClean="0">
              <a:solidFill>
                <a:schemeClr val="accent2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u="sng" dirty="0" smtClean="0">
                <a:solidFill>
                  <a:schemeClr val="accent2"/>
                </a:solidFill>
              </a:rPr>
              <a:t>Oggetto</a:t>
            </a:r>
            <a:r>
              <a:rPr lang="it-IT" sz="2000" b="1" u="sng" dirty="0">
                <a:solidFill>
                  <a:schemeClr val="accent2"/>
                </a:solidFill>
              </a:rPr>
              <a:t>: </a:t>
            </a:r>
          </a:p>
          <a:p>
            <a:r>
              <a:rPr lang="it-IT" sz="2000" dirty="0" smtClean="0"/>
              <a:t>nuove </a:t>
            </a:r>
            <a:r>
              <a:rPr lang="it-IT" sz="2000" dirty="0"/>
              <a:t>produzioni nel settore dello spettacolo dal </a:t>
            </a:r>
            <a:r>
              <a:rPr lang="it-IT" sz="2000" dirty="0" smtClean="0"/>
              <a:t>vivo</a:t>
            </a:r>
            <a:endParaRPr lang="it-IT" sz="2000" dirty="0"/>
          </a:p>
          <a:p>
            <a:r>
              <a:rPr lang="it-IT" sz="2000" dirty="0" smtClean="0"/>
              <a:t>distribuzione </a:t>
            </a:r>
            <a:r>
              <a:rPr lang="it-IT" sz="2000" dirty="0"/>
              <a:t>degli spettacoli dal </a:t>
            </a:r>
            <a:r>
              <a:rPr lang="it-IT" sz="2000" dirty="0" smtClean="0"/>
              <a:t>vivo</a:t>
            </a:r>
          </a:p>
          <a:p>
            <a:r>
              <a:rPr lang="it-IT" sz="2000" dirty="0"/>
              <a:t>nuove produzioni nelle discipline delle arti figurative, delle arti visive, della fotografia e della </a:t>
            </a:r>
            <a:r>
              <a:rPr lang="it-IT" sz="2000" dirty="0" smtClean="0"/>
              <a:t>multimedialità</a:t>
            </a:r>
            <a:endParaRPr lang="it-IT" sz="2000" dirty="0"/>
          </a:p>
          <a:p>
            <a:endParaRPr lang="it-IT" dirty="0"/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81" y="188640"/>
            <a:ext cx="2965302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0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7"/>
            <a:ext cx="8928992" cy="504056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2400" b="1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ASPETTI ORGANIZZATIVI</a:t>
            </a:r>
          </a:p>
          <a:p>
            <a:pPr marL="0" indent="0" algn="just" eaLnBrk="1" hangingPunct="1">
              <a:buNone/>
              <a:defRPr/>
            </a:pPr>
            <a:endParaRPr lang="it-IT" sz="2000" b="1" dirty="0" smtClean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it-IT" sz="1800" b="1" dirty="0" smtClean="0">
                <a:latin typeface="+mj-lt"/>
                <a:cs typeface="Arial" panose="020B0604020202020204" pitchFamily="34" charset="0"/>
              </a:rPr>
              <a:t>Il SERVIZIO ATTIVITA’ CULTURALI (…oltre alle funzioni istruttorie amministrative…) supporta i soggetti interessati con le seguenti attività di informazione e confronto:</a:t>
            </a:r>
          </a:p>
          <a:p>
            <a:pPr marL="0" indent="0" algn="just" eaLnBrk="1" hangingPunct="1">
              <a:buNone/>
              <a:defRPr/>
            </a:pPr>
            <a:endParaRPr lang="it-IT" sz="1800" b="1" dirty="0" smtClean="0">
              <a:latin typeface="+mj-lt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it-IT" sz="1800" b="1" dirty="0" smtClean="0">
                <a:latin typeface="+mj-lt"/>
                <a:cs typeface="Arial" panose="020B0604020202020204" pitchFamily="34" charset="0"/>
              </a:rPr>
              <a:t>- «tutoraggio» e «</a:t>
            </a:r>
            <a:r>
              <a:rPr lang="it-IT" sz="1800" b="1" dirty="0" err="1" smtClean="0">
                <a:latin typeface="+mj-lt"/>
                <a:cs typeface="Arial" panose="020B0604020202020204" pitchFamily="34" charset="0"/>
              </a:rPr>
              <a:t>helpdesk</a:t>
            </a:r>
            <a:r>
              <a:rPr lang="it-IT" sz="1800" b="1" dirty="0" smtClean="0">
                <a:latin typeface="+mj-lt"/>
                <a:cs typeface="Arial" panose="020B0604020202020204" pitchFamily="34" charset="0"/>
              </a:rPr>
              <a:t>»: </a:t>
            </a:r>
            <a:r>
              <a:rPr lang="it-IT" sz="1800" dirty="0" smtClean="0">
                <a:latin typeface="+mj-lt"/>
                <a:cs typeface="Arial" panose="020B0604020202020204" pitchFamily="34" charset="0"/>
              </a:rPr>
              <a:t>sia nella fase di apertura dei termini per domande, dubbi e richieste di chiarimenti, sia nella fase post-graduatoria, nei confronti dei soggetti finanziati e nei confronti dei soggetti non finanziati (per richieste di accesso agli atti, ecc.) </a:t>
            </a:r>
          </a:p>
          <a:p>
            <a:pPr marL="0" indent="0" algn="just" eaLnBrk="1" hangingPunct="1">
              <a:buNone/>
              <a:defRPr/>
            </a:pPr>
            <a:r>
              <a:rPr lang="it-IT" sz="1800" b="1" dirty="0" smtClean="0">
                <a:latin typeface="+mj-lt"/>
                <a:cs typeface="Arial" panose="020B0604020202020204" pitchFamily="34" charset="0"/>
              </a:rPr>
              <a:t>- «monitoraggio» costante: 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 smtClean="0">
                <a:latin typeface="+mj-lt"/>
                <a:cs typeface="Arial" panose="020B0604020202020204" pitchFamily="34" charset="0"/>
              </a:rPr>
              <a:t>a) per verificare – anche </a:t>
            </a:r>
            <a:r>
              <a:rPr lang="it-IT" sz="1800" i="1" dirty="0" smtClean="0">
                <a:latin typeface="+mj-lt"/>
                <a:cs typeface="Arial" panose="020B0604020202020204" pitchFamily="34" charset="0"/>
              </a:rPr>
              <a:t>in loco </a:t>
            </a:r>
            <a:r>
              <a:rPr lang="it-IT" sz="1800" dirty="0" smtClean="0">
                <a:latin typeface="+mj-lt"/>
                <a:cs typeface="Arial" panose="020B0604020202020204" pitchFamily="34" charset="0"/>
              </a:rPr>
              <a:t>- le modalità di realizzazione dei progetti finanziati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 smtClean="0">
                <a:latin typeface="+mj-lt"/>
                <a:cs typeface="Arial" panose="020B0604020202020204" pitchFamily="34" charset="0"/>
              </a:rPr>
              <a:t>b) costante comunicazione al Servizio di modifiche al progetto ricadenti su aspetti oggetto di valutazione comparativa 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 smtClean="0">
                <a:latin typeface="+mj-lt"/>
                <a:cs typeface="Arial" panose="020B0604020202020204" pitchFamily="34" charset="0"/>
              </a:rPr>
              <a:t>c) acquisizione di dati e informazioni per scopi statistici e di elaborazione di politiche culturali </a:t>
            </a:r>
          </a:p>
          <a:p>
            <a:pPr marL="0" indent="0" algn="just" eaLnBrk="1" hangingPunct="1">
              <a:buNone/>
              <a:defRPr/>
            </a:pPr>
            <a:r>
              <a:rPr lang="it-IT" sz="1800" dirty="0" smtClean="0">
                <a:latin typeface="+mj-lt"/>
                <a:cs typeface="Arial" panose="020B0604020202020204" pitchFamily="34" charset="0"/>
              </a:rPr>
              <a:t>d) attività amministrativa-contabile di verifica dei rendiconti delle spese sostenute con l’incentivo regionale</a:t>
            </a:r>
            <a:endParaRPr lang="it-IT" sz="1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75" y="72157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479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2CAFF5-CCEA-479F-AEF0-88C88A191A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DBAFD8-E848-4D30-BC9C-D3A5790DCF77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7349FED-D89F-4B23-AF05-0F46F072D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4958</TotalTime>
  <Words>914</Words>
  <Application>Microsoft Office PowerPoint</Application>
  <PresentationFormat>Presentazione su schermo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DecimaUNI02 Rg</vt:lpstr>
      <vt:lpstr>DecimaW03 Rg</vt:lpstr>
      <vt:lpstr>DecimaWE Rg</vt:lpstr>
      <vt:lpstr>Times New Roman</vt:lpstr>
      <vt:lpstr>Wingdings</vt:lpstr>
      <vt:lpstr>Struttura predefinita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Simonetti Maria Teresa</cp:lastModifiedBy>
  <cp:revision>450</cp:revision>
  <cp:lastPrinted>2019-11-13T14:49:21Z</cp:lastPrinted>
  <dcterms:created xsi:type="dcterms:W3CDTF">2006-02-07T08:20:31Z</dcterms:created>
  <dcterms:modified xsi:type="dcterms:W3CDTF">2023-11-05T17:41:24Z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