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60" r:id="rId2"/>
    <p:sldId id="423" r:id="rId3"/>
    <p:sldId id="352" r:id="rId4"/>
    <p:sldId id="381" r:id="rId5"/>
    <p:sldId id="372" r:id="rId6"/>
    <p:sldId id="453" r:id="rId7"/>
    <p:sldId id="439" r:id="rId8"/>
    <p:sldId id="387" r:id="rId9"/>
    <p:sldId id="361" r:id="rId10"/>
    <p:sldId id="420" r:id="rId11"/>
    <p:sldId id="417" r:id="rId12"/>
    <p:sldId id="431" r:id="rId13"/>
    <p:sldId id="444" r:id="rId14"/>
    <p:sldId id="454" r:id="rId15"/>
    <p:sldId id="362" r:id="rId16"/>
    <p:sldId id="437" r:id="rId17"/>
    <p:sldId id="432" r:id="rId18"/>
    <p:sldId id="442" r:id="rId19"/>
    <p:sldId id="447" r:id="rId20"/>
    <p:sldId id="430" r:id="rId21"/>
    <p:sldId id="438" r:id="rId22"/>
    <p:sldId id="421" r:id="rId23"/>
    <p:sldId id="434" r:id="rId24"/>
    <p:sldId id="374" r:id="rId25"/>
    <p:sldId id="383" r:id="rId26"/>
    <p:sldId id="452" r:id="rId27"/>
    <p:sldId id="443" r:id="rId28"/>
    <p:sldId id="455" r:id="rId29"/>
    <p:sldId id="376" r:id="rId30"/>
    <p:sldId id="386" r:id="rId31"/>
    <p:sldId id="379" r:id="rId32"/>
    <p:sldId id="450" r:id="rId33"/>
    <p:sldId id="369" r:id="rId34"/>
    <p:sldId id="388" r:id="rId35"/>
    <p:sldId id="436" r:id="rId36"/>
    <p:sldId id="415" r:id="rId37"/>
  </p:sldIdLst>
  <p:sldSz cx="9144000" cy="6858000" type="screen4x3"/>
  <p:notesSz cx="6794500" cy="9906000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FF"/>
    <a:srgbClr val="FF9900"/>
    <a:srgbClr val="21449C"/>
    <a:srgbClr val="FFFFFF"/>
    <a:srgbClr val="66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82" autoAdjust="0"/>
    <p:restoredTop sz="94705" autoAdjust="0"/>
  </p:normalViewPr>
  <p:slideViewPr>
    <p:cSldViewPr>
      <p:cViewPr varScale="1">
        <p:scale>
          <a:sx n="65" d="100"/>
          <a:sy n="65" d="100"/>
        </p:scale>
        <p:origin x="1212" y="32"/>
      </p:cViewPr>
      <p:guideLst>
        <p:guide orient="horz" pos="864"/>
        <p:guide pos="2880"/>
      </p:guideLst>
    </p:cSldViewPr>
  </p:slideViewPr>
  <p:outlineViewPr>
    <p:cViewPr>
      <p:scale>
        <a:sx n="33" d="100"/>
        <a:sy n="33" d="100"/>
      </p:scale>
      <p:origin x="48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240" y="-82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76" y="0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145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76" y="9410145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399FC1A-E90D-41E4-85F1-0BAD669E3E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531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76" y="0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039" y="4705073"/>
            <a:ext cx="4982422" cy="44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145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76" y="9410145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20712D0-D001-4D7A-B99F-A7873A6B09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958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30"/>
          <p:cNvSpPr txBox="1">
            <a:spLocks noChangeArrowheads="1"/>
          </p:cNvSpPr>
          <p:nvPr userDrawn="1"/>
        </p:nvSpPr>
        <p:spPr bwMode="auto">
          <a:xfrm>
            <a:off x="2914650" y="228600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sz="2000" smtClean="0">
                <a:solidFill>
                  <a:schemeClr val="bg1"/>
                </a:solidFill>
                <a:latin typeface="DecimaUNI02 Rg" pitchFamily="50" charset="0"/>
              </a:rPr>
              <a:t>Al servizio di gente unica</a:t>
            </a:r>
            <a:endParaRPr lang="it-IT" sz="2000" smtClean="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3" name="Text Box 1032"/>
          <p:cNvSpPr txBox="1">
            <a:spLocks noChangeArrowheads="1"/>
          </p:cNvSpPr>
          <p:nvPr userDrawn="1"/>
        </p:nvSpPr>
        <p:spPr bwMode="auto">
          <a:xfrm>
            <a:off x="3257550" y="5029200"/>
            <a:ext cx="3028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800" smtClean="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4" name="Text Box 1033"/>
          <p:cNvSpPr txBox="1">
            <a:spLocks noChangeArrowheads="1"/>
          </p:cNvSpPr>
          <p:nvPr userDrawn="1"/>
        </p:nvSpPr>
        <p:spPr bwMode="auto">
          <a:xfrm>
            <a:off x="0" y="6096000"/>
            <a:ext cx="2400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15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08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43663" y="990600"/>
            <a:ext cx="2014537" cy="4495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00050" y="990600"/>
            <a:ext cx="5891213" cy="4495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27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33590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olo, 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75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00050" y="1981200"/>
            <a:ext cx="8058150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17799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702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8491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185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179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59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62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3785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578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990600"/>
            <a:ext cx="8058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981200"/>
            <a:ext cx="80581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Questo è lo stile da usare per l’elenco puntato.</a:t>
            </a:r>
          </a:p>
          <a:p>
            <a:pPr lvl="1"/>
            <a:r>
              <a:rPr lang="it-IT" smtClean="0"/>
              <a:t>Questo è lo stile per il secondo livello asdfasdfasdf asdf asdf asdfasd</a:t>
            </a:r>
          </a:p>
          <a:p>
            <a:pPr lvl="1"/>
            <a:r>
              <a:rPr lang="it-IT" smtClean="0"/>
              <a:t>	questo è lo stile per il terzo livello</a:t>
            </a:r>
          </a:p>
          <a:p>
            <a:pPr lvl="2"/>
            <a:r>
              <a:rPr lang="it-IT" smtClean="0"/>
              <a:t>questo è per il quarto</a:t>
            </a:r>
          </a:p>
          <a:p>
            <a:pPr lvl="3"/>
            <a:r>
              <a:rPr lang="it-IT" smtClean="0"/>
              <a:t>Questo è il quinto</a:t>
            </a:r>
          </a:p>
          <a:p>
            <a:pPr lvl="1"/>
            <a:endParaRPr lang="it-IT" smtClean="0"/>
          </a:p>
        </p:txBody>
      </p:sp>
      <p:sp>
        <p:nvSpPr>
          <p:cNvPr id="1029" name="Text Box 24"/>
          <p:cNvSpPr txBox="1">
            <a:spLocks noChangeArrowheads="1"/>
          </p:cNvSpPr>
          <p:nvPr userDrawn="1"/>
        </p:nvSpPr>
        <p:spPr bwMode="auto">
          <a:xfrm>
            <a:off x="457200" y="6324600"/>
            <a:ext cx="815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00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1449C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DecimaW03 Rg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016732"/>
            <a:ext cx="8928992" cy="4824536"/>
          </a:xfrm>
        </p:spPr>
        <p:txBody>
          <a:bodyPr/>
          <a:lstStyle/>
          <a:p>
            <a:pPr lvl="1" algn="just" eaLnBrk="1" hangingPunct="1">
              <a:defRPr/>
            </a:pPr>
            <a:endParaRPr lang="it-IT" sz="2000" b="1" dirty="0" smtClean="0"/>
          </a:p>
          <a:p>
            <a:pPr marL="457200" indent="-457200" eaLnBrk="1" hangingPunct="1">
              <a:buAutoNum type="arabicPeriod"/>
              <a:defRPr/>
            </a:pPr>
            <a:endParaRPr lang="it-IT" sz="2400" b="1" dirty="0" smtClean="0"/>
          </a:p>
          <a:p>
            <a:pPr marL="457200" indent="-457200" eaLnBrk="1" hangingPunct="1">
              <a:buAutoNum type="arabicPeriod"/>
              <a:defRPr/>
            </a:pPr>
            <a:endParaRPr lang="it-IT" sz="2400" b="1" dirty="0"/>
          </a:p>
          <a:p>
            <a:pPr marL="0" indent="0" algn="ctr" eaLnBrk="1" hangingPunct="1">
              <a:buNone/>
              <a:defRPr/>
            </a:pPr>
            <a:r>
              <a:rPr lang="it-IT" sz="4000" b="1" dirty="0" smtClean="0">
                <a:solidFill>
                  <a:schemeClr val="accent2"/>
                </a:solidFill>
              </a:rPr>
              <a:t>AVVISI ANNUALI ATTIVITA’ CULTURALI </a:t>
            </a:r>
          </a:p>
          <a:p>
            <a:pPr marL="0" indent="0" algn="ctr" eaLnBrk="1" hangingPunct="1">
              <a:buNone/>
              <a:defRPr/>
            </a:pPr>
            <a:r>
              <a:rPr lang="it-IT" sz="4000" b="1" dirty="0" smtClean="0">
                <a:solidFill>
                  <a:schemeClr val="accent2"/>
                </a:solidFill>
              </a:rPr>
              <a:t>2024</a:t>
            </a:r>
            <a:endParaRPr lang="it-IT" sz="3200" b="1" dirty="0" smtClean="0">
              <a:solidFill>
                <a:schemeClr val="accent2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</a:rPr>
              <a:t>Servizio attività culturali</a:t>
            </a:r>
          </a:p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</a:rPr>
              <a:t>Direzione centrale cultura e sport</a:t>
            </a:r>
            <a:endParaRPr lang="it-IT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18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>
                <a:solidFill>
                  <a:schemeClr val="accent2"/>
                </a:solidFill>
              </a:rPr>
              <a:t> </a:t>
            </a:r>
            <a:r>
              <a:rPr lang="it-IT" sz="1800" b="1" dirty="0" smtClean="0">
                <a:solidFill>
                  <a:schemeClr val="accent2"/>
                </a:solidFill>
              </a:rPr>
              <a:t>categorie </a:t>
            </a:r>
            <a:r>
              <a:rPr lang="it-IT" sz="2400" b="1" dirty="0" smtClean="0">
                <a:solidFill>
                  <a:srgbClr val="00B050"/>
                </a:solidFill>
              </a:rPr>
              <a:t>(tutti  i 13 avvisi)</a:t>
            </a:r>
          </a:p>
          <a:p>
            <a:pPr marL="0" indent="0" algn="ctr" eaLnBrk="1" hangingPunct="1">
              <a:buNone/>
              <a:defRPr/>
            </a:pPr>
            <a:endParaRPr lang="it-IT" sz="24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u="sng" dirty="0" smtClean="0">
                <a:solidFill>
                  <a:schemeClr val="accent2"/>
                </a:solidFill>
              </a:rPr>
              <a:t>Soggetti di diritto privato </a:t>
            </a:r>
            <a:r>
              <a:rPr lang="it-IT" sz="2000" b="1" dirty="0" smtClean="0">
                <a:solidFill>
                  <a:srgbClr val="00B050"/>
                </a:solidFill>
              </a:rPr>
              <a:t>(no persone fisiche):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 smtClean="0"/>
              <a:t>senza </a:t>
            </a:r>
            <a:r>
              <a:rPr lang="it-IT" sz="2000" dirty="0"/>
              <a:t>finalità di lucro  o con obbligo di reinvestire gli utili e gli avanzi di gestione nello svolgimento delle attività previste nell’oggetto sociale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 smtClean="0"/>
              <a:t>che hanno tra i propri </a:t>
            </a:r>
            <a:r>
              <a:rPr lang="it-IT" sz="2000" dirty="0" smtClean="0">
                <a:solidFill>
                  <a:srgbClr val="00B050"/>
                </a:solidFill>
              </a:rPr>
              <a:t>scopi statutari </a:t>
            </a:r>
            <a:r>
              <a:rPr lang="it-IT" sz="2000" dirty="0" smtClean="0"/>
              <a:t>la promozione o lo svolgimento di attività culturali o artistiche </a:t>
            </a:r>
            <a:r>
              <a:rPr lang="it-IT" sz="2000" i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              </a:t>
            </a:r>
            <a:r>
              <a:rPr lang="it-IT" sz="2000" i="1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ampliamento  </a:t>
            </a:r>
            <a:r>
              <a:rPr lang="it-IT" sz="2000" i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significativo della categoria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 smtClean="0"/>
              <a:t>regolarmente costituiti con atto pubblico o scrittura privata registrata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 smtClean="0"/>
              <a:t>sede </a:t>
            </a:r>
            <a:r>
              <a:rPr lang="it-IT" sz="2000" dirty="0"/>
              <a:t>legale o operativa in Friuli Venezia Giulia </a:t>
            </a:r>
            <a:r>
              <a:rPr lang="it-IT" sz="2000" u="sng" dirty="0"/>
              <a:t>al momento erogazione contributo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u="sng" dirty="0">
                <a:solidFill>
                  <a:schemeClr val="accent2"/>
                </a:solidFill>
              </a:rPr>
              <a:t>Società cooperative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u="sng" dirty="0"/>
              <a:t>attività prevalentemente culturali e artistiche </a:t>
            </a:r>
            <a:endParaRPr lang="it-IT" sz="2000" u="sng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 smtClean="0"/>
              <a:t>regolarmente </a:t>
            </a:r>
            <a:r>
              <a:rPr lang="it-IT" sz="2000" dirty="0"/>
              <a:t>costituiti con atto pubblico o scrittura privata registrata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/>
              <a:t>sede legale o operativa in Friuli Venezia Giulia al momento erogazione contributo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sp>
        <p:nvSpPr>
          <p:cNvPr id="6" name="Freccia a destra 5"/>
          <p:cNvSpPr/>
          <p:nvPr/>
        </p:nvSpPr>
        <p:spPr bwMode="auto">
          <a:xfrm>
            <a:off x="3563888" y="3487862"/>
            <a:ext cx="432048" cy="15716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  <p:pic>
        <p:nvPicPr>
          <p:cNvPr id="5" name="Immagine 4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32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defRPr/>
            </a:pPr>
            <a:endParaRPr lang="it-IT" sz="1000" b="1" dirty="0" smtClean="0">
              <a:solidFill>
                <a:srgbClr val="00B05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DEFINIZIONE</a:t>
            </a:r>
          </a:p>
          <a:p>
            <a:pPr marL="0" indent="0" algn="ctr" eaLnBrk="1" hangingPunct="1">
              <a:buNone/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0" lvl="0" indent="0" algn="just" eaLnBrk="1" hangingPunct="1">
              <a:buNone/>
              <a:defRPr/>
            </a:pPr>
            <a:r>
              <a:rPr lang="it-IT" sz="2000" b="1" u="sng" dirty="0" smtClean="0">
                <a:solidFill>
                  <a:srgbClr val="00B050"/>
                </a:solidFill>
              </a:rPr>
              <a:t>Attività </a:t>
            </a:r>
            <a:r>
              <a:rPr lang="it-IT" sz="2000" b="1" u="sng" dirty="0">
                <a:solidFill>
                  <a:srgbClr val="00B050"/>
                </a:solidFill>
              </a:rPr>
              <a:t>esclusivamente o prevalentemente culturali o artistiche</a:t>
            </a:r>
            <a:r>
              <a:rPr lang="it-IT" sz="2000" dirty="0"/>
              <a:t>: </a:t>
            </a:r>
            <a:r>
              <a:rPr lang="it-IT" sz="2000" dirty="0" smtClean="0"/>
              <a:t> </a:t>
            </a:r>
            <a:r>
              <a:rPr lang="it-IT" sz="2000" dirty="0" smtClean="0">
                <a:solidFill>
                  <a:srgbClr val="FF66FF"/>
                </a:solidFill>
              </a:rPr>
              <a:t>requisito solo per società cooperative </a:t>
            </a:r>
            <a:r>
              <a:rPr lang="it-IT" sz="2000" i="1" dirty="0" smtClean="0">
                <a:solidFill>
                  <a:srgbClr val="FF66FF"/>
                </a:solidFill>
              </a:rPr>
              <a:t>new </a:t>
            </a:r>
            <a:r>
              <a:rPr lang="it-IT" sz="2000" dirty="0" smtClean="0"/>
              <a:t>Tale </a:t>
            </a:r>
            <a:r>
              <a:rPr lang="it-IT" sz="2000" dirty="0"/>
              <a:t>requisito è misurato </a:t>
            </a:r>
            <a:r>
              <a:rPr lang="it-IT" sz="2000" dirty="0" smtClean="0"/>
              <a:t> </a:t>
            </a:r>
            <a:r>
              <a:rPr lang="it-IT" sz="2000" dirty="0"/>
              <a:t>in </a:t>
            </a:r>
            <a:r>
              <a:rPr lang="it-IT" sz="2000" dirty="0" smtClean="0"/>
              <a:t>base ai seguenti parametri:</a:t>
            </a:r>
          </a:p>
          <a:p>
            <a:pPr algn="just" eaLnBrk="1" hangingPunct="1">
              <a:defRPr/>
            </a:pPr>
            <a:r>
              <a:rPr lang="it-IT" sz="2000" dirty="0" smtClean="0">
                <a:solidFill>
                  <a:schemeClr val="accent2"/>
                </a:solidFill>
              </a:rPr>
              <a:t>statuto</a:t>
            </a:r>
          </a:p>
          <a:p>
            <a:pPr algn="just" eaLnBrk="1" hangingPunct="1">
              <a:defRPr/>
            </a:pPr>
            <a:r>
              <a:rPr lang="it-IT" sz="2000" dirty="0" smtClean="0">
                <a:solidFill>
                  <a:schemeClr val="accent2"/>
                </a:solidFill>
              </a:rPr>
              <a:t>incidenza </a:t>
            </a:r>
            <a:r>
              <a:rPr lang="it-IT" sz="2000" dirty="0">
                <a:solidFill>
                  <a:schemeClr val="accent2"/>
                </a:solidFill>
              </a:rPr>
              <a:t>dei costi per attività culturali o </a:t>
            </a:r>
            <a:r>
              <a:rPr lang="it-IT" sz="2000" dirty="0" smtClean="0">
                <a:solidFill>
                  <a:schemeClr val="accent2"/>
                </a:solidFill>
              </a:rPr>
              <a:t>artistiche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(da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intendersi come dato medio degli ultimi tre esercizi finanziari)</a:t>
            </a:r>
          </a:p>
          <a:p>
            <a:pPr algn="just" eaLnBrk="1" hangingPunct="1">
              <a:defRPr/>
            </a:pPr>
            <a:r>
              <a:rPr lang="it-IT" sz="2000" dirty="0" smtClean="0">
                <a:solidFill>
                  <a:schemeClr val="accent2"/>
                </a:solidFill>
              </a:rPr>
              <a:t>numero </a:t>
            </a:r>
            <a:r>
              <a:rPr lang="it-IT" sz="2000" dirty="0">
                <a:solidFill>
                  <a:schemeClr val="accent2"/>
                </a:solidFill>
              </a:rPr>
              <a:t>di addetti impiegati per  </a:t>
            </a:r>
            <a:r>
              <a:rPr lang="it-IT" sz="2000" dirty="0" smtClean="0">
                <a:solidFill>
                  <a:schemeClr val="accent2"/>
                </a:solidFill>
              </a:rPr>
              <a:t>attività </a:t>
            </a:r>
            <a:r>
              <a:rPr lang="it-IT" sz="2000" dirty="0">
                <a:solidFill>
                  <a:schemeClr val="accent2"/>
                </a:solidFill>
              </a:rPr>
              <a:t>culturali o </a:t>
            </a:r>
            <a:r>
              <a:rPr lang="it-IT" sz="2000" dirty="0" smtClean="0">
                <a:solidFill>
                  <a:schemeClr val="accent2"/>
                </a:solidFill>
              </a:rPr>
              <a:t>artistiche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(da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intendersi come dato medio dell'ultimo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triennio)</a:t>
            </a:r>
            <a:endParaRPr lang="it-IT" sz="20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34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</a:rPr>
              <a:t> </a:t>
            </a:r>
            <a:r>
              <a:rPr lang="it-IT" sz="1800" b="1" dirty="0" smtClean="0">
                <a:solidFill>
                  <a:schemeClr val="accent2"/>
                </a:solidFill>
              </a:rPr>
              <a:t>  </a:t>
            </a:r>
            <a:r>
              <a:rPr lang="it-IT" sz="1800" b="1" i="1" u="sng" dirty="0" smtClean="0">
                <a:solidFill>
                  <a:schemeClr val="accent2"/>
                </a:solidFill>
              </a:rPr>
              <a:t>ulteriori </a:t>
            </a:r>
            <a:r>
              <a:rPr lang="it-IT" sz="1800" b="1" dirty="0" smtClean="0">
                <a:solidFill>
                  <a:schemeClr val="accent2"/>
                </a:solidFill>
              </a:rPr>
              <a:t>categorie </a:t>
            </a:r>
            <a:r>
              <a:rPr lang="it-IT" sz="2400" b="1" dirty="0" smtClean="0">
                <a:solidFill>
                  <a:srgbClr val="00B050"/>
                </a:solidFill>
              </a:rPr>
              <a:t>(Avviso Creatività)</a:t>
            </a:r>
            <a:r>
              <a:rPr lang="it-IT" sz="2400" dirty="0">
                <a:solidFill>
                  <a:srgbClr val="7030A0"/>
                </a:solidFill>
              </a:rPr>
              <a:t>	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>
              <a:solidFill>
                <a:schemeClr val="accent2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r>
              <a:rPr lang="it-IT" b="1" u="sng" dirty="0">
                <a:solidFill>
                  <a:schemeClr val="accent2"/>
                </a:solidFill>
              </a:rPr>
              <a:t>Gruppi e associazioni giovanili delle associazioni di </a:t>
            </a:r>
            <a:r>
              <a:rPr lang="it-IT" b="1" u="sng" dirty="0" smtClean="0">
                <a:solidFill>
                  <a:schemeClr val="accent2"/>
                </a:solidFill>
              </a:rPr>
              <a:t>categoria  del Friuli Venezia Giulia)</a:t>
            </a: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it-IT" sz="1800" b="1" dirty="0">
                <a:solidFill>
                  <a:srgbClr val="00B050"/>
                </a:solidFill>
                <a:cs typeface="Times New Roman" pitchFamily="18" charset="0"/>
              </a:rPr>
              <a:t>►  </a:t>
            </a:r>
            <a:r>
              <a:rPr lang="it-IT" sz="1800" b="1" dirty="0" smtClean="0">
                <a:solidFill>
                  <a:srgbClr val="FF0000"/>
                </a:solidFill>
                <a:cs typeface="Times New Roman" pitchFamily="18" charset="0"/>
              </a:rPr>
              <a:t>No</a:t>
            </a:r>
            <a:r>
              <a:rPr lang="it-IT" sz="1800" b="1" u="sng" dirty="0" smtClean="0">
                <a:solidFill>
                  <a:srgbClr val="FF0000"/>
                </a:solidFill>
              </a:rPr>
              <a:t>n ammessi   </a:t>
            </a:r>
            <a:r>
              <a:rPr lang="it-IT" sz="1800" b="1" u="sng" dirty="0">
                <a:solidFill>
                  <a:srgbClr val="FF0000"/>
                </a:solidFill>
              </a:rPr>
              <a:t>Enti locali del Friuli Venezia </a:t>
            </a:r>
            <a:r>
              <a:rPr lang="it-IT" sz="1800" b="1" u="sng" dirty="0" smtClean="0">
                <a:solidFill>
                  <a:srgbClr val="FF0000"/>
                </a:solidFill>
              </a:rPr>
              <a:t>Giulia, Enti </a:t>
            </a:r>
            <a:r>
              <a:rPr lang="it-IT" sz="1800" b="1" u="sng" dirty="0">
                <a:solidFill>
                  <a:srgbClr val="FF0000"/>
                </a:solidFill>
              </a:rPr>
              <a:t>pubblici del Friuli Venezia </a:t>
            </a:r>
            <a:r>
              <a:rPr lang="it-IT" sz="1800" b="1" u="sng" dirty="0" smtClean="0">
                <a:solidFill>
                  <a:srgbClr val="FF0000"/>
                </a:solidFill>
              </a:rPr>
              <a:t>Giulia, Articolazioni </a:t>
            </a:r>
            <a:r>
              <a:rPr lang="it-IT" sz="1800" b="1" u="sng" dirty="0">
                <a:solidFill>
                  <a:srgbClr val="FF0000"/>
                </a:solidFill>
              </a:rPr>
              <a:t>territoriali di enti pubblici nazionali presenti nel Friuli Venezia Giulia</a:t>
            </a: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sz="1800" b="1" u="sng" dirty="0" smtClean="0">
              <a:solidFill>
                <a:srgbClr val="FF66FF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sz="1800" b="1" u="sng" dirty="0" smtClean="0">
              <a:solidFill>
                <a:srgbClr val="FF66FF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>
              <a:solidFill>
                <a:srgbClr val="FF0000"/>
              </a:solidFill>
            </a:endParaRPr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2000" dirty="0" smtClean="0"/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Avviso di prestare attenzione | Comune di Serravalle Pistoies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45024"/>
            <a:ext cx="1151683" cy="648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4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</a:rPr>
              <a:t> </a:t>
            </a:r>
            <a:r>
              <a:rPr lang="it-IT" sz="1800" b="1" dirty="0" smtClean="0">
                <a:solidFill>
                  <a:schemeClr val="accent2"/>
                </a:solidFill>
              </a:rPr>
              <a:t> avvisi progetti locali </a:t>
            </a:r>
            <a:r>
              <a:rPr lang="it-IT" sz="1800" b="1" dirty="0" smtClean="0">
                <a:solidFill>
                  <a:srgbClr val="FF66FF"/>
                </a:solidFill>
              </a:rPr>
              <a:t>new</a:t>
            </a:r>
            <a:r>
              <a:rPr lang="it-IT" sz="2400" b="1" dirty="0" smtClean="0">
                <a:solidFill>
                  <a:srgbClr val="FF66FF"/>
                </a:solidFill>
              </a:rPr>
              <a:t> </a:t>
            </a:r>
            <a:r>
              <a:rPr lang="it-IT" sz="2400" dirty="0">
                <a:solidFill>
                  <a:srgbClr val="7030A0"/>
                </a:solidFill>
              </a:rPr>
              <a:t>	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>
              <a:solidFill>
                <a:schemeClr val="accent2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 smtClean="0">
              <a:solidFill>
                <a:srgbClr val="FF0000"/>
              </a:solidFill>
            </a:endParaRPr>
          </a:p>
          <a:p>
            <a:pPr lvl="1"/>
            <a:r>
              <a:rPr lang="it-IT" sz="1400" b="1" u="sng" dirty="0" smtClean="0">
                <a:solidFill>
                  <a:schemeClr val="accent2"/>
                </a:solidFill>
              </a:rPr>
              <a:t>Enti </a:t>
            </a:r>
            <a:r>
              <a:rPr lang="it-IT" sz="1400" b="1" u="sng" dirty="0">
                <a:solidFill>
                  <a:schemeClr val="accent2"/>
                </a:solidFill>
              </a:rPr>
              <a:t>locali del Friuli Venezia Giulia con popolazione fino a</a:t>
            </a:r>
            <a:r>
              <a:rPr lang="it-IT" sz="1400" b="1" u="sng" dirty="0">
                <a:solidFill>
                  <a:srgbClr val="FF0000"/>
                </a:solidFill>
              </a:rPr>
              <a:t> 3.000 abitanti </a:t>
            </a:r>
            <a:r>
              <a:rPr lang="it-IT" sz="1400" dirty="0"/>
              <a:t>secondo gli ultimi dati validati </a:t>
            </a:r>
            <a:r>
              <a:rPr lang="it-IT" sz="1400" dirty="0" smtClean="0"/>
              <a:t>dall’ISTAT </a:t>
            </a:r>
            <a:r>
              <a:rPr lang="it-IT" sz="1400" i="1" dirty="0" smtClean="0">
                <a:solidFill>
                  <a:srgbClr val="FF66FF"/>
                </a:solidFill>
              </a:rPr>
              <a:t>new  </a:t>
            </a:r>
            <a:r>
              <a:rPr lang="it-IT" sz="1400" i="1" dirty="0" smtClean="0">
                <a:solidFill>
                  <a:srgbClr val="21449C"/>
                </a:solidFill>
              </a:rPr>
              <a:t>(no enti pubblici)</a:t>
            </a:r>
          </a:p>
          <a:p>
            <a:pPr lvl="1"/>
            <a:endParaRPr lang="it-IT" sz="1400" i="1" dirty="0">
              <a:solidFill>
                <a:srgbClr val="FF66FF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b="1" u="sng" dirty="0" smtClean="0">
                <a:solidFill>
                  <a:schemeClr val="accent2"/>
                </a:solidFill>
              </a:rPr>
              <a:t>Soggetti </a:t>
            </a:r>
            <a:r>
              <a:rPr lang="it-IT" sz="1400" b="1" u="sng" dirty="0">
                <a:solidFill>
                  <a:schemeClr val="accent2"/>
                </a:solidFill>
              </a:rPr>
              <a:t>di diritto privato </a:t>
            </a:r>
            <a:r>
              <a:rPr lang="it-IT" sz="1400" b="1" dirty="0">
                <a:solidFill>
                  <a:srgbClr val="00B050"/>
                </a:solidFill>
              </a:rPr>
              <a:t>(no persone fisiche):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dirty="0"/>
              <a:t>senza finalità di lucro  o con obbligo di reinvestire gli utili e gli avanzi di gestione nello svolgimento delle attività previste nell’oggetto sociale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dirty="0"/>
              <a:t>che hanno tra i propri </a:t>
            </a:r>
            <a:r>
              <a:rPr lang="it-IT" sz="1400" dirty="0">
                <a:solidFill>
                  <a:srgbClr val="00B050"/>
                </a:solidFill>
              </a:rPr>
              <a:t>scopi statutari </a:t>
            </a:r>
            <a:r>
              <a:rPr lang="it-IT" sz="1400" dirty="0"/>
              <a:t>la promozione o lo svolgimento di attività culturali o artistiche </a:t>
            </a:r>
            <a:r>
              <a:rPr lang="it-IT" sz="1400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dirty="0"/>
              <a:t>regolarmente costituiti con atto pubblico o scrittura privata registrata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dirty="0"/>
              <a:t>sede legale o operativa in Friuli Venezia Giulia al momento erogazione contributo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sz="1400" b="1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b="1" u="sng" dirty="0">
                <a:solidFill>
                  <a:schemeClr val="accent2"/>
                </a:solidFill>
              </a:rPr>
              <a:t>Società cooperative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dirty="0"/>
              <a:t>attività prevalentemente culturali e artistiche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dirty="0"/>
              <a:t>regolarmente costituiti con atto pubblico o scrittura privata registrata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dirty="0"/>
              <a:t>sede legale o operativa in Friuli Venezia Giulia al momento erogazione contributo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 smtClean="0">
              <a:solidFill>
                <a:srgbClr val="FF0000"/>
              </a:solidFill>
            </a:endParaRPr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2000" dirty="0" smtClean="0"/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94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UNIVERSITA’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dirty="0">
                <a:solidFill>
                  <a:srgbClr val="00B050"/>
                </a:solidFill>
              </a:rPr>
              <a:t>Ammesse nei seguenti avvisi</a:t>
            </a:r>
            <a:r>
              <a:rPr lang="it-IT" sz="2400" b="1" dirty="0" smtClean="0">
                <a:solidFill>
                  <a:srgbClr val="00B050"/>
                </a:solidFill>
              </a:rPr>
              <a:t>: </a:t>
            </a:r>
            <a:r>
              <a:rPr lang="it-IT" sz="1800" b="1" dirty="0" smtClean="0">
                <a:solidFill>
                  <a:srgbClr val="00B050"/>
                </a:solidFill>
              </a:rPr>
              <a:t>espressamente previste</a:t>
            </a:r>
            <a:endParaRPr lang="it-IT" sz="1800" b="1" dirty="0">
              <a:solidFill>
                <a:srgbClr val="00B05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divulgazione umanistica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divulgazione scientifica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creatività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 GO! 2025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sz="1800" b="1" dirty="0">
              <a:solidFill>
                <a:srgbClr val="21449C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dirty="0">
                <a:solidFill>
                  <a:srgbClr val="00B050"/>
                </a:solidFill>
              </a:rPr>
              <a:t>Escluse: nei seguenti avvisi</a:t>
            </a:r>
            <a:r>
              <a:rPr lang="it-IT" sz="2400" b="1" dirty="0" smtClean="0">
                <a:solidFill>
                  <a:srgbClr val="00B050"/>
                </a:solidFill>
              </a:rPr>
              <a:t>:</a:t>
            </a:r>
            <a:endParaRPr lang="it-IT" sz="2400" b="1" dirty="0">
              <a:solidFill>
                <a:srgbClr val="00B05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stagioni e rassegne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eventi e festival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orchestre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</a:t>
            </a:r>
            <a:r>
              <a:rPr lang="it-IT" sz="1800" b="1" dirty="0" smtClean="0">
                <a:solidFill>
                  <a:srgbClr val="21449C"/>
                </a:solidFill>
              </a:rPr>
              <a:t>cinema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 smtClean="0">
                <a:solidFill>
                  <a:srgbClr val="21449C"/>
                </a:solidFill>
              </a:rPr>
              <a:t>Avviso manifestazioni espositive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u="sng" dirty="0" smtClean="0">
                <a:solidFill>
                  <a:srgbClr val="21449C"/>
                </a:solidFill>
              </a:rPr>
              <a:t>Avvisi </a:t>
            </a:r>
            <a:r>
              <a:rPr lang="it-IT" sz="1800" b="1" u="sng" dirty="0">
                <a:solidFill>
                  <a:srgbClr val="21449C"/>
                </a:solidFill>
              </a:rPr>
              <a:t>progetti locali</a:t>
            </a:r>
            <a:endParaRPr lang="it-IT" sz="1800" b="1" u="sng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 smtClean="0">
              <a:solidFill>
                <a:srgbClr val="FF0000"/>
              </a:solidFill>
            </a:endParaRPr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2000" dirty="0" smtClean="0"/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18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SOGGETTIVE </a:t>
            </a:r>
            <a:r>
              <a:rPr lang="it-IT" sz="2400" b="1" dirty="0" smtClean="0">
                <a:solidFill>
                  <a:srgbClr val="00B050"/>
                </a:solidFill>
              </a:rPr>
              <a:t>(7 Avvisi ordinari)</a:t>
            </a:r>
          </a:p>
          <a:p>
            <a:pPr marL="0" indent="0" algn="ctr" eaLnBrk="1" hangingPunct="1">
              <a:buNone/>
              <a:defRPr/>
            </a:pPr>
            <a:endParaRPr lang="it-IT" b="1" dirty="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u="sng" dirty="0" smtClean="0">
                <a:solidFill>
                  <a:schemeClr val="accent2"/>
                </a:solidFill>
              </a:rPr>
              <a:t>Soggetti </a:t>
            </a:r>
            <a:r>
              <a:rPr lang="it-IT" sz="2000" b="1" u="sng" dirty="0">
                <a:solidFill>
                  <a:schemeClr val="accent2"/>
                </a:solidFill>
              </a:rPr>
              <a:t>beneficiari </a:t>
            </a:r>
            <a:r>
              <a:rPr lang="it-IT" sz="2000" b="1" u="sng" dirty="0" smtClean="0">
                <a:solidFill>
                  <a:schemeClr val="accent2"/>
                </a:solidFill>
              </a:rPr>
              <a:t>regolamenti triennali </a:t>
            </a:r>
            <a:r>
              <a:rPr lang="it-IT" sz="1400" b="1" u="sng" dirty="0" smtClean="0">
                <a:solidFill>
                  <a:schemeClr val="accent2"/>
                </a:solidFill>
              </a:rPr>
              <a:t>(prima e seconda annualità nel 2023)  con eccezione degli enti locali </a:t>
            </a:r>
            <a:r>
              <a:rPr lang="it-IT" sz="1400" b="1" i="1" u="sng" dirty="0" smtClean="0">
                <a:solidFill>
                  <a:srgbClr val="FF66FF"/>
                </a:solidFill>
              </a:rPr>
              <a:t>new … ci torneremo …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b="1" i="1" dirty="0" smtClean="0">
              <a:solidFill>
                <a:srgbClr val="FF66FF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Soggetti </a:t>
            </a:r>
            <a:r>
              <a:rPr lang="it-IT" sz="2000" b="1" dirty="0">
                <a:solidFill>
                  <a:schemeClr val="accent2"/>
                </a:solidFill>
              </a:rPr>
              <a:t>individuati puntualmente da legge regionale 16/2014</a:t>
            </a:r>
            <a:r>
              <a:rPr lang="it-IT" sz="2000" b="1" dirty="0" smtClean="0">
                <a:solidFill>
                  <a:schemeClr val="accent2"/>
                </a:solidFill>
              </a:rPr>
              <a:t>: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400" dirty="0" smtClean="0"/>
              <a:t>Ente </a:t>
            </a:r>
            <a:r>
              <a:rPr lang="it-IT" sz="1400" dirty="0"/>
              <a:t>regionale Teatrale del Friuli Venezia Giulia (ERT</a:t>
            </a:r>
            <a:r>
              <a:rPr lang="it-IT" sz="1400" dirty="0" smtClean="0"/>
              <a:t>) (articolo 10)</a:t>
            </a:r>
            <a:endParaRPr lang="it-IT" sz="1400" dirty="0"/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400" dirty="0" smtClean="0"/>
              <a:t>Fondazione Teatro Lirico Giuseppe Verdi, teatri nazionali e teatri di rilevante interesse culturale presenti in Regione beneficiari incentivo </a:t>
            </a:r>
            <a:r>
              <a:rPr lang="it-IT" sz="1400" dirty="0" err="1" smtClean="0"/>
              <a:t>Fus</a:t>
            </a:r>
            <a:r>
              <a:rPr lang="it-IT" sz="1400" dirty="0" smtClean="0"/>
              <a:t> (articolo 11)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400" dirty="0" smtClean="0"/>
              <a:t>Istituzione musicale e sinfonica del Friuli Venezia </a:t>
            </a:r>
            <a:r>
              <a:rPr lang="it-IT" sz="1400" dirty="0"/>
              <a:t>G</a:t>
            </a:r>
            <a:r>
              <a:rPr lang="it-IT" sz="1400" dirty="0" smtClean="0"/>
              <a:t>iulia (art. 17 bis)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400" dirty="0" smtClean="0"/>
              <a:t>Associazione Mittelfest (art. 17 ter) </a:t>
            </a:r>
            <a:r>
              <a:rPr lang="it-IT" sz="1400" i="1" dirty="0" smtClean="0">
                <a:solidFill>
                  <a:srgbClr val="FF66FF"/>
                </a:solidFill>
              </a:rPr>
              <a:t>new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4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Cineteca regionale (art. 20) </a:t>
            </a:r>
            <a:r>
              <a:rPr lang="it-IT" sz="1400" i="1" dirty="0" smtClean="0">
                <a:solidFill>
                  <a:srgbClr val="FF66FF"/>
                </a:solidFill>
              </a:rPr>
              <a:t>new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400" dirty="0" smtClean="0"/>
              <a:t>Centro </a:t>
            </a:r>
            <a:r>
              <a:rPr lang="it-IT" sz="1400" dirty="0"/>
              <a:t>di ricerca e archiviazione della </a:t>
            </a:r>
            <a:r>
              <a:rPr lang="it-IT" sz="1400" dirty="0" smtClean="0"/>
              <a:t>fotografia (CRAF) (articolo 25)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400" dirty="0" smtClean="0"/>
              <a:t>Istituto regionale per la cultura istriano-fiumano-dalmata di Trieste  (art. 26 ter) </a:t>
            </a:r>
            <a:r>
              <a:rPr lang="it-IT" sz="1400" dirty="0" smtClean="0">
                <a:solidFill>
                  <a:srgbClr val="FF66FF"/>
                </a:solidFill>
              </a:rPr>
              <a:t>new</a:t>
            </a:r>
            <a:endParaRPr lang="it-IT" sz="1400" dirty="0">
              <a:solidFill>
                <a:srgbClr val="FF66FF"/>
              </a:solidFill>
            </a:endParaRP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400" dirty="0"/>
              <a:t>Università popolare di </a:t>
            </a:r>
            <a:r>
              <a:rPr lang="it-IT" sz="1400" dirty="0" smtClean="0"/>
              <a:t>Trieste (articolo 27 bis)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400" dirty="0" smtClean="0"/>
              <a:t>Associazione </a:t>
            </a:r>
            <a:r>
              <a:rPr lang="it-IT" sz="1400" dirty="0"/>
              <a:t>regionale FITA UILT, Unione dei Gruppi Folcloristici del </a:t>
            </a:r>
            <a:r>
              <a:rPr lang="it-IT" sz="1400" dirty="0" err="1"/>
              <a:t>Fvg</a:t>
            </a:r>
            <a:r>
              <a:rPr lang="it-IT" sz="1400" dirty="0"/>
              <a:t> (UGF FVG), Unione Società  Corali del </a:t>
            </a:r>
            <a:r>
              <a:rPr lang="it-IT" sz="1400" dirty="0" err="1"/>
              <a:t>Fvg</a:t>
            </a:r>
            <a:r>
              <a:rPr lang="it-IT" sz="1400" dirty="0"/>
              <a:t> (USCI FVG), Associazione Nazionale Bande Italiane musicali Autonome -</a:t>
            </a:r>
            <a:r>
              <a:rPr lang="it-IT" sz="1400" dirty="0" err="1"/>
              <a:t>Fvg</a:t>
            </a:r>
            <a:r>
              <a:rPr lang="it-IT" sz="1400" dirty="0"/>
              <a:t> (ANBIMA FVG) (articolo 28)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marL="285750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58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SOGGETTIVE </a:t>
            </a:r>
            <a:r>
              <a:rPr lang="it-IT" sz="2400" b="1" dirty="0" smtClean="0">
                <a:solidFill>
                  <a:srgbClr val="00B050"/>
                </a:solidFill>
              </a:rPr>
              <a:t>(Avvisi ordinari)</a:t>
            </a:r>
          </a:p>
          <a:p>
            <a:pPr marL="0" indent="0" algn="ctr" eaLnBrk="1" hangingPunct="1">
              <a:buNone/>
              <a:defRPr/>
            </a:pPr>
            <a:endParaRPr lang="it-IT" sz="2400" b="1" dirty="0" smtClean="0">
              <a:solidFill>
                <a:srgbClr val="00B05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Fondazioni bancarie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chemeClr val="accent2"/>
              </a:solidFill>
            </a:endParaRPr>
          </a:p>
          <a:p>
            <a:pPr marL="342900" lvl="1" indent="-342900" algn="just" eaLnBrk="1" hangingPunct="1">
              <a:lnSpc>
                <a:spcPct val="80000"/>
              </a:lnSpc>
              <a:buClr>
                <a:srgbClr val="21449C"/>
              </a:buClr>
              <a:buFontTx/>
              <a:buChar char="•"/>
              <a:defRPr/>
            </a:pPr>
            <a:r>
              <a:rPr lang="it-IT" sz="1600" b="1" dirty="0">
                <a:solidFill>
                  <a:schemeClr val="accent2"/>
                </a:solidFill>
              </a:rPr>
              <a:t>Scuole statali e paritarie ed enti di formazione </a:t>
            </a:r>
            <a:r>
              <a:rPr lang="it-IT" sz="1600" b="1" dirty="0" smtClean="0">
                <a:solidFill>
                  <a:schemeClr val="accent2"/>
                </a:solidFill>
              </a:rPr>
              <a:t>professionale</a:t>
            </a:r>
          </a:p>
          <a:p>
            <a:pPr marL="342900" lvl="1" indent="-342900" algn="just" eaLnBrk="1" hangingPunct="1">
              <a:lnSpc>
                <a:spcPct val="80000"/>
              </a:lnSpc>
              <a:buClr>
                <a:srgbClr val="21449C"/>
              </a:buClr>
              <a:buFontTx/>
              <a:buChar char="•"/>
              <a:defRPr/>
            </a:pPr>
            <a:endParaRPr lang="it-IT" sz="16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Associazioni di categoria, </a:t>
            </a:r>
            <a:r>
              <a:rPr lang="it-IT" sz="1600" b="1" dirty="0" err="1">
                <a:solidFill>
                  <a:schemeClr val="accent2"/>
                </a:solidFill>
              </a:rPr>
              <a:t>Ciaa</a:t>
            </a:r>
            <a:r>
              <a:rPr lang="it-IT" sz="1600" b="1" dirty="0">
                <a:solidFill>
                  <a:schemeClr val="accent2"/>
                </a:solidFill>
              </a:rPr>
              <a:t>, ordini e collegi professionali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Associazioni </a:t>
            </a:r>
            <a:r>
              <a:rPr lang="it-IT" sz="1600" b="1" dirty="0">
                <a:solidFill>
                  <a:schemeClr val="accent2"/>
                </a:solidFill>
              </a:rPr>
              <a:t>proloco e loro Consorzi e Comitato regionale del </a:t>
            </a:r>
            <a:r>
              <a:rPr lang="it-IT" sz="1600" b="1" dirty="0" err="1" smtClean="0">
                <a:solidFill>
                  <a:schemeClr val="accent2"/>
                </a:solidFill>
              </a:rPr>
              <a:t>Fvg</a:t>
            </a:r>
            <a:r>
              <a:rPr lang="it-IT" sz="1600" b="1" dirty="0" smtClean="0">
                <a:solidFill>
                  <a:schemeClr val="accent2"/>
                </a:solidFill>
              </a:rPr>
              <a:t>  dell’Unione Nazionale Pro Loco d’Italia (UNPLI)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600" b="1" dirty="0">
                <a:solidFill>
                  <a:schemeClr val="accent2"/>
                </a:solidFill>
              </a:rPr>
              <a:t>Parrocchie e enti religiosi civilmente </a:t>
            </a:r>
            <a:r>
              <a:rPr lang="it-IT" sz="1600" b="1" dirty="0" smtClean="0">
                <a:solidFill>
                  <a:schemeClr val="accent2"/>
                </a:solidFill>
              </a:rPr>
              <a:t>riconosciuti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Università (Avviso </a:t>
            </a:r>
            <a:r>
              <a:rPr lang="it-IT" sz="1600" b="1" dirty="0">
                <a:solidFill>
                  <a:schemeClr val="accent2"/>
                </a:solidFill>
              </a:rPr>
              <a:t>stagioni e </a:t>
            </a:r>
            <a:r>
              <a:rPr lang="it-IT" sz="1600" b="1" dirty="0" smtClean="0">
                <a:solidFill>
                  <a:schemeClr val="accent2"/>
                </a:solidFill>
              </a:rPr>
              <a:t>rassegne, Avviso </a:t>
            </a:r>
            <a:r>
              <a:rPr lang="it-IT" sz="1600" b="1" dirty="0">
                <a:solidFill>
                  <a:schemeClr val="accent2"/>
                </a:solidFill>
              </a:rPr>
              <a:t>eventi e </a:t>
            </a:r>
            <a:r>
              <a:rPr lang="it-IT" sz="1600" b="1" dirty="0" smtClean="0">
                <a:solidFill>
                  <a:schemeClr val="accent2"/>
                </a:solidFill>
              </a:rPr>
              <a:t>festival, Avviso orchestre, Avviso cinema, Avviso manifestazioni espositive,  Avvisi progetti locali)</a:t>
            </a:r>
            <a:endParaRPr lang="it-IT" sz="16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4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>
              <a:solidFill>
                <a:schemeClr val="accent2"/>
              </a:solidFill>
            </a:endParaRPr>
          </a:p>
          <a:p>
            <a:pPr marL="685800" lvl="1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marL="285750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904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SOGGETTIVE</a:t>
            </a:r>
          </a:p>
          <a:p>
            <a:pPr marL="0" indent="0" algn="ctr" eaLnBrk="1" hangingPunct="1">
              <a:buNone/>
              <a:defRPr/>
            </a:pPr>
            <a:r>
              <a:rPr lang="it-IT" sz="2400" b="1" dirty="0">
                <a:solidFill>
                  <a:srgbClr val="00B050"/>
                </a:solidFill>
              </a:rPr>
              <a:t>(</a:t>
            </a:r>
            <a:r>
              <a:rPr lang="it-IT" sz="2400" b="1" dirty="0" smtClean="0">
                <a:solidFill>
                  <a:srgbClr val="00B050"/>
                </a:solidFill>
              </a:rPr>
              <a:t>Avvisi tematici)</a:t>
            </a:r>
            <a:endParaRPr lang="it-IT" sz="2400" b="1" dirty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rgbClr val="FF0000"/>
              </a:solidFill>
            </a:endParaRPr>
          </a:p>
          <a:p>
            <a:pPr marL="0" indent="-36000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b="1" dirty="0" smtClean="0">
                <a:solidFill>
                  <a:schemeClr val="accent2"/>
                </a:solidFill>
              </a:rPr>
              <a:t>Fondazioni bancarie</a:t>
            </a:r>
          </a:p>
          <a:p>
            <a:pPr marL="0" lvl="1" indent="-34290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21449C"/>
              </a:buClr>
              <a:buFontTx/>
              <a:buChar char="•"/>
              <a:defRPr/>
            </a:pPr>
            <a:r>
              <a:rPr lang="it-IT" sz="1800" b="1" dirty="0">
                <a:solidFill>
                  <a:schemeClr val="accent2"/>
                </a:solidFill>
              </a:rPr>
              <a:t>Scuole statali e paritarie ed enti di formazione professionale</a:t>
            </a:r>
          </a:p>
          <a:p>
            <a:pPr marL="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b="1" dirty="0" smtClean="0">
                <a:solidFill>
                  <a:schemeClr val="accent2"/>
                </a:solidFill>
              </a:rPr>
              <a:t>Associazioni </a:t>
            </a:r>
            <a:r>
              <a:rPr lang="it-IT" sz="1800" b="1" dirty="0">
                <a:solidFill>
                  <a:schemeClr val="accent2"/>
                </a:solidFill>
              </a:rPr>
              <a:t>proloco e loro Consorzi e Comitato regionale del </a:t>
            </a:r>
            <a:r>
              <a:rPr lang="it-IT" sz="1800" b="1" dirty="0" err="1">
                <a:solidFill>
                  <a:schemeClr val="accent2"/>
                </a:solidFill>
              </a:rPr>
              <a:t>Fvg</a:t>
            </a:r>
            <a:r>
              <a:rPr lang="it-IT" sz="1800" b="1" dirty="0">
                <a:solidFill>
                  <a:schemeClr val="accent2"/>
                </a:solidFill>
              </a:rPr>
              <a:t> dell’ (UNPLI)</a:t>
            </a:r>
          </a:p>
          <a:p>
            <a:pPr marL="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b="1" dirty="0" smtClean="0">
                <a:solidFill>
                  <a:schemeClr val="accent2"/>
                </a:solidFill>
              </a:rPr>
              <a:t>Parrocchie </a:t>
            </a:r>
            <a:r>
              <a:rPr lang="it-IT" sz="1800" b="1" dirty="0">
                <a:solidFill>
                  <a:schemeClr val="accent2"/>
                </a:solidFill>
              </a:rPr>
              <a:t>e enti religiosi civilmente </a:t>
            </a:r>
            <a:r>
              <a:rPr lang="it-IT" sz="1800" b="1" dirty="0" smtClean="0">
                <a:solidFill>
                  <a:schemeClr val="accent2"/>
                </a:solidFill>
              </a:rPr>
              <a:t>riconosciuti</a:t>
            </a:r>
          </a:p>
          <a:p>
            <a:pPr marL="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b="1" dirty="0" err="1" smtClean="0">
                <a:solidFill>
                  <a:schemeClr val="accent2"/>
                </a:solidFill>
              </a:rPr>
              <a:t>Ciaa</a:t>
            </a:r>
            <a:r>
              <a:rPr lang="it-IT" sz="1800" b="1" dirty="0" smtClean="0">
                <a:solidFill>
                  <a:schemeClr val="accent2"/>
                </a:solidFill>
              </a:rPr>
              <a:t>, ordini e collegi professionali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4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>
              <a:solidFill>
                <a:schemeClr val="accent2"/>
              </a:solidFill>
            </a:endParaRPr>
          </a:p>
          <a:p>
            <a:pPr marL="285750" algn="just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685800" lvl="1" algn="just" eaLnBrk="1" hangingPunct="1">
              <a:lnSpc>
                <a:spcPct val="80000"/>
              </a:lnSpc>
              <a:defRPr/>
            </a:pPr>
            <a:endParaRPr lang="it-IT" sz="1400" dirty="0">
              <a:solidFill>
                <a:srgbClr val="00B050"/>
              </a:solidFill>
            </a:endParaRPr>
          </a:p>
          <a:p>
            <a:pPr marL="685800" lvl="1" algn="just" eaLnBrk="1" hangingPunct="1">
              <a:lnSpc>
                <a:spcPct val="80000"/>
              </a:lnSpc>
              <a:defRPr/>
            </a:pPr>
            <a:endParaRPr lang="it-IT" sz="2000" dirty="0"/>
          </a:p>
          <a:p>
            <a:pPr marL="285750" eaLnBrk="1" hangingPunct="1">
              <a:lnSpc>
                <a:spcPct val="80000"/>
              </a:lnSpc>
              <a:defRPr/>
            </a:pPr>
            <a:endParaRPr lang="it-IT" sz="2000" b="1" dirty="0" smtClean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07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</a:t>
            </a: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SOGGETTIVE: </a:t>
            </a: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ulteriori categorie</a:t>
            </a:r>
          </a:p>
          <a:p>
            <a:pPr marL="0" indent="0" algn="ctr" eaLnBrk="1" hangingPunct="1">
              <a:buNone/>
              <a:defRPr/>
            </a:pPr>
            <a:r>
              <a:rPr lang="it-IT" sz="2400" b="1" dirty="0" smtClean="0">
                <a:solidFill>
                  <a:srgbClr val="00B050"/>
                </a:solidFill>
              </a:rPr>
              <a:t>(Avviso GO! 2025)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2000" b="1" dirty="0" smtClean="0">
              <a:solidFill>
                <a:schemeClr val="accent2"/>
              </a:solidFill>
            </a:endParaRPr>
          </a:p>
          <a:p>
            <a:pPr lvl="0"/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Soggetti beneficiari regolamenti triennali e soggetti individuati puntualmente dalla legge </a:t>
            </a: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</a:rPr>
              <a:t>(articolo </a:t>
            </a:r>
            <a:r>
              <a:rPr lang="it-IT" sz="1600" dirty="0">
                <a:solidFill>
                  <a:schemeClr val="accent2">
                    <a:lumMod val="50000"/>
                  </a:schemeClr>
                </a:solidFill>
              </a:rPr>
              <a:t>6, comma </a:t>
            </a: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</a:rPr>
              <a:t>2, lettera c), </a:t>
            </a:r>
            <a:r>
              <a:rPr lang="it-IT" sz="1600" dirty="0">
                <a:solidFill>
                  <a:schemeClr val="accent2">
                    <a:lumMod val="50000"/>
                  </a:schemeClr>
                </a:solidFill>
              </a:rPr>
              <a:t>della legge </a:t>
            </a: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</a:rPr>
              <a:t>regionale 24/2021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) che hanno stipulato </a:t>
            </a:r>
            <a:r>
              <a:rPr lang="it-IT" sz="2000" dirty="0">
                <a:solidFill>
                  <a:schemeClr val="accent2">
                    <a:lumMod val="50000"/>
                  </a:schemeClr>
                </a:solidFill>
              </a:rPr>
              <a:t>con la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Regione </a:t>
            </a:r>
            <a:r>
              <a:rPr lang="it-IT" sz="2000" u="sng" dirty="0" smtClean="0">
                <a:solidFill>
                  <a:schemeClr val="accent2">
                    <a:lumMod val="50000"/>
                  </a:schemeClr>
                </a:solidFill>
              </a:rPr>
              <a:t>convenzioni  per finanziamenti</a:t>
            </a:r>
          </a:p>
          <a:p>
            <a:pPr lvl="0"/>
            <a:endParaRPr lang="it-IT" sz="1600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Soggetti </a:t>
            </a:r>
            <a:r>
              <a:rPr lang="it-IT" sz="2000" dirty="0">
                <a:solidFill>
                  <a:schemeClr val="accent2">
                    <a:lumMod val="50000"/>
                  </a:schemeClr>
                </a:solidFill>
              </a:rPr>
              <a:t>che hanno presentato progetti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 approvati per il finanziamento a </a:t>
            </a:r>
            <a:r>
              <a:rPr lang="it-IT" sz="2000" smtClean="0">
                <a:solidFill>
                  <a:schemeClr val="accent2">
                    <a:lumMod val="50000"/>
                  </a:schemeClr>
                </a:solidFill>
              </a:rPr>
              <a:t>valere sul </a:t>
            </a:r>
            <a:r>
              <a:rPr lang="it-IT" sz="2000" dirty="0">
                <a:solidFill>
                  <a:schemeClr val="accent2">
                    <a:lumMod val="50000"/>
                  </a:schemeClr>
                </a:solidFill>
              </a:rPr>
              <a:t>Bando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01/2023 </a:t>
            </a:r>
            <a:r>
              <a:rPr lang="it-IT" sz="2000" dirty="0">
                <a:solidFill>
                  <a:schemeClr val="accent2">
                    <a:lumMod val="50000"/>
                  </a:schemeClr>
                </a:solidFill>
              </a:rPr>
              <a:t>Fondo per piccoli progetti GO! 2025 gestito dal GECT GO </a:t>
            </a:r>
            <a:r>
              <a:rPr lang="it-IT" sz="1100" dirty="0" smtClean="0">
                <a:solidFill>
                  <a:schemeClr val="accent2">
                    <a:lumMod val="50000"/>
                  </a:schemeClr>
                </a:solidFill>
              </a:rPr>
              <a:t>(finanziato </a:t>
            </a:r>
            <a:r>
              <a:rPr lang="it-IT" sz="1100" dirty="0">
                <a:solidFill>
                  <a:schemeClr val="accent2">
                    <a:lumMod val="50000"/>
                  </a:schemeClr>
                </a:solidFill>
              </a:rPr>
              <a:t>dal Programma INTERREG VI-A ITALIA-SLOVENIA </a:t>
            </a:r>
            <a:r>
              <a:rPr lang="it-IT" sz="1100" dirty="0" smtClean="0">
                <a:solidFill>
                  <a:schemeClr val="accent2">
                    <a:lumMod val="50000"/>
                  </a:schemeClr>
                </a:solidFill>
              </a:rPr>
              <a:t>2021-2027)</a:t>
            </a:r>
            <a:endParaRPr lang="it-IT" sz="2000" b="1" dirty="0" smtClean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2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SOGGETTIVE</a:t>
            </a:r>
          </a:p>
          <a:p>
            <a:pPr marL="0" indent="0" algn="ctr" eaLnBrk="1" hangingPunct="1">
              <a:buNone/>
              <a:defRPr/>
            </a:pPr>
            <a:r>
              <a:rPr lang="it-IT" sz="2400" b="1" dirty="0" smtClean="0">
                <a:solidFill>
                  <a:srgbClr val="00B050"/>
                </a:solidFill>
              </a:rPr>
              <a:t>(avvisi progetti locali)</a:t>
            </a:r>
            <a:endParaRPr lang="it-IT" sz="16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400" b="1" dirty="0" smtClean="0">
              <a:solidFill>
                <a:schemeClr val="accent2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Enti locali con popolazione superiore ai 3.000 abitanti  </a:t>
            </a:r>
            <a:r>
              <a:rPr lang="it-IT" sz="2400" b="1" dirty="0" smtClean="0">
                <a:solidFill>
                  <a:srgbClr val="FF66FF"/>
                </a:solidFill>
              </a:rPr>
              <a:t>new</a:t>
            </a:r>
            <a:endParaRPr lang="it-IT" sz="2400" b="1" dirty="0">
              <a:solidFill>
                <a:srgbClr val="FF66FF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sz="2400" b="1" dirty="0" smtClean="0">
              <a:solidFill>
                <a:schemeClr val="accent2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Tutte le categorie previste dagli avvisi ordinari</a:t>
            </a:r>
            <a:endParaRPr lang="it-IT" sz="2400" b="1" u="sng" dirty="0" smtClean="0">
              <a:solidFill>
                <a:srgbClr val="FF66FF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48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96752"/>
            <a:ext cx="8928992" cy="4824536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INQUADRAMENTO NORMATIVO</a:t>
            </a:r>
          </a:p>
          <a:p>
            <a:pPr marL="0" indent="0" algn="ctr" eaLnBrk="1" hangingPunct="1">
              <a:buNone/>
              <a:defRPr/>
            </a:pPr>
            <a:endParaRPr lang="it-IT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Legge </a:t>
            </a:r>
            <a:r>
              <a:rPr lang="it-IT" sz="2000" b="1" dirty="0">
                <a:solidFill>
                  <a:schemeClr val="accent2"/>
                </a:solidFill>
              </a:rPr>
              <a:t>regionale 16/2014 </a:t>
            </a:r>
            <a:r>
              <a:rPr lang="it-IT" sz="1800" b="1" dirty="0"/>
              <a:t>(Norme regionali in materia di attività culturali</a:t>
            </a:r>
            <a:r>
              <a:rPr lang="it-IT" sz="1800" b="1" dirty="0" smtClean="0"/>
              <a:t>): legge di settore</a:t>
            </a:r>
          </a:p>
          <a:p>
            <a:pPr algn="just" eaLnBrk="1" hangingPunct="1"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Legge regionale 19/2021 </a:t>
            </a:r>
            <a:r>
              <a:rPr lang="it-IT" sz="1800" b="1" dirty="0" smtClean="0"/>
              <a:t>(</a:t>
            </a:r>
            <a:r>
              <a:rPr lang="it-IT" sz="1800" b="1" dirty="0">
                <a:solidFill>
                  <a:schemeClr val="tx2"/>
                </a:solidFill>
              </a:rPr>
              <a:t>Disposizioni per il sostegno di Gorizia Capitale europea della Cultura 2025 </a:t>
            </a:r>
            <a:r>
              <a:rPr lang="it-IT" sz="1800" b="1" dirty="0" smtClean="0"/>
              <a:t>)</a:t>
            </a:r>
          </a:p>
          <a:p>
            <a:pPr algn="just" eaLnBrk="1" hangingPunct="1"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Decreto del Presidente della Regione 33/2015 </a:t>
            </a:r>
            <a:r>
              <a:rPr lang="it-IT" sz="1600" b="1" dirty="0" smtClean="0"/>
              <a:t>(regolamento attuativo </a:t>
            </a:r>
            <a:r>
              <a:rPr lang="it-IT" sz="1600" b="1" dirty="0" err="1" smtClean="0"/>
              <a:t>l.r</a:t>
            </a:r>
            <a:r>
              <a:rPr lang="it-IT" sz="1600" b="1" dirty="0" smtClean="0"/>
              <a:t>. 16/2014): strumento giuridico individuato dalla legge regionale 16/2014 per definire:</a:t>
            </a:r>
          </a:p>
          <a:p>
            <a:pPr lvl="1" algn="just" eaLnBrk="1" hangingPunct="1">
              <a:defRPr/>
            </a:pPr>
            <a:r>
              <a:rPr lang="it-IT" sz="1600" b="1" dirty="0" smtClean="0"/>
              <a:t>Modalità </a:t>
            </a:r>
            <a:r>
              <a:rPr lang="it-IT" sz="1600" b="1" dirty="0"/>
              <a:t>selezione progetti: procedimento valutativo a </a:t>
            </a:r>
            <a:r>
              <a:rPr lang="it-IT" sz="1600" b="1" dirty="0" smtClean="0"/>
              <a:t>bando</a:t>
            </a:r>
            <a:endParaRPr lang="it-IT" sz="1600" b="1" dirty="0"/>
          </a:p>
          <a:p>
            <a:pPr lvl="1" algn="just" eaLnBrk="1" hangingPunct="1">
              <a:defRPr/>
            </a:pPr>
            <a:r>
              <a:rPr lang="it-IT" sz="1600" b="1" dirty="0"/>
              <a:t>Spese ammissibili (e principi generali per ammissibilità spese)</a:t>
            </a:r>
          </a:p>
          <a:p>
            <a:pPr lvl="1" algn="just" eaLnBrk="1" hangingPunct="1">
              <a:defRPr/>
            </a:pPr>
            <a:r>
              <a:rPr lang="it-IT" sz="1600" b="1" dirty="0"/>
              <a:t>Spese non ammissibili</a:t>
            </a:r>
          </a:p>
          <a:p>
            <a:pPr lvl="1" algn="just" eaLnBrk="1" hangingPunct="1">
              <a:defRPr/>
            </a:pPr>
            <a:r>
              <a:rPr lang="it-IT" sz="1600" b="1" dirty="0"/>
              <a:t>Documentazione di spesa</a:t>
            </a:r>
          </a:p>
          <a:p>
            <a:pPr lvl="1" algn="just" eaLnBrk="1" hangingPunct="1">
              <a:defRPr/>
            </a:pPr>
            <a:r>
              <a:rPr lang="it-IT" sz="1600" b="1" dirty="0"/>
              <a:t>Termini del </a:t>
            </a:r>
            <a:r>
              <a:rPr lang="it-IT" sz="1600" b="1" dirty="0" smtClean="0"/>
              <a:t>procedimento</a:t>
            </a:r>
          </a:p>
          <a:p>
            <a:pPr marL="400050" algn="just" eaLnBrk="1" hangingPunct="1"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Deliberazione  della Giunta regionale  1673/2023</a:t>
            </a:r>
            <a:endParaRPr lang="it-IT" sz="2000" b="1" dirty="0"/>
          </a:p>
          <a:p>
            <a:pPr marL="457200" indent="-457200" eaLnBrk="1" hangingPunct="1">
              <a:buAutoNum type="arabicPeriod"/>
              <a:defRPr/>
            </a:pPr>
            <a:endParaRPr lang="it-IT" sz="2400" b="1" dirty="0" smtClean="0"/>
          </a:p>
          <a:p>
            <a:pPr marL="457200" indent="-457200" eaLnBrk="1" hangingPunct="1">
              <a:buAutoNum type="arabicPeriod"/>
              <a:defRPr/>
            </a:pPr>
            <a:endParaRPr lang="it-IT" sz="2400" b="1" dirty="0"/>
          </a:p>
          <a:p>
            <a:pPr marL="0" indent="0" algn="ctr" eaLnBrk="1" hangingPunct="1">
              <a:buNone/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buNone/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92137"/>
            <a:ext cx="2830026" cy="60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0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TRIENNALI</a:t>
            </a:r>
          </a:p>
          <a:p>
            <a:pPr eaLnBrk="1" hangingPunct="1">
              <a:defRPr/>
            </a:pPr>
            <a:r>
              <a:rPr lang="it-IT" sz="2400" b="1" dirty="0" smtClean="0">
                <a:solidFill>
                  <a:schemeClr val="accent2"/>
                </a:solidFill>
              </a:rPr>
              <a:t>Ammessi:</a:t>
            </a:r>
          </a:p>
          <a:p>
            <a:pPr eaLnBrk="1" hangingPunct="1">
              <a:defRPr/>
            </a:pPr>
            <a:endParaRPr lang="it-IT" sz="2400" b="1" dirty="0" smtClean="0">
              <a:solidFill>
                <a:schemeClr val="accent2"/>
              </a:solidFill>
            </a:endParaRPr>
          </a:p>
          <a:p>
            <a:pPr marL="742950" lvl="2" eaLnBrk="1" hangingPunct="1">
              <a:lnSpc>
                <a:spcPct val="80000"/>
              </a:lnSpc>
              <a:buClr>
                <a:srgbClr val="21449C"/>
              </a:buClr>
              <a:defRPr/>
            </a:pPr>
            <a:r>
              <a:rPr lang="it-IT" sz="1800" b="1" u="sng" dirty="0" smtClean="0">
                <a:solidFill>
                  <a:srgbClr val="00B050"/>
                </a:solidFill>
              </a:rPr>
              <a:t>Avvisi tematici (Creatività + GO! 2025)</a:t>
            </a:r>
            <a:r>
              <a:rPr lang="it-IT" sz="1800" b="1" dirty="0" smtClean="0">
                <a:solidFill>
                  <a:srgbClr val="00B050"/>
                </a:solidFill>
              </a:rPr>
              <a:t>: </a:t>
            </a:r>
            <a:r>
              <a:rPr lang="it-IT" sz="1800" b="1" dirty="0" smtClean="0">
                <a:solidFill>
                  <a:schemeClr val="accent2"/>
                </a:solidFill>
              </a:rPr>
              <a:t>nessuna limitazione</a:t>
            </a:r>
            <a:endParaRPr lang="it-IT" sz="1800" b="1" u="sng" dirty="0" smtClean="0">
              <a:solidFill>
                <a:schemeClr val="accent2"/>
              </a:solidFill>
            </a:endParaRPr>
          </a:p>
          <a:p>
            <a:pPr marL="742950" lvl="2" eaLnBrk="1" hangingPunct="1">
              <a:lnSpc>
                <a:spcPct val="80000"/>
              </a:lnSpc>
              <a:buClr>
                <a:srgbClr val="21449C"/>
              </a:buClr>
              <a:defRPr/>
            </a:pPr>
            <a:r>
              <a:rPr lang="it-IT" sz="1800" b="1" u="sng" dirty="0" smtClean="0">
                <a:solidFill>
                  <a:srgbClr val="00B050"/>
                </a:solidFill>
              </a:rPr>
              <a:t>Avvisi ordinari</a:t>
            </a:r>
          </a:p>
          <a:p>
            <a:pPr marL="1200150" lvl="3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400" b="1" u="sng" dirty="0" smtClean="0">
                <a:solidFill>
                  <a:schemeClr val="accent2"/>
                </a:solidFill>
              </a:rPr>
              <a:t>solo se ENTI LOCALI</a:t>
            </a:r>
          </a:p>
          <a:p>
            <a:pPr marL="1257300" lvl="3" indent="-285750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400" b="1" u="sng" dirty="0" smtClean="0">
                <a:solidFill>
                  <a:schemeClr val="accent2"/>
                </a:solidFill>
              </a:rPr>
              <a:t>solo su settore diverso dal triennale</a:t>
            </a:r>
          </a:p>
          <a:p>
            <a:pPr marL="1200150" lvl="3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endParaRPr lang="it-IT" sz="1400" b="1" u="sng" dirty="0">
              <a:solidFill>
                <a:srgbClr val="FF0000"/>
              </a:solidFill>
            </a:endParaRPr>
          </a:p>
          <a:p>
            <a:pPr marL="742950" lvl="2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800" b="1" u="sng" dirty="0" smtClean="0">
                <a:solidFill>
                  <a:srgbClr val="00B050"/>
                </a:solidFill>
              </a:rPr>
              <a:t>Avvisi progetti locali</a:t>
            </a:r>
          </a:p>
          <a:p>
            <a:pPr marL="1200150" lvl="3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400" b="1" u="sng" dirty="0" smtClean="0">
                <a:solidFill>
                  <a:schemeClr val="accent2"/>
                </a:solidFill>
              </a:rPr>
              <a:t>solo </a:t>
            </a:r>
            <a:r>
              <a:rPr lang="it-IT" sz="1400" b="1" u="sng" dirty="0">
                <a:solidFill>
                  <a:schemeClr val="accent2"/>
                </a:solidFill>
              </a:rPr>
              <a:t>se ENTI </a:t>
            </a:r>
            <a:r>
              <a:rPr lang="it-IT" sz="1400" b="1" u="sng" dirty="0" smtClean="0">
                <a:solidFill>
                  <a:schemeClr val="accent2"/>
                </a:solidFill>
              </a:rPr>
              <a:t>LOCALI  </a:t>
            </a:r>
            <a:r>
              <a:rPr lang="it-IT" sz="1400" b="1" dirty="0" smtClean="0">
                <a:solidFill>
                  <a:schemeClr val="accent2"/>
                </a:solidFill>
              </a:rPr>
              <a:t>con meno di 3.000 abitanti</a:t>
            </a:r>
          </a:p>
          <a:p>
            <a:pPr marL="1200150" lvl="3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400" b="1" u="sng" dirty="0">
                <a:solidFill>
                  <a:schemeClr val="accent2"/>
                </a:solidFill>
              </a:rPr>
              <a:t>solo su settore diverso dal triennale</a:t>
            </a:r>
          </a:p>
          <a:p>
            <a:pPr marL="1200150" lvl="3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endParaRPr lang="it-IT" sz="1400" b="1" u="sng" dirty="0">
              <a:solidFill>
                <a:srgbClr val="FF0000"/>
              </a:solidFill>
            </a:endParaRPr>
          </a:p>
          <a:p>
            <a:pPr marL="971550" lvl="3" indent="0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sz="1600" u="sng" dirty="0" smtClean="0">
              <a:solidFill>
                <a:srgbClr val="FF0000"/>
              </a:solidFill>
            </a:endParaRPr>
          </a:p>
          <a:p>
            <a:pPr marL="971550" lvl="3" indent="0" eaLnBrk="1" hangingPunct="1">
              <a:lnSpc>
                <a:spcPct val="80000"/>
              </a:lnSpc>
              <a:buClr>
                <a:srgbClr val="21449C"/>
              </a:buClr>
              <a:defRPr/>
            </a:pPr>
            <a:r>
              <a:rPr lang="it-IT" sz="1200" u="sng" dirty="0" smtClean="0">
                <a:solidFill>
                  <a:srgbClr val="FF0000"/>
                </a:solidFill>
              </a:rPr>
              <a:t>Esempio: Comune di Monfalcone: triennale mostre: </a:t>
            </a:r>
          </a:p>
          <a:p>
            <a:pPr marL="1714500" lvl="4" indent="-285750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200" dirty="0" smtClean="0">
                <a:solidFill>
                  <a:schemeClr val="tx2"/>
                </a:solidFill>
              </a:rPr>
              <a:t>potrà  candidarsi darsi su tutti gli avvisi ordinari ad eccezione  dell’avviso manifestazioni espositive</a:t>
            </a:r>
          </a:p>
          <a:p>
            <a:pPr marL="1714500" lvl="4" indent="-285750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200" dirty="0" smtClean="0"/>
              <a:t>Non potrà candidarsi su avvisi progetti locali perché superiore a 3.000 abitanti</a:t>
            </a:r>
          </a:p>
          <a:p>
            <a:pPr marL="1714500" lvl="4" indent="-285750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200" dirty="0" smtClean="0"/>
              <a:t>Potrà candidarsi sugli avvisi tematici</a:t>
            </a:r>
            <a:endParaRPr lang="it-IT" sz="1000" b="1" dirty="0">
              <a:solidFill>
                <a:srgbClr val="00B050"/>
              </a:solidFill>
            </a:endParaRPr>
          </a:p>
        </p:txBody>
      </p:sp>
      <p:pic>
        <p:nvPicPr>
          <p:cNvPr id="4" name="Immagine 3" descr="Il punto interrogativ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157192"/>
            <a:ext cx="720080" cy="655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22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457200" lvl="1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ESCLUSIONE  «SOPRAVVENUTA»</a:t>
            </a:r>
          </a:p>
          <a:p>
            <a:pPr marL="457200" lvl="1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(avvisi ordinari)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>
              <a:solidFill>
                <a:schemeClr val="accent2"/>
              </a:solidFill>
            </a:endParaRPr>
          </a:p>
          <a:p>
            <a:pPr marL="0" lvl="1" indent="0" algn="just" eaLnBrk="1" hangingPunct="1">
              <a:lnSpc>
                <a:spcPct val="150000"/>
              </a:lnSpc>
              <a:spcBef>
                <a:spcPts val="0"/>
              </a:spcBef>
              <a:buClr>
                <a:srgbClr val="21449C"/>
              </a:buClr>
              <a:defRPr/>
            </a:pPr>
            <a:r>
              <a:rPr lang="it-IT" sz="2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Soggetti </a:t>
            </a:r>
            <a:r>
              <a:rPr lang="it-IT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beneficiari regolamenti triennali </a:t>
            </a:r>
            <a:r>
              <a:rPr lang="it-IT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nell’anno 2024</a:t>
            </a:r>
            <a:endParaRPr lang="it-IT" b="1" u="sng" dirty="0">
              <a:solidFill>
                <a:srgbClr val="FFFFFF"/>
              </a:solidFill>
            </a:endParaRPr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2000" dirty="0"/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67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OGGETTIVE </a:t>
            </a:r>
            <a:r>
              <a:rPr lang="it-IT" dirty="0" smtClean="0">
                <a:solidFill>
                  <a:schemeClr val="accent2"/>
                </a:solidFill>
              </a:rPr>
              <a:t>(per progetto già finanziato)</a:t>
            </a:r>
            <a:endParaRPr lang="it-IT" dirty="0">
              <a:solidFill>
                <a:schemeClr val="accent2"/>
              </a:solidFill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1400" dirty="0" smtClean="0">
                <a:solidFill>
                  <a:srgbClr val="00B050"/>
                </a:solidFill>
              </a:rPr>
              <a:t>(Tutti avvisi: </a:t>
            </a:r>
            <a:r>
              <a:rPr lang="it-IT" sz="1500" dirty="0" smtClean="0">
                <a:solidFill>
                  <a:srgbClr val="FF66FF"/>
                </a:solidFill>
              </a:rPr>
              <a:t>anche </a:t>
            </a:r>
            <a:r>
              <a:rPr lang="it-IT" sz="1500" dirty="0">
                <a:solidFill>
                  <a:srgbClr val="FF66FF"/>
                </a:solidFill>
              </a:rPr>
              <a:t>in caso  di proroghe</a:t>
            </a:r>
            <a:r>
              <a:rPr lang="it-IT" sz="1500" dirty="0" smtClean="0">
                <a:solidFill>
                  <a:srgbClr val="FF66FF"/>
                </a:solidFill>
              </a:rPr>
              <a:t>)</a:t>
            </a:r>
          </a:p>
          <a:p>
            <a:pPr marL="285750" eaLnBrk="1" hangingPunct="1">
              <a:spcBef>
                <a:spcPts val="0"/>
              </a:spcBef>
              <a:defRPr/>
            </a:pPr>
            <a:endParaRPr lang="it-IT" sz="1500" dirty="0" smtClean="0">
              <a:solidFill>
                <a:srgbClr val="FF66FF"/>
              </a:solidFill>
            </a:endParaRP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500" dirty="0">
                <a:solidFill>
                  <a:schemeClr val="accent2"/>
                </a:solidFill>
              </a:rPr>
              <a:t>Progetti ex </a:t>
            </a:r>
            <a:r>
              <a:rPr lang="it-IT" sz="1500" dirty="0" err="1">
                <a:solidFill>
                  <a:schemeClr val="accent2"/>
                </a:solidFill>
              </a:rPr>
              <a:t>dgr</a:t>
            </a:r>
            <a:r>
              <a:rPr lang="it-IT" sz="1500" dirty="0">
                <a:solidFill>
                  <a:schemeClr val="accent2"/>
                </a:solidFill>
              </a:rPr>
              <a:t> 831/2021</a:t>
            </a:r>
            <a:r>
              <a:rPr lang="it-IT" sz="1500" dirty="0"/>
              <a:t>: avviso ripartenza 2021 </a:t>
            </a:r>
            <a:r>
              <a:rPr lang="it-IT" sz="1500" dirty="0">
                <a:solidFill>
                  <a:srgbClr val="FF66FF"/>
                </a:solidFill>
              </a:rPr>
              <a:t>(anche in caso  di proroghe</a:t>
            </a:r>
            <a:r>
              <a:rPr lang="it-IT" sz="1500" dirty="0" smtClean="0">
                <a:solidFill>
                  <a:srgbClr val="FF66FF"/>
                </a:solidFill>
              </a:rPr>
              <a:t>)</a:t>
            </a:r>
          </a:p>
          <a:p>
            <a:pPr marL="285750" eaLnBrk="1" hangingPunct="1">
              <a:spcBef>
                <a:spcPts val="0"/>
              </a:spcBef>
              <a:defRPr/>
            </a:pPr>
            <a:endParaRPr lang="it-IT" sz="1500" dirty="0">
              <a:solidFill>
                <a:srgbClr val="FF66FF"/>
              </a:solidFill>
            </a:endParaRP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500" dirty="0">
                <a:solidFill>
                  <a:schemeClr val="accent2"/>
                </a:solidFill>
              </a:rPr>
              <a:t>Progetti ex </a:t>
            </a:r>
            <a:r>
              <a:rPr lang="it-IT" sz="1500" dirty="0" err="1">
                <a:solidFill>
                  <a:schemeClr val="accent2"/>
                </a:solidFill>
              </a:rPr>
              <a:t>dgr</a:t>
            </a:r>
            <a:r>
              <a:rPr lang="it-IT" sz="1500" dirty="0">
                <a:solidFill>
                  <a:schemeClr val="accent2"/>
                </a:solidFill>
              </a:rPr>
              <a:t> </a:t>
            </a:r>
            <a:r>
              <a:rPr lang="it-IT" sz="1500" dirty="0" smtClean="0">
                <a:solidFill>
                  <a:schemeClr val="accent2"/>
                </a:solidFill>
              </a:rPr>
              <a:t>1947/2022</a:t>
            </a:r>
            <a:r>
              <a:rPr lang="it-IT" sz="1500" dirty="0" smtClean="0"/>
              <a:t> avvisi annuali 2023 </a:t>
            </a:r>
            <a:r>
              <a:rPr lang="it-IT" sz="1500" dirty="0" smtClean="0">
                <a:solidFill>
                  <a:srgbClr val="FF66FF"/>
                </a:solidFill>
              </a:rPr>
              <a:t>(anche </a:t>
            </a:r>
            <a:r>
              <a:rPr lang="it-IT" sz="1500" dirty="0">
                <a:solidFill>
                  <a:srgbClr val="FF66FF"/>
                </a:solidFill>
              </a:rPr>
              <a:t>in caso  di proroghe)</a:t>
            </a:r>
          </a:p>
          <a:p>
            <a:pPr marL="285750" eaLnBrk="1" hangingPunct="1">
              <a:spcBef>
                <a:spcPts val="0"/>
              </a:spcBef>
              <a:defRPr/>
            </a:pPr>
            <a:endParaRPr lang="it-IT" sz="1500" dirty="0" smtClean="0">
              <a:solidFill>
                <a:srgbClr val="FF66FF"/>
              </a:solidFill>
            </a:endParaRP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500" dirty="0" smtClean="0">
                <a:solidFill>
                  <a:schemeClr val="accent2"/>
                </a:solidFill>
              </a:rPr>
              <a:t>Progetti  ex </a:t>
            </a:r>
            <a:r>
              <a:rPr lang="it-IT" sz="1500" dirty="0" err="1" smtClean="0">
                <a:solidFill>
                  <a:schemeClr val="accent2"/>
                </a:solidFill>
              </a:rPr>
              <a:t>dgr</a:t>
            </a:r>
            <a:r>
              <a:rPr lang="it-IT" sz="1500" dirty="0" smtClean="0">
                <a:solidFill>
                  <a:schemeClr val="accent2"/>
                </a:solidFill>
              </a:rPr>
              <a:t> 229/2021 e </a:t>
            </a:r>
            <a:r>
              <a:rPr lang="it-IT" sz="1500" dirty="0" err="1" smtClean="0">
                <a:solidFill>
                  <a:schemeClr val="accent2"/>
                </a:solidFill>
              </a:rPr>
              <a:t>dgr</a:t>
            </a:r>
            <a:r>
              <a:rPr lang="it-IT" sz="1500" dirty="0" smtClean="0">
                <a:solidFill>
                  <a:schemeClr val="accent2"/>
                </a:solidFill>
              </a:rPr>
              <a:t> 374/2022 e </a:t>
            </a:r>
            <a:r>
              <a:rPr lang="it-IT" sz="1500" dirty="0" err="1" smtClean="0">
                <a:solidFill>
                  <a:schemeClr val="accent2"/>
                </a:solidFill>
              </a:rPr>
              <a:t>dgr</a:t>
            </a:r>
            <a:r>
              <a:rPr lang="it-IT" sz="1500" dirty="0" smtClean="0">
                <a:solidFill>
                  <a:schemeClr val="accent2"/>
                </a:solidFill>
              </a:rPr>
              <a:t> 185/2023: </a:t>
            </a:r>
            <a:r>
              <a:rPr lang="it-IT" sz="1500" dirty="0" smtClean="0"/>
              <a:t>avvisi annuali cultura storica ed </a:t>
            </a:r>
            <a:r>
              <a:rPr lang="it-IT" sz="1500" dirty="0"/>
              <a:t>etnografica </a:t>
            </a:r>
            <a:r>
              <a:rPr lang="it-IT" sz="1500" dirty="0">
                <a:solidFill>
                  <a:srgbClr val="FF66FF"/>
                </a:solidFill>
              </a:rPr>
              <a:t>(anche in </a:t>
            </a:r>
            <a:r>
              <a:rPr lang="it-IT" sz="1500" dirty="0" smtClean="0">
                <a:solidFill>
                  <a:srgbClr val="FF66FF"/>
                </a:solidFill>
              </a:rPr>
              <a:t>caso di proroghe)</a:t>
            </a:r>
          </a:p>
          <a:p>
            <a:pPr marL="285750" eaLnBrk="1" hangingPunct="1">
              <a:spcBef>
                <a:spcPts val="0"/>
              </a:spcBef>
              <a:defRPr/>
            </a:pPr>
            <a:endParaRPr lang="it-IT" sz="1500" dirty="0" smtClean="0">
              <a:solidFill>
                <a:srgbClr val="FF66FF"/>
              </a:solidFill>
            </a:endParaRP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500" dirty="0" smtClean="0">
                <a:solidFill>
                  <a:schemeClr val="accent2"/>
                </a:solidFill>
              </a:rPr>
              <a:t>Progetti ex  d.P.reg. 53/2020: </a:t>
            </a:r>
            <a:r>
              <a:rPr lang="it-IT" sz="1500" dirty="0" smtClean="0">
                <a:solidFill>
                  <a:schemeClr val="tx2"/>
                </a:solidFill>
              </a:rPr>
              <a:t>annualità  2023: </a:t>
            </a:r>
            <a:r>
              <a:rPr lang="it-IT" sz="1500" dirty="0" smtClean="0"/>
              <a:t>avviso associazioni profughi istriani,  fiumani e dalmati </a:t>
            </a:r>
            <a:r>
              <a:rPr lang="it-IT" sz="1500" dirty="0" smtClean="0">
                <a:solidFill>
                  <a:srgbClr val="FF66FF"/>
                </a:solidFill>
              </a:rPr>
              <a:t>(anche in </a:t>
            </a:r>
            <a:r>
              <a:rPr lang="it-IT" sz="1500" dirty="0">
                <a:solidFill>
                  <a:srgbClr val="FF66FF"/>
                </a:solidFill>
              </a:rPr>
              <a:t>caso  di proroghe)</a:t>
            </a:r>
          </a:p>
          <a:p>
            <a:pPr marL="0" lvl="0" indent="0" eaLnBrk="1" hangingPunct="1">
              <a:lnSpc>
                <a:spcPct val="80000"/>
              </a:lnSpc>
              <a:buNone/>
              <a:defRPr/>
            </a:pPr>
            <a:endParaRPr lang="it-IT" sz="1600" dirty="0" smtClean="0"/>
          </a:p>
          <a:p>
            <a:pPr marL="0" lvl="0" indent="0" eaLnBrk="1" hangingPunct="1">
              <a:lnSpc>
                <a:spcPct val="80000"/>
              </a:lnSpc>
              <a:buNone/>
              <a:defRPr/>
            </a:pPr>
            <a:endParaRPr lang="it-IT" sz="1600" dirty="0"/>
          </a:p>
          <a:p>
            <a:pPr marL="0" lvl="0" indent="0" eaLnBrk="1" hangingPunct="1">
              <a:lnSpc>
                <a:spcPct val="80000"/>
              </a:lnSpc>
              <a:buNone/>
              <a:defRPr/>
            </a:pPr>
            <a:r>
              <a:rPr lang="it-IT" sz="1400" dirty="0" smtClean="0">
                <a:solidFill>
                  <a:schemeClr val="accent2"/>
                </a:solidFill>
              </a:rPr>
              <a:t>Sono </a:t>
            </a:r>
            <a:r>
              <a:rPr lang="it-IT" sz="1400" dirty="0">
                <a:solidFill>
                  <a:schemeClr val="accent2"/>
                </a:solidFill>
              </a:rPr>
              <a:t>altresì inammissibili i progetti che costituiscano </a:t>
            </a:r>
            <a:r>
              <a:rPr lang="it-IT" sz="1400" dirty="0">
                <a:solidFill>
                  <a:srgbClr val="FF0000"/>
                </a:solidFill>
              </a:rPr>
              <a:t>mero prolungamento </a:t>
            </a:r>
            <a:r>
              <a:rPr lang="it-IT" sz="1400" dirty="0">
                <a:solidFill>
                  <a:schemeClr val="accent2"/>
                </a:solidFill>
              </a:rPr>
              <a:t>dei progetti già </a:t>
            </a:r>
            <a:r>
              <a:rPr lang="it-IT" sz="1400" dirty="0" smtClean="0">
                <a:solidFill>
                  <a:schemeClr val="accent2"/>
                </a:solidFill>
              </a:rPr>
              <a:t>finanziati salvo </a:t>
            </a:r>
            <a:r>
              <a:rPr lang="it-IT" sz="1400" dirty="0">
                <a:solidFill>
                  <a:schemeClr val="accent2"/>
                </a:solidFill>
              </a:rPr>
              <a:t>si tratti di </a:t>
            </a:r>
            <a:r>
              <a:rPr lang="it-IT" sz="1400" u="sng" dirty="0">
                <a:solidFill>
                  <a:srgbClr val="FF0000"/>
                </a:solidFill>
              </a:rPr>
              <a:t>una nuova edizione per l’annualità </a:t>
            </a:r>
            <a:r>
              <a:rPr lang="it-IT" sz="1400" u="sng" dirty="0" smtClean="0">
                <a:solidFill>
                  <a:srgbClr val="FF0000"/>
                </a:solidFill>
              </a:rPr>
              <a:t>2024</a:t>
            </a:r>
            <a:endParaRPr lang="it-IT" sz="1600" dirty="0">
              <a:solidFill>
                <a:srgbClr val="FF0000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sz="1600" dirty="0" smtClean="0"/>
          </a:p>
        </p:txBody>
      </p:sp>
      <p:pic>
        <p:nvPicPr>
          <p:cNvPr id="4" name="Immagine 3" descr="Avviso di prestare attenzione | Comune di Serravalle Pistoies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46" y="5373216"/>
            <a:ext cx="792088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9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>
              <a:buNone/>
            </a:pPr>
            <a:endParaRPr lang="it-IT" sz="1200" dirty="0" smtClean="0"/>
          </a:p>
          <a:p>
            <a:pPr marL="0" indent="0" algn="ctr">
              <a:buNone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PER MATERIA</a:t>
            </a:r>
          </a:p>
          <a:p>
            <a:pPr marL="0" indent="0" algn="ctr">
              <a:buNone/>
            </a:pPr>
            <a:r>
              <a:rPr lang="it-IT" sz="2400" b="1" dirty="0">
                <a:solidFill>
                  <a:srgbClr val="00B050"/>
                </a:solidFill>
              </a:rPr>
              <a:t>(Avvisi ordinari e  </a:t>
            </a:r>
            <a:r>
              <a:rPr lang="it-IT" sz="2400" b="1" dirty="0" smtClean="0">
                <a:solidFill>
                  <a:srgbClr val="00B050"/>
                </a:solidFill>
              </a:rPr>
              <a:t>avviso creatività)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chemeClr val="tx2"/>
                </a:solidFill>
              </a:rPr>
              <a:t>Sono inammissibili i progetti finalizzati ad iniziative aventi ad oggetto in via principale o esclusiva: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Canto </a:t>
            </a:r>
            <a:r>
              <a:rPr lang="it-IT" sz="2000" b="1" dirty="0">
                <a:solidFill>
                  <a:schemeClr val="accent2"/>
                </a:solidFill>
              </a:rPr>
              <a:t>corale e attività bandistica </a:t>
            </a:r>
            <a:endParaRPr lang="it-IT" sz="2000" b="1" dirty="0" smtClean="0">
              <a:solidFill>
                <a:schemeClr val="accent2"/>
              </a:solidFill>
            </a:endParaRPr>
          </a:p>
          <a:p>
            <a:r>
              <a:rPr lang="it-IT" sz="2000" b="1" dirty="0" smtClean="0">
                <a:solidFill>
                  <a:schemeClr val="accent2"/>
                </a:solidFill>
              </a:rPr>
              <a:t>Folclore</a:t>
            </a:r>
          </a:p>
          <a:p>
            <a:r>
              <a:rPr lang="it-IT" sz="2000" b="1" strike="sngStrike" dirty="0" smtClean="0">
                <a:solidFill>
                  <a:schemeClr val="accent2"/>
                </a:solidFill>
              </a:rPr>
              <a:t>Valorizzazione lingue minoritarie</a:t>
            </a:r>
            <a:r>
              <a:rPr lang="it-IT" sz="2000" b="1" dirty="0" smtClean="0">
                <a:solidFill>
                  <a:schemeClr val="accent2"/>
                </a:solidFill>
              </a:rPr>
              <a:t> </a:t>
            </a:r>
            <a:r>
              <a:rPr lang="it-IT" sz="20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Teatro amatoriale</a:t>
            </a:r>
          </a:p>
          <a:p>
            <a:endParaRPr lang="it-IT" sz="12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it-IT" sz="1600" b="1" u="sng" dirty="0" smtClean="0">
                <a:solidFill>
                  <a:srgbClr val="00B050"/>
                </a:solidFill>
              </a:rPr>
              <a:t>Settori ammessi per avviso GO! 2025 + avvisi progetti locali </a:t>
            </a:r>
            <a:r>
              <a:rPr lang="it-IT" sz="1600" b="1" i="1" dirty="0" smtClean="0">
                <a:solidFill>
                  <a:srgbClr val="FF66FF"/>
                </a:solidFill>
              </a:rPr>
              <a:t>new</a:t>
            </a:r>
            <a:endParaRPr lang="it-IT" sz="1600" b="1" i="1" dirty="0">
              <a:solidFill>
                <a:srgbClr val="FF66FF"/>
              </a:solidFill>
            </a:endParaRPr>
          </a:p>
          <a:p>
            <a:pPr marL="0" indent="0" algn="ctr" eaLnBrk="1" hangingPunct="1">
              <a:buNone/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13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SOGGETTO PROPONENTE: </a:t>
            </a: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SINGOLO O CAPOFILA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dirty="0" smtClean="0"/>
              <a:t>Il soggetto proponente può presentare domanda </a:t>
            </a:r>
            <a:r>
              <a:rPr lang="it-IT" sz="2400" u="sng" dirty="0" smtClean="0"/>
              <a:t>singolarmente</a:t>
            </a:r>
            <a:r>
              <a:rPr lang="it-IT" sz="2400" dirty="0" smtClean="0"/>
              <a:t> o in qualità di </a:t>
            </a:r>
            <a:r>
              <a:rPr lang="it-IT" sz="2400" u="sng" dirty="0" smtClean="0"/>
              <a:t>capofila</a:t>
            </a:r>
            <a:r>
              <a:rPr lang="it-IT" sz="2400" dirty="0" smtClean="0"/>
              <a:t> nell’ambito di un rapporto di partenariato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/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dirty="0" smtClean="0"/>
              <a:t>Il Capofila è unico beneficiario e referente dell’Amministrazione regionale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44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NUMERO DOMANDE AMMISSIBILI: </a:t>
            </a:r>
            <a:r>
              <a:rPr lang="it-IT" sz="32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sempre 3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Enti locali del </a:t>
            </a:r>
            <a:r>
              <a:rPr lang="it-IT" sz="2400" b="1" u="sng" dirty="0" err="1" smtClean="0">
                <a:solidFill>
                  <a:schemeClr val="accent2"/>
                </a:solidFill>
              </a:rPr>
              <a:t>Fvg</a:t>
            </a:r>
            <a:r>
              <a:rPr lang="it-IT" sz="2400" b="1" u="sng" dirty="0" smtClean="0">
                <a:solidFill>
                  <a:schemeClr val="accent2"/>
                </a:solidFill>
              </a:rPr>
              <a:t> con più di 3.000 abitanti</a:t>
            </a:r>
            <a:r>
              <a:rPr lang="it-IT" sz="2400" b="1" dirty="0" smtClean="0">
                <a:solidFill>
                  <a:srgbClr val="00B050"/>
                </a:solidFill>
              </a:rPr>
              <a:t>:  3 </a:t>
            </a:r>
            <a:r>
              <a:rPr lang="it-IT" sz="2400" dirty="0" smtClean="0">
                <a:solidFill>
                  <a:srgbClr val="00B050"/>
                </a:solidFill>
              </a:rPr>
              <a:t>domande</a:t>
            </a:r>
            <a:r>
              <a:rPr lang="it-IT" sz="2400" dirty="0" smtClean="0"/>
              <a:t>: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/>
              <a:t>2 domande sui 7 Avvisi ordinari,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/>
              <a:t>1 domanda su avviso GO! 2025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rgbClr val="7030A0"/>
                </a:solidFill>
              </a:rPr>
              <a:t>No avviso creatività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rgbClr val="7030A0"/>
                </a:solidFill>
              </a:rPr>
              <a:t>No avvisi progetti locali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Enti locali fino a 3.000 abitanti</a:t>
            </a:r>
            <a:r>
              <a:rPr lang="it-IT" sz="2400" b="1" dirty="0" smtClean="0">
                <a:solidFill>
                  <a:schemeClr val="accent2"/>
                </a:solidFill>
              </a:rPr>
              <a:t>: </a:t>
            </a:r>
            <a:r>
              <a:rPr lang="it-IT" sz="2400" b="1" dirty="0" smtClean="0">
                <a:solidFill>
                  <a:srgbClr val="00B050"/>
                </a:solidFill>
              </a:rPr>
              <a:t>3 </a:t>
            </a:r>
            <a:r>
              <a:rPr lang="it-IT" sz="2400" dirty="0" smtClean="0">
                <a:solidFill>
                  <a:srgbClr val="00B050"/>
                </a:solidFill>
              </a:rPr>
              <a:t>domande </a:t>
            </a:r>
            <a:r>
              <a:rPr lang="it-IT" sz="2400" b="1" i="1" dirty="0" smtClean="0">
                <a:solidFill>
                  <a:srgbClr val="FF66FF"/>
                </a:solidFill>
              </a:rPr>
              <a:t>new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chemeClr val="tx2"/>
                </a:solidFill>
              </a:rPr>
              <a:t>1 domanda sui 7 avvisi ordinari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chemeClr val="tx2"/>
                </a:solidFill>
              </a:rPr>
              <a:t>1 domanda sui 4 avvisi progetti locali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>
                <a:solidFill>
                  <a:schemeClr val="tx2"/>
                </a:solidFill>
              </a:rPr>
              <a:t>1 domanda su avviso GO! </a:t>
            </a:r>
            <a:r>
              <a:rPr lang="it-IT" sz="2000" dirty="0" smtClean="0">
                <a:solidFill>
                  <a:schemeClr val="tx2"/>
                </a:solidFill>
              </a:rPr>
              <a:t>2025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rgbClr val="7030A0"/>
                </a:solidFill>
              </a:rPr>
              <a:t>No avviso creatività</a:t>
            </a:r>
            <a:endParaRPr lang="it-IT" sz="2000" dirty="0">
              <a:solidFill>
                <a:srgbClr val="7030A0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i="1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i="1" u="sng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1200" b="1" dirty="0" smtClean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22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 LOCALI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Sia in proprio sia in qualità di capofila di convenzioni per la gestione associata di funzioni e servizi </a:t>
            </a:r>
            <a:r>
              <a:rPr lang="it-IT" sz="3200" b="1" i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34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NUMERO DOMANDE AMMISSIBILI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Tutti gli altri soggetti:</a:t>
            </a:r>
            <a:r>
              <a:rPr lang="it-IT" sz="2400" b="1" dirty="0" smtClean="0">
                <a:solidFill>
                  <a:schemeClr val="accent2"/>
                </a:solidFill>
              </a:rPr>
              <a:t>  </a:t>
            </a:r>
            <a:r>
              <a:rPr lang="it-IT" sz="2400" b="1" dirty="0" smtClean="0">
                <a:solidFill>
                  <a:srgbClr val="00B050"/>
                </a:solidFill>
              </a:rPr>
              <a:t>3 domande</a:t>
            </a:r>
            <a:r>
              <a:rPr lang="it-IT" sz="2400" dirty="0" smtClean="0">
                <a:solidFill>
                  <a:schemeClr val="accent2"/>
                </a:solidFill>
              </a:rPr>
              <a:t>: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/>
              <a:t>1 domanda sui 7 Avvisi ordinari </a:t>
            </a:r>
            <a:r>
              <a:rPr lang="it-IT" sz="2000" dirty="0" smtClean="0">
                <a:solidFill>
                  <a:srgbClr val="00B050"/>
                </a:solidFill>
              </a:rPr>
              <a:t>o</a:t>
            </a:r>
            <a:r>
              <a:rPr lang="it-IT" sz="2000" dirty="0" smtClean="0"/>
              <a:t> sui 4 progetti locali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/>
              <a:t>1 domanda su avviso GO! 2025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/>
              <a:t>1 domanda su Avviso Creatività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dirty="0" smtClean="0"/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dirty="0" smtClean="0"/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i="1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i="1" u="sng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i="1" u="sng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400" b="1" u="sng" dirty="0" smtClean="0">
              <a:solidFill>
                <a:srgbClr val="FF66FF"/>
              </a:solidFill>
            </a:endParaRPr>
          </a:p>
          <a:p>
            <a:pPr marL="0" indent="0">
              <a:buNone/>
            </a:pPr>
            <a:endParaRPr lang="it-IT" sz="1200" b="1" dirty="0" smtClean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91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NUMERO DOMANDE IN «ESUBERO»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dirty="0" smtClean="0"/>
          </a:p>
          <a:p>
            <a:pPr marL="457200" lvl="1" indent="0" algn="just" eaLnBrk="1" hangingPunct="1">
              <a:lnSpc>
                <a:spcPct val="80000"/>
              </a:lnSpc>
              <a:buNone/>
              <a:defRPr/>
            </a:pPr>
            <a:endParaRPr lang="it-IT" sz="3600" dirty="0" smtClean="0"/>
          </a:p>
          <a:p>
            <a:pPr marL="457200" lvl="1" indent="0" algn="just" eaLnBrk="1" hangingPunct="1">
              <a:lnSpc>
                <a:spcPct val="80000"/>
              </a:lnSpc>
              <a:buNone/>
              <a:defRPr/>
            </a:pPr>
            <a:r>
              <a:rPr lang="it-IT" sz="3600" dirty="0" smtClean="0">
                <a:solidFill>
                  <a:schemeClr val="accent2"/>
                </a:solidFill>
              </a:rPr>
              <a:t>Considerate valide  le domande cronologicamente più recenti </a:t>
            </a:r>
            <a:r>
              <a:rPr lang="it-IT" sz="3600" i="1" dirty="0" smtClean="0">
                <a:solidFill>
                  <a:srgbClr val="FF66FF"/>
                </a:solidFill>
              </a:rPr>
              <a:t>new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dirty="0" smtClean="0"/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i="1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i="1" u="sng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i="1" u="sng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400" b="1" u="sng" dirty="0" smtClean="0">
              <a:solidFill>
                <a:srgbClr val="FF66FF"/>
              </a:solidFill>
            </a:endParaRPr>
          </a:p>
          <a:p>
            <a:pPr marL="0" indent="0">
              <a:buNone/>
            </a:pPr>
            <a:endParaRPr lang="it-IT" sz="1200" b="1" dirty="0" smtClean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9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412776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PARTENARIATO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2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it-IT" sz="2000" b="1" dirty="0" smtClean="0">
                <a:solidFill>
                  <a:schemeClr val="accent2"/>
                </a:solidFill>
              </a:rPr>
              <a:t>Definizione: </a:t>
            </a:r>
            <a:r>
              <a:rPr lang="it-IT" sz="2000" dirty="0" smtClean="0"/>
              <a:t>rapporto fra più soggetti che condividono le </a:t>
            </a:r>
            <a:r>
              <a:rPr lang="it-IT" sz="2000" dirty="0" smtClean="0">
                <a:solidFill>
                  <a:srgbClr val="00B050"/>
                </a:solidFill>
              </a:rPr>
              <a:t>finalità </a:t>
            </a:r>
            <a:r>
              <a:rPr lang="it-IT" sz="2000" dirty="0" smtClean="0"/>
              <a:t>e il </a:t>
            </a:r>
            <a:r>
              <a:rPr lang="it-IT" sz="2000" dirty="0" smtClean="0">
                <a:solidFill>
                  <a:srgbClr val="00B050"/>
                </a:solidFill>
              </a:rPr>
              <a:t>contenuto</a:t>
            </a:r>
            <a:r>
              <a:rPr lang="it-IT" sz="2000" dirty="0" smtClean="0"/>
              <a:t> del progetto nella sua interezza e concordano le attività e i compiti spettanti a ciascuno di essi</a:t>
            </a:r>
          </a:p>
          <a:p>
            <a:pPr algn="just"/>
            <a:r>
              <a:rPr lang="it-IT" sz="2000" b="1" dirty="0" smtClean="0">
                <a:solidFill>
                  <a:schemeClr val="accent2"/>
                </a:solidFill>
              </a:rPr>
              <a:t>Tipologia apporto:</a:t>
            </a:r>
          </a:p>
          <a:p>
            <a:pPr lvl="1" algn="just"/>
            <a:r>
              <a:rPr lang="it-IT" sz="2000" dirty="0" smtClean="0"/>
              <a:t>Finanziamento</a:t>
            </a:r>
          </a:p>
          <a:p>
            <a:pPr lvl="1" algn="just"/>
            <a:r>
              <a:rPr lang="it-IT" sz="2000" dirty="0" smtClean="0"/>
              <a:t>Servizi</a:t>
            </a:r>
          </a:p>
          <a:p>
            <a:pPr lvl="1" algn="just"/>
            <a:r>
              <a:rPr lang="it-IT" sz="2000" dirty="0" smtClean="0"/>
              <a:t>Logistica</a:t>
            </a:r>
          </a:p>
          <a:p>
            <a:pPr lvl="1" algn="just"/>
            <a:r>
              <a:rPr lang="it-IT" sz="2000" dirty="0" smtClean="0"/>
              <a:t>Personale</a:t>
            </a:r>
          </a:p>
          <a:p>
            <a:pPr algn="just"/>
            <a:r>
              <a:rPr lang="it-IT" sz="2000" b="1" dirty="0" smtClean="0">
                <a:solidFill>
                  <a:schemeClr val="accent2"/>
                </a:solidFill>
              </a:rPr>
              <a:t>Remunerazione</a:t>
            </a:r>
            <a:r>
              <a:rPr lang="it-IT" sz="2000" dirty="0" smtClean="0"/>
              <a:t>: l’attività del partner può essere remunerata dal soggetto beneficiario</a:t>
            </a: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6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AVVISI</a:t>
            </a:r>
          </a:p>
          <a:p>
            <a:pPr marL="0" indent="0" algn="just" eaLnBrk="1" hangingPunct="1">
              <a:buNone/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Strumento giuridico individuato dalla legge regionale per definire:</a:t>
            </a:r>
          </a:p>
          <a:p>
            <a:pPr marL="0" indent="0" algn="just" eaLnBrk="1" hangingPunct="1">
              <a:buNone/>
              <a:defRPr/>
            </a:pPr>
            <a:endParaRPr lang="it-IT" sz="2000" b="1" dirty="0" smtClean="0">
              <a:solidFill>
                <a:schemeClr val="accent2"/>
              </a:solidFill>
            </a:endParaRPr>
          </a:p>
          <a:p>
            <a:pPr lvl="1" algn="just" eaLnBrk="1" hangingPunct="1">
              <a:defRPr/>
            </a:pPr>
            <a:r>
              <a:rPr lang="it-IT" sz="2000" b="1" dirty="0" smtClean="0"/>
              <a:t>Settori </a:t>
            </a:r>
            <a:r>
              <a:rPr lang="it-IT" sz="2000" b="1" dirty="0"/>
              <a:t>di intervento</a:t>
            </a:r>
          </a:p>
          <a:p>
            <a:pPr lvl="1" algn="just" eaLnBrk="1" hangingPunct="1">
              <a:defRPr/>
            </a:pPr>
            <a:r>
              <a:rPr lang="it-IT" sz="2000" b="1" dirty="0" smtClean="0"/>
              <a:t>Requisiti </a:t>
            </a:r>
            <a:r>
              <a:rPr lang="it-IT" sz="2000" b="1" dirty="0"/>
              <a:t>beneficiari</a:t>
            </a:r>
          </a:p>
          <a:p>
            <a:pPr lvl="1" algn="just" eaLnBrk="1" hangingPunct="1">
              <a:defRPr/>
            </a:pPr>
            <a:r>
              <a:rPr lang="it-IT" sz="2000" b="1" dirty="0"/>
              <a:t>Modalità presentazione </a:t>
            </a:r>
            <a:r>
              <a:rPr lang="it-IT" sz="2000" b="1" dirty="0" smtClean="0"/>
              <a:t>domanda</a:t>
            </a:r>
          </a:p>
          <a:p>
            <a:pPr lvl="1" algn="just" eaLnBrk="1" hangingPunct="1">
              <a:defRPr/>
            </a:pPr>
            <a:r>
              <a:rPr lang="it-IT" sz="2000" b="1" dirty="0" smtClean="0"/>
              <a:t>Criteri </a:t>
            </a:r>
            <a:r>
              <a:rPr lang="it-IT" sz="2000" b="1" dirty="0"/>
              <a:t>e </a:t>
            </a:r>
            <a:r>
              <a:rPr lang="it-IT" sz="2000" b="1" dirty="0" smtClean="0"/>
              <a:t>punteggi </a:t>
            </a:r>
            <a:endParaRPr lang="it-IT" sz="2000" b="1" dirty="0"/>
          </a:p>
          <a:p>
            <a:pPr lvl="1" algn="just" eaLnBrk="1" hangingPunct="1">
              <a:defRPr/>
            </a:pPr>
            <a:r>
              <a:rPr lang="it-IT" sz="2000" b="1" dirty="0"/>
              <a:t>Limiti massimi e minimi degli </a:t>
            </a:r>
            <a:r>
              <a:rPr lang="it-IT" sz="2000" b="1" dirty="0" smtClean="0"/>
              <a:t>incentivi</a:t>
            </a:r>
            <a:endParaRPr lang="it-IT" sz="2000" b="1" dirty="0" smtClean="0">
              <a:solidFill>
                <a:srgbClr val="00B050"/>
              </a:solidFill>
            </a:endParaRPr>
          </a:p>
          <a:p>
            <a:pPr lvl="1" algn="just" eaLnBrk="1" hangingPunct="1">
              <a:defRPr/>
            </a:pPr>
            <a:r>
              <a:rPr lang="it-IT" sz="2000" b="1" dirty="0" smtClean="0"/>
              <a:t>Modalità di rendicontazione</a:t>
            </a:r>
          </a:p>
          <a:p>
            <a:pPr lvl="1" algn="just" eaLnBrk="1" hangingPunct="1">
              <a:defRPr/>
            </a:pPr>
            <a:r>
              <a:rPr lang="it-IT" sz="2000" b="1" dirty="0" smtClean="0"/>
              <a:t>Ipotesi </a:t>
            </a:r>
            <a:r>
              <a:rPr lang="it-IT" sz="2000" b="1" dirty="0"/>
              <a:t>di rideterminazione e </a:t>
            </a:r>
            <a:r>
              <a:rPr lang="it-IT" sz="2000" b="1" dirty="0" smtClean="0"/>
              <a:t>revoca</a:t>
            </a:r>
          </a:p>
          <a:p>
            <a:pPr lvl="1" algn="just" eaLnBrk="1" hangingPunct="1">
              <a:defRPr/>
            </a:pPr>
            <a:r>
              <a:rPr lang="it-IT" sz="2000" b="1" dirty="0" smtClean="0">
                <a:solidFill>
                  <a:srgbClr val="FF0000"/>
                </a:solidFill>
              </a:rPr>
              <a:t>Risorse verranno stanziate con legge di bilanci0 </a:t>
            </a:r>
            <a:r>
              <a:rPr lang="it-IT" sz="2000" b="1" dirty="0" smtClean="0">
                <a:solidFill>
                  <a:srgbClr val="FF66FF"/>
                </a:solidFill>
              </a:rPr>
              <a:t>new</a:t>
            </a:r>
            <a:endParaRPr lang="it-IT" sz="1200" b="1" dirty="0">
              <a:solidFill>
                <a:srgbClr val="FF66FF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68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PARTNER: NATURA </a:t>
            </a: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SOGGETTI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Enti locali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Enti pubblici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Enti privati  </a:t>
            </a:r>
            <a:r>
              <a:rPr lang="it-IT" sz="1800" dirty="0" smtClean="0"/>
              <a:t>(no persone fisiche) </a:t>
            </a:r>
            <a:r>
              <a:rPr lang="it-IT" sz="2000" dirty="0" smtClean="0"/>
              <a:t>senza scopo di lucro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Società cooperative che svolgono attività esclusivamente o prevalentemente culturali o artistiche  </a:t>
            </a:r>
            <a:r>
              <a:rPr lang="it-IT" sz="2000" dirty="0" smtClean="0">
                <a:solidFill>
                  <a:srgbClr val="00B050"/>
                </a:solidFill>
              </a:rPr>
              <a:t>(x avviso </a:t>
            </a:r>
            <a:r>
              <a:rPr lang="it-IT" sz="2000" dirty="0" err="1" smtClean="0">
                <a:solidFill>
                  <a:srgbClr val="00B050"/>
                </a:solidFill>
              </a:rPr>
              <a:t>creativita’</a:t>
            </a:r>
            <a:r>
              <a:rPr lang="it-IT" sz="2000" dirty="0" smtClean="0">
                <a:solidFill>
                  <a:srgbClr val="00B050"/>
                </a:solidFill>
              </a:rPr>
              <a:t>: società cooperative </a:t>
            </a:r>
            <a:r>
              <a:rPr lang="it-IT" sz="2000" dirty="0" smtClean="0">
                <a:solidFill>
                  <a:srgbClr val="FF66FF"/>
                </a:solidFill>
              </a:rPr>
              <a:t>new) </a:t>
            </a:r>
          </a:p>
          <a:p>
            <a:r>
              <a:rPr lang="it-IT" sz="2000" dirty="0" smtClean="0"/>
              <a:t>Soggetti esclusi (individuati per singolo Avviso)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Soggetti privati con scopo di lucro  </a:t>
            </a:r>
            <a:r>
              <a:rPr lang="it-IT" sz="1200" dirty="0" smtClean="0">
                <a:solidFill>
                  <a:srgbClr val="FF0000"/>
                </a:solidFill>
              </a:rPr>
              <a:t>con sede legale o operativa in </a:t>
            </a:r>
            <a:r>
              <a:rPr lang="it-IT" sz="1200" dirty="0" err="1" smtClean="0">
                <a:solidFill>
                  <a:srgbClr val="FF0000"/>
                </a:solidFill>
              </a:rPr>
              <a:t>Fvg</a:t>
            </a:r>
            <a:r>
              <a:rPr lang="it-IT" sz="1400" dirty="0" smtClean="0">
                <a:solidFill>
                  <a:srgbClr val="FF0000"/>
                </a:solidFill>
              </a:rPr>
              <a:t> </a:t>
            </a:r>
            <a:r>
              <a:rPr lang="it-IT" sz="1400" b="1" dirty="0" smtClean="0">
                <a:solidFill>
                  <a:srgbClr val="FF0000"/>
                </a:solidFill>
              </a:rPr>
              <a:t> </a:t>
            </a:r>
            <a:r>
              <a:rPr lang="it-IT" sz="1800" b="1" dirty="0" smtClean="0">
                <a:solidFill>
                  <a:srgbClr val="00B050"/>
                </a:solidFill>
              </a:rPr>
              <a:t>(solo per </a:t>
            </a:r>
            <a:r>
              <a:rPr lang="it-IT" sz="1800" b="1" u="sng" dirty="0" smtClean="0">
                <a:solidFill>
                  <a:srgbClr val="00B050"/>
                </a:solidFill>
              </a:rPr>
              <a:t>Avviso Creatività)</a:t>
            </a:r>
          </a:p>
          <a:p>
            <a:endParaRPr lang="it-IT" sz="2000" b="1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sz="2000" b="1" dirty="0">
                <a:solidFill>
                  <a:srgbClr val="00B050"/>
                </a:solidFill>
                <a:cs typeface="Times New Roman" pitchFamily="18" charset="0"/>
              </a:rPr>
              <a:t>► </a:t>
            </a:r>
            <a:r>
              <a:rPr lang="it-IT" sz="2000" b="1" cap="all" dirty="0">
                <a:solidFill>
                  <a:srgbClr val="00B050"/>
                </a:solidFill>
              </a:rPr>
              <a:t>E’ previsto un numero massimo di </a:t>
            </a:r>
            <a:r>
              <a:rPr lang="it-IT" sz="2000" b="1" cap="all" dirty="0" smtClean="0">
                <a:solidFill>
                  <a:srgbClr val="00B050"/>
                </a:solidFill>
              </a:rPr>
              <a:t> </a:t>
            </a:r>
            <a:r>
              <a:rPr lang="it-IT" sz="3200" b="1" cap="all" dirty="0" smtClean="0">
                <a:solidFill>
                  <a:srgbClr val="FF0000"/>
                </a:solidFill>
              </a:rPr>
              <a:t>5</a:t>
            </a:r>
            <a:r>
              <a:rPr lang="it-IT" sz="3200" b="1" cap="all" dirty="0" smtClean="0">
                <a:solidFill>
                  <a:srgbClr val="00B050"/>
                </a:solidFill>
              </a:rPr>
              <a:t> </a:t>
            </a:r>
            <a:r>
              <a:rPr lang="it-IT" sz="2000" b="1" cap="all" dirty="0" smtClean="0">
                <a:solidFill>
                  <a:srgbClr val="00B050"/>
                </a:solidFill>
              </a:rPr>
              <a:t>partner </a:t>
            </a:r>
            <a:r>
              <a:rPr lang="it-IT" sz="2000" b="1" cap="all" dirty="0">
                <a:solidFill>
                  <a:srgbClr val="00B050"/>
                </a:solidFill>
              </a:rPr>
              <a:t>per progetto </a:t>
            </a:r>
          </a:p>
          <a:p>
            <a:pPr marL="0" indent="0">
              <a:buNone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09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 GENERALE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(avvisi ordinari e avvisi tematici)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Partenariato libero  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ctr" eaLnBrk="1" hangingPunct="1">
              <a:lnSpc>
                <a:spcPct val="80000"/>
              </a:lnSpc>
              <a:buNone/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8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b="1" i="1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b="1" i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ASSENZA PARTENARIATO PER AVVISI PROGETTI LOCALI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ctr" eaLnBrk="1" hangingPunct="1">
              <a:lnSpc>
                <a:spcPct val="80000"/>
              </a:lnSpc>
              <a:buNone/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42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>
              <a:buNone/>
            </a:pPr>
            <a:r>
              <a:rPr lang="it-IT" sz="3200" b="1" cap="all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TERMINI E MODALITA’ PRESENTAZIONE </a:t>
            </a:r>
            <a:r>
              <a:rPr lang="it-IT" sz="3200" b="1" cap="all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DOMANDA</a:t>
            </a:r>
          </a:p>
          <a:p>
            <a:pPr marL="0" indent="0" algn="ctr">
              <a:buNone/>
            </a:pPr>
            <a:endParaRPr lang="it-IT" sz="3200" b="1" cap="all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2"/>
                </a:solidFill>
              </a:rPr>
              <a:t>Termini</a:t>
            </a:r>
            <a:r>
              <a:rPr lang="it-IT" b="1" dirty="0">
                <a:solidFill>
                  <a:schemeClr val="accent2"/>
                </a:solidFill>
              </a:rPr>
              <a:t>: </a:t>
            </a:r>
            <a:r>
              <a:rPr lang="it-IT" b="1" dirty="0">
                <a:solidFill>
                  <a:srgbClr val="FF0000"/>
                </a:solidFill>
              </a:rPr>
              <a:t>dalle ore 8.00.00 del  </a:t>
            </a:r>
            <a:r>
              <a:rPr lang="it-IT" b="1" dirty="0" smtClean="0">
                <a:solidFill>
                  <a:srgbClr val="FF0000"/>
                </a:solidFill>
              </a:rPr>
              <a:t>6 novembre 2023 </a:t>
            </a:r>
            <a:r>
              <a:rPr lang="it-IT" b="1" dirty="0">
                <a:solidFill>
                  <a:srgbClr val="FF0000"/>
                </a:solidFill>
              </a:rPr>
              <a:t>ed entro le ore </a:t>
            </a:r>
            <a:r>
              <a:rPr lang="it-IT" b="1" dirty="0" smtClean="0">
                <a:solidFill>
                  <a:srgbClr val="FF0000"/>
                </a:solidFill>
              </a:rPr>
              <a:t>16.00.00 </a:t>
            </a:r>
            <a:r>
              <a:rPr lang="it-IT" b="1" dirty="0">
                <a:solidFill>
                  <a:srgbClr val="FF0000"/>
                </a:solidFill>
              </a:rPr>
              <a:t>del </a:t>
            </a:r>
            <a:r>
              <a:rPr lang="it-IT" b="1" dirty="0" smtClean="0">
                <a:solidFill>
                  <a:srgbClr val="FF0000"/>
                </a:solidFill>
              </a:rPr>
              <a:t> 19 dicembre 2023.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2"/>
                </a:solidFill>
              </a:rPr>
              <a:t>Modalità</a:t>
            </a:r>
            <a:r>
              <a:rPr lang="it-IT" b="1" dirty="0">
                <a:solidFill>
                  <a:schemeClr val="accent2"/>
                </a:solidFill>
              </a:rPr>
              <a:t>: </a:t>
            </a:r>
            <a:r>
              <a:rPr lang="it-IT" b="1" dirty="0" smtClean="0">
                <a:solidFill>
                  <a:schemeClr val="accent2"/>
                </a:solidFill>
              </a:rPr>
              <a:t>IOL (ISTANZE ON LINE), </a:t>
            </a:r>
            <a:r>
              <a:rPr lang="it-IT" b="1" dirty="0" smtClean="0"/>
              <a:t>accessibile </a:t>
            </a:r>
            <a:r>
              <a:rPr lang="it-IT" b="1" dirty="0"/>
              <a:t>dal sito </a:t>
            </a:r>
            <a:r>
              <a:rPr lang="it-IT" b="1" dirty="0" smtClean="0"/>
              <a:t>www.regione.fvg.it.</a:t>
            </a:r>
            <a:endParaRPr lang="it-IT" b="1" dirty="0"/>
          </a:p>
          <a:p>
            <a:pPr algn="just" eaLnBrk="1" hangingPunct="1">
              <a:lnSpc>
                <a:spcPct val="80000"/>
              </a:lnSpc>
              <a:defRPr/>
            </a:pP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26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>
              <a:buNone/>
            </a:pPr>
            <a:r>
              <a:rPr lang="it-IT" sz="32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ISTRUTTORIA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u="sng" dirty="0" smtClean="0">
                <a:solidFill>
                  <a:srgbClr val="3333CC"/>
                </a:solidFill>
              </a:rPr>
              <a:t>Graduatoria</a:t>
            </a:r>
            <a:r>
              <a:rPr lang="it-IT" sz="2000" b="1" dirty="0">
                <a:solidFill>
                  <a:srgbClr val="3333CC"/>
                </a:solidFill>
              </a:rPr>
              <a:t>: </a:t>
            </a:r>
            <a:r>
              <a:rPr lang="it-IT" sz="2000" dirty="0"/>
              <a:t>decreto del Direttore centrale entro </a:t>
            </a:r>
            <a:r>
              <a:rPr lang="it-IT" sz="2000" dirty="0">
                <a:solidFill>
                  <a:srgbClr val="FF0000"/>
                </a:solidFill>
              </a:rPr>
              <a:t>90 giorni </a:t>
            </a:r>
            <a:r>
              <a:rPr lang="it-IT" sz="2000" dirty="0"/>
              <a:t>dal termine di presentazione delle domande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3333CC"/>
                </a:solidFill>
              </a:rPr>
              <a:t>Concessione</a:t>
            </a:r>
            <a:r>
              <a:rPr lang="it-IT" sz="2000" b="1" dirty="0"/>
              <a:t>: </a:t>
            </a:r>
            <a:r>
              <a:rPr lang="it-IT" sz="2000" dirty="0"/>
              <a:t>decreto del Direttore del </a:t>
            </a:r>
            <a:r>
              <a:rPr lang="it-IT" sz="2000" dirty="0" smtClean="0"/>
              <a:t>Servizio o suo delegato </a:t>
            </a:r>
            <a:r>
              <a:rPr lang="it-IT" sz="2000" dirty="0"/>
              <a:t>entro </a:t>
            </a:r>
            <a:r>
              <a:rPr lang="it-IT" sz="2000" dirty="0">
                <a:solidFill>
                  <a:srgbClr val="FF0000"/>
                </a:solidFill>
              </a:rPr>
              <a:t>90 giorni </a:t>
            </a:r>
            <a:r>
              <a:rPr lang="it-IT" sz="2000" dirty="0"/>
              <a:t>dalla pubblicazione della graduatoria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3333CC"/>
                </a:solidFill>
              </a:rPr>
              <a:t>Erogazione anticipata</a:t>
            </a:r>
            <a:r>
              <a:rPr lang="it-IT" sz="2000" b="1" dirty="0">
                <a:solidFill>
                  <a:srgbClr val="3333CC"/>
                </a:solidFill>
              </a:rPr>
              <a:t>  </a:t>
            </a:r>
            <a:r>
              <a:rPr lang="it-IT" sz="2000" dirty="0"/>
              <a:t>(100% dell’incentivo): contestuale a concessione (se richiesta all’atto di presentazione della domanda</a:t>
            </a:r>
            <a:r>
              <a:rPr lang="it-IT" sz="2000" dirty="0">
                <a:solidFill>
                  <a:srgbClr val="3333CC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3333CC"/>
                </a:solidFill>
              </a:rPr>
              <a:t>Rendicontazione: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3333CC"/>
                </a:solidFill>
              </a:rPr>
              <a:t>termine presentazione rendiconto: </a:t>
            </a:r>
            <a:r>
              <a:rPr lang="it-IT" sz="2800" b="1" dirty="0" smtClean="0">
                <a:solidFill>
                  <a:srgbClr val="FF0000"/>
                </a:solidFill>
              </a:rPr>
              <a:t>31 marzo 2025</a:t>
            </a:r>
            <a:endParaRPr lang="it-IT" sz="1400" b="1" dirty="0" smtClean="0">
              <a:solidFill>
                <a:schemeClr val="accent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2"/>
                </a:solidFill>
              </a:rPr>
              <a:t>ap</a:t>
            </a:r>
            <a:r>
              <a:rPr lang="it-IT" sz="2000" dirty="0" smtClean="0">
                <a:solidFill>
                  <a:srgbClr val="3333CC"/>
                </a:solidFill>
              </a:rPr>
              <a:t>provazione rendiconto +  eventuale erogazione: </a:t>
            </a:r>
            <a:r>
              <a:rPr lang="it-IT" sz="2000" dirty="0" smtClean="0"/>
              <a:t>entro </a:t>
            </a:r>
            <a:r>
              <a:rPr lang="it-IT" sz="2000" dirty="0" smtClean="0">
                <a:solidFill>
                  <a:srgbClr val="FF0000"/>
                </a:solidFill>
              </a:rPr>
              <a:t>180 giorni </a:t>
            </a:r>
            <a:r>
              <a:rPr lang="it-IT" sz="2000" dirty="0" smtClean="0"/>
              <a:t>dalla presentazione del rendiconto (in assenza di erogazione anticipata) </a:t>
            </a:r>
            <a:r>
              <a:rPr lang="it-IT" sz="2000" i="1" dirty="0" smtClean="0">
                <a:solidFill>
                  <a:srgbClr val="FF66FF"/>
                </a:solidFill>
              </a:rPr>
              <a:t>new</a:t>
            </a:r>
            <a:endParaRPr lang="it-IT" sz="2000" b="1" i="1" dirty="0" smtClean="0">
              <a:solidFill>
                <a:srgbClr val="FF66FF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0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PROROGA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dirty="0"/>
              <a:t>Il termine di rendicontazione può essere prorogato </a:t>
            </a:r>
            <a:r>
              <a:rPr lang="it-IT" u="sng" dirty="0">
                <a:solidFill>
                  <a:srgbClr val="00B050"/>
                </a:solidFill>
              </a:rPr>
              <a:t>una sola volta </a:t>
            </a:r>
            <a:r>
              <a:rPr lang="it-IT" dirty="0"/>
              <a:t>e per un massimo di </a:t>
            </a:r>
            <a:r>
              <a:rPr lang="it-IT" u="sng" dirty="0">
                <a:solidFill>
                  <a:srgbClr val="00B050"/>
                </a:solidFill>
              </a:rPr>
              <a:t>180 giorni </a:t>
            </a:r>
            <a:r>
              <a:rPr lang="it-IT" dirty="0"/>
              <a:t>su richiesta motivata presentata prima </a:t>
            </a:r>
            <a:r>
              <a:rPr lang="it-IT" dirty="0" smtClean="0"/>
              <a:t>del 31 marzo 2025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dirty="0" smtClean="0"/>
              <a:t>Richiesta presentata via </a:t>
            </a:r>
            <a:r>
              <a:rPr lang="it-IT" dirty="0" err="1" smtClean="0"/>
              <a:t>pec</a:t>
            </a:r>
            <a:endParaRPr lang="it-IT" dirty="0" smtClean="0"/>
          </a:p>
          <a:p>
            <a:pPr marL="0" lvl="0" indent="0" algn="just" eaLnBrk="1" hangingPunct="1">
              <a:lnSpc>
                <a:spcPct val="80000"/>
              </a:lnSpc>
              <a:buNone/>
              <a:defRPr/>
            </a:pPr>
            <a:endParaRPr lang="it-IT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85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</a:rPr>
              <a:t>Grazie per l’attenzione e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</a:rPr>
              <a:t>  </a:t>
            </a: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14" name="Picture 8" descr="Foto Buon Lavoro, Immagini e Vettorial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924944"/>
            <a:ext cx="540060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4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9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AVVISI</a:t>
            </a:r>
          </a:p>
          <a:p>
            <a:pPr marL="0" indent="0" algn="ctr" eaLnBrk="1" hangingPunct="1">
              <a:buNone/>
              <a:defRPr/>
            </a:pPr>
            <a:endParaRPr lang="it-IT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7 avvisi ordinari </a:t>
            </a:r>
          </a:p>
          <a:p>
            <a:pPr marL="0" indent="0" algn="ctr" eaLnBrk="1" hangingPunct="1">
              <a:buNone/>
              <a:defRPr/>
            </a:pPr>
            <a:r>
              <a:rPr lang="it-IT" sz="3200" b="1" dirty="0">
                <a:solidFill>
                  <a:srgbClr val="00B050"/>
                </a:solidFill>
              </a:rPr>
              <a:t>+</a:t>
            </a:r>
            <a:endParaRPr lang="it-IT" sz="3200" b="1" dirty="0" smtClean="0">
              <a:solidFill>
                <a:srgbClr val="00B050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 2 avvisi tematici </a:t>
            </a:r>
            <a:r>
              <a:rPr lang="it-IT" sz="32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</a:p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+</a:t>
            </a:r>
          </a:p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4 avvisi progetti locali  </a:t>
            </a:r>
            <a:r>
              <a:rPr lang="it-IT" sz="3200" b="1" i="1" dirty="0" smtClean="0">
                <a:solidFill>
                  <a:srgbClr val="FF66FF"/>
                </a:solidFill>
              </a:rPr>
              <a:t>new</a:t>
            </a:r>
          </a:p>
          <a:p>
            <a:pPr marL="0" indent="0" algn="ctr" eaLnBrk="1" hangingPunct="1">
              <a:buNone/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33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SETTORI DI INTERVENTO</a:t>
            </a:r>
          </a:p>
          <a:p>
            <a:pPr marL="0" indent="0" algn="just" eaLnBrk="1" hangingPunct="1">
              <a:buNone/>
              <a:defRPr/>
            </a:pPr>
            <a:r>
              <a:rPr lang="it-IT" sz="2400" b="1" dirty="0" smtClean="0">
                <a:solidFill>
                  <a:srgbClr val="00B050"/>
                </a:solidFill>
              </a:rPr>
              <a:t>7 Avvisi ordinari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Eventi e festival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Stagioni e rassegne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Cinema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Orchestre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Divulgazione umanistica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Divulgazione scientifica</a:t>
            </a:r>
            <a:endParaRPr lang="it-IT" sz="1600" b="1" dirty="0" smtClean="0">
              <a:solidFill>
                <a:srgbClr val="FF0000"/>
              </a:solidFill>
            </a:endParaRP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Manifestazioni espositive</a:t>
            </a:r>
            <a:endParaRPr lang="it-IT" sz="1600" b="1" dirty="0" smtClean="0">
              <a:solidFill>
                <a:srgbClr val="FF0000"/>
              </a:solidFill>
            </a:endParaRPr>
          </a:p>
          <a:p>
            <a:pPr algn="just" eaLnBrk="1" hangingPunct="1">
              <a:defRPr/>
            </a:pPr>
            <a:endParaRPr lang="it-IT" sz="1600" b="1" dirty="0">
              <a:solidFill>
                <a:srgbClr val="FF0000"/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it-IT" sz="2400" b="1" dirty="0" smtClean="0">
                <a:solidFill>
                  <a:srgbClr val="00B050"/>
                </a:solidFill>
              </a:rPr>
              <a:t> 2 Avvisi tematici</a:t>
            </a:r>
            <a:endParaRPr lang="it-IT" sz="2400" b="1" dirty="0">
              <a:solidFill>
                <a:srgbClr val="00B050"/>
              </a:solidFill>
            </a:endParaRP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Creatività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GO! 2025</a:t>
            </a:r>
            <a:endParaRPr lang="it-IT" sz="2400" b="1" dirty="0"/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24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rgbClr val="00B050"/>
                </a:solidFill>
              </a:rPr>
              <a:t>AVVISO GO! 2025</a:t>
            </a:r>
          </a:p>
          <a:p>
            <a:pPr marL="0" indent="0" algn="just" eaLnBrk="1" hangingPunct="1">
              <a:buNone/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Inquadramento normativo:</a:t>
            </a:r>
          </a:p>
          <a:p>
            <a:pPr algn="just" eaLnBrk="1" hangingPunct="1">
              <a:defRPr/>
            </a:pPr>
            <a:r>
              <a:rPr lang="it-IT" sz="1600" dirty="0" smtClean="0">
                <a:solidFill>
                  <a:schemeClr val="tx2"/>
                </a:solidFill>
              </a:rPr>
              <a:t>Legge regionale 24/2021 (Legge stabilità)</a:t>
            </a:r>
          </a:p>
          <a:p>
            <a:pPr algn="just" eaLnBrk="1" hangingPunct="1">
              <a:defRPr/>
            </a:pPr>
            <a:r>
              <a:rPr lang="it-IT" sz="1600" dirty="0" smtClean="0">
                <a:solidFill>
                  <a:schemeClr val="tx2"/>
                </a:solidFill>
              </a:rPr>
              <a:t>Legge regionale 19/2021  (</a:t>
            </a:r>
            <a:r>
              <a:rPr lang="it-IT" sz="1600" dirty="0">
                <a:solidFill>
                  <a:schemeClr val="tx2"/>
                </a:solidFill>
              </a:rPr>
              <a:t>Disposizioni per il sostegno di Gorizia Capitale europea della Cultura 2025 e modifiche alle leggi regionali 16/2014, 23/2015, 2/2016, 25/2020 e </a:t>
            </a:r>
            <a:r>
              <a:rPr lang="it-IT" sz="1600" dirty="0" smtClean="0">
                <a:solidFill>
                  <a:schemeClr val="tx2"/>
                </a:solidFill>
              </a:rPr>
              <a:t>13/2021)</a:t>
            </a:r>
          </a:p>
          <a:p>
            <a:pPr marL="0" indent="0" algn="just" eaLnBrk="1" hangingPunct="1">
              <a:buNone/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Oggetto: </a:t>
            </a:r>
          </a:p>
          <a:p>
            <a:pPr marL="0" indent="0" algn="just" eaLnBrk="1" hangingPunct="1">
              <a:buNone/>
              <a:defRPr/>
            </a:pPr>
            <a:r>
              <a:rPr lang="it-IT" sz="1600" dirty="0" smtClean="0"/>
              <a:t>attività culturali dirette all’approfondimento del tema del </a:t>
            </a:r>
            <a:r>
              <a:rPr lang="it-IT" sz="1600" dirty="0" smtClean="0">
                <a:solidFill>
                  <a:srgbClr val="00B050"/>
                </a:solidFill>
              </a:rPr>
              <a:t>confine </a:t>
            </a:r>
            <a:r>
              <a:rPr lang="it-IT" sz="1600" dirty="0"/>
              <a:t>come limite, fisico-geografico o ideale, e delle opportunità di superamento di questo limite, in coerenza con la strategia culturale transfrontaliera dell’evento &lt;&lt;GO! 2025 Nova </a:t>
            </a:r>
            <a:r>
              <a:rPr lang="it-IT" sz="1600" dirty="0" err="1"/>
              <a:t>Gorica</a:t>
            </a:r>
            <a:r>
              <a:rPr lang="it-IT" sz="1600" dirty="0"/>
              <a:t> e Gorizia Capitale europea della cultura 2025</a:t>
            </a:r>
            <a:r>
              <a:rPr lang="it-IT" sz="1600" dirty="0" smtClean="0"/>
              <a:t>&gt;&gt;.</a:t>
            </a:r>
          </a:p>
          <a:p>
            <a:pPr marL="0" indent="0" algn="just" eaLnBrk="1" hangingPunct="1">
              <a:buNone/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Peculiarità</a:t>
            </a:r>
          </a:p>
          <a:p>
            <a:pPr algn="just" eaLnBrk="1" hangingPunct="1">
              <a:defRPr/>
            </a:pPr>
            <a:r>
              <a:rPr lang="it-IT" sz="1600" u="sng" dirty="0" smtClean="0"/>
              <a:t>Coinvolti tutti i settori</a:t>
            </a:r>
            <a:r>
              <a:rPr lang="it-IT" sz="1600" dirty="0" smtClean="0"/>
              <a:t>: spettacolo dal vivo,  orchestre, manifestazioni cinematografiche, manifestazioni espositive,  divulgazione della cultura umanistica e scientifica</a:t>
            </a:r>
          </a:p>
          <a:p>
            <a:pPr algn="just" eaLnBrk="1" hangingPunct="1">
              <a:defRPr/>
            </a:pPr>
            <a:r>
              <a:rPr lang="it-IT" sz="1600" dirty="0" smtClean="0">
                <a:solidFill>
                  <a:srgbClr val="00B050"/>
                </a:solidFill>
              </a:rPr>
              <a:t>Output di progetto in lingua italiana e slovena </a:t>
            </a:r>
            <a:r>
              <a:rPr lang="it-IT" sz="2000" dirty="0">
                <a:solidFill>
                  <a:srgbClr val="00B050"/>
                </a:solidFill>
              </a:rPr>
              <a:t> (</a:t>
            </a:r>
            <a:r>
              <a:rPr lang="it-IT" sz="1600" dirty="0">
                <a:solidFill>
                  <a:srgbClr val="00B050"/>
                </a:solidFill>
              </a:rPr>
              <a:t>fruibili attraverso la piattaforma degli eventi di GO! 2025 : </a:t>
            </a:r>
            <a:r>
              <a:rPr lang="it-IT" sz="1600" dirty="0" smtClean="0">
                <a:solidFill>
                  <a:srgbClr val="00B050"/>
                </a:solidFill>
              </a:rPr>
              <a:t>a  pena</a:t>
            </a:r>
            <a:r>
              <a:rPr lang="it-IT" sz="1200" dirty="0" smtClean="0">
                <a:solidFill>
                  <a:srgbClr val="00B050"/>
                </a:solidFill>
              </a:rPr>
              <a:t>): pena  </a:t>
            </a:r>
            <a:r>
              <a:rPr lang="it-IT" sz="1600" dirty="0" smtClean="0">
                <a:solidFill>
                  <a:srgbClr val="FF66FF"/>
                </a:solidFill>
              </a:rPr>
              <a:t>INAMMMISSIBILITA’ </a:t>
            </a:r>
            <a:r>
              <a:rPr lang="it-IT" sz="1600" dirty="0" smtClean="0">
                <a:solidFill>
                  <a:srgbClr val="00B050"/>
                </a:solidFill>
              </a:rPr>
              <a:t>del progetto.</a:t>
            </a: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Avviso di prestare attenzione | Comune di Serravalle Pistoies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966" y="5733256"/>
            <a:ext cx="900100" cy="288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37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SETTORI DI INTERVENTO</a:t>
            </a:r>
          </a:p>
          <a:p>
            <a:pPr marL="0" indent="0" algn="ctr" eaLnBrk="1" hangingPunct="1">
              <a:buNone/>
              <a:defRPr/>
            </a:pPr>
            <a:endParaRPr lang="it-IT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 eaLnBrk="1" hangingPunct="1">
              <a:buNone/>
              <a:defRPr/>
            </a:pPr>
            <a:r>
              <a:rPr lang="it-IT" sz="2400" b="1" dirty="0" smtClean="0">
                <a:solidFill>
                  <a:srgbClr val="00B050"/>
                </a:solidFill>
              </a:rPr>
              <a:t>4  Avvisi progetti locali  </a:t>
            </a:r>
            <a:r>
              <a:rPr lang="it-IT" sz="2400" b="1" i="1" dirty="0" smtClean="0">
                <a:solidFill>
                  <a:srgbClr val="FF66FF"/>
                </a:solidFill>
              </a:rPr>
              <a:t>new</a:t>
            </a:r>
          </a:p>
          <a:p>
            <a:pPr algn="just" eaLnBrk="1" hangingPunct="1">
              <a:defRPr/>
            </a:pPr>
            <a:r>
              <a:rPr lang="it-IT" sz="2400" b="1" dirty="0" smtClean="0">
                <a:solidFill>
                  <a:schemeClr val="accent2"/>
                </a:solidFill>
              </a:rPr>
              <a:t>Spettacolo </a:t>
            </a:r>
          </a:p>
          <a:p>
            <a:pPr algn="just" eaLnBrk="1" hangingPunct="1">
              <a:defRPr/>
            </a:pPr>
            <a:r>
              <a:rPr lang="it-IT" sz="2400" b="1" dirty="0" smtClean="0">
                <a:solidFill>
                  <a:schemeClr val="accent2"/>
                </a:solidFill>
              </a:rPr>
              <a:t>Divulgazione (umanistica e scientifica)</a:t>
            </a:r>
          </a:p>
          <a:p>
            <a:pPr algn="just" eaLnBrk="1" hangingPunct="1">
              <a:defRPr/>
            </a:pPr>
            <a:r>
              <a:rPr lang="it-IT" sz="2400" b="1" dirty="0" smtClean="0">
                <a:solidFill>
                  <a:schemeClr val="accent2"/>
                </a:solidFill>
              </a:rPr>
              <a:t>Cinema</a:t>
            </a:r>
          </a:p>
          <a:p>
            <a:pPr algn="just" eaLnBrk="1" hangingPunct="1">
              <a:defRPr/>
            </a:pPr>
            <a:r>
              <a:rPr lang="it-IT" sz="2400" b="1" dirty="0" smtClean="0">
                <a:solidFill>
                  <a:schemeClr val="accent2"/>
                </a:solidFill>
              </a:rPr>
              <a:t>Attività espositive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algn="just" eaLnBrk="1" hangingPunct="1">
              <a:defRPr/>
            </a:pPr>
            <a:endParaRPr lang="it-IT" sz="1600" b="1" dirty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076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QUANTUM</a:t>
            </a:r>
          </a:p>
          <a:p>
            <a:pPr marL="0" indent="0" algn="just" eaLnBrk="1" hangingPunct="1">
              <a:buNone/>
              <a:defRPr/>
            </a:pPr>
            <a:endParaRPr lang="it-IT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defRPr/>
            </a:pPr>
            <a:r>
              <a:rPr lang="it-IT" b="1" u="sng" dirty="0" smtClean="0">
                <a:solidFill>
                  <a:srgbClr val="00B050"/>
                </a:solidFill>
              </a:rPr>
              <a:t>6 Avvisi ordinari </a:t>
            </a:r>
            <a:r>
              <a:rPr lang="it-IT" sz="2000" b="1" dirty="0" smtClean="0">
                <a:solidFill>
                  <a:srgbClr val="00B050"/>
                </a:solidFill>
              </a:rPr>
              <a:t>(tranne cinema) </a:t>
            </a:r>
            <a:r>
              <a:rPr lang="it-IT" b="1" dirty="0" smtClean="0">
                <a:solidFill>
                  <a:srgbClr val="00B050"/>
                </a:solidFill>
              </a:rPr>
              <a:t>e </a:t>
            </a:r>
            <a:r>
              <a:rPr lang="it-IT" b="1" u="sng" dirty="0" smtClean="0">
                <a:solidFill>
                  <a:srgbClr val="00B050"/>
                </a:solidFill>
              </a:rPr>
              <a:t>2 avvisi tematici</a:t>
            </a:r>
            <a:r>
              <a:rPr lang="it-IT" b="1" dirty="0" smtClean="0">
                <a:solidFill>
                  <a:srgbClr val="00B050"/>
                </a:solidFill>
              </a:rPr>
              <a:t>: </a:t>
            </a:r>
            <a:r>
              <a:rPr lang="it-IT" b="1" dirty="0" smtClean="0">
                <a:solidFill>
                  <a:schemeClr val="accent2"/>
                </a:solidFill>
              </a:rPr>
              <a:t>euro 15.000 - 30.000</a:t>
            </a:r>
          </a:p>
          <a:p>
            <a:pPr algn="just" eaLnBrk="1" hangingPunct="1">
              <a:defRPr/>
            </a:pPr>
            <a:endParaRPr lang="it-IT" b="1" dirty="0" smtClean="0">
              <a:solidFill>
                <a:schemeClr val="accent2"/>
              </a:solidFill>
            </a:endParaRPr>
          </a:p>
          <a:p>
            <a:pPr algn="just" eaLnBrk="1" hangingPunct="1">
              <a:defRPr/>
            </a:pP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i="1" u="sng" dirty="0" smtClean="0">
                <a:solidFill>
                  <a:srgbClr val="00B050"/>
                </a:solidFill>
              </a:rPr>
              <a:t>1</a:t>
            </a:r>
            <a:r>
              <a:rPr lang="it-IT" b="1" u="sng" dirty="0" smtClean="0">
                <a:solidFill>
                  <a:srgbClr val="00B050"/>
                </a:solidFill>
              </a:rPr>
              <a:t> avviso ordinario (cinema)</a:t>
            </a:r>
          </a:p>
          <a:p>
            <a:pPr lvl="1" indent="-342900" algn="just" eaLnBrk="1" hangingPunct="1">
              <a:defRPr/>
            </a:pPr>
            <a:r>
              <a:rPr lang="it-IT" sz="1600" dirty="0" smtClean="0">
                <a:solidFill>
                  <a:schemeClr val="accent2"/>
                </a:solidFill>
              </a:rPr>
              <a:t>progetti </a:t>
            </a:r>
            <a:r>
              <a:rPr lang="it-IT" sz="1600" dirty="0">
                <a:solidFill>
                  <a:schemeClr val="accent2"/>
                </a:solidFill>
              </a:rPr>
              <a:t>di manifestazioni </a:t>
            </a:r>
            <a:r>
              <a:rPr lang="it-IT" sz="1600" dirty="0" smtClean="0">
                <a:solidFill>
                  <a:schemeClr val="accent2"/>
                </a:solidFill>
              </a:rPr>
              <a:t>cinematografiche: </a:t>
            </a:r>
            <a:r>
              <a:rPr lang="it-IT" sz="2000" dirty="0" smtClean="0">
                <a:solidFill>
                  <a:schemeClr val="accent2"/>
                </a:solidFill>
              </a:rPr>
              <a:t>euro 1</a:t>
            </a:r>
            <a:r>
              <a:rPr lang="it-IT" sz="2000" b="1" dirty="0" smtClean="0">
                <a:solidFill>
                  <a:schemeClr val="accent2"/>
                </a:solidFill>
              </a:rPr>
              <a:t>5.000,00</a:t>
            </a:r>
            <a:r>
              <a:rPr lang="it-IT" sz="2000" dirty="0" smtClean="0">
                <a:solidFill>
                  <a:schemeClr val="accent2"/>
                </a:solidFill>
              </a:rPr>
              <a:t> euro - euro  </a:t>
            </a:r>
            <a:r>
              <a:rPr lang="it-IT" sz="2000" b="1" dirty="0" smtClean="0">
                <a:solidFill>
                  <a:schemeClr val="accent2"/>
                </a:solidFill>
              </a:rPr>
              <a:t>30.000,00</a:t>
            </a:r>
          </a:p>
          <a:p>
            <a:pPr lvl="1" indent="-342900" algn="just" eaLnBrk="1" hangingPunct="1">
              <a:defRPr/>
            </a:pPr>
            <a:r>
              <a:rPr lang="it-IT" sz="1600" dirty="0" smtClean="0">
                <a:solidFill>
                  <a:schemeClr val="accent2"/>
                </a:solidFill>
              </a:rPr>
              <a:t>progetti </a:t>
            </a:r>
            <a:r>
              <a:rPr lang="it-IT" sz="1600" dirty="0">
                <a:solidFill>
                  <a:schemeClr val="accent2"/>
                </a:solidFill>
              </a:rPr>
              <a:t>di festival cinematografici di carattere </a:t>
            </a:r>
            <a:r>
              <a:rPr lang="it-IT" sz="1600" dirty="0" smtClean="0">
                <a:solidFill>
                  <a:schemeClr val="accent2"/>
                </a:solidFill>
              </a:rPr>
              <a:t>internazionale: euro </a:t>
            </a:r>
            <a:r>
              <a:rPr lang="it-IT" sz="1600" dirty="0">
                <a:solidFill>
                  <a:schemeClr val="accent2"/>
                </a:solidFill>
              </a:rPr>
              <a:t>1</a:t>
            </a:r>
            <a:r>
              <a:rPr lang="it-IT" sz="1600" b="1" dirty="0">
                <a:solidFill>
                  <a:schemeClr val="accent2"/>
                </a:solidFill>
              </a:rPr>
              <a:t>5.000,00</a:t>
            </a:r>
            <a:r>
              <a:rPr lang="it-IT" sz="1600" dirty="0">
                <a:solidFill>
                  <a:schemeClr val="accent2"/>
                </a:solidFill>
              </a:rPr>
              <a:t> </a:t>
            </a:r>
            <a:r>
              <a:rPr lang="it-IT" sz="1600" dirty="0" smtClean="0">
                <a:solidFill>
                  <a:schemeClr val="accent2"/>
                </a:solidFill>
              </a:rPr>
              <a:t>euro - </a:t>
            </a:r>
            <a:r>
              <a:rPr lang="it-IT" sz="1600" dirty="0">
                <a:solidFill>
                  <a:schemeClr val="accent2"/>
                </a:solidFill>
              </a:rPr>
              <a:t>euro  </a:t>
            </a:r>
            <a:r>
              <a:rPr lang="it-IT" sz="1600" b="1" dirty="0" smtClean="0">
                <a:solidFill>
                  <a:srgbClr val="FF66FF"/>
                </a:solidFill>
              </a:rPr>
              <a:t>40.000,00</a:t>
            </a:r>
          </a:p>
          <a:p>
            <a:pPr lvl="1" indent="-342900" algn="just" eaLnBrk="1" hangingPunct="1">
              <a:defRPr/>
            </a:pPr>
            <a:endParaRPr lang="it-IT" sz="1600" dirty="0">
              <a:solidFill>
                <a:srgbClr val="FF66FF"/>
              </a:solidFill>
            </a:endParaRPr>
          </a:p>
          <a:p>
            <a:r>
              <a:rPr lang="it-IT" b="1" u="sng" dirty="0" smtClean="0">
                <a:solidFill>
                  <a:srgbClr val="00B050"/>
                </a:solidFill>
              </a:rPr>
              <a:t>4 Avvisi progetti </a:t>
            </a:r>
            <a:r>
              <a:rPr lang="it-IT" b="1" u="sng" dirty="0" smtClean="0">
                <a:solidFill>
                  <a:srgbClr val="00B050"/>
                </a:solidFill>
              </a:rPr>
              <a:t>locali</a:t>
            </a:r>
            <a:r>
              <a:rPr lang="it-IT" b="1" dirty="0" smtClean="0">
                <a:solidFill>
                  <a:srgbClr val="00B050"/>
                </a:solidFill>
              </a:rPr>
              <a:t>: </a:t>
            </a:r>
            <a:r>
              <a:rPr lang="it-IT" b="1" dirty="0" smtClean="0">
                <a:solidFill>
                  <a:schemeClr val="accent2"/>
                </a:solidFill>
              </a:rPr>
              <a:t>euro </a:t>
            </a:r>
            <a:r>
              <a:rPr lang="it-IT" b="1" dirty="0" smtClean="0">
                <a:solidFill>
                  <a:schemeClr val="accent2"/>
                </a:solidFill>
              </a:rPr>
              <a:t>5.000  </a:t>
            </a:r>
            <a:r>
              <a:rPr lang="it-IT" sz="1800" b="1" dirty="0" smtClean="0">
                <a:solidFill>
                  <a:srgbClr val="FF66FF"/>
                </a:solidFill>
              </a:rPr>
              <a:t>n</a:t>
            </a:r>
            <a:r>
              <a:rPr lang="it-IT" sz="1800" b="1" i="1" dirty="0" smtClean="0">
                <a:solidFill>
                  <a:srgbClr val="FF66FF"/>
                </a:solidFill>
              </a:rPr>
              <a:t>ew</a:t>
            </a:r>
          </a:p>
          <a:p>
            <a:pPr algn="just" eaLnBrk="1" hangingPunct="1">
              <a:defRPr/>
            </a:pPr>
            <a:endParaRPr lang="it-IT" sz="1600" b="1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it-IT" sz="2400" b="1" dirty="0"/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03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</a:rPr>
              <a:t>  </a:t>
            </a:r>
            <a:r>
              <a:rPr lang="it-IT" sz="1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categorie</a:t>
            </a:r>
            <a:r>
              <a:rPr lang="it-IT" sz="3600" b="1" dirty="0" smtClean="0">
                <a:solidFill>
                  <a:schemeClr val="accent2"/>
                </a:solidFill>
              </a:rPr>
              <a:t> </a:t>
            </a:r>
            <a:r>
              <a:rPr lang="it-IT" sz="2400" b="1" dirty="0" smtClean="0">
                <a:solidFill>
                  <a:srgbClr val="00B050"/>
                </a:solidFill>
              </a:rPr>
              <a:t>(Avvisi ordinari e Avviso GO! 2025  </a:t>
            </a:r>
            <a:r>
              <a:rPr lang="it-IT" sz="1050" b="1" dirty="0" smtClean="0">
                <a:solidFill>
                  <a:srgbClr val="FF9900"/>
                </a:solidFill>
              </a:rPr>
              <a:t>escluso Avviso creatività)</a:t>
            </a:r>
            <a:r>
              <a:rPr lang="it-IT" sz="2400" dirty="0">
                <a:solidFill>
                  <a:srgbClr val="7030A0"/>
                </a:solidFill>
              </a:rPr>
              <a:t>	</a:t>
            </a:r>
          </a:p>
          <a:p>
            <a:pPr marL="0" indent="0" algn="ctr" eaLnBrk="1" hangingPunct="1">
              <a:buNone/>
              <a:defRPr/>
            </a:pPr>
            <a:endParaRPr lang="it-IT" sz="2400" dirty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Enti locali del Friuli Venezia Giulia 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b="1" u="sng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Enti locali in qualità di capofila di convenzioni per la gestione associata di funzioni e di servizi  </a:t>
            </a:r>
            <a:r>
              <a:rPr lang="it-IT" sz="2400" b="1" i="1" u="sng" dirty="0" smtClean="0">
                <a:solidFill>
                  <a:srgbClr val="FF66FF"/>
                </a:solidFill>
              </a:rPr>
              <a:t>new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b="1" u="sng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Enti </a:t>
            </a:r>
            <a:r>
              <a:rPr lang="it-IT" sz="2400" b="1" u="sng" dirty="0">
                <a:solidFill>
                  <a:schemeClr val="accent2"/>
                </a:solidFill>
              </a:rPr>
              <a:t>pubblici del Friuli Venezia </a:t>
            </a:r>
            <a:r>
              <a:rPr lang="it-IT" sz="2400" b="1" u="sng" dirty="0" smtClean="0">
                <a:solidFill>
                  <a:schemeClr val="accent2"/>
                </a:solidFill>
              </a:rPr>
              <a:t>Giulia (compresi i consorzi a totale partecipazione pubblica del Friuli Venezia Giulia)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b="1" u="sng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Articolazioni territoriali di enti pubblici nazionali presenti nel Friuli Venezia Giulia</a:t>
            </a:r>
            <a:endParaRPr lang="it-IT" sz="2400" b="1" u="sng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it-IT" sz="14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Immagine che contiene testo, Carattere, schermata, Elementi grafici">
            <a:extLst>
              <a:ext uri="{FF2B5EF4-FFF2-40B4-BE49-F238E27FC236}">
                <a16:creationId xmlns:a16="http://schemas.microsoft.com/office/drawing/2014/main" id="{87DA8737-EC80-6964-B66C-C3D609E7E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81" y="188640"/>
            <a:ext cx="2965302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7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DecimaWE Rg"/>
        <a:ea typeface=""/>
        <a:cs typeface=""/>
      </a:majorFont>
      <a:minorFont>
        <a:latin typeface="DecimaWE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6615</TotalTime>
  <Words>1840</Words>
  <Application>Microsoft Office PowerPoint</Application>
  <PresentationFormat>Presentazione su schermo (4:3)</PresentationFormat>
  <Paragraphs>414</Paragraphs>
  <Slides>36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43" baseType="lpstr">
      <vt:lpstr>Arial</vt:lpstr>
      <vt:lpstr>DecimaUNI02 Rg</vt:lpstr>
      <vt:lpstr>DecimaW03 Rg</vt:lpstr>
      <vt:lpstr>DecimaWE Rg</vt:lpstr>
      <vt:lpstr>Times New Roman</vt:lpstr>
      <vt:lpstr>Wingdings</vt:lpstr>
      <vt:lpstr>Struttura predefinita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sandro</dc:creator>
  <cp:lastModifiedBy>Turrini Francesca</cp:lastModifiedBy>
  <cp:revision>722</cp:revision>
  <cp:lastPrinted>2023-10-31T12:40:12Z</cp:lastPrinted>
  <dcterms:created xsi:type="dcterms:W3CDTF">2006-02-07T08:20:31Z</dcterms:created>
  <dcterms:modified xsi:type="dcterms:W3CDTF">2023-11-14T09:27:06Z</dcterms:modified>
</cp:coreProperties>
</file>