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35"/>
  </p:notesMasterIdLst>
  <p:handoutMasterIdLst>
    <p:handoutMasterId r:id="rId36"/>
  </p:handoutMasterIdLst>
  <p:sldIdLst>
    <p:sldId id="407" r:id="rId2"/>
    <p:sldId id="417" r:id="rId3"/>
    <p:sldId id="409" r:id="rId4"/>
    <p:sldId id="413" r:id="rId5"/>
    <p:sldId id="419" r:id="rId6"/>
    <p:sldId id="380" r:id="rId7"/>
    <p:sldId id="400" r:id="rId8"/>
    <p:sldId id="381" r:id="rId9"/>
    <p:sldId id="414" r:id="rId10"/>
    <p:sldId id="382" r:id="rId11"/>
    <p:sldId id="383" r:id="rId12"/>
    <p:sldId id="384" r:id="rId13"/>
    <p:sldId id="385" r:id="rId14"/>
    <p:sldId id="386" r:id="rId15"/>
    <p:sldId id="387" r:id="rId16"/>
    <p:sldId id="415" r:id="rId17"/>
    <p:sldId id="388" r:id="rId18"/>
    <p:sldId id="416" r:id="rId19"/>
    <p:sldId id="389" r:id="rId20"/>
    <p:sldId id="390" r:id="rId21"/>
    <p:sldId id="391" r:id="rId22"/>
    <p:sldId id="392" r:id="rId23"/>
    <p:sldId id="393" r:id="rId24"/>
    <p:sldId id="418" r:id="rId25"/>
    <p:sldId id="406" r:id="rId26"/>
    <p:sldId id="421" r:id="rId27"/>
    <p:sldId id="395" r:id="rId28"/>
    <p:sldId id="394" r:id="rId29"/>
    <p:sldId id="402" r:id="rId30"/>
    <p:sldId id="396" r:id="rId31"/>
    <p:sldId id="397" r:id="rId32"/>
    <p:sldId id="398" r:id="rId33"/>
    <p:sldId id="405" r:id="rId34"/>
  </p:sldIdLst>
  <p:sldSz cx="9144000" cy="6858000" type="screen4x3"/>
  <p:notesSz cx="9926638" cy="6797675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449C"/>
    <a:srgbClr val="020202"/>
    <a:srgbClr val="000000"/>
    <a:srgbClr val="FF0066"/>
    <a:srgbClr val="663300"/>
    <a:srgbClr val="006600"/>
    <a:srgbClr val="FF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4" autoAdjust="0"/>
    <p:restoredTop sz="94652" autoAdjust="0"/>
  </p:normalViewPr>
  <p:slideViewPr>
    <p:cSldViewPr>
      <p:cViewPr>
        <p:scale>
          <a:sx n="66" d="100"/>
          <a:sy n="66" d="100"/>
        </p:scale>
        <p:origin x="-883" y="245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0"/>
    </p:cViewPr>
  </p:sorterViewPr>
  <p:notesViewPr>
    <p:cSldViewPr>
      <p:cViewPr varScale="1">
        <p:scale>
          <a:sx n="62" d="100"/>
          <a:sy n="62" d="100"/>
        </p:scale>
        <p:origin x="-3240" y="-8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013" y="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41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013" y="645741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013" y="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707" y="3228705"/>
            <a:ext cx="7279225" cy="3059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41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013" y="645741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712D0-D001-4D7A-B99F-A7873A6B09F8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6175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712D0-D001-4D7A-B99F-A7873A6B09F8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6/10/2021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6/10/2021</a:t>
            </a:fld>
            <a:endParaRPr lang="en-US" dirty="0"/>
          </a:p>
        </p:txBody>
      </p:sp>
      <p:pic>
        <p:nvPicPr>
          <p:cNvPr id="9" name="Picture 2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91264" cy="648072"/>
          </a:xfrm>
        </p:spPr>
        <p:txBody>
          <a:bodyPr anchor="t">
            <a:normAutofit/>
          </a:bodyPr>
          <a:lstStyle/>
          <a:p>
            <a:pPr lvl="0" algn="ctr" eaLnBrk="1" hangingPunct="1"/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CRITERI di valutazione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408694"/>
            <a:ext cx="5256584" cy="3077706"/>
          </a:xfrm>
        </p:spPr>
        <p:txBody>
          <a:bodyPr/>
          <a:lstStyle/>
          <a:p>
            <a:pPr marL="0" lv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Nuove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occasioni di lavoro</a:t>
            </a:r>
          </a:p>
          <a:p>
            <a:pPr marL="0" lv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Diffusione sul territorio 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regionale</a:t>
            </a:r>
            <a:endParaRPr lang="it-IT" sz="2000" b="1" dirty="0">
              <a:solidFill>
                <a:srgbClr val="3333CC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marL="0" lv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Apporto di fondi al 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progetto/incentivo</a:t>
            </a:r>
          </a:p>
          <a:p>
            <a:pPr marL="0" lv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Apporto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fondi ART BONUS 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REGIONALE</a:t>
            </a:r>
            <a:endParaRPr lang="it-IT" sz="2000" b="1" dirty="0">
              <a:solidFill>
                <a:srgbClr val="3333CC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5652120" y="2420938"/>
            <a:ext cx="3491880" cy="3065462"/>
          </a:xfrm>
        </p:spPr>
        <p:txBody>
          <a:bodyPr/>
          <a:lstStyle/>
          <a:p>
            <a:pPr marL="0" indent="0" algn="just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max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10 punti</a:t>
            </a:r>
          </a:p>
          <a:p>
            <a:pPr marL="0" indent="0" algn="just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max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4 punti</a:t>
            </a:r>
          </a:p>
          <a:p>
            <a:pPr marL="0" indent="0" algn="just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max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5 punti</a:t>
            </a:r>
          </a:p>
          <a:p>
            <a:pPr marL="0" indent="0" algn="just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max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1 punto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51720" y="1700808"/>
            <a:ext cx="511256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it-IT" sz="2000" b="1" kern="0" cap="all" dirty="0" smtClean="0">
                <a:solidFill>
                  <a:srgbClr val="3333CC"/>
                </a:solidFill>
                <a:ea typeface="+mj-ea"/>
                <a:cs typeface="Arial" panose="020B0604020202020204" pitchFamily="34" charset="0"/>
              </a:rPr>
              <a:t>oggettivi</a:t>
            </a:r>
            <a:endParaRPr lang="it-IT" sz="2000" b="1" kern="0" cap="all" dirty="0">
              <a:solidFill>
                <a:srgbClr val="3333CC"/>
              </a:solidFill>
              <a:ea typeface="+mj-ea"/>
              <a:cs typeface="Arial" panose="020B0604020202020204" pitchFamily="34" charset="0"/>
            </a:endParaRPr>
          </a:p>
          <a:p>
            <a:pPr lvl="0"/>
            <a:r>
              <a:rPr lang="it-IT" sz="2000" b="1" kern="0" cap="all" dirty="0" smtClean="0">
                <a:solidFill>
                  <a:srgbClr val="3333CC"/>
                </a:solidFill>
                <a:ea typeface="+mj-ea"/>
                <a:cs typeface="Arial" panose="020B0604020202020204" pitchFamily="34" charset="0"/>
              </a:rPr>
              <a:t>20/100</a:t>
            </a:r>
            <a:endParaRPr lang="it-IT" sz="2000" b="1" kern="0" cap="all" dirty="0">
              <a:solidFill>
                <a:srgbClr val="3333CC"/>
              </a:solidFill>
              <a:ea typeface="+mj-ea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03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1521" y="836613"/>
            <a:ext cx="8712967" cy="5184775"/>
          </a:xfrm>
        </p:spPr>
        <p:txBody>
          <a:bodyPr>
            <a:normAutofit/>
          </a:bodyPr>
          <a:lstStyle/>
          <a:p>
            <a:pPr marL="0" lv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</a:t>
            </a: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AMMISSIBILI</a:t>
            </a:r>
          </a:p>
          <a:p>
            <a:pPr marL="0" lv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di personale relative al progetto</a:t>
            </a:r>
          </a:p>
          <a:p>
            <a:pPr marL="114300" lvl="0" indent="0">
              <a:buNone/>
            </a:pPr>
            <a:endParaRPr lang="it-IT" sz="2200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114300" lvl="0" indent="0">
              <a:buNone/>
            </a:pPr>
            <a:r>
              <a:rPr lang="it-IT" sz="2200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direttore </a:t>
            </a:r>
            <a:r>
              <a:rPr lang="it-IT" sz="22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artistico</a:t>
            </a:r>
          </a:p>
          <a:p>
            <a:pPr marL="114300" lvl="0" indent="0">
              <a:buNone/>
            </a:pPr>
            <a:r>
              <a:rPr lang="it-IT" sz="22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consulenti</a:t>
            </a:r>
          </a:p>
          <a:p>
            <a:pPr marL="114300" lvl="0" indent="0">
              <a:buNone/>
            </a:pPr>
            <a:r>
              <a:rPr lang="it-IT" sz="22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organizzatori</a:t>
            </a:r>
          </a:p>
          <a:p>
            <a:pPr marL="114300" lvl="0" indent="0">
              <a:buNone/>
            </a:pPr>
            <a:r>
              <a:rPr lang="it-IT" sz="22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personale artistico</a:t>
            </a:r>
          </a:p>
          <a:p>
            <a:pPr marL="114300" lvl="0" indent="0">
              <a:buNone/>
            </a:pPr>
            <a:r>
              <a:rPr lang="it-IT" sz="22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personale tecnico</a:t>
            </a:r>
          </a:p>
          <a:p>
            <a:pPr marL="114300" lvl="0" indent="0">
              <a:buNone/>
            </a:pPr>
            <a:r>
              <a:rPr lang="it-IT" sz="22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relatori</a:t>
            </a:r>
          </a:p>
          <a:p>
            <a:pPr marL="114300" lvl="0" indent="0">
              <a:buNone/>
            </a:pPr>
            <a:r>
              <a:rPr lang="it-IT" sz="22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studiosi</a:t>
            </a:r>
          </a:p>
          <a:p>
            <a:pPr marL="114300" indent="0"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MAI SPESE PER PERSONALE AMMINISTRATIVO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770744" y="3429000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B050"/>
                </a:solidFill>
              </a:rPr>
              <a:t>Qualsiasi modalità contrattuale o durata</a:t>
            </a:r>
            <a:endParaRPr lang="it-IT" sz="2000" b="1" dirty="0">
              <a:solidFill>
                <a:srgbClr val="00B05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1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idx="4294967295"/>
          </p:nvPr>
        </p:nvSpPr>
        <p:spPr>
          <a:xfrm>
            <a:off x="251520" y="865337"/>
            <a:ext cx="8784976" cy="148416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</a:t>
            </a: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AMMISSIBILI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sz="1200" b="1" cap="all" dirty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di personale relative al progetto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. a), DPREG 33/2015)</a:t>
            </a:r>
            <a:endParaRPr lang="it-IT" sz="1800" b="1" dirty="0">
              <a:latin typeface="DecimaWE Rg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half" idx="4294967295"/>
          </p:nvPr>
        </p:nvSpPr>
        <p:spPr>
          <a:xfrm>
            <a:off x="0" y="2276475"/>
            <a:ext cx="4608513" cy="3600450"/>
          </a:xfrm>
        </p:spPr>
        <p:txBody>
          <a:bodyPr/>
          <a:lstStyle/>
          <a:p>
            <a:pPr marL="0" indent="0" algn="ctr">
              <a:buNone/>
            </a:pPr>
            <a:endParaRPr lang="it-IT" sz="2600" b="1" dirty="0">
              <a:solidFill>
                <a:srgbClr val="000000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endParaRPr lang="it-IT" sz="2600" b="1" dirty="0">
              <a:solidFill>
                <a:srgbClr val="000000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it-IT" sz="26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Retribuzione </a:t>
            </a:r>
          </a:p>
          <a:p>
            <a:pPr marL="0" indent="0" algn="ctr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compresi oneri fiscali previdenziali assicurativi a carico del beneficiario</a:t>
            </a:r>
          </a:p>
          <a:p>
            <a:pPr marL="0" indent="0" algn="ctr">
              <a:buNone/>
            </a:pPr>
            <a:endParaRPr lang="it-IT" sz="20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4294967295"/>
          </p:nvPr>
        </p:nvSpPr>
        <p:spPr>
          <a:xfrm>
            <a:off x="4716463" y="2276475"/>
            <a:ext cx="4427537" cy="3529013"/>
          </a:xfrm>
        </p:spPr>
        <p:txBody>
          <a:bodyPr/>
          <a:lstStyle/>
          <a:p>
            <a:pPr marL="0" lvl="0" indent="0" algn="ctr">
              <a:buNone/>
            </a:pPr>
            <a:endParaRPr lang="it-IT" sz="1000" b="1" dirty="0">
              <a:solidFill>
                <a:srgbClr val="000000"/>
              </a:solidFill>
              <a:ea typeface="+mj-ea"/>
              <a:cs typeface="+mj-cs"/>
            </a:endParaRPr>
          </a:p>
          <a:p>
            <a:pPr marL="0" lvl="0" indent="0" algn="ctr">
              <a:buNone/>
            </a:pPr>
            <a:r>
              <a:rPr lang="it-IT" sz="26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Rimborsi spese</a:t>
            </a:r>
          </a:p>
          <a:p>
            <a:pPr marL="0" lvl="0" indent="0" algn="ctr">
              <a:buNone/>
            </a:pPr>
            <a:endParaRPr lang="it-IT" sz="1000" b="1" dirty="0" smtClean="0">
              <a:solidFill>
                <a:srgbClr val="000000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viaggio</a:t>
            </a:r>
          </a:p>
          <a:p>
            <a:pPr marL="0" lvl="0" indent="0" algn="ctr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vitto </a:t>
            </a:r>
          </a:p>
          <a:p>
            <a:pPr marL="0" lvl="0" indent="0" algn="ctr"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(solo pranzi e cene)</a:t>
            </a:r>
          </a:p>
          <a:p>
            <a:pPr marL="0" lvl="0" indent="0" algn="ctr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alloggio</a:t>
            </a:r>
          </a:p>
          <a:p>
            <a:pPr marL="0" lvl="0" indent="0" algn="ctr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diarie forfettarie </a:t>
            </a:r>
          </a:p>
          <a:p>
            <a:pPr marL="0" lvl="0" indent="0" algn="ctr"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(se predeterminate contrattualmente)</a:t>
            </a:r>
            <a:endParaRPr lang="it-IT" sz="2000" dirty="0" smtClean="0">
              <a:solidFill>
                <a:srgbClr val="FF0000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algn="ctr"/>
            <a:endParaRPr lang="it-IT" b="1" dirty="0" smtClean="0">
              <a:solidFill>
                <a:srgbClr val="92D05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471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sz="2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836712"/>
            <a:ext cx="8712968" cy="5112569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di produzione relative al progetto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. b), DPREG 33/2015)</a:t>
            </a:r>
          </a:p>
          <a:p>
            <a:pPr marL="0" lvl="0" indent="0" algn="ctr">
              <a:buNone/>
            </a:pPr>
            <a:endParaRPr lang="it-IT" sz="1200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- Acquisto o noleggio scenografie, costumi, strumentazione tecnica, luce e suoni</a:t>
            </a:r>
          </a:p>
          <a:p>
            <a:pPr marL="0" lvl="0" indent="0" algn="just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- Prestazioni di terzi per allestimenti di strutture architettoniche mobili e scenografie (montaggio, smontaggio facchinaggio)</a:t>
            </a:r>
          </a:p>
          <a:p>
            <a:pPr marL="0" lvl="0" indent="0" algn="just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- Accesso opere protette dal diritto di autore o contenuti protetti da diritti di proprietà intellettuale</a:t>
            </a:r>
          </a:p>
          <a:p>
            <a:pPr marL="0" lvl="0" indent="0" algn="just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- Trasporto o spedizione strumenti e altre attrezzature e connesse spese assicurative</a:t>
            </a:r>
          </a:p>
          <a:p>
            <a:pPr marL="0" lvl="0" indent="0" algn="just"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- Oneri di sicurezza e servizi antincendio</a:t>
            </a:r>
          </a:p>
          <a:p>
            <a:pPr marL="0" lvl="0" indent="0">
              <a:buNone/>
            </a:pPr>
            <a:endParaRPr lang="it-IT" sz="2000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it-IT" sz="2000" b="1" dirty="0" smtClean="0">
                <a:solidFill>
                  <a:srgbClr val="00B0F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NB: LE SPESE SOSTENUTE PER L’ACQUISTO DI BENI STRUMENTALI SONO AMMISSIBILI MAX 20% DELL’IMPORTO DELL’INCENTIVO</a:t>
            </a: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61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sz="2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2"/>
            <a:ext cx="8856984" cy="5112569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di pubblicità e promozione relative al progetto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. c), DPREG 33/2015)</a:t>
            </a:r>
          </a:p>
          <a:p>
            <a:pPr marL="0" lvl="0" indent="0" algn="ctr">
              <a:buNone/>
            </a:pPr>
            <a:endParaRPr lang="it-IT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lvl="0"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Servizi ufficio stampa</a:t>
            </a:r>
          </a:p>
          <a:p>
            <a:pPr lvl="0"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Stampe</a:t>
            </a:r>
          </a:p>
          <a:p>
            <a:pPr lvl="0"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Distribuzione e affissione locandine e manifesti</a:t>
            </a:r>
          </a:p>
          <a:p>
            <a:pPr lvl="0"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Prestazioni professionali di ripresa video, registrazione audio, servizi fotografici</a:t>
            </a:r>
          </a:p>
          <a:p>
            <a:pPr lvl="0"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Pubblicità</a:t>
            </a:r>
          </a:p>
          <a:p>
            <a:pPr lvl="0"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Gestione e manutenzione sito web</a:t>
            </a: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34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sz="2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2"/>
            <a:ext cx="8856984" cy="5112569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di gestione spazi relative al progetto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. d), DPREG 33/2015)</a:t>
            </a:r>
          </a:p>
          <a:p>
            <a:pPr marL="0" lvl="0" indent="0" algn="ctr">
              <a:buNone/>
            </a:pPr>
            <a:endParaRPr lang="it-IT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it-IT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lvl="0"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Locazione di spazi per spettacoli/attività culturali</a:t>
            </a:r>
          </a:p>
          <a:p>
            <a:pPr lvl="0"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Manutenzione, utenze e pulizia di spazi per spettacoli /attività culturali</a:t>
            </a:r>
          </a:p>
          <a:p>
            <a:pPr marL="0" lvl="0" indent="0">
              <a:buNone/>
            </a:pPr>
            <a:endParaRPr lang="it-IT" sz="20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20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62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2643"/>
            <a:ext cx="3597722" cy="504057"/>
          </a:xfrm>
        </p:spPr>
        <p:txBody>
          <a:bodyPr/>
          <a:lstStyle/>
          <a:p>
            <a:pPr algn="ctr" eaLnBrk="1" hangingPunct="1"/>
            <a:endParaRPr lang="it-IT" sz="2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3"/>
            <a:ext cx="8856984" cy="5184575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generali di funzionamento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. e) DPREG 33/2015)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Fornitura  elettricità, gas, acqua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Canoni locazione, spese condominiali, assicurative delle sedi legali/operative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Acquisto/spese per noleggio-leasing (escluso riscatto) di </a:t>
            </a:r>
            <a:r>
              <a:rPr lang="it-IT" sz="1650" b="1" dirty="0" smtClean="0">
                <a:solidFill>
                  <a:srgbClr val="00B0F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beni strumentali </a:t>
            </a:r>
            <a:r>
              <a:rPr lang="it-IT" sz="165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per sede legale/operative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Pulizia e manutenzione locali sede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telefoniche, assistenza/manutenzione tecnica reti/apparecchiature informatiche/multimediali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postali, cancelleria, bancarie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Servizi professionali di commercialisti/avvocati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per automezzi intestati al beneficiario (comprese spese assicurative)</a:t>
            </a:r>
          </a:p>
          <a:p>
            <a:pPr marL="0" lvl="0" indent="0">
              <a:buNone/>
            </a:pPr>
            <a:r>
              <a:rPr lang="it-IT" sz="1400" b="1" dirty="0" smtClean="0">
                <a:solidFill>
                  <a:srgbClr val="00B0F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NB: LE SPESE SOSTENUTE PER L’ACQUISTO DI BENI STRUMENTALI SONO AMMISSIBILI MAX 20% DELL’IMPORTO DELL’INCENTIVO</a:t>
            </a:r>
          </a:p>
          <a:p>
            <a:pPr lvl="0">
              <a:buFontTx/>
              <a:buChar char="-"/>
            </a:pPr>
            <a:endParaRPr lang="it-IT" sz="18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11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2643"/>
            <a:ext cx="3597722" cy="504057"/>
          </a:xfrm>
        </p:spPr>
        <p:txBody>
          <a:bodyPr/>
          <a:lstStyle/>
          <a:p>
            <a:pPr algn="ctr" eaLnBrk="1" hangingPunct="1"/>
            <a:endParaRPr lang="it-IT" sz="2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3"/>
            <a:ext cx="8856984" cy="5184575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generali di funzionamento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(art. 3, comma 5, legge 2/2021-art. 9, comma 5, del Bando)</a:t>
            </a:r>
          </a:p>
          <a:p>
            <a:pPr lvl="0">
              <a:buFontTx/>
              <a:buChar char="-"/>
            </a:pPr>
            <a:endParaRPr lang="it-IT" sz="1800" b="1" dirty="0" smtClean="0">
              <a:solidFill>
                <a:srgbClr val="000000"/>
              </a:solidFill>
            </a:endParaRPr>
          </a:p>
          <a:p>
            <a:pPr lvl="0">
              <a:buFontTx/>
              <a:buChar char="-"/>
            </a:pPr>
            <a:endParaRPr lang="it-IT" sz="1800" b="1" dirty="0">
              <a:solidFill>
                <a:srgbClr val="000000"/>
              </a:solidFill>
            </a:endParaRPr>
          </a:p>
          <a:p>
            <a:pPr lvl="0">
              <a:buFontTx/>
              <a:buChar char="-"/>
            </a:pPr>
            <a:endParaRPr lang="it-IT" sz="1800" b="1" dirty="0" smtClean="0">
              <a:solidFill>
                <a:srgbClr val="000000"/>
              </a:solidFill>
            </a:endParaRPr>
          </a:p>
          <a:p>
            <a:pPr marL="114300" lvl="0" indent="0" algn="ctr">
              <a:buNone/>
            </a:pPr>
            <a:r>
              <a:rPr lang="it-IT" sz="3000" b="1" dirty="0" smtClean="0">
                <a:solidFill>
                  <a:srgbClr val="00B050"/>
                </a:solidFill>
                <a:latin typeface="DecimaWE Rg" panose="02000000000000000000" pitchFamily="2" charset="0"/>
              </a:rPr>
              <a:t>SPESE DI FORMAZIONE </a:t>
            </a:r>
            <a:r>
              <a:rPr lang="it-IT" sz="3000" b="1" dirty="0">
                <a:solidFill>
                  <a:srgbClr val="00B050"/>
                </a:solidFill>
                <a:latin typeface="DecimaWE Rg" panose="02000000000000000000" pitchFamily="2" charset="0"/>
              </a:rPr>
              <a:t>DEL PERSONALE </a:t>
            </a:r>
            <a:r>
              <a:rPr lang="it-IT" sz="3000" b="1" dirty="0" smtClean="0">
                <a:solidFill>
                  <a:srgbClr val="00B050"/>
                </a:solidFill>
                <a:latin typeface="DecimaWE Rg" panose="02000000000000000000" pitchFamily="2" charset="0"/>
              </a:rPr>
              <a:t> COMPRESE QUELLE DI ALTA FORMAZIONE</a:t>
            </a: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301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sz="2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2"/>
            <a:ext cx="8856984" cy="5256583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generali di funzionamento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(art. 7, comma 2, DPREG 33/2015)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it-IT" sz="1600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92D05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SE ESCLUSIVAMENTE RIFERIBILI AL PROGETTO</a:t>
            </a: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00B0F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SONO AMMISSIBILI FINO AL 30% DELL’IMPORTO DELL’INCENTIVO</a:t>
            </a:r>
          </a:p>
          <a:p>
            <a:pPr marL="0" indent="0" algn="ctr">
              <a:buNone/>
            </a:pPr>
            <a:endParaRPr lang="it-IT" sz="1200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SE NON ESCLUSIVAMENTE RIFERIBILI AL PROGETTO</a:t>
            </a:r>
          </a:p>
          <a:p>
            <a:pPr marL="0" lvl="0" indent="0" algn="ctr">
              <a:buNone/>
            </a:pPr>
            <a:r>
              <a:rPr lang="it-IT" b="1" dirty="0" smtClean="0">
                <a:solidFill>
                  <a:srgbClr val="00B0F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SONO AMMISSIBILI FINO AL 10% DELL’IMPORTO DELL’INCENTIVO</a:t>
            </a:r>
            <a:endParaRPr lang="it-IT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B0F0"/>
              </a:solidFill>
              <a:latin typeface="DecimaWE Rg" panose="02000000000000000000" pitchFamily="2" charset="0"/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B0F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B0F0"/>
              </a:solidFill>
            </a:endParaRPr>
          </a:p>
          <a:p>
            <a:pPr lvl="0">
              <a:buFontTx/>
              <a:buChar char="-"/>
            </a:pPr>
            <a:endParaRPr lang="it-IT" sz="18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60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sz="2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2"/>
            <a:ext cx="8856984" cy="5256583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generali di funzionamento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(art. 9, comma 5, del Bando)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it-IT" sz="1600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B0F0"/>
              </a:solidFill>
              <a:latin typeface="DecimaWE Rg" panose="02000000000000000000" pitchFamily="2" charset="0"/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B0F0"/>
              </a:solidFill>
              <a:latin typeface="DecimaWE Rg" panose="02000000000000000000" pitchFamily="2" charset="0"/>
            </a:endParaRPr>
          </a:p>
          <a:p>
            <a:pPr marL="0" lvl="0" indent="0"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DecimaWE Rg" panose="02000000000000000000" pitchFamily="2" charset="0"/>
              </a:rPr>
              <a:t>SPESE DI FORMAZIONE  DEL PERSONALE COMPRESE QUELLE DI ALTA FORMAZIONE</a:t>
            </a:r>
          </a:p>
          <a:p>
            <a:pPr marL="0" lvl="0" indent="0" algn="ctr">
              <a:buNone/>
            </a:pPr>
            <a:endParaRPr lang="it-IT" b="1" dirty="0" smtClean="0">
              <a:solidFill>
                <a:srgbClr val="0070C0"/>
              </a:solidFill>
              <a:latin typeface="DecimaWE Rg" panose="02000000000000000000" pitchFamily="2" charset="0"/>
            </a:endParaRPr>
          </a:p>
          <a:p>
            <a:pPr marL="0" lvl="0" indent="0" algn="ctr">
              <a:buNone/>
            </a:pPr>
            <a:r>
              <a:rPr lang="it-IT" b="1" dirty="0" smtClean="0">
                <a:solidFill>
                  <a:srgbClr val="00B050"/>
                </a:solidFill>
                <a:latin typeface="DecimaWE Rg" panose="02000000000000000000" pitchFamily="2" charset="0"/>
              </a:rPr>
              <a:t>SONO AMMISSIBILI FINO AL 5% DELL’IMPORTO DELL’INCENTIVO</a:t>
            </a:r>
          </a:p>
          <a:p>
            <a:pPr marL="0" lvl="0" indent="0">
              <a:buNone/>
            </a:pPr>
            <a:endParaRPr lang="it-IT" sz="1400" b="1" dirty="0" smtClean="0">
              <a:solidFill>
                <a:srgbClr val="00B050"/>
              </a:solidFill>
              <a:latin typeface="DecimaWE Rg" panose="02000000000000000000" pitchFamily="2" charset="0"/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B0F0"/>
              </a:solidFill>
            </a:endParaRPr>
          </a:p>
          <a:p>
            <a:pPr lvl="0">
              <a:buFontTx/>
              <a:buChar char="-"/>
            </a:pPr>
            <a:endParaRPr lang="it-IT" sz="18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90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sz="2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836712"/>
            <a:ext cx="8712968" cy="5688631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SPESE non AMMISSIBILI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b="1" dirty="0" smtClean="0"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(art. 8 DPREG 33/2015)</a:t>
            </a:r>
            <a:r>
              <a:rPr lang="it-IT" b="1" dirty="0" smtClean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: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dirty="0" smtClean="0">
              <a:solidFill>
                <a:srgbClr val="3333CC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imposta sul valore aggiunto (IVA), salvo che costituisca un costo a carico del soggetto beneficiario; </a:t>
            </a:r>
          </a:p>
          <a:p>
            <a:pPr marL="114300" indent="0" algn="just">
              <a:buNone/>
            </a:pP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contributi in natura;</a:t>
            </a:r>
          </a:p>
          <a:p>
            <a:pPr marL="114300" indent="0" algn="just">
              <a:buNone/>
            </a:pP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spese per l’acquisto di beni immobili, mobili registrati; </a:t>
            </a:r>
          </a:p>
          <a:p>
            <a:pPr marL="114300" indent="0" algn="just">
              <a:buNone/>
            </a:pP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ammende, sanzioni, penali ed interessi; </a:t>
            </a:r>
          </a:p>
          <a:p>
            <a:pPr marL="114300" indent="0" algn="just">
              <a:buNone/>
            </a:pP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altre spese prive di una specifica destinazione; </a:t>
            </a:r>
          </a:p>
          <a:p>
            <a:pPr marL="114300" indent="0" algn="just">
              <a:buNone/>
            </a:pP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liberalità, necrologi, doni e omaggi; </a:t>
            </a:r>
          </a:p>
          <a:p>
            <a:pPr marL="114300" indent="0" algn="just">
              <a:buNone/>
            </a:pP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spese per oneri finanziari; 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dirty="0" smtClean="0">
              <a:solidFill>
                <a:srgbClr val="3333CC"/>
              </a:solidFill>
              <a:latin typeface="DecimaWE Rg" panose="02000000000000000000" pitchFamily="2" charset="0"/>
              <a:ea typeface="+mj-ea"/>
              <a:cs typeface="+mj-cs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DecimaWE Rg" pitchFamily="2" charset="0"/>
            </a:endParaRPr>
          </a:p>
          <a:p>
            <a:pPr algn="just" eaLnBrk="1" hangingPunct="1">
              <a:defRPr/>
            </a:pPr>
            <a:endParaRPr lang="it-IT" sz="1400" b="1" i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25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68952" cy="648072"/>
          </a:xfrm>
        </p:spPr>
        <p:txBody>
          <a:bodyPr anchor="t">
            <a:normAutofit/>
          </a:bodyPr>
          <a:lstStyle/>
          <a:p>
            <a:pPr algn="ctr"/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CRITERI di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988840"/>
            <a:ext cx="7992888" cy="3907904"/>
          </a:xfrm>
        </p:spPr>
        <p:txBody>
          <a:bodyPr/>
          <a:lstStyle/>
          <a:p>
            <a:pPr marL="114300" indent="0">
              <a:buNone/>
            </a:pPr>
            <a:r>
              <a:rPr lang="it-IT" sz="2000" dirty="0">
                <a:latin typeface="DecimaWE Rg" panose="02000000000000000000" pitchFamily="2" charset="0"/>
              </a:rPr>
              <a:t>Nuove occasioni di </a:t>
            </a:r>
            <a:r>
              <a:rPr lang="it-IT" sz="2000" dirty="0" smtClean="0">
                <a:latin typeface="DecimaWE Rg" panose="02000000000000000000" pitchFamily="2" charset="0"/>
              </a:rPr>
              <a:t>lavoro</a:t>
            </a:r>
          </a:p>
          <a:p>
            <a:pPr marL="114300" indent="0">
              <a:buNone/>
            </a:pPr>
            <a:endParaRPr lang="it-IT" sz="2000" dirty="0">
              <a:latin typeface="DecimaWE Rg" panose="02000000000000000000" pitchFamily="2" charset="0"/>
            </a:endParaRPr>
          </a:p>
          <a:p>
            <a:pPr marL="114300" indent="0">
              <a:buNone/>
            </a:pPr>
            <a:r>
              <a:rPr lang="it-IT" sz="2000" dirty="0" smtClean="0">
                <a:latin typeface="DecimaWE Rg" panose="02000000000000000000" pitchFamily="2" charset="0"/>
              </a:rPr>
              <a:t>	</a:t>
            </a:r>
            <a:r>
              <a:rPr lang="it-IT" sz="2000" dirty="0">
                <a:latin typeface="DecimaWE Rg" panose="02000000000000000000" pitchFamily="2" charset="0"/>
              </a:rPr>
              <a:t>	solo i contratti ad almeno 30 giornate ulteriori rispetto a quello singolo previsto come criterio d’accesso</a:t>
            </a:r>
          </a:p>
          <a:p>
            <a:pPr marL="114300" indent="0">
              <a:buNone/>
            </a:pPr>
            <a:endParaRPr lang="it-IT" sz="1000" dirty="0" smtClean="0">
              <a:latin typeface="DecimaWE Rg" panose="02000000000000000000" pitchFamily="2" charset="0"/>
            </a:endParaRPr>
          </a:p>
          <a:p>
            <a:pPr marL="114300" indent="0">
              <a:buNone/>
            </a:pPr>
            <a:r>
              <a:rPr lang="it-IT" sz="2000" dirty="0" smtClean="0">
                <a:latin typeface="DecimaWE Rg" panose="02000000000000000000" pitchFamily="2" charset="0"/>
              </a:rPr>
              <a:t>Diffusione </a:t>
            </a:r>
            <a:r>
              <a:rPr lang="it-IT" sz="2000" dirty="0">
                <a:latin typeface="DecimaWE Rg" panose="02000000000000000000" pitchFamily="2" charset="0"/>
              </a:rPr>
              <a:t>sul territorio </a:t>
            </a:r>
            <a:r>
              <a:rPr lang="it-IT" sz="2000" dirty="0" smtClean="0">
                <a:latin typeface="DecimaWE Rg" panose="02000000000000000000" pitchFamily="2" charset="0"/>
              </a:rPr>
              <a:t>regionale		numero di Comuni in cui si 						svolge il progetto</a:t>
            </a:r>
            <a:endParaRPr lang="it-IT" sz="2000" dirty="0">
              <a:latin typeface="DecimaWE Rg" panose="02000000000000000000" pitchFamily="2" charset="0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it-IT" sz="2000" dirty="0">
                <a:latin typeface="DecimaWE Rg" panose="02000000000000000000" pitchFamily="2" charset="0"/>
              </a:rPr>
              <a:t>Apporto di fondi al </a:t>
            </a:r>
            <a:r>
              <a:rPr lang="it-IT" sz="2000" dirty="0" smtClean="0">
                <a:latin typeface="DecimaWE Rg" panose="02000000000000000000" pitchFamily="2" charset="0"/>
              </a:rPr>
              <a:t>progetto/incentivo	min. 2% </a:t>
            </a:r>
            <a:r>
              <a:rPr lang="it-IT" sz="2000" dirty="0" err="1" smtClean="0">
                <a:latin typeface="DecimaWE Rg" panose="02000000000000000000" pitchFamily="2" charset="0"/>
              </a:rPr>
              <a:t>max</a:t>
            </a:r>
            <a:r>
              <a:rPr lang="it-IT" sz="2000" dirty="0" smtClean="0">
                <a:latin typeface="DecimaWE Rg" panose="02000000000000000000" pitchFamily="2" charset="0"/>
              </a:rPr>
              <a:t> 20%</a:t>
            </a:r>
          </a:p>
          <a:p>
            <a:pPr marL="114300" indent="0">
              <a:buNone/>
            </a:pPr>
            <a:endParaRPr lang="it-IT" sz="2000" dirty="0">
              <a:latin typeface="DecimaWE Rg" panose="02000000000000000000" pitchFamily="2" charset="0"/>
            </a:endParaRPr>
          </a:p>
          <a:p>
            <a:pPr marL="114300" indent="0">
              <a:buNone/>
            </a:pPr>
            <a:r>
              <a:rPr lang="it-IT" sz="2000" dirty="0" smtClean="0">
                <a:latin typeface="DecimaWE Rg" panose="02000000000000000000" pitchFamily="2" charset="0"/>
              </a:rPr>
              <a:t>Si/no (previsione-impegno)	Apporto </a:t>
            </a:r>
            <a:r>
              <a:rPr lang="it-IT" sz="2000" dirty="0">
                <a:latin typeface="DecimaWE Rg" panose="02000000000000000000" pitchFamily="2" charset="0"/>
              </a:rPr>
              <a:t>fondi ART BONUS REGIONALE</a:t>
            </a:r>
          </a:p>
          <a:p>
            <a:endParaRPr lang="it-IT" dirty="0"/>
          </a:p>
        </p:txBody>
      </p:sp>
      <p:sp>
        <p:nvSpPr>
          <p:cNvPr id="6" name="Freccia in giù 5"/>
          <p:cNvSpPr/>
          <p:nvPr/>
        </p:nvSpPr>
        <p:spPr>
          <a:xfrm>
            <a:off x="2123728" y="2348880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4139952" y="3546724"/>
            <a:ext cx="3600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sinistra 12"/>
          <p:cNvSpPr/>
          <p:nvPr/>
        </p:nvSpPr>
        <p:spPr>
          <a:xfrm>
            <a:off x="3640532" y="5129484"/>
            <a:ext cx="468052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/>
          <p:cNvSpPr/>
          <p:nvPr/>
        </p:nvSpPr>
        <p:spPr>
          <a:xfrm>
            <a:off x="4716016" y="4338812"/>
            <a:ext cx="4320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12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0050" y="836712"/>
            <a:ext cx="8420422" cy="5184576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it-IT" sz="3600" b="1" dirty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DOCUMENTAZIONE DI </a:t>
            </a:r>
            <a:r>
              <a:rPr lang="it-IT" sz="3600" b="1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SPESA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sz="1200" b="1" dirty="0" smtClean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Deve essere </a:t>
            </a:r>
            <a:r>
              <a:rPr lang="it-IT" sz="22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intestata al soggetto beneficiario </a:t>
            </a:r>
            <a:r>
              <a:rPr lang="it-IT" sz="2200" b="1" dirty="0" smtClean="0">
                <a:solidFill>
                  <a:srgbClr val="00B05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O AL CO-BENEFICIARIO</a:t>
            </a:r>
          </a:p>
          <a:p>
            <a:pPr algn="just"/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E’ una </a:t>
            </a:r>
            <a:r>
              <a:rPr lang="it-IT" sz="22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fattura o un documento equivalente </a:t>
            </a:r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con </a:t>
            </a:r>
            <a:r>
              <a:rPr lang="it-IT" sz="22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attestazione dell’avvenuto pagamento </a:t>
            </a:r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(es. estratto conto, ricevuta di eseguito bonifico etc.)</a:t>
            </a:r>
          </a:p>
          <a:p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Per retribuzioni da lavoro dipendente: </a:t>
            </a:r>
            <a:r>
              <a:rPr lang="it-IT" sz="22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CU</a:t>
            </a:r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,</a:t>
            </a:r>
            <a:r>
              <a:rPr lang="it-IT" sz="22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 busta paga</a:t>
            </a:r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, </a:t>
            </a:r>
            <a:r>
              <a:rPr lang="it-IT" sz="22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F24</a:t>
            </a:r>
          </a:p>
          <a:p>
            <a:r>
              <a:rPr lang="it-IT" sz="22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Scontrino fiscale «parlante</a:t>
            </a:r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»</a:t>
            </a:r>
          </a:p>
          <a:p>
            <a:pPr algn="just"/>
            <a:r>
              <a:rPr lang="it-IT" sz="22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Pagamento in contanti solo entro i limiti di legge </a:t>
            </a:r>
            <a:r>
              <a:rPr lang="it-IT" sz="1800" dirty="0" smtClean="0">
                <a:latin typeface="DecimaWE Rg" panose="02000000000000000000" pitchFamily="2" charset="0"/>
                <a:cs typeface="Arial" panose="020B0604020202020204" pitchFamily="34" charset="0"/>
              </a:rPr>
              <a:t>(in questo caso la fattura è quietanzata e sottoscritta dal fornitore con data di pagamento o viene fornita  di dichiarazione liberatoria del fornitore datata e firmata)</a:t>
            </a:r>
          </a:p>
          <a:p>
            <a:pPr marL="0" lvl="0" indent="0" algn="ctr">
              <a:buNone/>
              <a:defRPr/>
            </a:pPr>
            <a:r>
              <a:rPr lang="it-IT" b="1" dirty="0" smtClean="0">
                <a:solidFill>
                  <a:srgbClr val="3333CC"/>
                </a:solidFill>
                <a:latin typeface="DecimaWE Rg" panose="02000000000000000000" pitchFamily="2" charset="0"/>
                <a:sym typeface="Symbol"/>
              </a:rPr>
              <a:t></a:t>
            </a:r>
          </a:p>
          <a:p>
            <a:pPr marL="0" indent="0" algn="ctr">
              <a:buNone/>
            </a:pPr>
            <a:r>
              <a:rPr lang="it-IT" b="1" i="1" dirty="0" smtClean="0">
                <a:solidFill>
                  <a:schemeClr val="accent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NB: verificare art. 9 del Regolamento!</a:t>
            </a:r>
            <a:endParaRPr lang="it-IT" b="1" i="1" dirty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022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712968" cy="936104"/>
          </a:xfrm>
        </p:spPr>
        <p:txBody>
          <a:bodyPr/>
          <a:lstStyle/>
          <a:p>
            <a:pPr algn="ctr"/>
            <a:r>
              <a:rPr lang="it-IT" sz="3600" b="1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AVVIO DEI PROGETTI E AMMISSIBILITA’ DI SPESA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104456"/>
          </a:xfrm>
        </p:spPr>
        <p:txBody>
          <a:bodyPr/>
          <a:lstStyle/>
          <a:p>
            <a:pPr>
              <a:buFontTx/>
              <a:buChar char="-"/>
              <a:defRPr/>
            </a:pPr>
            <a:endParaRPr lang="it-IT" sz="2400" b="1" dirty="0" smtClean="0"/>
          </a:p>
          <a:p>
            <a:pPr>
              <a:buFontTx/>
              <a:buChar char="-"/>
              <a:defRPr/>
            </a:pPr>
            <a:endParaRPr lang="it-IT" sz="2400" b="1" dirty="0" smtClean="0"/>
          </a:p>
          <a:p>
            <a:pPr marL="114300" indent="0" algn="ctr">
              <a:spcBef>
                <a:spcPts val="0"/>
              </a:spcBef>
              <a:buNone/>
              <a:defRPr/>
            </a:pP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I progetti devono essere avviati </a:t>
            </a:r>
            <a:r>
              <a:rPr lang="it-IT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successivamente a</a:t>
            </a:r>
          </a:p>
          <a:p>
            <a:pPr marL="114300" indent="0" algn="ctr">
              <a:spcBef>
                <a:spcPts val="0"/>
              </a:spcBef>
              <a:buNone/>
              <a:defRPr/>
            </a:pPr>
            <a:r>
              <a:rPr lang="it-IT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11 FEBBRAIO 2021</a:t>
            </a:r>
          </a:p>
          <a:p>
            <a:pPr marL="114300" indent="0" algn="ctr">
              <a:spcBef>
                <a:spcPts val="0"/>
              </a:spcBef>
              <a:buNone/>
              <a:defRPr/>
            </a:pPr>
            <a:endParaRPr lang="it-IT" b="1" dirty="0" smtClean="0">
              <a:solidFill>
                <a:srgbClr val="FF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114300" indent="0" algn="ctr">
              <a:buNone/>
              <a:defRPr/>
            </a:pP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Documentazione di spesa a rendiconto </a:t>
            </a:r>
            <a:r>
              <a:rPr lang="it-IT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non </a:t>
            </a: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può essere datata </a:t>
            </a:r>
            <a:r>
              <a:rPr lang="it-IT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anteriormente </a:t>
            </a: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a</a:t>
            </a:r>
          </a:p>
          <a:p>
            <a:pPr marL="114300" indent="0" algn="ctr">
              <a:buNone/>
              <a:defRPr/>
            </a:pPr>
            <a:r>
              <a:rPr lang="it-IT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11 FEBBRAIO 2021</a:t>
            </a:r>
          </a:p>
          <a:p>
            <a:pPr marL="0" indent="0">
              <a:buNone/>
              <a:defRPr/>
            </a:pPr>
            <a:endParaRPr lang="it-IT" sz="3200" b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it-IT" sz="2400" b="1" dirty="0" smtClean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it-IT" sz="2400" b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186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649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cap="all" dirty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Variazioni in </a:t>
            </a: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itinere</a:t>
            </a:r>
          </a:p>
          <a:p>
            <a:pPr marL="0" indent="0" algn="ctr">
              <a:buNone/>
            </a:pPr>
            <a:endParaRPr lang="it-IT" sz="1200" b="1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COMUNICAZIONE </a:t>
            </a:r>
            <a:r>
              <a:rPr lang="it-IT" sz="2000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PREVENTIVA</a:t>
            </a: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 NECESSARIA!</a:t>
            </a:r>
          </a:p>
          <a:p>
            <a:pPr marL="0" indent="0" algn="ctr">
              <a:buNone/>
            </a:pPr>
            <a:endParaRPr lang="it-IT" sz="20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VIENE VALUTATA EVENTUALE RIDUZIONE PUNTEGGIO</a:t>
            </a:r>
          </a:p>
          <a:p>
            <a:pPr marL="0" indent="0" algn="ctr">
              <a:buNone/>
            </a:pPr>
            <a:endParaRPr lang="it-IT" sz="20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(ANCHE con ausilio della commissione di valutazione)</a:t>
            </a:r>
            <a:endParaRPr lang="it-IT" sz="20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dirty="0">
              <a:latin typeface="DecimaWE Rg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197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040560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Variazioni </a:t>
            </a:r>
            <a:r>
              <a:rPr lang="it-IT" sz="3600" b="1" cap="all" dirty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in </a:t>
            </a: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itinere</a:t>
            </a:r>
          </a:p>
          <a:p>
            <a:pPr marL="0" indent="0" algn="ctr">
              <a:buNone/>
            </a:pPr>
            <a:endParaRPr lang="it-IT" sz="1200" b="1" cap="all" dirty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solidFill>
                  <a:srgbClr val="070605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DIMINUZIONE DI PUNTEGGIO </a:t>
            </a: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&gt; 20%</a:t>
            </a:r>
          </a:p>
          <a:p>
            <a:pPr marL="0" indent="0" algn="ctr">
              <a:buNone/>
            </a:pPr>
            <a:endParaRPr lang="it-IT" sz="20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b="1" dirty="0" smtClean="0">
              <a:solidFill>
                <a:srgbClr val="FF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revoca</a:t>
            </a:r>
            <a:r>
              <a:rPr lang="it-IT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DecimaWE Rg" panose="02000000000000000000" pitchFamily="2" charset="0"/>
                <a:cs typeface="Arial" panose="020B0604020202020204" pitchFamily="34" charset="0"/>
              </a:rPr>
              <a:t>decreto concessione contributo </a:t>
            </a:r>
            <a:endParaRPr lang="it-IT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cimaWE Rg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283968" y="2780928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5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49685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Variazioni </a:t>
            </a:r>
            <a:r>
              <a:rPr lang="it-IT" sz="3600" b="1" cap="all" dirty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in </a:t>
            </a: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itinere</a:t>
            </a:r>
          </a:p>
          <a:p>
            <a:pPr marL="0" indent="0" algn="ctr">
              <a:buNone/>
            </a:pPr>
            <a:endParaRPr lang="it-IT" sz="1200" b="1" cap="all" dirty="0" smtClean="0">
              <a:solidFill>
                <a:srgbClr val="0070C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buClr>
                <a:srgbClr val="A9A57C"/>
              </a:buClr>
              <a:buNone/>
            </a:pPr>
            <a:r>
              <a:rPr lang="it-IT" b="1" dirty="0">
                <a:solidFill>
                  <a:srgbClr val="070605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DIMINUZIONE DI PUNTEGGIO </a:t>
            </a:r>
            <a:r>
              <a:rPr lang="it-IT" b="1" dirty="0" smtClean="0">
                <a:solidFill>
                  <a:srgbClr val="070605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&lt;</a:t>
            </a:r>
            <a:r>
              <a:rPr lang="it-IT" b="1" dirty="0" smtClean="0">
                <a:solidFill>
                  <a:srgbClr val="2F2B2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</a:t>
            </a:r>
            <a:r>
              <a:rPr lang="it-IT" b="1" dirty="0">
                <a:solidFill>
                  <a:srgbClr val="2F2B2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20%</a:t>
            </a:r>
          </a:p>
          <a:p>
            <a:pPr marL="0" lvl="0" indent="0" algn="ctr">
              <a:buClr>
                <a:srgbClr val="A9A57C"/>
              </a:buClr>
              <a:buNone/>
            </a:pPr>
            <a:endParaRPr lang="it-IT" sz="2000" b="1" dirty="0">
              <a:solidFill>
                <a:srgbClr val="2F2B2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ctr">
              <a:buClr>
                <a:srgbClr val="A9A57C"/>
              </a:buClr>
              <a:buNone/>
            </a:pPr>
            <a:endParaRPr lang="it-IT" b="1" dirty="0">
              <a:solidFill>
                <a:srgbClr val="2F2B2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lvl="0" indent="0" algn="just">
              <a:buClr>
                <a:srgbClr val="A9A57C"/>
              </a:buClr>
              <a:buNone/>
            </a:pPr>
            <a:endParaRPr lang="it-IT" dirty="0">
              <a:solidFill>
                <a:srgbClr val="2F2B2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lvl="0" algn="just">
              <a:buClr>
                <a:srgbClr val="A9A57C"/>
              </a:buClr>
            </a:pPr>
            <a:r>
              <a:rPr lang="it-IT" sz="1900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la </a:t>
            </a:r>
            <a:r>
              <a:rPr lang="it-IT" sz="1900" dirty="0">
                <a:solidFill>
                  <a:srgbClr val="FFC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rideterminazione</a:t>
            </a:r>
            <a:r>
              <a:rPr lang="it-IT" sz="19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del </a:t>
            </a:r>
            <a:r>
              <a:rPr lang="it-IT" sz="1900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contributo (fascia inferiore)</a:t>
            </a:r>
            <a:endParaRPr lang="it-IT" sz="1900" dirty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lvl="0" algn="just">
              <a:buClr>
                <a:srgbClr val="A9A57C"/>
              </a:buClr>
            </a:pPr>
            <a:r>
              <a:rPr lang="it-IT" sz="19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la </a:t>
            </a:r>
            <a:r>
              <a:rPr lang="it-IT" sz="1900" dirty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revoca</a:t>
            </a:r>
            <a:r>
              <a:rPr lang="it-IT" sz="1900" dirty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del decreto di concessione del contributo nel caso in cui il punteggio derivante dalla variazione sia inferiore a quello dell’ultimo progetto utilmente collocato in graduatoria oppure qualora il punteggio sia comunque sceso oltre il minimo previsto per la finanziabilità (50 punti)</a:t>
            </a:r>
          </a:p>
          <a:p>
            <a:pPr marL="0" indent="0" algn="ctr">
              <a:buNone/>
            </a:pPr>
            <a:endParaRPr lang="it-IT" b="1" dirty="0" smtClean="0">
              <a:solidFill>
                <a:srgbClr val="FF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4245348" y="278092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64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256584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Variazioni in </a:t>
            </a: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itinere</a:t>
            </a: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DecimaWE Rg" panose="02000000000000000000" pitchFamily="2" charset="0"/>
                <a:cs typeface="Arial" panose="020B0604020202020204" pitchFamily="34" charset="0"/>
              </a:rPr>
              <a:t>Non </a:t>
            </a:r>
            <a:r>
              <a:rPr lang="it-IT" dirty="0">
                <a:latin typeface="DecimaWE Rg" panose="02000000000000000000" pitchFamily="2" charset="0"/>
                <a:cs typeface="Arial" panose="020B0604020202020204" pitchFamily="34" charset="0"/>
              </a:rPr>
              <a:t>si considerano in ogni caso sostanziali le variazioni al progetto conseguenti a provvedimenti di contenimento e gestione dell’emergenza epidemiologica da Covid-19 di sospensione o restrizione dello spettacolo dal vivo, qualora le attività di progetto siano state comunque svolte con le modalità di cui </a:t>
            </a:r>
            <a:r>
              <a:rPr lang="it-IT" b="1" dirty="0">
                <a:latin typeface="DecimaWE Rg" panose="02000000000000000000" pitchFamily="2" charset="0"/>
                <a:cs typeface="Arial" panose="020B0604020202020204" pitchFamily="34" charset="0"/>
              </a:rPr>
              <a:t>all’articolo 8, comma </a:t>
            </a: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5 dell’Avviso</a:t>
            </a:r>
          </a:p>
          <a:p>
            <a:pPr marL="0" indent="0" algn="ctr">
              <a:buNone/>
            </a:pP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(PIANO B)</a:t>
            </a:r>
            <a:endParaRPr lang="it-IT" dirty="0">
              <a:latin typeface="DecimaWE Rg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293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6496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Rendicontazione</a:t>
            </a:r>
          </a:p>
          <a:p>
            <a:pPr marL="0" indent="0" algn="ctr">
              <a:buNone/>
              <a:defRPr/>
            </a:pPr>
            <a:endParaRPr lang="it-IT" sz="1200" b="1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2400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PRESENTAZIONE ENTRO </a:t>
            </a:r>
            <a:r>
              <a:rPr lang="it-IT" sz="2400" b="1" dirty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IL 31/12/2022</a:t>
            </a:r>
          </a:p>
          <a:p>
            <a:pPr marL="0" indent="0" algn="ctr">
              <a:buNone/>
              <a:defRPr/>
            </a:pPr>
            <a:r>
              <a:rPr lang="it-IT" sz="2400" b="1" dirty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(prorogabile</a:t>
            </a:r>
            <a:r>
              <a:rPr lang="it-IT" sz="2400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)</a:t>
            </a:r>
          </a:p>
          <a:p>
            <a:pPr marL="0" indent="0" algn="ctr">
              <a:buNone/>
              <a:defRPr/>
            </a:pPr>
            <a:endParaRPr lang="it-IT" sz="2400" b="1" dirty="0" smtClean="0">
              <a:solidFill>
                <a:srgbClr val="FF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2400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MEDIANTE POSTA ELETTRONICA CERTIFICATA (PEC)</a:t>
            </a:r>
            <a:endParaRPr lang="it-IT" sz="2400" b="1" dirty="0">
              <a:solidFill>
                <a:srgbClr val="FF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20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86000" y="73595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it-IT" sz="3600" b="1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96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6496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Rendicontazione</a:t>
            </a:r>
          </a:p>
          <a:p>
            <a:pPr marL="0" indent="0" algn="ctr">
              <a:buNone/>
              <a:defRPr/>
            </a:pPr>
            <a:endParaRPr lang="it-IT" sz="1200" b="1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E’ RICHIESTA UNA RENDICONTAZIONE PARI ALMENO</a:t>
            </a:r>
          </a:p>
          <a:p>
            <a:pPr marL="0" indent="0" algn="ctr">
              <a:buNone/>
              <a:defRPr/>
            </a:pP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ALL’AMMONTARE DELL’INCENTIVO CONCESSO </a:t>
            </a:r>
          </a:p>
          <a:p>
            <a:pPr marL="0" indent="0" algn="ctr">
              <a:buNone/>
              <a:defRPr/>
            </a:pP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(art. 32 LR 16/2014)</a:t>
            </a:r>
          </a:p>
          <a:p>
            <a:pPr marL="0" indent="0" algn="ctr">
              <a:buNone/>
              <a:defRPr/>
            </a:pPr>
            <a:endParaRPr lang="it-IT" sz="20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86000" y="73595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it-IT" sz="3600" b="1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550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836712"/>
            <a:ext cx="8713664" cy="5256585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Rendicontazione</a:t>
            </a:r>
          </a:p>
          <a:p>
            <a:pPr marL="0" indent="0" algn="ctr">
              <a:buNone/>
              <a:defRPr/>
            </a:pPr>
            <a:endParaRPr lang="it-IT" sz="1200" b="1" cap="all" dirty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26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Normativa di riferimento: LR 7/2000, titolo II, capo III</a:t>
            </a:r>
          </a:p>
          <a:p>
            <a:pPr marL="0" indent="0" algn="ctr">
              <a:buNone/>
              <a:defRPr/>
            </a:pPr>
            <a:endParaRPr lang="it-IT" sz="1200" b="1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it-IT" sz="2000" b="1" dirty="0" smtClean="0">
                <a:solidFill>
                  <a:schemeClr val="accent4">
                    <a:lumMod val="50000"/>
                  </a:schemeClr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Dichiarazione che l’attività è realizzata nel rispetto delle disposizioni normative e decreto di concessione (art. 42 LR 7/2000 per enti pubblici FVG) + bilancio consuntivo dell’iniziativa</a:t>
            </a:r>
          </a:p>
          <a:p>
            <a:pPr algn="just">
              <a:defRPr/>
            </a:pPr>
            <a:r>
              <a:rPr lang="it-IT" sz="2000" b="1" dirty="0" smtClean="0">
                <a:solidFill>
                  <a:schemeClr val="accent4">
                    <a:lumMod val="50000"/>
                  </a:schemeClr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Elenco analitico documentazione giustificativa (art. 43 LR 7/2000 per soggetti privati no lucro) + bilancio consuntivo dell’iniziativa</a:t>
            </a:r>
          </a:p>
          <a:p>
            <a:pPr algn="just">
              <a:defRPr/>
            </a:pPr>
            <a:r>
              <a:rPr lang="it-IT" sz="2000" b="1" dirty="0" smtClean="0">
                <a:solidFill>
                  <a:schemeClr val="accent4">
                    <a:lumMod val="50000"/>
                  </a:schemeClr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Elenco analitico documentazione giustificativa + copia non autenticata della documentazione di spesa annullata in originale (art. 41 della LR 7/2000 per </a:t>
            </a:r>
            <a:r>
              <a:rPr lang="it-IT" sz="2000" b="1" smtClean="0">
                <a:solidFill>
                  <a:schemeClr val="accent4">
                    <a:lumMod val="50000"/>
                  </a:schemeClr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società </a:t>
            </a:r>
            <a:r>
              <a:rPr lang="it-IT" sz="2000" b="1" smtClean="0">
                <a:solidFill>
                  <a:schemeClr val="accent4">
                    <a:lumMod val="50000"/>
                  </a:schemeClr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cooperative) </a:t>
            </a:r>
            <a:r>
              <a:rPr lang="it-IT" sz="2000" b="1" dirty="0" smtClean="0">
                <a:solidFill>
                  <a:schemeClr val="accent4">
                    <a:lumMod val="50000"/>
                  </a:schemeClr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+ bilancio consuntivo dell’iniziativa</a:t>
            </a:r>
          </a:p>
          <a:p>
            <a:pPr marL="0" indent="0" algn="ctr">
              <a:buNone/>
              <a:defRPr/>
            </a:pPr>
            <a:r>
              <a:rPr lang="it-IT" sz="1800" b="1" dirty="0" smtClean="0">
                <a:solidFill>
                  <a:schemeClr val="accent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+</a:t>
            </a:r>
            <a:endParaRPr lang="it-IT" sz="1800" b="1" dirty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RELAZIONE RIEPILOGATIVA DEL PROGETTO REALIZZATO da compilarsi nel modello a disposizione sul sito istituzionale della Regione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145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649688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Rendicontazione</a:t>
            </a: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DecimaWE Rg" panose="02000000000000000000" pitchFamily="2" charset="0"/>
                <a:cs typeface="Arial" panose="020B0604020202020204" pitchFamily="34" charset="0"/>
              </a:rPr>
              <a:t>contributo </a:t>
            </a:r>
          </a:p>
          <a:p>
            <a:pPr marL="0" indent="0" algn="ctr">
              <a:buNone/>
            </a:pPr>
            <a:r>
              <a:rPr lang="it-IT" dirty="0" smtClean="0">
                <a:latin typeface="DecimaWE Rg" panose="02000000000000000000" pitchFamily="2" charset="0"/>
                <a:cs typeface="Arial" panose="020B0604020202020204" pitchFamily="34" charset="0"/>
              </a:rPr>
              <a:t>90% - 80% - 70%</a:t>
            </a:r>
          </a:p>
          <a:p>
            <a:pPr marL="0" indent="0" algn="ctr">
              <a:buNone/>
            </a:pPr>
            <a:r>
              <a:rPr lang="it-IT" dirty="0" smtClean="0">
                <a:latin typeface="DecimaWE Rg" panose="02000000000000000000" pitchFamily="2" charset="0"/>
                <a:cs typeface="Arial" panose="020B0604020202020204" pitchFamily="34" charset="0"/>
              </a:rPr>
              <a:t>del fabbisogno</a:t>
            </a:r>
          </a:p>
          <a:p>
            <a:pPr marL="0" indent="0" algn="ctr">
              <a:buNone/>
            </a:pPr>
            <a:endParaRPr lang="it-IT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DecimaWE Rg" panose="02000000000000000000" pitchFamily="2" charset="0"/>
                <a:cs typeface="Arial" panose="020B0604020202020204" pitchFamily="34" charset="0"/>
              </a:rPr>
              <a:t>necessaria dichiarazione sostitutiva su </a:t>
            </a: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entità e fonte del cofinanziamento necessario a garantire fabbisogno non coperto dal contributo regionale</a:t>
            </a:r>
            <a:r>
              <a:rPr lang="it-IT" dirty="0" smtClean="0">
                <a:latin typeface="DecimaWE Rg" panose="02000000000000000000" pitchFamily="2" charset="0"/>
                <a:cs typeface="Arial" panose="020B0604020202020204" pitchFamily="34" charset="0"/>
              </a:rPr>
              <a:t> </a:t>
            </a:r>
            <a:endParaRPr lang="it-IT" dirty="0">
              <a:latin typeface="DecimaWE Rg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795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68952" cy="576064"/>
          </a:xfrm>
        </p:spPr>
        <p:txBody>
          <a:bodyPr anchor="t">
            <a:noAutofit/>
          </a:bodyPr>
          <a:lstStyle/>
          <a:p>
            <a:pPr algn="ctr"/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CRITERI</a:t>
            </a:r>
            <a:r>
              <a:rPr lang="it-IT" sz="3600" b="1" dirty="0">
                <a:solidFill>
                  <a:srgbClr val="000000"/>
                </a:solidFill>
                <a:latin typeface="DecimaWE Rg" panose="02000000000000000000" pitchFamily="2" charset="0"/>
              </a:rPr>
              <a:t> </a:t>
            </a:r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</a:t>
            </a:r>
            <a:r>
              <a:rPr lang="it-IT" sz="3600" b="1" dirty="0">
                <a:solidFill>
                  <a:srgbClr val="000000"/>
                </a:solidFill>
                <a:latin typeface="DecimaWE Rg" panose="02000000000000000000" pitchFamily="2" charset="0"/>
              </a:rPr>
              <a:t> </a:t>
            </a:r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valutazione</a:t>
            </a:r>
            <a:endParaRPr lang="it-IT" sz="3600" b="1" dirty="0">
              <a:latin typeface="DecimaWE Rg" panose="02000000000000000000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7504" y="2636912"/>
            <a:ext cx="5616624" cy="3024336"/>
          </a:xfrm>
          <a:ln>
            <a:solidFill>
              <a:srgbClr val="FFC000"/>
            </a:solidFill>
          </a:ln>
        </p:spPr>
        <p:txBody>
          <a:bodyPr/>
          <a:lstStyle/>
          <a:p>
            <a:pPr mar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Competenza ed esperienza proponente</a:t>
            </a:r>
          </a:p>
          <a:p>
            <a:pPr mar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Congruenza attività e quadro finanziario</a:t>
            </a:r>
          </a:p>
          <a:p>
            <a:pPr mar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Integrazione con eventi e attività collaterali sport</a:t>
            </a:r>
          </a:p>
          <a:p>
            <a:pPr mar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COERENZA CON OBIETTIVI PNRR</a:t>
            </a:r>
          </a:p>
          <a:p>
            <a:pPr mar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Partenariato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– imprese culturali creative</a:t>
            </a:r>
          </a:p>
          <a:p>
            <a:pPr marL="0" indent="0" algn="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Qualità proposta progettuale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796136" y="2636912"/>
            <a:ext cx="3347864" cy="3024336"/>
          </a:xfrm>
          <a:ln>
            <a:solidFill>
              <a:srgbClr val="FFC000"/>
            </a:solidFill>
          </a:ln>
        </p:spPr>
        <p:txBody>
          <a:bodyPr/>
          <a:lstStyle/>
          <a:p>
            <a:pPr marL="0" indent="0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max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5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punti</a:t>
            </a:r>
          </a:p>
          <a:p>
            <a:pPr marL="0" indent="0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max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10 punti</a:t>
            </a:r>
          </a:p>
          <a:p>
            <a:pPr marL="0" indent="0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max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10 punti</a:t>
            </a:r>
          </a:p>
          <a:p>
            <a:pPr marL="0" indent="0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max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30 punti (complessivi)</a:t>
            </a:r>
          </a:p>
          <a:p>
            <a:pPr marL="0" indent="0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max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5 punti</a:t>
            </a:r>
          </a:p>
          <a:p>
            <a:pPr marL="0" indent="0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max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20 punti</a:t>
            </a:r>
          </a:p>
        </p:txBody>
      </p:sp>
      <p:sp>
        <p:nvSpPr>
          <p:cNvPr id="5" name="Rettangolo 4"/>
          <p:cNvSpPr/>
          <p:nvPr/>
        </p:nvSpPr>
        <p:spPr>
          <a:xfrm>
            <a:off x="2123728" y="162880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000" b="1" kern="0" cap="all" dirty="0">
                <a:solidFill>
                  <a:srgbClr val="3333CC"/>
                </a:solidFill>
                <a:ea typeface="+mj-ea"/>
                <a:cs typeface="Arial" panose="020B0604020202020204" pitchFamily="34" charset="0"/>
              </a:rPr>
              <a:t>VALUTATIVI</a:t>
            </a:r>
          </a:p>
          <a:p>
            <a:pPr lvl="0"/>
            <a:r>
              <a:rPr lang="it-IT" sz="2000" b="1" kern="0" cap="all" dirty="0">
                <a:solidFill>
                  <a:srgbClr val="3333CC"/>
                </a:solidFill>
                <a:cs typeface="Arial" panose="020B0604020202020204" pitchFamily="34" charset="0"/>
              </a:rPr>
              <a:t>80/100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8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760640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 smtClean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Rideterminazione dell’incentivo</a:t>
            </a: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>
              <a:solidFill>
                <a:schemeClr val="accent2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diminuzione fabbisogno finanziamento</a:t>
            </a:r>
          </a:p>
          <a:p>
            <a:pPr algn="just">
              <a:buFontTx/>
              <a:buChar char="-"/>
            </a:pPr>
            <a:endParaRPr lang="it-IT" sz="2200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spesa rendicontata inferiore all’incentivo</a:t>
            </a:r>
          </a:p>
          <a:p>
            <a:pPr algn="just">
              <a:buFontTx/>
              <a:buChar char="-"/>
            </a:pPr>
            <a:endParaRPr lang="it-IT" sz="2200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sz="2200" dirty="0" smtClean="0">
                <a:latin typeface="DecimaWE Rg" panose="02000000000000000000" pitchFamily="2" charset="0"/>
                <a:cs typeface="Arial" panose="020B0604020202020204" pitchFamily="34" charset="0"/>
              </a:rPr>
              <a:t>variazione del progetto che comporti una diminuzione del punteggio tale da far scendere il progetto in una fascia di contributo più bassa di quella originariamente ottenuta</a:t>
            </a:r>
          </a:p>
          <a:p>
            <a:pPr marL="0" indent="0">
              <a:buFontTx/>
              <a:buNone/>
            </a:pPr>
            <a:endParaRPr lang="it-IT" sz="22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5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112568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>
                <a:solidFill>
                  <a:srgbClr val="0070C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revoca dell’incentivo</a:t>
            </a:r>
            <a:r>
              <a:rPr lang="it-IT" sz="3600" b="1" cap="all" dirty="0">
                <a:solidFill>
                  <a:schemeClr val="accent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/>
            </a:r>
            <a:br>
              <a:rPr lang="it-IT" sz="3600" b="1" cap="all" dirty="0">
                <a:solidFill>
                  <a:schemeClr val="accent2"/>
                </a:solidFill>
                <a:latin typeface="DecimaWE Rg" panose="02000000000000000000" pitchFamily="2" charset="0"/>
                <a:cs typeface="Arial" panose="020B0604020202020204" pitchFamily="34" charset="0"/>
              </a:rPr>
            </a:br>
            <a:r>
              <a:rPr lang="it-IT" sz="1800" b="1" i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(ELENCO NON TASSATIVO DI ALCUNI SIGNIFICATIVI CASI</a:t>
            </a:r>
            <a:r>
              <a:rPr lang="it-IT" sz="1800" b="1" i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)</a:t>
            </a:r>
          </a:p>
          <a:p>
            <a:pPr marL="0" indent="0" algn="ctr">
              <a:buNone/>
            </a:pPr>
            <a:endParaRPr lang="it-IT" sz="12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it-IT" sz="1600" dirty="0" smtClean="0">
                <a:solidFill>
                  <a:schemeClr val="accent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► </a:t>
            </a:r>
            <a:r>
              <a:rPr lang="it-IT" sz="1800" b="1" dirty="0" smtClean="0">
                <a:solidFill>
                  <a:schemeClr val="accent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Revoca in caso di:</a:t>
            </a:r>
            <a:r>
              <a:rPr lang="it-IT" sz="1800" dirty="0" smtClean="0">
                <a:solidFill>
                  <a:schemeClr val="accent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	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rgbClr val="02020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rinuncia del beneficiario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rgbClr val="02020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perdita dei requisiti di ammissibilità dichiarati all’atto di presentazione della domanda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rgbClr val="02020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mancato rispetto dei termini per la presentazione del rendiconto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rgbClr val="02020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mancata produzione delle integrazioni richieste alla rendicontazione</a:t>
            </a:r>
          </a:p>
          <a:p>
            <a:pPr algn="just">
              <a:buFontTx/>
              <a:buChar char="-"/>
            </a:pPr>
            <a:r>
              <a:rPr lang="it-IT" sz="2000" dirty="0">
                <a:solidFill>
                  <a:srgbClr val="02020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r</a:t>
            </a:r>
            <a:r>
              <a:rPr lang="it-IT" sz="2000" dirty="0" smtClean="0">
                <a:solidFill>
                  <a:srgbClr val="02020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ealizzazione di progetto sostanzialmente diverso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rgbClr val="02020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mancata realizzazione o modifiche del progetto originariamente presentato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52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95936" y="116632"/>
            <a:ext cx="5148064" cy="648072"/>
          </a:xfrm>
        </p:spPr>
        <p:txBody>
          <a:bodyPr/>
          <a:lstStyle/>
          <a:p>
            <a:pPr algn="ctr" eaLnBrk="1" hangingPunct="1"/>
            <a:r>
              <a:rPr lang="it-IT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ulteriori informazioni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908720"/>
            <a:ext cx="9001000" cy="5112568"/>
          </a:xfrm>
        </p:spPr>
        <p:txBody>
          <a:bodyPr numCol="2"/>
          <a:lstStyle/>
          <a:p>
            <a:pPr marL="0" indent="0" eaLnBrk="1" hangingPunct="1">
              <a:buNone/>
              <a:defRPr/>
            </a:pPr>
            <a:endParaRPr lang="it-IT" sz="18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it-IT" sz="18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it-IT" sz="1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572000" y="980728"/>
            <a:ext cx="4572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1800" b="1" dirty="0" smtClean="0">
                <a:cs typeface="Arial" panose="020B0604020202020204" pitchFamily="34" charset="0"/>
              </a:rPr>
              <a:t>Fabrizio Spadotto		</a:t>
            </a:r>
            <a:r>
              <a:rPr lang="it-IT" sz="1800" dirty="0" smtClean="0">
                <a:cs typeface="Arial" panose="020B0604020202020204" pitchFamily="34" charset="0"/>
              </a:rPr>
              <a:t>0403775722</a:t>
            </a:r>
            <a:endParaRPr lang="it-IT" sz="1800" b="1" dirty="0" smtClean="0">
              <a:cs typeface="Arial" panose="020B0604020202020204" pitchFamily="34" charset="0"/>
            </a:endParaRPr>
          </a:p>
          <a:p>
            <a:pPr algn="l"/>
            <a:endParaRPr lang="it-IT" sz="1800" b="1" dirty="0" smtClean="0">
              <a:cs typeface="Arial" panose="020B0604020202020204" pitchFamily="34" charset="0"/>
            </a:endParaRPr>
          </a:p>
          <a:p>
            <a:pPr algn="l"/>
            <a:r>
              <a:rPr lang="it-IT" sz="1800" b="1" dirty="0" smtClean="0">
                <a:cs typeface="Arial" panose="020B0604020202020204" pitchFamily="34" charset="0"/>
              </a:rPr>
              <a:t>Francesca Gelsomini	</a:t>
            </a:r>
            <a:r>
              <a:rPr lang="it-IT" sz="1800" dirty="0" smtClean="0">
                <a:cs typeface="Arial" panose="020B0604020202020204" pitchFamily="34" charset="0"/>
              </a:rPr>
              <a:t>0434231384</a:t>
            </a:r>
          </a:p>
          <a:p>
            <a:endParaRPr lang="it-IT" sz="2000" dirty="0" smtClean="0">
              <a:cs typeface="Arial" panose="020B0604020202020204" pitchFamily="34" charset="0"/>
            </a:endParaRPr>
          </a:p>
          <a:p>
            <a:pPr algn="l"/>
            <a:r>
              <a:rPr lang="it-IT" sz="1800" b="1" dirty="0" smtClean="0">
                <a:cs typeface="Arial" panose="020B0604020202020204" pitchFamily="34" charset="0"/>
              </a:rPr>
              <a:t>Francesca Turrini 		</a:t>
            </a:r>
            <a:r>
              <a:rPr lang="it-IT" sz="1800" dirty="0" smtClean="0">
                <a:cs typeface="Arial" panose="020B0604020202020204" pitchFamily="34" charset="0"/>
              </a:rPr>
              <a:t>0432555544</a:t>
            </a:r>
          </a:p>
          <a:p>
            <a:pPr algn="l"/>
            <a:endParaRPr lang="it-IT" sz="1800" b="1" dirty="0">
              <a:cs typeface="Arial" panose="020B0604020202020204" pitchFamily="34" charset="0"/>
            </a:endParaRPr>
          </a:p>
          <a:p>
            <a:pPr algn="l"/>
            <a:r>
              <a:rPr lang="it-IT" sz="1800" b="1" dirty="0" smtClean="0">
                <a:cs typeface="Arial" panose="020B0604020202020204" pitchFamily="34" charset="0"/>
              </a:rPr>
              <a:t>Adriano Agnelli		</a:t>
            </a:r>
            <a:r>
              <a:rPr lang="it-IT" sz="1800" dirty="0"/>
              <a:t>0403773448</a:t>
            </a:r>
            <a:endParaRPr lang="it-IT" sz="1800" b="1" dirty="0" smtClean="0">
              <a:cs typeface="Arial" panose="020B0604020202020204" pitchFamily="34" charset="0"/>
            </a:endParaRPr>
          </a:p>
          <a:p>
            <a:pPr algn="l"/>
            <a:endParaRPr lang="it-IT" sz="1800" b="1" dirty="0">
              <a:cs typeface="Arial" panose="020B0604020202020204" pitchFamily="34" charset="0"/>
            </a:endParaRPr>
          </a:p>
          <a:p>
            <a:pPr algn="l"/>
            <a:r>
              <a:rPr lang="it-IT" sz="1800" b="1" dirty="0" smtClean="0">
                <a:cs typeface="Arial" panose="020B0604020202020204" pitchFamily="34" charset="0"/>
              </a:rPr>
              <a:t>Monica Pilloni		</a:t>
            </a:r>
            <a:r>
              <a:rPr lang="it-IT" sz="1800" dirty="0"/>
              <a:t>0403775733</a:t>
            </a:r>
            <a:endParaRPr lang="it-IT" sz="1800" b="1" dirty="0" smtClean="0">
              <a:cs typeface="Arial" panose="020B0604020202020204" pitchFamily="34" charset="0"/>
            </a:endParaRPr>
          </a:p>
          <a:p>
            <a:pPr algn="l"/>
            <a:endParaRPr lang="it-IT" sz="1800" b="1" dirty="0">
              <a:cs typeface="Arial" panose="020B0604020202020204" pitchFamily="34" charset="0"/>
            </a:endParaRPr>
          </a:p>
          <a:p>
            <a:pPr algn="l"/>
            <a:r>
              <a:rPr lang="it-IT" sz="1800" b="1" dirty="0" smtClean="0">
                <a:cs typeface="Arial" panose="020B0604020202020204" pitchFamily="34" charset="0"/>
              </a:rPr>
              <a:t>Deborah Sangrigoli	</a:t>
            </a:r>
            <a:r>
              <a:rPr lang="it-IT" sz="1800" dirty="0"/>
              <a:t>0403775718</a:t>
            </a:r>
            <a:r>
              <a:rPr lang="it-IT" sz="1800" dirty="0">
                <a:latin typeface="Open sans"/>
              </a:rPr>
              <a:t/>
            </a:r>
            <a:br>
              <a:rPr lang="it-IT" sz="1800" dirty="0">
                <a:latin typeface="Open sans"/>
              </a:rPr>
            </a:br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9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0050" y="1340768"/>
            <a:ext cx="8492430" cy="41456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Grazie per l’attenzione!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0493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712968" cy="648072"/>
          </a:xfrm>
        </p:spPr>
        <p:txBody>
          <a:bodyPr/>
          <a:lstStyle/>
          <a:p>
            <a:pPr algn="ctr"/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CRITERI</a:t>
            </a:r>
            <a:r>
              <a:rPr lang="it-IT" sz="3600" b="1" dirty="0">
                <a:solidFill>
                  <a:srgbClr val="000000"/>
                </a:solidFill>
              </a:rPr>
              <a:t> </a:t>
            </a:r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</a:t>
            </a:r>
            <a:r>
              <a:rPr lang="it-IT" sz="3600" b="1" dirty="0">
                <a:solidFill>
                  <a:srgbClr val="000000"/>
                </a:solidFill>
              </a:rPr>
              <a:t> </a:t>
            </a:r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valutazione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7504" y="2708920"/>
            <a:ext cx="6984776" cy="2777480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 algn="r">
              <a:lnSpc>
                <a:spcPct val="200000"/>
              </a:lnSpc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Innovazione/digitalizzazione/</a:t>
            </a: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sostenibilita</a:t>
            </a:r>
            <a:r>
              <a:rPr lang="it-IT" sz="2000" b="1" dirty="0" err="1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’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/contrasto fragilità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Valorizzazione patrimonio culturale (digitalizzazione)</a:t>
            </a:r>
            <a:endParaRPr lang="it-IT" sz="2000" b="1" dirty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r">
              <a:lnSpc>
                <a:spcPct val="200000"/>
              </a:lnSpc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Sostegno alle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famiglie (coinvolgimento minori/anziani)</a:t>
            </a:r>
          </a:p>
          <a:p>
            <a:pPr>
              <a:lnSpc>
                <a:spcPct val="150000"/>
              </a:lnSpc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164288" y="2708920"/>
            <a:ext cx="1800200" cy="277748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lvl="0" indent="0" defTabSz="576000" eaLnBrk="1" hangingPunct="1">
              <a:lnSpc>
                <a:spcPct val="200000"/>
              </a:lnSpc>
              <a:spcBef>
                <a:spcPct val="0"/>
              </a:spcBef>
              <a:buClrTx/>
              <a:buNone/>
            </a:pPr>
            <a:r>
              <a:rPr lang="it-IT" sz="2000" b="1" dirty="0" err="1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max</a:t>
            </a:r>
            <a:r>
              <a:rPr lang="it-IT" sz="2000" b="1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10 punti</a:t>
            </a:r>
          </a:p>
          <a:p>
            <a:pPr marL="0" lvl="0" indent="0" defTabSz="576000" eaLnBrk="1" hangingPunct="1">
              <a:lnSpc>
                <a:spcPct val="200000"/>
              </a:lnSpc>
              <a:spcBef>
                <a:spcPct val="0"/>
              </a:spcBef>
              <a:buClrTx/>
              <a:buNone/>
            </a:pPr>
            <a:r>
              <a:rPr lang="it-IT" sz="2000" b="1" dirty="0" err="1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max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10 punti</a:t>
            </a:r>
          </a:p>
          <a:p>
            <a:pPr marL="0" lvl="0" indent="0" defTabSz="576000" eaLnBrk="1" hangingPunct="1">
              <a:lnSpc>
                <a:spcPct val="200000"/>
              </a:lnSpc>
              <a:spcBef>
                <a:spcPct val="0"/>
              </a:spcBef>
              <a:buClrTx/>
              <a:buNone/>
            </a:pPr>
            <a:r>
              <a:rPr lang="it-IT" sz="2000" b="1" dirty="0" err="1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max</a:t>
            </a:r>
            <a:r>
              <a:rPr lang="it-IT" sz="2000" b="1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 10 punti</a:t>
            </a: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75656" y="1916832"/>
            <a:ext cx="65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In particolare: </a:t>
            </a:r>
            <a:r>
              <a:rPr lang="it-IT" sz="2000" b="1" dirty="0" smtClean="0"/>
              <a:t>Coerenza con PNRR</a:t>
            </a:r>
          </a:p>
          <a:p>
            <a:endParaRPr lang="it-IT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490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7620000" cy="36490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040560"/>
          </a:xfrm>
        </p:spPr>
        <p:txBody>
          <a:bodyPr/>
          <a:lstStyle/>
          <a:p>
            <a:pPr marL="114300" indent="0" algn="ctr">
              <a:buNone/>
            </a:pPr>
            <a:r>
              <a:rPr lang="it-IT" sz="3600" b="1" cap="all" spc="-100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COMMISSIONE DI VALUTAZIONE</a:t>
            </a:r>
          </a:p>
          <a:p>
            <a:pPr marL="114300" indent="0">
              <a:buNone/>
            </a:pPr>
            <a:endParaRPr lang="it-IT" sz="2000" b="1" dirty="0" smtClean="0">
              <a:solidFill>
                <a:srgbClr val="21449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it-IT" sz="2000" b="1" dirty="0">
              <a:solidFill>
                <a:srgbClr val="21449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it-IT" sz="2000" dirty="0" smtClean="0">
                <a:solidFill>
                  <a:srgbClr val="21449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Direttore centrale cultura e sport</a:t>
            </a:r>
          </a:p>
          <a:p>
            <a:pPr marL="114300" indent="0">
              <a:buNone/>
            </a:pPr>
            <a:r>
              <a:rPr lang="it-IT" sz="2000" dirty="0" smtClean="0">
                <a:solidFill>
                  <a:srgbClr val="21449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Direttore del servizio attività culturali</a:t>
            </a:r>
          </a:p>
          <a:p>
            <a:pPr marL="114300" indent="0">
              <a:buNone/>
            </a:pPr>
            <a:r>
              <a:rPr lang="it-IT" sz="2000" dirty="0" smtClean="0">
                <a:solidFill>
                  <a:srgbClr val="21449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Direttore del servizio beni culturali</a:t>
            </a:r>
          </a:p>
          <a:p>
            <a:pPr marL="114300" indent="0">
              <a:buNone/>
            </a:pPr>
            <a:r>
              <a:rPr lang="it-IT" sz="2000" dirty="0" smtClean="0">
                <a:solidFill>
                  <a:srgbClr val="21449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Direttore del servizio sport</a:t>
            </a:r>
          </a:p>
          <a:p>
            <a:pPr marL="114300" indent="0">
              <a:buNone/>
            </a:pPr>
            <a:r>
              <a:rPr lang="it-IT" sz="2000" dirty="0" smtClean="0">
                <a:solidFill>
                  <a:srgbClr val="21449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Un dipendente della direzione cultura e sport</a:t>
            </a:r>
          </a:p>
          <a:p>
            <a:pPr marL="114300" indent="0">
              <a:buNone/>
            </a:pPr>
            <a:r>
              <a:rPr lang="it-IT" sz="2000" dirty="0" smtClean="0">
                <a:solidFill>
                  <a:srgbClr val="21449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Uno o più componenti esperti nelle materie del Bando Ripartenza Cultura e Sport</a:t>
            </a:r>
            <a:endParaRPr lang="it-IT" sz="2000" dirty="0">
              <a:solidFill>
                <a:srgbClr val="21449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it-IT" sz="2000" dirty="0" smtClean="0">
              <a:solidFill>
                <a:srgbClr val="21449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114300" indent="0" algn="ctr">
              <a:buNone/>
            </a:pP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Audizioni di approfondimento</a:t>
            </a:r>
            <a:endParaRPr lang="it-IT" sz="2000" b="1" dirty="0"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endParaRPr lang="it-IT" sz="2000" dirty="0">
              <a:latin typeface="DecimaWE Rg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2"/>
            <a:ext cx="8856662" cy="5184576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IL CONTRIBUTO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endParaRPr lang="it-IT" sz="1200" b="1" cap="all" dirty="0">
              <a:solidFill>
                <a:srgbClr val="3333CC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b="1" dirty="0" smtClean="0">
                <a:solidFill>
                  <a:schemeClr val="accent2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FABBISOGNO FINANZIAMENTO  </a:t>
            </a: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=  costi previsti– entrate complessive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it-IT" sz="2000" b="1" u="sng" dirty="0" smtClean="0">
              <a:solidFill>
                <a:srgbClr val="FF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I </a:t>
            </a: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Costi previsti devono rientrare tra le spese ammissibili</a:t>
            </a: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Per </a:t>
            </a: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 Entrate </a:t>
            </a:r>
            <a:r>
              <a:rPr lang="it-IT" sz="2000" dirty="0" smtClean="0">
                <a:latin typeface="DecimaWE Rg" panose="02000000000000000000" pitchFamily="2" charset="0"/>
                <a:cs typeface="Arial" panose="020B0604020202020204" pitchFamily="34" charset="0"/>
              </a:rPr>
              <a:t>si intendono le fonti di finanziamento direttamente connesse con il progetto (ad es. le entrate generate dalla realizzazione del progetto,  i fondi propri del proponente e/o partner, le donazioni, le raccolte fondi e sponsorizzazioni, i contributi pubblici etc..) </a:t>
            </a:r>
            <a:r>
              <a:rPr lang="it-IT" sz="2000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+ L’EVENTUALE FINANZIAMENTO PERCEPITO CHE DA’ LUOGO AL CREDITO D’IMPOSTA A TITOLO DI ART BONUS REGIONALE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600" i="1" dirty="0" smtClean="0">
              <a:latin typeface="DecimaWE Rg" panose="02000000000000000000" pitchFamily="2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600" i="1" dirty="0" smtClean="0">
              <a:latin typeface="DecimaWE Rg" panose="02000000000000000000" pitchFamily="2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2400" b="1" i="1" dirty="0" smtClean="0">
                <a:latin typeface="DecimaWE Rg" panose="02000000000000000000" pitchFamily="2" charset="0"/>
              </a:rPr>
              <a:t>E’ previsto un anticipo del 100%, su richiesta del beneficiario</a:t>
            </a:r>
            <a:r>
              <a:rPr lang="it-IT" sz="2400" b="1" i="1" dirty="0" smtClean="0">
                <a:solidFill>
                  <a:srgbClr val="FF0000"/>
                </a:solidFill>
                <a:latin typeface="DecimaWE Rg" panose="02000000000000000000" pitchFamily="2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6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21449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it-IT" sz="16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24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836712"/>
            <a:ext cx="8712968" cy="5184576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cap="all" dirty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IL CONTRIBUTO</a:t>
            </a:r>
          </a:p>
          <a:p>
            <a:pPr marL="0" indent="0" algn="ctr" eaLnBrk="1" hangingPunct="1">
              <a:buNone/>
              <a:defRPr/>
            </a:pPr>
            <a:endParaRPr lang="it-IT" sz="1200" b="1" dirty="0" smtClean="0">
              <a:solidFill>
                <a:srgbClr val="21449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2000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FINO AL 100% DEI COSTI AMMISSIBILI 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2000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IN RELAZIONE AL PUNTEGGIO OTTENUTO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it-IT" sz="2000" b="1" u="sng" dirty="0" smtClean="0">
              <a:solidFill>
                <a:srgbClr val="FF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114300" lv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100-80 punti		100%</a:t>
            </a:r>
          </a:p>
          <a:p>
            <a:pPr marL="114300" lv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79-70 punti 		90%</a:t>
            </a:r>
          </a:p>
          <a:p>
            <a:pPr marL="114300" lv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69-60 </a:t>
            </a:r>
            <a:r>
              <a:rPr lang="it-IT" sz="2000" b="1" dirty="0">
                <a:latin typeface="DecimaWE Rg" panose="02000000000000000000" pitchFamily="2" charset="0"/>
                <a:cs typeface="Arial" panose="020B0604020202020204" pitchFamily="34" charset="0"/>
              </a:rPr>
              <a:t>punti</a:t>
            </a: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		80%</a:t>
            </a:r>
          </a:p>
          <a:p>
            <a:pPr marL="114300" lv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000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59-50 punti		70%</a:t>
            </a:r>
          </a:p>
          <a:p>
            <a:pPr marL="411480" lvl="1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b="1" dirty="0">
                <a:latin typeface="DecimaWE Rg" panose="02000000000000000000" pitchFamily="2" charset="0"/>
                <a:cs typeface="Arial" panose="020B0604020202020204" pitchFamily="34" charset="0"/>
              </a:rPr>
              <a:t>&lt;</a:t>
            </a: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50 </a:t>
            </a:r>
            <a:r>
              <a:rPr lang="it-IT" b="1" dirty="0">
                <a:latin typeface="DecimaWE Rg" panose="02000000000000000000" pitchFamily="2" charset="0"/>
                <a:cs typeface="Arial" panose="020B0604020202020204" pitchFamily="34" charset="0"/>
              </a:rPr>
              <a:t>punti </a:t>
            </a:r>
            <a:r>
              <a:rPr lang="it-IT" b="1" dirty="0" smtClean="0">
                <a:latin typeface="DecimaWE Rg" panose="02000000000000000000" pitchFamily="2" charset="0"/>
                <a:cs typeface="Arial" panose="020B0604020202020204" pitchFamily="34" charset="0"/>
              </a:rPr>
              <a:t>	</a:t>
            </a:r>
            <a:r>
              <a:rPr lang="it-IT" b="1" dirty="0" smtClean="0">
                <a:solidFill>
                  <a:srgbClr val="FF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no contributo</a:t>
            </a:r>
            <a:endParaRPr lang="it-IT" sz="1800" dirty="0" smtClean="0">
              <a:solidFill>
                <a:srgbClr val="FF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sz="1600" dirty="0" smtClean="0">
              <a:latin typeface="DecimaWE Rg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72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184576"/>
          </a:xfrm>
        </p:spPr>
        <p:txBody>
          <a:bodyPr/>
          <a:lstStyle/>
          <a:p>
            <a:pPr marL="0" lvl="1" indent="0" algn="ctr">
              <a:spcBef>
                <a:spcPct val="0"/>
              </a:spcBef>
              <a:buClrTx/>
              <a:buNone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AMMISSIBILI</a:t>
            </a:r>
            <a:b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</a:b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(Art. 7 del Regolamento)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dirty="0" smtClean="0">
              <a:solidFill>
                <a:srgbClr val="000000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dirty="0">
              <a:solidFill>
                <a:srgbClr val="000000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dirty="0" smtClean="0">
              <a:solidFill>
                <a:srgbClr val="000000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dirty="0" smtClean="0">
              <a:solidFill>
                <a:srgbClr val="000000"/>
              </a:solidFill>
              <a:latin typeface="DecimaWE Rg" panose="02000000000000000000" pitchFamily="2" charset="0"/>
              <a:ea typeface="+mj-ea"/>
              <a:cs typeface="Arial" panose="020B0604020202020204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Spese di personale </a:t>
            </a:r>
          </a:p>
          <a:p>
            <a:pPr marL="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Spese di produzione 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Spese di pubblicità e di promozione 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00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Spese per la gestione di spazi 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  <a:latin typeface="DecimaWE Rg" panose="02000000000000000000" pitchFamily="2" charset="0"/>
                <a:ea typeface="+mj-ea"/>
                <a:cs typeface="Arial" panose="020B0604020202020204" pitchFamily="34" charset="0"/>
              </a:rPr>
              <a:t>Spese generali di funzionamento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kern="1200" dirty="0" smtClean="0">
              <a:solidFill>
                <a:srgbClr val="00B050"/>
              </a:solidFill>
              <a:latin typeface="DecimaWE Rg" pitchFamily="2" charset="0"/>
              <a:cs typeface="Times New Roman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dirty="0" smtClean="0">
                <a:solidFill>
                  <a:srgbClr val="FF0000"/>
                </a:solidFill>
                <a:latin typeface="DecimaWE Rg" pitchFamily="2" charset="0"/>
                <a:cs typeface="Times New Roman" pitchFamily="18" charset="0"/>
              </a:rPr>
              <a:t>MA….</a:t>
            </a:r>
            <a:endParaRPr lang="it-IT" sz="3600" b="1" kern="1200" dirty="0" smtClean="0">
              <a:solidFill>
                <a:srgbClr val="FF0000"/>
              </a:solidFill>
              <a:latin typeface="DecimaWE Rg" pitchFamily="2" charset="0"/>
              <a:cs typeface="Times New Roman" pitchFamily="18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kern="1200" dirty="0" smtClean="0">
              <a:solidFill>
                <a:srgbClr val="00B050"/>
              </a:solidFill>
              <a:latin typeface="DecimaWE Rg" pitchFamily="2" charset="0"/>
              <a:cs typeface="Times New Roman" pitchFamily="18" charset="0"/>
            </a:endParaRPr>
          </a:p>
          <a:p>
            <a:endParaRPr lang="it-I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787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79513" y="836613"/>
            <a:ext cx="8856984" cy="5184775"/>
          </a:xfrm>
        </p:spPr>
        <p:txBody>
          <a:bodyPr>
            <a:normAutofit/>
          </a:bodyPr>
          <a:lstStyle/>
          <a:p>
            <a:pPr marL="0" lv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AMMISSIBILI</a:t>
            </a:r>
          </a:p>
          <a:p>
            <a:pPr marL="0" lv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di personale relative al progetto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it-IT" b="1" dirty="0" smtClean="0">
                <a:solidFill>
                  <a:srgbClr val="000000"/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Art. 9 del Bando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it-IT" b="1" dirty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it-IT" b="1" dirty="0" smtClean="0">
              <a:solidFill>
                <a:srgbClr val="000000"/>
              </a:solidFill>
              <a:latin typeface="DecimaWE Rg" panose="02000000000000000000" pitchFamily="2" charset="0"/>
              <a:cs typeface="Arial" panose="020B0604020202020204" pitchFamily="34" charset="0"/>
            </a:endParaRPr>
          </a:p>
          <a:p>
            <a:pPr marL="114300" lvl="0" indent="0" algn="ctr">
              <a:buNone/>
            </a:pPr>
            <a:r>
              <a:rPr lang="it-IT" sz="3600" b="1" dirty="0" smtClean="0">
                <a:solidFill>
                  <a:schemeClr val="accent2">
                    <a:lumMod val="75000"/>
                  </a:schemeClr>
                </a:solidFill>
                <a:latin typeface="DecimaWE Rg" panose="02000000000000000000" pitchFamily="2" charset="0"/>
                <a:cs typeface="Arial" panose="020B0604020202020204" pitchFamily="34" charset="0"/>
              </a:rPr>
              <a:t>Spese per personale artistico, sportivo o tecnico devono ammontare ad almeno il 50% dell’incentivo concesso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50"/>
            <a:ext cx="1328936" cy="79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7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7428</TotalTime>
  <Words>1391</Words>
  <Application>Microsoft Office PowerPoint</Application>
  <PresentationFormat>Presentazione su schermo (4:3)</PresentationFormat>
  <Paragraphs>358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Adiacente</vt:lpstr>
      <vt:lpstr>CRITERI di valutazione</vt:lpstr>
      <vt:lpstr>CRITERI di valutazione</vt:lpstr>
      <vt:lpstr>CRITERI di valutazione</vt:lpstr>
      <vt:lpstr>CRITERI di valutazione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AVVIO DEI PROGETTI E AMMISSIBILITA’ DI SPESA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Per ulteriori informazioni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Gelsomini Francesca</cp:lastModifiedBy>
  <cp:revision>475</cp:revision>
  <cp:lastPrinted>2020-11-27T10:50:43Z</cp:lastPrinted>
  <dcterms:created xsi:type="dcterms:W3CDTF">2006-02-07T08:20:31Z</dcterms:created>
  <dcterms:modified xsi:type="dcterms:W3CDTF">2021-06-10T10:48:12Z</dcterms:modified>
</cp:coreProperties>
</file>