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5" r:id="rId5"/>
    <p:sldId id="349" r:id="rId6"/>
    <p:sldId id="324" r:id="rId7"/>
    <p:sldId id="363" r:id="rId8"/>
    <p:sldId id="353" r:id="rId9"/>
    <p:sldId id="309" r:id="rId10"/>
    <p:sldId id="365" r:id="rId11"/>
    <p:sldId id="339" r:id="rId12"/>
    <p:sldId id="366" r:id="rId13"/>
    <p:sldId id="334" r:id="rId14"/>
    <p:sldId id="354" r:id="rId15"/>
    <p:sldId id="336" r:id="rId16"/>
    <p:sldId id="347" r:id="rId17"/>
    <p:sldId id="356" r:id="rId18"/>
    <p:sldId id="359" r:id="rId19"/>
    <p:sldId id="330" r:id="rId20"/>
    <p:sldId id="368" r:id="rId21"/>
    <p:sldId id="358" r:id="rId22"/>
    <p:sldId id="346" r:id="rId23"/>
    <p:sldId id="357" r:id="rId24"/>
    <p:sldId id="315" r:id="rId25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9CAF0AE-506C-408D-B776-CF19079EE228}">
          <p14:sldIdLst>
            <p14:sldId id="275"/>
            <p14:sldId id="349"/>
          </p14:sldIdLst>
        </p14:section>
        <p14:section name="Sezione senza titolo" id="{9FCB1644-C885-4ED7-8267-D01216064949}">
          <p14:sldIdLst>
            <p14:sldId id="324"/>
            <p14:sldId id="363"/>
          </p14:sldIdLst>
        </p14:section>
        <p14:section name="Sezione senza titolo" id="{47707F0C-F1CF-427D-A1D8-510B49B63E36}">
          <p14:sldIdLst>
            <p14:sldId id="353"/>
            <p14:sldId id="309"/>
            <p14:sldId id="365"/>
            <p14:sldId id="339"/>
            <p14:sldId id="366"/>
            <p14:sldId id="334"/>
            <p14:sldId id="354"/>
            <p14:sldId id="336"/>
            <p14:sldId id="347"/>
            <p14:sldId id="356"/>
            <p14:sldId id="359"/>
            <p14:sldId id="330"/>
            <p14:sldId id="368"/>
            <p14:sldId id="358"/>
            <p14:sldId id="346"/>
            <p14:sldId id="357"/>
            <p14:sldId id="3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705" autoAdjust="0"/>
  </p:normalViewPr>
  <p:slideViewPr>
    <p:cSldViewPr>
      <p:cViewPr>
        <p:scale>
          <a:sx n="66" d="100"/>
          <a:sy n="66" d="100"/>
        </p:scale>
        <p:origin x="-758" y="240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712D0-D001-4D7A-B99F-A7873A6B09F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23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7.tmp"/><Relationship Id="rId4" Type="http://schemas.openxmlformats.org/officeDocument/2006/relationships/image" Target="../media/image14.png"/><Relationship Id="rId9" Type="http://schemas.openxmlformats.org/officeDocument/2006/relationships/image" Target="../media/image2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BANDO RIPARTENZA CULTURA E SPORT</a:t>
            </a:r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2021 </a:t>
            </a:r>
          </a:p>
          <a:p>
            <a:pPr eaLnBrk="1" hangingPunct="1"/>
            <a:endParaRPr lang="it-IT" sz="2800" b="1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alla compilazione della domanda</a:t>
            </a: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</a:t>
            </a: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/>
          <p:nvPr/>
        </p:nvPicPr>
        <p:blipFill rotWithShape="1">
          <a:blip r:embed="rId3"/>
          <a:srcRect l="25223" t="21803" r="26314" b="18620"/>
          <a:stretch/>
        </p:blipFill>
        <p:spPr bwMode="auto">
          <a:xfrm>
            <a:off x="3275856" y="1340768"/>
            <a:ext cx="5832648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79512" y="1268760"/>
            <a:ext cx="3312368" cy="17281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PROCURA</a:t>
            </a:r>
          </a:p>
          <a:p>
            <a:pPr algn="ctr"/>
            <a:endParaRPr lang="it-IT" sz="24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Sottoscritta con</a:t>
            </a:r>
          </a:p>
          <a:p>
            <a:pPr algn="ctr"/>
            <a:r>
              <a:rPr lang="it-IT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DIGITALE</a:t>
            </a:r>
            <a:endParaRPr lang="it-IT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3826" y="4157033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12241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 rot="1262838">
            <a:off x="827584" y="437835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NON NECESSARIO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7504" y="1340768"/>
            <a:ext cx="9036496" cy="792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2400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924944"/>
            <a:ext cx="8136904" cy="1015663"/>
          </a:xfrm>
          <a:prstGeom prst="rect">
            <a:avLst/>
          </a:prstGeom>
          <a:noFill/>
          <a:ln>
            <a:solidFill>
              <a:srgbClr val="21449C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considerata valida se basata su un certificato in corso di validità,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rilasciato da un prestatore di servizi fiduciari riconosciuto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 sensi della normativa vigente (Regolamento UE 910/2014)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https://www.lentepubblica.it/wp-content/uploads/2018/09/creare-curriculum-vitae-onlin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9" y="1772817"/>
            <a:ext cx="739775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4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107504" y="1052736"/>
            <a:ext cx="396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MODELLO F23 </a:t>
            </a:r>
          </a:p>
          <a:p>
            <a:pPr algn="ctr"/>
            <a:r>
              <a:rPr lang="it-IT" sz="20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attestante il pagamento della marca da bollo di euro 16,00</a:t>
            </a:r>
          </a:p>
          <a:p>
            <a:pPr algn="ctr"/>
            <a:endParaRPr lang="it-IT" sz="10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Indicazioni 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compilazione:</a:t>
            </a:r>
            <a:endParaRPr lang="it-IT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4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dati del soggetto richiedente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6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codice della Direzione provinciale dell’Agenzia delle Entrate attinente alla sede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richiedente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10 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Anno “2020”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Numero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DGR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831/2021”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11 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codice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tributo “456 T” 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12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descrizione “imposta di bollo per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Avviso Bando Ripartenza Cultura e Sport”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13</a:t>
            </a: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importo 16,00 euro</a:t>
            </a:r>
            <a:endParaRPr lang="it-IT" sz="14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28954" t="9594" r="26421" b="7011"/>
          <a:stretch/>
        </p:blipFill>
        <p:spPr bwMode="auto">
          <a:xfrm>
            <a:off x="4402782" y="1124744"/>
            <a:ext cx="448969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00050" y="908051"/>
            <a:ext cx="8564563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200" kern="0" dirty="0" smtClean="0">
                <a:solidFill>
                  <a:schemeClr val="tx1"/>
                </a:solidFill>
              </a:rPr>
              <a:t/>
            </a:r>
            <a:br>
              <a:rPr lang="it-IT" sz="2200" kern="0" dirty="0" smtClean="0">
                <a:solidFill>
                  <a:schemeClr val="tx1"/>
                </a:solidFill>
              </a:rPr>
            </a:br>
            <a:endParaRPr lang="it-IT" sz="2200" kern="0" dirty="0" smtClean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7504" y="1340768"/>
            <a:ext cx="9036496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ERRORI DA NON COMMETTERE </a:t>
            </a:r>
          </a:p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COMPILAZIONE DELLA DOMANDA</a:t>
            </a:r>
            <a:endParaRPr lang="it-IT" sz="2000" u="sng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648" y="2769894"/>
            <a:ext cx="84204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4331831" y="2708920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321297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Contributo richiesto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è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inammissibile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se il contributo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richiesto 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rispetta i limiti previsti per il singolo Avviso.</a:t>
            </a:r>
          </a:p>
          <a:p>
            <a:endParaRPr lang="it-IT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SmartArt 3"/>
          <p:cNvPicPr>
            <a:picLocks noGrp="1"/>
          </p:cNvPicPr>
          <p:nvPr>
            <p:ph type="dgm" idx="1"/>
          </p:nvPr>
        </p:nvPicPr>
        <p:blipFill rotWithShape="1">
          <a:blip r:embed="rId2"/>
          <a:srcRect l="31937" t="31812" r="17328" b="20067"/>
          <a:stretch/>
        </p:blipFill>
        <p:spPr bwMode="auto">
          <a:xfrm>
            <a:off x="179512" y="2420888"/>
            <a:ext cx="532859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Risultati immagini per erro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2149" r="1341" b="9230"/>
          <a:stretch/>
        </p:blipFill>
        <p:spPr bwMode="auto">
          <a:xfrm rot="20362290">
            <a:off x="3898929" y="4504705"/>
            <a:ext cx="967105" cy="95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187624" y="1045185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Compilazione del piano finanziario</a:t>
            </a:r>
          </a:p>
        </p:txBody>
      </p:sp>
      <p:sp>
        <p:nvSpPr>
          <p:cNvPr id="10" name="Ovale 9"/>
          <p:cNvSpPr/>
          <p:nvPr/>
        </p:nvSpPr>
        <p:spPr bwMode="auto">
          <a:xfrm>
            <a:off x="4283968" y="989904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2377911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totale complessivo </a:t>
            </a: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 CORRISPONDERE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contributo richiesto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l’iniziativa.</a:t>
            </a:r>
          </a:p>
          <a:p>
            <a:endParaRPr lang="it-IT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Attenzione alle percentuali massime ammissibili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generali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l’acquisto di beni strumentali 20% 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il personale ARTISTICO/TECNICO &gt; 50%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formazione 5%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(rispetto al contributo richiesto)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7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94324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Aft>
                <a:spcPts val="600"/>
              </a:spcAft>
            </a:pP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Caricamento dei file «OBBLIGATORI»</a:t>
            </a:r>
            <a:endParaRPr lang="it-IT" sz="2200" b="1" kern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l’applicativo vi chiederà obbligatoriamente DUE allegati: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modulo </a:t>
            </a:r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 PER L’ATTRIBUZIONE DEI CRITERI QUALITATIVI (descrizione del progetto)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caricato un file diverso?</a:t>
            </a:r>
          </a:p>
          <a:p>
            <a:pPr>
              <a:spcAft>
                <a:spcPts val="600"/>
              </a:spcAft>
            </a:pP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domanda INAMMISSIBILE</a:t>
            </a:r>
            <a:endParaRPr lang="it-IT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modulo </a:t>
            </a:r>
            <a:r>
              <a:rPr lang="it-IT" sz="20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QUADRO LOGICO DEL </a:t>
            </a:r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PROGETTO </a:t>
            </a:r>
          </a:p>
          <a:p>
            <a:pPr algn="just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e 2"/>
          <p:cNvSpPr/>
          <p:nvPr/>
        </p:nvSpPr>
        <p:spPr bwMode="auto">
          <a:xfrm>
            <a:off x="4355976" y="1021273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ccia in giù 4"/>
          <p:cNvSpPr/>
          <p:nvPr/>
        </p:nvSpPr>
        <p:spPr bwMode="auto">
          <a:xfrm>
            <a:off x="4401692" y="3688505"/>
            <a:ext cx="4846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6563120" y="501317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5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00050" y="908050"/>
            <a:ext cx="8564563" cy="72072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</a:rPr>
              <a:t/>
            </a:r>
            <a:br>
              <a:rPr lang="it-IT" sz="2400" dirty="0" smtClean="0">
                <a:solidFill>
                  <a:schemeClr val="accent2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9960" y="832808"/>
            <a:ext cx="823850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</a:p>
          <a:p>
            <a:endParaRPr lang="it-IT" sz="20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Il modulo </a:t>
            </a:r>
            <a:r>
              <a:rPr lang="it-IT" sz="2000" b="1" kern="0" dirty="0" smtClean="0">
                <a:solidFill>
                  <a:srgbClr val="214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LOGICO DEL PROGETTO</a:t>
            </a:r>
          </a:p>
          <a:p>
            <a:endParaRPr lang="it-IT" sz="20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Caricato un file diverso?</a:t>
            </a:r>
          </a:p>
          <a:p>
            <a:endParaRPr lang="it-IT" sz="20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criterio:</a:t>
            </a:r>
          </a:p>
          <a:p>
            <a:r>
              <a:rPr lang="it-IT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«Congruenza </a:t>
            </a:r>
            <a:r>
              <a:rPr lang="it-IT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delle attività e del quadro finanziario in relazione agli obiettivi del progetto e </a:t>
            </a:r>
            <a:r>
              <a:rPr lang="it-IT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dell’Avviso»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kern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it-IT" sz="18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punti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4377184" y="1088740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in giù 2"/>
          <p:cNvSpPr/>
          <p:nvPr/>
        </p:nvSpPr>
        <p:spPr bwMode="auto">
          <a:xfrm>
            <a:off x="4386896" y="4106081"/>
            <a:ext cx="4846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00050" y="908050"/>
            <a:ext cx="8564563" cy="72072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</a:rPr>
              <a:t/>
            </a:r>
            <a:br>
              <a:rPr lang="it-IT" sz="2400" dirty="0" smtClean="0">
                <a:solidFill>
                  <a:schemeClr val="accent2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endParaRPr lang="it-IT" sz="2000" dirty="0" smtClean="0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836670"/>
            <a:ext cx="820891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endParaRPr lang="it-IT" sz="2000" b="1" kern="0" dirty="0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it-IT" sz="2000" b="1" kern="0" dirty="0" smtClean="0">
              <a:solidFill>
                <a:srgbClr val="2D2DB9"/>
              </a:solidFill>
              <a:latin typeface="DecimaWE Rg"/>
              <a:ea typeface="+mj-ea"/>
              <a:cs typeface="+mj-cs"/>
            </a:endParaRPr>
          </a:p>
          <a:p>
            <a:r>
              <a:rPr lang="it-IT" sz="2200" b="1" kern="0" dirty="0" smtClean="0">
                <a:solidFill>
                  <a:srgbClr val="2D2DB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Gli ulteriori allegati da caricare</a:t>
            </a:r>
          </a:p>
          <a:p>
            <a:endParaRPr lang="it-IT" sz="2000" b="1" kern="0" dirty="0">
              <a:solidFill>
                <a:srgbClr val="2D2DB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it-IT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Avete </a:t>
            </a:r>
            <a:r>
              <a:rPr lang="it-IT" sz="20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dei partner di progetto?</a:t>
            </a:r>
          </a:p>
          <a:p>
            <a:endParaRPr lang="it-IT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Dovete caricare l’allegato </a:t>
            </a:r>
            <a:r>
              <a:rPr lang="it-IT" sz="2000" b="1" kern="0" dirty="0">
                <a:solidFill>
                  <a:srgbClr val="2D2DB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SCHEDA PARTNER </a:t>
            </a:r>
            <a:endParaRPr lang="it-IT" sz="2000" b="1" kern="0" dirty="0" smtClean="0">
              <a:solidFill>
                <a:srgbClr val="2D2DB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Sottoscritto con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DIGITALE</a:t>
            </a:r>
            <a:endParaRPr lang="it-IT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(esclusivamente sul modulo approvato) </a:t>
            </a:r>
            <a:endParaRPr lang="it-IT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Caricato file diverso o nessun file?</a:t>
            </a:r>
          </a:p>
          <a:p>
            <a:endParaRPr lang="it-IT" sz="1800" b="1" dirty="0" smtClean="0">
              <a:solidFill>
                <a:srgbClr val="FF0000"/>
              </a:solidFill>
            </a:endParaRPr>
          </a:p>
          <a:p>
            <a:endParaRPr lang="it-IT" sz="1800" b="1" dirty="0">
              <a:solidFill>
                <a:srgbClr val="FF0000"/>
              </a:solidFill>
            </a:endParaRPr>
          </a:p>
          <a:p>
            <a:r>
              <a:rPr lang="it-IT" sz="1800" b="1" dirty="0" smtClean="0">
                <a:solidFill>
                  <a:srgbClr val="FF0000"/>
                </a:solidFill>
              </a:rPr>
              <a:t>0 punti</a:t>
            </a:r>
            <a:endParaRPr lang="it-IT" sz="1800" b="1" dirty="0">
              <a:solidFill>
                <a:srgbClr val="FF0000"/>
              </a:solidFill>
            </a:endParaRPr>
          </a:p>
          <a:p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4391980" y="823101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smtClean="0">
              <a:noFill/>
            </a:endParaRPr>
          </a:p>
        </p:txBody>
      </p:sp>
      <p:sp>
        <p:nvSpPr>
          <p:cNvPr id="7" name="Freccia in giù 6"/>
          <p:cNvSpPr/>
          <p:nvPr/>
        </p:nvSpPr>
        <p:spPr bwMode="auto">
          <a:xfrm>
            <a:off x="4401692" y="4581128"/>
            <a:ext cx="4846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7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539552" y="764704"/>
            <a:ext cx="8136904" cy="332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it-IT" sz="2000" b="1" kern="0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</a:t>
            </a:r>
            <a:endParaRPr lang="it-IT" sz="20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20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ulteriori allegati da caricare</a:t>
            </a:r>
          </a:p>
          <a:p>
            <a:pPr marL="0" indent="0" algn="ctr">
              <a:buNone/>
            </a:pPr>
            <a:endParaRPr lang="it-IT" sz="2000" b="1" kern="0" dirty="0" smtClean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Non appartenete </a:t>
            </a:r>
            <a:r>
              <a:rPr lang="it-IT" sz="18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alla categoria dei soggetti esenti bollo?</a:t>
            </a:r>
          </a:p>
          <a:p>
            <a:pPr algn="ctr"/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Dovete </a:t>
            </a:r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scannerizzare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allegare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 domanda il modello </a:t>
            </a:r>
            <a:r>
              <a:rPr lang="it-IT" sz="18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F23</a:t>
            </a:r>
            <a:endParaRPr lang="it-IT" sz="18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attestante l’avvenuto pagamento della marca da bollo di 16,00 euro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4355976" y="1052736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/>
          <p:nvPr/>
        </p:nvPicPr>
        <p:blipFill rotWithShape="1">
          <a:blip r:embed="rId2"/>
          <a:srcRect l="25223" t="21803" r="26314" b="18620"/>
          <a:stretch/>
        </p:blipFill>
        <p:spPr bwMode="auto">
          <a:xfrm>
            <a:off x="4932040" y="1340768"/>
            <a:ext cx="4176464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124744"/>
            <a:ext cx="4676006" cy="4752528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b="1" dirty="0">
                <a:latin typeface="+mj-lt"/>
                <a:ea typeface="+mj-ea"/>
                <a:cs typeface="+mj-cs"/>
              </a:rPr>
              <a:t>7</a:t>
            </a:r>
            <a:endParaRPr lang="it-IT" sz="2000" b="1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it-IT" sz="10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ulteriori allegati da caricare</a:t>
            </a:r>
          </a:p>
          <a:p>
            <a:pPr marL="0" indent="0" algn="ctr">
              <a:buNone/>
            </a:pPr>
            <a:endParaRPr lang="it-IT" sz="18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 </a:t>
            </a:r>
            <a:r>
              <a:rPr lang="it-IT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compilando la domanda come soggetto delegato </a:t>
            </a:r>
            <a:r>
              <a:rPr lang="it-IT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 </a:t>
            </a:r>
            <a:r>
              <a:rPr lang="it-IT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legale rappresentante</a:t>
            </a:r>
            <a:r>
              <a:rPr lang="it-IT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endParaRPr lang="it-IT" sz="10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Allegate la </a:t>
            </a:r>
            <a:r>
              <a:rPr lang="it-IT" sz="2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PROCURA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compilata sul modello approvato con decreto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direttore di Servizio e sottoscritta con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DIGITALE</a:t>
            </a:r>
            <a:r>
              <a:rPr lang="it-IT" sz="2000" b="1" dirty="0" smtClean="0"/>
              <a:t> (del legale rappresentante)</a:t>
            </a:r>
          </a:p>
        </p:txBody>
      </p:sp>
      <p:pic>
        <p:nvPicPr>
          <p:cNvPr id="10" name="Immagine 9" descr="https://upload.wikimedia.org/wikipedia/it/b/b8/Carta_identita_fron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05">
            <a:off x="6953491" y="4219562"/>
            <a:ext cx="1039053" cy="14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e 6"/>
          <p:cNvSpPr/>
          <p:nvPr/>
        </p:nvSpPr>
        <p:spPr bwMode="auto">
          <a:xfrm>
            <a:off x="2483768" y="1052736"/>
            <a:ext cx="504056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noFill/>
              <a:effectLst/>
              <a:latin typeface="DecimaWE Rg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 rot="814495">
            <a:off x="6473920" y="4831002"/>
            <a:ext cx="184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NON NECESSARIO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31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010816"/>
            <a:ext cx="8058150" cy="76200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DI ACCESSO ALLA DOMANDA DI CONTRIBUTO E MODULISTICA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Sito </a:t>
            </a:r>
            <a:r>
              <a:rPr lang="it-IT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www.regione.fvg.it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aree tematiche        cultura, sport, comunità linguistiche       attività culturali	Bando Ripartenza Cultura e Sport.</a:t>
            </a:r>
          </a:p>
          <a:p>
            <a:pPr marL="0" indent="0" algn="ctr">
              <a:buNone/>
            </a:pPr>
            <a:endParaRPr lang="it-IT" sz="2000" b="1" u="sng" dirty="0" smtClean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69196" t="53758" r="13250" b="32349"/>
          <a:stretch/>
        </p:blipFill>
        <p:spPr bwMode="auto">
          <a:xfrm>
            <a:off x="4932040" y="3633064"/>
            <a:ext cx="3456384" cy="1520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9552" y="36450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nella pagina dedicata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Bando Ripartenza Cultura e Sport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trovate </a:t>
            </a:r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 di accesso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la </a:t>
            </a:r>
            <a:r>
              <a:rPr lang="it-I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modulistica </a:t>
            </a:r>
          </a:p>
        </p:txBody>
      </p:sp>
      <p:sp>
        <p:nvSpPr>
          <p:cNvPr id="8" name="Freccia a destra 7"/>
          <p:cNvSpPr/>
          <p:nvPr/>
        </p:nvSpPr>
        <p:spPr bwMode="auto">
          <a:xfrm>
            <a:off x="3635896" y="2132856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6156176" y="2132856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>
            <a:off x="5580112" y="2447176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>
            <a:off x="3203848" y="2458294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8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2420888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b="1" dirty="0"/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 caso in cui il Servizio chieda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INTEGRAZIONI </a:t>
            </a:r>
          </a:p>
          <a:p>
            <a:pPr>
              <a:spcAft>
                <a:spcPts val="12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 domanda di contributo,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stesse devono essere trasmesse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termine di 10 giorni, </a:t>
            </a:r>
          </a:p>
          <a:p>
            <a:r>
              <a:rPr 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 l’inammissibilità della domanda!</a:t>
            </a:r>
          </a:p>
          <a:p>
            <a:endParaRPr lang="it-IT" sz="1800" b="1" u="sng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sz="1800" b="1" dirty="0"/>
          </a:p>
        </p:txBody>
      </p:sp>
      <p:pic>
        <p:nvPicPr>
          <p:cNvPr id="6" name="Immagine 5" descr="Risultati immagini per ALE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7488"/>
          <a:stretch/>
        </p:blipFill>
        <p:spPr bwMode="auto">
          <a:xfrm rot="791295">
            <a:off x="7110584" y="1350641"/>
            <a:ext cx="1783900" cy="1629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xfrm>
            <a:off x="474290" y="1298848"/>
            <a:ext cx="805815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ATTENZIONE!</a:t>
            </a:r>
            <a:endParaRPr lang="it-IT" sz="2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5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324">
            <a:off x="4941660" y="2038207"/>
            <a:ext cx="4048312" cy="171272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 rotWithShape="1">
          <a:blip r:embed="rId3"/>
          <a:srcRect l="28954" t="9594" r="26421" b="7011"/>
          <a:stretch/>
        </p:blipFill>
        <p:spPr bwMode="auto">
          <a:xfrm rot="309946">
            <a:off x="3849923" y="1642964"/>
            <a:ext cx="1465362" cy="220433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  <a:alpha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/>
          <p:cNvPicPr/>
          <p:nvPr/>
        </p:nvPicPr>
        <p:blipFill rotWithShape="1">
          <a:blip r:embed="rId4"/>
          <a:srcRect l="25223" t="21803" r="26314" b="18620"/>
          <a:stretch/>
        </p:blipFill>
        <p:spPr bwMode="auto">
          <a:xfrm>
            <a:off x="5808176" y="3667256"/>
            <a:ext cx="3156312" cy="206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84976" cy="1728192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sz="2500" dirty="0" smtClean="0">
                <a:cs typeface="Times New Roman" pitchFamily="18" charset="0"/>
              </a:rPr>
              <a:t> 	</a:t>
            </a:r>
            <a:endParaRPr lang="it-IT" sz="1800" dirty="0" smtClean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284155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  <a:p>
            <a:endParaRPr lang="it-IT" sz="2400" b="1" dirty="0" smtClean="0">
              <a:solidFill>
                <a:srgbClr val="21449C"/>
              </a:solidFill>
            </a:endParaRPr>
          </a:p>
          <a:p>
            <a:pPr algn="l"/>
            <a:endParaRPr lang="it-IT" sz="2400" b="1" dirty="0" smtClean="0"/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196752"/>
            <a:ext cx="7366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e buon lavoro!</a:t>
            </a:r>
            <a:endParaRPr lang="it-IT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5"/>
          <a:srcRect l="69196" t="53758" r="13250" b="32349"/>
          <a:stretch/>
        </p:blipFill>
        <p:spPr bwMode="auto">
          <a:xfrm rot="549425">
            <a:off x="6398001" y="2386543"/>
            <a:ext cx="1964591" cy="1061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 descr="https://www.lentepubblica.it/wp-content/uploads/2018/09/creare-curriculum-vitae-onlin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83444"/>
            <a:ext cx="739775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http://www.ilsitodimassacarrara.it/sites/default/files/immagini_articoli/accesso-interne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" y="4984100"/>
            <a:ext cx="1008112" cy="9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magin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9" y="1847457"/>
            <a:ext cx="4073742" cy="2398905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181">
            <a:off x="1001352" y="3176613"/>
            <a:ext cx="4254493" cy="2414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720080"/>
          </a:xfrm>
        </p:spPr>
        <p:txBody>
          <a:bodyPr/>
          <a:lstStyle/>
          <a:p>
            <a:pPr algn="ctr"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r>
              <a:rPr lang="it-IT" sz="28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sz="22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MODULISTICA</a:t>
            </a:r>
            <a:r>
              <a:rPr lang="it-IT" sz="22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2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2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200" u="sng" dirty="0" smtClean="0">
              <a:solidFill>
                <a:srgbClr val="214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309634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800" b="1" dirty="0" smtClean="0"/>
          </a:p>
          <a:p>
            <a:pPr marL="457200" indent="-45720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INFORMAZIONI PER L’ATTRIBUZIONE DEI CRITERI QUALITATIVI (descrizione del progetto)</a:t>
            </a:r>
          </a:p>
          <a:p>
            <a:pPr marL="457200" indent="-45720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Quadro logico </a:t>
            </a:r>
          </a:p>
          <a:p>
            <a:pPr marL="457200" indent="-45720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SCHEDA/E PARTNER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DIGITALE 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Procura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DIGITALE</a:t>
            </a:r>
            <a:endParaRPr lang="it-IT" sz="2000" b="1" dirty="0">
              <a:solidFill>
                <a:srgbClr val="FF0000"/>
              </a:solidFill>
            </a:endParaRPr>
          </a:p>
          <a:p>
            <a:pPr marL="457200" indent="-457200" algn="just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F23-F24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attestante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l’avvenuto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pagamento del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bollo</a:t>
            </a:r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957">
            <a:off x="4172522" y="2198004"/>
            <a:ext cx="4653761" cy="3959513"/>
          </a:xfrm>
          <a:prstGeom prst="rect">
            <a:avLst/>
          </a:prstGeom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INFORMAZIONI </a:t>
            </a:r>
            <a:r>
              <a:rPr lang="it-IT" sz="2400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L’ATTRIBUZIONE DEI </a:t>
            </a:r>
            <a:r>
              <a:rPr lang="it-IT" sz="2400" dirty="0" smtClean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PUNTEGGI </a:t>
            </a:r>
            <a:r>
              <a:rPr lang="it-IT" sz="2400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(descrizione progetto)</a:t>
            </a:r>
            <a:endParaRPr lang="it-IT" dirty="0"/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84" y="3425189"/>
            <a:ext cx="823031" cy="7621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42718"/>
            <a:ext cx="4680520" cy="365776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51720" y="3717032"/>
            <a:ext cx="1927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VALUTATIVI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796136" y="5445224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OGGETTIVI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730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6152080" cy="43924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566192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</a:t>
            </a:r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progetto: gli </a:t>
            </a:r>
            <a:r>
              <a:rPr lang="it-IT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errori da non </a:t>
            </a:r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commettere</a:t>
            </a:r>
            <a:endParaRPr lang="it-IT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 rot="9013218">
            <a:off x="5356754" y="4438399"/>
            <a:ext cx="1068890" cy="48540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cxnSp>
        <p:nvCxnSpPr>
          <p:cNvPr id="10" name="Connettore 1 9"/>
          <p:cNvCxnSpPr/>
          <p:nvPr/>
        </p:nvCxnSpPr>
        <p:spPr bwMode="auto">
          <a:xfrm>
            <a:off x="2915816" y="4906677"/>
            <a:ext cx="288032" cy="144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 flipH="1">
            <a:off x="2915816" y="4915223"/>
            <a:ext cx="288032" cy="144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6804248" y="2307937"/>
            <a:ext cx="208823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it-IT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descrittiva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7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0769"/>
            <a:ext cx="8928546" cy="46806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400" b="1" i="1" dirty="0" smtClean="0"/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>
                <a:solidFill>
                  <a:srgbClr val="21449C"/>
                </a:solidFill>
              </a:rPr>
              <a:t> </a:t>
            </a:r>
            <a:r>
              <a:rPr lang="it-IT" sz="2000" b="1" dirty="0" smtClean="0">
                <a:solidFill>
                  <a:srgbClr val="21449C"/>
                </a:solidFill>
              </a:rPr>
              <a:t>        </a:t>
            </a:r>
            <a:endParaRPr lang="it-IT" sz="2400" b="1" dirty="0">
              <a:solidFill>
                <a:srgbClr val="21449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268760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Articolo 16:</a:t>
            </a:r>
          </a:p>
          <a:p>
            <a:pPr lvl="0"/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 4 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Qualora nella domanda e nei relativi allegati non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siano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 tutti gli elementi necessari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l’attribuzione del punteggio di un criterio di valutazione, non viene richiesta alcuna integrazione alla domanda stessa, con assegnazione per il criterio di un punteggio pari a 0 (zero) punti.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 5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caso di difformità tra le informazioni desumibili dalla barratura di un campo e la corrispondente parte descrittiva, prevale l’informazione desumibile dalla parte descrittiva.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caso di barratura di un campo del modulo della domanda e contemporanea assenza totale di compilazione della relativa parte descrittiva viene assegnato punteggio pari a 0 (zero) punti.</a:t>
            </a:r>
          </a:p>
          <a:p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sono irregolarità sanabili!</a:t>
            </a:r>
            <a:endParaRPr lang="it-I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it-IT" sz="2400" dirty="0">
                <a:solidFill>
                  <a:srgbClr val="2D2DB9"/>
                </a:solidFill>
                <a:latin typeface="+mn-lt"/>
                <a:cs typeface="Arial" panose="020B0604020202020204" pitchFamily="34" charset="0"/>
              </a:rPr>
              <a:t>2)</a:t>
            </a:r>
            <a:r>
              <a:rPr lang="it-IT" dirty="0" smtClean="0">
                <a:latin typeface="+mn-lt"/>
              </a:rPr>
              <a:t> </a:t>
            </a:r>
            <a:r>
              <a:rPr lang="it-IT" sz="2400" dirty="0">
                <a:solidFill>
                  <a:srgbClr val="2D2DB9"/>
                </a:solidFill>
                <a:latin typeface="+mn-lt"/>
                <a:cs typeface="Arial" panose="020B0604020202020204" pitchFamily="34" charset="0"/>
              </a:rPr>
              <a:t>QUADRO LOGICO DEL PROGETTO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9001000" cy="43204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1600" y="429309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Compilazione necessaria per l’attribuzione del punteggio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5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92088"/>
          </a:xfrm>
        </p:spPr>
        <p:txBody>
          <a:bodyPr anchor="t"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SCHEDA/E PARTNER </a:t>
            </a: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firmata</a:t>
            </a:r>
            <a:endParaRPr lang="it-I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8765" y="5031069"/>
            <a:ext cx="4282352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scheda deve essere sottoscritta con </a:t>
            </a:r>
            <a:endParaRPr lang="it-IT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DIGITALE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0" y="45595"/>
            <a:ext cx="1318528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14" y="2124506"/>
            <a:ext cx="4716249" cy="3414395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 bwMode="auto">
          <a:xfrm>
            <a:off x="6390064" y="1996758"/>
            <a:ext cx="792088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5597976" y="3149332"/>
            <a:ext cx="163832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7812360" y="3356992"/>
            <a:ext cx="1331640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3" y="1639900"/>
            <a:ext cx="4282352" cy="34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Attività dei partner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5128818" cy="1282293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807">
            <a:off x="2284628" y="2385135"/>
            <a:ext cx="4846320" cy="3175243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 bwMode="auto">
          <a:xfrm>
            <a:off x="5220072" y="335699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4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BAFD8-E848-4D30-BC9C-D3A5790DCF77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695</Words>
  <Application>Microsoft Office PowerPoint</Application>
  <PresentationFormat>Presentazione su schermo (4:3)</PresentationFormat>
  <Paragraphs>170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Presentazione standard di PowerPoint</vt:lpstr>
      <vt:lpstr>LINK DI ACCESSO ALLA DOMANDA DI CONTRIBUTO E MODULISTICA</vt:lpstr>
      <vt:lpstr> LA MODULISTICA: </vt:lpstr>
      <vt:lpstr>1) INFORMAZIONI PER L’ATTRIBUZIONE DEI PUNTEGGI (descrizione progetto)</vt:lpstr>
      <vt:lpstr>Descrizione progetto: gli errori da non commettere</vt:lpstr>
      <vt:lpstr>Presentazione standard di PowerPoint</vt:lpstr>
      <vt:lpstr>2) QUADRO LOGICO DEL PROGETTO</vt:lpstr>
      <vt:lpstr>3) SCHEDA/E PARTNER firmata</vt:lpstr>
      <vt:lpstr>Attività dei partner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</vt:lpstr>
      <vt:lpstr>  </vt:lpstr>
      <vt:lpstr>Presentazione standard di PowerPoint</vt:lpstr>
      <vt:lpstr>Presentazione standard di PowerPoint</vt:lpstr>
      <vt:lpstr>ATTENZIONE!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Gelsomini Francesca</cp:lastModifiedBy>
  <cp:revision>379</cp:revision>
  <cp:lastPrinted>2019-11-13T14:49:21Z</cp:lastPrinted>
  <dcterms:created xsi:type="dcterms:W3CDTF">2006-02-07T08:20:31Z</dcterms:created>
  <dcterms:modified xsi:type="dcterms:W3CDTF">2021-06-10T14:36:24Z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