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360" r:id="rId2"/>
    <p:sldId id="423" r:id="rId3"/>
    <p:sldId id="352" r:id="rId4"/>
    <p:sldId id="381" r:id="rId5"/>
    <p:sldId id="372" r:id="rId6"/>
    <p:sldId id="387" r:id="rId7"/>
    <p:sldId id="420" r:id="rId8"/>
    <p:sldId id="439" r:id="rId9"/>
    <p:sldId id="424" r:id="rId10"/>
    <p:sldId id="440" r:id="rId11"/>
    <p:sldId id="441" r:id="rId12"/>
    <p:sldId id="425" r:id="rId13"/>
    <p:sldId id="438" r:id="rId14"/>
    <p:sldId id="362" r:id="rId15"/>
    <p:sldId id="366" r:id="rId16"/>
    <p:sldId id="433" r:id="rId17"/>
    <p:sldId id="434" r:id="rId18"/>
    <p:sldId id="442" r:id="rId19"/>
    <p:sldId id="377" r:id="rId20"/>
    <p:sldId id="374" r:id="rId21"/>
    <p:sldId id="376" r:id="rId22"/>
    <p:sldId id="386" r:id="rId23"/>
    <p:sldId id="428" r:id="rId24"/>
    <p:sldId id="429" r:id="rId25"/>
    <p:sldId id="379" r:id="rId26"/>
    <p:sldId id="369" r:id="rId27"/>
    <p:sldId id="436" r:id="rId28"/>
    <p:sldId id="437" r:id="rId29"/>
    <p:sldId id="435" r:id="rId30"/>
    <p:sldId id="384" r:id="rId31"/>
    <p:sldId id="388" r:id="rId32"/>
    <p:sldId id="415" r:id="rId33"/>
  </p:sldIdLst>
  <p:sldSz cx="9144000" cy="6858000" type="screen4x3"/>
  <p:notesSz cx="6797675" cy="9926638"/>
  <p:defaultTextStyle>
    <a:defPPr>
      <a:defRPr lang="it-IT"/>
    </a:defPPr>
    <a:lvl1pPr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6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FF"/>
    <a:srgbClr val="663300"/>
    <a:srgbClr val="21449C"/>
    <a:srgbClr val="00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82" autoAdjust="0"/>
    <p:restoredTop sz="94705" autoAdjust="0"/>
  </p:normalViewPr>
  <p:slideViewPr>
    <p:cSldViewPr>
      <p:cViewPr varScale="1">
        <p:scale>
          <a:sx n="65" d="100"/>
          <a:sy n="65" d="100"/>
        </p:scale>
        <p:origin x="1212" y="32"/>
      </p:cViewPr>
      <p:guideLst>
        <p:guide orient="horz" pos="864"/>
        <p:guide pos="2880"/>
      </p:guideLst>
    </p:cSldViewPr>
  </p:slideViewPr>
  <p:outlineViewPr>
    <p:cViewPr>
      <p:scale>
        <a:sx n="33" d="100"/>
        <a:sy n="33" d="100"/>
      </p:scale>
      <p:origin x="48" y="2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3240" y="-8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399FC1A-E90D-41E4-85F1-0BAD669E3EE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4531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220712D0-D001-4D7A-B99F-A7873A6B09F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79580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30"/>
          <p:cNvSpPr txBox="1">
            <a:spLocks noChangeArrowheads="1"/>
          </p:cNvSpPr>
          <p:nvPr userDrawn="1"/>
        </p:nvSpPr>
        <p:spPr bwMode="auto">
          <a:xfrm>
            <a:off x="2914650" y="228600"/>
            <a:ext cx="594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US" sz="2000" smtClean="0">
                <a:solidFill>
                  <a:schemeClr val="bg1"/>
                </a:solidFill>
                <a:latin typeface="DecimaUNI02 Rg" pitchFamily="50" charset="0"/>
              </a:rPr>
              <a:t>Al servizio di gente unica</a:t>
            </a:r>
            <a:endParaRPr lang="it-IT" sz="2000" smtClean="0">
              <a:solidFill>
                <a:schemeClr val="bg1"/>
              </a:solidFill>
              <a:latin typeface="DecimaUNI02 Rg" pitchFamily="50" charset="0"/>
            </a:endParaRPr>
          </a:p>
        </p:txBody>
      </p:sp>
      <p:sp>
        <p:nvSpPr>
          <p:cNvPr id="3" name="Text Box 1032"/>
          <p:cNvSpPr txBox="1">
            <a:spLocks noChangeArrowheads="1"/>
          </p:cNvSpPr>
          <p:nvPr userDrawn="1"/>
        </p:nvSpPr>
        <p:spPr bwMode="auto">
          <a:xfrm>
            <a:off x="3257550" y="5029200"/>
            <a:ext cx="3028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endParaRPr lang="it-IT" sz="2800" smtClean="0">
              <a:solidFill>
                <a:schemeClr val="bg1"/>
              </a:solidFill>
              <a:latin typeface="DecimaUNI02 Rg" pitchFamily="50" charset="0"/>
            </a:endParaRPr>
          </a:p>
        </p:txBody>
      </p:sp>
      <p:sp>
        <p:nvSpPr>
          <p:cNvPr id="4" name="Text Box 1033"/>
          <p:cNvSpPr txBox="1">
            <a:spLocks noChangeArrowheads="1"/>
          </p:cNvSpPr>
          <p:nvPr userDrawn="1"/>
        </p:nvSpPr>
        <p:spPr bwMode="auto">
          <a:xfrm>
            <a:off x="0" y="6096000"/>
            <a:ext cx="24003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endParaRPr lang="it-IT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2153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5080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443663" y="990600"/>
            <a:ext cx="2014537" cy="44958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00050" y="990600"/>
            <a:ext cx="5891213" cy="44958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4275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olo, testo e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00050" y="990600"/>
            <a:ext cx="8058150" cy="762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00050" y="1981200"/>
            <a:ext cx="3952875" cy="3505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grafico 3"/>
          <p:cNvSpPr>
            <a:spLocks noGrp="1"/>
          </p:cNvSpPr>
          <p:nvPr>
            <p:ph type="chart" sz="half" idx="2"/>
          </p:nvPr>
        </p:nvSpPr>
        <p:spPr>
          <a:xfrm>
            <a:off x="4505325" y="1981200"/>
            <a:ext cx="3952875" cy="3505200"/>
          </a:xfrm>
        </p:spPr>
        <p:txBody>
          <a:bodyPr/>
          <a:lstStyle/>
          <a:p>
            <a:pPr lvl="0"/>
            <a:endParaRPr lang="it-IT" noProof="0" smtClean="0"/>
          </a:p>
        </p:txBody>
      </p:sp>
    </p:spTree>
    <p:extLst>
      <p:ext uri="{BB962C8B-B14F-4D97-AF65-F5344CB8AC3E}">
        <p14:creationId xmlns:p14="http://schemas.microsoft.com/office/powerpoint/2010/main" val="3335907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olo, grafico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00050" y="990600"/>
            <a:ext cx="8058150" cy="762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grafico 2"/>
          <p:cNvSpPr>
            <a:spLocks noGrp="1"/>
          </p:cNvSpPr>
          <p:nvPr>
            <p:ph type="chart" sz="half" idx="1"/>
          </p:nvPr>
        </p:nvSpPr>
        <p:spPr>
          <a:xfrm>
            <a:off x="400050" y="1981200"/>
            <a:ext cx="3952875" cy="3505200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05325" y="1981200"/>
            <a:ext cx="3952875" cy="3505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5757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olo, diagramma o organigram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00050" y="990600"/>
            <a:ext cx="8058150" cy="762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SmartArt 2"/>
          <p:cNvSpPr>
            <a:spLocks noGrp="1"/>
          </p:cNvSpPr>
          <p:nvPr>
            <p:ph type="dgm" idx="1"/>
          </p:nvPr>
        </p:nvSpPr>
        <p:spPr>
          <a:xfrm>
            <a:off x="400050" y="1981200"/>
            <a:ext cx="8058150" cy="3505200"/>
          </a:xfrm>
        </p:spPr>
        <p:txBody>
          <a:bodyPr/>
          <a:lstStyle/>
          <a:p>
            <a:pPr lvl="0"/>
            <a:endParaRPr lang="it-IT" noProof="0" smtClean="0"/>
          </a:p>
        </p:txBody>
      </p:sp>
    </p:spTree>
    <p:extLst>
      <p:ext uri="{BB962C8B-B14F-4D97-AF65-F5344CB8AC3E}">
        <p14:creationId xmlns:p14="http://schemas.microsoft.com/office/powerpoint/2010/main" val="17799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9702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784912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00050" y="1981200"/>
            <a:ext cx="3952875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05325" y="1981200"/>
            <a:ext cx="3952875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1852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1792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1598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7627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937855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65781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20200" cy="689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7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00050" y="990600"/>
            <a:ext cx="80581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8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0050" y="1981200"/>
            <a:ext cx="805815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Questo è lo stile da usare per l’elenco puntato.</a:t>
            </a:r>
          </a:p>
          <a:p>
            <a:pPr lvl="1"/>
            <a:r>
              <a:rPr lang="it-IT" smtClean="0"/>
              <a:t>Questo è lo stile per il secondo livello asdfasdfasdf asdf asdf asdfasd</a:t>
            </a:r>
          </a:p>
          <a:p>
            <a:pPr lvl="1"/>
            <a:r>
              <a:rPr lang="it-IT" smtClean="0"/>
              <a:t>	questo è lo stile per il terzo livello</a:t>
            </a:r>
          </a:p>
          <a:p>
            <a:pPr lvl="2"/>
            <a:r>
              <a:rPr lang="it-IT" smtClean="0"/>
              <a:t>questo è per il quarto</a:t>
            </a:r>
          </a:p>
          <a:p>
            <a:pPr lvl="3"/>
            <a:r>
              <a:rPr lang="it-IT" smtClean="0"/>
              <a:t>Questo è il quinto</a:t>
            </a:r>
          </a:p>
          <a:p>
            <a:pPr lvl="1"/>
            <a:endParaRPr lang="it-IT" smtClean="0"/>
          </a:p>
        </p:txBody>
      </p:sp>
      <p:sp>
        <p:nvSpPr>
          <p:cNvPr id="1029" name="Text Box 24"/>
          <p:cNvSpPr txBox="1">
            <a:spLocks noChangeArrowheads="1"/>
          </p:cNvSpPr>
          <p:nvPr userDrawn="1"/>
        </p:nvSpPr>
        <p:spPr bwMode="auto">
          <a:xfrm>
            <a:off x="457200" y="6324600"/>
            <a:ext cx="815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endParaRPr lang="it-IT" sz="2000" smtClean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5" r:id="rId12"/>
    <p:sldLayoutId id="2147483816" r:id="rId13"/>
    <p:sldLayoutId id="2147483817" r:id="rId14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1449C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DecimaW03 Rg" pitchFamily="2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DecimaW03 Rg" pitchFamily="2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DecimaW03 Rg" pitchFamily="2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DecimaW03 Rg" pitchFamily="2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DecimaW03 Rg" pitchFamily="2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DecimaW03 Rg" pitchFamily="2" charset="0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196752"/>
            <a:ext cx="8928992" cy="4824536"/>
          </a:xfrm>
        </p:spPr>
        <p:txBody>
          <a:bodyPr/>
          <a:lstStyle/>
          <a:p>
            <a:pPr lvl="1" algn="just" eaLnBrk="1" hangingPunct="1">
              <a:defRPr/>
            </a:pPr>
            <a:endParaRPr lang="it-IT" sz="2000" b="1" dirty="0" smtClean="0"/>
          </a:p>
          <a:p>
            <a:pPr marL="457200" indent="-457200" eaLnBrk="1" hangingPunct="1">
              <a:buAutoNum type="arabicPeriod"/>
              <a:defRPr/>
            </a:pPr>
            <a:endParaRPr lang="it-IT" sz="2400" b="1" dirty="0" smtClean="0"/>
          </a:p>
          <a:p>
            <a:pPr marL="457200" indent="-457200" eaLnBrk="1" hangingPunct="1">
              <a:buAutoNum type="arabicPeriod"/>
              <a:defRPr/>
            </a:pPr>
            <a:endParaRPr lang="it-IT" sz="2400" b="1" dirty="0"/>
          </a:p>
          <a:p>
            <a:pPr marL="0" indent="0" algn="ctr" eaLnBrk="1" hangingPunct="1">
              <a:buNone/>
              <a:defRPr/>
            </a:pPr>
            <a:r>
              <a:rPr lang="it-IT" sz="4000" b="1" dirty="0" smtClean="0">
                <a:solidFill>
                  <a:schemeClr val="accent2"/>
                </a:solidFill>
              </a:rPr>
              <a:t>BANDO RIPARTENZA CULTURA E SPORT </a:t>
            </a:r>
          </a:p>
          <a:p>
            <a:pPr marL="0" indent="0" algn="ctr" eaLnBrk="1" hangingPunct="1">
              <a:buNone/>
              <a:defRPr/>
            </a:pPr>
            <a:r>
              <a:rPr lang="it-IT" sz="4000" b="1" dirty="0">
                <a:solidFill>
                  <a:schemeClr val="accent2"/>
                </a:solidFill>
              </a:rPr>
              <a:t>a</a:t>
            </a:r>
            <a:r>
              <a:rPr lang="it-IT" sz="4000" b="1" dirty="0" smtClean="0">
                <a:solidFill>
                  <a:schemeClr val="accent2"/>
                </a:solidFill>
              </a:rPr>
              <a:t>nno 2021</a:t>
            </a:r>
          </a:p>
          <a:p>
            <a:pPr marL="0" indent="0" algn="ctr" eaLnBrk="1" hangingPunct="1">
              <a:buNone/>
              <a:defRPr/>
            </a:pPr>
            <a:endParaRPr lang="it-IT" sz="3200" b="1" dirty="0">
              <a:solidFill>
                <a:schemeClr val="accent2"/>
              </a:solidFill>
            </a:endParaRPr>
          </a:p>
          <a:p>
            <a:pPr marL="0" indent="0" algn="ctr" eaLnBrk="1" hangingPunct="1">
              <a:buNone/>
              <a:defRPr/>
            </a:pPr>
            <a:r>
              <a:rPr lang="it-IT" b="1" dirty="0" smtClean="0">
                <a:solidFill>
                  <a:schemeClr val="accent2"/>
                </a:solidFill>
              </a:rPr>
              <a:t>Servizio attività culturali</a:t>
            </a:r>
          </a:p>
          <a:p>
            <a:pPr marL="0" indent="0" algn="ctr" eaLnBrk="1" hangingPunct="1">
              <a:buNone/>
              <a:defRPr/>
            </a:pPr>
            <a:r>
              <a:rPr lang="it-IT" b="1" dirty="0" smtClean="0">
                <a:solidFill>
                  <a:schemeClr val="accent2"/>
                </a:solidFill>
              </a:rPr>
              <a:t>Direzione centrale cultura e sport</a:t>
            </a:r>
            <a:endParaRPr lang="it-IT" b="1" dirty="0">
              <a:solidFill>
                <a:schemeClr val="accent2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23817"/>
            <a:ext cx="1438692" cy="86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185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BENEFICIARI</a:t>
            </a:r>
            <a:r>
              <a:rPr lang="it-IT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it-IT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natura giuridica</a:t>
            </a:r>
            <a:r>
              <a:rPr lang="it-IT" b="1" dirty="0" smtClean="0">
                <a:solidFill>
                  <a:schemeClr val="accent2"/>
                </a:solidFill>
              </a:rPr>
              <a:t> </a:t>
            </a:r>
            <a:r>
              <a:rPr lang="it-IT" sz="2400" dirty="0">
                <a:solidFill>
                  <a:srgbClr val="7030A0"/>
                </a:solidFill>
              </a:rPr>
              <a:t>	</a:t>
            </a:r>
          </a:p>
          <a:p>
            <a:pPr lvl="1" algn="just" eaLnBrk="1" hangingPunct="1">
              <a:lnSpc>
                <a:spcPct val="80000"/>
              </a:lnSpc>
              <a:defRPr/>
            </a:pPr>
            <a:endParaRPr lang="it-IT" sz="1600" b="1" u="sng" dirty="0" smtClean="0">
              <a:solidFill>
                <a:schemeClr val="accent2"/>
              </a:solidFill>
            </a:endParaRP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it-IT" sz="1800" b="1" u="sng" dirty="0" smtClean="0">
                <a:solidFill>
                  <a:schemeClr val="accent2"/>
                </a:solidFill>
              </a:rPr>
              <a:t>Biblioteche riconosciute di interesse regionale</a:t>
            </a:r>
          </a:p>
          <a:p>
            <a:pPr lvl="0"/>
            <a:r>
              <a:rPr lang="it-IT" sz="1600" i="1" dirty="0"/>
              <a:t>Civica Biblioteca </a:t>
            </a:r>
            <a:r>
              <a:rPr lang="it-IT" sz="1600" i="1" dirty="0" err="1"/>
              <a:t>Guarneriana</a:t>
            </a:r>
            <a:r>
              <a:rPr lang="it-IT" sz="1600" i="1" dirty="0"/>
              <a:t> </a:t>
            </a:r>
            <a:endParaRPr lang="it-IT" sz="1600" dirty="0"/>
          </a:p>
          <a:p>
            <a:pPr lvl="0"/>
            <a:r>
              <a:rPr lang="it-IT" sz="1600" i="1" dirty="0" err="1"/>
              <a:t>Narodna</a:t>
            </a:r>
            <a:r>
              <a:rPr lang="it-IT" sz="1600" i="1" dirty="0"/>
              <a:t> in </a:t>
            </a:r>
            <a:r>
              <a:rPr lang="it-IT" sz="1600" i="1" dirty="0" err="1"/>
              <a:t>študijska</a:t>
            </a:r>
            <a:r>
              <a:rPr lang="it-IT" sz="1600" i="1" dirty="0"/>
              <a:t> </a:t>
            </a:r>
            <a:r>
              <a:rPr lang="it-IT" sz="1600" i="1" dirty="0" err="1"/>
              <a:t>knjižnica</a:t>
            </a:r>
            <a:r>
              <a:rPr lang="it-IT" sz="1600" i="1" dirty="0"/>
              <a:t> /Biblioteca nazionale slovena e degli Studi - Trieste</a:t>
            </a:r>
            <a:endParaRPr lang="it-IT" sz="1600" dirty="0"/>
          </a:p>
          <a:p>
            <a:pPr lvl="0"/>
            <a:r>
              <a:rPr lang="it-IT" sz="1600" i="1" dirty="0"/>
              <a:t>Biblioteche Storiche Diocesane di Udine </a:t>
            </a:r>
            <a:endParaRPr lang="it-IT" sz="1600" dirty="0"/>
          </a:p>
          <a:p>
            <a:pPr lvl="0"/>
            <a:r>
              <a:rPr lang="it-IT" sz="1600" i="1" dirty="0"/>
              <a:t>Biblioteca del Seminario Vescovile di Trieste </a:t>
            </a:r>
            <a:endParaRPr lang="it-IT" sz="1600" dirty="0"/>
          </a:p>
          <a:p>
            <a:pPr lvl="0"/>
            <a:r>
              <a:rPr lang="it-IT" sz="1600" i="1" dirty="0"/>
              <a:t>Biblioteca del Seminario Diocesano di Pordenone </a:t>
            </a:r>
            <a:endParaRPr lang="it-IT" sz="1600" dirty="0"/>
          </a:p>
          <a:p>
            <a:pPr lvl="0"/>
            <a:r>
              <a:rPr lang="it-IT" sz="1600" i="1" dirty="0"/>
              <a:t>Biblioteca del libro parlato “M. </a:t>
            </a:r>
            <a:r>
              <a:rPr lang="it-IT" sz="1600" i="1" dirty="0" err="1"/>
              <a:t>Mecchia</a:t>
            </a:r>
            <a:r>
              <a:rPr lang="it-IT" sz="1600" i="1" dirty="0"/>
              <a:t>” - Pordenone</a:t>
            </a:r>
            <a:endParaRPr lang="it-IT" sz="1600" dirty="0"/>
          </a:p>
          <a:p>
            <a:pPr lvl="0"/>
            <a:r>
              <a:rPr lang="it-IT" sz="1600" i="1" dirty="0"/>
              <a:t>Biblioteca della Società Filologica Friulana </a:t>
            </a:r>
            <a:endParaRPr lang="it-IT" sz="1600" dirty="0"/>
          </a:p>
          <a:p>
            <a:pPr lvl="0"/>
            <a:r>
              <a:rPr lang="it-IT" sz="1600" i="1" dirty="0"/>
              <a:t>Biblioteca pubblica del Seminario Teologico Centrale di Gorizia</a:t>
            </a:r>
            <a:endParaRPr lang="it-IT" sz="1600" dirty="0"/>
          </a:p>
          <a:p>
            <a:pPr lvl="0"/>
            <a:r>
              <a:rPr lang="it-IT" sz="1600" i="1" dirty="0"/>
              <a:t>Biblioteca Studi Biblici di Sacile </a:t>
            </a:r>
            <a:endParaRPr lang="it-IT" sz="1600" dirty="0"/>
          </a:p>
          <a:p>
            <a:pPr lvl="0"/>
            <a:r>
              <a:rPr lang="it-IT" sz="1600" i="1" dirty="0"/>
              <a:t>Biblioteca Scientifica e per i Pazienti del Centro di riferimento Oncologico AVIANO</a:t>
            </a:r>
            <a:endParaRPr lang="it-IT" sz="1600" dirty="0"/>
          </a:p>
          <a:p>
            <a:pPr lvl="0"/>
            <a:r>
              <a:rPr lang="it-IT" sz="1600" i="1" dirty="0"/>
              <a:t>Biblioteca Florio UDINE </a:t>
            </a:r>
            <a:endParaRPr lang="it-IT" sz="1600" dirty="0"/>
          </a:p>
          <a:p>
            <a:pPr lvl="0"/>
            <a:r>
              <a:rPr lang="it-IT" sz="1600" i="1" dirty="0"/>
              <a:t>Biblioteca “P. </a:t>
            </a:r>
            <a:r>
              <a:rPr lang="it-IT" sz="1600" i="1" dirty="0" err="1"/>
              <a:t>Bertolla</a:t>
            </a:r>
            <a:r>
              <a:rPr lang="it-IT" sz="1600" i="1" dirty="0"/>
              <a:t>” del Seminario arcivescovile di Udine </a:t>
            </a:r>
            <a:endParaRPr lang="it-IT" sz="1600" dirty="0"/>
          </a:p>
          <a:p>
            <a:pPr lvl="1" algn="just" eaLnBrk="1" hangingPunct="1">
              <a:lnSpc>
                <a:spcPct val="80000"/>
              </a:lnSpc>
              <a:defRPr/>
            </a:pPr>
            <a:endParaRPr lang="it-IT" sz="1400" u="sng" dirty="0" smtClean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23817"/>
            <a:ext cx="1438692" cy="86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400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BENEFICIARI</a:t>
            </a:r>
            <a:r>
              <a:rPr lang="it-IT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it-IT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natura giuridica</a:t>
            </a:r>
            <a:r>
              <a:rPr lang="it-IT" b="1" dirty="0" smtClean="0">
                <a:solidFill>
                  <a:schemeClr val="accent2"/>
                </a:solidFill>
              </a:rPr>
              <a:t> </a:t>
            </a:r>
            <a:r>
              <a:rPr lang="it-IT" sz="2400" dirty="0">
                <a:solidFill>
                  <a:srgbClr val="7030A0"/>
                </a:solidFill>
              </a:rPr>
              <a:t>	</a:t>
            </a:r>
          </a:p>
          <a:p>
            <a:pPr marL="0" indent="0" algn="just" eaLnBrk="1" hangingPunct="1">
              <a:buNone/>
              <a:defRPr/>
            </a:pPr>
            <a:endParaRPr lang="it-IT" sz="2400" dirty="0">
              <a:solidFill>
                <a:srgbClr val="7030A0"/>
              </a:solidFill>
            </a:endParaRPr>
          </a:p>
          <a:p>
            <a:pPr lvl="1" algn="just" eaLnBrk="1" hangingPunct="1">
              <a:lnSpc>
                <a:spcPct val="80000"/>
              </a:lnSpc>
              <a:defRPr/>
            </a:pPr>
            <a:endParaRPr lang="it-IT" sz="1400" u="sng" dirty="0" smtClean="0"/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2400" b="1" u="sng" dirty="0" smtClean="0">
                <a:solidFill>
                  <a:schemeClr val="accent2"/>
                </a:solidFill>
              </a:rPr>
              <a:t>Associazioni sportive dilettantistiche e società sportive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it-IT" sz="2400" b="1" dirty="0">
              <a:solidFill>
                <a:schemeClr val="accent2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2400" b="1" u="sng" dirty="0" smtClean="0">
                <a:solidFill>
                  <a:schemeClr val="accent2"/>
                </a:solidFill>
              </a:rPr>
              <a:t>Soggetti gestori di siti UNESCO</a:t>
            </a:r>
          </a:p>
          <a:p>
            <a:pPr lvl="1"/>
            <a:r>
              <a:rPr lang="it-IT" sz="1800" dirty="0"/>
              <a:t>Comune di Cividale del Friuli</a:t>
            </a:r>
          </a:p>
          <a:p>
            <a:pPr lvl="1"/>
            <a:r>
              <a:rPr lang="it-IT" sz="1800" dirty="0"/>
              <a:t>Comune di Palmanova</a:t>
            </a:r>
          </a:p>
          <a:p>
            <a:pPr lvl="1"/>
            <a:r>
              <a:rPr lang="it-IT" sz="1800" dirty="0"/>
              <a:t>Comune di Caneva</a:t>
            </a:r>
          </a:p>
          <a:p>
            <a:pPr lvl="1"/>
            <a:r>
              <a:rPr lang="it-IT" sz="1800" dirty="0"/>
              <a:t>Fondazione Aquileia/Comune di Aquileia</a:t>
            </a:r>
          </a:p>
          <a:p>
            <a:pPr lvl="1" algn="just" eaLnBrk="1" hangingPunct="1">
              <a:lnSpc>
                <a:spcPct val="80000"/>
              </a:lnSpc>
              <a:defRPr/>
            </a:pPr>
            <a:endParaRPr lang="it-IT" sz="2000" b="1" u="sng" dirty="0" smtClean="0">
              <a:solidFill>
                <a:schemeClr val="accent2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2400" b="1" u="sng" dirty="0" smtClean="0">
                <a:solidFill>
                  <a:schemeClr val="accent2"/>
                </a:solidFill>
              </a:rPr>
              <a:t>Raggruppamenti o  associazioni temporanei dei soggetti di cui sopra (mandato collettivo speciale con rappresentanza a mandatario)</a:t>
            </a:r>
            <a:endParaRPr lang="it-IT" sz="2400" b="1" dirty="0">
              <a:solidFill>
                <a:schemeClr val="accent2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23817"/>
            <a:ext cx="1438692" cy="86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576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BENEFICIARI</a:t>
            </a:r>
            <a:r>
              <a:rPr lang="it-IT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it-IT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natura giuridica</a:t>
            </a:r>
            <a:r>
              <a:rPr lang="it-IT" sz="2400" b="1" dirty="0">
                <a:solidFill>
                  <a:srgbClr val="7030A0"/>
                </a:solidFill>
              </a:rPr>
              <a:t>	</a:t>
            </a:r>
            <a:endParaRPr lang="it-IT" sz="2400" b="1" dirty="0" smtClean="0">
              <a:solidFill>
                <a:srgbClr val="7030A0"/>
              </a:solidFill>
            </a:endParaRPr>
          </a:p>
          <a:p>
            <a:pPr marL="0" indent="0" algn="ctr" eaLnBrk="1" hangingPunct="1">
              <a:buNone/>
              <a:defRPr/>
            </a:pPr>
            <a:endParaRPr lang="it-IT" sz="2400" dirty="0">
              <a:solidFill>
                <a:srgbClr val="7030A0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it-IT" sz="2400" b="1" dirty="0" smtClean="0">
                <a:solidFill>
                  <a:schemeClr val="accent2"/>
                </a:solidFill>
              </a:rPr>
              <a:t>Soggetti pubblici e Università </a:t>
            </a:r>
            <a:r>
              <a:rPr lang="it-IT" sz="2400" u="sng" dirty="0" smtClean="0">
                <a:solidFill>
                  <a:schemeClr val="accent2"/>
                </a:solidFill>
              </a:rPr>
              <a:t>esclusivamente</a:t>
            </a:r>
            <a:r>
              <a:rPr lang="it-IT" sz="2400" dirty="0" smtClean="0">
                <a:solidFill>
                  <a:schemeClr val="accent2"/>
                </a:solidFill>
              </a:rPr>
              <a:t> in qualità di gestori di ecomusei, musei e biblioteche e siti UNESCO</a:t>
            </a:r>
            <a:endParaRPr lang="it-IT" sz="2400" b="1" dirty="0" smtClean="0">
              <a:solidFill>
                <a:schemeClr val="accent2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23817"/>
            <a:ext cx="1438692" cy="86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453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BENEFICIARI</a:t>
            </a:r>
            <a:r>
              <a:rPr lang="it-IT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requisiti</a:t>
            </a:r>
            <a:r>
              <a:rPr lang="it-IT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it-IT" sz="24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 eaLnBrk="1" hangingPunct="1">
              <a:buNone/>
              <a:defRPr/>
            </a:pPr>
            <a:endParaRPr lang="it-IT" sz="2400" dirty="0" smtClean="0">
              <a:solidFill>
                <a:srgbClr val="7030A0"/>
              </a:solidFill>
            </a:endParaRPr>
          </a:p>
          <a:p>
            <a:pPr marL="0" indent="0" algn="ctr" eaLnBrk="1" hangingPunct="1">
              <a:buNone/>
              <a:defRPr/>
            </a:pPr>
            <a:endParaRPr lang="it-IT" sz="2400" dirty="0">
              <a:solidFill>
                <a:srgbClr val="7030A0"/>
              </a:solidFill>
            </a:endParaRPr>
          </a:p>
          <a:p>
            <a:pPr algn="just" eaLnBrk="1" hangingPunct="1">
              <a:defRPr/>
            </a:pPr>
            <a:r>
              <a:rPr lang="it-IT" sz="2400" b="1" dirty="0" smtClean="0">
                <a:solidFill>
                  <a:schemeClr val="accent2"/>
                </a:solidFill>
              </a:rPr>
              <a:t>Regolarmente costituiti con atto pubblico o scrittura privata registrata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it-IT" sz="2400" dirty="0" smtClean="0"/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2400" b="1" dirty="0" smtClean="0">
                <a:solidFill>
                  <a:schemeClr val="accent2"/>
                </a:solidFill>
              </a:rPr>
              <a:t>Sede legale o operativa in Friuli Venezia Giulia al  momento dell’erogazione dell’incentivo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23817"/>
            <a:ext cx="1438692" cy="86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969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ESCLUSIONI SOGGETTIVE</a:t>
            </a:r>
          </a:p>
          <a:p>
            <a:pPr marL="0" indent="0" algn="ctr" eaLnBrk="1" hangingPunct="1">
              <a:buNone/>
              <a:defRPr/>
            </a:pPr>
            <a:endParaRPr lang="it-IT" b="1" dirty="0" smtClean="0">
              <a:solidFill>
                <a:srgbClr val="00B05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000" b="1" dirty="0" smtClean="0">
                <a:solidFill>
                  <a:schemeClr val="accent2"/>
                </a:solidFill>
              </a:rPr>
              <a:t>Soggetti </a:t>
            </a:r>
            <a:r>
              <a:rPr lang="it-IT" sz="2000" b="1" dirty="0">
                <a:solidFill>
                  <a:schemeClr val="accent2"/>
                </a:solidFill>
              </a:rPr>
              <a:t>beneficiari </a:t>
            </a:r>
            <a:r>
              <a:rPr lang="it-IT" sz="2000" b="1" dirty="0" smtClean="0">
                <a:solidFill>
                  <a:schemeClr val="accent2"/>
                </a:solidFill>
              </a:rPr>
              <a:t>regolamenti triennali ex legge regionale 16/2014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000" b="1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it-IT" sz="2000" b="1" dirty="0" smtClean="0">
                <a:solidFill>
                  <a:schemeClr val="accent2"/>
                </a:solidFill>
              </a:rPr>
              <a:t>Soggetti </a:t>
            </a:r>
            <a:r>
              <a:rPr lang="it-IT" sz="2000" b="1" dirty="0">
                <a:solidFill>
                  <a:schemeClr val="accent2"/>
                </a:solidFill>
              </a:rPr>
              <a:t>individuati puntualmente da legge regionale 16/2014</a:t>
            </a:r>
            <a:r>
              <a:rPr lang="it-IT" sz="2000" b="1" dirty="0" smtClean="0">
                <a:solidFill>
                  <a:schemeClr val="accent2"/>
                </a:solidFill>
              </a:rPr>
              <a:t>: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2000" b="1" dirty="0">
              <a:solidFill>
                <a:schemeClr val="accent2"/>
              </a:solidFill>
            </a:endParaRPr>
          </a:p>
          <a:p>
            <a:pPr marL="685800" lvl="1" eaLnBrk="1" hangingPunct="1">
              <a:lnSpc>
                <a:spcPct val="80000"/>
              </a:lnSpc>
              <a:defRPr/>
            </a:pPr>
            <a:r>
              <a:rPr lang="it-IT" sz="1800" dirty="0"/>
              <a:t>Ente regionale Teatrale del Friuli Venezia Giulia (ERT</a:t>
            </a:r>
            <a:r>
              <a:rPr lang="it-IT" sz="1800" dirty="0" smtClean="0"/>
              <a:t>) (articolo 10)</a:t>
            </a:r>
            <a:endParaRPr lang="it-IT" sz="1800" dirty="0"/>
          </a:p>
          <a:p>
            <a:pPr marL="685800" lvl="1" eaLnBrk="1" hangingPunct="1">
              <a:lnSpc>
                <a:spcPct val="80000"/>
              </a:lnSpc>
              <a:defRPr/>
            </a:pPr>
            <a:r>
              <a:rPr lang="it-IT" sz="1800" dirty="0" smtClean="0"/>
              <a:t>Istituzione musicale e sinfonica del Friuli Venezia </a:t>
            </a:r>
            <a:r>
              <a:rPr lang="it-IT" sz="1800" dirty="0"/>
              <a:t>G</a:t>
            </a:r>
            <a:r>
              <a:rPr lang="it-IT" sz="1800" dirty="0" smtClean="0"/>
              <a:t>iulia (art. 17 bis)</a:t>
            </a:r>
          </a:p>
          <a:p>
            <a:pPr marL="685800" lvl="1" eaLnBrk="1" hangingPunct="1">
              <a:lnSpc>
                <a:spcPct val="80000"/>
              </a:lnSpc>
              <a:defRPr/>
            </a:pPr>
            <a:r>
              <a:rPr lang="it-IT" sz="1800" dirty="0" smtClean="0"/>
              <a:t>Associazione cineteca del Friuli (articolo 20) </a:t>
            </a:r>
          </a:p>
          <a:p>
            <a:pPr marL="685800" lvl="1" eaLnBrk="1" hangingPunct="1">
              <a:lnSpc>
                <a:spcPct val="80000"/>
              </a:lnSpc>
              <a:defRPr/>
            </a:pPr>
            <a:r>
              <a:rPr lang="it-IT" sz="1800" dirty="0" smtClean="0"/>
              <a:t>Centro di ricerca e archiviazione della fotografia (CRAF) (articolo 25)</a:t>
            </a:r>
          </a:p>
          <a:p>
            <a:pPr marL="685800" lvl="1" eaLnBrk="1" hangingPunct="1">
              <a:lnSpc>
                <a:spcPct val="80000"/>
              </a:lnSpc>
              <a:defRPr/>
            </a:pPr>
            <a:r>
              <a:rPr lang="it-IT" sz="1800" dirty="0" smtClean="0"/>
              <a:t>Istituto regionale per la cultura istriano-fiumano-dalmata  di Trieste (articolo 26 ter) </a:t>
            </a:r>
            <a:endParaRPr lang="it-IT" sz="1800" dirty="0">
              <a:solidFill>
                <a:srgbClr val="92D050"/>
              </a:solidFill>
            </a:endParaRPr>
          </a:p>
          <a:p>
            <a:pPr marL="685800" lvl="1" eaLnBrk="1" hangingPunct="1">
              <a:lnSpc>
                <a:spcPct val="80000"/>
              </a:lnSpc>
              <a:defRPr/>
            </a:pPr>
            <a:r>
              <a:rPr lang="it-IT" sz="1800" dirty="0"/>
              <a:t>Università popolare di </a:t>
            </a:r>
            <a:r>
              <a:rPr lang="it-IT" sz="1800" dirty="0" smtClean="0"/>
              <a:t>Trieste (articolo 27 bis)</a:t>
            </a:r>
            <a:endParaRPr lang="it-IT" sz="1800" dirty="0"/>
          </a:p>
          <a:p>
            <a:pPr marL="285750" eaLnBrk="1" hangingPunct="1">
              <a:lnSpc>
                <a:spcPct val="80000"/>
              </a:lnSpc>
              <a:defRPr/>
            </a:pPr>
            <a:endParaRPr lang="it-IT" sz="2000" b="1" dirty="0">
              <a:solidFill>
                <a:schemeClr val="accent2"/>
              </a:solidFill>
            </a:endParaRPr>
          </a:p>
          <a:p>
            <a:pPr marL="285750" eaLnBrk="1" hangingPunct="1">
              <a:lnSpc>
                <a:spcPct val="80000"/>
              </a:lnSpc>
              <a:defRPr/>
            </a:pPr>
            <a:endParaRPr lang="it-IT" sz="3200" b="1" dirty="0" smtClean="0">
              <a:solidFill>
                <a:schemeClr val="accent2"/>
              </a:solidFill>
            </a:endParaRPr>
          </a:p>
          <a:p>
            <a:pPr algn="ctr" eaLnBrk="1" hangingPunct="1"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23817"/>
            <a:ext cx="1438692" cy="86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580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PROGETTI AMMISSIBILI</a:t>
            </a:r>
          </a:p>
          <a:p>
            <a:pPr marL="0" indent="0" algn="ctr" eaLnBrk="1" hangingPunct="1">
              <a:buNone/>
              <a:defRPr/>
            </a:pPr>
            <a:endParaRPr lang="it-IT" sz="32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 eaLnBrk="1" hangingPunct="1">
              <a:buNone/>
              <a:defRPr/>
            </a:pPr>
            <a:r>
              <a:rPr lang="it-IT" sz="2000" dirty="0" smtClean="0">
                <a:solidFill>
                  <a:schemeClr val="accent2"/>
                </a:solidFill>
              </a:rPr>
              <a:t>Sono ammissibili  progetti aventi ad oggetto:</a:t>
            </a:r>
          </a:p>
          <a:p>
            <a:pPr marL="0" indent="0" algn="just" eaLnBrk="1" hangingPunct="1">
              <a:buNone/>
              <a:defRPr/>
            </a:pPr>
            <a:endParaRPr lang="it-IT" sz="24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eaLnBrk="1" hangingPunct="1">
              <a:defRPr/>
            </a:pPr>
            <a:r>
              <a:rPr lang="it-IT" sz="1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Attività culturali:</a:t>
            </a:r>
          </a:p>
          <a:p>
            <a:pPr lvl="1" algn="just" eaLnBrk="1" hangingPunct="1">
              <a:defRPr/>
            </a:pPr>
            <a:r>
              <a:rPr lang="it-IT" sz="1600" dirty="0"/>
              <a:t>produzione, organizzazione, realizzazione e promozione di eventi, manifestazioni, festival, stagioni o rassegne nel settore dello spettacolo dal </a:t>
            </a:r>
            <a:r>
              <a:rPr lang="it-IT" sz="1600" dirty="0" smtClean="0"/>
              <a:t>vivo</a:t>
            </a:r>
          </a:p>
          <a:p>
            <a:pPr lvl="1" algn="just" eaLnBrk="1" hangingPunct="1">
              <a:defRPr/>
            </a:pPr>
            <a:r>
              <a:rPr lang="it-IT" sz="1600" dirty="0" smtClean="0"/>
              <a:t>attività espositive</a:t>
            </a:r>
          </a:p>
          <a:p>
            <a:pPr lvl="1" algn="just" eaLnBrk="1" hangingPunct="1">
              <a:defRPr/>
            </a:pPr>
            <a:r>
              <a:rPr lang="it-IT" sz="1600" dirty="0" smtClean="0"/>
              <a:t> attività </a:t>
            </a:r>
            <a:r>
              <a:rPr lang="it-IT" sz="1600" dirty="0"/>
              <a:t>di divulgazione della cultura umanistica e </a:t>
            </a:r>
            <a:r>
              <a:rPr lang="it-IT" sz="1600" dirty="0" smtClean="0"/>
              <a:t>scientifica</a:t>
            </a:r>
          </a:p>
          <a:p>
            <a:pPr lvl="1" algn="just" eaLnBrk="1" hangingPunct="1">
              <a:defRPr/>
            </a:pPr>
            <a:r>
              <a:rPr lang="it-IT" sz="1600" dirty="0" smtClean="0"/>
              <a:t> </a:t>
            </a:r>
            <a:r>
              <a:rPr lang="it-IT" sz="1600" dirty="0"/>
              <a:t>valorizzazione della cultura </a:t>
            </a:r>
            <a:r>
              <a:rPr lang="it-IT" sz="1600" dirty="0" smtClean="0"/>
              <a:t>cinematografica</a:t>
            </a:r>
          </a:p>
          <a:p>
            <a:pPr lvl="1" algn="just" eaLnBrk="1" hangingPunct="1">
              <a:defRPr/>
            </a:pPr>
            <a:endParaRPr lang="it-IT" sz="1600" dirty="0" smtClean="0"/>
          </a:p>
          <a:p>
            <a:pPr algn="just" eaLnBrk="1" hangingPunct="1">
              <a:defRPr/>
            </a:pPr>
            <a:r>
              <a:rPr lang="it-IT" sz="1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Gestione e valorizzazione dei beni del patrimonio culturale o di altri luoghi della cultura regionale </a:t>
            </a:r>
            <a:r>
              <a:rPr lang="it-IT" sz="1600" dirty="0" smtClean="0"/>
              <a:t>(anche mediante la digitalizzazione del patrimonio e l’uso di tecnologie digitali</a:t>
            </a:r>
            <a:r>
              <a:rPr lang="it-IT" sz="1800" dirty="0" smtClean="0"/>
              <a:t>)</a:t>
            </a:r>
            <a:endParaRPr lang="it-IT" sz="1200" b="1" dirty="0">
              <a:solidFill>
                <a:schemeClr val="accent2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23817"/>
            <a:ext cx="1438692" cy="86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358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PROGETTI AMMISSIBILI: MULTISETTORAILI  E INTEGRATI</a:t>
            </a:r>
          </a:p>
          <a:p>
            <a:pPr marL="0" indent="0" algn="ctr" eaLnBrk="1" hangingPunct="1">
              <a:buNone/>
              <a:defRPr/>
            </a:pPr>
            <a:endParaRPr lang="it-IT" sz="32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 eaLnBrk="1" hangingPunct="1">
              <a:buNone/>
              <a:defRPr/>
            </a:pPr>
            <a:r>
              <a:rPr lang="it-IT" dirty="0" smtClean="0">
                <a:solidFill>
                  <a:schemeClr val="accent2"/>
                </a:solidFill>
              </a:rPr>
              <a:t>I progetti ammissibili possono essere anche </a:t>
            </a:r>
            <a:r>
              <a:rPr lang="it-IT" b="1" dirty="0" smtClean="0">
                <a:solidFill>
                  <a:schemeClr val="accent2"/>
                </a:solidFill>
              </a:rPr>
              <a:t>multisettoriali e integrati </a:t>
            </a:r>
            <a:r>
              <a:rPr lang="it-IT" dirty="0" smtClean="0">
                <a:solidFill>
                  <a:schemeClr val="accent2"/>
                </a:solidFill>
              </a:rPr>
              <a:t>e possono prevedere anche la presenza di eventi e </a:t>
            </a:r>
            <a:r>
              <a:rPr lang="it-IT" b="1" dirty="0" smtClean="0">
                <a:solidFill>
                  <a:schemeClr val="accent2"/>
                </a:solidFill>
              </a:rPr>
              <a:t>attività collaterali sportive </a:t>
            </a:r>
            <a:r>
              <a:rPr lang="it-IT" dirty="0" smtClean="0">
                <a:solidFill>
                  <a:schemeClr val="accent2"/>
                </a:solidFill>
              </a:rPr>
              <a:t>di carattere agonistico, amatoriale, ludico o ricreativo.</a:t>
            </a:r>
            <a:endParaRPr lang="it-IT" b="1" dirty="0" smtClean="0">
              <a:solidFill>
                <a:schemeClr val="accent2"/>
              </a:solidFill>
            </a:endParaRPr>
          </a:p>
          <a:p>
            <a:pPr algn="ctr" eaLnBrk="1" hangingPunct="1"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23817"/>
            <a:ext cx="1438692" cy="86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550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PROGETTI </a:t>
            </a:r>
            <a:r>
              <a:rPr lang="it-IT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AMMISSIBILI</a:t>
            </a:r>
          </a:p>
          <a:p>
            <a:pPr marL="0" indent="0" eaLnBrk="1" hangingPunct="1">
              <a:buNone/>
              <a:defRPr/>
            </a:pPr>
            <a:r>
              <a:rPr lang="it-IT" sz="2000" dirty="0" smtClean="0">
                <a:solidFill>
                  <a:srgbClr val="7030A0"/>
                </a:solidFill>
              </a:rPr>
              <a:t>Sono ammissibili a incentivo  i progetti che</a:t>
            </a:r>
            <a:r>
              <a:rPr lang="it-IT" sz="2400" dirty="0" smtClean="0">
                <a:solidFill>
                  <a:srgbClr val="7030A0"/>
                </a:solidFill>
              </a:rPr>
              <a:t>:</a:t>
            </a:r>
          </a:p>
          <a:p>
            <a:pPr eaLnBrk="1" hangingPunct="1">
              <a:defRPr/>
            </a:pPr>
            <a:r>
              <a:rPr lang="it-IT" sz="2000" dirty="0" smtClean="0">
                <a:solidFill>
                  <a:schemeClr val="accent2">
                    <a:lumMod val="75000"/>
                  </a:schemeClr>
                </a:solidFill>
              </a:rPr>
              <a:t>Prevedono</a:t>
            </a:r>
            <a:r>
              <a:rPr lang="it-IT" sz="2000" b="1" dirty="0" smtClean="0">
                <a:solidFill>
                  <a:srgbClr val="FF0000"/>
                </a:solidFill>
              </a:rPr>
              <a:t> l’a</a:t>
            </a:r>
            <a:r>
              <a:rPr lang="it-IT" sz="2000" b="1" dirty="0" smtClean="0">
                <a:solidFill>
                  <a:srgbClr val="FF0000"/>
                </a:solidFill>
              </a:rPr>
              <a:t>ssunzione </a:t>
            </a:r>
            <a:r>
              <a:rPr lang="it-IT" sz="2000" dirty="0">
                <a:solidFill>
                  <a:schemeClr val="accent2"/>
                </a:solidFill>
              </a:rPr>
              <a:t>di almeno un dipendente artistico, sportivo o tecnico </a:t>
            </a:r>
            <a:r>
              <a:rPr lang="it-IT" sz="2000" b="1" u="sng" dirty="0">
                <a:solidFill>
                  <a:srgbClr val="C00000"/>
                </a:solidFill>
              </a:rPr>
              <a:t>(no amministrativo</a:t>
            </a:r>
            <a:r>
              <a:rPr lang="it-IT" sz="2000" b="1" dirty="0">
                <a:solidFill>
                  <a:srgbClr val="C00000"/>
                </a:solidFill>
              </a:rPr>
              <a:t>), </a:t>
            </a:r>
            <a:r>
              <a:rPr lang="it-IT" sz="2000" dirty="0">
                <a:solidFill>
                  <a:schemeClr val="accent2"/>
                </a:solidFill>
              </a:rPr>
              <a:t>con un numero minimo d</a:t>
            </a:r>
            <a:r>
              <a:rPr lang="it-IT" sz="2000" dirty="0">
                <a:solidFill>
                  <a:srgbClr val="7030A0"/>
                </a:solidFill>
              </a:rPr>
              <a:t>i </a:t>
            </a:r>
            <a:r>
              <a:rPr lang="it-IT" sz="2000" dirty="0">
                <a:solidFill>
                  <a:srgbClr val="FF0000"/>
                </a:solidFill>
              </a:rPr>
              <a:t>30 giornate lavorative </a:t>
            </a:r>
            <a:r>
              <a:rPr lang="it-IT" sz="2000" dirty="0">
                <a:solidFill>
                  <a:schemeClr val="accent2"/>
                </a:solidFill>
              </a:rPr>
              <a:t> (comprensivo di giornate di prova nel caso di dipendente artistico) o </a:t>
            </a:r>
            <a:r>
              <a:rPr lang="it-IT" sz="2000" b="1" dirty="0">
                <a:solidFill>
                  <a:srgbClr val="FF0000"/>
                </a:solidFill>
              </a:rPr>
              <a:t>incarico</a:t>
            </a:r>
            <a:r>
              <a:rPr lang="it-IT" sz="2000" dirty="0">
                <a:solidFill>
                  <a:schemeClr val="accent2"/>
                </a:solidFill>
              </a:rPr>
              <a:t> ad almeno un professionista o imprenditore individuale artistico,  sportivo o tecnico con partita IVA. Escluse modalità di pagamento per prestazione occasionale con ritenuta d’acconto o con cessione dell’opera dell’ingegno, d’immagine o d’autore.</a:t>
            </a:r>
            <a:r>
              <a:rPr lang="it-IT" sz="2000" dirty="0">
                <a:solidFill>
                  <a:srgbClr val="FF0000"/>
                </a:solidFill>
              </a:rPr>
              <a:t> </a:t>
            </a:r>
            <a:r>
              <a:rPr lang="it-IT" sz="2000" dirty="0">
                <a:solidFill>
                  <a:srgbClr val="92D050"/>
                </a:solidFill>
              </a:rPr>
              <a:t>New</a:t>
            </a:r>
          </a:p>
          <a:p>
            <a:pPr eaLnBrk="1" hangingPunct="1">
              <a:defRPr/>
            </a:pPr>
            <a:endParaRPr lang="it-IT" sz="2000" dirty="0">
              <a:solidFill>
                <a:srgbClr val="92D050"/>
              </a:solidFill>
            </a:endParaRPr>
          </a:p>
          <a:p>
            <a:pPr lvl="2" eaLnBrk="1" hangingPunct="1">
              <a:defRPr/>
            </a:pPr>
            <a:r>
              <a:rPr lang="it-IT" sz="2000" dirty="0">
                <a:solidFill>
                  <a:srgbClr val="FF66FF"/>
                </a:solidFill>
              </a:rPr>
              <a:t>Obbligatoria </a:t>
            </a:r>
            <a:r>
              <a:rPr lang="it-IT" sz="2000" b="1" dirty="0">
                <a:solidFill>
                  <a:srgbClr val="FF66FF"/>
                </a:solidFill>
              </a:rPr>
              <a:t>almeno una assunzione </a:t>
            </a:r>
            <a:r>
              <a:rPr lang="it-IT" sz="2000" dirty="0">
                <a:solidFill>
                  <a:srgbClr val="FF66FF"/>
                </a:solidFill>
              </a:rPr>
              <a:t>a 30 giornate: </a:t>
            </a:r>
            <a:r>
              <a:rPr lang="it-IT" sz="2000" b="1" dirty="0">
                <a:solidFill>
                  <a:srgbClr val="FF66FF"/>
                </a:solidFill>
              </a:rPr>
              <a:t>non frazionabile </a:t>
            </a:r>
            <a:r>
              <a:rPr lang="it-IT" sz="2000" dirty="0">
                <a:solidFill>
                  <a:srgbClr val="FF66FF"/>
                </a:solidFill>
              </a:rPr>
              <a:t>(ad esempio non ammesse tre assunzioni di 10 giorni ciascuna)</a:t>
            </a:r>
          </a:p>
          <a:p>
            <a:pPr lvl="2" eaLnBrk="1" hangingPunct="1">
              <a:defRPr/>
            </a:pPr>
            <a:r>
              <a:rPr lang="it-IT" sz="2000" dirty="0">
                <a:solidFill>
                  <a:srgbClr val="FF66FF"/>
                </a:solidFill>
              </a:rPr>
              <a:t>Può trattarsi anche  di contratto (nuovo) a persona già contrattualizzata in passato</a:t>
            </a:r>
            <a:endParaRPr lang="it-IT" sz="2000" b="1" dirty="0">
              <a:solidFill>
                <a:schemeClr val="accent2"/>
              </a:solidFill>
            </a:endParaRPr>
          </a:p>
          <a:p>
            <a:pPr marL="0" indent="0" eaLnBrk="1" hangingPunct="1">
              <a:buNone/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23817"/>
            <a:ext cx="1438692" cy="86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986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PROGETTI AMMISSIBILI</a:t>
            </a:r>
          </a:p>
          <a:p>
            <a:pPr marL="0" indent="0" algn="ctr" eaLnBrk="1" hangingPunct="1">
              <a:buNone/>
              <a:defRPr/>
            </a:pPr>
            <a:endParaRPr lang="it-IT" sz="32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just"/>
            <a:r>
              <a:rPr lang="it-IT" sz="2200" dirty="0"/>
              <a:t>I progetti </a:t>
            </a:r>
            <a:r>
              <a:rPr lang="it-IT" sz="2200" dirty="0" smtClean="0"/>
              <a:t>devono </a:t>
            </a:r>
            <a:r>
              <a:rPr lang="it-IT" sz="2200" dirty="0"/>
              <a:t>svolgersi prevalentemente nel territorio del Friuli Venezia </a:t>
            </a:r>
            <a:r>
              <a:rPr lang="it-IT" sz="2200" dirty="0" smtClean="0"/>
              <a:t>Giulia</a:t>
            </a:r>
          </a:p>
          <a:p>
            <a:pPr lvl="0" algn="just"/>
            <a:endParaRPr lang="it-IT" sz="2200" dirty="0"/>
          </a:p>
          <a:p>
            <a:pPr lvl="0" algn="just"/>
            <a:r>
              <a:rPr lang="it-IT" sz="2200" dirty="0"/>
              <a:t>I progetti </a:t>
            </a:r>
            <a:r>
              <a:rPr lang="it-IT" sz="2200" dirty="0" smtClean="0"/>
              <a:t>devono </a:t>
            </a:r>
            <a:r>
              <a:rPr lang="it-IT" sz="2200" dirty="0"/>
              <a:t>prevedere forme e modalità di realizzazione dell’iniziativa culturale alternative allo svolgimento alla presenza del pubblico, nel caso di provvedimenti di contenimento e gestione dell’emergenza epidemiologica da COVID-19 di sospensione o restrizione che vietino la presenza di </a:t>
            </a:r>
            <a:r>
              <a:rPr lang="it-IT" sz="2200" dirty="0" smtClean="0"/>
              <a:t>pubblico </a:t>
            </a:r>
            <a:endParaRPr lang="it-IT" sz="2200" dirty="0"/>
          </a:p>
          <a:p>
            <a:pPr marL="0" indent="0" eaLnBrk="1" hangingPunct="1">
              <a:buNone/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23817"/>
            <a:ext cx="1438692" cy="86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439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PROGETTI </a:t>
            </a: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INAMMISSIBILI (esclusioni oggettive)</a:t>
            </a:r>
            <a:endParaRPr lang="it-IT" sz="32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 eaLnBrk="1" hangingPunct="1">
              <a:buNone/>
              <a:defRPr/>
            </a:pPr>
            <a:endParaRPr lang="it-IT" b="1" dirty="0" smtClean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 eaLnBrk="1" hangingPunct="1">
              <a:buFont typeface="+mj-lt"/>
              <a:buAutoNum type="arabicPeriod"/>
              <a:defRPr/>
            </a:pPr>
            <a:r>
              <a:rPr lang="it-IT" sz="2200" dirty="0" smtClean="0"/>
              <a:t>progetti  già finanziati nel 2021 a valere su Avvisi annuali ex </a:t>
            </a:r>
            <a:r>
              <a:rPr lang="it-IT" sz="2200" dirty="0" err="1" smtClean="0"/>
              <a:t>dgr</a:t>
            </a:r>
            <a:r>
              <a:rPr lang="it-IT" sz="2200" dirty="0" smtClean="0"/>
              <a:t> 1752/2021</a:t>
            </a:r>
          </a:p>
          <a:p>
            <a:pPr marL="457200" indent="-457200" algn="just" eaLnBrk="1" hangingPunct="1">
              <a:buFont typeface="+mj-lt"/>
              <a:buAutoNum type="arabicPeriod"/>
              <a:defRPr/>
            </a:pPr>
            <a:r>
              <a:rPr lang="it-IT" sz="2200" dirty="0" smtClean="0"/>
              <a:t>progetti  già finanziati nel 2021  a valere su Regolamenti triennali ex legge regionale 16/2014</a:t>
            </a:r>
          </a:p>
          <a:p>
            <a:pPr marL="457200" indent="-457200" algn="just" eaLnBrk="1" hangingPunct="1">
              <a:buFont typeface="+mj-lt"/>
              <a:buAutoNum type="arabicPeriod"/>
              <a:defRPr/>
            </a:pPr>
            <a:r>
              <a:rPr lang="it-IT" sz="2200" dirty="0"/>
              <a:t>progetti oggetto di convenzione con beneficiari di incentivi triennali ex articolo 29 bis legge regionale </a:t>
            </a:r>
            <a:r>
              <a:rPr lang="it-IT" sz="2200" dirty="0" smtClean="0"/>
              <a:t>16/2014</a:t>
            </a:r>
          </a:p>
          <a:p>
            <a:pPr marL="457200" indent="-457200" algn="just" eaLnBrk="1" hangingPunct="1">
              <a:buFont typeface="+mj-lt"/>
              <a:buAutoNum type="arabicPeriod"/>
              <a:defRPr/>
            </a:pPr>
            <a:r>
              <a:rPr lang="it-IT" sz="2200" dirty="0"/>
              <a:t>c</a:t>
            </a:r>
            <a:r>
              <a:rPr lang="it-IT" sz="2200" dirty="0" smtClean="0"/>
              <a:t>ontenitori culturali e creativi ex articolo 30 bis legge regionale 16/2014</a:t>
            </a:r>
          </a:p>
          <a:p>
            <a:pPr marL="457200" indent="-457200" algn="just" eaLnBrk="1" hangingPunct="1">
              <a:buFont typeface="+mj-lt"/>
              <a:buAutoNum type="arabicPeriod"/>
              <a:defRPr/>
            </a:pPr>
            <a:r>
              <a:rPr lang="it-IT" sz="2200" dirty="0" smtClean="0">
                <a:solidFill>
                  <a:srgbClr val="FF0000"/>
                </a:solidFill>
              </a:rPr>
              <a:t> </a:t>
            </a:r>
            <a:r>
              <a:rPr lang="it-IT" sz="2200" dirty="0"/>
              <a:t>p</a:t>
            </a:r>
            <a:r>
              <a:rPr lang="it-IT" sz="2200" dirty="0" smtClean="0"/>
              <a:t>rogetti già finanziati nel 2020 e 2021  per manifestazioni sportive, ai sensi degli articoli 11 e 18 della legge regionale 8/2003, e non ancora realizzate </a:t>
            </a:r>
            <a:endParaRPr lang="it-IT" dirty="0" smtClean="0">
              <a:solidFill>
                <a:srgbClr val="FF0000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23817"/>
            <a:ext cx="1438692" cy="86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771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196752"/>
            <a:ext cx="8928992" cy="4824536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INQUADRAMENTO NORMATIVO</a:t>
            </a:r>
          </a:p>
          <a:p>
            <a:pPr marL="0" indent="0" algn="ctr" eaLnBrk="1" hangingPunct="1">
              <a:buNone/>
              <a:defRPr/>
            </a:pPr>
            <a:endParaRPr lang="it-IT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eaLnBrk="1" hangingPunct="1">
              <a:defRPr/>
            </a:pPr>
            <a:r>
              <a:rPr lang="it-IT" sz="2000" b="1" dirty="0" smtClean="0">
                <a:solidFill>
                  <a:schemeClr val="accent2"/>
                </a:solidFill>
              </a:rPr>
              <a:t>Legge </a:t>
            </a:r>
            <a:r>
              <a:rPr lang="it-IT" sz="2000" b="1" dirty="0">
                <a:solidFill>
                  <a:schemeClr val="accent2"/>
                </a:solidFill>
              </a:rPr>
              <a:t>regionale </a:t>
            </a:r>
            <a:r>
              <a:rPr lang="it-IT" sz="2000" b="1" dirty="0" smtClean="0">
                <a:solidFill>
                  <a:schemeClr val="accent2"/>
                </a:solidFill>
              </a:rPr>
              <a:t>2/2021 </a:t>
            </a:r>
            <a:r>
              <a:rPr lang="it-IT" sz="1800" b="1" dirty="0" smtClean="0"/>
              <a:t>(Misure di sostegno e per la ripartenza dei settori cultura e sport e altre disposizioni settoriali)</a:t>
            </a:r>
          </a:p>
          <a:p>
            <a:pPr algn="just" eaLnBrk="1" hangingPunct="1">
              <a:defRPr/>
            </a:pPr>
            <a:r>
              <a:rPr lang="it-IT" sz="2000" b="1" dirty="0" smtClean="0">
                <a:solidFill>
                  <a:schemeClr val="accent2"/>
                </a:solidFill>
              </a:rPr>
              <a:t>Decreto del Presidente della Regione 33/2015 </a:t>
            </a:r>
            <a:r>
              <a:rPr lang="it-IT" sz="1600" b="1" dirty="0" smtClean="0"/>
              <a:t>(regolamento attuativo </a:t>
            </a:r>
            <a:r>
              <a:rPr lang="it-IT" sz="1600" b="1" dirty="0" err="1" smtClean="0"/>
              <a:t>l.r</a:t>
            </a:r>
            <a:r>
              <a:rPr lang="it-IT" sz="1600" b="1" dirty="0" smtClean="0"/>
              <a:t>. 16/2014): strumento giuridico individuato dalla legge regionale 16/2014 per definire:</a:t>
            </a:r>
          </a:p>
          <a:p>
            <a:pPr lvl="1" algn="just" eaLnBrk="1" hangingPunct="1">
              <a:defRPr/>
            </a:pPr>
            <a:r>
              <a:rPr lang="it-IT" sz="1600" b="1" dirty="0" smtClean="0"/>
              <a:t>Modalità </a:t>
            </a:r>
            <a:r>
              <a:rPr lang="it-IT" sz="1600" b="1" dirty="0"/>
              <a:t>selezione progetti: procedimento valutativo a bando (ai sensi dell’articolo 36, commi 1 e 3 della </a:t>
            </a:r>
            <a:r>
              <a:rPr lang="it-IT" sz="1600" b="1" dirty="0" err="1"/>
              <a:t>l.r</a:t>
            </a:r>
            <a:r>
              <a:rPr lang="it-IT" sz="1600" b="1" dirty="0"/>
              <a:t>. 7/2000)</a:t>
            </a:r>
          </a:p>
          <a:p>
            <a:pPr lvl="1" algn="just" eaLnBrk="1" hangingPunct="1">
              <a:defRPr/>
            </a:pPr>
            <a:r>
              <a:rPr lang="it-IT" sz="1600" b="1" dirty="0"/>
              <a:t>Spese ammissibili (e principi generali per ammissibilità spese)</a:t>
            </a:r>
          </a:p>
          <a:p>
            <a:pPr lvl="1" algn="just" eaLnBrk="1" hangingPunct="1">
              <a:defRPr/>
            </a:pPr>
            <a:r>
              <a:rPr lang="it-IT" sz="1600" b="1" dirty="0"/>
              <a:t>Spese non ammissibili</a:t>
            </a:r>
          </a:p>
          <a:p>
            <a:pPr lvl="1" algn="just" eaLnBrk="1" hangingPunct="1">
              <a:defRPr/>
            </a:pPr>
            <a:r>
              <a:rPr lang="it-IT" sz="1600" b="1" dirty="0"/>
              <a:t>Documentazione di spesa</a:t>
            </a:r>
          </a:p>
          <a:p>
            <a:pPr lvl="1" algn="just" eaLnBrk="1" hangingPunct="1">
              <a:defRPr/>
            </a:pPr>
            <a:r>
              <a:rPr lang="it-IT" sz="1600" b="1" dirty="0"/>
              <a:t>Termini del </a:t>
            </a:r>
            <a:r>
              <a:rPr lang="it-IT" sz="1600" b="1" dirty="0" smtClean="0"/>
              <a:t>procedimento</a:t>
            </a:r>
          </a:p>
          <a:p>
            <a:pPr marL="400050" algn="just" eaLnBrk="1" hangingPunct="1">
              <a:defRPr/>
            </a:pPr>
            <a:r>
              <a:rPr lang="it-IT" sz="2000" b="1" dirty="0" smtClean="0">
                <a:solidFill>
                  <a:schemeClr val="accent2"/>
                </a:solidFill>
              </a:rPr>
              <a:t>Deliberazione della Giunta regionale 831/2021</a:t>
            </a:r>
          </a:p>
          <a:p>
            <a:pPr marL="400050" algn="just" eaLnBrk="1" hangingPunct="1">
              <a:defRPr/>
            </a:pPr>
            <a:r>
              <a:rPr lang="it-IT" sz="2000" b="1" dirty="0" smtClean="0">
                <a:solidFill>
                  <a:schemeClr val="accent2"/>
                </a:solidFill>
              </a:rPr>
              <a:t>Bando Ripartenza Cultura e Sport</a:t>
            </a:r>
            <a:endParaRPr lang="it-IT" sz="2000" b="1" dirty="0"/>
          </a:p>
          <a:p>
            <a:pPr marL="457200" indent="-457200" eaLnBrk="1" hangingPunct="1">
              <a:buAutoNum type="arabicPeriod"/>
              <a:defRPr/>
            </a:pPr>
            <a:endParaRPr lang="it-IT" sz="2400" b="1" dirty="0" smtClean="0"/>
          </a:p>
          <a:p>
            <a:pPr marL="457200" indent="-457200" eaLnBrk="1" hangingPunct="1">
              <a:buAutoNum type="arabicPeriod"/>
              <a:defRPr/>
            </a:pPr>
            <a:endParaRPr lang="it-IT" sz="2400" b="1" dirty="0"/>
          </a:p>
          <a:p>
            <a:pPr marL="0" indent="0" algn="ctr" eaLnBrk="1" hangingPunct="1">
              <a:buNone/>
              <a:defRPr/>
            </a:pPr>
            <a:endParaRPr lang="it-IT" sz="2200" b="1" dirty="0" smtClean="0">
              <a:solidFill>
                <a:srgbClr val="FF0000"/>
              </a:solidFill>
            </a:endParaRPr>
          </a:p>
          <a:p>
            <a:pPr marL="0" indent="0" algn="ctr" eaLnBrk="1" hangingPunct="1">
              <a:buNone/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23817"/>
            <a:ext cx="1438692" cy="86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005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it-IT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SOGGETTO PROPONENTE: </a:t>
            </a: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SINGOLO O CAPOFILA</a:t>
            </a: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endParaRPr lang="it-IT" sz="32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2400" dirty="0" smtClean="0"/>
              <a:t>Il soggetto proponente può presentare domanda </a:t>
            </a:r>
            <a:r>
              <a:rPr lang="it-IT" sz="2400" u="sng" dirty="0" smtClean="0"/>
              <a:t>singolarmente</a:t>
            </a:r>
            <a:r>
              <a:rPr lang="it-IT" sz="2400" dirty="0" smtClean="0"/>
              <a:t> o in qualità di </a:t>
            </a:r>
            <a:r>
              <a:rPr lang="it-IT" sz="2400" u="sng" dirty="0" smtClean="0"/>
              <a:t>capofila</a:t>
            </a:r>
            <a:r>
              <a:rPr lang="it-IT" sz="2400" dirty="0" smtClean="0"/>
              <a:t> nell’ambito di un rapporto di partenariato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it-IT" sz="2400" dirty="0"/>
          </a:p>
          <a:p>
            <a:pPr algn="just" eaLnBrk="1" hangingPunct="1">
              <a:lnSpc>
                <a:spcPct val="80000"/>
              </a:lnSpc>
              <a:defRPr/>
            </a:pPr>
            <a:endParaRPr lang="it-IT" sz="2400" dirty="0" smtClean="0"/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2400" dirty="0" smtClean="0"/>
              <a:t>Il Capofila è unico beneficiario e referente dell’Amministrazione regionale, </a:t>
            </a:r>
            <a:r>
              <a:rPr lang="it-IT" sz="2400" dirty="0" smtClean="0">
                <a:solidFill>
                  <a:srgbClr val="92D050"/>
                </a:solidFill>
              </a:rPr>
              <a:t>salva ipotesi di partner co-beneficiario </a:t>
            </a:r>
            <a:r>
              <a:rPr lang="it-IT" sz="2400" i="1" dirty="0" smtClean="0">
                <a:solidFill>
                  <a:srgbClr val="92D050"/>
                </a:solidFill>
              </a:rPr>
              <a:t>new</a:t>
            </a:r>
            <a:endParaRPr lang="it-IT" sz="1200" b="1" i="1" dirty="0">
              <a:solidFill>
                <a:srgbClr val="92D050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23817"/>
            <a:ext cx="1438692" cy="86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44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0" y="1412776"/>
            <a:ext cx="8928992" cy="4752528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PARTENARIATO</a:t>
            </a: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endParaRPr lang="it-IT" sz="22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it-IT" sz="2000" b="1" dirty="0" smtClean="0">
                <a:solidFill>
                  <a:schemeClr val="accent2"/>
                </a:solidFill>
              </a:rPr>
              <a:t>Definizione: </a:t>
            </a:r>
            <a:r>
              <a:rPr lang="it-IT" sz="2000" dirty="0" smtClean="0"/>
              <a:t>rapporto fra più soggetti che condividono le </a:t>
            </a:r>
            <a:r>
              <a:rPr lang="it-IT" sz="2000" dirty="0" smtClean="0">
                <a:solidFill>
                  <a:srgbClr val="00B050"/>
                </a:solidFill>
              </a:rPr>
              <a:t>finalità </a:t>
            </a:r>
            <a:r>
              <a:rPr lang="it-IT" sz="2000" dirty="0" smtClean="0"/>
              <a:t>e il </a:t>
            </a:r>
            <a:r>
              <a:rPr lang="it-IT" sz="2000" dirty="0" smtClean="0">
                <a:solidFill>
                  <a:srgbClr val="00B050"/>
                </a:solidFill>
              </a:rPr>
              <a:t>contenuto</a:t>
            </a:r>
            <a:r>
              <a:rPr lang="it-IT" sz="2000" dirty="0" smtClean="0"/>
              <a:t> del progetto nella sua interezza e concordano le attività e i compiti spettanti a ciascuno di essi</a:t>
            </a:r>
          </a:p>
          <a:p>
            <a:pPr algn="just"/>
            <a:r>
              <a:rPr lang="it-IT" sz="2000" b="1" dirty="0" smtClean="0">
                <a:solidFill>
                  <a:schemeClr val="accent2"/>
                </a:solidFill>
              </a:rPr>
              <a:t>Tipologia apporto:</a:t>
            </a:r>
          </a:p>
          <a:p>
            <a:pPr lvl="1" algn="just"/>
            <a:r>
              <a:rPr lang="it-IT" sz="2000" dirty="0" smtClean="0"/>
              <a:t>Finanziamento</a:t>
            </a:r>
          </a:p>
          <a:p>
            <a:pPr lvl="1" algn="just"/>
            <a:r>
              <a:rPr lang="it-IT" sz="2000" dirty="0" smtClean="0"/>
              <a:t>Servizi</a:t>
            </a:r>
          </a:p>
          <a:p>
            <a:pPr lvl="1" algn="just"/>
            <a:r>
              <a:rPr lang="it-IT" sz="2000" dirty="0" smtClean="0"/>
              <a:t>Logistica</a:t>
            </a:r>
          </a:p>
          <a:p>
            <a:pPr lvl="1" algn="just"/>
            <a:r>
              <a:rPr lang="it-IT" sz="2000" dirty="0" smtClean="0"/>
              <a:t>Personale</a:t>
            </a:r>
          </a:p>
          <a:p>
            <a:pPr algn="just"/>
            <a:r>
              <a:rPr lang="it-IT" sz="2000" b="1" dirty="0" smtClean="0">
                <a:solidFill>
                  <a:schemeClr val="accent2"/>
                </a:solidFill>
              </a:rPr>
              <a:t>Remunerazione</a:t>
            </a:r>
            <a:r>
              <a:rPr lang="it-IT" sz="2000" dirty="0" smtClean="0"/>
              <a:t>: l’attività del partner può essere remunerata dal soggetto beneficiario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23817"/>
            <a:ext cx="1438692" cy="86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63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it-IT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PARTNER: NATURA </a:t>
            </a: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SOGGETTI</a:t>
            </a: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endParaRPr lang="it-IT" sz="36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800" dirty="0" smtClean="0"/>
              <a:t>Enti locali del Friuli Venezia Giulia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800" dirty="0" smtClean="0"/>
              <a:t>Soggetti pubblici  e articolazioni territoriali di enti pubblici nazionali presenti nel Friuli Venezia Giulia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800" dirty="0" smtClean="0"/>
              <a:t>Soggetti privati senza scopo di lucro, con sede legale o operativa in Friuli Venezia Giulia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800" dirty="0" smtClean="0"/>
              <a:t>Società cooperative che svolgono attività esclusivamente o prevalentemente culturali o artistiche, </a:t>
            </a:r>
            <a:r>
              <a:rPr lang="it-IT" sz="1800" dirty="0"/>
              <a:t>con sede legale o operativa in  Friuli Venezia  Giulia </a:t>
            </a:r>
            <a:endParaRPr lang="it-IT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800" dirty="0" smtClean="0"/>
              <a:t>Persone fisiche esercenti arti e professioni e imprenditori individuali, con sede legale o operativa in  Friuli Venezia  Giulia </a:t>
            </a:r>
            <a:r>
              <a:rPr lang="it-IT" sz="1800" i="1" dirty="0" smtClean="0">
                <a:solidFill>
                  <a:srgbClr val="92D050"/>
                </a:solidFill>
              </a:rPr>
              <a:t>new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800" dirty="0" smtClean="0"/>
              <a:t>Soggetti esclusi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800" dirty="0" smtClean="0"/>
              <a:t>Soggetti privati con scopo di lucro, con sede legale o operativa in Friuli Venezia Giulia </a:t>
            </a:r>
            <a:r>
              <a:rPr lang="it-IT" sz="1800" i="1" dirty="0" smtClean="0">
                <a:solidFill>
                  <a:srgbClr val="92D050"/>
                </a:solidFill>
              </a:rPr>
              <a:t>new</a:t>
            </a:r>
          </a:p>
          <a:p>
            <a:endParaRPr lang="it-IT" sz="2000" b="1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it-IT" sz="1600" b="1" dirty="0">
                <a:solidFill>
                  <a:srgbClr val="00B050"/>
                </a:solidFill>
                <a:cs typeface="Times New Roman" pitchFamily="18" charset="0"/>
              </a:rPr>
              <a:t>► </a:t>
            </a:r>
            <a:r>
              <a:rPr lang="it-IT" sz="1600" b="1" cap="all" dirty="0">
                <a:solidFill>
                  <a:srgbClr val="00B050"/>
                </a:solidFill>
              </a:rPr>
              <a:t>E’ previsto un numero massimo di 10 partner per progetto </a:t>
            </a:r>
          </a:p>
          <a:p>
            <a:pPr marL="0" indent="0">
              <a:buNone/>
            </a:pPr>
            <a:endParaRPr lang="it-IT" sz="1200" b="1" dirty="0">
              <a:solidFill>
                <a:schemeClr val="accent2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23817"/>
            <a:ext cx="1438692" cy="86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095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it-IT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PARTNER</a:t>
            </a: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remunerazione e quota incentivo</a:t>
            </a: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endParaRPr lang="it-IT" sz="36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it-IT" sz="2400" b="1" dirty="0" smtClean="0">
                <a:solidFill>
                  <a:schemeClr val="accent2"/>
                </a:solidFill>
              </a:rPr>
              <a:t>Il soggetto beneficiario può remunerare il partner per fornitura di beni  e per prestazioni di servizi rese</a:t>
            </a:r>
          </a:p>
          <a:p>
            <a:pPr algn="just"/>
            <a:r>
              <a:rPr lang="it-IT" sz="2400" b="1" dirty="0" smtClean="0">
                <a:solidFill>
                  <a:srgbClr val="92D050"/>
                </a:solidFill>
              </a:rPr>
              <a:t>New </a:t>
            </a:r>
            <a:r>
              <a:rPr lang="it-IT" sz="2400" b="1" dirty="0" smtClean="0">
                <a:solidFill>
                  <a:schemeClr val="accent2"/>
                </a:solidFill>
              </a:rPr>
              <a:t> Il soggetto beneficiario può trasferire ai partner co-beneficiari </a:t>
            </a:r>
            <a:r>
              <a:rPr lang="it-IT" sz="2400" b="1" dirty="0" smtClean="0">
                <a:solidFill>
                  <a:srgbClr val="FF0000"/>
                </a:solidFill>
              </a:rPr>
              <a:t>una quota dell’incentivo concesso </a:t>
            </a:r>
            <a:r>
              <a:rPr lang="it-IT" sz="2400" b="1" dirty="0" smtClean="0">
                <a:solidFill>
                  <a:schemeClr val="accent2"/>
                </a:solidFill>
              </a:rPr>
              <a:t>nella misura massima del:</a:t>
            </a:r>
          </a:p>
          <a:p>
            <a:pPr lvl="1" algn="just"/>
            <a:r>
              <a:rPr lang="it-IT" b="1" dirty="0" smtClean="0">
                <a:solidFill>
                  <a:schemeClr val="accent2"/>
                </a:solidFill>
              </a:rPr>
              <a:t> 30%  dell’incentivo concesso in presenza  di un partner co-beneficiario</a:t>
            </a:r>
          </a:p>
          <a:p>
            <a:pPr lvl="1" algn="just"/>
            <a:r>
              <a:rPr lang="it-IT" b="1" dirty="0" smtClean="0">
                <a:solidFill>
                  <a:schemeClr val="accent2"/>
                </a:solidFill>
              </a:rPr>
              <a:t>40% dell’incentivo </a:t>
            </a:r>
            <a:r>
              <a:rPr lang="it-IT" b="1" dirty="0">
                <a:solidFill>
                  <a:schemeClr val="accent2"/>
                </a:solidFill>
              </a:rPr>
              <a:t>concesso in presenza  di </a:t>
            </a:r>
            <a:r>
              <a:rPr lang="it-IT" b="1" dirty="0" smtClean="0">
                <a:solidFill>
                  <a:schemeClr val="accent2"/>
                </a:solidFill>
              </a:rPr>
              <a:t>due o più partner co-beneficiario</a:t>
            </a:r>
            <a:endParaRPr lang="it-IT" b="1" dirty="0">
              <a:solidFill>
                <a:schemeClr val="accent2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23817"/>
            <a:ext cx="1438692" cy="86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04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PARTNER CO-BENEFICIARI:  soggetti esclusi</a:t>
            </a: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endParaRPr lang="it-IT" sz="36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it-IT" sz="2400" dirty="0" smtClean="0">
                <a:solidFill>
                  <a:schemeClr val="accent2"/>
                </a:solidFill>
              </a:rPr>
              <a:t>Non possono  partecipare in qualità  di partner co-beneficiari  i seguenti  soggetti: </a:t>
            </a: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endParaRPr lang="it-IT" sz="2400" b="1" dirty="0" smtClean="0">
              <a:solidFill>
                <a:schemeClr val="accent2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2400" dirty="0" smtClean="0">
                <a:solidFill>
                  <a:schemeClr val="accent2"/>
                </a:solidFill>
              </a:rPr>
              <a:t>Fondazioni bancarie</a:t>
            </a:r>
          </a:p>
          <a:p>
            <a:pPr marL="342900" lvl="1" indent="-342900" algn="just" eaLnBrk="1" hangingPunct="1">
              <a:lnSpc>
                <a:spcPct val="80000"/>
              </a:lnSpc>
              <a:buClr>
                <a:srgbClr val="21449C"/>
              </a:buClr>
              <a:buFontTx/>
              <a:buChar char="•"/>
              <a:defRPr/>
            </a:pPr>
            <a:r>
              <a:rPr lang="it-IT" dirty="0" smtClean="0">
                <a:solidFill>
                  <a:schemeClr val="accent2"/>
                </a:solidFill>
              </a:rPr>
              <a:t>Associazioni </a:t>
            </a:r>
            <a:r>
              <a:rPr lang="it-IT" dirty="0">
                <a:solidFill>
                  <a:schemeClr val="accent2"/>
                </a:solidFill>
              </a:rPr>
              <a:t>proloco e loro Consorzi e Comitato regionale del </a:t>
            </a:r>
            <a:r>
              <a:rPr lang="it-IT" dirty="0" err="1">
                <a:solidFill>
                  <a:schemeClr val="accent2"/>
                </a:solidFill>
              </a:rPr>
              <a:t>Fvg</a:t>
            </a:r>
            <a:r>
              <a:rPr lang="it-IT" dirty="0">
                <a:solidFill>
                  <a:schemeClr val="accent2"/>
                </a:solidFill>
              </a:rPr>
              <a:t> dell’Unione Nazionale Pro Loco d’Italia (UNPLI) (ex legge regionale 21/2016</a:t>
            </a:r>
            <a:r>
              <a:rPr lang="it-IT" dirty="0" smtClean="0">
                <a:solidFill>
                  <a:schemeClr val="accent2"/>
                </a:solidFill>
              </a:rPr>
              <a:t>)</a:t>
            </a:r>
          </a:p>
          <a:p>
            <a:pPr marL="342900" lvl="1" indent="-342900" algn="just" eaLnBrk="1" hangingPunct="1">
              <a:lnSpc>
                <a:spcPct val="80000"/>
              </a:lnSpc>
              <a:buClr>
                <a:srgbClr val="21449C"/>
              </a:buClr>
              <a:buFontTx/>
              <a:buChar char="•"/>
              <a:defRPr/>
            </a:pPr>
            <a:r>
              <a:rPr lang="it-IT" dirty="0" smtClean="0">
                <a:solidFill>
                  <a:schemeClr val="accent2"/>
                </a:solidFill>
              </a:rPr>
              <a:t>Parrocchie ed enti religiosi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36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lvl="1" indent="-342900" eaLnBrk="1" hangingPunct="1">
              <a:lnSpc>
                <a:spcPct val="80000"/>
              </a:lnSpc>
              <a:buClr>
                <a:srgbClr val="21449C"/>
              </a:buClr>
              <a:buFontTx/>
              <a:buChar char="•"/>
              <a:defRPr/>
            </a:pPr>
            <a:endParaRPr lang="it-IT" sz="2000" dirty="0"/>
          </a:p>
          <a:p>
            <a:pPr eaLnBrk="1" hangingPunct="1">
              <a:lnSpc>
                <a:spcPct val="80000"/>
              </a:lnSpc>
              <a:defRPr/>
            </a:pPr>
            <a:endParaRPr lang="it-IT" sz="36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23817"/>
            <a:ext cx="1438692" cy="86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434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PARTNER: partecipazione</a:t>
            </a:r>
            <a:endParaRPr lang="it-IT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endParaRPr lang="it-IT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it-IT" sz="2200" dirty="0">
                <a:solidFill>
                  <a:schemeClr val="accent2"/>
                </a:solidFill>
              </a:rPr>
              <a:t>I partner  non co-beneficiari:  partecipazione libera e senza limitazioni numeriche</a:t>
            </a:r>
          </a:p>
          <a:p>
            <a:pPr lvl="1" algn="just" eaLnBrk="1" hangingPunct="1">
              <a:lnSpc>
                <a:spcPct val="80000"/>
              </a:lnSpc>
              <a:defRPr/>
            </a:pPr>
            <a:endParaRPr lang="it-IT" sz="2200" dirty="0" smtClean="0">
              <a:solidFill>
                <a:schemeClr val="accent2"/>
              </a:solidFill>
            </a:endParaRP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it-IT" sz="2200" dirty="0" smtClean="0">
                <a:solidFill>
                  <a:schemeClr val="accent2"/>
                </a:solidFill>
              </a:rPr>
              <a:t> Partner co-beneficiari: possono </a:t>
            </a:r>
            <a:r>
              <a:rPr lang="it-IT" sz="2200" dirty="0">
                <a:solidFill>
                  <a:schemeClr val="accent2"/>
                </a:solidFill>
              </a:rPr>
              <a:t>partecipare ad un solo </a:t>
            </a:r>
            <a:r>
              <a:rPr lang="it-IT" sz="2200" dirty="0" smtClean="0">
                <a:solidFill>
                  <a:schemeClr val="accent2"/>
                </a:solidFill>
              </a:rPr>
              <a:t>progetto, </a:t>
            </a:r>
            <a:r>
              <a:rPr lang="it-IT" sz="2200" dirty="0">
                <a:solidFill>
                  <a:srgbClr val="FF0000"/>
                </a:solidFill>
              </a:rPr>
              <a:t>a pena di esclusione dalla partnership di tutti i </a:t>
            </a:r>
            <a:r>
              <a:rPr lang="it-IT" sz="2200" dirty="0" smtClean="0">
                <a:solidFill>
                  <a:srgbClr val="FF0000"/>
                </a:solidFill>
              </a:rPr>
              <a:t>progetti</a:t>
            </a:r>
          </a:p>
          <a:p>
            <a:pPr lvl="1" algn="just" eaLnBrk="1" hangingPunct="1">
              <a:lnSpc>
                <a:spcPct val="80000"/>
              </a:lnSpc>
              <a:defRPr/>
            </a:pPr>
            <a:endParaRPr lang="it-IT" sz="2200" dirty="0" smtClean="0">
              <a:solidFill>
                <a:srgbClr val="FF0000"/>
              </a:solidFill>
            </a:endParaRP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it-IT" sz="2200" dirty="0" smtClean="0">
                <a:solidFill>
                  <a:schemeClr val="accent2"/>
                </a:solidFill>
              </a:rPr>
              <a:t>Il Capofila può  partecipare in qualità di partner ad un altro progetto senza limitazioni,  ma non</a:t>
            </a:r>
            <a:r>
              <a:rPr lang="it-IT" sz="2200" b="1" dirty="0" smtClean="0">
                <a:solidFill>
                  <a:srgbClr val="FF0000"/>
                </a:solidFill>
              </a:rPr>
              <a:t> in qualità di partner co-beneficiario</a:t>
            </a:r>
            <a:endParaRPr lang="it-IT" sz="2200" b="1" dirty="0">
              <a:solidFill>
                <a:srgbClr val="00B050"/>
              </a:solidFill>
            </a:endParaRPr>
          </a:p>
          <a:p>
            <a:pPr lvl="1" algn="just" eaLnBrk="1" hangingPunct="1">
              <a:lnSpc>
                <a:spcPct val="80000"/>
              </a:lnSpc>
              <a:defRPr/>
            </a:pPr>
            <a:endParaRPr lang="it-IT" sz="2000" b="1" dirty="0">
              <a:solidFill>
                <a:srgbClr val="00B050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23817"/>
            <a:ext cx="1438692" cy="86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888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it-IT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NUMERO DOMANDE AMMISSIBILI</a:t>
            </a: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endParaRPr lang="it-IT" sz="4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endParaRPr lang="it-IT" sz="4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2200" dirty="0"/>
              <a:t>Il soggetto proponente può presentare una sola domanda </a:t>
            </a:r>
            <a:r>
              <a:rPr lang="it-IT" sz="2200" dirty="0" smtClean="0"/>
              <a:t>sull’Avviso </a:t>
            </a:r>
            <a:r>
              <a:rPr lang="it-IT" sz="2200" dirty="0" smtClean="0">
                <a:solidFill>
                  <a:srgbClr val="FF0000"/>
                </a:solidFill>
              </a:rPr>
              <a:t>(pena inammissibilità e archiviazione d’ufficio)</a:t>
            </a:r>
            <a:endParaRPr lang="it-IT" sz="2200" dirty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endParaRPr lang="it-IT" sz="2200" dirty="0"/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2200" b="1" dirty="0">
                <a:solidFill>
                  <a:srgbClr val="FF0000"/>
                </a:solidFill>
              </a:rPr>
              <a:t> </a:t>
            </a:r>
            <a:r>
              <a:rPr lang="it-IT" sz="2200" dirty="0"/>
              <a:t>Nel caso di invio di più domande relative allo </a:t>
            </a:r>
            <a:r>
              <a:rPr lang="it-IT" sz="2200" u="sng" dirty="0"/>
              <a:t>stesso progetto </a:t>
            </a:r>
            <a:r>
              <a:rPr lang="it-IT" sz="2200" dirty="0"/>
              <a:t>sullo stesso Avviso, </a:t>
            </a:r>
            <a:r>
              <a:rPr lang="it-IT" sz="2200" dirty="0">
                <a:solidFill>
                  <a:srgbClr val="FF0000"/>
                </a:solidFill>
              </a:rPr>
              <a:t>verrà ritenuta valida esclusivamente l’ultima </a:t>
            </a:r>
            <a:r>
              <a:rPr lang="it-IT" sz="2200" dirty="0" smtClean="0">
                <a:solidFill>
                  <a:srgbClr val="FF0000"/>
                </a:solidFill>
              </a:rPr>
              <a:t>pervenuta</a:t>
            </a:r>
            <a:endParaRPr lang="it-IT" sz="2200" b="1" dirty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endParaRPr lang="it-IT" sz="3200" b="1" dirty="0">
              <a:solidFill>
                <a:schemeClr val="accent2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23817"/>
            <a:ext cx="1438692" cy="86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268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it-IT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CAUSE INAMMISSIBILTA’ DOMANDE</a:t>
            </a:r>
          </a:p>
          <a:p>
            <a:pPr marL="0" lvl="0" indent="0">
              <a:buNone/>
            </a:pPr>
            <a:r>
              <a:rPr lang="it-IT" sz="1800" dirty="0" smtClean="0"/>
              <a:t>Sono </a:t>
            </a:r>
            <a:r>
              <a:rPr lang="it-IT" sz="1800" dirty="0"/>
              <a:t>inammissibili e vengono archiviate d’ufficio, in particolare, le domande di incentivo</a:t>
            </a:r>
            <a:r>
              <a:rPr lang="it-IT" sz="1800" dirty="0" smtClean="0"/>
              <a:t>:</a:t>
            </a:r>
          </a:p>
          <a:p>
            <a:pPr marL="0" lvl="0" indent="0">
              <a:buNone/>
            </a:pPr>
            <a:endParaRPr lang="it-IT" sz="1800" dirty="0"/>
          </a:p>
          <a:p>
            <a:pPr lvl="0"/>
            <a:r>
              <a:rPr lang="it-IT" sz="1800" dirty="0"/>
              <a:t>relative a progetti non attinenti alle materie </a:t>
            </a:r>
            <a:r>
              <a:rPr lang="it-IT" sz="1800" dirty="0" smtClean="0"/>
              <a:t>dell’Avviso</a:t>
            </a:r>
          </a:p>
          <a:p>
            <a:pPr lvl="0"/>
            <a:r>
              <a:rPr lang="it-IT" sz="1800" dirty="0" smtClean="0"/>
              <a:t>non presentate tra 1o giugno 2021 e  5 luglio 2021 (ore 16:00)</a:t>
            </a:r>
          </a:p>
          <a:p>
            <a:pPr lvl="0"/>
            <a:r>
              <a:rPr lang="it-IT" sz="1800" dirty="0" smtClean="0"/>
              <a:t>presentate </a:t>
            </a:r>
            <a:r>
              <a:rPr lang="it-IT" sz="1800" dirty="0"/>
              <a:t>da soggetti diversi da quelli individuati </a:t>
            </a:r>
            <a:r>
              <a:rPr lang="it-IT" sz="1800" b="1" dirty="0"/>
              <a:t>all’articolo 4</a:t>
            </a:r>
            <a:r>
              <a:rPr lang="it-IT" sz="1800" dirty="0"/>
              <a:t> o dai soggetti esclusi di cui all’</a:t>
            </a:r>
            <a:r>
              <a:rPr lang="it-IT" sz="1800" b="1" dirty="0"/>
              <a:t>articolo </a:t>
            </a:r>
            <a:r>
              <a:rPr lang="it-IT" sz="1800" b="1" dirty="0" smtClean="0"/>
              <a:t>5</a:t>
            </a:r>
            <a:endParaRPr lang="it-IT" sz="1800" dirty="0"/>
          </a:p>
          <a:p>
            <a:pPr lvl="0"/>
            <a:r>
              <a:rPr lang="it-IT" sz="1800" dirty="0"/>
              <a:t>se l’incentivo richiesto non rispetti i limiti </a:t>
            </a:r>
            <a:r>
              <a:rPr lang="it-IT" sz="1800" dirty="0" smtClean="0"/>
              <a:t> minimi di  euro 50.000,00 e massimi di euro 100.000,00</a:t>
            </a:r>
          </a:p>
          <a:p>
            <a:pPr lvl="0"/>
            <a:r>
              <a:rPr lang="it-IT" sz="1800" dirty="0" smtClean="0"/>
              <a:t>qualora </a:t>
            </a:r>
            <a:r>
              <a:rPr lang="it-IT" sz="1800" dirty="0"/>
              <a:t>siano presentate più domande </a:t>
            </a:r>
            <a:r>
              <a:rPr lang="it-IT" sz="1800" dirty="0" smtClean="0"/>
              <a:t>dal medesimo richiedente  su più progetti</a:t>
            </a:r>
          </a:p>
          <a:p>
            <a:pPr lvl="0"/>
            <a:r>
              <a:rPr lang="it-IT" sz="1800" dirty="0" smtClean="0"/>
              <a:t>presentate </a:t>
            </a:r>
            <a:r>
              <a:rPr lang="it-IT" sz="1800" dirty="0"/>
              <a:t>con modalità diverse da </a:t>
            </a:r>
            <a:r>
              <a:rPr lang="it-IT" sz="1800" dirty="0" smtClean="0"/>
              <a:t>sistema </a:t>
            </a:r>
            <a:r>
              <a:rPr lang="it-IT" sz="1800" dirty="0"/>
              <a:t>informatico per la presentazione delle istanze on line (IOL)</a:t>
            </a:r>
            <a:r>
              <a:rPr lang="it-IT" sz="1800" dirty="0" smtClean="0"/>
              <a:t> 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23817"/>
            <a:ext cx="1438692" cy="86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958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it-IT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CAUSE INAMMISSIBILTA’ DOMANDE </a:t>
            </a: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endParaRPr lang="it-IT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endParaRPr lang="it-IT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1800" dirty="0"/>
              <a:t>prive della sottoscrizione dal legale rappresentante del richiedente o da persona munita di procura generale o speciale alla presentazione e sottoscrizione della domanda medesima o, per gli enti pubblici, dal soggetto legittimato secondo il proprio ordinamento</a:t>
            </a:r>
          </a:p>
          <a:p>
            <a:r>
              <a:rPr lang="it-IT" sz="1800" dirty="0"/>
              <a:t>se la firma digitale è basata su un certificato scaduto</a:t>
            </a:r>
          </a:p>
          <a:p>
            <a:pPr lvl="0"/>
            <a:r>
              <a:rPr lang="it-IT" sz="1800" dirty="0"/>
              <a:t>presentate per iniziative progettuali già finanziate  (</a:t>
            </a:r>
            <a:r>
              <a:rPr lang="it-IT" sz="1800" dirty="0" err="1"/>
              <a:t>v.d</a:t>
            </a:r>
            <a:r>
              <a:rPr lang="it-IT" sz="1800" dirty="0"/>
              <a:t>. slide  progetti inammissibili)</a:t>
            </a:r>
          </a:p>
          <a:p>
            <a:pPr lvl="0"/>
            <a:r>
              <a:rPr lang="it-IT" sz="1800" dirty="0"/>
              <a:t>prive delle dichiarazioni sostitutive e della descrizione del progetto </a:t>
            </a:r>
          </a:p>
          <a:p>
            <a:pPr lvl="0"/>
            <a:r>
              <a:rPr lang="it-IT" sz="1800" dirty="0"/>
              <a:t>relativamente alle quali non sia stata prodotta, entro i il termine perentorio di 10 giorni la documentazione richiesta dal Servizio ai fini </a:t>
            </a:r>
            <a:r>
              <a:rPr lang="it-IT" sz="1800" dirty="0" smtClean="0"/>
              <a:t>istruttori</a:t>
            </a:r>
            <a:endParaRPr lang="it-IT" sz="1800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23817"/>
            <a:ext cx="1438692" cy="86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649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>
              <a:buNone/>
            </a:pPr>
            <a:r>
              <a:rPr lang="it-IT" sz="3200" b="1" cap="all" dirty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TERMINI E MODALITA’ PRESENTAZIONE </a:t>
            </a:r>
            <a:r>
              <a:rPr lang="it-IT" sz="3200" b="1" cap="all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DOMANDA</a:t>
            </a:r>
          </a:p>
          <a:p>
            <a:pPr marL="0" indent="0" algn="ctr">
              <a:buNone/>
            </a:pPr>
            <a:endParaRPr lang="it-IT" sz="3200" b="1" cap="all" dirty="0">
              <a:solidFill>
                <a:srgbClr val="33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chemeClr val="accent2"/>
                </a:solidFill>
              </a:rPr>
              <a:t>Termini</a:t>
            </a:r>
            <a:r>
              <a:rPr lang="it-IT" b="1" dirty="0">
                <a:solidFill>
                  <a:schemeClr val="accent2"/>
                </a:solidFill>
              </a:rPr>
              <a:t>: </a:t>
            </a:r>
            <a:r>
              <a:rPr lang="it-IT" b="1" dirty="0">
                <a:solidFill>
                  <a:srgbClr val="FF0000"/>
                </a:solidFill>
              </a:rPr>
              <a:t>dalle ore 8.00.00 del  </a:t>
            </a:r>
            <a:r>
              <a:rPr lang="it-IT" b="1" dirty="0" smtClean="0">
                <a:solidFill>
                  <a:srgbClr val="FF0000"/>
                </a:solidFill>
              </a:rPr>
              <a:t>10 giugno 2021 </a:t>
            </a:r>
            <a:r>
              <a:rPr lang="it-IT" b="1" dirty="0">
                <a:solidFill>
                  <a:srgbClr val="FF0000"/>
                </a:solidFill>
              </a:rPr>
              <a:t>ed entro le ore </a:t>
            </a:r>
            <a:r>
              <a:rPr lang="it-IT" b="1" dirty="0" smtClean="0">
                <a:solidFill>
                  <a:srgbClr val="FF0000"/>
                </a:solidFill>
              </a:rPr>
              <a:t>16.00.00</a:t>
            </a:r>
            <a:r>
              <a:rPr lang="it-IT" b="1" dirty="0">
                <a:solidFill>
                  <a:srgbClr val="FF0000"/>
                </a:solidFill>
              </a:rPr>
              <a:t>. del </a:t>
            </a:r>
            <a:r>
              <a:rPr lang="it-IT" b="1" dirty="0" smtClean="0">
                <a:solidFill>
                  <a:srgbClr val="FF0000"/>
                </a:solidFill>
              </a:rPr>
              <a:t> 5 luglio 2021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b="1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chemeClr val="accent2"/>
                </a:solidFill>
              </a:rPr>
              <a:t>Modalità</a:t>
            </a:r>
            <a:r>
              <a:rPr lang="it-IT" b="1" dirty="0">
                <a:solidFill>
                  <a:schemeClr val="accent2"/>
                </a:solidFill>
              </a:rPr>
              <a:t>: </a:t>
            </a:r>
            <a:r>
              <a:rPr lang="it-IT" b="1" dirty="0" smtClean="0">
                <a:solidFill>
                  <a:schemeClr val="accent2"/>
                </a:solidFill>
              </a:rPr>
              <a:t>IOL (ISTANZE ON LINE), </a:t>
            </a:r>
            <a:r>
              <a:rPr lang="it-IT" b="1" dirty="0" smtClean="0"/>
              <a:t>accessibile </a:t>
            </a:r>
            <a:r>
              <a:rPr lang="it-IT" b="1" dirty="0"/>
              <a:t>dal sito </a:t>
            </a:r>
            <a:r>
              <a:rPr lang="it-IT" b="1" dirty="0" smtClean="0"/>
              <a:t>www.regione.fvg.it.</a:t>
            </a:r>
            <a:endParaRPr lang="it-IT" b="1" dirty="0"/>
          </a:p>
          <a:p>
            <a:pPr algn="just" eaLnBrk="1" hangingPunct="1">
              <a:lnSpc>
                <a:spcPct val="80000"/>
              </a:lnSpc>
              <a:defRPr/>
            </a:pPr>
            <a:endParaRPr lang="it-IT" sz="3200" b="1" dirty="0">
              <a:solidFill>
                <a:schemeClr val="accent2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23817"/>
            <a:ext cx="1438692" cy="86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530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AVVISO</a:t>
            </a:r>
          </a:p>
          <a:p>
            <a:pPr marL="0" indent="0" algn="just" eaLnBrk="1" hangingPunct="1">
              <a:buNone/>
              <a:defRPr/>
            </a:pPr>
            <a:r>
              <a:rPr lang="it-IT" sz="2000" b="1" dirty="0" smtClean="0">
                <a:solidFill>
                  <a:schemeClr val="accent2"/>
                </a:solidFill>
              </a:rPr>
              <a:t>Strumento giuridico individuato dalla legge regionale per definire:</a:t>
            </a:r>
          </a:p>
          <a:p>
            <a:pPr marL="0" indent="0" algn="just" eaLnBrk="1" hangingPunct="1">
              <a:buNone/>
              <a:defRPr/>
            </a:pPr>
            <a:endParaRPr lang="it-IT" sz="2000" b="1" dirty="0" smtClean="0">
              <a:solidFill>
                <a:schemeClr val="accent2"/>
              </a:solidFill>
            </a:endParaRPr>
          </a:p>
          <a:p>
            <a:pPr lvl="1" algn="just" eaLnBrk="1" hangingPunct="1">
              <a:defRPr/>
            </a:pPr>
            <a:r>
              <a:rPr lang="it-IT" sz="1800" b="1" dirty="0" smtClean="0"/>
              <a:t>Settori </a:t>
            </a:r>
            <a:r>
              <a:rPr lang="it-IT" sz="1800" b="1" dirty="0"/>
              <a:t>di intervento</a:t>
            </a:r>
          </a:p>
          <a:p>
            <a:pPr lvl="1" algn="just" eaLnBrk="1" hangingPunct="1">
              <a:defRPr/>
            </a:pPr>
            <a:r>
              <a:rPr lang="it-IT" sz="1800" b="1" dirty="0"/>
              <a:t>Risorse finanziarie</a:t>
            </a:r>
          </a:p>
          <a:p>
            <a:pPr lvl="1" algn="just" eaLnBrk="1" hangingPunct="1">
              <a:defRPr/>
            </a:pPr>
            <a:r>
              <a:rPr lang="it-IT" sz="1800" b="1" dirty="0"/>
              <a:t>Requisiti </a:t>
            </a:r>
            <a:r>
              <a:rPr lang="it-IT" sz="1800" b="1" dirty="0" smtClean="0"/>
              <a:t>beneficiari</a:t>
            </a:r>
          </a:p>
          <a:p>
            <a:pPr lvl="1" algn="just" eaLnBrk="1" hangingPunct="1">
              <a:defRPr/>
            </a:pPr>
            <a:r>
              <a:rPr lang="it-IT" sz="1800" b="1" dirty="0" smtClean="0"/>
              <a:t>Esclusioni</a:t>
            </a:r>
            <a:endParaRPr lang="it-IT" sz="1800" b="1" dirty="0"/>
          </a:p>
          <a:p>
            <a:pPr lvl="1" algn="just" eaLnBrk="1" hangingPunct="1">
              <a:defRPr/>
            </a:pPr>
            <a:r>
              <a:rPr lang="it-IT" sz="1800" b="1" dirty="0"/>
              <a:t>Modalità presentazione domanda</a:t>
            </a:r>
          </a:p>
          <a:p>
            <a:pPr lvl="1" algn="just" eaLnBrk="1" hangingPunct="1">
              <a:defRPr/>
            </a:pPr>
            <a:r>
              <a:rPr lang="it-IT" sz="1800" b="1" dirty="0"/>
              <a:t>Criteri e </a:t>
            </a:r>
            <a:r>
              <a:rPr lang="it-IT" sz="1800" b="1" dirty="0" smtClean="0"/>
              <a:t>punteggi </a:t>
            </a:r>
            <a:endParaRPr lang="it-IT" sz="1800" b="1" dirty="0"/>
          </a:p>
          <a:p>
            <a:pPr lvl="1" algn="just" eaLnBrk="1" hangingPunct="1">
              <a:defRPr/>
            </a:pPr>
            <a:r>
              <a:rPr lang="it-IT" sz="1800" b="1" dirty="0"/>
              <a:t>Limiti massimi e minimi degli </a:t>
            </a:r>
            <a:r>
              <a:rPr lang="it-IT" sz="1800" b="1" dirty="0" smtClean="0">
                <a:solidFill>
                  <a:schemeClr val="tx2"/>
                </a:solidFill>
              </a:rPr>
              <a:t>incentivi: fasce </a:t>
            </a:r>
          </a:p>
          <a:p>
            <a:pPr lvl="1" algn="just" eaLnBrk="1" hangingPunct="1">
              <a:defRPr/>
            </a:pPr>
            <a:r>
              <a:rPr lang="it-IT" sz="1800" b="1" dirty="0" smtClean="0">
                <a:solidFill>
                  <a:srgbClr val="92D050"/>
                </a:solidFill>
              </a:rPr>
              <a:t>Tipologie spese ammissibili ulteriori rispetto a quelle ex d.P.reg. 33/2015 </a:t>
            </a:r>
            <a:r>
              <a:rPr lang="it-IT" sz="1800" b="1" i="1" dirty="0" smtClean="0">
                <a:solidFill>
                  <a:srgbClr val="92D050"/>
                </a:solidFill>
              </a:rPr>
              <a:t>new</a:t>
            </a:r>
          </a:p>
          <a:p>
            <a:pPr lvl="1" algn="just" eaLnBrk="1" hangingPunct="1">
              <a:defRPr/>
            </a:pPr>
            <a:r>
              <a:rPr lang="it-IT" sz="1800" b="1" dirty="0" smtClean="0"/>
              <a:t>Modalità </a:t>
            </a:r>
            <a:r>
              <a:rPr lang="it-IT" sz="1800" b="1" dirty="0"/>
              <a:t>di rendicontazione</a:t>
            </a:r>
          </a:p>
          <a:p>
            <a:pPr lvl="1" algn="just" eaLnBrk="1" hangingPunct="1">
              <a:defRPr/>
            </a:pPr>
            <a:r>
              <a:rPr lang="it-IT" sz="1800" b="1" dirty="0"/>
              <a:t>Ipotesi di rideterminazione e revoca</a:t>
            </a:r>
          </a:p>
          <a:p>
            <a:pPr eaLnBrk="1" hangingPunct="1">
              <a:defRPr/>
            </a:pPr>
            <a:endParaRPr lang="it-IT" sz="2400" b="1" dirty="0"/>
          </a:p>
          <a:p>
            <a:pPr algn="ctr" eaLnBrk="1" hangingPunct="1">
              <a:defRPr/>
            </a:pPr>
            <a:endParaRPr lang="it-IT" sz="2200" b="1" dirty="0" smtClean="0">
              <a:solidFill>
                <a:srgbClr val="FF0000"/>
              </a:solidFill>
            </a:endParaRPr>
          </a:p>
          <a:p>
            <a:pPr algn="ctr" eaLnBrk="1" hangingPunct="1"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23817"/>
            <a:ext cx="1438692" cy="86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681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>
              <a:buNone/>
            </a:pPr>
            <a:r>
              <a:rPr lang="it-IT" sz="3000" b="1" cap="all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DOMANDA e allegati</a:t>
            </a:r>
          </a:p>
          <a:p>
            <a:pPr marL="0" indent="0" algn="ctr">
              <a:buNone/>
            </a:pPr>
            <a:endParaRPr lang="it-IT" sz="3200" b="1" cap="all" dirty="0" smtClean="0">
              <a:solidFill>
                <a:srgbClr val="33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it-IT" sz="1600" b="1" dirty="0" smtClean="0">
                <a:solidFill>
                  <a:schemeClr val="accent2"/>
                </a:solidFill>
              </a:rPr>
              <a:t>Domanda comprensiva di dichiarazioni </a:t>
            </a:r>
            <a:r>
              <a:rPr lang="it-IT" sz="1600" b="1" dirty="0">
                <a:solidFill>
                  <a:schemeClr val="accent2"/>
                </a:solidFill>
              </a:rPr>
              <a:t>ex </a:t>
            </a:r>
            <a:r>
              <a:rPr lang="it-IT" sz="1600" b="1" dirty="0" err="1">
                <a:solidFill>
                  <a:schemeClr val="accent2"/>
                </a:solidFill>
              </a:rPr>
              <a:t>dpr</a:t>
            </a:r>
            <a:r>
              <a:rPr lang="it-IT" sz="1600" b="1" dirty="0">
                <a:solidFill>
                  <a:schemeClr val="accent2"/>
                </a:solidFill>
              </a:rPr>
              <a:t> </a:t>
            </a:r>
            <a:r>
              <a:rPr lang="it-IT" sz="1600" b="1" dirty="0" smtClean="0">
                <a:solidFill>
                  <a:schemeClr val="accent2"/>
                </a:solidFill>
              </a:rPr>
              <a:t>445/2000 e attestazioni presa visione informativa privacy</a:t>
            </a:r>
            <a:endParaRPr lang="it-IT" sz="1600" b="1" dirty="0">
              <a:solidFill>
                <a:schemeClr val="accent2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it-IT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it-IT" sz="1600" b="1" dirty="0" smtClean="0">
                <a:solidFill>
                  <a:schemeClr val="accent2"/>
                </a:solidFill>
              </a:rPr>
              <a:t>Allegati: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it-IT" sz="1600" dirty="0" smtClean="0"/>
              <a:t>«Descrizione progetto» denominato sull’applicativo IOL «</a:t>
            </a:r>
            <a:r>
              <a:rPr lang="it-IT" sz="1600" u="sng" dirty="0" smtClean="0"/>
              <a:t>Informazioni per l’attribuzione dei criteri qualitativi</a:t>
            </a:r>
            <a:r>
              <a:rPr lang="it-IT" sz="1600" dirty="0" smtClean="0"/>
              <a:t>»  </a:t>
            </a:r>
            <a:r>
              <a:rPr lang="it-IT" sz="1600" dirty="0" smtClean="0">
                <a:solidFill>
                  <a:srgbClr val="FF0000"/>
                </a:solidFill>
              </a:rPr>
              <a:t>(a pena inammissibilità domanda)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it-IT" sz="1600" dirty="0" smtClean="0"/>
              <a:t>Quadro logico del progetto </a:t>
            </a:r>
            <a:r>
              <a:rPr lang="it-IT" sz="1600" dirty="0" smtClean="0">
                <a:solidFill>
                  <a:srgbClr val="92D050"/>
                </a:solidFill>
              </a:rPr>
              <a:t>new</a:t>
            </a:r>
            <a:endParaRPr lang="it-IT" sz="1600" dirty="0">
              <a:solidFill>
                <a:srgbClr val="92D050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it-IT" sz="1600" dirty="0" smtClean="0"/>
              <a:t>Eventuali schede partner (sia partner co-beneficiario che  no-co-beneficiario)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it-IT" sz="1600" dirty="0" smtClean="0"/>
              <a:t>Eventuale procura generale o speciale sottoscritta digitalmente</a:t>
            </a:r>
            <a:endParaRPr lang="it-IT" sz="1600" dirty="0">
              <a:solidFill>
                <a:srgbClr val="FF0000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it-IT" sz="1600" dirty="0" smtClean="0"/>
              <a:t>Modulo </a:t>
            </a:r>
            <a:r>
              <a:rPr lang="it-IT" sz="1600" dirty="0"/>
              <a:t>F23 imposta bollo</a:t>
            </a:r>
          </a:p>
          <a:p>
            <a:pPr lvl="2">
              <a:buFont typeface="Arial" panose="020B0604020202020204" pitchFamily="34" charset="0"/>
              <a:buChar char="•"/>
            </a:pPr>
            <a:endParaRPr lang="it-IT" sz="1800" b="1" dirty="0"/>
          </a:p>
          <a:p>
            <a:pPr algn="just" eaLnBrk="1" hangingPunct="1">
              <a:lnSpc>
                <a:spcPct val="80000"/>
              </a:lnSpc>
              <a:defRPr/>
            </a:pPr>
            <a:endParaRPr lang="it-IT" sz="3200" b="1" dirty="0">
              <a:solidFill>
                <a:schemeClr val="accent2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23817"/>
            <a:ext cx="1438692" cy="86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152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>
              <a:buNone/>
            </a:pPr>
            <a:r>
              <a:rPr lang="it-IT" sz="32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ISTRUTTORIA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b="1" u="sng" dirty="0" smtClean="0">
                <a:solidFill>
                  <a:srgbClr val="3333CC"/>
                </a:solidFill>
              </a:rPr>
              <a:t>Graduatoria</a:t>
            </a:r>
            <a:r>
              <a:rPr lang="it-IT" sz="2000" b="1" dirty="0">
                <a:solidFill>
                  <a:srgbClr val="3333CC"/>
                </a:solidFill>
              </a:rPr>
              <a:t>: </a:t>
            </a:r>
            <a:r>
              <a:rPr lang="it-IT" sz="2000" dirty="0"/>
              <a:t>decreto del Direttore centrale entro </a:t>
            </a:r>
            <a:r>
              <a:rPr lang="it-IT" sz="2000" dirty="0">
                <a:solidFill>
                  <a:srgbClr val="FF0000"/>
                </a:solidFill>
              </a:rPr>
              <a:t>90 giorni </a:t>
            </a:r>
            <a:r>
              <a:rPr lang="it-IT" sz="2000" dirty="0"/>
              <a:t>dal termine di presentazione delle domande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b="1" u="sng" dirty="0">
                <a:solidFill>
                  <a:srgbClr val="3333CC"/>
                </a:solidFill>
              </a:rPr>
              <a:t>Concessione</a:t>
            </a:r>
            <a:r>
              <a:rPr lang="it-IT" sz="2000" b="1" dirty="0"/>
              <a:t>: </a:t>
            </a:r>
            <a:r>
              <a:rPr lang="it-IT" sz="2000" dirty="0"/>
              <a:t>decreto del Direttore del Servizio entro </a:t>
            </a:r>
            <a:r>
              <a:rPr lang="it-IT" sz="2000" dirty="0">
                <a:solidFill>
                  <a:srgbClr val="FF0000"/>
                </a:solidFill>
              </a:rPr>
              <a:t>90 giorni </a:t>
            </a:r>
            <a:r>
              <a:rPr lang="it-IT" sz="2000" dirty="0"/>
              <a:t>dalla pubblicazione della graduatoria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b="1" u="sng" dirty="0">
                <a:solidFill>
                  <a:srgbClr val="3333CC"/>
                </a:solidFill>
              </a:rPr>
              <a:t>Erogazione anticipata</a:t>
            </a:r>
            <a:r>
              <a:rPr lang="it-IT" sz="2000" b="1" dirty="0">
                <a:solidFill>
                  <a:srgbClr val="3333CC"/>
                </a:solidFill>
              </a:rPr>
              <a:t>  </a:t>
            </a:r>
            <a:r>
              <a:rPr lang="it-IT" sz="2000" dirty="0"/>
              <a:t>(100% dell’incentivo): contestuale a concessione (se richiesta all’atto di presentazione della domanda</a:t>
            </a:r>
            <a:r>
              <a:rPr lang="it-IT" sz="2000" dirty="0">
                <a:solidFill>
                  <a:srgbClr val="3333CC"/>
                </a:solidFill>
              </a:rPr>
              <a:t>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b="1" u="sng" dirty="0">
                <a:solidFill>
                  <a:srgbClr val="3333CC"/>
                </a:solidFill>
              </a:rPr>
              <a:t>Rendicontazione: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3333CC"/>
                </a:solidFill>
              </a:rPr>
              <a:t>termine presentazione rendiconto: </a:t>
            </a:r>
            <a:r>
              <a:rPr lang="it-IT" sz="2800" b="1" dirty="0" smtClean="0">
                <a:solidFill>
                  <a:srgbClr val="FF0000"/>
                </a:solidFill>
              </a:rPr>
              <a:t>31  dicembre 2022</a:t>
            </a:r>
            <a:endParaRPr lang="it-IT" sz="2800" b="1" dirty="0">
              <a:solidFill>
                <a:srgbClr val="FF0000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rgbClr val="3333CC"/>
                </a:solidFill>
              </a:rPr>
              <a:t>approvazione rendiconto: </a:t>
            </a:r>
            <a:r>
              <a:rPr lang="it-IT" sz="2000" dirty="0"/>
              <a:t>entro </a:t>
            </a:r>
            <a:r>
              <a:rPr lang="it-IT" sz="2000" dirty="0">
                <a:solidFill>
                  <a:srgbClr val="FF0000"/>
                </a:solidFill>
              </a:rPr>
              <a:t>120 giorni </a:t>
            </a:r>
            <a:r>
              <a:rPr lang="it-IT" sz="2000" dirty="0"/>
              <a:t>dalla presentazione del rendiconto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b="1" u="sng" dirty="0">
                <a:solidFill>
                  <a:srgbClr val="3333CC"/>
                </a:solidFill>
              </a:rPr>
              <a:t>Erogazione</a:t>
            </a:r>
            <a:r>
              <a:rPr lang="it-IT" sz="2000" b="1" dirty="0"/>
              <a:t>: </a:t>
            </a:r>
            <a:r>
              <a:rPr lang="it-IT" sz="2000" dirty="0"/>
              <a:t>entro </a:t>
            </a:r>
            <a:r>
              <a:rPr lang="it-IT" sz="2000" dirty="0">
                <a:solidFill>
                  <a:srgbClr val="FF0000"/>
                </a:solidFill>
              </a:rPr>
              <a:t>60 giorni </a:t>
            </a:r>
            <a:r>
              <a:rPr lang="it-IT" sz="2000" dirty="0"/>
              <a:t>dall’approvazione del rendiconto (in assenza di erogazione anticipata)</a:t>
            </a:r>
            <a:endParaRPr lang="it-IT" sz="2000" b="1" dirty="0">
              <a:solidFill>
                <a:schemeClr val="accent2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endParaRPr lang="it-IT" sz="3200" b="1" dirty="0">
              <a:solidFill>
                <a:schemeClr val="accent2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23817"/>
            <a:ext cx="1438692" cy="86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03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defRPr/>
            </a:pPr>
            <a:endParaRPr lang="it-IT" sz="3200" b="1" dirty="0" smtClean="0">
              <a:solidFill>
                <a:schemeClr val="accent2"/>
              </a:solidFill>
            </a:endParaRP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it-IT" sz="3200" b="1" dirty="0" smtClean="0">
                <a:solidFill>
                  <a:schemeClr val="accent2"/>
                </a:solidFill>
              </a:rPr>
              <a:t>Grazie per l’attenzione!</a:t>
            </a: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endParaRPr lang="it-IT" sz="3200" b="1" dirty="0">
              <a:solidFill>
                <a:schemeClr val="accent2"/>
              </a:solidFill>
            </a:endParaRP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endParaRPr lang="it-IT" sz="3200" b="1" dirty="0">
              <a:solidFill>
                <a:schemeClr val="accent2"/>
              </a:solidFill>
            </a:endParaRPr>
          </a:p>
        </p:txBody>
      </p:sp>
      <p:pic>
        <p:nvPicPr>
          <p:cNvPr id="6" name="Immagine 5" descr="Risultati immagini per smil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7449" y="2420888"/>
            <a:ext cx="2094855" cy="164089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23817"/>
            <a:ext cx="1438692" cy="86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94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6016" y="188641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AVVISO</a:t>
            </a:r>
          </a:p>
          <a:p>
            <a:pPr marL="0" indent="0" algn="ctr" eaLnBrk="1" hangingPunct="1">
              <a:buNone/>
              <a:defRPr/>
            </a:pPr>
            <a:endParaRPr lang="it-IT" sz="2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eaLnBrk="1" hangingPunct="1">
              <a:buNone/>
              <a:defRPr/>
            </a:pPr>
            <a:r>
              <a:rPr lang="it-IT" sz="2200" b="1" dirty="0" smtClean="0">
                <a:solidFill>
                  <a:schemeClr val="accent2"/>
                </a:solidFill>
              </a:rPr>
              <a:t>Un Avviso unico  per:</a:t>
            </a:r>
          </a:p>
          <a:p>
            <a:pPr marL="857250" lvl="1" indent="-457200" eaLnBrk="1" hangingPunct="1">
              <a:buFont typeface="+mj-lt"/>
              <a:buAutoNum type="arabicPeriod"/>
              <a:defRPr/>
            </a:pPr>
            <a:r>
              <a:rPr lang="it-IT" sz="2200" b="1" dirty="0" smtClean="0">
                <a:solidFill>
                  <a:schemeClr val="accent2"/>
                </a:solidFill>
              </a:rPr>
              <a:t>Attività cultuali</a:t>
            </a:r>
          </a:p>
          <a:p>
            <a:pPr marL="857250" lvl="1" indent="-457200" eaLnBrk="1" hangingPunct="1">
              <a:buFont typeface="+mj-lt"/>
              <a:buAutoNum type="arabicPeriod"/>
              <a:defRPr/>
            </a:pPr>
            <a:r>
              <a:rPr lang="it-IT" sz="2200" b="1" dirty="0" smtClean="0">
                <a:solidFill>
                  <a:schemeClr val="accent2"/>
                </a:solidFill>
              </a:rPr>
              <a:t>Attività sportive</a:t>
            </a:r>
          </a:p>
          <a:p>
            <a:pPr marL="857250" lvl="1" indent="-457200" eaLnBrk="1" hangingPunct="1">
              <a:buFont typeface="+mj-lt"/>
              <a:buAutoNum type="arabicPeriod"/>
              <a:defRPr/>
            </a:pPr>
            <a:r>
              <a:rPr lang="it-IT" sz="2200" b="1" dirty="0" smtClean="0">
                <a:solidFill>
                  <a:schemeClr val="accent2"/>
                </a:solidFill>
              </a:rPr>
              <a:t>Gestione beni patrimonio culturale o di altri luoghi della cultura regionale</a:t>
            </a:r>
          </a:p>
          <a:p>
            <a:pPr marL="857250" lvl="1" indent="-457200" eaLnBrk="1" hangingPunct="1">
              <a:buFont typeface="+mj-lt"/>
              <a:buAutoNum type="arabicPeriod"/>
              <a:defRPr/>
            </a:pPr>
            <a:endParaRPr lang="it-IT" sz="16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57250" lvl="1" indent="-457200" eaLnBrk="1" hangingPunct="1">
              <a:buFont typeface="+mj-lt"/>
              <a:buAutoNum type="arabicPeriod"/>
              <a:defRPr/>
            </a:pPr>
            <a:endParaRPr lang="it-IT" sz="16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171700" lvl="5" indent="0" algn="just">
              <a:buNone/>
              <a:defRPr/>
            </a:pPr>
            <a:r>
              <a:rPr lang="it-IT" sz="1600" b="1" dirty="0" smtClean="0">
                <a:solidFill>
                  <a:srgbClr val="00B050"/>
                </a:solidFill>
              </a:rPr>
              <a:t>Offrire occasioni di lavoro ai lavoratori dei settori culturale e sportivo regionale (penalizzati dai provvedimenti di restrizione o chiusura delle attività a partire dall’inizio dell’emergenza epidemiologica da COVID -19)</a:t>
            </a:r>
          </a:p>
        </p:txBody>
      </p:sp>
      <p:sp>
        <p:nvSpPr>
          <p:cNvPr id="8" name="Freccia a destra 7"/>
          <p:cNvSpPr/>
          <p:nvPr/>
        </p:nvSpPr>
        <p:spPr bwMode="auto">
          <a:xfrm>
            <a:off x="755576" y="4797152"/>
            <a:ext cx="1368152" cy="597769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DecimaWE Rg" pitchFamily="2" charset="0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23817"/>
            <a:ext cx="1438692" cy="86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333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5546278" y="260648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DOTAZIONE FINANZIARIA</a:t>
            </a:r>
          </a:p>
          <a:p>
            <a:pPr marL="0" indent="0" algn="ctr" eaLnBrk="1" hangingPunct="1">
              <a:buNone/>
              <a:defRPr/>
            </a:pPr>
            <a:endParaRPr lang="it-IT" sz="4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 eaLnBrk="1" hangingPunct="1">
              <a:buNone/>
              <a:defRPr/>
            </a:pPr>
            <a:r>
              <a:rPr lang="it-IT" sz="4000" b="1" dirty="0" smtClean="0">
                <a:solidFill>
                  <a:schemeClr val="accent2"/>
                </a:solidFill>
              </a:rPr>
              <a:t>Euro 2.500.000</a:t>
            </a:r>
          </a:p>
          <a:p>
            <a:pPr algn="just" eaLnBrk="1" hangingPunct="1">
              <a:defRPr/>
            </a:pPr>
            <a:endParaRPr lang="it-IT" sz="1600" b="1" dirty="0" smtClean="0">
              <a:solidFill>
                <a:schemeClr val="accent2"/>
              </a:solidFill>
            </a:endParaRPr>
          </a:p>
          <a:p>
            <a:pPr eaLnBrk="1" hangingPunct="1">
              <a:defRPr/>
            </a:pPr>
            <a:endParaRPr lang="it-IT" sz="2400" b="1" dirty="0"/>
          </a:p>
          <a:p>
            <a:pPr algn="ctr" eaLnBrk="1" hangingPunct="1">
              <a:defRPr/>
            </a:pPr>
            <a:endParaRPr lang="it-IT" sz="2200" b="1" dirty="0" smtClean="0">
              <a:solidFill>
                <a:srgbClr val="FF0000"/>
              </a:solidFill>
            </a:endParaRPr>
          </a:p>
          <a:p>
            <a:pPr algn="ctr" eaLnBrk="1" hangingPunct="1"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23817"/>
            <a:ext cx="1438692" cy="86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247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5546278" y="188640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QUANTUM</a:t>
            </a:r>
          </a:p>
          <a:p>
            <a:pPr marL="0" indent="0" algn="ctr" eaLnBrk="1" hangingPunct="1">
              <a:buNone/>
              <a:defRPr/>
            </a:pPr>
            <a:endParaRPr lang="it-IT" b="1" dirty="0" smtClean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 eaLnBrk="1" hangingPunct="1">
              <a:buNone/>
              <a:defRPr/>
            </a:pPr>
            <a:r>
              <a:rPr lang="it-IT" sz="4000" b="1" dirty="0" smtClean="0">
                <a:solidFill>
                  <a:srgbClr val="FF0000"/>
                </a:solidFill>
              </a:rPr>
              <a:t>euro 50.000 </a:t>
            </a:r>
            <a:r>
              <a:rPr lang="it-IT" sz="4000" b="1" dirty="0">
                <a:solidFill>
                  <a:srgbClr val="FF0000"/>
                </a:solidFill>
              </a:rPr>
              <a:t>– euro </a:t>
            </a:r>
            <a:r>
              <a:rPr lang="it-IT" sz="4000" b="1" dirty="0" smtClean="0">
                <a:solidFill>
                  <a:srgbClr val="FF0000"/>
                </a:solidFill>
              </a:rPr>
              <a:t>100.000</a:t>
            </a:r>
            <a:endParaRPr lang="it-IT" sz="4000" b="1" dirty="0">
              <a:solidFill>
                <a:srgbClr val="FF0000"/>
              </a:solidFill>
            </a:endParaRPr>
          </a:p>
          <a:p>
            <a:pPr eaLnBrk="1" hangingPunct="1">
              <a:defRPr/>
            </a:pPr>
            <a:endParaRPr lang="it-IT" sz="2400" b="1" dirty="0"/>
          </a:p>
          <a:p>
            <a:pPr algn="just" eaLnBrk="1" hangingPunct="1">
              <a:defRPr/>
            </a:pPr>
            <a:r>
              <a:rPr lang="it-IT" sz="2000" dirty="0"/>
              <a:t>progetti sono finanziati fino ad esaurimento delle risorse. Qualora le risorse disponibili non siano sufficienti ad assicurare l’entità dell’incentivo determinato a favore dell’ultima iniziativa inserita in graduatoria fra quelle ammissibili a finanziamento, </a:t>
            </a:r>
            <a:r>
              <a:rPr lang="it-IT" sz="2000" b="1" dirty="0"/>
              <a:t>l’incentivo può essere assegnato per un importo inferiore</a:t>
            </a:r>
            <a:r>
              <a:rPr lang="it-IT" sz="2000" dirty="0"/>
              <a:t>, a condizione che il beneficiario assicuri </a:t>
            </a:r>
            <a:r>
              <a:rPr lang="it-IT" sz="2000" b="1" dirty="0"/>
              <a:t>una quota di cofinanziamento ulteriore </a:t>
            </a:r>
            <a:r>
              <a:rPr lang="it-IT" sz="2000" dirty="0"/>
              <a:t>a copertura dell’intero fabbisogno di finanziamento</a:t>
            </a:r>
            <a:r>
              <a:rPr lang="it-IT" sz="2000" dirty="0">
                <a:solidFill>
                  <a:srgbClr val="FFFF00"/>
                </a:solidFill>
              </a:rPr>
              <a:t>. </a:t>
            </a:r>
            <a:r>
              <a:rPr lang="it-IT" sz="2000" i="1" dirty="0" smtClean="0">
                <a:solidFill>
                  <a:srgbClr val="92D050"/>
                </a:solidFill>
              </a:rPr>
              <a:t>new</a:t>
            </a:r>
            <a:endParaRPr lang="it-IT" sz="2000" b="1" i="1" dirty="0" smtClean="0">
              <a:solidFill>
                <a:srgbClr val="92D050"/>
              </a:solidFill>
            </a:endParaRPr>
          </a:p>
          <a:p>
            <a:pPr eaLnBrk="1" hangingPunct="1">
              <a:defRPr/>
            </a:pPr>
            <a:endParaRPr lang="it-IT" sz="1200" b="1" dirty="0">
              <a:solidFill>
                <a:schemeClr val="accent2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23817"/>
            <a:ext cx="1438692" cy="86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039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5580751" y="116632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86043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BENEFICIARI: </a:t>
            </a:r>
            <a:r>
              <a:rPr lang="it-IT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natura giuridica </a:t>
            </a:r>
            <a:r>
              <a:rPr lang="it-IT" sz="2400" dirty="0">
                <a:solidFill>
                  <a:srgbClr val="7030A0"/>
                </a:solidFill>
              </a:rPr>
              <a:t>	</a:t>
            </a:r>
          </a:p>
          <a:p>
            <a:pPr marL="0" indent="0" algn="ctr" eaLnBrk="1" hangingPunct="1">
              <a:buNone/>
              <a:defRPr/>
            </a:pPr>
            <a:endParaRPr lang="it-IT" sz="2400" dirty="0">
              <a:solidFill>
                <a:srgbClr val="7030A0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2200" b="1" u="sng" dirty="0">
                <a:solidFill>
                  <a:schemeClr val="accent2"/>
                </a:solidFill>
              </a:rPr>
              <a:t>Soggetti di diritto </a:t>
            </a:r>
            <a:r>
              <a:rPr lang="it-IT" sz="2200" b="1" u="sng" dirty="0" smtClean="0">
                <a:solidFill>
                  <a:schemeClr val="accent2"/>
                </a:solidFill>
              </a:rPr>
              <a:t>privato</a:t>
            </a:r>
            <a:endParaRPr lang="it-IT" sz="2200" b="1" dirty="0">
              <a:solidFill>
                <a:srgbClr val="00B050"/>
              </a:solidFill>
            </a:endParaRP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it-IT" sz="2200" dirty="0"/>
              <a:t>senza finalità di lucro  </a:t>
            </a:r>
            <a:r>
              <a:rPr lang="it-IT" sz="2200" dirty="0" smtClean="0"/>
              <a:t> che per </a:t>
            </a:r>
            <a:r>
              <a:rPr lang="it-IT" sz="2200" u="sng" dirty="0" smtClean="0">
                <a:solidFill>
                  <a:srgbClr val="00B050"/>
                </a:solidFill>
              </a:rPr>
              <a:t>statuto</a:t>
            </a:r>
            <a:r>
              <a:rPr lang="it-IT" sz="2200" dirty="0" smtClean="0"/>
              <a:t> svolgono attività prevalentemente o esclusivamente culturali o artistiche</a:t>
            </a:r>
          </a:p>
          <a:p>
            <a:pPr lvl="1" algn="just" eaLnBrk="1" hangingPunct="1">
              <a:lnSpc>
                <a:spcPct val="80000"/>
              </a:lnSpc>
              <a:defRPr/>
            </a:pPr>
            <a:endParaRPr lang="it-IT" sz="2200" b="1" dirty="0"/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2200" b="1" u="sng" dirty="0">
                <a:solidFill>
                  <a:schemeClr val="accent2"/>
                </a:solidFill>
              </a:rPr>
              <a:t>Società </a:t>
            </a:r>
            <a:r>
              <a:rPr lang="it-IT" sz="2200" b="1" u="sng" dirty="0" smtClean="0">
                <a:solidFill>
                  <a:schemeClr val="accent2"/>
                </a:solidFill>
              </a:rPr>
              <a:t>cooperative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it-IT" sz="2200" dirty="0" smtClean="0"/>
              <a:t>senza finalità di lucro o con l’obbligo statutario di reinvestire gli utili e gli avanzi di gestione nello svolgimento delle attività previste nell’oggetto sociale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it-IT" sz="2200" dirty="0" smtClean="0"/>
              <a:t>per </a:t>
            </a:r>
            <a:r>
              <a:rPr lang="it-IT" sz="2200" u="sng" dirty="0">
                <a:solidFill>
                  <a:srgbClr val="00B050"/>
                </a:solidFill>
              </a:rPr>
              <a:t>statuto</a:t>
            </a:r>
            <a:r>
              <a:rPr lang="it-IT" sz="2200" dirty="0"/>
              <a:t> svolgono attività prevalentemente o esclusivamente culturali o artistiche </a:t>
            </a:r>
            <a:endParaRPr lang="it-IT" sz="2200" dirty="0" smtClean="0"/>
          </a:p>
          <a:p>
            <a:pPr lvl="1" algn="just" eaLnBrk="1" hangingPunct="1">
              <a:lnSpc>
                <a:spcPct val="80000"/>
              </a:lnSpc>
              <a:defRPr/>
            </a:pPr>
            <a:endParaRPr lang="it-IT" sz="2000" dirty="0" smtClean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23817"/>
            <a:ext cx="1438692" cy="86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327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5580751" y="116632"/>
            <a:ext cx="3597722" cy="504056"/>
          </a:xfrm>
        </p:spPr>
        <p:txBody>
          <a:bodyPr/>
          <a:lstStyle/>
          <a:p>
            <a:pPr algn="ctr" eaLnBrk="1" hangingPunct="1"/>
            <a:r>
              <a:rPr lang="it-IT" sz="2000" dirty="0" smtClean="0">
                <a:solidFill>
                  <a:schemeClr val="bg1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BENEFICIARI: </a:t>
            </a:r>
            <a:r>
              <a:rPr lang="it-IT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natura </a:t>
            </a:r>
            <a:r>
              <a:rPr lang="it-IT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giuridica</a:t>
            </a:r>
          </a:p>
          <a:p>
            <a:pPr eaLnBrk="1" hangingPunct="1">
              <a:defRPr/>
            </a:pPr>
            <a:r>
              <a:rPr lang="it-IT" sz="2400" b="1" u="sng" dirty="0" smtClean="0">
                <a:solidFill>
                  <a:schemeClr val="accent2"/>
                </a:solidFill>
              </a:rPr>
              <a:t>Ecomusei</a:t>
            </a:r>
            <a:r>
              <a:rPr lang="it-IT" sz="2400" dirty="0"/>
              <a:t>:  pubblici e privati, riconosciuti di interesse regionale ai sensi della previgente legge regionale </a:t>
            </a:r>
            <a:r>
              <a:rPr lang="it-IT" sz="2400" dirty="0" smtClean="0"/>
              <a:t>10/2006:</a:t>
            </a:r>
            <a:endParaRPr lang="it-IT" sz="2400" b="1" dirty="0">
              <a:solidFill>
                <a:schemeClr val="accent2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it-IT" sz="2400" dirty="0">
                <a:solidFill>
                  <a:srgbClr val="7030A0"/>
                </a:solidFill>
              </a:rPr>
              <a:t>	</a:t>
            </a:r>
            <a:endParaRPr lang="it-IT" sz="2400" dirty="0" smtClean="0">
              <a:solidFill>
                <a:srgbClr val="7030A0"/>
              </a:solidFill>
            </a:endParaRPr>
          </a:p>
          <a:p>
            <a:pPr lvl="1"/>
            <a:r>
              <a:rPr lang="it-IT" sz="2200" i="1" dirty="0" err="1" smtClean="0"/>
              <a:t>Lis</a:t>
            </a:r>
            <a:r>
              <a:rPr lang="it-IT" sz="2200" i="1" dirty="0" smtClean="0"/>
              <a:t> </a:t>
            </a:r>
            <a:r>
              <a:rPr lang="it-IT" sz="2200" i="1" dirty="0" err="1" smtClean="0"/>
              <a:t>Aganis</a:t>
            </a:r>
            <a:r>
              <a:rPr lang="it-IT" sz="2200" i="1" dirty="0" smtClean="0"/>
              <a:t>. Ecomuseo delle Dolomiti friulane</a:t>
            </a:r>
          </a:p>
          <a:p>
            <a:pPr lvl="1"/>
            <a:r>
              <a:rPr lang="it-IT" sz="2200" i="1" dirty="0" smtClean="0"/>
              <a:t>Ecomuseo </a:t>
            </a:r>
            <a:r>
              <a:rPr lang="it-IT" sz="2200" i="1" dirty="0"/>
              <a:t>delle Acque del </a:t>
            </a:r>
            <a:r>
              <a:rPr lang="it-IT" sz="2200" i="1" dirty="0" smtClean="0"/>
              <a:t>Gemonese </a:t>
            </a:r>
            <a:endParaRPr lang="it-IT" sz="2200" dirty="0"/>
          </a:p>
          <a:p>
            <a:pPr lvl="1"/>
            <a:r>
              <a:rPr lang="it-IT" sz="2200" i="1" dirty="0"/>
              <a:t>Ecomuseo della Val </a:t>
            </a:r>
            <a:r>
              <a:rPr lang="it-IT" sz="2200" i="1" dirty="0" smtClean="0"/>
              <a:t>Resia </a:t>
            </a:r>
            <a:endParaRPr lang="it-IT" sz="2200" dirty="0"/>
          </a:p>
          <a:p>
            <a:pPr lvl="1"/>
            <a:r>
              <a:rPr lang="it-IT" sz="2200" i="1" dirty="0"/>
              <a:t>Ecomuseo I </a:t>
            </a:r>
            <a:r>
              <a:rPr lang="it-IT" sz="2200" i="1" dirty="0" err="1" smtClean="0"/>
              <a:t>Mistìrs</a:t>
            </a:r>
            <a:r>
              <a:rPr lang="it-IT" sz="2200" i="1" dirty="0" smtClean="0"/>
              <a:t> </a:t>
            </a:r>
            <a:endParaRPr lang="it-IT" sz="2200" dirty="0"/>
          </a:p>
          <a:p>
            <a:pPr lvl="1"/>
            <a:r>
              <a:rPr lang="it-IT" sz="2200" i="1" dirty="0"/>
              <a:t>Ecomuseo Territori. Genti e memorie tra Carso e </a:t>
            </a:r>
            <a:r>
              <a:rPr lang="it-IT" sz="2200" i="1" dirty="0" smtClean="0"/>
              <a:t>Isonzo </a:t>
            </a:r>
            <a:endParaRPr lang="it-IT" sz="2200" dirty="0"/>
          </a:p>
          <a:p>
            <a:pPr lvl="1"/>
            <a:r>
              <a:rPr lang="it-IT" sz="2200" i="1" dirty="0"/>
              <a:t>Ecomuseo della Val del </a:t>
            </a:r>
            <a:r>
              <a:rPr lang="it-IT" sz="2200" i="1" dirty="0" smtClean="0"/>
              <a:t>Lago </a:t>
            </a:r>
            <a:endParaRPr lang="it-IT" sz="2200" dirty="0"/>
          </a:p>
          <a:p>
            <a:pPr lvl="1"/>
            <a:r>
              <a:rPr lang="it-IT" sz="2200" i="1" dirty="0"/>
              <a:t>Il </a:t>
            </a:r>
            <a:r>
              <a:rPr lang="it-IT" sz="2200" i="1" dirty="0" err="1"/>
              <a:t>Cavalîr</a:t>
            </a:r>
            <a:r>
              <a:rPr lang="it-IT" sz="2200" i="1" dirty="0"/>
              <a:t> - Ecomuseo della Gente di </a:t>
            </a:r>
            <a:r>
              <a:rPr lang="it-IT" sz="2200" i="1" dirty="0" smtClean="0"/>
              <a:t>Collina</a:t>
            </a:r>
            <a:endParaRPr lang="it-IT" sz="2200" dirty="0"/>
          </a:p>
          <a:p>
            <a:pPr algn="ctr" eaLnBrk="1" hangingPunct="1">
              <a:defRPr/>
            </a:pPr>
            <a:endParaRPr lang="it-IT" sz="2400" dirty="0">
              <a:solidFill>
                <a:srgbClr val="7030A0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23817"/>
            <a:ext cx="1438692" cy="86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12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268760"/>
            <a:ext cx="8928992" cy="4752528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it-IT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BENEFICIARI</a:t>
            </a:r>
            <a:r>
              <a:rPr lang="it-IT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it-IT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natura giuridica</a:t>
            </a:r>
            <a:r>
              <a:rPr lang="it-IT" b="1" dirty="0" smtClean="0">
                <a:solidFill>
                  <a:schemeClr val="accent2"/>
                </a:solidFill>
              </a:rPr>
              <a:t> </a:t>
            </a:r>
            <a:r>
              <a:rPr lang="it-IT" sz="2400" dirty="0">
                <a:solidFill>
                  <a:srgbClr val="7030A0"/>
                </a:solidFill>
              </a:rPr>
              <a:t>	</a:t>
            </a:r>
          </a:p>
          <a:p>
            <a:pPr marL="0" indent="0" algn="just" eaLnBrk="1" hangingPunct="1">
              <a:buNone/>
              <a:defRPr/>
            </a:pPr>
            <a:endParaRPr lang="it-IT" sz="2400" dirty="0">
              <a:solidFill>
                <a:srgbClr val="7030A0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sz="2400" b="1" u="sng" dirty="0" smtClean="0">
                <a:solidFill>
                  <a:schemeClr val="accent2"/>
                </a:solidFill>
              </a:rPr>
              <a:t>Musei privati di interesse regionale ex legge regionale 10/2020  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it-IT" sz="2400" b="1" u="sng" dirty="0" smtClean="0">
              <a:solidFill>
                <a:schemeClr val="accent2"/>
              </a:solidFill>
            </a:endParaRPr>
          </a:p>
          <a:p>
            <a:pPr lvl="1"/>
            <a:r>
              <a:rPr lang="it-IT" i="1" dirty="0" smtClean="0"/>
              <a:t> </a:t>
            </a:r>
            <a:r>
              <a:rPr lang="it-IT" i="1" dirty="0"/>
              <a:t>Museo Diocesano e Gallerie del </a:t>
            </a:r>
            <a:r>
              <a:rPr lang="it-IT" i="1" dirty="0" smtClean="0"/>
              <a:t>Tiepolo </a:t>
            </a:r>
            <a:r>
              <a:rPr lang="it-IT" i="1" dirty="0"/>
              <a:t> </a:t>
            </a:r>
            <a:endParaRPr lang="it-IT" dirty="0"/>
          </a:p>
          <a:p>
            <a:pPr lvl="1"/>
            <a:r>
              <a:rPr lang="it-IT" i="1" dirty="0" smtClean="0"/>
              <a:t> </a:t>
            </a:r>
            <a:r>
              <a:rPr lang="it-IT" i="1" dirty="0"/>
              <a:t>Museo Carnico delle Arti Popolari "Michele </a:t>
            </a:r>
            <a:r>
              <a:rPr lang="it-IT" i="1" dirty="0" err="1"/>
              <a:t>Gortani</a:t>
            </a:r>
            <a:r>
              <a:rPr lang="it-IT" i="1" dirty="0" smtClean="0"/>
              <a:t>" </a:t>
            </a:r>
            <a:endParaRPr lang="it-IT" dirty="0"/>
          </a:p>
          <a:p>
            <a:pPr lvl="1"/>
            <a:r>
              <a:rPr lang="it-IT" i="1" dirty="0" smtClean="0"/>
              <a:t> </a:t>
            </a:r>
            <a:r>
              <a:rPr lang="it-IT" i="1" dirty="0"/>
              <a:t>Museo della Comunità ebraica di Trieste "Carlo e Vera Wagner</a:t>
            </a:r>
            <a:r>
              <a:rPr lang="it-IT" i="1" dirty="0" smtClean="0"/>
              <a:t>" </a:t>
            </a:r>
            <a:endParaRPr lang="it-IT" dirty="0"/>
          </a:p>
          <a:p>
            <a:pPr lvl="1" algn="just" eaLnBrk="1" hangingPunct="1">
              <a:lnSpc>
                <a:spcPct val="80000"/>
              </a:lnSpc>
              <a:defRPr/>
            </a:pPr>
            <a:endParaRPr lang="it-IT" sz="1400" b="1" u="sng" dirty="0" smtClean="0">
              <a:solidFill>
                <a:schemeClr val="accent2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23817"/>
            <a:ext cx="1438692" cy="86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54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DecimaWE Rg"/>
        <a:ea typeface=""/>
        <a:cs typeface=""/>
      </a:majorFont>
      <a:minorFont>
        <a:latin typeface="DecimaWE Rg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DecimaWE Rg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DecimaWE Rg" pitchFamily="2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5869</TotalTime>
  <Words>1632</Words>
  <Application>Microsoft Office PowerPoint</Application>
  <PresentationFormat>Presentazione su schermo (4:3)</PresentationFormat>
  <Paragraphs>284</Paragraphs>
  <Slides>32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32</vt:i4>
      </vt:variant>
    </vt:vector>
  </HeadingPairs>
  <TitlesOfParts>
    <vt:vector size="39" baseType="lpstr">
      <vt:lpstr>Arial</vt:lpstr>
      <vt:lpstr>DecimaUNI02 Rg</vt:lpstr>
      <vt:lpstr>DecimaW03 Rg</vt:lpstr>
      <vt:lpstr>DecimaWE Rg</vt:lpstr>
      <vt:lpstr>Times New Roman</vt:lpstr>
      <vt:lpstr>Wingdings</vt:lpstr>
      <vt:lpstr>Struttura predefinita</vt:lpstr>
      <vt:lpstr> </vt:lpstr>
      <vt:lpstr> </vt:lpstr>
      <vt:lpstr> </vt:lpstr>
      <vt:lpstr> </vt:lpstr>
      <vt:lpstr> </vt:lpstr>
      <vt:lpstr> </vt:lpstr>
      <vt:lpstr> </vt:lpstr>
      <vt:lpstr> </vt:lpstr>
      <vt:lpstr>Presentazione standard di PowerPoint</vt:lpstr>
      <vt:lpstr>Presentazione standard di PowerPoint</vt:lpstr>
      <vt:lpstr>Presentazione standard di PowerPoint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sandro</dc:creator>
  <cp:lastModifiedBy>Francesca Turrini</cp:lastModifiedBy>
  <cp:revision>538</cp:revision>
  <cp:lastPrinted>2019-11-13T14:33:47Z</cp:lastPrinted>
  <dcterms:created xsi:type="dcterms:W3CDTF">2006-02-07T08:20:31Z</dcterms:created>
  <dcterms:modified xsi:type="dcterms:W3CDTF">2021-06-17T11:01:15Z</dcterms:modified>
</cp:coreProperties>
</file>