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75" r:id="rId5"/>
    <p:sldId id="378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7" r:id="rId24"/>
    <p:sldId id="379" r:id="rId25"/>
    <p:sldId id="324" r:id="rId26"/>
    <p:sldId id="350" r:id="rId27"/>
    <p:sldId id="351" r:id="rId28"/>
    <p:sldId id="342" r:id="rId29"/>
    <p:sldId id="352" r:id="rId30"/>
    <p:sldId id="353" r:id="rId31"/>
    <p:sldId id="276" r:id="rId32"/>
    <p:sldId id="354" r:id="rId33"/>
    <p:sldId id="355" r:id="rId34"/>
    <p:sldId id="358" r:id="rId35"/>
    <p:sldId id="356" r:id="rId36"/>
    <p:sldId id="357" r:id="rId37"/>
    <p:sldId id="341" r:id="rId38"/>
    <p:sldId id="380" r:id="rId39"/>
    <p:sldId id="359" r:id="rId40"/>
  </p:sldIdLst>
  <p:sldSz cx="9144000" cy="6858000" type="screen4x3"/>
  <p:notesSz cx="6797675" cy="9926638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14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09" d="100"/>
          <a:sy n="109" d="100"/>
        </p:scale>
        <p:origin x="966" y="108"/>
      </p:cViewPr>
      <p:guideLst>
        <p:guide orient="horz" pos="8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18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399FC1A-E90D-41E4-85F1-0BAD669E3E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531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20712D0-D001-4D7A-B99F-A7873A6B09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958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5F0904-CF97-4240-89A9-BB192A3B4A2B}" type="slidenum">
              <a:rPr lang="it-IT" altLang="it-IT" smtClean="0"/>
              <a:pPr>
                <a:spcBef>
                  <a:spcPct val="0"/>
                </a:spcBef>
              </a:pPr>
              <a:t>6</a:t>
            </a:fld>
            <a:endParaRPr lang="it-IT" altLang="it-IT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it-IT" smtClean="0"/>
              <a:t>Capo I – Sviluppo competitivo delle PMI - continua</a:t>
            </a:r>
          </a:p>
        </p:txBody>
      </p:sp>
    </p:spTree>
    <p:extLst>
      <p:ext uri="{BB962C8B-B14F-4D97-AF65-F5344CB8AC3E}">
        <p14:creationId xmlns:p14="http://schemas.microsoft.com/office/powerpoint/2010/main" val="334650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5F0904-CF97-4240-89A9-BB192A3B4A2B}" type="slidenum">
              <a:rPr lang="it-IT" altLang="it-IT" smtClean="0"/>
              <a:pPr>
                <a:spcBef>
                  <a:spcPct val="0"/>
                </a:spcBef>
              </a:pPr>
              <a:t>8</a:t>
            </a:fld>
            <a:endParaRPr lang="it-IT" altLang="it-IT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it-IT" smtClean="0"/>
              <a:t>Capo I – Sviluppo competitivo delle PMI - continua</a:t>
            </a:r>
          </a:p>
        </p:txBody>
      </p:sp>
    </p:spTree>
    <p:extLst>
      <p:ext uri="{BB962C8B-B14F-4D97-AF65-F5344CB8AC3E}">
        <p14:creationId xmlns:p14="http://schemas.microsoft.com/office/powerpoint/2010/main" val="1671632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5F0904-CF97-4240-89A9-BB192A3B4A2B}" type="slidenum">
              <a:rPr lang="it-IT" altLang="it-IT" smtClean="0"/>
              <a:pPr>
                <a:spcBef>
                  <a:spcPct val="0"/>
                </a:spcBef>
              </a:pPr>
              <a:t>12</a:t>
            </a:fld>
            <a:endParaRPr lang="it-IT" altLang="it-IT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it-IT" smtClean="0"/>
              <a:t>Capo I – Sviluppo competitivo delle PMI - continua</a:t>
            </a:r>
          </a:p>
        </p:txBody>
      </p:sp>
    </p:spTree>
    <p:extLst>
      <p:ext uri="{BB962C8B-B14F-4D97-AF65-F5344CB8AC3E}">
        <p14:creationId xmlns:p14="http://schemas.microsoft.com/office/powerpoint/2010/main" val="3568566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5F0904-CF97-4240-89A9-BB192A3B4A2B}" type="slidenum">
              <a:rPr lang="it-IT" altLang="it-IT" smtClean="0"/>
              <a:pPr>
                <a:spcBef>
                  <a:spcPct val="0"/>
                </a:spcBef>
              </a:pPr>
              <a:t>13</a:t>
            </a:fld>
            <a:endParaRPr lang="it-IT" altLang="it-IT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it-IT" smtClean="0"/>
              <a:t>Capo I – Sviluppo competitivo delle PMI - continua</a:t>
            </a:r>
          </a:p>
        </p:txBody>
      </p:sp>
    </p:spTree>
    <p:extLst>
      <p:ext uri="{BB962C8B-B14F-4D97-AF65-F5344CB8AC3E}">
        <p14:creationId xmlns:p14="http://schemas.microsoft.com/office/powerpoint/2010/main" val="104126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5F0904-CF97-4240-89A9-BB192A3B4A2B}" type="slidenum">
              <a:rPr lang="it-IT" altLang="it-IT" smtClean="0"/>
              <a:pPr>
                <a:spcBef>
                  <a:spcPct val="0"/>
                </a:spcBef>
              </a:pPr>
              <a:t>16</a:t>
            </a:fld>
            <a:endParaRPr lang="it-IT" altLang="it-IT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it-IT" smtClean="0"/>
              <a:t>Capo I – Sviluppo competitivo delle PMI - continua</a:t>
            </a:r>
          </a:p>
        </p:txBody>
      </p:sp>
    </p:spTree>
    <p:extLst>
      <p:ext uri="{BB962C8B-B14F-4D97-AF65-F5344CB8AC3E}">
        <p14:creationId xmlns:p14="http://schemas.microsoft.com/office/powerpoint/2010/main" val="3808300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5F0904-CF97-4240-89A9-BB192A3B4A2B}" type="slidenum">
              <a:rPr lang="it-IT" altLang="it-IT" smtClean="0"/>
              <a:pPr>
                <a:spcBef>
                  <a:spcPct val="0"/>
                </a:spcBef>
              </a:pPr>
              <a:t>17</a:t>
            </a:fld>
            <a:endParaRPr lang="it-IT" altLang="it-IT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it-IT" smtClean="0"/>
              <a:t>Capo I – Sviluppo competitivo delle PMI - continua</a:t>
            </a:r>
          </a:p>
        </p:txBody>
      </p:sp>
    </p:spTree>
    <p:extLst>
      <p:ext uri="{BB962C8B-B14F-4D97-AF65-F5344CB8AC3E}">
        <p14:creationId xmlns:p14="http://schemas.microsoft.com/office/powerpoint/2010/main" val="1766817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5F0904-CF97-4240-89A9-BB192A3B4A2B}" type="slidenum">
              <a:rPr lang="it-IT" altLang="it-IT" smtClean="0"/>
              <a:pPr>
                <a:spcBef>
                  <a:spcPct val="0"/>
                </a:spcBef>
              </a:pPr>
              <a:t>18</a:t>
            </a:fld>
            <a:endParaRPr lang="it-IT" altLang="it-IT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it-IT" smtClean="0"/>
              <a:t>Capo I – Sviluppo competitivo delle PMI - continua</a:t>
            </a:r>
          </a:p>
        </p:txBody>
      </p:sp>
    </p:spTree>
    <p:extLst>
      <p:ext uri="{BB962C8B-B14F-4D97-AF65-F5344CB8AC3E}">
        <p14:creationId xmlns:p14="http://schemas.microsoft.com/office/powerpoint/2010/main" val="786900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5F0904-CF97-4240-89A9-BB192A3B4A2B}" type="slidenum">
              <a:rPr lang="it-IT" altLang="it-IT" smtClean="0"/>
              <a:pPr>
                <a:spcBef>
                  <a:spcPct val="0"/>
                </a:spcBef>
              </a:pPr>
              <a:t>19</a:t>
            </a:fld>
            <a:endParaRPr lang="it-IT" altLang="it-IT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it-IT" smtClean="0"/>
              <a:t>Capo I – Sviluppo competitivo delle PMI - continua</a:t>
            </a:r>
          </a:p>
        </p:txBody>
      </p:sp>
    </p:spTree>
    <p:extLst>
      <p:ext uri="{BB962C8B-B14F-4D97-AF65-F5344CB8AC3E}">
        <p14:creationId xmlns:p14="http://schemas.microsoft.com/office/powerpoint/2010/main" val="2549106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/>
            <a:fld id="{65C028A0-E1E6-466E-AFF5-EDA6D9BDD97B}" type="slidenum">
              <a:rPr lang="it-IT" sz="1200" smtClean="0">
                <a:latin typeface="Times New Roman" pitchFamily="18" charset="0"/>
              </a:rPr>
              <a:pPr eaLnBrk="1" hangingPunct="1"/>
              <a:t>28</a:t>
            </a:fld>
            <a:endParaRPr lang="it-IT" sz="1200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smtClean="0"/>
              <a:t>Capo I – Sviluppo competitivo delle PMI - continua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/>
          <p:cNvSpPr txBox="1">
            <a:spLocks noChangeArrowheads="1"/>
          </p:cNvSpPr>
          <p:nvPr userDrawn="1"/>
        </p:nvSpPr>
        <p:spPr bwMode="auto">
          <a:xfrm>
            <a:off x="2914650" y="228600"/>
            <a:ext cx="594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2000" smtClean="0">
                <a:solidFill>
                  <a:schemeClr val="bg1"/>
                </a:solidFill>
                <a:latin typeface="DecimaUNI02 Rg" pitchFamily="50" charset="0"/>
              </a:rPr>
              <a:t>Al servizio di gente unica</a:t>
            </a:r>
            <a:endParaRPr lang="it-IT" sz="2000" smtClean="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3" name="Text Box 1032"/>
          <p:cNvSpPr txBox="1">
            <a:spLocks noChangeArrowheads="1"/>
          </p:cNvSpPr>
          <p:nvPr userDrawn="1"/>
        </p:nvSpPr>
        <p:spPr bwMode="auto">
          <a:xfrm>
            <a:off x="3257550" y="5029200"/>
            <a:ext cx="3028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z="2800" smtClean="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4" name="Text Box 1033"/>
          <p:cNvSpPr txBox="1">
            <a:spLocks noChangeArrowheads="1"/>
          </p:cNvSpPr>
          <p:nvPr userDrawn="1"/>
        </p:nvSpPr>
        <p:spPr bwMode="auto">
          <a:xfrm>
            <a:off x="0" y="6096000"/>
            <a:ext cx="2400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15362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0801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43663" y="990600"/>
            <a:ext cx="2014537" cy="4495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00050" y="990600"/>
            <a:ext cx="5891213" cy="4495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27512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33590738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75780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00050" y="1981200"/>
            <a:ext cx="8058150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1779970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7020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849123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18528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7928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59872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6271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378554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57812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9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990600"/>
            <a:ext cx="8058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981200"/>
            <a:ext cx="80581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Questo è lo stile da usare per l’elenco puntato.</a:t>
            </a:r>
          </a:p>
          <a:p>
            <a:pPr lvl="1"/>
            <a:r>
              <a:rPr lang="it-IT" smtClean="0"/>
              <a:t>Questo è lo stile per il secondo livello asdfasdfasdf asdf asdf asdfasd</a:t>
            </a:r>
          </a:p>
          <a:p>
            <a:pPr lvl="1"/>
            <a:r>
              <a:rPr lang="it-IT" smtClean="0"/>
              <a:t>	questo è lo stile per il terzo livello</a:t>
            </a:r>
          </a:p>
          <a:p>
            <a:pPr lvl="2"/>
            <a:r>
              <a:rPr lang="it-IT" smtClean="0"/>
              <a:t>questo è per il quarto</a:t>
            </a:r>
          </a:p>
          <a:p>
            <a:pPr lvl="3"/>
            <a:r>
              <a:rPr lang="it-IT" smtClean="0"/>
              <a:t>Questo è il quinto</a:t>
            </a:r>
          </a:p>
          <a:p>
            <a:pPr lvl="1"/>
            <a:endParaRPr lang="it-IT" smtClean="0"/>
          </a:p>
        </p:txBody>
      </p:sp>
      <p:sp>
        <p:nvSpPr>
          <p:cNvPr id="1029" name="Text Box 24"/>
          <p:cNvSpPr txBox="1">
            <a:spLocks noChangeArrowheads="1"/>
          </p:cNvSpPr>
          <p:nvPr userDrawn="1"/>
        </p:nvSpPr>
        <p:spPr bwMode="auto">
          <a:xfrm>
            <a:off x="457200" y="6324600"/>
            <a:ext cx="815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z="200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1449C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DecimaW03 Rg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image" Target="../media/image9.wmf"/><Relationship Id="rId18" Type="http://schemas.openxmlformats.org/officeDocument/2006/relationships/image" Target="../media/image14.wmf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8.wmf"/><Relationship Id="rId17" Type="http://schemas.openxmlformats.org/officeDocument/2006/relationships/image" Target="../media/image13.wmf"/><Relationship Id="rId2" Type="http://schemas.openxmlformats.org/officeDocument/2006/relationships/control" Target="../activeX/activeX1.xm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slideLayout" Target="../slideLayouts/slideLayout13.xml"/><Relationship Id="rId5" Type="http://schemas.openxmlformats.org/officeDocument/2006/relationships/control" Target="../activeX/activeX4.xml"/><Relationship Id="rId15" Type="http://schemas.openxmlformats.org/officeDocument/2006/relationships/image" Target="../media/image11.wmf"/><Relationship Id="rId10" Type="http://schemas.openxmlformats.org/officeDocument/2006/relationships/control" Target="../activeX/activeX9.xml"/><Relationship Id="rId19" Type="http://schemas.openxmlformats.org/officeDocument/2006/relationships/image" Target="../media/image15.wmf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89754" y="882850"/>
            <a:ext cx="8964488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/>
            <a:endParaRPr lang="it-IT" sz="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it-IT" sz="2400" b="1" dirty="0" smtClean="0">
                <a:solidFill>
                  <a:schemeClr val="bg1"/>
                </a:solidFill>
                <a:latin typeface="+mj-lt"/>
              </a:rPr>
              <a:t>L.R</a:t>
            </a:r>
            <a:r>
              <a:rPr lang="it-IT" sz="2400" b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it-IT" sz="2400" b="1" dirty="0" smtClean="0">
                <a:solidFill>
                  <a:schemeClr val="bg1"/>
                </a:solidFill>
                <a:latin typeface="+mj-lt"/>
              </a:rPr>
              <a:t>16/2014  </a:t>
            </a:r>
            <a:r>
              <a:rPr lang="it-IT" altLang="it-IT" sz="2400" b="1" dirty="0" smtClean="0">
                <a:solidFill>
                  <a:schemeClr val="bg1"/>
                </a:solidFill>
                <a:latin typeface="+mj-lt"/>
              </a:rPr>
              <a:t>Articolo </a:t>
            </a:r>
            <a:r>
              <a:rPr lang="it-IT" altLang="it-IT" sz="2400" b="1" dirty="0">
                <a:solidFill>
                  <a:schemeClr val="bg1"/>
                </a:solidFill>
                <a:latin typeface="+mj-lt"/>
              </a:rPr>
              <a:t>27 quater </a:t>
            </a:r>
            <a:r>
              <a:rPr lang="it-IT" altLang="it-IT" sz="2400" b="1" dirty="0" smtClean="0">
                <a:solidFill>
                  <a:schemeClr val="bg1"/>
                </a:solidFill>
                <a:latin typeface="+mj-lt"/>
              </a:rPr>
              <a:t>e </a:t>
            </a:r>
            <a:r>
              <a:rPr lang="it-IT" altLang="it-IT" sz="2400" b="1" dirty="0">
                <a:solidFill>
                  <a:schemeClr val="bg1"/>
                </a:solidFill>
                <a:latin typeface="+mj-lt"/>
              </a:rPr>
              <a:t>Regolamento </a:t>
            </a:r>
            <a:r>
              <a:rPr lang="it-IT" altLang="it-IT" sz="2400" b="1" dirty="0" smtClean="0">
                <a:solidFill>
                  <a:schemeClr val="bg1"/>
                </a:solidFill>
                <a:latin typeface="+mj-lt"/>
              </a:rPr>
              <a:t>n.123/2019</a:t>
            </a:r>
          </a:p>
          <a:p>
            <a:pPr eaLnBrk="1" hangingPunct="1">
              <a:defRPr/>
            </a:pPr>
            <a:endParaRPr lang="it-IT" altLang="it-IT" sz="2400" b="1" dirty="0" smtClean="0">
              <a:solidFill>
                <a:schemeClr val="bg1"/>
              </a:solidFill>
              <a:latin typeface="+mj-lt"/>
            </a:endParaRPr>
          </a:p>
          <a:p>
            <a:pPr algn="just" eaLnBrk="1" hangingPunct="1">
              <a:defRPr/>
            </a:pPr>
            <a:r>
              <a:rPr lang="it-IT" altLang="it-IT" sz="2400" b="1" dirty="0" smtClean="0">
                <a:solidFill>
                  <a:schemeClr val="bg1"/>
                </a:solidFill>
                <a:latin typeface="+mj-lt"/>
              </a:rPr>
              <a:t>Avvisi </a:t>
            </a:r>
            <a:r>
              <a:rPr lang="it-IT" altLang="it-IT" sz="2400" b="1" dirty="0">
                <a:solidFill>
                  <a:schemeClr val="bg1"/>
                </a:solidFill>
                <a:latin typeface="+mj-lt"/>
              </a:rPr>
              <a:t>pubblici </a:t>
            </a:r>
            <a:r>
              <a:rPr lang="it-IT" sz="2400" b="1" dirty="0">
                <a:solidFill>
                  <a:schemeClr val="bg1"/>
                </a:solidFill>
                <a:latin typeface="+mj-lt"/>
              </a:rPr>
              <a:t>Anno </a:t>
            </a:r>
            <a:r>
              <a:rPr lang="it-IT" sz="2400" b="1" dirty="0" smtClean="0">
                <a:solidFill>
                  <a:schemeClr val="bg1"/>
                </a:solidFill>
                <a:latin typeface="+mj-lt"/>
              </a:rPr>
              <a:t>2021  </a:t>
            </a:r>
            <a:r>
              <a:rPr lang="it-IT" altLang="it-IT" sz="2400" b="1" dirty="0" smtClean="0">
                <a:solidFill>
                  <a:schemeClr val="bg1"/>
                </a:solidFill>
                <a:latin typeface="+mj-lt"/>
              </a:rPr>
              <a:t>per </a:t>
            </a:r>
            <a:r>
              <a:rPr lang="it-IT" altLang="it-IT" sz="2400" b="1" dirty="0">
                <a:solidFill>
                  <a:schemeClr val="bg1"/>
                </a:solidFill>
                <a:latin typeface="+mj-lt"/>
              </a:rPr>
              <a:t>la valorizzazione del patrimonio storico ed etnografico del FVG da realizzarsi attraverso</a:t>
            </a:r>
            <a:r>
              <a:rPr lang="it-IT" altLang="it-IT" sz="2400" b="1" dirty="0" smtClean="0">
                <a:solidFill>
                  <a:schemeClr val="bg1"/>
                </a:solidFill>
                <a:latin typeface="+mj-lt"/>
              </a:rPr>
              <a:t>:</a:t>
            </a:r>
          </a:p>
          <a:p>
            <a:pPr algn="l" eaLnBrk="1" hangingPunct="1">
              <a:defRPr/>
            </a:pPr>
            <a:endParaRPr lang="it-IT" altLang="it-IT" sz="2400" b="1" dirty="0" smtClean="0">
              <a:solidFill>
                <a:schemeClr val="bg1"/>
              </a:solidFill>
              <a:latin typeface="+mj-lt"/>
            </a:endParaRPr>
          </a:p>
          <a:p>
            <a:pPr marL="273050" indent="-176213" algn="l" eaLnBrk="1" hangingPunct="1">
              <a:buFontTx/>
              <a:buChar char="-"/>
              <a:tabLst>
                <a:tab pos="273050" algn="l"/>
              </a:tabLst>
              <a:defRPr/>
            </a:pPr>
            <a:r>
              <a:rPr lang="it-IT" altLang="it-IT" sz="2200" b="1" dirty="0" smtClean="0">
                <a:solidFill>
                  <a:schemeClr val="bg1"/>
                </a:solidFill>
                <a:latin typeface="+mj-lt"/>
              </a:rPr>
              <a:t>studi </a:t>
            </a:r>
            <a:r>
              <a:rPr lang="it-IT" altLang="it-IT" sz="2200" b="1" dirty="0">
                <a:solidFill>
                  <a:schemeClr val="bg1"/>
                </a:solidFill>
                <a:latin typeface="+mj-lt"/>
              </a:rPr>
              <a:t>e ricerche storiche, nonché attraverso progetti per la realizzazione di registrazioni di testimonianze, digitalizzazione, ripristino di materiale audiovisivo e fotografico, creazione di prodotti multimediali e fotografico,  storytelling e attività </a:t>
            </a:r>
            <a:r>
              <a:rPr lang="it-IT" altLang="it-IT" sz="2200" b="1" dirty="0" smtClean="0">
                <a:solidFill>
                  <a:schemeClr val="bg1"/>
                </a:solidFill>
                <a:latin typeface="+mj-lt"/>
              </a:rPr>
              <a:t>espositive;</a:t>
            </a:r>
          </a:p>
          <a:p>
            <a:pPr marL="273050" indent="-176213" algn="l" eaLnBrk="1" hangingPunct="1">
              <a:tabLst>
                <a:tab pos="273050" algn="l"/>
              </a:tabLst>
              <a:defRPr/>
            </a:pPr>
            <a:endParaRPr lang="it-IT" altLang="it-IT" sz="2200" b="1" dirty="0" smtClean="0">
              <a:solidFill>
                <a:schemeClr val="bg1"/>
              </a:solidFill>
              <a:latin typeface="+mj-lt"/>
            </a:endParaRPr>
          </a:p>
          <a:p>
            <a:pPr marL="273050" indent="-176213" algn="l" eaLnBrk="1" hangingPunct="1">
              <a:buFontTx/>
              <a:buChar char="-"/>
              <a:tabLst>
                <a:tab pos="273050" algn="l"/>
              </a:tabLst>
              <a:defRPr/>
            </a:pPr>
            <a:r>
              <a:rPr lang="it-IT" altLang="it-IT" sz="2200" b="1" dirty="0" smtClean="0">
                <a:solidFill>
                  <a:schemeClr val="bg1"/>
                </a:solidFill>
                <a:latin typeface="+mj-lt"/>
              </a:rPr>
              <a:t>Eventi </a:t>
            </a:r>
            <a:r>
              <a:rPr lang="it-IT" altLang="it-IT" sz="2200" b="1" dirty="0">
                <a:solidFill>
                  <a:schemeClr val="bg1"/>
                </a:solidFill>
                <a:latin typeface="+mj-lt"/>
              </a:rPr>
              <a:t>e manifestazioni rivolti in particolare alla tematica dei </a:t>
            </a:r>
            <a:r>
              <a:rPr lang="it-IT" altLang="it-IT" sz="2200" b="1" dirty="0" smtClean="0">
                <a:solidFill>
                  <a:schemeClr val="bg1"/>
                </a:solidFill>
                <a:latin typeface="+mj-lt"/>
              </a:rPr>
              <a:t>confini;</a:t>
            </a:r>
            <a:endParaRPr lang="it-IT" sz="2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838199" y="6330527"/>
            <a:ext cx="746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>
                <a:solidFill>
                  <a:schemeClr val="bg1"/>
                </a:solidFill>
              </a:rPr>
              <a:t>Direzione </a:t>
            </a:r>
            <a:r>
              <a:rPr lang="it-IT" sz="2000" dirty="0" smtClean="0">
                <a:solidFill>
                  <a:schemeClr val="bg1"/>
                </a:solidFill>
              </a:rPr>
              <a:t>Centrale Cultura e Sport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588224" y="241370"/>
            <a:ext cx="2361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it-IT" sz="2000" dirty="0" smtClean="0">
                <a:solidFill>
                  <a:schemeClr val="bg1"/>
                </a:solidFill>
              </a:rPr>
              <a:t>Udine, 02 marzo 2021</a:t>
            </a:r>
            <a:endParaRPr lang="it-IT" sz="20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366893" y="5391704"/>
            <a:ext cx="2410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it-IT" sz="1200" b="1" dirty="0">
                <a:solidFill>
                  <a:schemeClr val="bg1"/>
                </a:solidFill>
                <a:latin typeface="+mn-lt"/>
              </a:rPr>
              <a:t>Lodovico Tambosco</a:t>
            </a:r>
          </a:p>
          <a:p>
            <a:pPr eaLnBrk="1" hangingPunct="1"/>
            <a:r>
              <a:rPr lang="it-IT" sz="1200" dirty="0">
                <a:solidFill>
                  <a:schemeClr val="bg1"/>
                </a:solidFill>
                <a:latin typeface="+mn-lt"/>
              </a:rPr>
              <a:t>Regione Autonoma Friuli Venezia Giulia</a:t>
            </a:r>
          </a:p>
          <a:p>
            <a:pPr eaLnBrk="1" hangingPunct="1"/>
            <a:r>
              <a:rPr lang="it-IT" sz="1200" dirty="0">
                <a:solidFill>
                  <a:schemeClr val="bg1"/>
                </a:solidFill>
                <a:latin typeface="+mn-lt"/>
              </a:rPr>
              <a:t>Servizio attività </a:t>
            </a:r>
            <a:r>
              <a:rPr lang="it-IT" sz="1200" dirty="0" smtClean="0">
                <a:solidFill>
                  <a:schemeClr val="bg1"/>
                </a:solidFill>
                <a:latin typeface="+mn-lt"/>
              </a:rPr>
              <a:t>culturali</a:t>
            </a:r>
            <a:endParaRPr lang="it-IT" sz="1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 dirty="0" smtClean="0">
                <a:solidFill>
                  <a:srgbClr val="0070C0"/>
                </a:solidFill>
              </a:rPr>
              <a:t>Limiti voci di spesa 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0825" y="1981200"/>
            <a:ext cx="8785225" cy="3824064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it-IT" sz="2400" b="1" dirty="0" smtClean="0"/>
              <a:t>Vi sono alcuni limiti da rispettare su alcune voci di spesa in percentuale al contributo:</a:t>
            </a:r>
          </a:p>
          <a:p>
            <a:pPr marL="0" indent="0" algn="just">
              <a:buFontTx/>
              <a:buNone/>
              <a:defRPr/>
            </a:pPr>
            <a:r>
              <a:rPr lang="it-IT" sz="2000" b="1" dirty="0" smtClean="0"/>
              <a:t>(art. 7 comma 2 del regolamento)</a:t>
            </a:r>
          </a:p>
          <a:p>
            <a:pPr marL="0" indent="0" algn="just">
              <a:buFontTx/>
              <a:buNone/>
              <a:defRPr/>
            </a:pPr>
            <a:endParaRPr lang="it-IT" sz="1100" b="1" dirty="0" smtClean="0"/>
          </a:p>
          <a:p>
            <a:pPr algn="just">
              <a:defRPr/>
            </a:pPr>
            <a:r>
              <a:rPr lang="it-IT" sz="2200" dirty="0" smtClean="0"/>
              <a:t>a) spese per il personale amministrativo </a:t>
            </a:r>
            <a:r>
              <a:rPr lang="it-IT" sz="2200" b="1" dirty="0" err="1" smtClean="0"/>
              <a:t>max</a:t>
            </a:r>
            <a:r>
              <a:rPr lang="it-IT" sz="2200" b="1" dirty="0" smtClean="0"/>
              <a:t> del 10%;</a:t>
            </a:r>
          </a:p>
          <a:p>
            <a:pPr algn="just">
              <a:defRPr/>
            </a:pPr>
            <a:r>
              <a:rPr lang="it-IT" sz="2200" dirty="0"/>
              <a:t>b</a:t>
            </a:r>
            <a:r>
              <a:rPr lang="it-IT" sz="2200" dirty="0" smtClean="0"/>
              <a:t>) spese di rappresentanza misura </a:t>
            </a:r>
            <a:r>
              <a:rPr lang="it-IT" sz="2200" b="1" dirty="0" err="1" smtClean="0"/>
              <a:t>max</a:t>
            </a:r>
            <a:r>
              <a:rPr lang="it-IT" sz="2200" b="1" dirty="0" smtClean="0"/>
              <a:t> del 5%;</a:t>
            </a:r>
          </a:p>
          <a:p>
            <a:pPr algn="just">
              <a:defRPr/>
            </a:pPr>
            <a:r>
              <a:rPr lang="it-IT" sz="2200" dirty="0" smtClean="0"/>
              <a:t>c) spese per l’acquisto di beni strumentali misura </a:t>
            </a:r>
            <a:r>
              <a:rPr lang="it-IT" sz="2200" b="1" dirty="0" err="1" smtClean="0"/>
              <a:t>max</a:t>
            </a:r>
            <a:r>
              <a:rPr lang="it-IT" sz="2200" b="1" dirty="0" smtClean="0"/>
              <a:t> del 20%</a:t>
            </a:r>
          </a:p>
          <a:p>
            <a:pPr marL="0" indent="0" algn="just">
              <a:buFontTx/>
              <a:buNone/>
              <a:defRPr/>
            </a:pPr>
            <a:endParaRPr lang="it-IT" sz="1200" b="1" dirty="0" smtClean="0"/>
          </a:p>
          <a:p>
            <a:pPr marL="0" indent="0" algn="just">
              <a:buFontTx/>
              <a:buNone/>
              <a:defRPr/>
            </a:pPr>
            <a:r>
              <a:rPr lang="it-IT" sz="2400" dirty="0" smtClean="0"/>
              <a:t>Attenzione il piano finanziario deve «dialogare» con la parte descrittiva e la sua coerenza rappresenta un criterio soggetto a valutazione</a:t>
            </a:r>
            <a:endParaRPr lang="it-IT" sz="2400" dirty="0"/>
          </a:p>
        </p:txBody>
      </p:sp>
      <p:sp>
        <p:nvSpPr>
          <p:cNvPr id="5" name="Ovale 4"/>
          <p:cNvSpPr/>
          <p:nvPr/>
        </p:nvSpPr>
        <p:spPr bwMode="auto">
          <a:xfrm>
            <a:off x="6588125" y="981075"/>
            <a:ext cx="1655763" cy="792163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endParaRPr lang="it-IT" b="1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461" name="CasellaDiTesto 1"/>
          <p:cNvSpPr txBox="1">
            <a:spLocks noChangeArrowheads="1"/>
          </p:cNvSpPr>
          <p:nvPr/>
        </p:nvSpPr>
        <p:spPr bwMode="auto">
          <a:xfrm>
            <a:off x="6911975" y="981075"/>
            <a:ext cx="11160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4400">
                <a:solidFill>
                  <a:srgbClr val="FF0000"/>
                </a:solidFill>
              </a:rPr>
              <a:t>N.B.</a:t>
            </a:r>
          </a:p>
        </p:txBody>
      </p:sp>
    </p:spTree>
    <p:extLst>
      <p:ext uri="{BB962C8B-B14F-4D97-AF65-F5344CB8AC3E}">
        <p14:creationId xmlns:p14="http://schemas.microsoft.com/office/powerpoint/2010/main" val="334676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058150" cy="762000"/>
          </a:xfrm>
        </p:spPr>
        <p:txBody>
          <a:bodyPr/>
          <a:lstStyle/>
          <a:p>
            <a:pPr algn="ctr"/>
            <a:r>
              <a:rPr lang="it-IT" altLang="it-IT" sz="3200" dirty="0" smtClean="0">
                <a:solidFill>
                  <a:srgbClr val="0070C0"/>
                </a:solidFill>
              </a:rPr>
              <a:t>Le dichiarazioni sostitutive - Quadro E</a:t>
            </a:r>
          </a:p>
        </p:txBody>
      </p:sp>
      <p:sp>
        <p:nvSpPr>
          <p:cNvPr id="20483" name="Segnaposto testo 4"/>
          <p:cNvSpPr>
            <a:spLocks noGrp="1"/>
          </p:cNvSpPr>
          <p:nvPr>
            <p:ph type="body" sz="half" idx="2"/>
          </p:nvPr>
        </p:nvSpPr>
        <p:spPr>
          <a:xfrm>
            <a:off x="35496" y="1484784"/>
            <a:ext cx="9145016" cy="453650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altLang="it-IT" sz="2000" b="1" dirty="0" smtClean="0"/>
              <a:t>Di essere il legale rappresentante </a:t>
            </a:r>
            <a:r>
              <a:rPr lang="it-IT" altLang="it-IT" sz="2000" i="1" dirty="0" smtClean="0"/>
              <a:t>oppure </a:t>
            </a:r>
            <a:r>
              <a:rPr lang="it-IT" altLang="it-IT" sz="2000" b="1" dirty="0"/>
              <a:t>di essere </a:t>
            </a:r>
            <a:r>
              <a:rPr lang="it-IT" altLang="it-IT" sz="2000" b="1" dirty="0" smtClean="0"/>
              <a:t>altra persona munita di delega;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it-IT" altLang="it-IT" sz="2000" b="1" dirty="0" smtClean="0"/>
              <a:t>Statuto o atto costitutivo: indicare se redatto con atto pubblico o scrittura privata registrata, riportando gli estremi della registrazione </a:t>
            </a:r>
            <a:r>
              <a:rPr lang="it-IT" altLang="it-IT" sz="2000" dirty="0" smtClean="0"/>
              <a:t>(Ufficio dove è stato registrato, numero e data della registrazione. Indicare inoltre il Notaio se trattasi di atto pubblico) </a:t>
            </a:r>
            <a:r>
              <a:rPr lang="it-IT" altLang="it-IT" sz="1400" b="1" i="1" dirty="0" smtClean="0">
                <a:solidFill>
                  <a:srgbClr val="FF0000"/>
                </a:solidFill>
              </a:rPr>
              <a:t>(esclusi gli enti pubblici);</a:t>
            </a:r>
            <a:endParaRPr lang="it-IT" altLang="it-IT" sz="1400" b="1" i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it-IT" altLang="it-IT" sz="2000" b="1" dirty="0" smtClean="0"/>
              <a:t>Che lo statuto e l’atto costitutivo contengono l’indicazione dell’assenza di finalità di lucro o obbligo statutario di reinvestire </a:t>
            </a:r>
            <a:r>
              <a:rPr lang="it-IT" altLang="it-IT" sz="2000" b="1" dirty="0"/>
              <a:t>gli </a:t>
            </a:r>
            <a:r>
              <a:rPr lang="it-IT" altLang="it-IT" sz="2000" b="1" dirty="0" smtClean="0"/>
              <a:t>utili </a:t>
            </a:r>
            <a:r>
              <a:rPr lang="it-IT" altLang="it-IT" sz="1400" b="1" i="1" dirty="0" smtClean="0">
                <a:solidFill>
                  <a:srgbClr val="FF0000"/>
                </a:solidFill>
              </a:rPr>
              <a:t>(solo per gli enti privati senza scopo di lucro)</a:t>
            </a:r>
            <a:r>
              <a:rPr lang="it-IT" altLang="it-IT" sz="2000" dirty="0" smtClean="0"/>
              <a:t>;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it-IT" altLang="it-IT" sz="2000" b="1" dirty="0"/>
              <a:t>C</a:t>
            </a:r>
            <a:r>
              <a:rPr lang="it-IT" altLang="it-IT" sz="2000" b="1" dirty="0" smtClean="0"/>
              <a:t>he </a:t>
            </a:r>
            <a:r>
              <a:rPr lang="it-IT" altLang="it-IT" sz="2000" b="1" dirty="0"/>
              <a:t>lo statuto o l'atto costitutivo contengono una o più finalità esclusiva o prevalente riguardanti lo svolgimento di attività culturali o artistiche indicando</a:t>
            </a:r>
            <a:r>
              <a:rPr lang="it-IT" altLang="it-IT" sz="2000" b="1" dirty="0" smtClean="0"/>
              <a:t>, in </a:t>
            </a:r>
            <a:r>
              <a:rPr lang="it-IT" altLang="it-IT" sz="2000" b="1" dirty="0"/>
              <a:t>relazione all'ultimo bilancio </a:t>
            </a:r>
            <a:r>
              <a:rPr lang="it-IT" altLang="it-IT" sz="2000" b="1" dirty="0" smtClean="0"/>
              <a:t>approvato, </a:t>
            </a:r>
            <a:r>
              <a:rPr lang="it-IT" altLang="it-IT" sz="2000" b="1" dirty="0"/>
              <a:t>il fatturato riferito ad attività culturali e il costo del personale impiegato nella realizzazione delle attività culturali </a:t>
            </a:r>
            <a:r>
              <a:rPr lang="it-IT" altLang="it-IT" sz="1400" b="1" i="1" dirty="0">
                <a:solidFill>
                  <a:srgbClr val="FF0000"/>
                </a:solidFill>
              </a:rPr>
              <a:t>(solo per le cooperative</a:t>
            </a:r>
            <a:r>
              <a:rPr lang="it-IT" altLang="it-IT" sz="1400" b="1" i="1" dirty="0" smtClean="0">
                <a:solidFill>
                  <a:srgbClr val="FF0000"/>
                </a:solidFill>
              </a:rPr>
              <a:t>)</a:t>
            </a:r>
            <a:r>
              <a:rPr lang="it-IT" altLang="it-IT" sz="1400" i="1" dirty="0" smtClean="0"/>
              <a:t>.</a:t>
            </a:r>
            <a:endParaRPr lang="it-IT" altLang="it-IT" sz="1400" i="1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60" name="HTMLOption1" r:id="rId2" imgW="257040" imgH="304920"/>
        </mc:Choice>
        <mc:Fallback>
          <p:control name="HTMLOption1" r:id="rId2" imgW="257040" imgH="304920">
            <p:pic>
              <p:nvPicPr>
                <p:cNvPr id="3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61" name="HTMLText1" r:id="rId3" imgW="914400" imgH="228600"/>
        </mc:Choice>
        <mc:Fallback>
          <p:control name="HTMLText1" r:id="rId3" imgW="914400" imgH="228600">
            <p:pic>
              <p:nvPicPr>
                <p:cNvPr id="4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62" name="HTMLText2" r:id="rId4" imgW="914400" imgH="228600"/>
        </mc:Choice>
        <mc:Fallback>
          <p:control name="HTMLText2" r:id="rId4" imgW="914400" imgH="228600">
            <p:pic>
              <p:nvPicPr>
                <p:cNvPr id="5" name="HTMLText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63" name="HTMLOption2" r:id="rId5" imgW="257040" imgH="304920"/>
        </mc:Choice>
        <mc:Fallback>
          <p:control name="HTMLOption2" r:id="rId5" imgW="257040" imgH="304920">
            <p:pic>
              <p:nvPicPr>
                <p:cNvPr id="7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64" name="HTMLText3" r:id="rId6" imgW="914400" imgH="228600"/>
        </mc:Choice>
        <mc:Fallback>
          <p:control name="HTMLText3" r:id="rId6" imgW="914400" imgH="228600">
            <p:pic>
              <p:nvPicPr>
                <p:cNvPr id="8" name="HTMLText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65" name="HTMLText4" r:id="rId7" imgW="914400" imgH="228600"/>
        </mc:Choice>
        <mc:Fallback>
          <p:control name="HTMLText4" r:id="rId7" imgW="914400" imgH="228600">
            <p:pic>
              <p:nvPicPr>
                <p:cNvPr id="9" name="HTMLText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66" name="HTMLOption3" r:id="rId8" imgW="257040" imgH="304920"/>
        </mc:Choice>
        <mc:Fallback>
          <p:control name="HTMLOption3" r:id="rId8" imgW="257040" imgH="304920">
            <p:pic>
              <p:nvPicPr>
                <p:cNvPr id="11" name="HTMLOpti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67" name="HTMLText5" r:id="rId9" imgW="914400" imgH="228600"/>
        </mc:Choice>
        <mc:Fallback>
          <p:control name="HTMLText5" r:id="rId9" imgW="914400" imgH="228600">
            <p:pic>
              <p:nvPicPr>
                <p:cNvPr id="12" name="HTMLText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68" name="HTMLText6" r:id="rId10" imgW="914400" imgH="228600"/>
        </mc:Choice>
        <mc:Fallback>
          <p:control name="HTMLText6" r:id="rId10" imgW="914400" imgH="228600">
            <p:pic>
              <p:nvPicPr>
                <p:cNvPr id="13" name="HTMLText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6060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540875" cy="43926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it-IT" sz="17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7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sz="1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it-IT" sz="1400" dirty="0" smtClean="0"/>
              <a:t>			</a:t>
            </a:r>
            <a:endParaRPr lang="it-IT" sz="1600" b="1" i="1" dirty="0" smtClean="0">
              <a:solidFill>
                <a:srgbClr val="21449C"/>
              </a:solidFill>
            </a:endParaRPr>
          </a:p>
        </p:txBody>
      </p:sp>
      <p:sp>
        <p:nvSpPr>
          <p:cNvPr id="9" name="Ovale 8"/>
          <p:cNvSpPr/>
          <p:nvPr/>
        </p:nvSpPr>
        <p:spPr bwMode="auto">
          <a:xfrm>
            <a:off x="2123728" y="13654136"/>
            <a:ext cx="504056" cy="504056"/>
          </a:xfrm>
          <a:prstGeom prst="ellipse">
            <a:avLst/>
          </a:prstGeom>
          <a:solidFill>
            <a:srgbClr val="FF7C80">
              <a:alpha val="21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47444"/>
            <a:ext cx="9001000" cy="45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3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540875" cy="43926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sz="1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it-IT" sz="1400" dirty="0" smtClean="0"/>
              <a:t>			</a:t>
            </a:r>
            <a:endParaRPr lang="it-IT" sz="1600" b="1" i="1" dirty="0" smtClean="0">
              <a:solidFill>
                <a:srgbClr val="21449C"/>
              </a:solidFill>
            </a:endParaRPr>
          </a:p>
        </p:txBody>
      </p:sp>
      <p:sp>
        <p:nvSpPr>
          <p:cNvPr id="9" name="Ovale 8"/>
          <p:cNvSpPr/>
          <p:nvPr/>
        </p:nvSpPr>
        <p:spPr bwMode="auto">
          <a:xfrm>
            <a:off x="2123728" y="13654136"/>
            <a:ext cx="504056" cy="504056"/>
          </a:xfrm>
          <a:prstGeom prst="ellipse">
            <a:avLst/>
          </a:prstGeom>
          <a:solidFill>
            <a:srgbClr val="FF7C80">
              <a:alpha val="21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484784"/>
            <a:ext cx="910850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7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>
          <a:xfrm>
            <a:off x="630238" y="908050"/>
            <a:ext cx="8058150" cy="409575"/>
          </a:xfrm>
        </p:spPr>
        <p:txBody>
          <a:bodyPr/>
          <a:lstStyle/>
          <a:p>
            <a:pPr algn="ctr"/>
            <a:r>
              <a:rPr lang="it-IT" altLang="it-IT" sz="2400" dirty="0" smtClean="0">
                <a:solidFill>
                  <a:srgbClr val="0070C0"/>
                </a:solidFill>
              </a:rPr>
              <a:t>Altre dichiarazioni - Quadro E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317625"/>
            <a:ext cx="8898157" cy="4631655"/>
          </a:xfrm>
          <a:prstGeom prst="rect">
            <a:avLst/>
          </a:prstGeom>
        </p:spPr>
      </p:pic>
      <p:sp>
        <p:nvSpPr>
          <p:cNvPr id="9" name="Ovale 8"/>
          <p:cNvSpPr/>
          <p:nvPr/>
        </p:nvSpPr>
        <p:spPr bwMode="auto">
          <a:xfrm>
            <a:off x="392977" y="1623331"/>
            <a:ext cx="864096" cy="216024"/>
          </a:xfrm>
          <a:prstGeom prst="ellipse">
            <a:avLst/>
          </a:prstGeom>
          <a:solidFill>
            <a:srgbClr val="FF7C80">
              <a:alpha val="21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3" name="Ovale 12"/>
          <p:cNvSpPr/>
          <p:nvPr/>
        </p:nvSpPr>
        <p:spPr bwMode="auto">
          <a:xfrm>
            <a:off x="179512" y="3399451"/>
            <a:ext cx="2880320" cy="245574"/>
          </a:xfrm>
          <a:prstGeom prst="ellipse">
            <a:avLst/>
          </a:prstGeom>
          <a:solidFill>
            <a:srgbClr val="FF7C80">
              <a:alpha val="21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4" name="Ovale 13"/>
          <p:cNvSpPr/>
          <p:nvPr/>
        </p:nvSpPr>
        <p:spPr bwMode="auto">
          <a:xfrm>
            <a:off x="179512" y="3704572"/>
            <a:ext cx="4608512" cy="356046"/>
          </a:xfrm>
          <a:prstGeom prst="ellipse">
            <a:avLst/>
          </a:prstGeom>
          <a:solidFill>
            <a:srgbClr val="FF7C80">
              <a:alpha val="21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74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>
          <a:xfrm>
            <a:off x="395288" y="1100200"/>
            <a:ext cx="8748712" cy="553144"/>
          </a:xfrm>
        </p:spPr>
        <p:txBody>
          <a:bodyPr/>
          <a:lstStyle/>
          <a:p>
            <a:r>
              <a:rPr lang="it-IT" altLang="it-IT" dirty="0" smtClean="0">
                <a:solidFill>
                  <a:srgbClr val="0070C0"/>
                </a:solidFill>
              </a:rPr>
              <a:t>Impegni </a:t>
            </a:r>
            <a:r>
              <a:rPr lang="it-IT" altLang="it-IT" dirty="0" smtClean="0">
                <a:solidFill>
                  <a:srgbClr val="0070C0"/>
                </a:solidFill>
              </a:rPr>
              <a:t>– Quadro F  </a:t>
            </a:r>
            <a:r>
              <a:rPr lang="it-IT" altLang="it-IT" sz="2400" b="0" dirty="0" smtClean="0">
                <a:solidFill>
                  <a:srgbClr val="0070C0"/>
                </a:solidFill>
              </a:rPr>
              <a:t>(art. 26 dell’Avviso) </a:t>
            </a:r>
            <a:r>
              <a:rPr lang="it-IT" altLang="it-IT" sz="100" b="0" dirty="0" smtClean="0">
                <a:solidFill>
                  <a:srgbClr val="0070C0"/>
                </a:solidFill>
              </a:rPr>
              <a:t>             </a:t>
            </a:r>
            <a:r>
              <a:rPr lang="it-IT" altLang="it-IT" sz="100" dirty="0" smtClean="0">
                <a:solidFill>
                  <a:srgbClr val="0070C0"/>
                </a:solidFill>
              </a:rPr>
              <a:t/>
            </a:r>
            <a:br>
              <a:rPr lang="it-IT" altLang="it-IT" sz="100" dirty="0" smtClean="0">
                <a:solidFill>
                  <a:srgbClr val="0070C0"/>
                </a:solidFill>
              </a:rPr>
            </a:br>
            <a:r>
              <a:rPr lang="it-IT" altLang="it-IT" sz="100" dirty="0">
                <a:solidFill>
                  <a:srgbClr val="0070C0"/>
                </a:solidFill>
              </a:rPr>
              <a:t> </a:t>
            </a:r>
            <a:r>
              <a:rPr lang="it-IT" altLang="it-IT" sz="100" dirty="0" smtClean="0">
                <a:solidFill>
                  <a:srgbClr val="0070C0"/>
                </a:solidFill>
              </a:rPr>
              <a:t>                                                                  </a:t>
            </a:r>
            <a:r>
              <a:rPr lang="it-IT" altLang="it-IT" dirty="0" smtClean="0">
                <a:solidFill>
                  <a:srgbClr val="0070C0"/>
                </a:solidFill>
              </a:rPr>
              <a:t>  </a:t>
            </a:r>
            <a:endParaRPr lang="it-IT" altLang="it-IT" sz="2000" b="0" dirty="0" smtClean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4248473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600"/>
              </a:spcAft>
              <a:buFontTx/>
              <a:buNone/>
              <a:defRPr/>
            </a:pPr>
            <a:r>
              <a:rPr lang="it-IT" sz="1350" b="1" dirty="0" smtClean="0"/>
              <a:t>Il richiedente si impegna a:</a:t>
            </a:r>
          </a:p>
          <a:p>
            <a:pPr marL="166688" indent="-166688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it-IT" sz="1200" dirty="0" smtClean="0"/>
              <a:t> </a:t>
            </a:r>
            <a:r>
              <a:rPr lang="it-IT" sz="1200" dirty="0"/>
              <a:t>utilizzare la posta elettronica certificata per tutte le comunicazioni con l’Amministrazione regionale, ai sensi dell’articolo 13, comma 6; </a:t>
            </a:r>
            <a:endParaRPr lang="it-IT" sz="1200" dirty="0" smtClean="0"/>
          </a:p>
          <a:p>
            <a:pPr marL="166688" indent="-166688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it-IT" sz="1200" dirty="0" smtClean="0"/>
              <a:t> </a:t>
            </a:r>
            <a:r>
              <a:rPr lang="it-IT" sz="1200" dirty="0"/>
              <a:t>comunicare entro 15 giorni eventuali variazioni dei dati forniti con la domanda</a:t>
            </a:r>
            <a:r>
              <a:rPr lang="it-IT" sz="1200" dirty="0" smtClean="0"/>
              <a:t>;</a:t>
            </a:r>
          </a:p>
          <a:p>
            <a:pPr marL="166688" indent="-166688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it-IT" sz="1200" dirty="0" smtClean="0"/>
              <a:t> </a:t>
            </a:r>
            <a:r>
              <a:rPr lang="it-IT" sz="1200" dirty="0"/>
              <a:t>rispettare i termini previsti </a:t>
            </a:r>
            <a:r>
              <a:rPr lang="it-IT" sz="1200" dirty="0" smtClean="0"/>
              <a:t>dall’Avviso;</a:t>
            </a:r>
          </a:p>
          <a:p>
            <a:pPr marL="166688" indent="-166688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it-IT" sz="1200" dirty="0" smtClean="0"/>
              <a:t> </a:t>
            </a:r>
            <a:r>
              <a:rPr lang="it-IT" sz="1200" dirty="0"/>
              <a:t>mantenere i requisiti di cui all’articolo 4 per tutta la durata del progetto oggetto di contributo</a:t>
            </a:r>
            <a:r>
              <a:rPr lang="it-IT" sz="1200" dirty="0" smtClean="0"/>
              <a:t>;</a:t>
            </a:r>
          </a:p>
          <a:p>
            <a:pPr marL="166688" indent="-166688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it-IT" sz="1200" dirty="0" smtClean="0"/>
              <a:t> </a:t>
            </a:r>
            <a:r>
              <a:rPr lang="it-IT" sz="1200" dirty="0"/>
              <a:t>presentare la rendicontazione della spesa con le modalità ed entro i termini di cui agli articoli 21 e </a:t>
            </a:r>
            <a:r>
              <a:rPr lang="it-IT" sz="1200" dirty="0" smtClean="0"/>
              <a:t>22 dell’Avviso;</a:t>
            </a:r>
          </a:p>
          <a:p>
            <a:pPr marL="166688" indent="-166688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it-IT" sz="1200" dirty="0" smtClean="0"/>
              <a:t> </a:t>
            </a:r>
            <a:r>
              <a:rPr lang="it-IT" sz="1200" dirty="0"/>
              <a:t>consentire e agevolare ispezioni e controlli effettuati ai sensi dell’articolo 10, comma 2 del Regolamento e dell’articolo </a:t>
            </a:r>
            <a:r>
              <a:rPr lang="it-IT" sz="1200" dirty="0" smtClean="0"/>
              <a:t>28</a:t>
            </a:r>
            <a:r>
              <a:rPr lang="it-IT" sz="1200" dirty="0"/>
              <a:t> dell’Avviso</a:t>
            </a:r>
            <a:r>
              <a:rPr lang="it-IT" sz="1200" dirty="0" smtClean="0"/>
              <a:t>;</a:t>
            </a:r>
          </a:p>
          <a:p>
            <a:pPr marL="166688" indent="-166688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it-IT" sz="1200" dirty="0" smtClean="0"/>
              <a:t> </a:t>
            </a:r>
            <a:r>
              <a:rPr lang="it-IT" sz="1200" dirty="0"/>
              <a:t>comunicare eventuali variazioni, ai sensi dell’articolo </a:t>
            </a:r>
            <a:r>
              <a:rPr lang="it-IT" sz="1200" dirty="0" smtClean="0"/>
              <a:t>27</a:t>
            </a:r>
            <a:r>
              <a:rPr lang="it-IT" sz="1200" dirty="0"/>
              <a:t> </a:t>
            </a:r>
            <a:r>
              <a:rPr lang="it-IT" sz="1200" dirty="0" smtClean="0"/>
              <a:t>dell’Avviso </a:t>
            </a:r>
            <a:r>
              <a:rPr lang="it-IT" sz="1200" b="1" dirty="0" smtClean="0">
                <a:solidFill>
                  <a:srgbClr val="FF0000"/>
                </a:solidFill>
              </a:rPr>
              <a:t>(attenzione ai casi di revoca nel caso di variazioni non autorizzate)</a:t>
            </a:r>
            <a:r>
              <a:rPr lang="it-IT" sz="1200" dirty="0" smtClean="0"/>
              <a:t>;</a:t>
            </a:r>
          </a:p>
          <a:p>
            <a:pPr marL="166688" indent="-166688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it-IT" sz="1200" dirty="0" smtClean="0"/>
              <a:t> </a:t>
            </a:r>
            <a:r>
              <a:rPr lang="it-IT" sz="1200" dirty="0"/>
              <a:t>apporre il logo della Regione su tutto il materiale prodotto e promozionale del progetto, quale, in particolare, volantini, inviti, manifesti, messaggi pubblicitari e siti internet dedicati, a partire dalla data del decreto di approvazione della graduatoria o eventuale scorrimento della stessa</a:t>
            </a:r>
            <a:r>
              <a:rPr lang="it-IT" sz="1200" dirty="0" smtClean="0"/>
              <a:t>;</a:t>
            </a:r>
          </a:p>
          <a:p>
            <a:pPr marL="166688" indent="-166688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it-IT" sz="1200" dirty="0" smtClean="0"/>
              <a:t> </a:t>
            </a:r>
            <a:r>
              <a:rPr lang="it-IT" sz="1200" dirty="0"/>
              <a:t>tenere a disposizione del Servizio, presso la propria sede, la documentazione comprovante la realizzazione del progetto per cui è stato concesso il contributo e, in particolare, rassegne stampa, pubblicazioni e video da cui emerga l’evidenza data alla contribuzione regionale, ai sensi dell’articolo 10, comma 2 del Regolamento</a:t>
            </a:r>
            <a:r>
              <a:rPr lang="it-IT" sz="1200" dirty="0" smtClean="0"/>
              <a:t>;</a:t>
            </a:r>
          </a:p>
          <a:p>
            <a:pPr marL="166688" indent="-166688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it-IT" sz="1200" dirty="0" smtClean="0"/>
              <a:t> </a:t>
            </a:r>
            <a:r>
              <a:rPr lang="it-IT" sz="1200" dirty="0"/>
              <a:t>comunicare all’Amministrazione regionale i dati da questa eventualmente richiesti relativi al progetto presentato</a:t>
            </a:r>
            <a:r>
              <a:rPr lang="it-IT" sz="1200" dirty="0" smtClean="0"/>
              <a:t>;</a:t>
            </a:r>
          </a:p>
          <a:p>
            <a:pPr marL="166688" indent="-166688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it-IT" sz="1200" dirty="0" smtClean="0"/>
              <a:t> </a:t>
            </a:r>
            <a:r>
              <a:rPr lang="it-IT" sz="1200" dirty="0"/>
              <a:t>rispettare gli obblighi di pubblicazione previsti dall’articolo 1, commi da 125 a 127, della legge </a:t>
            </a:r>
            <a:r>
              <a:rPr lang="it-IT" sz="1200" dirty="0" smtClean="0"/>
              <a:t>124/2017;</a:t>
            </a:r>
          </a:p>
          <a:p>
            <a:pPr marL="166688" indent="-166688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it-IT" sz="1200" dirty="0" smtClean="0"/>
              <a:t> </a:t>
            </a:r>
            <a:r>
              <a:rPr lang="it-IT" sz="1200" dirty="0"/>
              <a:t>il beneficiario del contributo dovrà concedere alla Regione Friuli Venezia Giulia la licenza d’uso a titolo gratuito e a tempo indeterminato del materiale risultante dal progetto oggetto di </a:t>
            </a:r>
            <a:r>
              <a:rPr lang="it-IT" sz="1200" dirty="0" smtClean="0"/>
              <a:t>finanziamento</a:t>
            </a:r>
            <a:r>
              <a:rPr lang="it-IT" sz="1200" b="1" dirty="0" smtClean="0">
                <a:solidFill>
                  <a:srgbClr val="FF0000"/>
                </a:solidFill>
              </a:rPr>
              <a:t> (solo per i progetti riferiti all’avviso ricerca)</a:t>
            </a:r>
            <a:r>
              <a:rPr lang="it-IT" sz="1200" dirty="0" smtClean="0"/>
              <a:t>;</a:t>
            </a:r>
          </a:p>
          <a:p>
            <a:pPr marL="166688" indent="-166688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it-IT" sz="1200" dirty="0" smtClean="0"/>
              <a:t> </a:t>
            </a:r>
            <a:r>
              <a:rPr lang="it-IT" sz="1200" dirty="0"/>
              <a:t>dimostrare in sede di rendicontazione l’entità e la fonte del cofinanziamento necessario a garantire la parte di fabbisogno di finanziamento non coperta dal contributo nei casi di cui all’art. 18 comma 2 lettere b) e c</a:t>
            </a:r>
            <a:r>
              <a:rPr lang="it-IT" sz="1200" dirty="0" smtClean="0"/>
              <a:t>)</a:t>
            </a:r>
            <a:r>
              <a:rPr lang="it-IT" sz="1200" dirty="0"/>
              <a:t> dell’Avviso</a:t>
            </a:r>
            <a:r>
              <a:rPr lang="it-IT" sz="1200" dirty="0" smtClean="0"/>
              <a:t>;</a:t>
            </a:r>
          </a:p>
          <a:p>
            <a:pPr marL="166688" indent="-166688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it-IT" sz="1200" dirty="0" smtClean="0"/>
              <a:t> </a:t>
            </a:r>
            <a:r>
              <a:rPr lang="it-IT" sz="1200" dirty="0"/>
              <a:t>comunicare all’Amministrazione regionale tempestivamente eventuali ulteriori finanziamenti di fonte pubblica o privata ottenuti per la realizzazione del progetto e non indicati in sede di domanda di contributo, che comportino la riduzione del fabbisogno di finanziamento.</a:t>
            </a:r>
            <a:endParaRPr lang="it-IT" sz="1200" dirty="0" smtClean="0"/>
          </a:p>
        </p:txBody>
      </p:sp>
      <p:sp>
        <p:nvSpPr>
          <p:cNvPr id="7" name="Ovale 6"/>
          <p:cNvSpPr/>
          <p:nvPr/>
        </p:nvSpPr>
        <p:spPr bwMode="auto">
          <a:xfrm>
            <a:off x="6948264" y="1268760"/>
            <a:ext cx="1241884" cy="674243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it-IT" b="1" baseline="30000" dirty="0" smtClean="0">
                <a:solidFill>
                  <a:srgbClr val="FF0000"/>
                </a:solidFill>
              </a:rPr>
              <a:t>N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baseline="30000" dirty="0" smtClean="0">
                <a:solidFill>
                  <a:srgbClr val="FF0000"/>
                </a:solidFill>
              </a:rPr>
              <a:t>B</a:t>
            </a:r>
            <a:endParaRPr lang="it-IT" sz="6600" b="1" baseline="30000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it-IT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222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540875" cy="43926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it-IT" sz="17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7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sz="1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it-IT" sz="1400" dirty="0" smtClean="0"/>
              <a:t>			</a:t>
            </a:r>
            <a:endParaRPr lang="it-IT" sz="1600" b="1" i="1" dirty="0" smtClean="0">
              <a:solidFill>
                <a:srgbClr val="21449C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7" y="1124744"/>
            <a:ext cx="9123689" cy="4536504"/>
          </a:xfrm>
          <a:prstGeom prst="rect">
            <a:avLst/>
          </a:prstGeom>
        </p:spPr>
      </p:pic>
      <p:sp>
        <p:nvSpPr>
          <p:cNvPr id="4" name="Ovale 3"/>
          <p:cNvSpPr/>
          <p:nvPr/>
        </p:nvSpPr>
        <p:spPr bwMode="auto">
          <a:xfrm>
            <a:off x="1691680" y="4149080"/>
            <a:ext cx="792088" cy="792088"/>
          </a:xfrm>
          <a:prstGeom prst="ellipse">
            <a:avLst/>
          </a:prstGeom>
          <a:solidFill>
            <a:srgbClr val="FF7C80">
              <a:alpha val="21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38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540875" cy="43926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it-IT" sz="17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7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sz="1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it-IT" sz="1400" dirty="0" smtClean="0"/>
              <a:t>			</a:t>
            </a:r>
            <a:endParaRPr lang="it-IT" sz="1600" b="1" i="1" dirty="0" smtClean="0">
              <a:solidFill>
                <a:srgbClr val="21449C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68760"/>
            <a:ext cx="8958450" cy="44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6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540875" cy="43926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it-IT" sz="17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7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sz="1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it-IT" sz="1400" dirty="0" smtClean="0"/>
              <a:t>			</a:t>
            </a:r>
            <a:endParaRPr lang="it-IT" sz="1600" b="1" i="1" dirty="0" smtClean="0">
              <a:solidFill>
                <a:srgbClr val="21449C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1124744"/>
            <a:ext cx="9036496" cy="4320480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 bwMode="auto">
          <a:xfrm>
            <a:off x="1835696" y="2276872"/>
            <a:ext cx="792088" cy="792088"/>
          </a:xfrm>
          <a:prstGeom prst="ellipse">
            <a:avLst/>
          </a:prstGeom>
          <a:solidFill>
            <a:srgbClr val="FF7C80">
              <a:alpha val="2100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2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540875" cy="43926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it-IT" sz="17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7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sz="1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it-IT" sz="1400" dirty="0" smtClean="0"/>
              <a:t>			</a:t>
            </a:r>
            <a:endParaRPr lang="it-IT" sz="1600" b="1" i="1" dirty="0" smtClean="0">
              <a:solidFill>
                <a:srgbClr val="21449C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13" y="1916832"/>
            <a:ext cx="8052201" cy="377150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908720"/>
            <a:ext cx="9180511" cy="861774"/>
          </a:xfrm>
          <a:prstGeom prst="rect">
            <a:avLst/>
          </a:prstGeom>
          <a:solidFill>
            <a:srgbClr val="E9D9E7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latin typeface="+mj-lt"/>
              </a:rPr>
              <a:t>NUOVO QUADRO INFORMATIVO</a:t>
            </a:r>
          </a:p>
          <a:p>
            <a:pPr algn="ctr"/>
            <a:r>
              <a:rPr lang="it-IT" sz="1600" b="1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it-IT" sz="1600" b="1" u="heavy" dirty="0" smtClean="0">
                <a:solidFill>
                  <a:srgbClr val="FF0000"/>
                </a:solidFill>
                <a:latin typeface="+mj-lt"/>
              </a:rPr>
              <a:t>ATTENZIONE: I DATI DEVONO CORRISPONDERE CON L’ALLEGATO «A1» CRITERI OGGETTIVI </a:t>
            </a:r>
          </a:p>
          <a:p>
            <a:r>
              <a:rPr lang="it-IT" sz="1600" b="1" u="heavy" dirty="0" smtClean="0">
                <a:solidFill>
                  <a:srgbClr val="FF0000"/>
                </a:solidFill>
                <a:latin typeface="+mj-lt"/>
              </a:rPr>
              <a:t>CHE DEVE COMUNQUE ESSERE CARICATO E ALLEGATO PENA INAMISSIBILITÀ DELLA DOMANDA</a:t>
            </a:r>
            <a:r>
              <a:rPr lang="it-IT" sz="1600" b="1" u="sng" dirty="0" smtClean="0">
                <a:solidFill>
                  <a:srgbClr val="FF0000"/>
                </a:solidFill>
                <a:latin typeface="+mj-lt"/>
              </a:rPr>
              <a:t>)</a:t>
            </a:r>
            <a:endParaRPr lang="it-IT" sz="1600" b="1" dirty="0">
              <a:latin typeface="+mj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68816" y="5717614"/>
            <a:ext cx="85138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/>
              <a:t>In caso di difformità le informazioni dell’allegato A1 </a:t>
            </a:r>
            <a:r>
              <a:rPr lang="it-IT" sz="1100" dirty="0"/>
              <a:t>prevalgono su quelle indicate alla sezione 1.12 Quadro H della domanda </a:t>
            </a:r>
            <a:r>
              <a:rPr lang="it-IT" sz="1100" dirty="0" smtClean="0"/>
              <a:t>(aventi </a:t>
            </a:r>
            <a:r>
              <a:rPr lang="it-IT" sz="1100" dirty="0"/>
              <a:t>solo valore di </a:t>
            </a:r>
            <a:r>
              <a:rPr lang="it-IT" sz="1100" dirty="0" smtClean="0"/>
              <a:t>sintesi)</a:t>
            </a:r>
            <a:r>
              <a:rPr lang="it-IT" sz="1100" b="1" dirty="0" smtClean="0"/>
              <a:t>.</a:t>
            </a:r>
            <a:endParaRPr lang="it-IT" sz="1100" b="1" dirty="0"/>
          </a:p>
        </p:txBody>
      </p:sp>
    </p:spTree>
    <p:extLst>
      <p:ext uri="{BB962C8B-B14F-4D97-AF65-F5344CB8AC3E}">
        <p14:creationId xmlns:p14="http://schemas.microsoft.com/office/powerpoint/2010/main" val="836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" y="0"/>
            <a:ext cx="9144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838199" y="6330527"/>
            <a:ext cx="746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>
                <a:solidFill>
                  <a:schemeClr val="bg1"/>
                </a:solidFill>
              </a:rPr>
              <a:t>Direzione </a:t>
            </a:r>
            <a:r>
              <a:rPr lang="it-IT" sz="2000" dirty="0" smtClean="0">
                <a:solidFill>
                  <a:schemeClr val="bg1"/>
                </a:solidFill>
              </a:rPr>
              <a:t>Centrale Cultura e Sport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588224" y="241370"/>
            <a:ext cx="2361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it-IT" sz="2000" dirty="0" smtClean="0">
                <a:solidFill>
                  <a:schemeClr val="bg1"/>
                </a:solidFill>
              </a:rPr>
              <a:t>Udine, 02 marzo 2021</a:t>
            </a:r>
            <a:endParaRPr lang="it-IT" sz="20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366893" y="5391704"/>
            <a:ext cx="2410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it-IT" sz="1200" b="1" dirty="0">
                <a:solidFill>
                  <a:schemeClr val="bg1"/>
                </a:solidFill>
                <a:latin typeface="+mj-lt"/>
              </a:rPr>
              <a:t>Lodovico Tambosco</a:t>
            </a:r>
          </a:p>
          <a:p>
            <a:pPr eaLnBrk="1" hangingPunct="1"/>
            <a:r>
              <a:rPr lang="it-IT" sz="1200" dirty="0">
                <a:solidFill>
                  <a:schemeClr val="bg1"/>
                </a:solidFill>
                <a:latin typeface="+mj-lt"/>
              </a:rPr>
              <a:t>Regione Autonoma Friuli Venezia Giulia</a:t>
            </a:r>
          </a:p>
          <a:p>
            <a:pPr eaLnBrk="1" hangingPunct="1"/>
            <a:r>
              <a:rPr lang="it-IT" sz="1200" dirty="0">
                <a:solidFill>
                  <a:schemeClr val="bg1"/>
                </a:solidFill>
                <a:latin typeface="+mj-lt"/>
              </a:rPr>
              <a:t>Servizio attività </a:t>
            </a:r>
            <a:r>
              <a:rPr lang="it-IT" sz="1200" dirty="0" smtClean="0">
                <a:solidFill>
                  <a:schemeClr val="bg1"/>
                </a:solidFill>
                <a:latin typeface="+mj-lt"/>
              </a:rPr>
              <a:t>culturali</a:t>
            </a:r>
            <a:endParaRPr lang="it-IT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-1" y="2684345"/>
            <a:ext cx="9143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u="sng" dirty="0">
                <a:solidFill>
                  <a:schemeClr val="bg1"/>
                </a:solidFill>
                <a:latin typeface="+mj-lt"/>
              </a:rPr>
              <a:t>La  </a:t>
            </a:r>
            <a:r>
              <a:rPr lang="it-IT" sz="5400" b="1" u="sng" dirty="0" smtClean="0">
                <a:solidFill>
                  <a:schemeClr val="bg1"/>
                </a:solidFill>
                <a:latin typeface="+mj-lt"/>
              </a:rPr>
              <a:t>domanda</a:t>
            </a:r>
            <a:endParaRPr lang="it-IT" sz="5400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703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00808"/>
            <a:ext cx="8858931" cy="249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9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838199" y="6330527"/>
            <a:ext cx="746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>
                <a:solidFill>
                  <a:schemeClr val="bg1"/>
                </a:solidFill>
              </a:rPr>
              <a:t>Direzione </a:t>
            </a:r>
            <a:r>
              <a:rPr lang="it-IT" sz="2000" dirty="0" smtClean="0">
                <a:solidFill>
                  <a:schemeClr val="bg1"/>
                </a:solidFill>
              </a:rPr>
              <a:t>Centrale Cultura e Sport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588224" y="241370"/>
            <a:ext cx="2361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it-IT" sz="2000" dirty="0" smtClean="0">
                <a:solidFill>
                  <a:schemeClr val="bg1"/>
                </a:solidFill>
              </a:rPr>
              <a:t>Udine, 02 marzo 2021</a:t>
            </a:r>
            <a:endParaRPr lang="it-IT" sz="20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366893" y="5391704"/>
            <a:ext cx="2410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it-IT" sz="1200" b="1" dirty="0">
                <a:solidFill>
                  <a:schemeClr val="bg1"/>
                </a:solidFill>
                <a:latin typeface="+mj-lt"/>
              </a:rPr>
              <a:t>Lodovico Tambosco</a:t>
            </a:r>
          </a:p>
          <a:p>
            <a:pPr eaLnBrk="1" hangingPunct="1"/>
            <a:r>
              <a:rPr lang="it-IT" sz="1200" dirty="0">
                <a:solidFill>
                  <a:schemeClr val="bg1"/>
                </a:solidFill>
                <a:latin typeface="+mj-lt"/>
              </a:rPr>
              <a:t>Regione Autonoma Friuli Venezia Giulia</a:t>
            </a:r>
          </a:p>
          <a:p>
            <a:pPr eaLnBrk="1" hangingPunct="1"/>
            <a:r>
              <a:rPr lang="it-IT" sz="1200" dirty="0">
                <a:solidFill>
                  <a:schemeClr val="bg1"/>
                </a:solidFill>
                <a:latin typeface="+mj-lt"/>
              </a:rPr>
              <a:t>Servizio attività </a:t>
            </a:r>
            <a:r>
              <a:rPr lang="it-IT" sz="1200" dirty="0" smtClean="0">
                <a:solidFill>
                  <a:schemeClr val="bg1"/>
                </a:solidFill>
                <a:latin typeface="+mj-lt"/>
              </a:rPr>
              <a:t>culturali</a:t>
            </a:r>
            <a:endParaRPr lang="it-IT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-1" y="2448921"/>
            <a:ext cx="9143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u="sng" dirty="0">
                <a:solidFill>
                  <a:schemeClr val="bg1"/>
                </a:solidFill>
                <a:latin typeface="+mj-lt"/>
              </a:rPr>
              <a:t>Modalità inserimento e trasmissione domande tramite il «Sistema Istanze On Line- IOL</a:t>
            </a:r>
            <a:r>
              <a:rPr lang="it-IT" sz="3600" b="1" u="sng" dirty="0" smtClean="0">
                <a:solidFill>
                  <a:schemeClr val="bg1"/>
                </a:solidFill>
                <a:latin typeface="+mj-lt"/>
              </a:rPr>
              <a:t>»</a:t>
            </a:r>
            <a:endParaRPr lang="it-IT" sz="3600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863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764704"/>
            <a:ext cx="6768752" cy="648071"/>
          </a:xfrm>
        </p:spPr>
        <p:txBody>
          <a:bodyPr/>
          <a:lstStyle/>
          <a:p>
            <a:pPr algn="ctr" eaLnBrk="1" hangingPunct="1"/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Modalità di presentazione per l’anno 2021</a:t>
            </a:r>
            <a:endParaRPr lang="it-IT" sz="2400" dirty="0" smtClean="0">
              <a:solidFill>
                <a:schemeClr val="tx1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522" y="1340768"/>
            <a:ext cx="9108504" cy="4680520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it-IT" sz="1600" b="1" dirty="0" smtClean="0"/>
              <a:t>È confermata </a:t>
            </a:r>
            <a:r>
              <a:rPr lang="it-IT" sz="1600" dirty="0" smtClean="0"/>
              <a:t>la modalità unica di presentazione delle domande attraverso il sistema </a:t>
            </a:r>
            <a:r>
              <a:rPr lang="it-IT" sz="1600" dirty="0"/>
              <a:t>informatico denominato “</a:t>
            </a:r>
            <a:r>
              <a:rPr lang="it-IT" sz="1600" b="1" dirty="0"/>
              <a:t>Istanze On </a:t>
            </a:r>
            <a:r>
              <a:rPr lang="it-IT" sz="1600" b="1" dirty="0" smtClean="0"/>
              <a:t>Line - IOL</a:t>
            </a:r>
            <a:r>
              <a:rPr lang="it-IT" sz="1600" dirty="0" smtClean="0"/>
              <a:t>”, </a:t>
            </a:r>
            <a:r>
              <a:rPr lang="it-IT" sz="1600" dirty="0"/>
              <a:t>per accedere al quale sarà necessario utilizzare </a:t>
            </a:r>
            <a:r>
              <a:rPr lang="it-IT" sz="1600" b="1" u="sng" dirty="0"/>
              <a:t>esclusivamente</a:t>
            </a:r>
            <a:r>
              <a:rPr lang="it-IT" sz="1600" dirty="0"/>
              <a:t> </a:t>
            </a:r>
            <a:r>
              <a:rPr lang="it-IT" sz="1600" dirty="0" smtClean="0"/>
              <a:t>un’</a:t>
            </a:r>
            <a:r>
              <a:rPr lang="it-IT" sz="1600" b="1" dirty="0" smtClean="0"/>
              <a:t>autenticazione </a:t>
            </a:r>
            <a:r>
              <a:rPr lang="it-IT" sz="1600" b="1" dirty="0"/>
              <a:t>“</a:t>
            </a:r>
            <a:r>
              <a:rPr lang="it-IT" sz="1600" b="1" u="sng" dirty="0"/>
              <a:t>forte</a:t>
            </a:r>
            <a:r>
              <a:rPr lang="it-IT" sz="1600" b="1" dirty="0" smtClean="0"/>
              <a:t>” </a:t>
            </a:r>
            <a:r>
              <a:rPr lang="it-IT" sz="1600" dirty="0"/>
              <a:t>attraverso l’identificazione della persona fisica sulla base </a:t>
            </a:r>
            <a:r>
              <a:rPr lang="it-IT" sz="1600" i="1" dirty="0"/>
              <a:t>dell’identità digitale </a:t>
            </a:r>
            <a:r>
              <a:rPr lang="it-IT" sz="1600" dirty="0" smtClean="0"/>
              <a:t>associata  a uno dei seguenti metodi di autenticazione:</a:t>
            </a:r>
          </a:p>
          <a:p>
            <a:pPr marL="447675" indent="-185738" algn="just" eaLnBrk="1" hangingPunct="1">
              <a:buFont typeface="Wingdings" panose="05000000000000000000" pitchFamily="2" charset="2"/>
              <a:buChar char="ü"/>
              <a:defRPr/>
            </a:pPr>
            <a:r>
              <a:rPr lang="it-IT" sz="1600" dirty="0" smtClean="0"/>
              <a:t>“</a:t>
            </a:r>
            <a:r>
              <a:rPr lang="it-IT" sz="1600" b="1" i="1" dirty="0" err="1" smtClean="0"/>
              <a:t>LoginFVG</a:t>
            </a:r>
            <a:r>
              <a:rPr lang="it-IT" sz="1600" b="1" dirty="0" smtClean="0"/>
              <a:t>”   </a:t>
            </a:r>
            <a:r>
              <a:rPr lang="it-IT" sz="1600" b="1" u="sng" dirty="0"/>
              <a:t>esclusivamente</a:t>
            </a:r>
            <a:r>
              <a:rPr lang="it-IT" sz="1600" b="1" dirty="0"/>
              <a:t> </a:t>
            </a:r>
            <a:r>
              <a:rPr lang="it-IT" sz="1600" dirty="0"/>
              <a:t>in modalità </a:t>
            </a:r>
            <a:r>
              <a:rPr lang="it-IT" sz="1600" b="1" dirty="0"/>
              <a:t>“</a:t>
            </a:r>
            <a:r>
              <a:rPr lang="it-IT" sz="1600" b="1" i="1" dirty="0"/>
              <a:t>Avanzato</a:t>
            </a:r>
            <a:r>
              <a:rPr lang="it-IT" sz="1600" dirty="0"/>
              <a:t>” (sistema di autenticazione tramite identificazione del richiedente che la Regione Autonoma Friuli Venezia Giulia mette a disposizione dei cittadini per accedere in modalità sicura ai servizi e alle applicazioni online). </a:t>
            </a:r>
            <a:endParaRPr lang="it-IT" sz="1600" dirty="0" smtClean="0"/>
          </a:p>
          <a:p>
            <a:pPr marL="447675" indent="-185738" algn="just" eaLnBrk="1" hangingPunct="1">
              <a:buFont typeface="Wingdings" panose="05000000000000000000" pitchFamily="2" charset="2"/>
              <a:buChar char="ü"/>
              <a:defRPr/>
            </a:pPr>
            <a:r>
              <a:rPr lang="it-IT" sz="1600" b="1" dirty="0" smtClean="0"/>
              <a:t>SPID</a:t>
            </a:r>
            <a:r>
              <a:rPr lang="it-IT" sz="1600" dirty="0" smtClean="0"/>
              <a:t> </a:t>
            </a:r>
            <a:r>
              <a:rPr lang="it-IT" sz="1600" dirty="0"/>
              <a:t>(Sistema Pubblico di Identità </a:t>
            </a:r>
            <a:r>
              <a:rPr lang="it-IT" sz="1600" dirty="0" smtClean="0"/>
              <a:t>Digitale);</a:t>
            </a:r>
          </a:p>
          <a:p>
            <a:pPr marL="447675" indent="-185738" algn="just" eaLnBrk="1" hangingPunct="1">
              <a:buFont typeface="Wingdings" panose="05000000000000000000" pitchFamily="2" charset="2"/>
              <a:buChar char="ü"/>
              <a:defRPr/>
            </a:pPr>
            <a:r>
              <a:rPr lang="it-IT" sz="1600" b="1" dirty="0" smtClean="0"/>
              <a:t>CIE</a:t>
            </a:r>
            <a:r>
              <a:rPr lang="it-IT" sz="1600" dirty="0" smtClean="0"/>
              <a:t> </a:t>
            </a:r>
            <a:r>
              <a:rPr lang="it-IT" sz="1600" dirty="0"/>
              <a:t>(Carta d’identità elettronica</a:t>
            </a:r>
            <a:r>
              <a:rPr lang="it-IT" sz="1600" dirty="0" smtClean="0"/>
              <a:t>);</a:t>
            </a:r>
          </a:p>
          <a:p>
            <a:pPr marL="447675" indent="-185738" algn="just" eaLnBrk="1" hangingPunct="1">
              <a:buFont typeface="Wingdings" panose="05000000000000000000" pitchFamily="2" charset="2"/>
              <a:buChar char="ü"/>
              <a:defRPr/>
            </a:pPr>
            <a:r>
              <a:rPr lang="it-IT" sz="1600" b="1" dirty="0" smtClean="0"/>
              <a:t>CNS</a:t>
            </a:r>
            <a:r>
              <a:rPr lang="it-IT" sz="1600" dirty="0" smtClean="0"/>
              <a:t> </a:t>
            </a:r>
            <a:r>
              <a:rPr lang="it-IT" sz="1600" dirty="0"/>
              <a:t>(Carta nazionale dei </a:t>
            </a:r>
            <a:r>
              <a:rPr lang="it-IT" sz="1600" dirty="0" smtClean="0"/>
              <a:t>servizi);</a:t>
            </a:r>
          </a:p>
          <a:p>
            <a:pPr marL="447675" indent="-185738" algn="just" eaLnBrk="1" hangingPunct="1">
              <a:buFont typeface="Wingdings" panose="05000000000000000000" pitchFamily="2" charset="2"/>
              <a:buChar char="ü"/>
              <a:defRPr/>
            </a:pPr>
            <a:r>
              <a:rPr lang="it-IT" sz="1600" dirty="0" smtClean="0"/>
              <a:t>la maggior parte delle </a:t>
            </a:r>
            <a:r>
              <a:rPr lang="it-IT" sz="1600" b="1" dirty="0" smtClean="0"/>
              <a:t>firme digitali</a:t>
            </a:r>
            <a:r>
              <a:rPr lang="it-IT" sz="1600" dirty="0" smtClean="0"/>
              <a:t>;</a:t>
            </a:r>
          </a:p>
          <a:p>
            <a:pPr marL="0" indent="0" algn="just" eaLnBrk="1" hangingPunct="1">
              <a:buFontTx/>
              <a:buNone/>
              <a:defRPr/>
            </a:pPr>
            <a:endParaRPr lang="it-IT" sz="1600" b="1" dirty="0" smtClean="0"/>
          </a:p>
          <a:p>
            <a:pPr marL="0" indent="0" algn="just" eaLnBrk="1" hangingPunct="1">
              <a:buFontTx/>
              <a:buNone/>
              <a:defRPr/>
            </a:pPr>
            <a:r>
              <a:rPr lang="it-IT" sz="1600" b="1" dirty="0" smtClean="0"/>
              <a:t>L’identificazione </a:t>
            </a:r>
            <a:r>
              <a:rPr lang="it-IT" sz="1600" b="1" dirty="0"/>
              <a:t>del soggetto in fase di accesso al </a:t>
            </a:r>
            <a:r>
              <a:rPr lang="it-IT" sz="1600" b="1" dirty="0" smtClean="0"/>
              <a:t>sistema, </a:t>
            </a:r>
            <a:r>
              <a:rPr lang="it-IT" sz="1600" b="1" dirty="0"/>
              <a:t>consente di adottare quale forma di </a:t>
            </a:r>
            <a:r>
              <a:rPr lang="it-IT" sz="1600" b="1" u="sng" dirty="0"/>
              <a:t>sottoscrizione della domanda </a:t>
            </a:r>
            <a:r>
              <a:rPr lang="it-IT" sz="1600" b="1" dirty="0"/>
              <a:t>la mera convalida finale a valle della compilazione, ai sensi dell’articolo 65 </a:t>
            </a:r>
            <a:r>
              <a:rPr lang="it-IT" sz="1600" b="1" dirty="0" smtClean="0"/>
              <a:t>comma 1 lettera b) del </a:t>
            </a:r>
            <a:r>
              <a:rPr lang="it-IT" sz="1600" b="1" dirty="0"/>
              <a:t>CAD (Codice dell’Amministrazione </a:t>
            </a:r>
            <a:r>
              <a:rPr lang="it-IT" sz="1600" b="1" dirty="0" smtClean="0"/>
              <a:t>Digitale).</a:t>
            </a:r>
            <a:endParaRPr lang="it-IT" sz="1600" b="1" dirty="0"/>
          </a:p>
          <a:p>
            <a:pPr marL="0" indent="0" algn="just" eaLnBrk="1" hangingPunct="1">
              <a:buFontTx/>
              <a:buNone/>
              <a:defRPr/>
            </a:pPr>
            <a:endParaRPr lang="it-IT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1728" y="1124744"/>
            <a:ext cx="7916366" cy="494184"/>
          </a:xfrm>
        </p:spPr>
        <p:txBody>
          <a:bodyPr/>
          <a:lstStyle/>
          <a:p>
            <a:pPr algn="ctr"/>
            <a:r>
              <a:rPr lang="it-IT" sz="32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SPID: cos’è e come si ottengono le credenziali? </a:t>
            </a:r>
            <a:endParaRPr lang="it-IT" sz="4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61419" y="1916832"/>
            <a:ext cx="88569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 smtClean="0">
                <a:latin typeface="+mj-lt"/>
              </a:rPr>
              <a:t>SPID</a:t>
            </a:r>
            <a:r>
              <a:rPr lang="it-IT" sz="1600" dirty="0" smtClean="0">
                <a:latin typeface="+mj-lt"/>
              </a:rPr>
              <a:t> è il </a:t>
            </a:r>
            <a:r>
              <a:rPr lang="it-IT" sz="1600" i="1" dirty="0">
                <a:latin typeface="+mj-lt"/>
              </a:rPr>
              <a:t>Sistema Pubblico di Identità Digitale</a:t>
            </a:r>
            <a:r>
              <a:rPr lang="it-IT" sz="1600" dirty="0">
                <a:latin typeface="+mj-lt"/>
              </a:rPr>
              <a:t>, è la soluzione che ti permette di accedere a </a:t>
            </a:r>
            <a:r>
              <a:rPr lang="it-IT" sz="1600" dirty="0" smtClean="0">
                <a:latin typeface="+mj-lt"/>
              </a:rPr>
              <a:t>tutta una serie di servizi </a:t>
            </a:r>
            <a:r>
              <a:rPr lang="it-IT" sz="1600" dirty="0">
                <a:latin typeface="+mj-lt"/>
              </a:rPr>
              <a:t>online della Pubblica Amministrazione e dei soggetti privati aderenti con un'unica Identità Digitale (username e password) utilizzabile da computer, </a:t>
            </a:r>
            <a:r>
              <a:rPr lang="it-IT" sz="1600" dirty="0" err="1">
                <a:latin typeface="+mj-lt"/>
              </a:rPr>
              <a:t>tablet</a:t>
            </a:r>
            <a:r>
              <a:rPr lang="it-IT" sz="1600" dirty="0">
                <a:latin typeface="+mj-lt"/>
              </a:rPr>
              <a:t> e </a:t>
            </a:r>
            <a:r>
              <a:rPr lang="it-IT" sz="1600" dirty="0" err="1">
                <a:latin typeface="+mj-lt"/>
              </a:rPr>
              <a:t>smartphone</a:t>
            </a:r>
            <a:r>
              <a:rPr lang="it-IT" sz="1600" dirty="0">
                <a:latin typeface="+mj-lt"/>
              </a:rPr>
              <a:t>.</a:t>
            </a:r>
            <a:endParaRPr lang="it-IT" sz="1600" dirty="0" smtClean="0">
              <a:latin typeface="+mj-lt"/>
            </a:endParaRPr>
          </a:p>
          <a:p>
            <a:pPr algn="just"/>
            <a:endParaRPr lang="it-IT" sz="1600" dirty="0" smtClean="0">
              <a:latin typeface="+mj-lt"/>
            </a:endParaRPr>
          </a:p>
          <a:p>
            <a:pPr algn="just"/>
            <a:r>
              <a:rPr lang="it-IT" sz="1600" dirty="0">
                <a:latin typeface="+mj-lt"/>
              </a:rPr>
              <a:t>Per ottenere le tue credenziali SPID devi </a:t>
            </a:r>
            <a:r>
              <a:rPr lang="it-IT" sz="1600" dirty="0" smtClean="0">
                <a:latin typeface="+mj-lt"/>
              </a:rPr>
              <a:t>rivolgerti a un </a:t>
            </a:r>
            <a:r>
              <a:rPr lang="it-IT" sz="1600" b="1" i="1" dirty="0" err="1">
                <a:latin typeface="+mj-lt"/>
              </a:rPr>
              <a:t>identity</a:t>
            </a:r>
            <a:r>
              <a:rPr lang="it-IT" sz="1600" b="1" i="1" dirty="0">
                <a:latin typeface="+mj-lt"/>
              </a:rPr>
              <a:t> provider</a:t>
            </a:r>
            <a:r>
              <a:rPr lang="it-IT" sz="1600" b="1" dirty="0" smtClean="0">
                <a:latin typeface="+mj-lt"/>
              </a:rPr>
              <a:t>  </a:t>
            </a:r>
            <a:r>
              <a:rPr lang="it-IT" sz="1600" dirty="0">
                <a:latin typeface="+mj-lt"/>
              </a:rPr>
              <a:t>(es. Aruba, </a:t>
            </a:r>
            <a:r>
              <a:rPr lang="it-IT" sz="1600" dirty="0" err="1">
                <a:latin typeface="+mj-lt"/>
              </a:rPr>
              <a:t>Infocert</a:t>
            </a:r>
            <a:r>
              <a:rPr lang="it-IT" sz="1600" dirty="0">
                <a:latin typeface="+mj-lt"/>
              </a:rPr>
              <a:t>, Intesa, </a:t>
            </a:r>
            <a:r>
              <a:rPr lang="it-IT" sz="1600" dirty="0" err="1">
                <a:latin typeface="+mj-lt"/>
              </a:rPr>
              <a:t>Namirial</a:t>
            </a:r>
            <a:r>
              <a:rPr lang="it-IT" sz="1600" dirty="0">
                <a:latin typeface="+mj-lt"/>
              </a:rPr>
              <a:t>, Poste, </a:t>
            </a:r>
            <a:r>
              <a:rPr lang="it-IT" sz="1600" dirty="0" err="1">
                <a:latin typeface="+mj-lt"/>
              </a:rPr>
              <a:t>Register</a:t>
            </a:r>
            <a:r>
              <a:rPr lang="it-IT" sz="1600" dirty="0">
                <a:latin typeface="+mj-lt"/>
              </a:rPr>
              <a:t>, </a:t>
            </a:r>
            <a:r>
              <a:rPr lang="it-IT" sz="1600" dirty="0" err="1">
                <a:latin typeface="+mj-lt"/>
              </a:rPr>
              <a:t>Sielte</a:t>
            </a:r>
            <a:r>
              <a:rPr lang="it-IT" sz="1600" dirty="0">
                <a:latin typeface="+mj-lt"/>
              </a:rPr>
              <a:t>, Tim, Lepida ecc.)</a:t>
            </a:r>
            <a:r>
              <a:rPr lang="it-IT" sz="1600" dirty="0" smtClean="0">
                <a:latin typeface="+mj-lt"/>
              </a:rPr>
              <a:t>. </a:t>
            </a:r>
            <a:r>
              <a:rPr lang="it-IT" sz="1600" dirty="0">
                <a:latin typeface="+mj-lt"/>
              </a:rPr>
              <a:t>Questi soggetti (detti </a:t>
            </a:r>
            <a:r>
              <a:rPr lang="it-IT" sz="1600" i="1" dirty="0" err="1">
                <a:latin typeface="+mj-lt"/>
              </a:rPr>
              <a:t>identity</a:t>
            </a:r>
            <a:r>
              <a:rPr lang="it-IT" sz="1600" i="1" dirty="0">
                <a:latin typeface="+mj-lt"/>
              </a:rPr>
              <a:t> provider</a:t>
            </a:r>
            <a:r>
              <a:rPr lang="it-IT" sz="1600" dirty="0">
                <a:latin typeface="+mj-lt"/>
              </a:rPr>
              <a:t>) ti offrono diverse modalità per richiedere e ottenere SPID, puoi scegliere quella più adatta alle tue esigenze. Tutte le informazioni su dove e come chiedere le tue credenziali SPID sul sito </a:t>
            </a:r>
            <a:r>
              <a:rPr lang="it-IT" sz="1600" b="1" i="1" dirty="0">
                <a:latin typeface="+mj-lt"/>
              </a:rPr>
              <a:t>spid.gov.it/richiedi-</a:t>
            </a:r>
            <a:r>
              <a:rPr lang="it-IT" sz="1600" b="1" i="1" dirty="0" err="1">
                <a:latin typeface="+mj-lt"/>
              </a:rPr>
              <a:t>spid</a:t>
            </a:r>
            <a:r>
              <a:rPr lang="it-IT" sz="1600" dirty="0" smtClean="0">
                <a:latin typeface="+mj-lt"/>
              </a:rPr>
              <a:t>.</a:t>
            </a:r>
          </a:p>
          <a:p>
            <a:pPr algn="l"/>
            <a:endParaRPr lang="it-IT" sz="1600" dirty="0">
              <a:latin typeface="+mj-lt"/>
            </a:endParaRPr>
          </a:p>
          <a:p>
            <a:pPr algn="l"/>
            <a:r>
              <a:rPr lang="it-IT" sz="1600" b="1" dirty="0">
                <a:latin typeface="+mj-lt"/>
              </a:rPr>
              <a:t>Qual è la differenza tra SPID e la Carta Nazionale dei </a:t>
            </a:r>
            <a:r>
              <a:rPr lang="it-IT" sz="1600" b="1" dirty="0" smtClean="0">
                <a:latin typeface="+mj-lt"/>
              </a:rPr>
              <a:t>Servizi, la CIE e gli strumenti di firma digitale?</a:t>
            </a:r>
          </a:p>
          <a:p>
            <a:pPr algn="just"/>
            <a:r>
              <a:rPr lang="it-IT" sz="1600" dirty="0" smtClean="0">
                <a:latin typeface="+mj-lt"/>
              </a:rPr>
              <a:t>I due tipi  </a:t>
            </a:r>
            <a:r>
              <a:rPr lang="it-IT" sz="1600" dirty="0">
                <a:latin typeface="+mj-lt"/>
              </a:rPr>
              <a:t>strumenti hanno usi e scopi in parte diversi e in questa prima fase di implementazione del sistema SPID coesisteranno.</a:t>
            </a:r>
          </a:p>
          <a:p>
            <a:pPr algn="just"/>
            <a:r>
              <a:rPr lang="it-IT" sz="1600" dirty="0">
                <a:latin typeface="+mj-lt"/>
              </a:rPr>
              <a:t>A differenza della Carta Nazionale dei Servizi</a:t>
            </a:r>
            <a:r>
              <a:rPr lang="it-IT" sz="1600" dirty="0" smtClean="0">
                <a:latin typeface="+mj-lt"/>
              </a:rPr>
              <a:t>, </a:t>
            </a:r>
            <a:r>
              <a:rPr lang="it-IT" sz="1600" dirty="0">
                <a:latin typeface="+mj-lt"/>
              </a:rPr>
              <a:t>della CIE e degli strumenti di firma digitale - che non è completamente dematerializzata - per l’uso dell’identità SPID non è necessario alcun lettore di carte e può essere utilizzata in diverse modalità (da computer fisso o da mobile).</a:t>
            </a:r>
          </a:p>
          <a:p>
            <a:pPr algn="l"/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711040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848872" cy="494184"/>
          </a:xfrm>
        </p:spPr>
        <p:txBody>
          <a:bodyPr/>
          <a:lstStyle/>
          <a:p>
            <a:pPr algn="ctr"/>
            <a:r>
              <a:rPr lang="it-IT" sz="28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Come ottenere la </a:t>
            </a:r>
            <a:r>
              <a:rPr lang="it-IT" sz="28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credenziali </a:t>
            </a:r>
            <a:r>
              <a:rPr lang="it-IT" sz="28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LoginFVG</a:t>
            </a:r>
            <a:r>
              <a:rPr lang="it-IT" sz="28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it-IT" sz="28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«Avanzato»</a:t>
            </a:r>
            <a:endParaRPr lang="it-IT" sz="44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69876" y="2060848"/>
            <a:ext cx="88569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800" dirty="0">
                <a:latin typeface="+mn-lt"/>
              </a:rPr>
              <a:t>Le </a:t>
            </a:r>
            <a:r>
              <a:rPr lang="it-IT" sz="1800" b="1" dirty="0">
                <a:latin typeface="+mn-lt"/>
              </a:rPr>
              <a:t>persone fisiche</a:t>
            </a:r>
            <a:r>
              <a:rPr lang="it-IT" sz="1800" dirty="0">
                <a:latin typeface="+mn-lt"/>
              </a:rPr>
              <a:t>, legali rappresentanti di enti pubblici, associazioni, fondazioni, cooperative ed istituti scolastici, in possesso della Carta Regionale dei Servizi (</a:t>
            </a:r>
            <a:r>
              <a:rPr lang="it-IT" sz="1800" b="1" dirty="0">
                <a:latin typeface="+mn-lt"/>
              </a:rPr>
              <a:t>CRS</a:t>
            </a:r>
            <a:r>
              <a:rPr lang="it-IT" sz="1800" dirty="0">
                <a:latin typeface="+mn-lt"/>
              </a:rPr>
              <a:t>), devono attivare la CRS e ottenere il codice personale (PIN) che, in associazione con un lettore di </a:t>
            </a:r>
            <a:r>
              <a:rPr lang="it-IT" sz="1800" i="1" dirty="0" err="1">
                <a:latin typeface="+mn-lt"/>
              </a:rPr>
              <a:t>smart</a:t>
            </a:r>
            <a:r>
              <a:rPr lang="it-IT" sz="1800" i="1" dirty="0">
                <a:latin typeface="+mn-lt"/>
              </a:rPr>
              <a:t> card</a:t>
            </a:r>
            <a:r>
              <a:rPr lang="it-IT" sz="1800" dirty="0">
                <a:latin typeface="+mn-lt"/>
              </a:rPr>
              <a:t>, permette l’accesso ai servizi e alle applicazioni online come meglio specificato al seguente link: </a:t>
            </a:r>
            <a:r>
              <a:rPr lang="it-IT" sz="1800" b="1" i="1" dirty="0">
                <a:latin typeface="+mn-lt"/>
              </a:rPr>
              <a:t>http://www.regione.fvg.it/rafvg/cms/RAFVG/GEN/carta-regionale-servizi/FOGLIA4/</a:t>
            </a:r>
            <a:r>
              <a:rPr lang="it-IT" sz="1800" dirty="0">
                <a:latin typeface="+mn-lt"/>
              </a:rPr>
              <a:t> </a:t>
            </a:r>
            <a:endParaRPr lang="it-IT" sz="1800" dirty="0" smtClean="0">
              <a:latin typeface="+mn-lt"/>
            </a:endParaRPr>
          </a:p>
          <a:p>
            <a:pPr algn="just"/>
            <a:endParaRPr lang="it-IT" sz="1800" dirty="0">
              <a:latin typeface="+mn-lt"/>
            </a:endParaRPr>
          </a:p>
          <a:p>
            <a:pPr algn="just"/>
            <a:r>
              <a:rPr lang="it-IT" sz="1800" dirty="0" smtClean="0">
                <a:latin typeface="+mn-lt"/>
              </a:rPr>
              <a:t>Per </a:t>
            </a:r>
            <a:r>
              <a:rPr lang="it-IT" sz="1800" dirty="0">
                <a:latin typeface="+mn-lt"/>
              </a:rPr>
              <a:t>fare ciò basta </a:t>
            </a:r>
            <a:r>
              <a:rPr lang="it-IT" sz="1800" dirty="0" smtClean="0">
                <a:latin typeface="+mn-lt"/>
              </a:rPr>
              <a:t>rivolgersi, </a:t>
            </a:r>
            <a:r>
              <a:rPr lang="it-IT" sz="1800" b="1" u="sng" dirty="0" smtClean="0">
                <a:latin typeface="+mn-lt"/>
              </a:rPr>
              <a:t>previo appuntamento</a:t>
            </a:r>
            <a:r>
              <a:rPr lang="it-IT" sz="1800" dirty="0" smtClean="0">
                <a:latin typeface="+mn-lt"/>
              </a:rPr>
              <a:t>, </a:t>
            </a:r>
            <a:r>
              <a:rPr lang="it-IT" sz="1800" dirty="0">
                <a:latin typeface="+mn-lt"/>
              </a:rPr>
              <a:t>alle diverse sedi </a:t>
            </a:r>
            <a:r>
              <a:rPr lang="it-IT" sz="1800" b="1" dirty="0">
                <a:latin typeface="+mn-lt"/>
              </a:rPr>
              <a:t>degli Uffici relazioni con il pubblico (URP) della Regione Autonoma Friuli Venezia Giulia</a:t>
            </a:r>
            <a:r>
              <a:rPr lang="it-IT" sz="1800" dirty="0">
                <a:latin typeface="+mn-lt"/>
              </a:rPr>
              <a:t>, esibendo un documento valido di identità e il codice fiscale, oltre alla CRS. </a:t>
            </a:r>
            <a:endParaRPr lang="it-IT" sz="1800" dirty="0" smtClean="0">
              <a:latin typeface="+mn-lt"/>
            </a:endParaRPr>
          </a:p>
          <a:p>
            <a:pPr algn="just"/>
            <a:endParaRPr lang="it-IT" sz="1800" dirty="0">
              <a:latin typeface="+mn-lt"/>
            </a:endParaRPr>
          </a:p>
          <a:p>
            <a:pPr algn="just"/>
            <a:r>
              <a:rPr lang="it-IT" sz="1800" dirty="0" smtClean="0">
                <a:latin typeface="+mn-lt"/>
              </a:rPr>
              <a:t>Consulta </a:t>
            </a:r>
            <a:r>
              <a:rPr lang="it-IT" sz="1800" dirty="0">
                <a:latin typeface="+mn-lt"/>
              </a:rPr>
              <a:t>indirizzi e orari degli URP al link</a:t>
            </a:r>
            <a:r>
              <a:rPr lang="it-IT" sz="1800" dirty="0" smtClean="0">
                <a:latin typeface="+mn-lt"/>
              </a:rPr>
              <a:t>:</a:t>
            </a:r>
          </a:p>
          <a:p>
            <a:pPr algn="just"/>
            <a:endParaRPr lang="it-IT" sz="1800" dirty="0" smtClean="0">
              <a:latin typeface="+mn-lt"/>
            </a:endParaRPr>
          </a:p>
          <a:p>
            <a:pPr algn="just"/>
            <a:r>
              <a:rPr lang="it-IT" sz="1800" b="1" i="1" dirty="0" smtClean="0">
                <a:latin typeface="+mn-lt"/>
              </a:rPr>
              <a:t>http</a:t>
            </a:r>
            <a:r>
              <a:rPr lang="it-IT" sz="1800" b="1" i="1" dirty="0">
                <a:latin typeface="+mn-lt"/>
              </a:rPr>
              <a:t>://filodiretto.regione.fvg.it/filodiretto2011/filodiretto/urp.aspx</a:t>
            </a:r>
          </a:p>
        </p:txBody>
      </p:sp>
    </p:spTree>
    <p:extLst>
      <p:ext uri="{BB962C8B-B14F-4D97-AF65-F5344CB8AC3E}">
        <p14:creationId xmlns:p14="http://schemas.microsoft.com/office/powerpoint/2010/main" val="2386505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4" y="1556792"/>
            <a:ext cx="9114654" cy="4392488"/>
          </a:xfrm>
          <a:prstGeom prst="rect">
            <a:avLst/>
          </a:prstGeo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848872" cy="648072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Login al sistema per la presentazione delle domanda</a:t>
            </a:r>
            <a:endParaRPr lang="it-IT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170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5448142" cy="368751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059" y="2564904"/>
            <a:ext cx="5323508" cy="318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11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848872" cy="494184"/>
          </a:xfrm>
        </p:spPr>
        <p:txBody>
          <a:bodyPr/>
          <a:lstStyle/>
          <a:p>
            <a:pPr algn="ctr"/>
            <a:r>
              <a:rPr lang="it-IT" sz="2800" dirty="0" smtClean="0">
                <a:solidFill>
                  <a:schemeClr val="tx1"/>
                </a:solidFill>
                <a:cs typeface="Calibri" panose="020F0502020204030204" pitchFamily="34" charset="0"/>
              </a:rPr>
              <a:t>Compilazione della domanda (dati strutturati)</a:t>
            </a:r>
            <a:endParaRPr lang="it-IT" sz="44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276872"/>
            <a:ext cx="8620447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04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80728"/>
            <a:ext cx="8928992" cy="496855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it-IT" sz="17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7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sz="1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it-IT" sz="1400" dirty="0" smtClean="0"/>
              <a:t>			</a:t>
            </a:r>
            <a:endParaRPr lang="it-IT" sz="1600" b="1" i="1" dirty="0" smtClean="0">
              <a:solidFill>
                <a:srgbClr val="21449C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8531784" cy="46058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00808"/>
            <a:ext cx="8858931" cy="249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21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>
          <a:xfrm>
            <a:off x="7903" y="980728"/>
            <a:ext cx="9144000" cy="936104"/>
          </a:xfrm>
        </p:spPr>
        <p:txBody>
          <a:bodyPr/>
          <a:lstStyle/>
          <a:p>
            <a:pPr algn="ctr"/>
            <a:r>
              <a:rPr lang="it-IT" altLang="it-IT" sz="3400" dirty="0" smtClean="0">
                <a:solidFill>
                  <a:srgbClr val="0070C0"/>
                </a:solidFill>
              </a:rPr>
              <a:t>Come accedere alla domanda e trovare la modulistica</a:t>
            </a:r>
          </a:p>
        </p:txBody>
      </p:sp>
      <p:sp>
        <p:nvSpPr>
          <p:cNvPr id="9219" name="Segnaposto contenuto 2"/>
          <p:cNvSpPr>
            <a:spLocks noGrp="1"/>
          </p:cNvSpPr>
          <p:nvPr>
            <p:ph idx="1"/>
          </p:nvPr>
        </p:nvSpPr>
        <p:spPr>
          <a:xfrm>
            <a:off x="83804" y="1988840"/>
            <a:ext cx="9082345" cy="3888432"/>
          </a:xfrm>
        </p:spPr>
        <p:txBody>
          <a:bodyPr/>
          <a:lstStyle/>
          <a:p>
            <a:pPr marL="0" indent="0">
              <a:buNone/>
            </a:pPr>
            <a:r>
              <a:rPr lang="it-IT" altLang="it-IT" sz="2400" b="1" dirty="0" smtClean="0">
                <a:solidFill>
                  <a:srgbClr val="000000"/>
                </a:solidFill>
                <a:latin typeface="+mj-lt"/>
              </a:rPr>
              <a:t>La domanda va redatta direttamente sul sistema istanze on line (IOL) della Regione accessibile dal sito: www.regione.fvg.it., dalla sezione cultura e sport – attività culturali, alle pagine degli avvisi di interesse.</a:t>
            </a:r>
          </a:p>
          <a:p>
            <a:pPr marL="0" indent="0">
              <a:buNone/>
            </a:pPr>
            <a:endParaRPr lang="it-IT" altLang="it-IT" sz="2400" b="1" dirty="0" smtClean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it-IT" altLang="it-IT" sz="1800" b="1" i="1" u="sng" dirty="0" smtClean="0">
                <a:solidFill>
                  <a:schemeClr val="accent2"/>
                </a:solidFill>
                <a:latin typeface="+mj-lt"/>
              </a:rPr>
              <a:t>http</a:t>
            </a:r>
            <a:r>
              <a:rPr lang="it-IT" altLang="it-IT" sz="1800" b="1" i="1" u="sng" dirty="0">
                <a:solidFill>
                  <a:schemeClr val="accent2"/>
                </a:solidFill>
                <a:latin typeface="+mj-lt"/>
              </a:rPr>
              <a:t>://</a:t>
            </a:r>
            <a:r>
              <a:rPr lang="it-IT" altLang="it-IT" sz="1800" b="1" i="1" u="sng" dirty="0" smtClean="0">
                <a:solidFill>
                  <a:schemeClr val="accent2"/>
                </a:solidFill>
                <a:latin typeface="+mj-lt"/>
              </a:rPr>
              <a:t>www.regione.fvg.it/rafvg/cms/RAFVG/cultura-sport/attivita-culturali/FOGLIA18/</a:t>
            </a:r>
            <a:endParaRPr lang="it-IT" altLang="it-IT" sz="1800" b="1" i="1" dirty="0">
              <a:solidFill>
                <a:schemeClr val="accent2"/>
              </a:solidFill>
              <a:latin typeface="+mj-lt"/>
            </a:endParaRPr>
          </a:p>
          <a:p>
            <a:pPr marL="0" indent="0">
              <a:buNone/>
            </a:pPr>
            <a:r>
              <a:rPr lang="it-IT" altLang="it-IT" sz="1400" b="1" i="1" dirty="0" smtClean="0">
                <a:solidFill>
                  <a:srgbClr val="FF0000"/>
                </a:solidFill>
                <a:latin typeface="+mj-lt"/>
              </a:rPr>
              <a:t>(Per </a:t>
            </a:r>
            <a:r>
              <a:rPr lang="it-IT" altLang="it-IT" sz="1400" b="1" i="1" dirty="0">
                <a:solidFill>
                  <a:srgbClr val="FF0000"/>
                </a:solidFill>
                <a:latin typeface="+mj-lt"/>
              </a:rPr>
              <a:t>l’Avviso </a:t>
            </a:r>
            <a:r>
              <a:rPr lang="it-IT" altLang="it-IT" sz="1400" b="1" i="1" dirty="0" smtClean="0">
                <a:solidFill>
                  <a:srgbClr val="FF0000"/>
                </a:solidFill>
                <a:latin typeface="+mj-lt"/>
              </a:rPr>
              <a:t>Ricerca)</a:t>
            </a:r>
          </a:p>
          <a:p>
            <a:pPr marL="0" indent="0">
              <a:buNone/>
            </a:pPr>
            <a:endParaRPr lang="it-IT" altLang="it-IT" sz="1400" i="1" dirty="0" smtClean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it-IT" altLang="it-IT" sz="1800" b="1" i="1" u="sng" dirty="0">
                <a:solidFill>
                  <a:schemeClr val="accent2"/>
                </a:solidFill>
                <a:latin typeface="+mj-lt"/>
              </a:rPr>
              <a:t>http://www.regione.fvg.it/rafvg/cms/RAFVG/cultura-sport/attivita-culturali/FOGLIA11/</a:t>
            </a:r>
          </a:p>
          <a:p>
            <a:pPr marL="0" indent="0">
              <a:buNone/>
            </a:pPr>
            <a:r>
              <a:rPr lang="it-IT" altLang="it-IT" sz="1400" b="1" i="1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it-IT" altLang="it-IT" sz="1400" b="1" i="1" dirty="0">
                <a:solidFill>
                  <a:srgbClr val="FF0000"/>
                </a:solidFill>
                <a:latin typeface="+mj-lt"/>
              </a:rPr>
              <a:t>Per l’Avviso </a:t>
            </a:r>
            <a:r>
              <a:rPr lang="it-IT" altLang="it-IT" sz="1400" b="1" i="1" dirty="0" smtClean="0">
                <a:solidFill>
                  <a:srgbClr val="FF0000"/>
                </a:solidFill>
                <a:latin typeface="+mj-lt"/>
              </a:rPr>
              <a:t>«Confini»)</a:t>
            </a:r>
          </a:p>
          <a:p>
            <a:pPr marL="0" indent="0">
              <a:buFontTx/>
              <a:buNone/>
            </a:pPr>
            <a:r>
              <a:rPr lang="it-IT" altLang="it-IT" sz="2400" b="1" dirty="0" smtClean="0">
                <a:solidFill>
                  <a:srgbClr val="000000"/>
                </a:solidFill>
                <a:latin typeface="+mj-lt"/>
              </a:rPr>
              <a:t>Per </a:t>
            </a:r>
            <a:r>
              <a:rPr lang="it-IT" altLang="it-IT" sz="2400" b="1" dirty="0">
                <a:solidFill>
                  <a:srgbClr val="000000"/>
                </a:solidFill>
                <a:latin typeface="+mj-lt"/>
              </a:rPr>
              <a:t>entrambi gli avvisi nella parte centrale delle pagine alla </a:t>
            </a:r>
            <a:r>
              <a:rPr lang="it-IT" altLang="it-IT" sz="2400" b="1" dirty="0" smtClean="0">
                <a:solidFill>
                  <a:srgbClr val="000000"/>
                </a:solidFill>
                <a:latin typeface="+mj-lt"/>
              </a:rPr>
              <a:t>voce:</a:t>
            </a:r>
          </a:p>
          <a:p>
            <a:pPr marL="0" indent="0">
              <a:buNone/>
            </a:pPr>
            <a:r>
              <a:rPr lang="it-IT" altLang="it-IT" sz="1800" b="1" i="1" u="sng" dirty="0">
                <a:solidFill>
                  <a:schemeClr val="accent2"/>
                </a:solidFill>
                <a:latin typeface="+mj-lt"/>
              </a:rPr>
              <a:t>«</a:t>
            </a:r>
            <a:r>
              <a:rPr lang="it-IT" sz="1800" b="1" i="1" u="sng" dirty="0">
                <a:solidFill>
                  <a:schemeClr val="accent2"/>
                </a:solidFill>
                <a:latin typeface="+mj-lt"/>
              </a:rPr>
              <a:t>LINK PER L'ACCESSO AL PORTALE PER LA PRESENTAZIONE DELLE DOMANDE»</a:t>
            </a:r>
          </a:p>
        </p:txBody>
      </p:sp>
    </p:spTree>
    <p:extLst>
      <p:ext uri="{BB962C8B-B14F-4D97-AF65-F5344CB8AC3E}">
        <p14:creationId xmlns:p14="http://schemas.microsoft.com/office/powerpoint/2010/main" val="152348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14" y="1844824"/>
            <a:ext cx="8894779" cy="3152006"/>
          </a:xfrm>
          <a:prstGeom prst="rect">
            <a:avLst/>
          </a:prstGeo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848872" cy="494184"/>
          </a:xfrm>
        </p:spPr>
        <p:txBody>
          <a:bodyPr/>
          <a:lstStyle/>
          <a:p>
            <a:pPr algn="ctr"/>
            <a:r>
              <a:rPr lang="it-IT" sz="3200" dirty="0" smtClean="0">
                <a:solidFill>
                  <a:schemeClr val="tx1"/>
                </a:solidFill>
                <a:cs typeface="Calibri" panose="020F0502020204030204" pitchFamily="34" charset="0"/>
              </a:rPr>
              <a:t>Caricamento allegati</a:t>
            </a:r>
            <a:endParaRPr lang="it-IT" sz="48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872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8530171" cy="4402079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-36512" y="5415309"/>
            <a:ext cx="9341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latin typeface="+mj-lt"/>
              </a:rPr>
              <a:t>Raccomandiamo di prestare attenzione che ciascun file caricato abbia un nome univoco e sia nei formati ammessi.</a:t>
            </a:r>
            <a:endParaRPr lang="it-IT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3854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032141" cy="454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39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67544" y="803394"/>
            <a:ext cx="7848872" cy="494184"/>
          </a:xfrm>
        </p:spPr>
        <p:txBody>
          <a:bodyPr/>
          <a:lstStyle/>
          <a:p>
            <a:pPr algn="ctr"/>
            <a:r>
              <a:rPr lang="it-I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Trasmissione finale</a:t>
            </a:r>
            <a:endParaRPr lang="it-IT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40" y="1258550"/>
            <a:ext cx="8001911" cy="361038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7504" y="4843937"/>
            <a:ext cx="90364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u="sng" dirty="0" smtClean="0">
                <a:latin typeface="+mj-lt"/>
              </a:rPr>
              <a:t>La conferma del buon esito della domanda è riscontrabile dalla presenza dell’istanza nella sezione «istanze trasmesse» </a:t>
            </a:r>
            <a:r>
              <a:rPr lang="it-IT" sz="1800" u="sng" dirty="0" smtClean="0">
                <a:latin typeface="+mj-lt"/>
              </a:rPr>
              <a:t>(non deve trovarsi in «istanze in compilazione»)</a:t>
            </a:r>
            <a:r>
              <a:rPr lang="it-IT" sz="1800" b="1" u="sng" dirty="0" smtClean="0">
                <a:latin typeface="+mj-lt"/>
              </a:rPr>
              <a:t>.</a:t>
            </a:r>
          </a:p>
          <a:p>
            <a:r>
              <a:rPr lang="it-IT" sz="1600" b="1" dirty="0" smtClean="0">
                <a:latin typeface="+mj-lt"/>
              </a:rPr>
              <a:t>Entro qualche giorno, nella sezione istanze trasmesse, saranno visibili gli estremi del protocollo.</a:t>
            </a:r>
          </a:p>
          <a:p>
            <a:r>
              <a:rPr lang="it-IT" sz="1800" b="1" u="sng" dirty="0" smtClean="0">
                <a:latin typeface="+mj-lt"/>
              </a:rPr>
              <a:t>Il numero di protocollo andrà indicato in tutte le successive comunicazioni con la Regione. </a:t>
            </a:r>
            <a:endParaRPr lang="it-IT" sz="2000" b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2482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2492896"/>
            <a:ext cx="7702624" cy="3168352"/>
          </a:xfrm>
        </p:spPr>
        <p:txBody>
          <a:bodyPr/>
          <a:lstStyle/>
          <a:p>
            <a:pPr marL="0" indent="0">
              <a:buNone/>
            </a:pPr>
            <a:r>
              <a:rPr lang="it-IT" sz="2400" u="sng" dirty="0">
                <a:latin typeface="+mj-lt"/>
              </a:rPr>
              <a:t>Assistenza </a:t>
            </a:r>
            <a:r>
              <a:rPr lang="it-IT" sz="2400" u="sng" dirty="0" smtClean="0">
                <a:latin typeface="+mj-lt"/>
              </a:rPr>
              <a:t>applicativa Insiel</a:t>
            </a:r>
            <a:r>
              <a:rPr lang="it-IT" sz="2400" dirty="0" smtClean="0">
                <a:latin typeface="+mj-lt"/>
              </a:rPr>
              <a:t>:</a:t>
            </a:r>
            <a:endParaRPr lang="it-IT" sz="2400" dirty="0">
              <a:latin typeface="+mj-lt"/>
            </a:endParaRPr>
          </a:p>
          <a:p>
            <a:pPr marL="0" indent="0">
              <a:buNone/>
            </a:pPr>
            <a:r>
              <a:rPr lang="it-IT" sz="24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it-IT" sz="2400" dirty="0" smtClean="0">
                <a:latin typeface="+mj-lt"/>
              </a:rPr>
              <a:t>Numero Verde Gratuito: </a:t>
            </a:r>
            <a:r>
              <a:rPr lang="it-IT" sz="2400" b="1" dirty="0" smtClean="0">
                <a:latin typeface="+mj-lt"/>
              </a:rPr>
              <a:t>800 098 788 </a:t>
            </a:r>
            <a:r>
              <a:rPr lang="it-IT" sz="2400" dirty="0">
                <a:latin typeface="+mj-lt"/>
              </a:rPr>
              <a:t>(</a:t>
            </a:r>
            <a:r>
              <a:rPr lang="it-IT" sz="2400" dirty="0" err="1">
                <a:latin typeface="+mj-lt"/>
              </a:rPr>
              <a:t>lun-ven</a:t>
            </a:r>
            <a:r>
              <a:rPr lang="it-IT" sz="2400" dirty="0">
                <a:latin typeface="+mj-lt"/>
              </a:rPr>
              <a:t> 8.00 – 18.00). </a:t>
            </a:r>
            <a:endParaRPr lang="it-IT" sz="2400" dirty="0" smtClean="0">
              <a:latin typeface="+mj-lt"/>
            </a:endParaRPr>
          </a:p>
          <a:p>
            <a:pPr marL="0" indent="0">
              <a:buNone/>
            </a:pPr>
            <a:r>
              <a:rPr lang="it-IT" sz="2400" dirty="0" smtClean="0">
                <a:latin typeface="+mj-lt"/>
              </a:rPr>
              <a:t>Per </a:t>
            </a:r>
            <a:r>
              <a:rPr lang="it-IT" sz="2400" dirty="0">
                <a:latin typeface="+mj-lt"/>
              </a:rPr>
              <a:t>chiamate* da telefoni cellulari o dall’estero, il numero da contattare sarà lo 040 06 49 013</a:t>
            </a:r>
            <a:r>
              <a:rPr lang="it-IT" sz="2400" dirty="0" smtClean="0">
                <a:latin typeface="+mj-lt"/>
              </a:rPr>
              <a:t>. *</a:t>
            </a:r>
            <a:r>
              <a:rPr lang="it-IT" sz="2400" dirty="0">
                <a:latin typeface="+mj-lt"/>
              </a:rPr>
              <a:t>costo della chiamata a carico dell’utente secondo la tariffa del gestore </a:t>
            </a:r>
            <a:r>
              <a:rPr lang="it-IT" sz="2400" dirty="0" smtClean="0">
                <a:latin typeface="+mj-lt"/>
              </a:rPr>
              <a:t>telefonico</a:t>
            </a:r>
          </a:p>
          <a:p>
            <a:pPr marL="0" indent="0">
              <a:buNone/>
            </a:pPr>
            <a:endParaRPr lang="it-IT" sz="2400" dirty="0">
              <a:latin typeface="+mj-lt"/>
            </a:endParaRPr>
          </a:p>
          <a:p>
            <a:pPr marL="0" indent="0">
              <a:buNone/>
            </a:pPr>
            <a:r>
              <a:rPr lang="it-IT" sz="24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it-IT" sz="2400" dirty="0">
                <a:latin typeface="+mj-lt"/>
              </a:rPr>
              <a:t> E-mail Insiel: </a:t>
            </a:r>
            <a:r>
              <a:rPr lang="it-IT" sz="2400" b="1" u="sng" dirty="0">
                <a:latin typeface="+mj-lt"/>
              </a:rPr>
              <a:t>assistenza.gest.doc@insiel.it</a:t>
            </a:r>
            <a:endParaRPr lang="it-IT" sz="2400" b="1" dirty="0">
              <a:latin typeface="+mj-lt"/>
            </a:endParaRPr>
          </a:p>
          <a:p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864096"/>
          </a:xfrm>
        </p:spPr>
        <p:txBody>
          <a:bodyPr/>
          <a:lstStyle/>
          <a:p>
            <a:pPr algn="ctr"/>
            <a:r>
              <a:rPr lang="it-IT" sz="28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CONTATTI PER PROBLEMI DI ACCESSO AL PORTALE </a:t>
            </a:r>
            <a:r>
              <a:rPr lang="it-IT" sz="28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IOL</a:t>
            </a:r>
            <a:br>
              <a:rPr lang="it-IT" sz="28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</a:br>
            <a:r>
              <a:rPr lang="it-IT" sz="28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it-IT" sz="28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E DI COMPILAZIONE</a:t>
            </a:r>
            <a:endParaRPr lang="it-IT" sz="44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67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18378" y="836712"/>
            <a:ext cx="8058150" cy="762000"/>
          </a:xfrm>
        </p:spPr>
        <p:txBody>
          <a:bodyPr/>
          <a:lstStyle/>
          <a:p>
            <a:pPr algn="ctr" eaLnBrk="1" hangingPunct="1"/>
            <a:r>
              <a:rPr lang="it-IT" altLang="it-IT" dirty="0" smtClean="0">
                <a:solidFill>
                  <a:srgbClr val="0070C0"/>
                </a:solidFill>
              </a:rPr>
              <a:t>Per ulteriori informazioni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772816"/>
            <a:ext cx="8712200" cy="4033837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it-IT" altLang="it-IT" sz="2000" b="1" dirty="0" smtClean="0"/>
              <a:t>Francesca Tessaro 0432.555822 </a:t>
            </a:r>
          </a:p>
          <a:p>
            <a:pPr marL="0" indent="0" algn="ctr" eaLnBrk="1" hangingPunct="1">
              <a:buFontTx/>
              <a:buNone/>
            </a:pPr>
            <a:r>
              <a:rPr lang="it-IT" altLang="it-IT" sz="2000" b="1" dirty="0" smtClean="0"/>
              <a:t>francesca.tessaro@regione.fvg.it</a:t>
            </a:r>
          </a:p>
          <a:p>
            <a:pPr marL="0" indent="0" algn="ctr" eaLnBrk="1" hangingPunct="1">
              <a:buFontTx/>
              <a:buNone/>
            </a:pPr>
            <a:endParaRPr lang="it-IT" altLang="it-IT" sz="2000" b="1" dirty="0" smtClean="0"/>
          </a:p>
          <a:p>
            <a:pPr marL="0" indent="0" algn="ctr" eaLnBrk="1" hangingPunct="1">
              <a:buFontTx/>
              <a:buNone/>
            </a:pPr>
            <a:r>
              <a:rPr lang="it-IT" altLang="it-IT" sz="2000" b="1" dirty="0" smtClean="0"/>
              <a:t>Laura Manzini 0432.555995 </a:t>
            </a:r>
          </a:p>
          <a:p>
            <a:pPr marL="0" indent="0" algn="ctr" eaLnBrk="1" hangingPunct="1">
              <a:buFontTx/>
              <a:buNone/>
            </a:pPr>
            <a:r>
              <a:rPr lang="it-IT" altLang="it-IT" sz="2000" b="1" dirty="0" smtClean="0"/>
              <a:t>laura.manzini@regione.fvg.it</a:t>
            </a:r>
          </a:p>
          <a:p>
            <a:pPr marL="0" indent="0" algn="ctr" eaLnBrk="1" hangingPunct="1">
              <a:buFontTx/>
              <a:buNone/>
            </a:pPr>
            <a:endParaRPr lang="it-IT" altLang="it-IT" sz="2000" b="1" dirty="0" smtClean="0"/>
          </a:p>
          <a:p>
            <a:pPr marL="0" indent="0" algn="ctr" eaLnBrk="1" hangingPunct="1">
              <a:buFontTx/>
              <a:buNone/>
            </a:pPr>
            <a:r>
              <a:rPr lang="it-IT" altLang="it-IT" sz="2000" b="1" dirty="0" smtClean="0"/>
              <a:t>Lodovico Tambosco 0432.555387 </a:t>
            </a:r>
          </a:p>
          <a:p>
            <a:pPr marL="0" indent="0" algn="ctr" eaLnBrk="1" hangingPunct="1">
              <a:buFontTx/>
              <a:buNone/>
            </a:pPr>
            <a:r>
              <a:rPr lang="it-IT" altLang="it-IT" sz="2000" b="1" dirty="0" smtClean="0"/>
              <a:t> lodovico.tambosco@regione.fvg.it</a:t>
            </a:r>
          </a:p>
          <a:p>
            <a:pPr marL="0" indent="0" algn="ctr" eaLnBrk="1" hangingPunct="1">
              <a:buFontTx/>
              <a:buNone/>
            </a:pPr>
            <a:endParaRPr lang="it-IT" altLang="it-IT" sz="2000" b="1" dirty="0" smtClean="0"/>
          </a:p>
          <a:p>
            <a:pPr marL="0" indent="0" algn="ctr" eaLnBrk="1" hangingPunct="1">
              <a:buFontTx/>
              <a:buNone/>
            </a:pPr>
            <a:r>
              <a:rPr lang="it-IT" altLang="it-IT" sz="2000" b="1" dirty="0" smtClean="0"/>
              <a:t>Ivano Marchiol </a:t>
            </a:r>
          </a:p>
          <a:p>
            <a:pPr marL="0" indent="0" algn="ctr" eaLnBrk="1" hangingPunct="1">
              <a:buFontTx/>
              <a:buNone/>
            </a:pPr>
            <a:r>
              <a:rPr lang="it-IT" altLang="it-IT" sz="2000" b="1" dirty="0" smtClean="0"/>
              <a:t>ivano.marchiol@regione.fvg.it</a:t>
            </a:r>
          </a:p>
          <a:p>
            <a:pPr marL="0" indent="0" algn="ctr" eaLnBrk="1" hangingPunct="1">
              <a:buFontTx/>
              <a:buNone/>
            </a:pPr>
            <a:endParaRPr lang="it-IT" altLang="it-IT" sz="2000" b="1" dirty="0" smtClean="0">
              <a:solidFill>
                <a:schemeClr val="accent2"/>
              </a:solidFill>
            </a:endParaRPr>
          </a:p>
        </p:txBody>
      </p:sp>
      <p:pic>
        <p:nvPicPr>
          <p:cNvPr id="49156" name="Picture 2" descr="C:\Program Files\Microsoft Office\MEDIA\CAGCAT10\j0293236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377825"/>
            <a:ext cx="1439862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9185716"/>
      </p:ext>
    </p:extLst>
  </p:cSld>
  <p:clrMapOvr>
    <a:masterClrMapping/>
  </p:clrMapOvr>
  <p:transition advTm="25124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" y="0"/>
            <a:ext cx="9144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145468" y="2132856"/>
            <a:ext cx="885698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/>
            <a:r>
              <a:rPr lang="it-IT" sz="3600" b="1" dirty="0" smtClean="0">
                <a:solidFill>
                  <a:schemeClr val="bg1"/>
                </a:solidFill>
                <a:latin typeface="+mj-lt"/>
              </a:rPr>
              <a:t>Grazie</a:t>
            </a:r>
          </a:p>
          <a:p>
            <a:pPr eaLnBrk="1" hangingPunct="1"/>
            <a:r>
              <a:rPr lang="it-IT" sz="3600" b="1" dirty="0">
                <a:solidFill>
                  <a:schemeClr val="bg1"/>
                </a:solidFill>
                <a:latin typeface="+mj-lt"/>
              </a:rPr>
              <a:t>p</a:t>
            </a:r>
            <a:r>
              <a:rPr lang="it-IT" sz="3600" b="1" dirty="0" smtClean="0">
                <a:solidFill>
                  <a:schemeClr val="bg1"/>
                </a:solidFill>
                <a:latin typeface="+mj-lt"/>
              </a:rPr>
              <a:t>er</a:t>
            </a:r>
          </a:p>
          <a:p>
            <a:pPr eaLnBrk="1" hangingPunct="1"/>
            <a:r>
              <a:rPr lang="it-IT" sz="3600" b="1" dirty="0">
                <a:solidFill>
                  <a:schemeClr val="bg1"/>
                </a:solidFill>
                <a:latin typeface="+mj-lt"/>
              </a:rPr>
              <a:t>l</a:t>
            </a:r>
            <a:r>
              <a:rPr lang="it-IT" sz="3600" b="1" dirty="0" smtClean="0">
                <a:solidFill>
                  <a:schemeClr val="bg1"/>
                </a:solidFill>
                <a:latin typeface="+mj-lt"/>
              </a:rPr>
              <a:t>’attenzione</a:t>
            </a:r>
            <a:endParaRPr lang="it-IT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1143000" y="6324600"/>
            <a:ext cx="746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>
                <a:solidFill>
                  <a:schemeClr val="bg1"/>
                </a:solidFill>
              </a:rPr>
              <a:t>Direzione </a:t>
            </a:r>
            <a:r>
              <a:rPr lang="it-IT" sz="2000" dirty="0" smtClean="0">
                <a:solidFill>
                  <a:schemeClr val="bg1"/>
                </a:solidFill>
              </a:rPr>
              <a:t>Centrale Cultura e Sport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0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908720"/>
            <a:ext cx="6696868" cy="3875691"/>
          </a:xfrm>
          <a:prstGeom prst="rect">
            <a:avLst/>
          </a:prstGeom>
        </p:spPr>
      </p:pic>
      <p:sp>
        <p:nvSpPr>
          <p:cNvPr id="13316" name="Ovale 4"/>
          <p:cNvSpPr>
            <a:spLocks noChangeArrowheads="1"/>
          </p:cNvSpPr>
          <p:nvPr/>
        </p:nvSpPr>
        <p:spPr bwMode="auto">
          <a:xfrm>
            <a:off x="1006098" y="3437518"/>
            <a:ext cx="1724744" cy="30701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4400">
              <a:latin typeface="+mn-lt"/>
            </a:endParaRPr>
          </a:p>
        </p:txBody>
      </p:sp>
      <p:sp>
        <p:nvSpPr>
          <p:cNvPr id="13317" name="Ovale 5"/>
          <p:cNvSpPr>
            <a:spLocks noChangeArrowheads="1"/>
          </p:cNvSpPr>
          <p:nvPr/>
        </p:nvSpPr>
        <p:spPr bwMode="auto">
          <a:xfrm>
            <a:off x="1006098" y="692696"/>
            <a:ext cx="2395854" cy="634819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4400">
              <a:latin typeface="+mn-lt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4005064"/>
            <a:ext cx="4826198" cy="2009970"/>
          </a:xfrm>
          <a:prstGeom prst="rect">
            <a:avLst/>
          </a:prstGeom>
        </p:spPr>
      </p:pic>
      <p:sp>
        <p:nvSpPr>
          <p:cNvPr id="9" name="Ovale 4"/>
          <p:cNvSpPr>
            <a:spLocks noChangeArrowheads="1"/>
          </p:cNvSpPr>
          <p:nvPr/>
        </p:nvSpPr>
        <p:spPr bwMode="auto">
          <a:xfrm>
            <a:off x="2908693" y="3736012"/>
            <a:ext cx="3002414" cy="1048399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4400">
              <a:latin typeface="+mn-lt"/>
            </a:endParaRPr>
          </a:p>
        </p:txBody>
      </p:sp>
      <p:sp>
        <p:nvSpPr>
          <p:cNvPr id="10" name="Ovale 4"/>
          <p:cNvSpPr>
            <a:spLocks noChangeArrowheads="1"/>
          </p:cNvSpPr>
          <p:nvPr/>
        </p:nvSpPr>
        <p:spPr bwMode="auto">
          <a:xfrm>
            <a:off x="6087740" y="5204152"/>
            <a:ext cx="1724744" cy="1048399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44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414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052736"/>
            <a:ext cx="9036496" cy="4968552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it-IT" sz="2000" b="1" dirty="0" smtClean="0">
                <a:solidFill>
                  <a:srgbClr val="0070C0"/>
                </a:solidFill>
              </a:rPr>
              <a:t>La domanda, da presentare esclusivamente attraverso il portale istanze on line (IOL) è strutturata nei seguenti QUADRI che vanno letti e compilati attentamente</a:t>
            </a:r>
          </a:p>
          <a:p>
            <a:pPr marL="0" indent="0" algn="just">
              <a:buFontTx/>
              <a:buNone/>
              <a:defRPr/>
            </a:pPr>
            <a:endParaRPr lang="it-IT" sz="2000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it-IT" sz="1800" b="1" dirty="0" smtClean="0"/>
              <a:t>1.1</a:t>
            </a:r>
            <a:r>
              <a:rPr lang="it-IT" sz="1800" b="1" dirty="0"/>
              <a:t>. Quadro A Richiedente </a:t>
            </a:r>
          </a:p>
          <a:p>
            <a:pPr>
              <a:spcBef>
                <a:spcPts val="0"/>
              </a:spcBef>
            </a:pPr>
            <a:r>
              <a:rPr lang="it-IT" sz="1800" b="1" dirty="0"/>
              <a:t>1.2. Quadro B Legale rappresentante </a:t>
            </a:r>
          </a:p>
          <a:p>
            <a:pPr>
              <a:spcBef>
                <a:spcPts val="0"/>
              </a:spcBef>
            </a:pPr>
            <a:r>
              <a:rPr lang="it-IT" sz="1800" b="1" dirty="0"/>
              <a:t>1.3. Sede operativa </a:t>
            </a:r>
          </a:p>
          <a:p>
            <a:pPr>
              <a:spcBef>
                <a:spcPts val="0"/>
              </a:spcBef>
            </a:pPr>
            <a:r>
              <a:rPr lang="it-IT" sz="1800" b="1" dirty="0"/>
              <a:t>1.4. Quadro C Descrizione sintetica dell'iniziativa proposta </a:t>
            </a:r>
          </a:p>
          <a:p>
            <a:pPr>
              <a:spcBef>
                <a:spcPts val="0"/>
              </a:spcBef>
            </a:pPr>
            <a:r>
              <a:rPr lang="it-IT" sz="1800" b="1" dirty="0"/>
              <a:t>1.5. Referente </a:t>
            </a:r>
          </a:p>
          <a:p>
            <a:pPr>
              <a:spcBef>
                <a:spcPts val="0"/>
              </a:spcBef>
            </a:pPr>
            <a:r>
              <a:rPr lang="it-IT" sz="1800" b="1" dirty="0"/>
              <a:t>1.6. Sezione C2 Elenco partner </a:t>
            </a:r>
          </a:p>
          <a:p>
            <a:pPr>
              <a:spcBef>
                <a:spcPts val="0"/>
              </a:spcBef>
            </a:pPr>
            <a:r>
              <a:rPr lang="it-IT" sz="1800" b="1" dirty="0"/>
              <a:t>1.7. Quadro D Dati finanziari </a:t>
            </a:r>
          </a:p>
          <a:p>
            <a:pPr>
              <a:spcBef>
                <a:spcPts val="0"/>
              </a:spcBef>
            </a:pPr>
            <a:r>
              <a:rPr lang="it-IT" sz="1800" b="1" dirty="0"/>
              <a:t>1.8. Quadro E Dichiarazioni </a:t>
            </a:r>
          </a:p>
          <a:p>
            <a:pPr>
              <a:spcBef>
                <a:spcPts val="0"/>
              </a:spcBef>
            </a:pPr>
            <a:r>
              <a:rPr lang="it-IT" sz="1800" b="1" dirty="0"/>
              <a:t>1.9. Quadro F impegni </a:t>
            </a:r>
          </a:p>
          <a:p>
            <a:pPr>
              <a:spcBef>
                <a:spcPts val="0"/>
              </a:spcBef>
            </a:pPr>
            <a:r>
              <a:rPr lang="it-IT" sz="1800" b="1" dirty="0"/>
              <a:t>1.10. Quadro G Modalità di pagamento </a:t>
            </a:r>
          </a:p>
          <a:p>
            <a:pPr>
              <a:spcBef>
                <a:spcPts val="0"/>
              </a:spcBef>
            </a:pPr>
            <a:r>
              <a:rPr lang="it-IT" sz="1800" b="1" dirty="0"/>
              <a:t>1.11. Trattamento dei dati personali </a:t>
            </a:r>
          </a:p>
          <a:p>
            <a:pPr>
              <a:spcBef>
                <a:spcPts val="0"/>
              </a:spcBef>
            </a:pPr>
            <a:r>
              <a:rPr lang="it-IT" sz="1800" b="1" dirty="0"/>
              <a:t>1.12. Quadro H Criteri </a:t>
            </a:r>
            <a:r>
              <a:rPr lang="it-IT" sz="1800" b="1" dirty="0" smtClean="0"/>
              <a:t>oggettivi      </a:t>
            </a:r>
            <a:endParaRPr lang="it-IT" sz="18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it-IT" sz="1800" b="1" dirty="0"/>
              <a:t>1.13. Conferma dati </a:t>
            </a:r>
          </a:p>
          <a:p>
            <a:pPr marL="0" indent="0" algn="just">
              <a:buFontTx/>
              <a:buNone/>
              <a:defRPr/>
            </a:pPr>
            <a:endParaRPr lang="it-IT" sz="2000" b="1" dirty="0" smtClean="0">
              <a:solidFill>
                <a:srgbClr val="000000"/>
              </a:solidFill>
            </a:endParaRPr>
          </a:p>
          <a:p>
            <a:pPr marL="0" indent="0" algn="just">
              <a:buFontTx/>
              <a:buNone/>
              <a:defRPr/>
            </a:pPr>
            <a:endParaRPr lang="it-IT" sz="2000" b="1" dirty="0" smtClean="0">
              <a:solidFill>
                <a:srgbClr val="0070C0"/>
              </a:solidFill>
            </a:endParaRPr>
          </a:p>
          <a:p>
            <a:pPr marL="0" indent="0" algn="just" eaLnBrk="1" hangingPunct="1">
              <a:buFontTx/>
              <a:buNone/>
              <a:defRPr/>
            </a:pPr>
            <a:endParaRPr lang="it-IT" sz="2000" b="1" dirty="0"/>
          </a:p>
          <a:p>
            <a:pPr marL="0" indent="0" algn="just" eaLnBrk="1" hangingPunct="1">
              <a:buFontTx/>
              <a:buNone/>
              <a:defRPr/>
            </a:pPr>
            <a:endParaRPr lang="it-IT" sz="800" b="1" i="1" dirty="0" smtClean="0"/>
          </a:p>
        </p:txBody>
      </p:sp>
      <p:sp>
        <p:nvSpPr>
          <p:cNvPr id="2" name="CasellaDiTesto 1"/>
          <p:cNvSpPr txBox="1"/>
          <p:nvPr/>
        </p:nvSpPr>
        <p:spPr>
          <a:xfrm>
            <a:off x="4309637" y="4581128"/>
            <a:ext cx="4834363" cy="1323439"/>
          </a:xfrm>
          <a:prstGeom prst="rect">
            <a:avLst/>
          </a:prstGeom>
          <a:solidFill>
            <a:srgbClr val="E9D9E7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0000"/>
                </a:solidFill>
                <a:latin typeface="+mn-lt"/>
              </a:rPr>
              <a:t>NUOVO QUADRO INFORMATIVO</a:t>
            </a:r>
          </a:p>
          <a:p>
            <a:pPr algn="ctr"/>
            <a:r>
              <a:rPr lang="it-IT" sz="1600" b="1" dirty="0" smtClean="0">
                <a:solidFill>
                  <a:srgbClr val="FF0000"/>
                </a:solidFill>
                <a:latin typeface="+mn-lt"/>
              </a:rPr>
              <a:t>N.B.  </a:t>
            </a:r>
            <a:r>
              <a:rPr lang="it-IT" sz="1600" b="1" dirty="0">
                <a:solidFill>
                  <a:srgbClr val="FF0000"/>
                </a:solidFill>
                <a:latin typeface="+mn-lt"/>
              </a:rPr>
              <a:t>i dati </a:t>
            </a:r>
            <a:r>
              <a:rPr lang="it-IT" sz="1600" b="1" dirty="0" smtClean="0">
                <a:solidFill>
                  <a:srgbClr val="FF0000"/>
                </a:solidFill>
                <a:latin typeface="+mn-lt"/>
              </a:rPr>
              <a:t>devono corrispondere con quello dell’allegato A1 «Criteri oggettivi»</a:t>
            </a:r>
          </a:p>
          <a:p>
            <a:pPr algn="ctr"/>
            <a:r>
              <a:rPr lang="it-IT" sz="1600" b="1" u="sng" dirty="0" smtClean="0">
                <a:solidFill>
                  <a:srgbClr val="FF0000"/>
                </a:solidFill>
                <a:latin typeface="+mn-lt"/>
              </a:rPr>
              <a:t>che deve comunque essere caricato e allegato</a:t>
            </a:r>
          </a:p>
          <a:p>
            <a:pPr algn="ctr"/>
            <a:r>
              <a:rPr lang="it-IT" sz="1200" b="1" u="sng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it-IT" sz="1600" b="1" u="sng" dirty="0" smtClean="0">
                <a:solidFill>
                  <a:srgbClr val="FF0000"/>
                </a:solidFill>
                <a:latin typeface="+mn-lt"/>
              </a:rPr>
              <a:t>pena </a:t>
            </a:r>
            <a:r>
              <a:rPr lang="it-IT" sz="1600" b="1" u="sng" dirty="0" err="1" smtClean="0">
                <a:solidFill>
                  <a:srgbClr val="FF0000"/>
                </a:solidFill>
                <a:latin typeface="+mn-lt"/>
              </a:rPr>
              <a:t>inamissibilità</a:t>
            </a:r>
            <a:r>
              <a:rPr lang="it-IT" sz="1600" b="1" u="sng" dirty="0" smtClean="0">
                <a:solidFill>
                  <a:srgbClr val="FF0000"/>
                </a:solidFill>
                <a:latin typeface="+mn-lt"/>
              </a:rPr>
              <a:t> della domanda)</a:t>
            </a:r>
            <a:endParaRPr lang="it-IT" sz="1600" b="1" u="sng" dirty="0">
              <a:latin typeface="+mn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490138" y="3304376"/>
            <a:ext cx="2602115" cy="584775"/>
          </a:xfrm>
          <a:prstGeom prst="rect">
            <a:avLst/>
          </a:prstGeom>
          <a:solidFill>
            <a:srgbClr val="E9D9E7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0000"/>
                </a:solidFill>
                <a:latin typeface="+mj-lt"/>
              </a:rPr>
              <a:t>DA COMPILARE CON</a:t>
            </a:r>
          </a:p>
          <a:p>
            <a:pPr algn="ctr"/>
            <a:r>
              <a:rPr lang="it-IT" sz="1600" b="1" dirty="0" smtClean="0">
                <a:solidFill>
                  <a:srgbClr val="FF0000"/>
                </a:solidFill>
                <a:latin typeface="+mj-lt"/>
              </a:rPr>
              <a:t>PARTICOLARE ATTENZIONE</a:t>
            </a:r>
            <a:endParaRPr lang="it-IT" sz="1600" b="1" u="sng" dirty="0">
              <a:latin typeface="+mj-lt"/>
            </a:endParaRPr>
          </a:p>
        </p:txBody>
      </p:sp>
      <p:cxnSp>
        <p:nvCxnSpPr>
          <p:cNvPr id="5" name="Connettore 2 4"/>
          <p:cNvCxnSpPr/>
          <p:nvPr/>
        </p:nvCxnSpPr>
        <p:spPr bwMode="auto">
          <a:xfrm flipH="1">
            <a:off x="3203849" y="3596764"/>
            <a:ext cx="3286289" cy="552316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Connettore 2 6"/>
          <p:cNvCxnSpPr>
            <a:stCxn id="4" idx="1"/>
          </p:cNvCxnSpPr>
          <p:nvPr/>
        </p:nvCxnSpPr>
        <p:spPr bwMode="auto">
          <a:xfrm flipH="1">
            <a:off x="3249983" y="3596764"/>
            <a:ext cx="3240155" cy="292387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Connettore 2 8"/>
          <p:cNvCxnSpPr/>
          <p:nvPr/>
        </p:nvCxnSpPr>
        <p:spPr bwMode="auto">
          <a:xfrm>
            <a:off x="3563888" y="5242847"/>
            <a:ext cx="745749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8721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540875" cy="43926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it-IT" sz="17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7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sz="1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it-IT" sz="1400" dirty="0" smtClean="0"/>
              <a:t>			</a:t>
            </a:r>
            <a:endParaRPr lang="it-IT" sz="1600" b="1" i="1" dirty="0" smtClean="0">
              <a:solidFill>
                <a:srgbClr val="21449C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16" y="1268760"/>
            <a:ext cx="8970411" cy="4715915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296" y="863335"/>
            <a:ext cx="8350250" cy="647700"/>
          </a:xfrm>
        </p:spPr>
        <p:txBody>
          <a:bodyPr/>
          <a:lstStyle/>
          <a:p>
            <a:pPr algn="ctr"/>
            <a:r>
              <a:rPr lang="it-IT" altLang="it-IT" sz="2200" dirty="0" smtClean="0">
                <a:solidFill>
                  <a:schemeClr val="accent2"/>
                </a:solidFill>
              </a:rPr>
              <a:t/>
            </a:r>
            <a:br>
              <a:rPr lang="it-IT" altLang="it-IT" sz="2200" dirty="0" smtClean="0">
                <a:solidFill>
                  <a:schemeClr val="accent2"/>
                </a:solidFill>
              </a:rPr>
            </a:br>
            <a:r>
              <a:rPr lang="it-IT" altLang="it-IT" sz="2200" dirty="0" smtClean="0">
                <a:solidFill>
                  <a:schemeClr val="accent2"/>
                </a:solidFill>
              </a:rPr>
              <a:t/>
            </a:r>
            <a:br>
              <a:rPr lang="it-IT" altLang="it-IT" sz="2200" dirty="0" smtClean="0">
                <a:solidFill>
                  <a:schemeClr val="accent2"/>
                </a:solidFill>
              </a:rPr>
            </a:br>
            <a:r>
              <a:rPr lang="it-IT" altLang="it-IT" dirty="0" smtClean="0">
                <a:solidFill>
                  <a:srgbClr val="0070C0"/>
                </a:solidFill>
              </a:rPr>
              <a:t>La presentazione della domanda</a:t>
            </a:r>
            <a:br>
              <a:rPr lang="it-IT" altLang="it-IT" dirty="0" smtClean="0">
                <a:solidFill>
                  <a:srgbClr val="0070C0"/>
                </a:solidFill>
              </a:rPr>
            </a:br>
            <a:endParaRPr lang="it-IT" altLang="it-IT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4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>
          <a:xfrm>
            <a:off x="611188" y="836613"/>
            <a:ext cx="7915275" cy="576262"/>
          </a:xfrm>
        </p:spPr>
        <p:txBody>
          <a:bodyPr/>
          <a:lstStyle/>
          <a:p>
            <a:pPr algn="ctr"/>
            <a:r>
              <a:rPr lang="it-IT" altLang="it-IT" dirty="0" smtClean="0">
                <a:solidFill>
                  <a:srgbClr val="0070C0"/>
                </a:solidFill>
              </a:rPr>
              <a:t>Il piano finanziario Quadro D</a:t>
            </a:r>
          </a:p>
        </p:txBody>
      </p:sp>
      <p:sp>
        <p:nvSpPr>
          <p:cNvPr id="17411" name="CasellaDiTesto 1"/>
          <p:cNvSpPr txBox="1">
            <a:spLocks noChangeArrowheads="1"/>
          </p:cNvSpPr>
          <p:nvPr/>
        </p:nvSpPr>
        <p:spPr bwMode="auto">
          <a:xfrm>
            <a:off x="107950" y="1471613"/>
            <a:ext cx="903605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828800" indent="-4572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400" b="1" dirty="0">
                <a:solidFill>
                  <a:srgbClr val="000000"/>
                </a:solidFill>
                <a:latin typeface="+mj-lt"/>
              </a:rPr>
              <a:t>Il piano finanziario è composto da voci di spesa e voci di entrata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 b="1" dirty="0">
                <a:solidFill>
                  <a:srgbClr val="000000"/>
                </a:solidFill>
                <a:latin typeface="+mj-lt"/>
              </a:rPr>
              <a:t>Voci di </a:t>
            </a:r>
            <a:r>
              <a:rPr lang="it-IT" altLang="it-IT" sz="1800" b="1" dirty="0" smtClean="0">
                <a:solidFill>
                  <a:srgbClr val="000000"/>
                </a:solidFill>
                <a:latin typeface="+mj-lt"/>
              </a:rPr>
              <a:t>spesa: </a:t>
            </a:r>
            <a:r>
              <a:rPr lang="it-IT" altLang="it-IT" sz="1800" dirty="0" smtClean="0">
                <a:solidFill>
                  <a:srgbClr val="000000"/>
                </a:solidFill>
                <a:latin typeface="+mj-lt"/>
              </a:rPr>
              <a:t>suddivise </a:t>
            </a:r>
            <a:r>
              <a:rPr lang="it-IT" altLang="it-IT" sz="1800" dirty="0">
                <a:solidFill>
                  <a:srgbClr val="000000"/>
                </a:solidFill>
                <a:latin typeface="+mj-lt"/>
              </a:rPr>
              <a:t>nelle seguenti categorie:</a:t>
            </a:r>
          </a:p>
          <a:p>
            <a:pPr lvl="3" algn="l" eaLnBrk="1" hangingPunct="1">
              <a:spcBef>
                <a:spcPct val="0"/>
              </a:spcBef>
              <a:buFontTx/>
              <a:buAutoNum type="alphaLcParenR"/>
            </a:pPr>
            <a:r>
              <a:rPr lang="it-IT" altLang="it-IT" sz="1800" dirty="0">
                <a:solidFill>
                  <a:srgbClr val="000000"/>
                </a:solidFill>
                <a:latin typeface="+mj-lt"/>
              </a:rPr>
              <a:t>Spese di personale relative al progetto</a:t>
            </a:r>
          </a:p>
          <a:p>
            <a:pPr lvl="3" algn="l" eaLnBrk="1" hangingPunct="1">
              <a:spcBef>
                <a:spcPct val="0"/>
              </a:spcBef>
              <a:buFontTx/>
              <a:buAutoNum type="alphaLcParenR"/>
            </a:pPr>
            <a:r>
              <a:rPr lang="it-IT" altLang="it-IT" sz="1800" dirty="0">
                <a:solidFill>
                  <a:srgbClr val="000000"/>
                </a:solidFill>
                <a:latin typeface="+mj-lt"/>
              </a:rPr>
              <a:t>Spese per personale amministrativo</a:t>
            </a:r>
          </a:p>
          <a:p>
            <a:pPr lvl="3" algn="l" eaLnBrk="1" hangingPunct="1">
              <a:spcBef>
                <a:spcPct val="0"/>
              </a:spcBef>
              <a:buFontTx/>
              <a:buAutoNum type="alphaLcParenR"/>
            </a:pPr>
            <a:r>
              <a:rPr lang="it-IT" altLang="it-IT" sz="1800" dirty="0">
                <a:solidFill>
                  <a:srgbClr val="000000"/>
                </a:solidFill>
                <a:latin typeface="+mj-lt"/>
              </a:rPr>
              <a:t>Spese direttamente collegabili al progetto</a:t>
            </a:r>
          </a:p>
          <a:p>
            <a:pPr lvl="3" algn="l" eaLnBrk="1" hangingPunct="1">
              <a:spcBef>
                <a:spcPct val="0"/>
              </a:spcBef>
              <a:buFontTx/>
              <a:buAutoNum type="alphaLcParenR"/>
            </a:pPr>
            <a:r>
              <a:rPr lang="it-IT" altLang="it-IT" sz="1800" dirty="0">
                <a:solidFill>
                  <a:srgbClr val="000000"/>
                </a:solidFill>
                <a:latin typeface="+mj-lt"/>
              </a:rPr>
              <a:t>Spese di pubblicità e di promozione</a:t>
            </a:r>
          </a:p>
          <a:p>
            <a:pPr lvl="3" algn="l" eaLnBrk="1" hangingPunct="1">
              <a:spcBef>
                <a:spcPct val="0"/>
              </a:spcBef>
              <a:buFontTx/>
              <a:buAutoNum type="alphaLcParenR"/>
            </a:pPr>
            <a:r>
              <a:rPr lang="it-IT" altLang="it-IT" sz="1800" dirty="0">
                <a:solidFill>
                  <a:srgbClr val="000000"/>
                </a:solidFill>
                <a:latin typeface="+mj-lt"/>
              </a:rPr>
              <a:t>Spese per la gestione di spazi</a:t>
            </a:r>
          </a:p>
          <a:p>
            <a:pPr lvl="3" algn="l" eaLnBrk="1" hangingPunct="1">
              <a:spcBef>
                <a:spcPct val="0"/>
              </a:spcBef>
              <a:buFontTx/>
              <a:buAutoNum type="alphaLcParenR"/>
            </a:pPr>
            <a:r>
              <a:rPr lang="it-IT" altLang="it-IT" sz="1800" dirty="0">
                <a:solidFill>
                  <a:srgbClr val="000000"/>
                </a:solidFill>
                <a:latin typeface="+mj-lt"/>
              </a:rPr>
              <a:t>Spese di rappresentanza</a:t>
            </a:r>
          </a:p>
          <a:p>
            <a:pPr lvl="3" algn="l" eaLnBrk="1" hangingPunct="1">
              <a:spcBef>
                <a:spcPct val="0"/>
              </a:spcBef>
              <a:buFontTx/>
              <a:buAutoNum type="alphaLcParenR"/>
            </a:pPr>
            <a:r>
              <a:rPr lang="it-IT" altLang="it-IT" sz="1800" dirty="0">
                <a:solidFill>
                  <a:srgbClr val="000000"/>
                </a:solidFill>
                <a:latin typeface="+mj-lt"/>
              </a:rPr>
              <a:t>Spese per l’acquisto di beni strumentali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 b="1" dirty="0">
                <a:solidFill>
                  <a:srgbClr val="000000"/>
                </a:solidFill>
                <a:latin typeface="+mj-lt"/>
              </a:rPr>
              <a:t>Voci di entrata</a:t>
            </a:r>
            <a:r>
              <a:rPr lang="it-IT" altLang="it-IT" sz="1800" b="1" dirty="0" smtClean="0">
                <a:solidFill>
                  <a:srgbClr val="000000"/>
                </a:solidFill>
                <a:latin typeface="+mj-lt"/>
              </a:rPr>
              <a:t>: </a:t>
            </a:r>
            <a:r>
              <a:rPr lang="it-IT" altLang="it-IT" sz="1800" dirty="0" smtClean="0">
                <a:solidFill>
                  <a:srgbClr val="000000"/>
                </a:solidFill>
                <a:latin typeface="+mj-lt"/>
              </a:rPr>
              <a:t>suddivise </a:t>
            </a:r>
            <a:r>
              <a:rPr lang="it-IT" altLang="it-IT" sz="1800" dirty="0">
                <a:solidFill>
                  <a:srgbClr val="000000"/>
                </a:solidFill>
                <a:latin typeface="+mj-lt"/>
              </a:rPr>
              <a:t>nelle seguenti categorie:</a:t>
            </a:r>
            <a:endParaRPr lang="it-IT" altLang="it-IT" sz="1800" b="1" dirty="0">
              <a:solidFill>
                <a:srgbClr val="000000"/>
              </a:solidFill>
              <a:latin typeface="+mj-lt"/>
            </a:endParaRPr>
          </a:p>
          <a:p>
            <a:pPr lvl="3" algn="l" eaLnBrk="1" hangingPunct="1">
              <a:spcBef>
                <a:spcPct val="0"/>
              </a:spcBef>
              <a:buFontTx/>
              <a:buAutoNum type="alphaLcParenR"/>
            </a:pPr>
            <a:r>
              <a:rPr lang="it-IT" altLang="it-IT" sz="1800" dirty="0">
                <a:solidFill>
                  <a:srgbClr val="000000"/>
                </a:solidFill>
                <a:latin typeface="+mj-lt"/>
              </a:rPr>
              <a:t>Fondi diversi dal contributo regionale (fondi propri, dei partner, donazioni e sponsorizzazioni e altri contributi pubblici)</a:t>
            </a:r>
          </a:p>
          <a:p>
            <a:pPr lvl="3" algn="l" eaLnBrk="1" hangingPunct="1">
              <a:spcBef>
                <a:spcPct val="0"/>
              </a:spcBef>
              <a:buFontTx/>
              <a:buAutoNum type="alphaLcParenR"/>
            </a:pPr>
            <a:r>
              <a:rPr lang="it-IT" altLang="it-IT" sz="1800" dirty="0">
                <a:solidFill>
                  <a:srgbClr val="000000"/>
                </a:solidFill>
                <a:latin typeface="+mj-lt"/>
              </a:rPr>
              <a:t>Entrate generate dalla realizzazione dell’iniziativa</a:t>
            </a:r>
          </a:p>
          <a:p>
            <a:pPr lvl="3" algn="l" eaLnBrk="1" hangingPunct="1">
              <a:spcBef>
                <a:spcPct val="0"/>
              </a:spcBef>
              <a:buFontTx/>
              <a:buAutoNum type="alphaLcParenR"/>
            </a:pPr>
            <a:r>
              <a:rPr lang="it-IT" altLang="it-IT" sz="1800" dirty="0">
                <a:solidFill>
                  <a:srgbClr val="000000"/>
                </a:solidFill>
                <a:latin typeface="+mj-lt"/>
              </a:rPr>
              <a:t>Erogazioni liberali provenienti da procedura Art bonus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1200" b="1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 altLang="it-IT" sz="24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713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540875" cy="43926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it-IT" sz="17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7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sz="1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it-IT" sz="1400" dirty="0" smtClean="0"/>
              <a:t>			</a:t>
            </a:r>
            <a:endParaRPr lang="it-IT" sz="1600" b="1" i="1" dirty="0" smtClean="0">
              <a:solidFill>
                <a:srgbClr val="21449C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95" y="1397421"/>
            <a:ext cx="8987105" cy="4518031"/>
          </a:xfrm>
          <a:prstGeom prst="rect">
            <a:avLst/>
          </a:prstGeo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11188" y="836613"/>
            <a:ext cx="7915275" cy="576262"/>
          </a:xfrm>
        </p:spPr>
        <p:txBody>
          <a:bodyPr/>
          <a:lstStyle/>
          <a:p>
            <a:pPr algn="ctr"/>
            <a:r>
              <a:rPr lang="it-IT" altLang="it-IT" dirty="0" smtClean="0">
                <a:solidFill>
                  <a:srgbClr val="0070C0"/>
                </a:solidFill>
              </a:rPr>
              <a:t>Il piano finanziario Quadro D</a:t>
            </a:r>
          </a:p>
        </p:txBody>
      </p:sp>
    </p:spTree>
    <p:extLst>
      <p:ext uri="{BB962C8B-B14F-4D97-AF65-F5344CB8AC3E}">
        <p14:creationId xmlns:p14="http://schemas.microsoft.com/office/powerpoint/2010/main" val="38404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18" y="1988840"/>
            <a:ext cx="8687693" cy="4053067"/>
          </a:xfrm>
          <a:prstGeom prst="rect">
            <a:avLst/>
          </a:prstGeom>
        </p:spPr>
      </p:pic>
      <p:sp>
        <p:nvSpPr>
          <p:cNvPr id="18434" name="Titolo 1"/>
          <p:cNvSpPr>
            <a:spLocks noGrp="1"/>
          </p:cNvSpPr>
          <p:nvPr>
            <p:ph type="title"/>
          </p:nvPr>
        </p:nvSpPr>
        <p:spPr>
          <a:xfrm>
            <a:off x="27602" y="980728"/>
            <a:ext cx="9144000" cy="1172283"/>
          </a:xfrm>
        </p:spPr>
        <p:txBody>
          <a:bodyPr/>
          <a:lstStyle/>
          <a:p>
            <a:pPr algn="ctr"/>
            <a:r>
              <a:rPr lang="it-IT" altLang="it-IT" sz="2000" dirty="0" smtClean="0">
                <a:solidFill>
                  <a:srgbClr val="000000"/>
                </a:solidFill>
              </a:rPr>
              <a:t/>
            </a:r>
            <a:br>
              <a:rPr lang="it-IT" altLang="it-IT" sz="2000" dirty="0" smtClean="0">
                <a:solidFill>
                  <a:srgbClr val="000000"/>
                </a:solidFill>
              </a:rPr>
            </a:br>
            <a:r>
              <a:rPr lang="it-IT" altLang="it-IT" sz="3200" dirty="0" smtClean="0">
                <a:solidFill>
                  <a:srgbClr val="FF0000"/>
                </a:solidFill>
              </a:rPr>
              <a:t>ATTENZIONE</a:t>
            </a:r>
            <a:br>
              <a:rPr lang="it-IT" altLang="it-IT" sz="3200" dirty="0" smtClean="0">
                <a:solidFill>
                  <a:srgbClr val="FF0000"/>
                </a:solidFill>
              </a:rPr>
            </a:br>
            <a:r>
              <a:rPr lang="it-IT" altLang="it-IT" sz="1800" dirty="0" smtClean="0">
                <a:solidFill>
                  <a:srgbClr val="000000"/>
                </a:solidFill>
              </a:rPr>
              <a:t>Voci di spesa     meno      voci di entrata   =    Totali complessivi </a:t>
            </a:r>
            <a:r>
              <a:rPr lang="it-IT" altLang="it-IT" sz="1200" b="0" dirty="0" smtClean="0">
                <a:solidFill>
                  <a:srgbClr val="000000"/>
                </a:solidFill>
              </a:rPr>
              <a:t>(ovvero il fabbisogno di finanziamento)</a:t>
            </a:r>
            <a:r>
              <a:rPr lang="it-IT" altLang="it-IT" sz="2000" dirty="0" smtClean="0">
                <a:solidFill>
                  <a:srgbClr val="000000"/>
                </a:solidFill>
              </a:rPr>
              <a:t> </a:t>
            </a:r>
            <a:r>
              <a:rPr lang="it-IT" altLang="it-IT" sz="2400" dirty="0" smtClean="0">
                <a:solidFill>
                  <a:schemeClr val="tx1"/>
                </a:solidFill>
              </a:rPr>
              <a:t>DEVONO CORRISPONDERE AL CONTRIBUTO RICHIESTO</a:t>
            </a:r>
            <a:r>
              <a:rPr lang="it-IT" altLang="it-IT" sz="4000" dirty="0" smtClean="0">
                <a:solidFill>
                  <a:srgbClr val="000000"/>
                </a:solidFill>
              </a:rPr>
              <a:t/>
            </a:r>
            <a:br>
              <a:rPr lang="it-IT" altLang="it-IT" sz="4000" dirty="0" smtClean="0">
                <a:solidFill>
                  <a:srgbClr val="000000"/>
                </a:solidFill>
              </a:rPr>
            </a:br>
            <a:endParaRPr lang="it-IT" altLang="it-IT" dirty="0" smtClean="0"/>
          </a:p>
        </p:txBody>
      </p:sp>
      <p:cxnSp>
        <p:nvCxnSpPr>
          <p:cNvPr id="18436" name="Connettore 2 10"/>
          <p:cNvCxnSpPr>
            <a:cxnSpLocks noChangeShapeType="1"/>
            <a:stCxn id="18437" idx="2"/>
          </p:cNvCxnSpPr>
          <p:nvPr/>
        </p:nvCxnSpPr>
        <p:spPr bwMode="auto">
          <a:xfrm flipH="1">
            <a:off x="1722614" y="3537397"/>
            <a:ext cx="4766954" cy="1943421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37" name="Ovale 15"/>
          <p:cNvSpPr>
            <a:spLocks noChangeArrowheads="1"/>
          </p:cNvSpPr>
          <p:nvPr/>
        </p:nvSpPr>
        <p:spPr bwMode="auto">
          <a:xfrm>
            <a:off x="6489568" y="3284984"/>
            <a:ext cx="2645585" cy="504825"/>
          </a:xfrm>
          <a:prstGeom prst="ellipse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4400"/>
          </a:p>
        </p:txBody>
      </p:sp>
      <p:sp>
        <p:nvSpPr>
          <p:cNvPr id="18438" name="Ovale 16"/>
          <p:cNvSpPr>
            <a:spLocks noChangeArrowheads="1"/>
          </p:cNvSpPr>
          <p:nvPr/>
        </p:nvSpPr>
        <p:spPr bwMode="auto">
          <a:xfrm>
            <a:off x="138439" y="5229200"/>
            <a:ext cx="1584175" cy="503237"/>
          </a:xfrm>
          <a:prstGeom prst="ellipse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4400"/>
          </a:p>
        </p:txBody>
      </p:sp>
    </p:spTree>
    <p:extLst>
      <p:ext uri="{BB962C8B-B14F-4D97-AF65-F5344CB8AC3E}">
        <p14:creationId xmlns:p14="http://schemas.microsoft.com/office/powerpoint/2010/main" val="247471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|0.1|0.3"/>
</p:tagLst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rsonalizzato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5D6FF73A62CBC4DB15BEFD55584D1F5" ma:contentTypeVersion="" ma:contentTypeDescription="Creare un nuovo documento." ma:contentTypeScope="" ma:versionID="87d497ed7b153937402cc9d447a6245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d1096d788cdb336a5a92c14e1fc7a8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a inizio pianificazion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a fine pianificazion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C3D913-2F0F-4671-8845-222AD5BBFC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774643-7869-44FB-8078-E13FF113E0D3}">
  <ds:schemaRefs>
    <ds:schemaRef ds:uri="http://schemas.microsoft.com/sharepoint/v3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D6E6097-182D-4728-8E68-D87F8973FA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3689</TotalTime>
  <Words>1997</Words>
  <Application>Microsoft Office PowerPoint</Application>
  <PresentationFormat>Presentazione su schermo (4:3)</PresentationFormat>
  <Paragraphs>235</Paragraphs>
  <Slides>36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4" baseType="lpstr">
      <vt:lpstr>Arial Narrow</vt:lpstr>
      <vt:lpstr>Calibri</vt:lpstr>
      <vt:lpstr>DecimaUNI02 Rg</vt:lpstr>
      <vt:lpstr>DecimaW03 Rg</vt:lpstr>
      <vt:lpstr>DecimaWE Rg</vt:lpstr>
      <vt:lpstr>Times New Roman</vt:lpstr>
      <vt:lpstr>Wingdings</vt:lpstr>
      <vt:lpstr>Struttura predefinita</vt:lpstr>
      <vt:lpstr>Presentazione standard di PowerPoint</vt:lpstr>
      <vt:lpstr>Presentazione standard di PowerPoint</vt:lpstr>
      <vt:lpstr>Come accedere alla domanda e trovare la modulistica</vt:lpstr>
      <vt:lpstr>Presentazione standard di PowerPoint</vt:lpstr>
      <vt:lpstr>Presentazione standard di PowerPoint</vt:lpstr>
      <vt:lpstr>  La presentazione della domanda </vt:lpstr>
      <vt:lpstr>Il piano finanziario Quadro D</vt:lpstr>
      <vt:lpstr>Il piano finanziario Quadro D</vt:lpstr>
      <vt:lpstr> ATTENZIONE Voci di spesa     meno      voci di entrata   =    Totali complessivi (ovvero il fabbisogno di finanziamento) DEVONO CORRISPONDERE AL CONTRIBUTO RICHIESTO </vt:lpstr>
      <vt:lpstr>Limiti voci di spesa  </vt:lpstr>
      <vt:lpstr>Le dichiarazioni sostitutive - Quadro E</vt:lpstr>
      <vt:lpstr>Presentazione standard di PowerPoint</vt:lpstr>
      <vt:lpstr>Presentazione standard di PowerPoint</vt:lpstr>
      <vt:lpstr>Altre dichiarazioni - Quadro E</vt:lpstr>
      <vt:lpstr>Impegni – Quadro F  (art. 26 dell’Avviso)                                                                                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Modalità di presentazione per l’anno 2021</vt:lpstr>
      <vt:lpstr>SPID: cos’è e come si ottengono le credenziali? </vt:lpstr>
      <vt:lpstr>Come ottenere la credenziali LoginFVG «Avanzato»</vt:lpstr>
      <vt:lpstr>Login al sistema per la presentazione delle domanda</vt:lpstr>
      <vt:lpstr>Presentazione standard di PowerPoint</vt:lpstr>
      <vt:lpstr>Compilazione della domanda (dati strutturati)</vt:lpstr>
      <vt:lpstr>Presentazione standard di PowerPoint</vt:lpstr>
      <vt:lpstr>Presentazione standard di PowerPoint</vt:lpstr>
      <vt:lpstr>Caricamento allegati</vt:lpstr>
      <vt:lpstr>Presentazione standard di PowerPoint</vt:lpstr>
      <vt:lpstr>Presentazione standard di PowerPoint</vt:lpstr>
      <vt:lpstr>Trasmissione finale</vt:lpstr>
      <vt:lpstr>CONTATTI PER PROBLEMI DI ACCESSO AL PORTALE IOL  E DI COMPILAZIONE</vt:lpstr>
      <vt:lpstr>Per ulteriori informazioni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Tambosco Lodovico</dc:creator>
  <cp:lastModifiedBy>Tambosco Lodovico</cp:lastModifiedBy>
  <cp:revision>287</cp:revision>
  <cp:lastPrinted>2017-09-21T06:15:45Z</cp:lastPrinted>
  <dcterms:created xsi:type="dcterms:W3CDTF">2006-02-07T08:20:31Z</dcterms:created>
  <dcterms:modified xsi:type="dcterms:W3CDTF">2021-03-03T16:50:10Z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0x010100C5D6FF73A62CBC4DB15BEFD55584D1F5</vt:lpwstr>
  </property>
</Properties>
</file>