
<file path=[Content_Types].xml><?xml version="1.0" encoding="utf-8"?>
<Types xmlns="http://schemas.openxmlformats.org/package/2006/content-types">
  <Default Extension="png" ContentType="image/pn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818" r:id="rId5"/>
  </p:sldMasterIdLst>
  <p:notesMasterIdLst>
    <p:notesMasterId r:id="rId38"/>
  </p:notesMasterIdLst>
  <p:handoutMasterIdLst>
    <p:handoutMasterId r:id="rId39"/>
  </p:handoutMasterIdLst>
  <p:sldIdLst>
    <p:sldId id="431" r:id="rId6"/>
    <p:sldId id="432" r:id="rId7"/>
    <p:sldId id="433" r:id="rId8"/>
    <p:sldId id="434" r:id="rId9"/>
    <p:sldId id="435" r:id="rId10"/>
    <p:sldId id="436" r:id="rId11"/>
    <p:sldId id="437" r:id="rId12"/>
    <p:sldId id="438" r:id="rId13"/>
    <p:sldId id="439" r:id="rId14"/>
    <p:sldId id="440" r:id="rId15"/>
    <p:sldId id="395" r:id="rId16"/>
    <p:sldId id="360" r:id="rId17"/>
    <p:sldId id="361" r:id="rId18"/>
    <p:sldId id="417" r:id="rId19"/>
    <p:sldId id="442" r:id="rId20"/>
    <p:sldId id="443" r:id="rId21"/>
    <p:sldId id="444" r:id="rId22"/>
    <p:sldId id="445" r:id="rId23"/>
    <p:sldId id="446" r:id="rId24"/>
    <p:sldId id="453" r:id="rId25"/>
    <p:sldId id="454" r:id="rId26"/>
    <p:sldId id="447" r:id="rId27"/>
    <p:sldId id="448" r:id="rId28"/>
    <p:sldId id="449" r:id="rId29"/>
    <p:sldId id="450" r:id="rId30"/>
    <p:sldId id="451" r:id="rId31"/>
    <p:sldId id="452" r:id="rId32"/>
    <p:sldId id="418" r:id="rId33"/>
    <p:sldId id="441" r:id="rId34"/>
    <p:sldId id="419" r:id="rId35"/>
    <p:sldId id="430" r:id="rId36"/>
    <p:sldId id="359" r:id="rId37"/>
  </p:sldIdLst>
  <p:sldSz cx="9144000" cy="6858000" type="screen4x3"/>
  <p:notesSz cx="6794500" cy="9906000"/>
  <p:defaultTextStyle>
    <a:defPPr>
      <a:defRPr lang="it-IT"/>
    </a:defPPr>
    <a:lvl1pPr algn="ctr" rtl="0" fontAlgn="base">
      <a:spcBef>
        <a:spcPct val="0"/>
      </a:spcBef>
      <a:spcAft>
        <a:spcPct val="0"/>
      </a:spcAft>
      <a:defRPr sz="4400" kern="1200">
        <a:solidFill>
          <a:schemeClr val="tx1"/>
        </a:solidFill>
        <a:latin typeface="DecimaWE Rg" pitchFamily="2" charset="0"/>
        <a:ea typeface="+mn-ea"/>
        <a:cs typeface="+mn-cs"/>
      </a:defRPr>
    </a:lvl1pPr>
    <a:lvl2pPr marL="457200" algn="ctr" rtl="0" fontAlgn="base">
      <a:spcBef>
        <a:spcPct val="0"/>
      </a:spcBef>
      <a:spcAft>
        <a:spcPct val="0"/>
      </a:spcAft>
      <a:defRPr sz="4400" kern="1200">
        <a:solidFill>
          <a:schemeClr val="tx1"/>
        </a:solidFill>
        <a:latin typeface="DecimaWE Rg" pitchFamily="2" charset="0"/>
        <a:ea typeface="+mn-ea"/>
        <a:cs typeface="+mn-cs"/>
      </a:defRPr>
    </a:lvl2pPr>
    <a:lvl3pPr marL="914400" algn="ctr" rtl="0" fontAlgn="base">
      <a:spcBef>
        <a:spcPct val="0"/>
      </a:spcBef>
      <a:spcAft>
        <a:spcPct val="0"/>
      </a:spcAft>
      <a:defRPr sz="4400" kern="1200">
        <a:solidFill>
          <a:schemeClr val="tx1"/>
        </a:solidFill>
        <a:latin typeface="DecimaWE Rg" pitchFamily="2" charset="0"/>
        <a:ea typeface="+mn-ea"/>
        <a:cs typeface="+mn-cs"/>
      </a:defRPr>
    </a:lvl3pPr>
    <a:lvl4pPr marL="1371600" algn="ctr" rtl="0" fontAlgn="base">
      <a:spcBef>
        <a:spcPct val="0"/>
      </a:spcBef>
      <a:spcAft>
        <a:spcPct val="0"/>
      </a:spcAft>
      <a:defRPr sz="4400" kern="1200">
        <a:solidFill>
          <a:schemeClr val="tx1"/>
        </a:solidFill>
        <a:latin typeface="DecimaWE Rg" pitchFamily="2" charset="0"/>
        <a:ea typeface="+mn-ea"/>
        <a:cs typeface="+mn-cs"/>
      </a:defRPr>
    </a:lvl4pPr>
    <a:lvl5pPr marL="1828800" algn="ctr" rtl="0" fontAlgn="base">
      <a:spcBef>
        <a:spcPct val="0"/>
      </a:spcBef>
      <a:spcAft>
        <a:spcPct val="0"/>
      </a:spcAft>
      <a:defRPr sz="4400" kern="1200">
        <a:solidFill>
          <a:schemeClr val="tx1"/>
        </a:solidFill>
        <a:latin typeface="DecimaWE Rg" pitchFamily="2" charset="0"/>
        <a:ea typeface="+mn-ea"/>
        <a:cs typeface="+mn-cs"/>
      </a:defRPr>
    </a:lvl5pPr>
    <a:lvl6pPr marL="2286000" algn="l" defTabSz="914400" rtl="0" eaLnBrk="1" latinLnBrk="0" hangingPunct="1">
      <a:defRPr sz="4400" kern="1200">
        <a:solidFill>
          <a:schemeClr val="tx1"/>
        </a:solidFill>
        <a:latin typeface="DecimaWE Rg" pitchFamily="2" charset="0"/>
        <a:ea typeface="+mn-ea"/>
        <a:cs typeface="+mn-cs"/>
      </a:defRPr>
    </a:lvl6pPr>
    <a:lvl7pPr marL="2743200" algn="l" defTabSz="914400" rtl="0" eaLnBrk="1" latinLnBrk="0" hangingPunct="1">
      <a:defRPr sz="4400" kern="1200">
        <a:solidFill>
          <a:schemeClr val="tx1"/>
        </a:solidFill>
        <a:latin typeface="DecimaWE Rg" pitchFamily="2" charset="0"/>
        <a:ea typeface="+mn-ea"/>
        <a:cs typeface="+mn-cs"/>
      </a:defRPr>
    </a:lvl7pPr>
    <a:lvl8pPr marL="3200400" algn="l" defTabSz="914400" rtl="0" eaLnBrk="1" latinLnBrk="0" hangingPunct="1">
      <a:defRPr sz="4400" kern="1200">
        <a:solidFill>
          <a:schemeClr val="tx1"/>
        </a:solidFill>
        <a:latin typeface="DecimaWE Rg" pitchFamily="2" charset="0"/>
        <a:ea typeface="+mn-ea"/>
        <a:cs typeface="+mn-cs"/>
      </a:defRPr>
    </a:lvl8pPr>
    <a:lvl9pPr marL="3657600" algn="l" defTabSz="914400" rtl="0" eaLnBrk="1" latinLnBrk="0" hangingPunct="1">
      <a:defRPr sz="4400" kern="1200">
        <a:solidFill>
          <a:schemeClr val="tx1"/>
        </a:solidFill>
        <a:latin typeface="DecimaWE Rg" pitchFamily="2"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2880">
          <p15:clr>
            <a:srgbClr val="A4A3A4"/>
          </p15:clr>
        </p15:guide>
      </p15:sldGuideLst>
    </p:ext>
    <p:ext uri="{2D200454-40CA-4A62-9FC3-DE9A4176ACB9}">
      <p15:notesGuideLst xmlns:p15="http://schemas.microsoft.com/office/powerpoint/2012/main">
        <p15:guide id="1" orient="horz" pos="3120"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44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40" autoAdjust="0"/>
    <p:restoredTop sz="93979" autoAdjust="0"/>
  </p:normalViewPr>
  <p:slideViewPr>
    <p:cSldViewPr>
      <p:cViewPr varScale="1">
        <p:scale>
          <a:sx n="61" d="100"/>
          <a:sy n="61" d="100"/>
        </p:scale>
        <p:origin x="1352" y="60"/>
      </p:cViewPr>
      <p:guideLst>
        <p:guide orient="horz" pos="864"/>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4" d="100"/>
          <a:sy n="54" d="100"/>
        </p:scale>
        <p:origin x="-1818" y="-78"/>
      </p:cViewPr>
      <p:guideLst>
        <p:guide orient="horz" pos="3120"/>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8371" name="Rectangle 3"/>
          <p:cNvSpPr>
            <a:spLocks noGrp="1" noChangeArrowheads="1"/>
          </p:cNvSpPr>
          <p:nvPr>
            <p:ph type="dt" sz="quarter" idx="1"/>
          </p:nvPr>
        </p:nvSpPr>
        <p:spPr bwMode="auto">
          <a:xfrm>
            <a:off x="3849476" y="0"/>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algn="r">
              <a:defRPr sz="1200">
                <a:latin typeface="Times New Roman" pitchFamily="18" charset="0"/>
              </a:defRPr>
            </a:lvl1pPr>
          </a:lstStyle>
          <a:p>
            <a:pPr>
              <a:defRPr/>
            </a:pPr>
            <a:endParaRPr lang="it-IT"/>
          </a:p>
        </p:txBody>
      </p:sp>
      <p:sp>
        <p:nvSpPr>
          <p:cNvPr id="58372" name="Rectangle 4"/>
          <p:cNvSpPr>
            <a:spLocks noGrp="1" noChangeArrowheads="1"/>
          </p:cNvSpPr>
          <p:nvPr>
            <p:ph type="ftr" sz="quarter" idx="2"/>
          </p:nvPr>
        </p:nvSpPr>
        <p:spPr bwMode="auto">
          <a:xfrm>
            <a:off x="0" y="9410145"/>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8373" name="Rectangle 5"/>
          <p:cNvSpPr>
            <a:spLocks noGrp="1" noChangeArrowheads="1"/>
          </p:cNvSpPr>
          <p:nvPr>
            <p:ph type="sldNum" sz="quarter" idx="3"/>
          </p:nvPr>
        </p:nvSpPr>
        <p:spPr bwMode="auto">
          <a:xfrm>
            <a:off x="3849476" y="9410145"/>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algn="r">
              <a:defRPr sz="1200">
                <a:latin typeface="Times New Roman" pitchFamily="18" charset="0"/>
              </a:defRPr>
            </a:lvl1pPr>
          </a:lstStyle>
          <a:p>
            <a:pPr>
              <a:defRPr/>
            </a:pPr>
            <a:fld id="{F399FC1A-E90D-41E4-85F1-0BAD669E3EE2}" type="slidenum">
              <a:rPr lang="it-IT"/>
              <a:pPr>
                <a:defRPr/>
              </a:pPr>
              <a:t>‹N›</a:t>
            </a:fld>
            <a:endParaRPr lang="it-IT"/>
          </a:p>
        </p:txBody>
      </p:sp>
    </p:spTree>
    <p:extLst>
      <p:ext uri="{BB962C8B-B14F-4D97-AF65-F5344CB8AC3E}">
        <p14:creationId xmlns:p14="http://schemas.microsoft.com/office/powerpoint/2010/main" val="279453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3251" name="Rectangle 3"/>
          <p:cNvSpPr>
            <a:spLocks noGrp="1" noChangeArrowheads="1"/>
          </p:cNvSpPr>
          <p:nvPr>
            <p:ph type="dt" idx="1"/>
          </p:nvPr>
        </p:nvSpPr>
        <p:spPr bwMode="auto">
          <a:xfrm>
            <a:off x="3849476" y="0"/>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lvl1pPr algn="r">
              <a:defRPr sz="1200">
                <a:latin typeface="Times New Roman" pitchFamily="18" charset="0"/>
              </a:defRPr>
            </a:lvl1pPr>
          </a:lstStyle>
          <a:p>
            <a:pPr>
              <a:defRPr/>
            </a:pPr>
            <a:endParaRPr lang="it-IT"/>
          </a:p>
        </p:txBody>
      </p:sp>
      <p:sp>
        <p:nvSpPr>
          <p:cNvPr id="33796"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3253" name="Rectangle 5"/>
          <p:cNvSpPr>
            <a:spLocks noGrp="1" noChangeArrowheads="1"/>
          </p:cNvSpPr>
          <p:nvPr>
            <p:ph type="body" sz="quarter" idx="3"/>
          </p:nvPr>
        </p:nvSpPr>
        <p:spPr bwMode="auto">
          <a:xfrm>
            <a:off x="906039" y="4705073"/>
            <a:ext cx="4982422" cy="445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53254" name="Rectangle 6"/>
          <p:cNvSpPr>
            <a:spLocks noGrp="1" noChangeArrowheads="1"/>
          </p:cNvSpPr>
          <p:nvPr>
            <p:ph type="ftr" sz="quarter" idx="4"/>
          </p:nvPr>
        </p:nvSpPr>
        <p:spPr bwMode="auto">
          <a:xfrm>
            <a:off x="0" y="9410145"/>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algn="l">
              <a:defRPr sz="1200">
                <a:latin typeface="Times New Roman" pitchFamily="18" charset="0"/>
              </a:defRPr>
            </a:lvl1pPr>
          </a:lstStyle>
          <a:p>
            <a:pPr>
              <a:defRPr/>
            </a:pPr>
            <a:endParaRPr lang="it-IT"/>
          </a:p>
        </p:txBody>
      </p:sp>
      <p:sp>
        <p:nvSpPr>
          <p:cNvPr id="53255" name="Rectangle 7"/>
          <p:cNvSpPr>
            <a:spLocks noGrp="1" noChangeArrowheads="1"/>
          </p:cNvSpPr>
          <p:nvPr>
            <p:ph type="sldNum" sz="quarter" idx="5"/>
          </p:nvPr>
        </p:nvSpPr>
        <p:spPr bwMode="auto">
          <a:xfrm>
            <a:off x="3849476" y="9410145"/>
            <a:ext cx="2945024" cy="49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303" tIns="45651" rIns="91303" bIns="45651" numCol="1" anchor="b" anchorCtr="0" compatLnSpc="1">
            <a:prstTxWarp prst="textNoShape">
              <a:avLst/>
            </a:prstTxWarp>
          </a:bodyPr>
          <a:lstStyle>
            <a:lvl1pPr algn="r">
              <a:defRPr sz="1200">
                <a:latin typeface="Times New Roman" pitchFamily="18" charset="0"/>
              </a:defRPr>
            </a:lvl1pPr>
          </a:lstStyle>
          <a:p>
            <a:pPr>
              <a:defRPr/>
            </a:pPr>
            <a:fld id="{220712D0-D001-4D7A-B99F-A7873A6B09F8}" type="slidenum">
              <a:rPr lang="it-IT"/>
              <a:pPr>
                <a:defRPr/>
              </a:pPr>
              <a:t>‹N›</a:t>
            </a:fld>
            <a:endParaRPr lang="it-IT"/>
          </a:p>
        </p:txBody>
      </p:sp>
    </p:spTree>
    <p:extLst>
      <p:ext uri="{BB962C8B-B14F-4D97-AF65-F5344CB8AC3E}">
        <p14:creationId xmlns:p14="http://schemas.microsoft.com/office/powerpoint/2010/main" val="36379580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16</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246341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18</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r>
              <a:rPr lang="it-IT" altLang="it-IT" smtClean="0"/>
              <a:t>Capo I – Sviluppo competitivo delle PMI - continua</a:t>
            </a:r>
          </a:p>
        </p:txBody>
      </p:sp>
    </p:spTree>
    <p:extLst>
      <p:ext uri="{BB962C8B-B14F-4D97-AF65-F5344CB8AC3E}">
        <p14:creationId xmlns:p14="http://schemas.microsoft.com/office/powerpoint/2010/main" val="2412518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23</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r>
              <a:rPr lang="it-IT" altLang="it-IT" smtClean="0"/>
              <a:t>Capo I – Sviluppo competitivo delle PMI - continua</a:t>
            </a:r>
          </a:p>
        </p:txBody>
      </p:sp>
    </p:spTree>
    <p:extLst>
      <p:ext uri="{BB962C8B-B14F-4D97-AF65-F5344CB8AC3E}">
        <p14:creationId xmlns:p14="http://schemas.microsoft.com/office/powerpoint/2010/main" val="1589746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24</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r>
              <a:rPr lang="it-IT" altLang="it-IT" smtClean="0"/>
              <a:t>Capo I – Sviluppo competitivo delle PMI - continua</a:t>
            </a:r>
          </a:p>
        </p:txBody>
      </p:sp>
    </p:spTree>
    <p:extLst>
      <p:ext uri="{BB962C8B-B14F-4D97-AF65-F5344CB8AC3E}">
        <p14:creationId xmlns:p14="http://schemas.microsoft.com/office/powerpoint/2010/main" val="2044808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25</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10043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26</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4977095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F0904-CF97-4240-89A9-BB192A3B4A2B}" type="slidenum">
              <a:rPr lang="it-IT" altLang="it-IT" smtClean="0"/>
              <a:pPr>
                <a:spcBef>
                  <a:spcPct val="0"/>
                </a:spcBef>
              </a:pPr>
              <a:t>27</a:t>
            </a:fld>
            <a:endParaRPr lang="it-IT" altLang="it-IT" smtClean="0"/>
          </a:p>
        </p:txBody>
      </p:sp>
      <p:sp>
        <p:nvSpPr>
          <p:cNvPr id="16387" name="Rectangle 2"/>
          <p:cNvSpPr>
            <a:spLocks noGrp="1" noRot="1" noChangeAspect="1" noChangeArrowheads="1" noTextEdit="1"/>
          </p:cNvSpPr>
          <p:nvPr>
            <p:ph type="sldImg"/>
          </p:nvPr>
        </p:nvSpPr>
        <p:spPr>
          <a:xfrm>
            <a:off x="917575" y="744538"/>
            <a:ext cx="4962525" cy="3722687"/>
          </a:xfrm>
          <a:ln/>
        </p:spPr>
      </p:sp>
      <p:sp>
        <p:nvSpPr>
          <p:cNvPr id="16388" name="Rectangle 3"/>
          <p:cNvSpPr>
            <a:spLocks noGrp="1" noChangeArrowheads="1"/>
          </p:cNvSpPr>
          <p:nvPr>
            <p:ph type="body" idx="1"/>
          </p:nvPr>
        </p:nvSpPr>
        <p:spPr>
          <a:noFill/>
        </p:spPr>
        <p:txBody>
          <a:bodyPr/>
          <a:lstStyle/>
          <a:p>
            <a:pPr eaLnBrk="1" hangingPunct="1"/>
            <a:endParaRPr lang="it-IT" altLang="it-IT" dirty="0" smtClean="0"/>
          </a:p>
        </p:txBody>
      </p:sp>
    </p:spTree>
    <p:extLst>
      <p:ext uri="{BB962C8B-B14F-4D97-AF65-F5344CB8AC3E}">
        <p14:creationId xmlns:p14="http://schemas.microsoft.com/office/powerpoint/2010/main" val="32667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030"/>
          <p:cNvSpPr txBox="1">
            <a:spLocks noChangeArrowheads="1"/>
          </p:cNvSpPr>
          <p:nvPr userDrawn="1"/>
        </p:nvSpPr>
        <p:spPr bwMode="auto">
          <a:xfrm>
            <a:off x="2914650" y="228600"/>
            <a:ext cx="594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r>
              <a:rPr lang="en-US" sz="2000" smtClean="0">
                <a:solidFill>
                  <a:schemeClr val="bg1"/>
                </a:solidFill>
                <a:latin typeface="DecimaUNI02 Rg" pitchFamily="50" charset="0"/>
              </a:rPr>
              <a:t>Al servizio di gente unica</a:t>
            </a:r>
            <a:endParaRPr lang="it-IT" sz="2000" smtClean="0">
              <a:solidFill>
                <a:schemeClr val="bg1"/>
              </a:solidFill>
              <a:latin typeface="DecimaUNI02 Rg" pitchFamily="50" charset="0"/>
            </a:endParaRPr>
          </a:p>
        </p:txBody>
      </p:sp>
      <p:sp>
        <p:nvSpPr>
          <p:cNvPr id="3" name="Text Box 1032"/>
          <p:cNvSpPr txBox="1">
            <a:spLocks noChangeArrowheads="1"/>
          </p:cNvSpPr>
          <p:nvPr userDrawn="1"/>
        </p:nvSpPr>
        <p:spPr bwMode="auto">
          <a:xfrm>
            <a:off x="3257550" y="5029200"/>
            <a:ext cx="3028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endParaRPr lang="it-IT" sz="2800" smtClean="0">
              <a:solidFill>
                <a:schemeClr val="bg1"/>
              </a:solidFill>
              <a:latin typeface="DecimaUNI02 Rg" pitchFamily="50" charset="0"/>
            </a:endParaRPr>
          </a:p>
        </p:txBody>
      </p:sp>
      <p:sp>
        <p:nvSpPr>
          <p:cNvPr id="4" name="Text Box 1033"/>
          <p:cNvSpPr txBox="1">
            <a:spLocks noChangeArrowheads="1"/>
          </p:cNvSpPr>
          <p:nvPr userDrawn="1"/>
        </p:nvSpPr>
        <p:spPr bwMode="auto">
          <a:xfrm>
            <a:off x="0" y="6096000"/>
            <a:ext cx="2400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endParaRPr lang="it-IT" smtClean="0">
              <a:latin typeface="Times New Roman" pitchFamily="18" charset="0"/>
            </a:endParaRPr>
          </a:p>
        </p:txBody>
      </p:sp>
    </p:spTree>
    <p:extLst>
      <p:ext uri="{BB962C8B-B14F-4D97-AF65-F5344CB8AC3E}">
        <p14:creationId xmlns:p14="http://schemas.microsoft.com/office/powerpoint/2010/main" val="339215362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23508016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43663" y="990600"/>
            <a:ext cx="2014537" cy="4495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00050" y="990600"/>
            <a:ext cx="5891213" cy="4495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46427512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00050"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505325" y="1981200"/>
            <a:ext cx="3952875" cy="3505200"/>
          </a:xfrm>
        </p:spPr>
        <p:txBody>
          <a:bodyPr/>
          <a:lstStyle/>
          <a:p>
            <a:pPr lvl="0"/>
            <a:endParaRPr lang="it-IT" noProof="0" smtClean="0"/>
          </a:p>
        </p:txBody>
      </p:sp>
    </p:spTree>
    <p:extLst>
      <p:ext uri="{BB962C8B-B14F-4D97-AF65-F5344CB8AC3E}">
        <p14:creationId xmlns:p14="http://schemas.microsoft.com/office/powerpoint/2010/main" val="333590738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grafico 2"/>
          <p:cNvSpPr>
            <a:spLocks noGrp="1"/>
          </p:cNvSpPr>
          <p:nvPr>
            <p:ph type="chart" sz="half" idx="1"/>
          </p:nvPr>
        </p:nvSpPr>
        <p:spPr>
          <a:xfrm>
            <a:off x="400050" y="1981200"/>
            <a:ext cx="3952875" cy="3505200"/>
          </a:xfrm>
        </p:spPr>
        <p:txBody>
          <a:bodyPr/>
          <a:lstStyle/>
          <a:p>
            <a:pPr lvl="0"/>
            <a:endParaRPr lang="it-IT" noProof="0" smtClean="0"/>
          </a:p>
        </p:txBody>
      </p:sp>
      <p:sp>
        <p:nvSpPr>
          <p:cNvPr id="4" name="Segnaposto testo 3"/>
          <p:cNvSpPr>
            <a:spLocks noGrp="1"/>
          </p:cNvSpPr>
          <p:nvPr>
            <p:ph type="body" sz="half" idx="2"/>
          </p:nvPr>
        </p:nvSpPr>
        <p:spPr>
          <a:xfrm>
            <a:off x="4505325"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12575780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00050" y="1981200"/>
            <a:ext cx="8058150" cy="3505200"/>
          </a:xfrm>
        </p:spPr>
        <p:txBody>
          <a:bodyPr/>
          <a:lstStyle/>
          <a:p>
            <a:pPr lvl="0"/>
            <a:endParaRPr lang="it-IT" noProof="0" smtClean="0"/>
          </a:p>
        </p:txBody>
      </p:sp>
    </p:spTree>
    <p:extLst>
      <p:ext uri="{BB962C8B-B14F-4D97-AF65-F5344CB8AC3E}">
        <p14:creationId xmlns:p14="http://schemas.microsoft.com/office/powerpoint/2010/main" val="17799708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ext Box 1030"/>
          <p:cNvSpPr txBox="1">
            <a:spLocks noChangeArrowheads="1"/>
          </p:cNvSpPr>
          <p:nvPr userDrawn="1"/>
        </p:nvSpPr>
        <p:spPr bwMode="auto">
          <a:xfrm>
            <a:off x="2914650" y="228600"/>
            <a:ext cx="594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000" b="0" i="0" u="none" strike="noStrike" kern="1200" cap="none" spc="0" normalizeH="0" baseline="0" noProof="0" smtClean="0">
                <a:ln>
                  <a:noFill/>
                </a:ln>
                <a:solidFill>
                  <a:srgbClr val="FFFFFF"/>
                </a:solidFill>
                <a:effectLst/>
                <a:uLnTx/>
                <a:uFillTx/>
                <a:latin typeface="DecimaUNI02 Rg" pitchFamily="50" charset="0"/>
                <a:ea typeface="+mn-ea"/>
                <a:cs typeface="Arial" panose="020B0604020202020204" pitchFamily="34" charset="0"/>
              </a:rPr>
              <a:t>Al servizio di gente unica</a:t>
            </a:r>
            <a:endParaRPr kumimoji="0" lang="it-IT" sz="2000" b="0" i="0" u="none" strike="noStrike" kern="1200" cap="none" spc="0" normalizeH="0" baseline="0" noProof="0" smtClean="0">
              <a:ln>
                <a:noFill/>
              </a:ln>
              <a:solidFill>
                <a:srgbClr val="FFFFFF"/>
              </a:solidFill>
              <a:effectLst/>
              <a:uLnTx/>
              <a:uFillTx/>
              <a:latin typeface="DecimaUNI02 Rg" pitchFamily="50" charset="0"/>
              <a:ea typeface="+mn-ea"/>
              <a:cs typeface="Arial" panose="020B0604020202020204" pitchFamily="34" charset="0"/>
            </a:endParaRPr>
          </a:p>
        </p:txBody>
      </p:sp>
      <p:sp>
        <p:nvSpPr>
          <p:cNvPr id="3" name="Text Box 1032"/>
          <p:cNvSpPr txBox="1">
            <a:spLocks noChangeArrowheads="1"/>
          </p:cNvSpPr>
          <p:nvPr userDrawn="1"/>
        </p:nvSpPr>
        <p:spPr bwMode="auto">
          <a:xfrm>
            <a:off x="3257550" y="5029200"/>
            <a:ext cx="30289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sz="2800" b="0" i="0" u="none" strike="noStrike" kern="1200" cap="none" spc="0" normalizeH="0" baseline="0" noProof="0" smtClean="0">
              <a:ln>
                <a:noFill/>
              </a:ln>
              <a:solidFill>
                <a:srgbClr val="FFFFFF"/>
              </a:solidFill>
              <a:effectLst/>
              <a:uLnTx/>
              <a:uFillTx/>
              <a:latin typeface="DecimaUNI02 Rg" pitchFamily="50" charset="0"/>
              <a:ea typeface="+mn-ea"/>
              <a:cs typeface="Arial" panose="020B0604020202020204" pitchFamily="34" charset="0"/>
            </a:endParaRPr>
          </a:p>
        </p:txBody>
      </p:sp>
      <p:sp>
        <p:nvSpPr>
          <p:cNvPr id="4" name="Text Box 1033"/>
          <p:cNvSpPr txBox="1">
            <a:spLocks noChangeArrowheads="1"/>
          </p:cNvSpPr>
          <p:nvPr userDrawn="1"/>
        </p:nvSpPr>
        <p:spPr bwMode="auto">
          <a:xfrm>
            <a:off x="0" y="6096000"/>
            <a:ext cx="24003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sz="4400" b="0" i="0" u="none" strike="noStrike" kern="1200" cap="none" spc="0" normalizeH="0" baseline="0" noProof="0" smtClean="0">
              <a:ln>
                <a:noFill/>
              </a:ln>
              <a:solidFill>
                <a:srgbClr val="000000"/>
              </a:solidFill>
              <a:effectLst/>
              <a:uLnTx/>
              <a:uFillTx/>
              <a:latin typeface="Times New Roman" pitchFamily="18" charset="0"/>
              <a:ea typeface="+mn-ea"/>
              <a:cs typeface="Arial" panose="020B0604020202020204" pitchFamily="34" charset="0"/>
            </a:endParaRPr>
          </a:p>
        </p:txBody>
      </p:sp>
    </p:spTree>
    <p:extLst>
      <p:ext uri="{BB962C8B-B14F-4D97-AF65-F5344CB8AC3E}">
        <p14:creationId xmlns:p14="http://schemas.microsoft.com/office/powerpoint/2010/main" val="69061784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it-IT" dirty="0"/>
          </a:p>
        </p:txBody>
      </p:sp>
      <p:sp>
        <p:nvSpPr>
          <p:cNvPr id="3" name="Segnaposto contenuto 2"/>
          <p:cNvSpPr>
            <a:spLocks noGrp="1"/>
          </p:cNvSpPr>
          <p:nvPr>
            <p:ph idx="1"/>
          </p:nvPr>
        </p:nvSpPr>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Tree>
    <p:extLst>
      <p:ext uri="{BB962C8B-B14F-4D97-AF65-F5344CB8AC3E}">
        <p14:creationId xmlns:p14="http://schemas.microsoft.com/office/powerpoint/2010/main" val="61337544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408422267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00050"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05325"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79456288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2889829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06970205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07733704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479554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333817022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82873609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33397346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443663" y="990600"/>
            <a:ext cx="2014537" cy="44958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00050" y="990600"/>
            <a:ext cx="5891213" cy="4495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449328349"/>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hart" preserve="1">
  <p:cSld name="Titolo, test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00050"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grafico 3"/>
          <p:cNvSpPr>
            <a:spLocks noGrp="1"/>
          </p:cNvSpPr>
          <p:nvPr>
            <p:ph type="chart" sz="half" idx="2"/>
          </p:nvPr>
        </p:nvSpPr>
        <p:spPr>
          <a:xfrm>
            <a:off x="4505325" y="1981200"/>
            <a:ext cx="3952875" cy="3505200"/>
          </a:xfrm>
        </p:spPr>
        <p:txBody>
          <a:bodyPr/>
          <a:lstStyle/>
          <a:p>
            <a:pPr lvl="0"/>
            <a:endParaRPr lang="it-IT" noProof="0" smtClean="0"/>
          </a:p>
        </p:txBody>
      </p:sp>
    </p:spTree>
    <p:extLst>
      <p:ext uri="{BB962C8B-B14F-4D97-AF65-F5344CB8AC3E}">
        <p14:creationId xmlns:p14="http://schemas.microsoft.com/office/powerpoint/2010/main" val="309387287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chartAndTx" preserve="1">
  <p:cSld name="Titolo, grafico e testo">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grafico 2"/>
          <p:cNvSpPr>
            <a:spLocks noGrp="1"/>
          </p:cNvSpPr>
          <p:nvPr>
            <p:ph type="chart" sz="half" idx="1"/>
          </p:nvPr>
        </p:nvSpPr>
        <p:spPr>
          <a:xfrm>
            <a:off x="400050" y="1981200"/>
            <a:ext cx="3952875" cy="3505200"/>
          </a:xfrm>
        </p:spPr>
        <p:txBody>
          <a:bodyPr/>
          <a:lstStyle/>
          <a:p>
            <a:pPr lvl="0"/>
            <a:endParaRPr lang="it-IT" noProof="0" smtClean="0"/>
          </a:p>
        </p:txBody>
      </p:sp>
      <p:sp>
        <p:nvSpPr>
          <p:cNvPr id="4" name="Segnaposto testo 3"/>
          <p:cNvSpPr>
            <a:spLocks noGrp="1"/>
          </p:cNvSpPr>
          <p:nvPr>
            <p:ph type="body" sz="half" idx="2"/>
          </p:nvPr>
        </p:nvSpPr>
        <p:spPr>
          <a:xfrm>
            <a:off x="4505325" y="1981200"/>
            <a:ext cx="3952875" cy="3505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55902773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dgm" preserve="1">
  <p:cSld name="Titolo, diagramma o organigramma">
    <p:spTree>
      <p:nvGrpSpPr>
        <p:cNvPr id="1" name=""/>
        <p:cNvGrpSpPr/>
        <p:nvPr/>
      </p:nvGrpSpPr>
      <p:grpSpPr>
        <a:xfrm>
          <a:off x="0" y="0"/>
          <a:ext cx="0" cy="0"/>
          <a:chOff x="0" y="0"/>
          <a:chExt cx="0" cy="0"/>
        </a:xfrm>
      </p:grpSpPr>
      <p:sp>
        <p:nvSpPr>
          <p:cNvPr id="2" name="Titolo 1"/>
          <p:cNvSpPr>
            <a:spLocks noGrp="1"/>
          </p:cNvSpPr>
          <p:nvPr>
            <p:ph type="title"/>
          </p:nvPr>
        </p:nvSpPr>
        <p:spPr>
          <a:xfrm>
            <a:off x="400050" y="990600"/>
            <a:ext cx="8058150" cy="762000"/>
          </a:xfrm>
        </p:spPr>
        <p:txBody>
          <a:bodyPr/>
          <a:lstStyle/>
          <a:p>
            <a:r>
              <a:rPr lang="it-IT" smtClean="0"/>
              <a:t>Fare clic per modificare lo stile del titolo</a:t>
            </a:r>
            <a:endParaRPr lang="it-IT"/>
          </a:p>
        </p:txBody>
      </p:sp>
      <p:sp>
        <p:nvSpPr>
          <p:cNvPr id="3" name="Segnaposto SmartArt 2"/>
          <p:cNvSpPr>
            <a:spLocks noGrp="1"/>
          </p:cNvSpPr>
          <p:nvPr>
            <p:ph type="dgm" idx="1"/>
          </p:nvPr>
        </p:nvSpPr>
        <p:spPr>
          <a:xfrm>
            <a:off x="400050" y="1981200"/>
            <a:ext cx="8058150" cy="3505200"/>
          </a:xfrm>
        </p:spPr>
        <p:txBody>
          <a:bodyPr/>
          <a:lstStyle/>
          <a:p>
            <a:pPr lvl="0"/>
            <a:endParaRPr lang="it-IT" noProof="0" smtClean="0"/>
          </a:p>
        </p:txBody>
      </p:sp>
    </p:spTree>
    <p:extLst>
      <p:ext uri="{BB962C8B-B14F-4D97-AF65-F5344CB8AC3E}">
        <p14:creationId xmlns:p14="http://schemas.microsoft.com/office/powerpoint/2010/main" val="179530988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extLst>
      <p:ext uri="{BB962C8B-B14F-4D97-AF65-F5344CB8AC3E}">
        <p14:creationId xmlns:p14="http://schemas.microsoft.com/office/powerpoint/2010/main" val="378491230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00050"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505325" y="1981200"/>
            <a:ext cx="3952875"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90185280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237179280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225159872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6271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93785542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extLst>
      <p:ext uri="{BB962C8B-B14F-4D97-AF65-F5344CB8AC3E}">
        <p14:creationId xmlns:p14="http://schemas.microsoft.com/office/powerpoint/2010/main" val="26578127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2202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p:cNvSpPr>
            <a:spLocks noGrp="1" noChangeArrowheads="1"/>
          </p:cNvSpPr>
          <p:nvPr>
            <p:ph type="title"/>
          </p:nvPr>
        </p:nvSpPr>
        <p:spPr bwMode="auto">
          <a:xfrm>
            <a:off x="400050" y="990600"/>
            <a:ext cx="8058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8" name="Rectangle 13"/>
          <p:cNvSpPr>
            <a:spLocks noGrp="1" noChangeArrowheads="1"/>
          </p:cNvSpPr>
          <p:nvPr>
            <p:ph type="body" idx="1"/>
          </p:nvPr>
        </p:nvSpPr>
        <p:spPr bwMode="auto">
          <a:xfrm>
            <a:off x="400050" y="1981200"/>
            <a:ext cx="80581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Questo è lo stile da usare per l’elenco puntato.</a:t>
            </a:r>
          </a:p>
          <a:p>
            <a:pPr lvl="1"/>
            <a:r>
              <a:rPr lang="it-IT" smtClean="0"/>
              <a:t>Questo è lo stile per il secondo livello asdfasdfasdf asdf asdf asdfasd</a:t>
            </a:r>
          </a:p>
          <a:p>
            <a:pPr lvl="1"/>
            <a:r>
              <a:rPr lang="it-IT" smtClean="0"/>
              <a:t>	questo è lo stile per il terzo livello</a:t>
            </a:r>
          </a:p>
          <a:p>
            <a:pPr lvl="2"/>
            <a:r>
              <a:rPr lang="it-IT" smtClean="0"/>
              <a:t>questo è per il quarto</a:t>
            </a:r>
          </a:p>
          <a:p>
            <a:pPr lvl="3"/>
            <a:r>
              <a:rPr lang="it-IT" smtClean="0"/>
              <a:t>Questo è il quinto</a:t>
            </a:r>
          </a:p>
          <a:p>
            <a:pPr lvl="1"/>
            <a:endParaRPr lang="it-IT" smtClean="0"/>
          </a:p>
        </p:txBody>
      </p:sp>
      <p:sp>
        <p:nvSpPr>
          <p:cNvPr id="1029" name="Text Box 24"/>
          <p:cNvSpPr txBox="1">
            <a:spLocks noChangeArrowheads="1"/>
          </p:cNvSpPr>
          <p:nvPr userDrawn="1"/>
        </p:nvSpPr>
        <p:spPr bwMode="auto">
          <a:xfrm>
            <a:off x="457200" y="6324600"/>
            <a:ext cx="815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algn="l" eaLnBrk="1" hangingPunct="1">
              <a:spcBef>
                <a:spcPct val="50000"/>
              </a:spcBef>
              <a:defRPr/>
            </a:pPr>
            <a:endParaRPr lang="it-IT" sz="200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Lst>
  <p:transition/>
  <p:hf hdr="0" dt="0"/>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DecimaWE Rg" pitchFamily="2" charset="0"/>
        </a:defRPr>
      </a:lvl2pPr>
      <a:lvl3pPr algn="l" rtl="0" eaLnBrk="0" fontAlgn="base" hangingPunct="0">
        <a:spcBef>
          <a:spcPct val="0"/>
        </a:spcBef>
        <a:spcAft>
          <a:spcPct val="0"/>
        </a:spcAft>
        <a:defRPr sz="3600" b="1">
          <a:solidFill>
            <a:schemeClr val="tx2"/>
          </a:solidFill>
          <a:latin typeface="DecimaWE Rg" pitchFamily="2" charset="0"/>
        </a:defRPr>
      </a:lvl3pPr>
      <a:lvl4pPr algn="l" rtl="0" eaLnBrk="0" fontAlgn="base" hangingPunct="0">
        <a:spcBef>
          <a:spcPct val="0"/>
        </a:spcBef>
        <a:spcAft>
          <a:spcPct val="0"/>
        </a:spcAft>
        <a:defRPr sz="3600" b="1">
          <a:solidFill>
            <a:schemeClr val="tx2"/>
          </a:solidFill>
          <a:latin typeface="DecimaWE Rg" pitchFamily="2" charset="0"/>
        </a:defRPr>
      </a:lvl4pPr>
      <a:lvl5pPr algn="l" rtl="0" eaLnBrk="0" fontAlgn="base" hangingPunct="0">
        <a:spcBef>
          <a:spcPct val="0"/>
        </a:spcBef>
        <a:spcAft>
          <a:spcPct val="0"/>
        </a:spcAft>
        <a:defRPr sz="3600" b="1">
          <a:solidFill>
            <a:schemeClr val="tx2"/>
          </a:solidFill>
          <a:latin typeface="DecimaWE Rg" pitchFamily="2"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3"/>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0"/>
            <a:ext cx="9220200" cy="689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12"/>
          <p:cNvSpPr>
            <a:spLocks noGrp="1" noChangeArrowheads="1"/>
          </p:cNvSpPr>
          <p:nvPr>
            <p:ph type="title"/>
          </p:nvPr>
        </p:nvSpPr>
        <p:spPr bwMode="auto">
          <a:xfrm>
            <a:off x="400050" y="990600"/>
            <a:ext cx="8058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a:t>
            </a:r>
          </a:p>
        </p:txBody>
      </p:sp>
      <p:sp>
        <p:nvSpPr>
          <p:cNvPr id="1028" name="Rectangle 13"/>
          <p:cNvSpPr>
            <a:spLocks noGrp="1" noChangeArrowheads="1"/>
          </p:cNvSpPr>
          <p:nvPr>
            <p:ph type="body" idx="1"/>
          </p:nvPr>
        </p:nvSpPr>
        <p:spPr bwMode="auto">
          <a:xfrm>
            <a:off x="400050" y="1981200"/>
            <a:ext cx="805815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Questo è lo stile da usare per l’elenco puntato.</a:t>
            </a:r>
          </a:p>
          <a:p>
            <a:pPr lvl="1"/>
            <a:r>
              <a:rPr lang="it-IT" altLang="it-IT" smtClean="0"/>
              <a:t>Questo è lo stile per il secondo livello asdfasdfasdf asdf asdf asdfasd</a:t>
            </a:r>
          </a:p>
          <a:p>
            <a:pPr lvl="1"/>
            <a:r>
              <a:rPr lang="it-IT" altLang="it-IT" smtClean="0"/>
              <a:t>	questo è lo stile per il terzo livello</a:t>
            </a:r>
          </a:p>
          <a:p>
            <a:pPr lvl="2"/>
            <a:r>
              <a:rPr lang="it-IT" altLang="it-IT" smtClean="0"/>
              <a:t>questo è per il quarto</a:t>
            </a:r>
          </a:p>
          <a:p>
            <a:pPr lvl="3"/>
            <a:r>
              <a:rPr lang="it-IT" altLang="it-IT" smtClean="0"/>
              <a:t>Questo è il quinto</a:t>
            </a:r>
          </a:p>
          <a:p>
            <a:pPr lvl="1"/>
            <a:endParaRPr lang="it-IT" altLang="it-IT" smtClean="0"/>
          </a:p>
        </p:txBody>
      </p:sp>
      <p:sp>
        <p:nvSpPr>
          <p:cNvPr id="1029" name="Text Box 24"/>
          <p:cNvSpPr txBox="1">
            <a:spLocks noChangeArrowheads="1"/>
          </p:cNvSpPr>
          <p:nvPr userDrawn="1"/>
        </p:nvSpPr>
        <p:spPr bwMode="auto">
          <a:xfrm>
            <a:off x="457200" y="6324600"/>
            <a:ext cx="8153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it-IT" sz="2000" b="0" i="0" u="none" strike="noStrike" kern="1200" cap="none" spc="0" normalizeH="0" baseline="0" noProof="0" smtClean="0">
              <a:ln>
                <a:noFill/>
              </a:ln>
              <a:solidFill>
                <a:srgbClr val="FFFFFF"/>
              </a:solidFill>
              <a:effectLst/>
              <a:uLnTx/>
              <a:uFillTx/>
              <a:latin typeface="DecimaWE Rg" pitchFamily="2" charset="0"/>
              <a:ea typeface="+mn-ea"/>
              <a:cs typeface="Arial" panose="020B0604020202020204" pitchFamily="34" charset="0"/>
            </a:endParaRPr>
          </a:p>
        </p:txBody>
      </p:sp>
    </p:spTree>
    <p:extLst>
      <p:ext uri="{BB962C8B-B14F-4D97-AF65-F5344CB8AC3E}">
        <p14:creationId xmlns:p14="http://schemas.microsoft.com/office/powerpoint/2010/main" val="1471937041"/>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Lst>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Narrow" panose="020B0606020202030204" pitchFamily="34" charset="0"/>
        </a:defRPr>
      </a:lvl2pPr>
      <a:lvl3pPr algn="l" rtl="0" eaLnBrk="0" fontAlgn="base" hangingPunct="0">
        <a:spcBef>
          <a:spcPct val="0"/>
        </a:spcBef>
        <a:spcAft>
          <a:spcPct val="0"/>
        </a:spcAft>
        <a:defRPr sz="3600" b="1">
          <a:solidFill>
            <a:schemeClr val="tx2"/>
          </a:solidFill>
          <a:latin typeface="Arial Narrow" panose="020B0606020202030204" pitchFamily="34" charset="0"/>
        </a:defRPr>
      </a:lvl3pPr>
      <a:lvl4pPr algn="l" rtl="0" eaLnBrk="0" fontAlgn="base" hangingPunct="0">
        <a:spcBef>
          <a:spcPct val="0"/>
        </a:spcBef>
        <a:spcAft>
          <a:spcPct val="0"/>
        </a:spcAft>
        <a:defRPr sz="3600" b="1">
          <a:solidFill>
            <a:schemeClr val="tx2"/>
          </a:solidFill>
          <a:latin typeface="Arial Narrow" panose="020B0606020202030204" pitchFamily="34" charset="0"/>
        </a:defRPr>
      </a:lvl4pPr>
      <a:lvl5pPr algn="l" rtl="0" eaLnBrk="0" fontAlgn="base" hangingPunct="0">
        <a:spcBef>
          <a:spcPct val="0"/>
        </a:spcBef>
        <a:spcAft>
          <a:spcPct val="0"/>
        </a:spcAft>
        <a:defRPr sz="3600" b="1">
          <a:solidFill>
            <a:schemeClr val="tx2"/>
          </a:solidFill>
          <a:latin typeface="Arial Narrow" panose="020B0606020202030204" pitchFamily="34" charset="0"/>
        </a:defRPr>
      </a:lvl5pPr>
      <a:lvl6pPr marL="457200" algn="l" rtl="0" fontAlgn="base">
        <a:spcBef>
          <a:spcPct val="0"/>
        </a:spcBef>
        <a:spcAft>
          <a:spcPct val="0"/>
        </a:spcAft>
        <a:defRPr sz="3600" b="1">
          <a:solidFill>
            <a:schemeClr val="tx2"/>
          </a:solidFill>
          <a:latin typeface="DecimaWE Rg" pitchFamily="2" charset="0"/>
        </a:defRPr>
      </a:lvl6pPr>
      <a:lvl7pPr marL="914400" algn="l" rtl="0" fontAlgn="base">
        <a:spcBef>
          <a:spcPct val="0"/>
        </a:spcBef>
        <a:spcAft>
          <a:spcPct val="0"/>
        </a:spcAft>
        <a:defRPr sz="3600" b="1">
          <a:solidFill>
            <a:schemeClr val="tx2"/>
          </a:solidFill>
          <a:latin typeface="DecimaWE Rg" pitchFamily="2" charset="0"/>
        </a:defRPr>
      </a:lvl7pPr>
      <a:lvl8pPr marL="1371600" algn="l" rtl="0" fontAlgn="base">
        <a:spcBef>
          <a:spcPct val="0"/>
        </a:spcBef>
        <a:spcAft>
          <a:spcPct val="0"/>
        </a:spcAft>
        <a:defRPr sz="3600" b="1">
          <a:solidFill>
            <a:schemeClr val="tx2"/>
          </a:solidFill>
          <a:latin typeface="DecimaWE Rg" pitchFamily="2" charset="0"/>
        </a:defRPr>
      </a:lvl8pPr>
      <a:lvl9pPr marL="1828800" algn="l" rtl="0" fontAlgn="base">
        <a:spcBef>
          <a:spcPct val="0"/>
        </a:spcBef>
        <a:spcAft>
          <a:spcPct val="0"/>
        </a:spcAft>
        <a:defRPr sz="3600" b="1">
          <a:solidFill>
            <a:schemeClr val="tx2"/>
          </a:solidFill>
          <a:latin typeface="DecimaWE Rg" pitchFamily="2" charset="0"/>
        </a:defRPr>
      </a:lvl9pPr>
    </p:titleStyle>
    <p:bodyStyle>
      <a:lvl1pPr marL="342900" indent="-342900" algn="l" rtl="0" eaLnBrk="0" fontAlgn="base" hangingPunct="0">
        <a:spcBef>
          <a:spcPct val="20000"/>
        </a:spcBef>
        <a:spcAft>
          <a:spcPct val="0"/>
        </a:spcAft>
        <a:buClr>
          <a:srgbClr val="21449C"/>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DecimaW03 Rg" pitchFamily="2" charset="0"/>
        </a:defRPr>
      </a:lvl4pPr>
      <a:lvl5pPr marL="2057400" indent="-228600" algn="l" rtl="0" eaLnBrk="0" fontAlgn="base" hangingPunct="0">
        <a:spcBef>
          <a:spcPct val="20000"/>
        </a:spcBef>
        <a:spcAft>
          <a:spcPct val="0"/>
        </a:spcAft>
        <a:buChar char="»"/>
        <a:defRPr>
          <a:solidFill>
            <a:schemeClr val="tx1"/>
          </a:solidFill>
          <a:latin typeface="DecimaW03 Rg" pitchFamily="2" charset="0"/>
        </a:defRPr>
      </a:lvl5pPr>
      <a:lvl6pPr marL="2514600" indent="-228600" algn="l" rtl="0" fontAlgn="base">
        <a:spcBef>
          <a:spcPct val="20000"/>
        </a:spcBef>
        <a:spcAft>
          <a:spcPct val="0"/>
        </a:spcAft>
        <a:buChar char="»"/>
        <a:defRPr>
          <a:solidFill>
            <a:schemeClr val="tx1"/>
          </a:solidFill>
          <a:latin typeface="DecimaW03 Rg" pitchFamily="2" charset="0"/>
        </a:defRPr>
      </a:lvl6pPr>
      <a:lvl7pPr marL="2971800" indent="-228600" algn="l" rtl="0" fontAlgn="base">
        <a:spcBef>
          <a:spcPct val="20000"/>
        </a:spcBef>
        <a:spcAft>
          <a:spcPct val="0"/>
        </a:spcAft>
        <a:buChar char="»"/>
        <a:defRPr>
          <a:solidFill>
            <a:schemeClr val="tx1"/>
          </a:solidFill>
          <a:latin typeface="DecimaW03 Rg" pitchFamily="2" charset="0"/>
        </a:defRPr>
      </a:lvl7pPr>
      <a:lvl8pPr marL="3429000" indent="-228600" algn="l" rtl="0" fontAlgn="base">
        <a:spcBef>
          <a:spcPct val="20000"/>
        </a:spcBef>
        <a:spcAft>
          <a:spcPct val="0"/>
        </a:spcAft>
        <a:buChar char="»"/>
        <a:defRPr>
          <a:solidFill>
            <a:schemeClr val="tx1"/>
          </a:solidFill>
          <a:latin typeface="DecimaW03 Rg" pitchFamily="2" charset="0"/>
        </a:defRPr>
      </a:lvl8pPr>
      <a:lvl9pPr marL="3886200" indent="-228600" algn="l" rtl="0" fontAlgn="base">
        <a:spcBef>
          <a:spcPct val="20000"/>
        </a:spcBef>
        <a:spcAft>
          <a:spcPct val="0"/>
        </a:spcAft>
        <a:buChar char="»"/>
        <a:defRPr>
          <a:solidFill>
            <a:schemeClr val="tx1"/>
          </a:solidFill>
          <a:latin typeface="DecimaW03 Rg" pitchFamily="2"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regione.fvg.it/rafvg/cms/RAFVG/cultura-sport/attivita-culturali/FOGLIA17/" TargetMode="External"/><Relationship Id="rId2" Type="http://schemas.openxmlformats.org/officeDocument/2006/relationships/hyperlink" Target="http://www.regione.fvg.it/" TargetMode="External"/><Relationship Id="rId1" Type="http://schemas.openxmlformats.org/officeDocument/2006/relationships/slideLayout" Target="../slideLayouts/slideLayout2.xml"/><Relationship Id="rId4" Type="http://schemas.openxmlformats.org/officeDocument/2006/relationships/hyperlink" Target="https://istanze-web.regione.fvg.it/CruscottoBeneficiario/AreaRiservata/Start.aspx?ID_CON=2&amp;ID_PROC=26964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 y="0"/>
            <a:ext cx="9144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55" name="Text Box 27"/>
          <p:cNvSpPr txBox="1">
            <a:spLocks noChangeArrowheads="1"/>
          </p:cNvSpPr>
          <p:nvPr/>
        </p:nvSpPr>
        <p:spPr bwMode="auto">
          <a:xfrm>
            <a:off x="838198" y="6237312"/>
            <a:ext cx="7467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sz="2000" b="0" i="0" u="none" strike="noStrike" kern="1200" cap="none" spc="0" normalizeH="0" baseline="0" noProof="0" dirty="0">
                <a:ln>
                  <a:noFill/>
                </a:ln>
                <a:solidFill>
                  <a:srgbClr val="FFFFFF"/>
                </a:solidFill>
                <a:effectLst/>
                <a:uLnTx/>
                <a:uFillTx/>
                <a:latin typeface="+mn-lt"/>
                <a:ea typeface="+mn-ea"/>
                <a:cs typeface="+mn-cs"/>
              </a:rPr>
              <a:t>Direzione </a:t>
            </a:r>
            <a:r>
              <a:rPr kumimoji="0" lang="it-IT" sz="2000" b="0" i="0" u="none" strike="noStrike" kern="1200" cap="none" spc="0" normalizeH="0" baseline="0" noProof="0" dirty="0" smtClean="0">
                <a:ln>
                  <a:noFill/>
                </a:ln>
                <a:solidFill>
                  <a:srgbClr val="FFFFFF"/>
                </a:solidFill>
                <a:effectLst/>
                <a:uLnTx/>
                <a:uFillTx/>
                <a:latin typeface="+mn-lt"/>
                <a:ea typeface="+mn-ea"/>
                <a:cs typeface="+mn-cs"/>
              </a:rPr>
              <a:t>Centrale Cultura e Sport</a:t>
            </a:r>
            <a:endParaRPr kumimoji="0" lang="it-IT" sz="20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CasellaDiTesto 4"/>
          <p:cNvSpPr txBox="1"/>
          <p:nvPr/>
        </p:nvSpPr>
        <p:spPr>
          <a:xfrm>
            <a:off x="6677996" y="241370"/>
            <a:ext cx="2182008"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smtClean="0">
                <a:ln>
                  <a:noFill/>
                </a:ln>
                <a:solidFill>
                  <a:srgbClr val="FFFFFF"/>
                </a:solidFill>
                <a:effectLst/>
                <a:uLnTx/>
                <a:uFillTx/>
                <a:latin typeface="+mn-lt"/>
              </a:rPr>
              <a:t>Udine, </a:t>
            </a:r>
            <a:r>
              <a:rPr lang="it-IT" altLang="it-IT" sz="2000" dirty="0" smtClean="0">
                <a:solidFill>
                  <a:srgbClr val="FFFFFF"/>
                </a:solidFill>
                <a:latin typeface="+mn-lt"/>
              </a:rPr>
              <a:t>15 aprile 2025</a:t>
            </a:r>
            <a:endParaRPr kumimoji="0" lang="it-IT" sz="2000" b="0" i="0" u="none" strike="noStrike" kern="1200" cap="none" spc="0" normalizeH="0" baseline="0" noProof="0" dirty="0">
              <a:ln>
                <a:noFill/>
              </a:ln>
              <a:solidFill>
                <a:srgbClr val="000000"/>
              </a:solidFill>
              <a:effectLst/>
              <a:uLnTx/>
              <a:uFillTx/>
              <a:latin typeface="+mn-lt"/>
            </a:endParaRPr>
          </a:p>
        </p:txBody>
      </p:sp>
      <p:sp>
        <p:nvSpPr>
          <p:cNvPr id="2" name="CasellaDiTesto 1"/>
          <p:cNvSpPr txBox="1"/>
          <p:nvPr/>
        </p:nvSpPr>
        <p:spPr>
          <a:xfrm>
            <a:off x="3309730" y="5391704"/>
            <a:ext cx="2524537"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smtClean="0">
                <a:ln>
                  <a:noFill/>
                </a:ln>
                <a:solidFill>
                  <a:srgbClr val="FFFFFF"/>
                </a:solidFill>
                <a:effectLst/>
                <a:uLnTx/>
                <a:uFillTx/>
              </a:rPr>
              <a:t>FRANCESCA TESSARO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smtClean="0">
                <a:ln>
                  <a:noFill/>
                </a:ln>
                <a:solidFill>
                  <a:srgbClr val="FFFFFF"/>
                </a:solidFill>
                <a:effectLst/>
                <a:uLnTx/>
                <a:uFillTx/>
              </a:rPr>
              <a:t>Regione </a:t>
            </a:r>
            <a:r>
              <a:rPr kumimoji="0" lang="it-IT" sz="1200" b="0" i="0" u="none" strike="noStrike" kern="1200" cap="none" spc="0" normalizeH="0" baseline="0" noProof="0" dirty="0">
                <a:ln>
                  <a:noFill/>
                </a:ln>
                <a:solidFill>
                  <a:srgbClr val="FFFFFF"/>
                </a:solidFill>
                <a:effectLst/>
                <a:uLnTx/>
                <a:uFillTx/>
              </a:rPr>
              <a:t>Autonoma Friuli Venezia Giulia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FFFFFF"/>
                </a:solidFill>
                <a:effectLst/>
                <a:uLnTx/>
                <a:uFillTx/>
              </a:rPr>
              <a:t>Servizio attività </a:t>
            </a:r>
            <a:r>
              <a:rPr kumimoji="0" lang="it-IT" sz="1200" b="0" i="0" u="none" strike="noStrike" kern="1200" cap="none" spc="0" normalizeH="0" baseline="0" noProof="0" dirty="0" smtClean="0">
                <a:ln>
                  <a:noFill/>
                </a:ln>
                <a:solidFill>
                  <a:srgbClr val="FFFFFF"/>
                </a:solidFill>
                <a:effectLst/>
                <a:uLnTx/>
                <a:uFillTx/>
              </a:rPr>
              <a:t>culturali</a:t>
            </a:r>
            <a:endParaRPr kumimoji="0" lang="it-IT" sz="1200" b="0" i="0" u="none" strike="noStrike" kern="1200" cap="none" spc="0" normalizeH="0" baseline="0" noProof="0" dirty="0">
              <a:ln>
                <a:noFill/>
              </a:ln>
              <a:solidFill>
                <a:srgbClr val="FFFFFF"/>
              </a:solidFill>
              <a:effectLst/>
              <a:uLnTx/>
              <a:uFillTx/>
            </a:endParaRPr>
          </a:p>
        </p:txBody>
      </p:sp>
      <p:sp>
        <p:nvSpPr>
          <p:cNvPr id="3" name="CasellaDiTesto 2"/>
          <p:cNvSpPr txBox="1"/>
          <p:nvPr/>
        </p:nvSpPr>
        <p:spPr>
          <a:xfrm>
            <a:off x="-15211" y="1124744"/>
            <a:ext cx="9143997" cy="3970318"/>
          </a:xfrm>
          <a:prstGeom prst="rect">
            <a:avLst/>
          </a:prstGeom>
          <a:noFill/>
        </p:spPr>
        <p:txBody>
          <a:bodyPr wrap="square" rtlCol="0">
            <a:spAutoFit/>
          </a:bodyPr>
          <a:lstStyle/>
          <a:p>
            <a:pPr marL="263525" lvl="0">
              <a:defRPr/>
            </a:pPr>
            <a:r>
              <a:rPr lang="it-IT" sz="2400" b="1" dirty="0">
                <a:solidFill>
                  <a:schemeClr val="bg1"/>
                </a:solidFill>
                <a:latin typeface="+mn-lt"/>
              </a:rPr>
              <a:t>L.R. n. 16/2014 art. 27 quater. </a:t>
            </a:r>
            <a:endParaRPr lang="it-IT" sz="2400" b="1" dirty="0" smtClean="0">
              <a:solidFill>
                <a:schemeClr val="bg1"/>
              </a:solidFill>
              <a:latin typeface="+mn-lt"/>
            </a:endParaRPr>
          </a:p>
          <a:p>
            <a:pPr marL="263525" lvl="0">
              <a:defRPr/>
            </a:pPr>
            <a:r>
              <a:rPr lang="it-IT" sz="2400" b="1" dirty="0" smtClean="0">
                <a:solidFill>
                  <a:schemeClr val="bg1"/>
                </a:solidFill>
                <a:latin typeface="+mn-lt"/>
              </a:rPr>
              <a:t> </a:t>
            </a:r>
            <a:r>
              <a:rPr lang="it-IT" sz="2400" b="1" dirty="0">
                <a:solidFill>
                  <a:schemeClr val="bg1"/>
                </a:solidFill>
                <a:latin typeface="+mn-lt"/>
              </a:rPr>
              <a:t>Avviso pubblico per la realizzazione di progetti educativi e didattici volti a favorire la </a:t>
            </a:r>
            <a:r>
              <a:rPr lang="it-IT" sz="2400" b="1" dirty="0" smtClean="0">
                <a:solidFill>
                  <a:schemeClr val="bg1"/>
                </a:solidFill>
                <a:latin typeface="+mn-lt"/>
              </a:rPr>
              <a:t>conoscenza e </a:t>
            </a:r>
            <a:r>
              <a:rPr lang="it-IT" sz="2400" b="1" dirty="0">
                <a:solidFill>
                  <a:schemeClr val="bg1"/>
                </a:solidFill>
                <a:latin typeface="+mn-lt"/>
              </a:rPr>
              <a:t>l’approfondimento della storia e dell’etnografia del Friuli Venezia Giulia, anche attraverso voci e</a:t>
            </a:r>
          </a:p>
          <a:p>
            <a:pPr marL="263525" lvl="0">
              <a:defRPr/>
            </a:pPr>
            <a:r>
              <a:rPr lang="it-IT" sz="2400" b="1" dirty="0">
                <a:solidFill>
                  <a:schemeClr val="bg1"/>
                </a:solidFill>
                <a:latin typeface="+mn-lt"/>
              </a:rPr>
              <a:t>storie di donne che hanno trasformato il proprio tempo e il proprio spazio. Anno </a:t>
            </a:r>
            <a:r>
              <a:rPr lang="it-IT" sz="2400" b="1" dirty="0" smtClean="0">
                <a:solidFill>
                  <a:schemeClr val="bg1"/>
                </a:solidFill>
                <a:latin typeface="+mn-lt"/>
              </a:rPr>
              <a:t>2025.</a:t>
            </a:r>
            <a:endParaRPr kumimoji="0" lang="it-IT" sz="1200" b="1" i="0" u="sng" strike="noStrike" kern="1200" cap="none" spc="0" normalizeH="0" baseline="0" noProof="0" dirty="0">
              <a:ln>
                <a:noFill/>
              </a:ln>
              <a:solidFill>
                <a:schemeClr val="bg1"/>
              </a:solidFill>
              <a:effectLst/>
              <a:uLnTx/>
              <a:uFillTx/>
              <a:latin typeface="+mn-lt"/>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5400" b="1" i="0" u="sng" strike="noStrike" kern="1200" cap="none" spc="0" normalizeH="0" baseline="0" noProof="0" dirty="0" smtClean="0">
                <a:ln>
                  <a:noFill/>
                </a:ln>
                <a:solidFill>
                  <a:srgbClr val="FFFFFF"/>
                </a:solidFill>
                <a:effectLst/>
                <a:uLnTx/>
                <a:uFillTx/>
                <a:latin typeface="+mn-lt"/>
              </a:rPr>
              <a:t>La  </a:t>
            </a:r>
            <a:r>
              <a:rPr lang="it-IT" sz="5400" b="1" u="sng" dirty="0" smtClean="0">
                <a:solidFill>
                  <a:srgbClr val="FFFFFF"/>
                </a:solidFill>
                <a:latin typeface="+mn-lt"/>
              </a:rPr>
              <a:t>modulistica</a:t>
            </a:r>
          </a:p>
          <a:p>
            <a:pPr marL="0" marR="0" lvl="0" indent="0" algn="ctr" defTabSz="914400" rtl="0" eaLnBrk="1" fontAlgn="base" latinLnBrk="0" hangingPunct="1">
              <a:lnSpc>
                <a:spcPct val="100000"/>
              </a:lnSpc>
              <a:spcBef>
                <a:spcPct val="0"/>
              </a:spcBef>
              <a:spcAft>
                <a:spcPct val="0"/>
              </a:spcAft>
              <a:buClrTx/>
              <a:buSzTx/>
              <a:buFontTx/>
              <a:buNone/>
              <a:tabLst/>
              <a:defRPr/>
            </a:pPr>
            <a:r>
              <a:rPr lang="it-IT" sz="5400" b="1" u="sng" dirty="0" smtClean="0">
                <a:solidFill>
                  <a:srgbClr val="FFFFFF"/>
                </a:solidFill>
                <a:latin typeface="+mn-lt"/>
              </a:rPr>
              <a:t>da allegare alla domanda</a:t>
            </a:r>
            <a:endParaRPr kumimoji="0" lang="it-IT" sz="5400" b="0" i="0" u="sng" strike="noStrike" kern="120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2812855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4634" y="1886583"/>
            <a:ext cx="8874732" cy="1440160"/>
          </a:xfrm>
        </p:spPr>
        <p:txBody>
          <a:bodyPr/>
          <a:lstStyle/>
          <a:p>
            <a:pPr eaLnBrk="1" hangingPunct="1">
              <a:defRPr/>
            </a:pPr>
            <a:r>
              <a:rPr lang="it-IT" sz="2000" kern="1200" dirty="0">
                <a:solidFill>
                  <a:schemeClr val="tx1"/>
                </a:solidFill>
                <a:latin typeface="DecimaWE Rg" pitchFamily="2" charset="0"/>
                <a:ea typeface="+mn-ea"/>
                <a:cs typeface="Times New Roman" pitchFamily="18" charset="0"/>
              </a:rPr>
              <a:t>- </a:t>
            </a:r>
            <a:r>
              <a:rPr lang="it-IT" sz="2000" kern="1200" dirty="0">
                <a:solidFill>
                  <a:schemeClr val="tx1"/>
                </a:solidFill>
                <a:ea typeface="+mn-ea"/>
                <a:cs typeface="Times New Roman" pitchFamily="18" charset="0"/>
              </a:rPr>
              <a:t>Le graduatorie verranno pubblicate entro 90 gg dal termine di presentazione delle domande;</a:t>
            </a:r>
            <a:br>
              <a:rPr lang="it-IT" sz="2000" kern="1200" dirty="0">
                <a:solidFill>
                  <a:schemeClr val="tx1"/>
                </a:solidFill>
                <a:ea typeface="+mn-ea"/>
                <a:cs typeface="Times New Roman" pitchFamily="18" charset="0"/>
              </a:rPr>
            </a:br>
            <a:r>
              <a:rPr lang="it-IT" sz="2000" kern="1200" dirty="0">
                <a:solidFill>
                  <a:schemeClr val="tx1"/>
                </a:solidFill>
                <a:ea typeface="+mn-ea"/>
                <a:cs typeface="Times New Roman" pitchFamily="18" charset="0"/>
              </a:rPr>
              <a:t>-  Il contributo è concesso entro </a:t>
            </a:r>
            <a:r>
              <a:rPr lang="it-IT" sz="2000" kern="1200" dirty="0" smtClean="0">
                <a:solidFill>
                  <a:schemeClr val="tx1"/>
                </a:solidFill>
                <a:ea typeface="+mn-ea"/>
                <a:cs typeface="Times New Roman" pitchFamily="18" charset="0"/>
              </a:rPr>
              <a:t>60 </a:t>
            </a:r>
            <a:r>
              <a:rPr lang="it-IT" sz="2000" kern="1200" dirty="0">
                <a:solidFill>
                  <a:schemeClr val="tx1"/>
                </a:solidFill>
                <a:ea typeface="+mn-ea"/>
                <a:cs typeface="Times New Roman" pitchFamily="18" charset="0"/>
              </a:rPr>
              <a:t>gg dalla pubblicazione della graduatoria (su richiesta è possibile l’anticipo del 100%).</a:t>
            </a:r>
          </a:p>
        </p:txBody>
      </p:sp>
      <p:pic>
        <p:nvPicPr>
          <p:cNvPr id="41987" name="Picture 2" descr="C:\Program Files\Microsoft Office\MEDIA\CAGCAT10\j02341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0875" y="-39688"/>
            <a:ext cx="873125"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134634" y="3501008"/>
            <a:ext cx="9009366" cy="2062103"/>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lgn="l"/>
            <a:r>
              <a:rPr lang="it-IT" sz="2800" b="1" dirty="0" smtClean="0">
                <a:solidFill>
                  <a:srgbClr val="FF0000"/>
                </a:solidFill>
                <a:latin typeface="+mj-lt"/>
                <a:cs typeface="Times New Roman" pitchFamily="18" charset="0"/>
              </a:rPr>
              <a:t>NOVITA’ </a:t>
            </a:r>
            <a:r>
              <a:rPr lang="it-IT" sz="2800" b="1" dirty="0" smtClean="0">
                <a:latin typeface="+mj-lt"/>
                <a:cs typeface="Times New Roman" pitchFamily="18" charset="0"/>
              </a:rPr>
              <a:t>Il </a:t>
            </a:r>
            <a:r>
              <a:rPr lang="it-IT" sz="2800" b="1" dirty="0">
                <a:latin typeface="+mj-lt"/>
                <a:cs typeface="Times New Roman" pitchFamily="18" charset="0"/>
              </a:rPr>
              <a:t>rendiconto va </a:t>
            </a:r>
            <a:r>
              <a:rPr lang="it-IT" sz="2800" b="1" dirty="0" smtClean="0">
                <a:latin typeface="+mj-lt"/>
                <a:cs typeface="Times New Roman" pitchFamily="18" charset="0"/>
              </a:rPr>
              <a:t>presentato entro la data che verrà indicata nel decreto di concessione del contributo</a:t>
            </a:r>
            <a:r>
              <a:rPr lang="it-IT" sz="1600" b="1" dirty="0">
                <a:latin typeface="+mj-lt"/>
                <a:cs typeface="Times New Roman" pitchFamily="18" charset="0"/>
              </a:rPr>
              <a:t/>
            </a:r>
            <a:br>
              <a:rPr lang="it-IT" sz="1600" b="1" dirty="0">
                <a:latin typeface="+mj-lt"/>
                <a:cs typeface="Times New Roman" pitchFamily="18" charset="0"/>
              </a:rPr>
            </a:br>
            <a:r>
              <a:rPr lang="it-IT" sz="1200" dirty="0">
                <a:latin typeface="+mj-lt"/>
                <a:cs typeface="Times New Roman" pitchFamily="18" charset="0"/>
              </a:rPr>
              <a:t> </a:t>
            </a:r>
            <a:endParaRPr lang="it-IT" sz="2000" dirty="0" smtClean="0">
              <a:latin typeface="+mj-lt"/>
              <a:cs typeface="Times New Roman" pitchFamily="18" charset="0"/>
            </a:endParaRPr>
          </a:p>
          <a:p>
            <a:pPr algn="l"/>
            <a:r>
              <a:rPr lang="it-IT" sz="2000" b="1" u="sng" dirty="0">
                <a:latin typeface="+mj-lt"/>
                <a:cs typeface="Times New Roman" pitchFamily="18" charset="0"/>
              </a:rPr>
              <a:t/>
            </a:r>
            <a:br>
              <a:rPr lang="it-IT" sz="2000" b="1" u="sng" dirty="0">
                <a:latin typeface="+mj-lt"/>
                <a:cs typeface="Times New Roman" pitchFamily="18" charset="0"/>
              </a:rPr>
            </a:br>
            <a:r>
              <a:rPr lang="it-IT" sz="2000" b="1" u="sng" dirty="0">
                <a:latin typeface="+mj-lt"/>
                <a:cs typeface="Times New Roman" pitchFamily="18" charset="0"/>
              </a:rPr>
              <a:t/>
            </a:r>
            <a:br>
              <a:rPr lang="it-IT" sz="2000" b="1" u="sng" dirty="0">
                <a:latin typeface="+mj-lt"/>
                <a:cs typeface="Times New Roman" pitchFamily="18" charset="0"/>
              </a:rPr>
            </a:br>
            <a:endParaRPr lang="it-IT" sz="2000" b="1" dirty="0">
              <a:latin typeface="+mj-lt"/>
            </a:endParaRPr>
          </a:p>
        </p:txBody>
      </p:sp>
      <p:sp>
        <p:nvSpPr>
          <p:cNvPr id="3" name="Rettangolo 2"/>
          <p:cNvSpPr/>
          <p:nvPr/>
        </p:nvSpPr>
        <p:spPr>
          <a:xfrm>
            <a:off x="0" y="1018195"/>
            <a:ext cx="9036496" cy="769441"/>
          </a:xfrm>
          <a:prstGeom prst="rect">
            <a:avLst/>
          </a:prstGeom>
        </p:spPr>
        <p:txBody>
          <a:bodyPr wrap="square">
            <a:spAutoFit/>
          </a:bodyPr>
          <a:lstStyle/>
          <a:p>
            <a:r>
              <a:rPr lang="it-IT" dirty="0">
                <a:solidFill>
                  <a:schemeClr val="accent2"/>
                </a:solidFill>
                <a:latin typeface="+mn-lt"/>
              </a:rPr>
              <a:t>Date e scadenze da </a:t>
            </a:r>
            <a:r>
              <a:rPr lang="it-IT" dirty="0" smtClean="0">
                <a:solidFill>
                  <a:schemeClr val="accent2"/>
                </a:solidFill>
                <a:latin typeface="+mn-lt"/>
              </a:rPr>
              <a:t>ricordare</a:t>
            </a:r>
            <a:endParaRPr lang="it-IT" dirty="0">
              <a:latin typeface="+mn-lt"/>
            </a:endParaRPr>
          </a:p>
        </p:txBody>
      </p:sp>
    </p:spTree>
    <p:custDataLst>
      <p:tags r:id="rId1"/>
    </p:custDataLst>
    <p:extLst>
      <p:ext uri="{BB962C8B-B14F-4D97-AF65-F5344CB8AC3E}">
        <p14:creationId xmlns:p14="http://schemas.microsoft.com/office/powerpoint/2010/main" val="160698059"/>
      </p:ext>
    </p:extLst>
  </p:cSld>
  <p:clrMapOvr>
    <a:masterClrMapping/>
  </p:clrMapOvr>
  <p:transition advTm="12501"/>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6386" name="Picture 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0" y="0"/>
            <a:ext cx="9144000"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55" name="Text Box 27"/>
          <p:cNvSpPr txBox="1">
            <a:spLocks noChangeArrowheads="1"/>
          </p:cNvSpPr>
          <p:nvPr/>
        </p:nvSpPr>
        <p:spPr bwMode="auto">
          <a:xfrm>
            <a:off x="838199" y="6330527"/>
            <a:ext cx="7467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sz="2000" b="0" i="0" u="none" strike="noStrike" kern="1200" cap="none" spc="0" normalizeH="0" baseline="0" noProof="0" dirty="0">
                <a:ln>
                  <a:noFill/>
                </a:ln>
                <a:solidFill>
                  <a:srgbClr val="FFFFFF"/>
                </a:solidFill>
                <a:effectLst/>
                <a:uLnTx/>
                <a:uFillTx/>
                <a:latin typeface="+mn-lt"/>
                <a:ea typeface="+mn-ea"/>
                <a:cs typeface="+mn-cs"/>
              </a:rPr>
              <a:t>Direzione </a:t>
            </a:r>
            <a:r>
              <a:rPr kumimoji="0" lang="it-IT" sz="2000" b="0" i="0" u="none" strike="noStrike" kern="1200" cap="none" spc="0" normalizeH="0" baseline="0" noProof="0" dirty="0" smtClean="0">
                <a:ln>
                  <a:noFill/>
                </a:ln>
                <a:solidFill>
                  <a:srgbClr val="FFFFFF"/>
                </a:solidFill>
                <a:effectLst/>
                <a:uLnTx/>
                <a:uFillTx/>
                <a:latin typeface="+mn-lt"/>
                <a:ea typeface="+mn-ea"/>
                <a:cs typeface="+mn-cs"/>
              </a:rPr>
              <a:t>Centrale Cultura e Sport</a:t>
            </a:r>
            <a:endParaRPr kumimoji="0" lang="it-IT" sz="2000" b="0" i="0" u="none" strike="noStrike" kern="1200" cap="none" spc="0" normalizeH="0" baseline="0" noProof="0" dirty="0">
              <a:ln>
                <a:noFill/>
              </a:ln>
              <a:solidFill>
                <a:srgbClr val="FFFFFF"/>
              </a:solidFill>
              <a:effectLst/>
              <a:uLnTx/>
              <a:uFillTx/>
              <a:latin typeface="+mn-lt"/>
              <a:ea typeface="+mn-ea"/>
              <a:cs typeface="+mn-cs"/>
            </a:endParaRPr>
          </a:p>
        </p:txBody>
      </p:sp>
      <p:sp>
        <p:nvSpPr>
          <p:cNvPr id="5" name="CasellaDiTesto 4"/>
          <p:cNvSpPr txBox="1"/>
          <p:nvPr/>
        </p:nvSpPr>
        <p:spPr>
          <a:xfrm>
            <a:off x="6555366" y="241370"/>
            <a:ext cx="2427267" cy="40011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000" b="0" i="0" u="none" strike="noStrike" kern="1200" cap="none" spc="0" normalizeH="0" baseline="0" noProof="0" dirty="0" smtClean="0">
                <a:ln>
                  <a:noFill/>
                </a:ln>
                <a:solidFill>
                  <a:srgbClr val="FFFFFF"/>
                </a:solidFill>
                <a:effectLst/>
                <a:uLnTx/>
                <a:uFillTx/>
                <a:latin typeface="+mn-lt"/>
              </a:rPr>
              <a:t>Udine, </a:t>
            </a:r>
            <a:r>
              <a:rPr lang="it-IT" altLang="it-IT" sz="2000" dirty="0" smtClean="0">
                <a:solidFill>
                  <a:srgbClr val="FFFFFF"/>
                </a:solidFill>
                <a:latin typeface="+mn-lt"/>
              </a:rPr>
              <a:t>16 febbraio 2023</a:t>
            </a:r>
            <a:endParaRPr kumimoji="0" lang="it-IT" sz="2000" b="0" i="0" u="none" strike="noStrike" kern="1200" cap="none" spc="0" normalizeH="0" baseline="0" noProof="0" dirty="0">
              <a:ln>
                <a:noFill/>
              </a:ln>
              <a:solidFill>
                <a:srgbClr val="000000"/>
              </a:solidFill>
              <a:effectLst/>
              <a:uLnTx/>
              <a:uFillTx/>
              <a:latin typeface="+mn-lt"/>
            </a:endParaRPr>
          </a:p>
        </p:txBody>
      </p:sp>
      <p:sp>
        <p:nvSpPr>
          <p:cNvPr id="2" name="CasellaDiTesto 1"/>
          <p:cNvSpPr txBox="1"/>
          <p:nvPr/>
        </p:nvSpPr>
        <p:spPr>
          <a:xfrm>
            <a:off x="3366893" y="5391704"/>
            <a:ext cx="2410211" cy="646331"/>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1" i="0" u="none" strike="noStrike" kern="1200" cap="none" spc="0" normalizeH="0" baseline="0" noProof="0" dirty="0" smtClean="0">
                <a:ln>
                  <a:noFill/>
                </a:ln>
                <a:solidFill>
                  <a:srgbClr val="FFFFFF"/>
                </a:solidFill>
                <a:effectLst/>
                <a:uLnTx/>
                <a:uFillTx/>
                <a:latin typeface="+mn-lt"/>
              </a:rPr>
              <a:t>FRANCESCA TESSARO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smtClean="0">
                <a:ln>
                  <a:noFill/>
                </a:ln>
                <a:solidFill>
                  <a:srgbClr val="FFFFFF"/>
                </a:solidFill>
                <a:effectLst/>
                <a:uLnTx/>
                <a:uFillTx/>
                <a:latin typeface="+mn-lt"/>
              </a:rPr>
              <a:t>Regione </a:t>
            </a:r>
            <a:r>
              <a:rPr kumimoji="0" lang="it-IT" sz="1200" b="0" i="0" u="none" strike="noStrike" kern="1200" cap="none" spc="0" normalizeH="0" baseline="0" noProof="0" dirty="0">
                <a:ln>
                  <a:noFill/>
                </a:ln>
                <a:solidFill>
                  <a:srgbClr val="FFFFFF"/>
                </a:solidFill>
                <a:effectLst/>
                <a:uLnTx/>
                <a:uFillTx/>
                <a:latin typeface="+mn-lt"/>
              </a:rPr>
              <a:t>Autonoma Friuli Venezia Giulia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mn-lt"/>
              </a:rPr>
              <a:t>Servizio attività </a:t>
            </a:r>
            <a:r>
              <a:rPr kumimoji="0" lang="it-IT" sz="1200" b="0" i="0" u="none" strike="noStrike" kern="1200" cap="none" spc="0" normalizeH="0" baseline="0" noProof="0" dirty="0" smtClean="0">
                <a:ln>
                  <a:noFill/>
                </a:ln>
                <a:solidFill>
                  <a:srgbClr val="FFFFFF"/>
                </a:solidFill>
                <a:effectLst/>
                <a:uLnTx/>
                <a:uFillTx/>
                <a:latin typeface="+mn-lt"/>
              </a:rPr>
              <a:t>culturali</a:t>
            </a:r>
            <a:endParaRPr kumimoji="0" lang="it-IT" sz="1200" b="0" i="0" u="none" strike="noStrike" kern="1200" cap="none" spc="0" normalizeH="0" baseline="0" noProof="0" dirty="0">
              <a:ln>
                <a:noFill/>
              </a:ln>
              <a:solidFill>
                <a:srgbClr val="FFFFFF"/>
              </a:solidFill>
              <a:effectLst/>
              <a:uLnTx/>
              <a:uFillTx/>
              <a:latin typeface="+mn-lt"/>
            </a:endParaRPr>
          </a:p>
        </p:txBody>
      </p:sp>
      <p:sp>
        <p:nvSpPr>
          <p:cNvPr id="3" name="CasellaDiTesto 2"/>
          <p:cNvSpPr txBox="1"/>
          <p:nvPr/>
        </p:nvSpPr>
        <p:spPr>
          <a:xfrm>
            <a:off x="-80786" y="1410937"/>
            <a:ext cx="9143997" cy="3200876"/>
          </a:xfrm>
          <a:prstGeom prst="rect">
            <a:avLst/>
          </a:prstGeom>
          <a:noFill/>
        </p:spPr>
        <p:txBody>
          <a:bodyPr wrap="square" rtlCol="0">
            <a:spAutoFit/>
          </a:bodyPr>
          <a:lstStyle/>
          <a:p>
            <a:pPr marL="263525" lvl="0" algn="just">
              <a:defRPr/>
            </a:pPr>
            <a:r>
              <a:rPr lang="it-IT" sz="2400" b="1" dirty="0">
                <a:solidFill>
                  <a:schemeClr val="bg1"/>
                </a:solidFill>
                <a:latin typeface="+mn-lt"/>
              </a:rPr>
              <a:t>Avviso pubblico per la realizzazione di progetti educativi e didattici volti a favorire la </a:t>
            </a:r>
            <a:r>
              <a:rPr lang="it-IT" sz="2400" b="1" dirty="0" smtClean="0">
                <a:solidFill>
                  <a:schemeClr val="bg1"/>
                </a:solidFill>
                <a:latin typeface="+mn-lt"/>
              </a:rPr>
              <a:t>conoscenza e </a:t>
            </a:r>
            <a:r>
              <a:rPr lang="it-IT" sz="2400" b="1" dirty="0">
                <a:solidFill>
                  <a:schemeClr val="bg1"/>
                </a:solidFill>
                <a:latin typeface="+mn-lt"/>
              </a:rPr>
              <a:t>l’approfondimento della storia e dell’etnografia del Friuli Venezia Giulia, anche attraverso voci e</a:t>
            </a:r>
          </a:p>
          <a:p>
            <a:pPr marL="263525" lvl="0" algn="just">
              <a:defRPr/>
            </a:pPr>
            <a:r>
              <a:rPr lang="it-IT" sz="2400" b="1" dirty="0">
                <a:solidFill>
                  <a:schemeClr val="bg1"/>
                </a:solidFill>
                <a:latin typeface="+mn-lt"/>
              </a:rPr>
              <a:t>storie di donne che hanno trasformato il proprio tempo e il proprio spazio. Anno 2025.</a:t>
            </a:r>
            <a:endParaRPr lang="it-IT" sz="2400" b="1" dirty="0" smtClean="0">
              <a:solidFill>
                <a:schemeClr val="bg1"/>
              </a:solidFill>
            </a:endParaRPr>
          </a:p>
          <a:p>
            <a:pPr lvl="0">
              <a:defRPr/>
            </a:pPr>
            <a:endParaRPr kumimoji="0" lang="it-IT" sz="2800" b="1" i="0" u="sng" strike="noStrike" kern="1200" cap="none" spc="0" normalizeH="0" baseline="0" noProof="0" dirty="0">
              <a:ln>
                <a:noFill/>
              </a:ln>
              <a:solidFill>
                <a:schemeClr val="bg1"/>
              </a:solidFill>
              <a:effectLst/>
              <a:uLnTx/>
              <a:uFillTx/>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5400" b="1" i="0" u="sng" strike="noStrike" kern="1200" cap="none" spc="0" normalizeH="0" baseline="0" noProof="0" dirty="0" smtClean="0">
                <a:ln>
                  <a:noFill/>
                </a:ln>
                <a:solidFill>
                  <a:srgbClr val="FFFFFF"/>
                </a:solidFill>
                <a:effectLst/>
                <a:uLnTx/>
                <a:uFillTx/>
                <a:latin typeface="+mn-lt"/>
              </a:rPr>
              <a:t>La  domanda</a:t>
            </a:r>
            <a:endParaRPr kumimoji="0" lang="it-IT" sz="5400" b="0" i="0" u="sng" strike="noStrike" kern="1200" cap="none" spc="0" normalizeH="0" baseline="0" noProof="0" dirty="0">
              <a:ln>
                <a:noFill/>
              </a:ln>
              <a:solidFill>
                <a:srgbClr val="000000"/>
              </a:solidFill>
              <a:effectLst/>
              <a:uLnTx/>
              <a:uFillTx/>
              <a:latin typeface="+mn-lt"/>
            </a:endParaRPr>
          </a:p>
        </p:txBody>
      </p:sp>
    </p:spTree>
    <p:extLst>
      <p:ext uri="{BB962C8B-B14F-4D97-AF65-F5344CB8AC3E}">
        <p14:creationId xmlns:p14="http://schemas.microsoft.com/office/powerpoint/2010/main" val="34358746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7903" y="836712"/>
            <a:ext cx="9144000" cy="576064"/>
          </a:xfrm>
        </p:spPr>
        <p:txBody>
          <a:bodyPr/>
          <a:lstStyle/>
          <a:p>
            <a:pPr algn="ctr"/>
            <a:r>
              <a:rPr lang="it-IT" altLang="it-IT" sz="3200" dirty="0" smtClean="0">
                <a:solidFill>
                  <a:srgbClr val="0070C0"/>
                </a:solidFill>
              </a:rPr>
              <a:t>Come accedere alla domanda e trovare la modulistica</a:t>
            </a:r>
          </a:p>
        </p:txBody>
      </p:sp>
      <p:sp>
        <p:nvSpPr>
          <p:cNvPr id="9219" name="Segnaposto contenuto 2"/>
          <p:cNvSpPr>
            <a:spLocks noGrp="1"/>
          </p:cNvSpPr>
          <p:nvPr>
            <p:ph idx="1"/>
          </p:nvPr>
        </p:nvSpPr>
        <p:spPr>
          <a:xfrm>
            <a:off x="38730" y="1556792"/>
            <a:ext cx="9082345" cy="4392488"/>
          </a:xfrm>
        </p:spPr>
        <p:txBody>
          <a:bodyPr/>
          <a:lstStyle/>
          <a:p>
            <a:pPr marL="0" indent="0" algn="ctr">
              <a:buNone/>
            </a:pPr>
            <a:r>
              <a:rPr lang="it-IT" altLang="it-IT" sz="2400" dirty="0" smtClean="0">
                <a:solidFill>
                  <a:srgbClr val="000000"/>
                </a:solidFill>
                <a:latin typeface="+mj-lt"/>
              </a:rPr>
              <a:t>La domanda va redatta direttamente sul sistema istanze on line (IOL) della Regione </a:t>
            </a:r>
          </a:p>
          <a:p>
            <a:pPr marL="0" indent="0">
              <a:buNone/>
            </a:pPr>
            <a:r>
              <a:rPr lang="it-IT" altLang="it-IT" sz="2400" dirty="0" smtClean="0">
                <a:solidFill>
                  <a:srgbClr val="000000"/>
                </a:solidFill>
                <a:latin typeface="+mj-lt"/>
              </a:rPr>
              <a:t>accessibile dal sito della Regione Friuli Venezia Giulia </a:t>
            </a:r>
            <a:r>
              <a:rPr lang="it-IT" altLang="it-IT" sz="2400" dirty="0" smtClean="0">
                <a:solidFill>
                  <a:srgbClr val="FF0000"/>
                </a:solidFill>
                <a:latin typeface="+mj-lt"/>
              </a:rPr>
              <a:t>(</a:t>
            </a:r>
            <a:r>
              <a:rPr lang="it-IT" altLang="it-IT" sz="2400" dirty="0" smtClean="0">
                <a:solidFill>
                  <a:srgbClr val="FF0000"/>
                </a:solidFill>
                <a:latin typeface="+mj-lt"/>
                <a:hlinkClick r:id="rId2"/>
              </a:rPr>
              <a:t>www.regione.fvg.it</a:t>
            </a:r>
            <a:r>
              <a:rPr lang="it-IT" altLang="it-IT" sz="2400" dirty="0" smtClean="0">
                <a:solidFill>
                  <a:srgbClr val="FF0000"/>
                </a:solidFill>
                <a:latin typeface="+mj-lt"/>
              </a:rPr>
              <a:t>) </a:t>
            </a:r>
            <a:r>
              <a:rPr lang="it-IT" altLang="it-IT" sz="2400" dirty="0" smtClean="0">
                <a:solidFill>
                  <a:srgbClr val="000000"/>
                </a:solidFill>
                <a:latin typeface="+mj-lt"/>
              </a:rPr>
              <a:t>-  </a:t>
            </a:r>
            <a:r>
              <a:rPr lang="it-IT" altLang="it-IT" sz="2400" dirty="0">
                <a:solidFill>
                  <a:srgbClr val="000000"/>
                </a:solidFill>
                <a:latin typeface="+mj-lt"/>
              </a:rPr>
              <a:t>S</a:t>
            </a:r>
            <a:r>
              <a:rPr lang="it-IT" altLang="it-IT" sz="2400" dirty="0" smtClean="0">
                <a:solidFill>
                  <a:srgbClr val="000000"/>
                </a:solidFill>
                <a:latin typeface="+mj-lt"/>
              </a:rPr>
              <a:t>ezione cultura e sport – Attività culturali</a:t>
            </a:r>
            <a:r>
              <a:rPr lang="it-IT" altLang="it-IT" sz="2400" dirty="0">
                <a:solidFill>
                  <a:srgbClr val="000000"/>
                </a:solidFill>
                <a:latin typeface="+mj-lt"/>
              </a:rPr>
              <a:t> </a:t>
            </a:r>
            <a:r>
              <a:rPr lang="it-IT" altLang="it-IT" sz="2400" dirty="0" smtClean="0">
                <a:solidFill>
                  <a:srgbClr val="000000"/>
                </a:solidFill>
                <a:latin typeface="+mj-lt"/>
              </a:rPr>
              <a:t>– Cultura storica etnografica alle seguenti pagine:</a:t>
            </a:r>
          </a:p>
          <a:p>
            <a:pPr marL="0" indent="0">
              <a:buNone/>
            </a:pPr>
            <a:r>
              <a:rPr lang="it-IT" altLang="it-IT" sz="2400" b="1" dirty="0" smtClean="0">
                <a:solidFill>
                  <a:srgbClr val="000000"/>
                </a:solidFill>
                <a:latin typeface="+mj-lt"/>
              </a:rPr>
              <a:t> Per l’Avviso progetti educativi e didattici</a:t>
            </a:r>
          </a:p>
          <a:p>
            <a:pPr marL="0" indent="0">
              <a:buNone/>
            </a:pPr>
            <a:r>
              <a:rPr lang="it-IT" altLang="it-IT" sz="1800" b="1" i="1" u="sng" dirty="0">
                <a:solidFill>
                  <a:srgbClr val="0070C0"/>
                </a:solidFill>
                <a:hlinkClick r:id="rId3"/>
              </a:rPr>
              <a:t>https://www.regione.fvg.it/rafvg/cms/RAFVG/cultura-sport/attivita-culturali/FOGLIA17/</a:t>
            </a:r>
            <a:endParaRPr lang="it-IT" altLang="it-IT" sz="1800" b="1" i="1" u="sng" dirty="0">
              <a:solidFill>
                <a:srgbClr val="0070C0"/>
              </a:solidFill>
            </a:endParaRPr>
          </a:p>
          <a:p>
            <a:pPr marL="0" indent="0">
              <a:buNone/>
            </a:pPr>
            <a:endParaRPr lang="it-IT" altLang="it-IT" sz="900" b="1" i="1" u="sng" dirty="0">
              <a:solidFill>
                <a:srgbClr val="0070C0"/>
              </a:solidFill>
              <a:latin typeface="+mj-lt"/>
            </a:endParaRPr>
          </a:p>
          <a:p>
            <a:pPr marL="0" indent="0">
              <a:buNone/>
            </a:pPr>
            <a:r>
              <a:rPr lang="it-IT" altLang="it-IT" sz="2400" b="1" dirty="0" smtClean="0">
                <a:solidFill>
                  <a:srgbClr val="000000"/>
                </a:solidFill>
                <a:latin typeface="+mj-lt"/>
              </a:rPr>
              <a:t>Nella </a:t>
            </a:r>
            <a:r>
              <a:rPr lang="it-IT" altLang="it-IT" sz="2400" b="1" dirty="0">
                <a:solidFill>
                  <a:srgbClr val="000000"/>
                </a:solidFill>
                <a:latin typeface="+mj-lt"/>
              </a:rPr>
              <a:t>parte centrale delle </a:t>
            </a:r>
            <a:r>
              <a:rPr lang="it-IT" altLang="it-IT" sz="2400" b="1" dirty="0" smtClean="0">
                <a:solidFill>
                  <a:srgbClr val="000000"/>
                </a:solidFill>
                <a:latin typeface="+mj-lt"/>
              </a:rPr>
              <a:t>pagine, alla sezione «</a:t>
            </a:r>
            <a:r>
              <a:rPr lang="it-IT" sz="2400" b="1" i="1" cap="all" dirty="0" smtClean="0"/>
              <a:t>COME </a:t>
            </a:r>
            <a:r>
              <a:rPr lang="it-IT" sz="2400" b="1" i="1" cap="all" dirty="0"/>
              <a:t>PRESENTARE LE </a:t>
            </a:r>
            <a:r>
              <a:rPr lang="it-IT" sz="2400" b="1" i="1" cap="all" dirty="0" smtClean="0"/>
              <a:t>DOMANDE»</a:t>
            </a:r>
            <a:r>
              <a:rPr lang="it-IT" altLang="it-IT" sz="2400" b="1" dirty="0" smtClean="0">
                <a:solidFill>
                  <a:srgbClr val="000000"/>
                </a:solidFill>
                <a:latin typeface="+mj-lt"/>
              </a:rPr>
              <a:t> </a:t>
            </a:r>
            <a:r>
              <a:rPr lang="it-IT" altLang="it-IT" sz="2400" b="1" dirty="0">
                <a:solidFill>
                  <a:srgbClr val="000000"/>
                </a:solidFill>
                <a:latin typeface="+mj-lt"/>
              </a:rPr>
              <a:t>alla </a:t>
            </a:r>
            <a:r>
              <a:rPr lang="it-IT" altLang="it-IT" sz="2400" b="1" dirty="0" smtClean="0">
                <a:solidFill>
                  <a:srgbClr val="000000"/>
                </a:solidFill>
                <a:latin typeface="+mj-lt"/>
              </a:rPr>
              <a:t>voce: </a:t>
            </a:r>
            <a:r>
              <a:rPr lang="it-IT" sz="2000" b="1" u="sng" dirty="0">
                <a:solidFill>
                  <a:srgbClr val="FF0000"/>
                </a:solidFill>
                <a:hlinkClick r:id="rId4" tooltip=" [il collegamento apre una nuova finestra]"/>
              </a:rPr>
              <a:t>LINK AL SISTEMA INFORMATICO ISTANZE ON LINE</a:t>
            </a:r>
            <a:endParaRPr lang="it-IT" sz="1400" b="1" i="1" u="sng" dirty="0">
              <a:solidFill>
                <a:srgbClr val="FF0000"/>
              </a:solidFill>
              <a:latin typeface="+mj-lt"/>
            </a:endParaRPr>
          </a:p>
        </p:txBody>
      </p:sp>
    </p:spTree>
    <p:extLst>
      <p:ext uri="{BB962C8B-B14F-4D97-AF65-F5344CB8AC3E}">
        <p14:creationId xmlns:p14="http://schemas.microsoft.com/office/powerpoint/2010/main" val="1523489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3056003" y="4149080"/>
            <a:ext cx="5710208" cy="1888639"/>
          </a:xfrm>
          <a:prstGeom prst="rect">
            <a:avLst/>
          </a:prstGeom>
        </p:spPr>
      </p:pic>
      <p:pic>
        <p:nvPicPr>
          <p:cNvPr id="4" name="Immagine 3"/>
          <p:cNvPicPr>
            <a:picLocks noChangeAspect="1"/>
          </p:cNvPicPr>
          <p:nvPr/>
        </p:nvPicPr>
        <p:blipFill>
          <a:blip r:embed="rId3"/>
          <a:stretch>
            <a:fillRect/>
          </a:stretch>
        </p:blipFill>
        <p:spPr>
          <a:xfrm>
            <a:off x="107504" y="908720"/>
            <a:ext cx="8902777" cy="2975741"/>
          </a:xfrm>
          <a:prstGeom prst="rect">
            <a:avLst/>
          </a:prstGeom>
        </p:spPr>
      </p:pic>
      <p:sp>
        <p:nvSpPr>
          <p:cNvPr id="13316" name="Ovale 4"/>
          <p:cNvSpPr>
            <a:spLocks noChangeArrowheads="1"/>
          </p:cNvSpPr>
          <p:nvPr/>
        </p:nvSpPr>
        <p:spPr bwMode="auto">
          <a:xfrm>
            <a:off x="3275856" y="1844824"/>
            <a:ext cx="3888432" cy="420939"/>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4400">
              <a:latin typeface="+mn-lt"/>
            </a:endParaRPr>
          </a:p>
        </p:txBody>
      </p:sp>
      <p:sp>
        <p:nvSpPr>
          <p:cNvPr id="13317" name="Ovale 5"/>
          <p:cNvSpPr>
            <a:spLocks noChangeArrowheads="1"/>
          </p:cNvSpPr>
          <p:nvPr/>
        </p:nvSpPr>
        <p:spPr bwMode="auto">
          <a:xfrm>
            <a:off x="251520" y="1268760"/>
            <a:ext cx="1584176" cy="576064"/>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4400">
              <a:latin typeface="+mn-lt"/>
            </a:endParaRPr>
          </a:p>
        </p:txBody>
      </p:sp>
      <p:sp>
        <p:nvSpPr>
          <p:cNvPr id="9" name="Ovale 4"/>
          <p:cNvSpPr>
            <a:spLocks noChangeArrowheads="1"/>
          </p:cNvSpPr>
          <p:nvPr/>
        </p:nvSpPr>
        <p:spPr bwMode="auto">
          <a:xfrm>
            <a:off x="2931982" y="4138914"/>
            <a:ext cx="3002414" cy="49594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4400">
              <a:latin typeface="+mn-lt"/>
            </a:endParaRPr>
          </a:p>
        </p:txBody>
      </p:sp>
      <p:sp>
        <p:nvSpPr>
          <p:cNvPr id="10" name="Ovale 4"/>
          <p:cNvSpPr>
            <a:spLocks noChangeArrowheads="1"/>
          </p:cNvSpPr>
          <p:nvPr/>
        </p:nvSpPr>
        <p:spPr bwMode="auto">
          <a:xfrm>
            <a:off x="2460809" y="5652631"/>
            <a:ext cx="4248596" cy="385088"/>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4400">
              <a:latin typeface="+mn-lt"/>
            </a:endParaRPr>
          </a:p>
        </p:txBody>
      </p:sp>
      <p:sp>
        <p:nvSpPr>
          <p:cNvPr id="2" name="CasellaDiTesto 1"/>
          <p:cNvSpPr txBox="1"/>
          <p:nvPr/>
        </p:nvSpPr>
        <p:spPr>
          <a:xfrm>
            <a:off x="6709405" y="4397540"/>
            <a:ext cx="1728192" cy="1009380"/>
          </a:xfrm>
          <a:prstGeom prst="rect">
            <a:avLst/>
          </a:prstGeom>
          <a:solidFill>
            <a:srgbClr val="0070C0"/>
          </a:solidFill>
        </p:spPr>
        <p:txBody>
          <a:bodyPr wrap="square" rtlCol="0">
            <a:spAutoFit/>
          </a:bodyPr>
          <a:lstStyle/>
          <a:p>
            <a:endParaRPr lang="it-IT" dirty="0"/>
          </a:p>
        </p:txBody>
      </p:sp>
    </p:spTree>
    <p:extLst>
      <p:ext uri="{BB962C8B-B14F-4D97-AF65-F5344CB8AC3E}">
        <p14:creationId xmlns:p14="http://schemas.microsoft.com/office/powerpoint/2010/main" val="594144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a:spLocks noGrp="1"/>
          </p:cNvSpPr>
          <p:nvPr>
            <p:ph type="title"/>
          </p:nvPr>
        </p:nvSpPr>
        <p:spPr>
          <a:xfrm>
            <a:off x="467544" y="990600"/>
            <a:ext cx="7848872" cy="494184"/>
          </a:xfrm>
        </p:spPr>
        <p:txBody>
          <a:bodyPr/>
          <a:lstStyle/>
          <a:p>
            <a:pPr algn="ctr"/>
            <a:r>
              <a:rPr lang="it-IT" sz="2000" dirty="0" smtClean="0">
                <a:solidFill>
                  <a:srgbClr val="FF0000"/>
                </a:solidFill>
                <a:latin typeface="Calibri" panose="020F0502020204030204" pitchFamily="34" charset="0"/>
                <a:cs typeface="Calibri" panose="020F0502020204030204" pitchFamily="34" charset="0"/>
              </a:rPr>
              <a:t>Login al sistema per la presentazione delle domanda </a:t>
            </a:r>
            <a:endParaRPr lang="it-IT" dirty="0">
              <a:latin typeface="Calibri" panose="020F0502020204030204" pitchFamily="34" charset="0"/>
              <a:cs typeface="Calibri" panose="020F0502020204030204" pitchFamily="34" charset="0"/>
            </a:endParaRPr>
          </a:p>
        </p:txBody>
      </p:sp>
      <p:pic>
        <p:nvPicPr>
          <p:cNvPr id="2" name="Immagine 1"/>
          <p:cNvPicPr>
            <a:picLocks noChangeAspect="1"/>
          </p:cNvPicPr>
          <p:nvPr/>
        </p:nvPicPr>
        <p:blipFill>
          <a:blip r:embed="rId2"/>
          <a:stretch>
            <a:fillRect/>
          </a:stretch>
        </p:blipFill>
        <p:spPr>
          <a:xfrm>
            <a:off x="339421" y="1514195"/>
            <a:ext cx="8105117" cy="4110210"/>
          </a:xfrm>
          <a:prstGeom prst="rect">
            <a:avLst/>
          </a:prstGeom>
        </p:spPr>
      </p:pic>
      <p:pic>
        <p:nvPicPr>
          <p:cNvPr id="5" name="Immagine 4"/>
          <p:cNvPicPr>
            <a:picLocks noChangeAspect="1"/>
          </p:cNvPicPr>
          <p:nvPr/>
        </p:nvPicPr>
        <p:blipFill>
          <a:blip r:embed="rId3"/>
          <a:stretch>
            <a:fillRect/>
          </a:stretch>
        </p:blipFill>
        <p:spPr>
          <a:xfrm>
            <a:off x="7216319" y="3284984"/>
            <a:ext cx="1941718" cy="2241703"/>
          </a:xfrm>
          <a:prstGeom prst="rect">
            <a:avLst/>
          </a:prstGeom>
        </p:spPr>
      </p:pic>
    </p:spTree>
    <p:extLst>
      <p:ext uri="{BB962C8B-B14F-4D97-AF65-F5344CB8AC3E}">
        <p14:creationId xmlns:p14="http://schemas.microsoft.com/office/powerpoint/2010/main" val="353642223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5" name="Rectangle 3"/>
          <p:cNvSpPr>
            <a:spLocks noGrp="1" noChangeArrowheads="1"/>
          </p:cNvSpPr>
          <p:nvPr>
            <p:ph type="body" idx="1"/>
          </p:nvPr>
        </p:nvSpPr>
        <p:spPr>
          <a:xfrm>
            <a:off x="107504" y="1052736"/>
            <a:ext cx="9036496" cy="4824536"/>
          </a:xfrm>
        </p:spPr>
        <p:txBody>
          <a:bodyPr/>
          <a:lstStyle/>
          <a:p>
            <a:pPr marL="0" indent="0" algn="just">
              <a:buFontTx/>
              <a:buNone/>
              <a:defRPr/>
            </a:pPr>
            <a:r>
              <a:rPr lang="it-IT" sz="2000" b="1" dirty="0" smtClean="0">
                <a:solidFill>
                  <a:srgbClr val="0070C0"/>
                </a:solidFill>
              </a:rPr>
              <a:t>La domanda è strutturata nei seguenti QUADRI che vanno letti e compilati attentamente</a:t>
            </a:r>
          </a:p>
          <a:p>
            <a:pPr marL="0" indent="0" algn="just">
              <a:buFontTx/>
              <a:buNone/>
              <a:defRPr/>
            </a:pPr>
            <a:endParaRPr lang="it-IT" sz="2000" b="1" dirty="0">
              <a:solidFill>
                <a:srgbClr val="0070C0"/>
              </a:solidFill>
            </a:endParaRPr>
          </a:p>
          <a:p>
            <a:pPr>
              <a:spcBef>
                <a:spcPts val="0"/>
              </a:spcBef>
            </a:pPr>
            <a:r>
              <a:rPr lang="it-IT" sz="1800" b="1" dirty="0" smtClean="0"/>
              <a:t>1.1</a:t>
            </a:r>
            <a:r>
              <a:rPr lang="it-IT" sz="1800" b="1" dirty="0"/>
              <a:t>. Quadro A Richiedente </a:t>
            </a:r>
          </a:p>
          <a:p>
            <a:pPr>
              <a:spcBef>
                <a:spcPts val="0"/>
              </a:spcBef>
            </a:pPr>
            <a:r>
              <a:rPr lang="it-IT" sz="1800" b="1" dirty="0"/>
              <a:t>1.2. Quadro B Legale rappresentante </a:t>
            </a:r>
            <a:r>
              <a:rPr lang="it-IT" sz="1800" b="1" dirty="0" smtClean="0"/>
              <a:t>o eventuale procuratore</a:t>
            </a:r>
            <a:endParaRPr lang="it-IT" sz="1800" b="1" dirty="0"/>
          </a:p>
          <a:p>
            <a:pPr>
              <a:spcBef>
                <a:spcPts val="0"/>
              </a:spcBef>
            </a:pPr>
            <a:r>
              <a:rPr lang="it-IT" sz="1800" b="1" dirty="0"/>
              <a:t>1.3. Sede operativa </a:t>
            </a:r>
          </a:p>
          <a:p>
            <a:pPr>
              <a:spcBef>
                <a:spcPts val="0"/>
              </a:spcBef>
            </a:pPr>
            <a:r>
              <a:rPr lang="it-IT" sz="1800" b="1" dirty="0"/>
              <a:t>1.4. Quadro C Descrizione sintetica dell'iniziativa proposta </a:t>
            </a:r>
          </a:p>
          <a:p>
            <a:pPr>
              <a:spcBef>
                <a:spcPts val="0"/>
              </a:spcBef>
            </a:pPr>
            <a:r>
              <a:rPr lang="it-IT" sz="1800" b="1" dirty="0"/>
              <a:t>1.5. Referente </a:t>
            </a:r>
          </a:p>
          <a:p>
            <a:pPr>
              <a:spcBef>
                <a:spcPts val="0"/>
              </a:spcBef>
            </a:pPr>
            <a:r>
              <a:rPr lang="it-IT" sz="1800" b="1" dirty="0"/>
              <a:t>1.6. Sezione C2 Elenco partner </a:t>
            </a:r>
          </a:p>
          <a:p>
            <a:pPr>
              <a:spcBef>
                <a:spcPts val="0"/>
              </a:spcBef>
            </a:pPr>
            <a:r>
              <a:rPr lang="it-IT" sz="1800" b="1" dirty="0"/>
              <a:t>1.7. Quadro D Dati finanziari </a:t>
            </a:r>
          </a:p>
          <a:p>
            <a:pPr>
              <a:spcBef>
                <a:spcPts val="0"/>
              </a:spcBef>
            </a:pPr>
            <a:r>
              <a:rPr lang="it-IT" sz="1800" b="1" dirty="0"/>
              <a:t>1.8. Quadro E Dichiarazioni </a:t>
            </a:r>
          </a:p>
          <a:p>
            <a:pPr>
              <a:spcBef>
                <a:spcPts val="0"/>
              </a:spcBef>
            </a:pPr>
            <a:r>
              <a:rPr lang="it-IT" sz="1800" b="1" dirty="0"/>
              <a:t>1.9. Quadro F impegni </a:t>
            </a:r>
          </a:p>
          <a:p>
            <a:pPr>
              <a:spcBef>
                <a:spcPts val="0"/>
              </a:spcBef>
            </a:pPr>
            <a:r>
              <a:rPr lang="it-IT" sz="1800" b="1" dirty="0"/>
              <a:t>1.10. Quadro G Modalità di pagamento </a:t>
            </a:r>
          </a:p>
          <a:p>
            <a:pPr>
              <a:spcBef>
                <a:spcPts val="0"/>
              </a:spcBef>
            </a:pPr>
            <a:r>
              <a:rPr lang="it-IT" sz="1800" b="1" dirty="0"/>
              <a:t>1.11. Trattamento dei dati personali </a:t>
            </a:r>
          </a:p>
          <a:p>
            <a:pPr>
              <a:spcBef>
                <a:spcPts val="0"/>
              </a:spcBef>
            </a:pPr>
            <a:r>
              <a:rPr lang="it-IT" sz="1800" b="1" dirty="0"/>
              <a:t>1.12. Quadro H Criteri </a:t>
            </a:r>
            <a:r>
              <a:rPr lang="it-IT" sz="1800" b="1" dirty="0" smtClean="0"/>
              <a:t>oggettivi      </a:t>
            </a:r>
            <a:endParaRPr lang="it-IT" sz="1800" dirty="0">
              <a:solidFill>
                <a:srgbClr val="FF0000"/>
              </a:solidFill>
            </a:endParaRPr>
          </a:p>
          <a:p>
            <a:pPr>
              <a:spcBef>
                <a:spcPts val="0"/>
              </a:spcBef>
            </a:pPr>
            <a:r>
              <a:rPr lang="it-IT" sz="1800" b="1" dirty="0"/>
              <a:t>1.13. Conferma dati </a:t>
            </a:r>
          </a:p>
          <a:p>
            <a:pPr marL="0" indent="0" algn="just">
              <a:buFontTx/>
              <a:buNone/>
              <a:defRPr/>
            </a:pPr>
            <a:endParaRPr lang="it-IT" sz="2000" b="1" dirty="0" smtClean="0">
              <a:solidFill>
                <a:srgbClr val="000000"/>
              </a:solidFill>
            </a:endParaRPr>
          </a:p>
          <a:p>
            <a:pPr marL="0" indent="0" algn="just">
              <a:buFontTx/>
              <a:buNone/>
              <a:defRPr/>
            </a:pPr>
            <a:endParaRPr lang="it-IT" sz="2000" b="1" dirty="0" smtClean="0">
              <a:solidFill>
                <a:srgbClr val="0070C0"/>
              </a:solidFill>
            </a:endParaRPr>
          </a:p>
          <a:p>
            <a:pPr marL="0" indent="0" algn="just" eaLnBrk="1" hangingPunct="1">
              <a:buFontTx/>
              <a:buNone/>
              <a:defRPr/>
            </a:pPr>
            <a:endParaRPr lang="it-IT" sz="2000" b="1" dirty="0"/>
          </a:p>
          <a:p>
            <a:pPr marL="0" indent="0" algn="just" eaLnBrk="1" hangingPunct="1">
              <a:buFontTx/>
              <a:buNone/>
              <a:defRPr/>
            </a:pPr>
            <a:endParaRPr lang="it-IT" sz="800" b="1" i="1" dirty="0" smtClean="0"/>
          </a:p>
        </p:txBody>
      </p:sp>
      <p:sp>
        <p:nvSpPr>
          <p:cNvPr id="2" name="CasellaDiTesto 1"/>
          <p:cNvSpPr txBox="1"/>
          <p:nvPr/>
        </p:nvSpPr>
        <p:spPr>
          <a:xfrm>
            <a:off x="4275868" y="5148482"/>
            <a:ext cx="4834363" cy="584775"/>
          </a:xfrm>
          <a:prstGeom prst="rect">
            <a:avLst/>
          </a:prstGeom>
          <a:solidFill>
            <a:srgbClr val="E9D9E7"/>
          </a:solidFill>
          <a:ln>
            <a:solidFill>
              <a:srgbClr val="FF0000"/>
            </a:solidFill>
          </a:ln>
        </p:spPr>
        <p:txBody>
          <a:bodyPr wrap="square" rtlCol="0">
            <a:spAutoFit/>
          </a:bodyPr>
          <a:lstStyle/>
          <a:p>
            <a:pPr algn="ctr"/>
            <a:r>
              <a:rPr lang="it-IT" sz="1600" b="1" dirty="0" smtClean="0">
                <a:solidFill>
                  <a:srgbClr val="FF0000"/>
                </a:solidFill>
                <a:latin typeface="+mn-lt"/>
              </a:rPr>
              <a:t>N.B. I </a:t>
            </a:r>
            <a:r>
              <a:rPr lang="it-IT" sz="1600" b="1" u="sng" dirty="0" smtClean="0">
                <a:solidFill>
                  <a:srgbClr val="FF0000"/>
                </a:solidFill>
                <a:latin typeface="+mn-lt"/>
              </a:rPr>
              <a:t>criteri oggettivi </a:t>
            </a:r>
            <a:r>
              <a:rPr lang="it-IT" sz="1600" b="1" dirty="0" smtClean="0">
                <a:solidFill>
                  <a:srgbClr val="FF0000"/>
                </a:solidFill>
                <a:latin typeface="+mn-lt"/>
              </a:rPr>
              <a:t>sono inseriti sulla piattaforma in questo quadro. Non c’è nessun allegato da caricare. </a:t>
            </a:r>
            <a:endParaRPr lang="it-IT" sz="1600" b="1" u="sng" dirty="0">
              <a:latin typeface="+mn-lt"/>
            </a:endParaRPr>
          </a:p>
        </p:txBody>
      </p:sp>
      <p:sp>
        <p:nvSpPr>
          <p:cNvPr id="4" name="CasellaDiTesto 3"/>
          <p:cNvSpPr txBox="1"/>
          <p:nvPr/>
        </p:nvSpPr>
        <p:spPr>
          <a:xfrm>
            <a:off x="6458086" y="3771618"/>
            <a:ext cx="2602115" cy="584775"/>
          </a:xfrm>
          <a:prstGeom prst="rect">
            <a:avLst/>
          </a:prstGeom>
          <a:solidFill>
            <a:srgbClr val="E9D9E7"/>
          </a:solidFill>
          <a:ln>
            <a:solidFill>
              <a:srgbClr val="FF0000"/>
            </a:solidFill>
          </a:ln>
        </p:spPr>
        <p:txBody>
          <a:bodyPr wrap="square" rtlCol="0">
            <a:spAutoFit/>
          </a:bodyPr>
          <a:lstStyle/>
          <a:p>
            <a:pPr algn="ctr"/>
            <a:r>
              <a:rPr lang="it-IT" sz="1600" b="1" dirty="0" smtClean="0">
                <a:solidFill>
                  <a:srgbClr val="FF0000"/>
                </a:solidFill>
                <a:latin typeface="+mj-lt"/>
              </a:rPr>
              <a:t>DA COMPILARE CON</a:t>
            </a:r>
          </a:p>
          <a:p>
            <a:pPr algn="ctr"/>
            <a:r>
              <a:rPr lang="it-IT" sz="1600" b="1" dirty="0" smtClean="0">
                <a:solidFill>
                  <a:srgbClr val="FF0000"/>
                </a:solidFill>
                <a:latin typeface="+mj-lt"/>
              </a:rPr>
              <a:t>PARTICOLARE ATTENZIONE</a:t>
            </a:r>
            <a:endParaRPr lang="it-IT" sz="1600" b="1" u="sng" dirty="0">
              <a:latin typeface="+mj-lt"/>
            </a:endParaRPr>
          </a:p>
        </p:txBody>
      </p:sp>
      <p:cxnSp>
        <p:nvCxnSpPr>
          <p:cNvPr id="5" name="Connettore 2 4"/>
          <p:cNvCxnSpPr/>
          <p:nvPr/>
        </p:nvCxnSpPr>
        <p:spPr bwMode="auto">
          <a:xfrm flipH="1" flipV="1">
            <a:off x="2982608" y="3856693"/>
            <a:ext cx="3475478" cy="207312"/>
          </a:xfrm>
          <a:prstGeom prst="straightConnector1">
            <a:avLst/>
          </a:prstGeom>
          <a:solidFill>
            <a:schemeClr val="accent1"/>
          </a:solidFill>
          <a:ln w="412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ttore 2 6"/>
          <p:cNvCxnSpPr>
            <a:stCxn id="4" idx="1"/>
          </p:cNvCxnSpPr>
          <p:nvPr/>
        </p:nvCxnSpPr>
        <p:spPr bwMode="auto">
          <a:xfrm flipH="1">
            <a:off x="3347864" y="4064006"/>
            <a:ext cx="3110222" cy="832447"/>
          </a:xfrm>
          <a:prstGeom prst="straightConnector1">
            <a:avLst/>
          </a:prstGeom>
          <a:solidFill>
            <a:schemeClr val="accent1"/>
          </a:solidFill>
          <a:ln w="412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nettore 2 8"/>
          <p:cNvCxnSpPr/>
          <p:nvPr/>
        </p:nvCxnSpPr>
        <p:spPr bwMode="auto">
          <a:xfrm>
            <a:off x="3347864" y="5013176"/>
            <a:ext cx="928004" cy="427693"/>
          </a:xfrm>
          <a:prstGeom prst="straightConnector1">
            <a:avLst/>
          </a:prstGeom>
          <a:solidFill>
            <a:schemeClr val="accent1"/>
          </a:solidFill>
          <a:ln w="476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ttore 2 11"/>
          <p:cNvCxnSpPr>
            <a:stCxn id="4" idx="1"/>
          </p:cNvCxnSpPr>
          <p:nvPr/>
        </p:nvCxnSpPr>
        <p:spPr bwMode="auto">
          <a:xfrm flipH="1" flipV="1">
            <a:off x="3059832" y="3581728"/>
            <a:ext cx="3398254" cy="482278"/>
          </a:xfrm>
          <a:prstGeom prst="straightConnector1">
            <a:avLst/>
          </a:prstGeom>
          <a:solidFill>
            <a:schemeClr val="accent1"/>
          </a:solidFill>
          <a:ln w="412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ttore 2 13"/>
          <p:cNvCxnSpPr>
            <a:stCxn id="4" idx="1"/>
          </p:cNvCxnSpPr>
          <p:nvPr/>
        </p:nvCxnSpPr>
        <p:spPr bwMode="auto">
          <a:xfrm flipH="1">
            <a:off x="3995936" y="4064006"/>
            <a:ext cx="2462150" cy="360040"/>
          </a:xfrm>
          <a:prstGeom prst="straightConnector1">
            <a:avLst/>
          </a:prstGeom>
          <a:solidFill>
            <a:schemeClr val="accent1"/>
          </a:solidFill>
          <a:ln w="4127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940090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557338"/>
            <a:ext cx="9540875" cy="4392612"/>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sp>
        <p:nvSpPr>
          <p:cNvPr id="4" name="Rectangle 2"/>
          <p:cNvSpPr>
            <a:spLocks noGrp="1" noChangeArrowheads="1"/>
          </p:cNvSpPr>
          <p:nvPr>
            <p:ph type="title"/>
          </p:nvPr>
        </p:nvSpPr>
        <p:spPr>
          <a:xfrm>
            <a:off x="455296" y="863335"/>
            <a:ext cx="8350250" cy="647700"/>
          </a:xfrm>
        </p:spPr>
        <p:txBody>
          <a:bodyPr/>
          <a:lstStyle/>
          <a:p>
            <a:pPr algn="ctr"/>
            <a:r>
              <a:rPr lang="it-IT" altLang="it-IT" sz="2200" dirty="0" smtClean="0">
                <a:solidFill>
                  <a:schemeClr val="accent2"/>
                </a:solidFill>
              </a:rPr>
              <a:t/>
            </a:r>
            <a:br>
              <a:rPr lang="it-IT" altLang="it-IT" sz="2200" dirty="0" smtClean="0">
                <a:solidFill>
                  <a:schemeClr val="accent2"/>
                </a:solidFill>
              </a:rPr>
            </a:br>
            <a:r>
              <a:rPr lang="it-IT" altLang="it-IT" sz="2200" dirty="0" smtClean="0">
                <a:solidFill>
                  <a:schemeClr val="accent2"/>
                </a:solidFill>
              </a:rPr>
              <a:t/>
            </a:r>
            <a:br>
              <a:rPr lang="it-IT" altLang="it-IT" sz="2200" dirty="0" smtClean="0">
                <a:solidFill>
                  <a:schemeClr val="accent2"/>
                </a:solidFill>
              </a:rPr>
            </a:br>
            <a:r>
              <a:rPr lang="it-IT" altLang="it-IT" dirty="0" smtClean="0">
                <a:solidFill>
                  <a:srgbClr val="0070C0"/>
                </a:solidFill>
              </a:rPr>
              <a:t>La presentazione della domanda</a:t>
            </a:r>
            <a:br>
              <a:rPr lang="it-IT" altLang="it-IT" dirty="0" smtClean="0">
                <a:solidFill>
                  <a:srgbClr val="0070C0"/>
                </a:solidFill>
              </a:rPr>
            </a:br>
            <a:endParaRPr lang="it-IT" altLang="it-IT" dirty="0" smtClean="0">
              <a:solidFill>
                <a:srgbClr val="0070C0"/>
              </a:solidFill>
            </a:endParaRPr>
          </a:p>
        </p:txBody>
      </p:sp>
      <p:pic>
        <p:nvPicPr>
          <p:cNvPr id="5" name="Immagine 4"/>
          <p:cNvPicPr>
            <a:picLocks/>
          </p:cNvPicPr>
          <p:nvPr/>
        </p:nvPicPr>
        <p:blipFill>
          <a:blip r:embed="rId3"/>
          <a:stretch>
            <a:fillRect/>
          </a:stretch>
        </p:blipFill>
        <p:spPr>
          <a:xfrm>
            <a:off x="323530" y="1536959"/>
            <a:ext cx="8568949" cy="4412992"/>
          </a:xfrm>
          <a:prstGeom prst="rect">
            <a:avLst/>
          </a:prstGeom>
        </p:spPr>
      </p:pic>
    </p:spTree>
    <p:extLst>
      <p:ext uri="{BB962C8B-B14F-4D97-AF65-F5344CB8AC3E}">
        <p14:creationId xmlns:p14="http://schemas.microsoft.com/office/powerpoint/2010/main" val="40350325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PARTNER</a:t>
            </a:r>
            <a:endParaRPr lang="it-IT" dirty="0"/>
          </a:p>
        </p:txBody>
      </p:sp>
      <p:pic>
        <p:nvPicPr>
          <p:cNvPr id="4" name="Segnaposto contenuto 3"/>
          <p:cNvPicPr>
            <a:picLocks noGrp="1" noChangeAspect="1"/>
          </p:cNvPicPr>
          <p:nvPr>
            <p:ph idx="1"/>
          </p:nvPr>
        </p:nvPicPr>
        <p:blipFill>
          <a:blip r:embed="rId2"/>
          <a:stretch>
            <a:fillRect/>
          </a:stretch>
        </p:blipFill>
        <p:spPr>
          <a:xfrm>
            <a:off x="561692" y="1981200"/>
            <a:ext cx="7734865" cy="3505200"/>
          </a:xfrm>
          <a:prstGeom prst="rect">
            <a:avLst/>
          </a:prstGeom>
        </p:spPr>
      </p:pic>
    </p:spTree>
    <p:extLst>
      <p:ext uri="{BB962C8B-B14F-4D97-AF65-F5344CB8AC3E}">
        <p14:creationId xmlns:p14="http://schemas.microsoft.com/office/powerpoint/2010/main" val="14160580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557338"/>
            <a:ext cx="9540875" cy="4392612"/>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pic>
        <p:nvPicPr>
          <p:cNvPr id="2" name="Immagine 1"/>
          <p:cNvPicPr>
            <a:picLocks noChangeAspect="1"/>
          </p:cNvPicPr>
          <p:nvPr/>
        </p:nvPicPr>
        <p:blipFill>
          <a:blip r:embed="rId3"/>
          <a:stretch>
            <a:fillRect/>
          </a:stretch>
        </p:blipFill>
        <p:spPr>
          <a:xfrm>
            <a:off x="156895" y="1397421"/>
            <a:ext cx="8987105" cy="4518031"/>
          </a:xfrm>
          <a:prstGeom prst="rect">
            <a:avLst/>
          </a:prstGeom>
        </p:spPr>
      </p:pic>
      <p:sp>
        <p:nvSpPr>
          <p:cNvPr id="4" name="Titolo 1"/>
          <p:cNvSpPr>
            <a:spLocks noGrp="1"/>
          </p:cNvSpPr>
          <p:nvPr>
            <p:ph type="title"/>
          </p:nvPr>
        </p:nvSpPr>
        <p:spPr>
          <a:xfrm>
            <a:off x="611188" y="836613"/>
            <a:ext cx="7915275" cy="576262"/>
          </a:xfrm>
        </p:spPr>
        <p:txBody>
          <a:bodyPr/>
          <a:lstStyle/>
          <a:p>
            <a:pPr algn="ctr"/>
            <a:r>
              <a:rPr lang="it-IT" altLang="it-IT" dirty="0" smtClean="0">
                <a:solidFill>
                  <a:srgbClr val="0070C0"/>
                </a:solidFill>
              </a:rPr>
              <a:t>Il piano finanziario Quadro D</a:t>
            </a:r>
          </a:p>
        </p:txBody>
      </p:sp>
    </p:spTree>
    <p:extLst>
      <p:ext uri="{BB962C8B-B14F-4D97-AF65-F5344CB8AC3E}">
        <p14:creationId xmlns:p14="http://schemas.microsoft.com/office/powerpoint/2010/main" val="7610307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stretch>
            <a:fillRect/>
          </a:stretch>
        </p:blipFill>
        <p:spPr>
          <a:xfrm>
            <a:off x="138439" y="2153011"/>
            <a:ext cx="8996714" cy="3796269"/>
          </a:xfrm>
          <a:prstGeom prst="rect">
            <a:avLst/>
          </a:prstGeom>
        </p:spPr>
      </p:pic>
      <p:sp>
        <p:nvSpPr>
          <p:cNvPr id="18434" name="Titolo 1"/>
          <p:cNvSpPr>
            <a:spLocks noGrp="1"/>
          </p:cNvSpPr>
          <p:nvPr>
            <p:ph type="title"/>
          </p:nvPr>
        </p:nvSpPr>
        <p:spPr>
          <a:xfrm>
            <a:off x="27602" y="980728"/>
            <a:ext cx="9144000" cy="1172283"/>
          </a:xfrm>
        </p:spPr>
        <p:txBody>
          <a:bodyPr/>
          <a:lstStyle/>
          <a:p>
            <a:pPr algn="ctr"/>
            <a:r>
              <a:rPr lang="it-IT" altLang="it-IT" sz="2000" dirty="0" smtClean="0">
                <a:solidFill>
                  <a:srgbClr val="000000"/>
                </a:solidFill>
              </a:rPr>
              <a:t/>
            </a:r>
            <a:br>
              <a:rPr lang="it-IT" altLang="it-IT" sz="2000" dirty="0" smtClean="0">
                <a:solidFill>
                  <a:srgbClr val="000000"/>
                </a:solidFill>
              </a:rPr>
            </a:br>
            <a:r>
              <a:rPr lang="it-IT" altLang="it-IT" sz="3200" dirty="0" smtClean="0">
                <a:solidFill>
                  <a:srgbClr val="FF0000"/>
                </a:solidFill>
              </a:rPr>
              <a:t>ATTENZIONE</a:t>
            </a:r>
            <a:br>
              <a:rPr lang="it-IT" altLang="it-IT" sz="3200" dirty="0" smtClean="0">
                <a:solidFill>
                  <a:srgbClr val="FF0000"/>
                </a:solidFill>
              </a:rPr>
            </a:br>
            <a:r>
              <a:rPr lang="it-IT" altLang="it-IT" sz="2000" dirty="0" smtClean="0">
                <a:solidFill>
                  <a:schemeClr val="tx1"/>
                </a:solidFill>
              </a:rPr>
              <a:t>Il contributo richiesto devono corrispondere al fabbisogno di finanziamento ovvero, alla voce </a:t>
            </a:r>
            <a:r>
              <a:rPr lang="it-IT" altLang="it-IT" sz="2000" dirty="0" smtClean="0">
                <a:solidFill>
                  <a:srgbClr val="000000"/>
                </a:solidFill>
              </a:rPr>
              <a:t> «</a:t>
            </a:r>
            <a:r>
              <a:rPr lang="it-IT" altLang="it-IT" sz="2000" dirty="0">
                <a:solidFill>
                  <a:srgbClr val="000000"/>
                </a:solidFill>
              </a:rPr>
              <a:t>Totali </a:t>
            </a:r>
            <a:r>
              <a:rPr lang="it-IT" altLang="it-IT" sz="2000" dirty="0" smtClean="0">
                <a:solidFill>
                  <a:srgbClr val="000000"/>
                </a:solidFill>
              </a:rPr>
              <a:t>complessivi»  che è data da:  «Voci </a:t>
            </a:r>
            <a:r>
              <a:rPr lang="it-IT" altLang="it-IT" sz="2000" dirty="0">
                <a:solidFill>
                  <a:srgbClr val="000000"/>
                </a:solidFill>
              </a:rPr>
              <a:t>di </a:t>
            </a:r>
            <a:r>
              <a:rPr lang="it-IT" altLang="it-IT" sz="2000" dirty="0" smtClean="0">
                <a:solidFill>
                  <a:srgbClr val="000000"/>
                </a:solidFill>
              </a:rPr>
              <a:t>spesa»  </a:t>
            </a:r>
            <a:r>
              <a:rPr lang="it-IT" altLang="it-IT" sz="2000" i="1" dirty="0" smtClean="0">
                <a:solidFill>
                  <a:srgbClr val="000000"/>
                </a:solidFill>
              </a:rPr>
              <a:t>meno</a:t>
            </a:r>
            <a:r>
              <a:rPr lang="it-IT" altLang="it-IT" sz="2000" dirty="0" smtClean="0">
                <a:solidFill>
                  <a:srgbClr val="000000"/>
                </a:solidFill>
              </a:rPr>
              <a:t>  «voci </a:t>
            </a:r>
            <a:r>
              <a:rPr lang="it-IT" altLang="it-IT" sz="2000" dirty="0">
                <a:solidFill>
                  <a:srgbClr val="000000"/>
                </a:solidFill>
              </a:rPr>
              <a:t>di </a:t>
            </a:r>
            <a:r>
              <a:rPr lang="it-IT" altLang="it-IT" sz="2000" dirty="0" smtClean="0">
                <a:solidFill>
                  <a:srgbClr val="000000"/>
                </a:solidFill>
              </a:rPr>
              <a:t>entrata»</a:t>
            </a:r>
            <a:br>
              <a:rPr lang="it-IT" altLang="it-IT" sz="2000" dirty="0" smtClean="0">
                <a:solidFill>
                  <a:srgbClr val="000000"/>
                </a:solidFill>
              </a:rPr>
            </a:br>
            <a:endParaRPr lang="it-IT" altLang="it-IT" dirty="0" smtClean="0"/>
          </a:p>
        </p:txBody>
      </p:sp>
      <p:cxnSp>
        <p:nvCxnSpPr>
          <p:cNvPr id="18436" name="Connettore 2 10"/>
          <p:cNvCxnSpPr>
            <a:cxnSpLocks noChangeShapeType="1"/>
            <a:stCxn id="18437" idx="2"/>
          </p:cNvCxnSpPr>
          <p:nvPr/>
        </p:nvCxnSpPr>
        <p:spPr bwMode="auto">
          <a:xfrm flipH="1">
            <a:off x="2051719" y="4185469"/>
            <a:ext cx="4608576" cy="1547800"/>
          </a:xfrm>
          <a:prstGeom prst="straightConnector1">
            <a:avLst/>
          </a:prstGeom>
          <a:noFill/>
          <a:ln w="28575" algn="ctr">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37" name="Ovale 15"/>
          <p:cNvSpPr>
            <a:spLocks noChangeArrowheads="1"/>
          </p:cNvSpPr>
          <p:nvPr/>
        </p:nvSpPr>
        <p:spPr bwMode="auto">
          <a:xfrm>
            <a:off x="6660295" y="3933056"/>
            <a:ext cx="2645585" cy="504825"/>
          </a:xfrm>
          <a:prstGeom prst="ellipse">
            <a:avLst/>
          </a:prstGeom>
          <a:noFill/>
          <a:ln w="349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4400"/>
          </a:p>
        </p:txBody>
      </p:sp>
      <p:sp>
        <p:nvSpPr>
          <p:cNvPr id="18438" name="Ovale 16"/>
          <p:cNvSpPr>
            <a:spLocks noChangeArrowheads="1"/>
          </p:cNvSpPr>
          <p:nvPr/>
        </p:nvSpPr>
        <p:spPr bwMode="auto">
          <a:xfrm>
            <a:off x="467544" y="5482445"/>
            <a:ext cx="1584175" cy="503237"/>
          </a:xfrm>
          <a:prstGeom prst="ellipse">
            <a:avLst/>
          </a:prstGeom>
          <a:noFill/>
          <a:ln w="412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algn="ctr" eaLnBrk="1" hangingPunct="1">
              <a:spcBef>
                <a:spcPct val="0"/>
              </a:spcBef>
              <a:buClrTx/>
              <a:buFontTx/>
              <a:buNone/>
            </a:pPr>
            <a:endParaRPr lang="it-IT" altLang="it-IT" sz="4400"/>
          </a:p>
        </p:txBody>
      </p:sp>
    </p:spTree>
    <p:extLst>
      <p:ext uri="{BB962C8B-B14F-4D97-AF65-F5344CB8AC3E}">
        <p14:creationId xmlns:p14="http://schemas.microsoft.com/office/powerpoint/2010/main" val="115097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990600"/>
            <a:ext cx="8964488" cy="990600"/>
          </a:xfrm>
        </p:spPr>
        <p:txBody>
          <a:bodyPr/>
          <a:lstStyle/>
          <a:p>
            <a:pPr algn="ctr"/>
            <a:r>
              <a:rPr lang="it-IT" sz="2800" dirty="0" smtClean="0">
                <a:latin typeface="+mn-lt"/>
              </a:rPr>
              <a:t>FANNO PARTE DELLA MODULISTICA E VANNO COMPILATI E CARICATI COME ALLEGATI ALLA DOMANDA</a:t>
            </a:r>
            <a:endParaRPr lang="it-IT" sz="2800" dirty="0">
              <a:latin typeface="+mn-lt"/>
            </a:endParaRPr>
          </a:p>
        </p:txBody>
      </p:sp>
      <p:sp>
        <p:nvSpPr>
          <p:cNvPr id="3" name="Segnaposto contenuto 2"/>
          <p:cNvSpPr>
            <a:spLocks noGrp="1"/>
          </p:cNvSpPr>
          <p:nvPr>
            <p:ph idx="1"/>
          </p:nvPr>
        </p:nvSpPr>
        <p:spPr>
          <a:xfrm>
            <a:off x="179512" y="2420888"/>
            <a:ext cx="8964488" cy="3240360"/>
          </a:xfrm>
        </p:spPr>
        <p:txBody>
          <a:bodyPr/>
          <a:lstStyle/>
          <a:p>
            <a:pPr>
              <a:spcAft>
                <a:spcPts val="600"/>
              </a:spcAft>
            </a:pPr>
            <a:r>
              <a:rPr lang="it-IT" sz="2000" b="1" dirty="0" smtClean="0"/>
              <a:t>RELAZIONE ILLUSTRATIVA PER L’ATTRIBUZIONE DEI CRITERI QUALITATIVI </a:t>
            </a:r>
            <a:r>
              <a:rPr lang="it-IT" sz="2000" dirty="0" smtClean="0"/>
              <a:t>in</a:t>
            </a:r>
            <a:r>
              <a:rPr lang="it-IT" sz="2000" b="1" dirty="0" smtClean="0"/>
              <a:t> </a:t>
            </a:r>
            <a:r>
              <a:rPr lang="it-IT" sz="2000" dirty="0" smtClean="0"/>
              <a:t>formato pdf ( è ammesso il p7m ma non obbligatorio)</a:t>
            </a:r>
          </a:p>
          <a:p>
            <a:pPr>
              <a:spcAft>
                <a:spcPts val="600"/>
              </a:spcAft>
            </a:pPr>
            <a:r>
              <a:rPr lang="it-IT" sz="2000" b="1" dirty="0" smtClean="0"/>
              <a:t>QUADRO LOGICO</a:t>
            </a:r>
            <a:r>
              <a:rPr lang="it-IT" sz="2000" dirty="0"/>
              <a:t> in </a:t>
            </a:r>
            <a:r>
              <a:rPr lang="it-IT" sz="2000" dirty="0" smtClean="0"/>
              <a:t> formato pdf (è </a:t>
            </a:r>
            <a:r>
              <a:rPr lang="it-IT" sz="2000" dirty="0"/>
              <a:t>ammesso </a:t>
            </a:r>
            <a:r>
              <a:rPr lang="it-IT" sz="2000" dirty="0" smtClean="0"/>
              <a:t>il formato p7m </a:t>
            </a:r>
            <a:r>
              <a:rPr lang="it-IT" sz="2000" dirty="0"/>
              <a:t>ma non obbligatorio)</a:t>
            </a:r>
          </a:p>
          <a:p>
            <a:pPr>
              <a:spcAft>
                <a:spcPts val="600"/>
              </a:spcAft>
            </a:pPr>
            <a:r>
              <a:rPr lang="it-IT" sz="2000" b="1" dirty="0"/>
              <a:t>PROCURA CON COPIA DEL DOCUMENTO </a:t>
            </a:r>
            <a:r>
              <a:rPr lang="it-IT" sz="2000" b="1" dirty="0" smtClean="0"/>
              <a:t>D’IDENTITÀ </a:t>
            </a:r>
            <a:r>
              <a:rPr lang="it-IT" sz="2000" dirty="0"/>
              <a:t>(un unico file formato pdf)</a:t>
            </a:r>
          </a:p>
          <a:p>
            <a:pPr>
              <a:spcAft>
                <a:spcPts val="600"/>
              </a:spcAft>
            </a:pPr>
            <a:r>
              <a:rPr lang="it-IT" sz="2000" b="1" dirty="0" smtClean="0"/>
              <a:t>EVENTUALE F23 SE DOVUTO </a:t>
            </a:r>
            <a:r>
              <a:rPr lang="it-IT" sz="2000" dirty="0"/>
              <a:t>(formato </a:t>
            </a:r>
            <a:r>
              <a:rPr lang="it-IT" sz="2000" dirty="0" smtClean="0"/>
              <a:t>pdf)</a:t>
            </a:r>
            <a:endParaRPr lang="it-IT" sz="2000" b="1" dirty="0" smtClean="0"/>
          </a:p>
          <a:p>
            <a:pPr>
              <a:spcAft>
                <a:spcPts val="600"/>
              </a:spcAft>
            </a:pPr>
            <a:r>
              <a:rPr lang="it-IT" sz="2000" b="1" dirty="0" smtClean="0"/>
              <a:t>SCHEDE PARTNER </a:t>
            </a:r>
            <a:r>
              <a:rPr lang="it-IT" sz="2000" dirty="0" smtClean="0"/>
              <a:t>(</a:t>
            </a:r>
            <a:r>
              <a:rPr lang="it-IT" sz="2000" dirty="0"/>
              <a:t>obbligatoriamente formato pdf firmato o p7m</a:t>
            </a:r>
            <a:r>
              <a:rPr lang="it-IT" sz="2000" dirty="0" smtClean="0"/>
              <a:t>)</a:t>
            </a:r>
            <a:endParaRPr lang="it-IT" sz="2000" b="1" dirty="0" smtClean="0"/>
          </a:p>
          <a:p>
            <a:pPr>
              <a:spcAft>
                <a:spcPts val="600"/>
              </a:spcAft>
            </a:pPr>
            <a:r>
              <a:rPr lang="it-IT" sz="2000" b="1" dirty="0" smtClean="0"/>
              <a:t>EVENTUALI PROCURE DEI LEGALI RAPPRESENTANTI DEI PARTNER CON COPIA DEL DOCUMENTO D’IDENTITÀ </a:t>
            </a:r>
            <a:r>
              <a:rPr lang="it-IT" sz="2000" dirty="0" smtClean="0"/>
              <a:t>(un unico file formato pdf)</a:t>
            </a:r>
            <a:endParaRPr lang="it-IT" sz="2000" dirty="0"/>
          </a:p>
        </p:txBody>
      </p:sp>
    </p:spTree>
    <p:extLst>
      <p:ext uri="{BB962C8B-B14F-4D97-AF65-F5344CB8AC3E}">
        <p14:creationId xmlns:p14="http://schemas.microsoft.com/office/powerpoint/2010/main" val="426916436"/>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630238" y="908050"/>
            <a:ext cx="8058150" cy="409575"/>
          </a:xfrm>
        </p:spPr>
        <p:txBody>
          <a:bodyPr/>
          <a:lstStyle/>
          <a:p>
            <a:pPr algn="ctr"/>
            <a:r>
              <a:rPr lang="it-IT" altLang="it-IT" sz="2400" dirty="0" smtClean="0">
                <a:solidFill>
                  <a:srgbClr val="0070C0"/>
                </a:solidFill>
              </a:rPr>
              <a:t>Le dichiarazioni - Quadro E</a:t>
            </a:r>
          </a:p>
        </p:txBody>
      </p:sp>
      <p:grpSp>
        <p:nvGrpSpPr>
          <p:cNvPr id="4" name="Gruppo 3"/>
          <p:cNvGrpSpPr/>
          <p:nvPr/>
        </p:nvGrpSpPr>
        <p:grpSpPr>
          <a:xfrm>
            <a:off x="282721" y="1311185"/>
            <a:ext cx="8880695" cy="4622506"/>
            <a:chOff x="211549" y="1011746"/>
            <a:chExt cx="8952703" cy="4793518"/>
          </a:xfrm>
          <a:solidFill>
            <a:srgbClr val="00B0F0"/>
          </a:solidFill>
        </p:grpSpPr>
        <p:pic>
          <p:nvPicPr>
            <p:cNvPr id="3" name="Immagine 2"/>
            <p:cNvPicPr>
              <a:picLocks noChangeAspect="1"/>
            </p:cNvPicPr>
            <p:nvPr/>
          </p:nvPicPr>
          <p:blipFill>
            <a:blip r:embed="rId2"/>
            <a:stretch>
              <a:fillRect/>
            </a:stretch>
          </p:blipFill>
          <p:spPr>
            <a:xfrm>
              <a:off x="211549" y="1011746"/>
              <a:ext cx="8952703" cy="4685506"/>
            </a:xfrm>
            <a:prstGeom prst="rect">
              <a:avLst/>
            </a:prstGeom>
            <a:grpFill/>
          </p:spPr>
        </p:pic>
        <p:sp>
          <p:nvSpPr>
            <p:cNvPr id="9" name="Ovale 8"/>
            <p:cNvSpPr/>
            <p:nvPr/>
          </p:nvSpPr>
          <p:spPr bwMode="auto">
            <a:xfrm>
              <a:off x="1835696" y="5589240"/>
              <a:ext cx="864096" cy="216024"/>
            </a:xfrm>
            <a:prstGeom prst="ellipse">
              <a:avLst/>
            </a:prstGeom>
            <a:grp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grpSp>
      <p:sp>
        <p:nvSpPr>
          <p:cNvPr id="2" name="CasellaDiTesto 1"/>
          <p:cNvSpPr txBox="1"/>
          <p:nvPr/>
        </p:nvSpPr>
        <p:spPr>
          <a:xfrm>
            <a:off x="2322378" y="2780929"/>
            <a:ext cx="881470" cy="360039"/>
          </a:xfrm>
          <a:prstGeom prst="rect">
            <a:avLst/>
          </a:prstGeom>
          <a:solidFill>
            <a:srgbClr val="FFFF00"/>
          </a:solidFill>
        </p:spPr>
        <p:txBody>
          <a:bodyPr wrap="square" rtlCol="0">
            <a:spAutoFit/>
          </a:bodyPr>
          <a:lstStyle/>
          <a:p>
            <a:endParaRPr lang="it-IT" dirty="0">
              <a:solidFill>
                <a:srgbClr val="FF0000"/>
              </a:solidFill>
            </a:endParaRPr>
          </a:p>
        </p:txBody>
      </p:sp>
      <p:sp>
        <p:nvSpPr>
          <p:cNvPr id="5" name="CasellaDiTesto 4"/>
          <p:cNvSpPr txBox="1"/>
          <p:nvPr/>
        </p:nvSpPr>
        <p:spPr>
          <a:xfrm>
            <a:off x="5473244" y="2780929"/>
            <a:ext cx="1258996" cy="216023"/>
          </a:xfrm>
          <a:prstGeom prst="rect">
            <a:avLst/>
          </a:prstGeom>
          <a:solidFill>
            <a:srgbClr val="FFFF00"/>
          </a:solidFill>
        </p:spPr>
        <p:txBody>
          <a:bodyPr wrap="square" rtlCol="0">
            <a:spAutoFit/>
          </a:bodyPr>
          <a:lstStyle/>
          <a:p>
            <a:endParaRPr lang="it-IT" dirty="0"/>
          </a:p>
        </p:txBody>
      </p:sp>
      <p:sp>
        <p:nvSpPr>
          <p:cNvPr id="6" name="CasellaDiTesto 5"/>
          <p:cNvSpPr txBox="1"/>
          <p:nvPr/>
        </p:nvSpPr>
        <p:spPr>
          <a:xfrm>
            <a:off x="2348617" y="3212976"/>
            <a:ext cx="804668" cy="187111"/>
          </a:xfrm>
          <a:prstGeom prst="rect">
            <a:avLst/>
          </a:prstGeom>
          <a:solidFill>
            <a:srgbClr val="FFFF00"/>
          </a:solidFill>
        </p:spPr>
        <p:txBody>
          <a:bodyPr wrap="square" rtlCol="0">
            <a:spAutoFit/>
          </a:bodyPr>
          <a:lstStyle/>
          <a:p>
            <a:endParaRPr lang="it-IT"/>
          </a:p>
        </p:txBody>
      </p:sp>
    </p:spTree>
    <p:extLst>
      <p:ext uri="{BB962C8B-B14F-4D97-AF65-F5344CB8AC3E}">
        <p14:creationId xmlns:p14="http://schemas.microsoft.com/office/powerpoint/2010/main" val="17507897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630238" y="908050"/>
            <a:ext cx="8058150" cy="409575"/>
          </a:xfrm>
        </p:spPr>
        <p:txBody>
          <a:bodyPr/>
          <a:lstStyle/>
          <a:p>
            <a:pPr algn="ctr"/>
            <a:r>
              <a:rPr lang="it-IT" altLang="it-IT" sz="2400" dirty="0" smtClean="0">
                <a:solidFill>
                  <a:srgbClr val="0070C0"/>
                </a:solidFill>
              </a:rPr>
              <a:t>Altre dichiarazioni - Quadro E</a:t>
            </a:r>
          </a:p>
        </p:txBody>
      </p:sp>
      <p:pic>
        <p:nvPicPr>
          <p:cNvPr id="3" name="Immagine 2"/>
          <p:cNvPicPr>
            <a:picLocks noChangeAspect="1"/>
          </p:cNvPicPr>
          <p:nvPr/>
        </p:nvPicPr>
        <p:blipFill>
          <a:blip r:embed="rId2"/>
          <a:stretch>
            <a:fillRect/>
          </a:stretch>
        </p:blipFill>
        <p:spPr>
          <a:xfrm>
            <a:off x="107504" y="1628800"/>
            <a:ext cx="9036496" cy="4392488"/>
          </a:xfrm>
          <a:prstGeom prst="rect">
            <a:avLst/>
          </a:prstGeom>
        </p:spPr>
      </p:pic>
    </p:spTree>
    <p:extLst>
      <p:ext uri="{BB962C8B-B14F-4D97-AF65-F5344CB8AC3E}">
        <p14:creationId xmlns:p14="http://schemas.microsoft.com/office/powerpoint/2010/main" val="103540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630238" y="908050"/>
            <a:ext cx="8058150" cy="409575"/>
          </a:xfrm>
        </p:spPr>
        <p:txBody>
          <a:bodyPr/>
          <a:lstStyle/>
          <a:p>
            <a:pPr algn="ctr"/>
            <a:r>
              <a:rPr lang="it-IT" altLang="it-IT" sz="2400" dirty="0" smtClean="0">
                <a:solidFill>
                  <a:srgbClr val="0070C0"/>
                </a:solidFill>
              </a:rPr>
              <a:t>Altre dichiarazioni - Quadro E</a:t>
            </a:r>
          </a:p>
        </p:txBody>
      </p:sp>
      <p:pic>
        <p:nvPicPr>
          <p:cNvPr id="5" name="Segnaposto contenuto 4"/>
          <p:cNvPicPr>
            <a:picLocks noGrp="1" noChangeAspect="1"/>
          </p:cNvPicPr>
          <p:nvPr>
            <p:ph idx="1"/>
          </p:nvPr>
        </p:nvPicPr>
        <p:blipFill>
          <a:blip r:embed="rId2"/>
          <a:stretch>
            <a:fillRect/>
          </a:stretch>
        </p:blipFill>
        <p:spPr>
          <a:xfrm>
            <a:off x="179512" y="1317625"/>
            <a:ext cx="8898157" cy="4631655"/>
          </a:xfrm>
          <a:prstGeom prst="rect">
            <a:avLst/>
          </a:prstGeom>
        </p:spPr>
      </p:pic>
      <p:sp>
        <p:nvSpPr>
          <p:cNvPr id="9" name="Ovale 8"/>
          <p:cNvSpPr/>
          <p:nvPr/>
        </p:nvSpPr>
        <p:spPr bwMode="auto">
          <a:xfrm>
            <a:off x="392977" y="1623331"/>
            <a:ext cx="864096" cy="216024"/>
          </a:xfrm>
          <a:prstGeom prst="ellipse">
            <a:avLst/>
          </a:prstGeom>
          <a:solidFill>
            <a:srgbClr val="FF7C80">
              <a:alpha val="2100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3" name="Ovale 12"/>
          <p:cNvSpPr/>
          <p:nvPr/>
        </p:nvSpPr>
        <p:spPr bwMode="auto">
          <a:xfrm>
            <a:off x="179512" y="3399451"/>
            <a:ext cx="2880320" cy="245574"/>
          </a:xfrm>
          <a:prstGeom prst="ellipse">
            <a:avLst/>
          </a:prstGeom>
          <a:solidFill>
            <a:srgbClr val="FF7C80">
              <a:alpha val="2100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4" name="Ovale 13"/>
          <p:cNvSpPr/>
          <p:nvPr/>
        </p:nvSpPr>
        <p:spPr bwMode="auto">
          <a:xfrm>
            <a:off x="179512" y="3704572"/>
            <a:ext cx="4608512" cy="356046"/>
          </a:xfrm>
          <a:prstGeom prst="ellipse">
            <a:avLst/>
          </a:prstGeom>
          <a:solidFill>
            <a:srgbClr val="FF7C80">
              <a:alpha val="2100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Tree>
    <p:extLst>
      <p:ext uri="{BB962C8B-B14F-4D97-AF65-F5344CB8AC3E}">
        <p14:creationId xmlns:p14="http://schemas.microsoft.com/office/powerpoint/2010/main" val="39689693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557338"/>
            <a:ext cx="9540875" cy="4392612"/>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pic>
        <p:nvPicPr>
          <p:cNvPr id="2" name="Immagine 1"/>
          <p:cNvPicPr>
            <a:picLocks noChangeAspect="1"/>
          </p:cNvPicPr>
          <p:nvPr/>
        </p:nvPicPr>
        <p:blipFill>
          <a:blip r:embed="rId3"/>
          <a:stretch>
            <a:fillRect/>
          </a:stretch>
        </p:blipFill>
        <p:spPr>
          <a:xfrm>
            <a:off x="251520" y="1557338"/>
            <a:ext cx="8620771" cy="4414420"/>
          </a:xfrm>
          <a:prstGeom prst="rect">
            <a:avLst/>
          </a:prstGeom>
        </p:spPr>
      </p:pic>
      <p:sp>
        <p:nvSpPr>
          <p:cNvPr id="4" name="Ovale 3"/>
          <p:cNvSpPr/>
          <p:nvPr/>
        </p:nvSpPr>
        <p:spPr bwMode="auto">
          <a:xfrm>
            <a:off x="107504" y="5301208"/>
            <a:ext cx="1296144" cy="792088"/>
          </a:xfrm>
          <a:prstGeom prst="ellipse">
            <a:avLst/>
          </a:prstGeom>
          <a:solidFill>
            <a:srgbClr val="FF7C80">
              <a:alpha val="21000"/>
            </a:srgbClr>
          </a:solidFill>
          <a:ln w="158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6" name="Titolo 1"/>
          <p:cNvSpPr>
            <a:spLocks noGrp="1"/>
          </p:cNvSpPr>
          <p:nvPr>
            <p:ph type="title"/>
          </p:nvPr>
        </p:nvSpPr>
        <p:spPr>
          <a:xfrm>
            <a:off x="404076" y="908720"/>
            <a:ext cx="8748712" cy="1008112"/>
          </a:xfrm>
        </p:spPr>
        <p:txBody>
          <a:bodyPr/>
          <a:lstStyle/>
          <a:p>
            <a:r>
              <a:rPr lang="it-IT" altLang="it-IT" dirty="0" smtClean="0">
                <a:solidFill>
                  <a:srgbClr val="0070C0"/>
                </a:solidFill>
              </a:rPr>
              <a:t>Impegni – Quadro F  </a:t>
            </a:r>
            <a:r>
              <a:rPr lang="it-IT" altLang="it-IT" sz="2400" b="0" dirty="0" smtClean="0">
                <a:solidFill>
                  <a:srgbClr val="0070C0"/>
                </a:solidFill>
              </a:rPr>
              <a:t>(art. 26 dell’Avviso) </a:t>
            </a:r>
            <a:r>
              <a:rPr lang="it-IT" altLang="it-IT" sz="100" b="0" dirty="0" smtClean="0">
                <a:solidFill>
                  <a:srgbClr val="0070C0"/>
                </a:solidFill>
              </a:rPr>
              <a:t>             </a:t>
            </a:r>
            <a:r>
              <a:rPr lang="it-IT" altLang="it-IT" sz="100" dirty="0" smtClean="0">
                <a:solidFill>
                  <a:srgbClr val="0070C0"/>
                </a:solidFill>
              </a:rPr>
              <a:t/>
            </a:r>
            <a:br>
              <a:rPr lang="it-IT" altLang="it-IT" sz="100" dirty="0" smtClean="0">
                <a:solidFill>
                  <a:srgbClr val="0070C0"/>
                </a:solidFill>
              </a:rPr>
            </a:br>
            <a:r>
              <a:rPr lang="it-IT" altLang="it-IT" sz="100" dirty="0">
                <a:solidFill>
                  <a:srgbClr val="0070C0"/>
                </a:solidFill>
              </a:rPr>
              <a:t> </a:t>
            </a:r>
            <a:r>
              <a:rPr lang="it-IT" altLang="it-IT" sz="100" dirty="0" smtClean="0">
                <a:solidFill>
                  <a:srgbClr val="0070C0"/>
                </a:solidFill>
              </a:rPr>
              <a:t>                                                                  </a:t>
            </a:r>
            <a:r>
              <a:rPr lang="it-IT" altLang="it-IT" dirty="0" smtClean="0">
                <a:solidFill>
                  <a:srgbClr val="0070C0"/>
                </a:solidFill>
              </a:rPr>
              <a:t>  </a:t>
            </a:r>
            <a:endParaRPr lang="it-IT" altLang="it-IT" sz="2000" b="0" dirty="0" smtClean="0">
              <a:solidFill>
                <a:srgbClr val="0070C0"/>
              </a:solidFill>
            </a:endParaRPr>
          </a:p>
        </p:txBody>
      </p:sp>
      <p:sp>
        <p:nvSpPr>
          <p:cNvPr id="7" name="Ovale 6"/>
          <p:cNvSpPr/>
          <p:nvPr/>
        </p:nvSpPr>
        <p:spPr bwMode="auto">
          <a:xfrm>
            <a:off x="7624254" y="1027594"/>
            <a:ext cx="1241884" cy="674243"/>
          </a:xfrm>
          <a:prstGeom prst="ellipse">
            <a:avLst/>
          </a:prstGeom>
          <a:solidFill>
            <a:srgbClr val="00B0F0"/>
          </a:solidFill>
          <a:ln>
            <a:headEnd type="none" w="med" len="med"/>
            <a:tailEnd type="none" w="med" len="med"/>
          </a:ln>
          <a:extLst/>
        </p:spPr>
        <p:style>
          <a:lnRef idx="2">
            <a:schemeClr val="accent6"/>
          </a:lnRef>
          <a:fillRef idx="1">
            <a:schemeClr val="lt1"/>
          </a:fillRef>
          <a:effectRef idx="0">
            <a:schemeClr val="accent6"/>
          </a:effectRef>
          <a:fontRef idx="minor">
            <a:schemeClr val="dk1"/>
          </a:fontRef>
        </p:style>
        <p:txBody>
          <a:bodyPr/>
          <a:lstStyle/>
          <a:p>
            <a:pPr>
              <a:defRPr/>
            </a:pPr>
            <a:r>
              <a:rPr lang="it-IT" b="1" baseline="30000" dirty="0" smtClean="0">
                <a:solidFill>
                  <a:srgbClr val="FF0000"/>
                </a:solidFill>
              </a:rPr>
              <a:t>N</a:t>
            </a:r>
            <a:r>
              <a:rPr lang="it-IT" b="1" dirty="0" smtClean="0">
                <a:solidFill>
                  <a:srgbClr val="FF0000"/>
                </a:solidFill>
              </a:rPr>
              <a:t> </a:t>
            </a:r>
            <a:r>
              <a:rPr lang="it-IT" b="1" baseline="30000" dirty="0" smtClean="0">
                <a:solidFill>
                  <a:srgbClr val="FF0000"/>
                </a:solidFill>
              </a:rPr>
              <a:t>B</a:t>
            </a:r>
            <a:endParaRPr lang="it-IT" sz="6600" b="1" baseline="30000" dirty="0">
              <a:solidFill>
                <a:srgbClr val="FF0000"/>
              </a:solidFill>
            </a:endParaRPr>
          </a:p>
          <a:p>
            <a:pPr algn="ctr" eaLnBrk="1" hangingPunct="1">
              <a:defRPr/>
            </a:pPr>
            <a:endParaRPr lang="it-IT" b="1" dirty="0">
              <a:ln w="18000">
                <a:solidFill>
                  <a:srgbClr val="3333CC">
                    <a:satMod val="140000"/>
                  </a:srgb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116187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0" y="1557338"/>
            <a:ext cx="9540875" cy="4392612"/>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pic>
        <p:nvPicPr>
          <p:cNvPr id="3" name="Immagine 2"/>
          <p:cNvPicPr>
            <a:picLocks noChangeAspect="1"/>
          </p:cNvPicPr>
          <p:nvPr/>
        </p:nvPicPr>
        <p:blipFill>
          <a:blip r:embed="rId3"/>
          <a:stretch>
            <a:fillRect/>
          </a:stretch>
        </p:blipFill>
        <p:spPr>
          <a:xfrm>
            <a:off x="107504" y="1268760"/>
            <a:ext cx="8958450" cy="4464495"/>
          </a:xfrm>
          <a:prstGeom prst="rect">
            <a:avLst/>
          </a:prstGeom>
        </p:spPr>
      </p:pic>
    </p:spTree>
    <p:extLst>
      <p:ext uri="{BB962C8B-B14F-4D97-AF65-F5344CB8AC3E}">
        <p14:creationId xmlns:p14="http://schemas.microsoft.com/office/powerpoint/2010/main" val="3613630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 y="1557338"/>
            <a:ext cx="9102796" cy="4392612"/>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sp>
        <p:nvSpPr>
          <p:cNvPr id="4" name="CasellaDiTesto 3"/>
          <p:cNvSpPr txBox="1"/>
          <p:nvPr/>
        </p:nvSpPr>
        <p:spPr>
          <a:xfrm>
            <a:off x="0" y="908720"/>
            <a:ext cx="9180511" cy="615553"/>
          </a:xfrm>
          <a:prstGeom prst="rect">
            <a:avLst/>
          </a:prstGeom>
          <a:solidFill>
            <a:srgbClr val="E9D9E7"/>
          </a:solidFill>
          <a:ln>
            <a:solidFill>
              <a:srgbClr val="FF0000"/>
            </a:solidFill>
          </a:ln>
        </p:spPr>
        <p:txBody>
          <a:bodyPr wrap="square" rtlCol="0">
            <a:spAutoFit/>
          </a:bodyPr>
          <a:lstStyle/>
          <a:p>
            <a:pPr algn="ctr"/>
            <a:r>
              <a:rPr lang="it-IT" sz="1800" b="1" dirty="0" smtClean="0">
                <a:latin typeface="+mj-lt"/>
              </a:rPr>
              <a:t>QUADRO H  </a:t>
            </a:r>
            <a:r>
              <a:rPr lang="it-IT" sz="1600" b="1" dirty="0" smtClean="0">
                <a:latin typeface="+mj-lt"/>
              </a:rPr>
              <a:t>CRITERI OGGETTIVI.</a:t>
            </a:r>
          </a:p>
          <a:p>
            <a:pPr algn="ctr"/>
            <a:r>
              <a:rPr lang="it-IT" sz="1600" b="1" dirty="0" smtClean="0">
                <a:solidFill>
                  <a:srgbClr val="FF0000"/>
                </a:solidFill>
                <a:latin typeface="+mj-lt"/>
              </a:rPr>
              <a:t>NON SI CARICA PIÙ L’ALLEGATO PER I CRITERI OGGETTIVI</a:t>
            </a:r>
            <a:endParaRPr lang="it-IT" sz="1600" b="1" dirty="0">
              <a:solidFill>
                <a:srgbClr val="FF0000"/>
              </a:solidFill>
              <a:latin typeface="+mj-lt"/>
            </a:endParaRPr>
          </a:p>
        </p:txBody>
      </p:sp>
      <p:pic>
        <p:nvPicPr>
          <p:cNvPr id="2" name="Immagine 1"/>
          <p:cNvPicPr>
            <a:picLocks noChangeAspect="1"/>
          </p:cNvPicPr>
          <p:nvPr/>
        </p:nvPicPr>
        <p:blipFill>
          <a:blip r:embed="rId3"/>
          <a:stretch>
            <a:fillRect/>
          </a:stretch>
        </p:blipFill>
        <p:spPr>
          <a:xfrm>
            <a:off x="251520" y="1557338"/>
            <a:ext cx="8568952" cy="4434435"/>
          </a:xfrm>
          <a:prstGeom prst="rect">
            <a:avLst/>
          </a:prstGeom>
        </p:spPr>
      </p:pic>
    </p:spTree>
    <p:extLst>
      <p:ext uri="{BB962C8B-B14F-4D97-AF65-F5344CB8AC3E}">
        <p14:creationId xmlns:p14="http://schemas.microsoft.com/office/powerpoint/2010/main" val="986838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 y="1557338"/>
            <a:ext cx="9102796" cy="4392612"/>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sp>
        <p:nvSpPr>
          <p:cNvPr id="4" name="CasellaDiTesto 3"/>
          <p:cNvSpPr txBox="1"/>
          <p:nvPr/>
        </p:nvSpPr>
        <p:spPr>
          <a:xfrm>
            <a:off x="0" y="822755"/>
            <a:ext cx="9180511" cy="523220"/>
          </a:xfrm>
          <a:prstGeom prst="rect">
            <a:avLst/>
          </a:prstGeom>
          <a:solidFill>
            <a:srgbClr val="E9D9E7"/>
          </a:solidFill>
          <a:ln>
            <a:solidFill>
              <a:srgbClr val="FF0000"/>
            </a:solidFill>
          </a:ln>
        </p:spPr>
        <p:txBody>
          <a:bodyPr wrap="square" rtlCol="0">
            <a:spAutoFit/>
          </a:bodyPr>
          <a:lstStyle/>
          <a:p>
            <a:pPr algn="ctr"/>
            <a:r>
              <a:rPr lang="it-IT" sz="2800" b="1" dirty="0" smtClean="0">
                <a:latin typeface="+mj-lt"/>
              </a:rPr>
              <a:t>CARICAMENTO DEGLI ALLEGATI</a:t>
            </a:r>
            <a:endParaRPr lang="it-IT" sz="1600" b="1" dirty="0" smtClean="0">
              <a:latin typeface="+mj-lt"/>
            </a:endParaRPr>
          </a:p>
        </p:txBody>
      </p:sp>
      <p:sp>
        <p:nvSpPr>
          <p:cNvPr id="5" name="CasellaDiTesto 4"/>
          <p:cNvSpPr txBox="1"/>
          <p:nvPr/>
        </p:nvSpPr>
        <p:spPr>
          <a:xfrm>
            <a:off x="39008" y="4757693"/>
            <a:ext cx="9141503" cy="1292662"/>
          </a:xfrm>
          <a:prstGeom prst="rect">
            <a:avLst/>
          </a:prstGeom>
          <a:solidFill>
            <a:srgbClr val="E9D9E7"/>
          </a:solidFill>
          <a:ln>
            <a:solidFill>
              <a:srgbClr val="FF0000"/>
            </a:solidFill>
          </a:ln>
        </p:spPr>
        <p:txBody>
          <a:bodyPr wrap="square" rtlCol="0">
            <a:spAutoFit/>
          </a:bodyPr>
          <a:lstStyle/>
          <a:p>
            <a:pPr algn="just"/>
            <a:r>
              <a:rPr lang="it-IT" sz="1800" b="1" dirty="0" smtClean="0">
                <a:latin typeface="+mj-lt"/>
              </a:rPr>
              <a:t>GLI ALLEGATI BORDATI DI GIALLO SONO QUELLI OBBLIGATORI </a:t>
            </a:r>
            <a:r>
              <a:rPr lang="it-IT" sz="1050" b="1" dirty="0" smtClean="0">
                <a:latin typeface="+mj-lt"/>
              </a:rPr>
              <a:t>(LA BORDATURA SCOMPARE DOPO IL CARICAMENTO).</a:t>
            </a:r>
            <a:endParaRPr lang="it-IT" sz="1000" b="1" dirty="0" smtClean="0">
              <a:latin typeface="+mj-lt"/>
            </a:endParaRPr>
          </a:p>
          <a:p>
            <a:pPr algn="just"/>
            <a:r>
              <a:rPr lang="it-IT" sz="1800" b="1" dirty="0" smtClean="0">
                <a:latin typeface="+mj-lt"/>
              </a:rPr>
              <a:t>I RIMANENTI ALLEGATI SONO DA CARICARE  QUALORA NEL RICORRANO LE CONDIZIONI. </a:t>
            </a:r>
          </a:p>
          <a:p>
            <a:r>
              <a:rPr lang="it-IT" sz="2400" b="1" dirty="0" smtClean="0">
                <a:latin typeface="+mj-lt"/>
              </a:rPr>
              <a:t>ATTENZIONE, I NOMI DEI FILE  CARICATI DEVONO ESSERE UNIVOCI.</a:t>
            </a:r>
          </a:p>
          <a:p>
            <a:r>
              <a:rPr lang="it-IT" sz="1800" b="1" dirty="0">
                <a:latin typeface="+mj-lt"/>
              </a:rPr>
              <a:t>(</a:t>
            </a:r>
            <a:r>
              <a:rPr lang="it-IT" sz="1800" b="1" dirty="0" smtClean="0">
                <a:latin typeface="+mj-lt"/>
              </a:rPr>
              <a:t>IN PRESENZA DELLO STESSO NOME IL SISTEMA CARICA SOLO L’ULTIMO ALLEGATO)</a:t>
            </a:r>
            <a:endParaRPr lang="it-IT" sz="1600" b="1" dirty="0" smtClean="0">
              <a:latin typeface="+mj-lt"/>
            </a:endParaRPr>
          </a:p>
        </p:txBody>
      </p:sp>
      <p:grpSp>
        <p:nvGrpSpPr>
          <p:cNvPr id="2" name="Gruppo 1"/>
          <p:cNvGrpSpPr/>
          <p:nvPr/>
        </p:nvGrpSpPr>
        <p:grpSpPr>
          <a:xfrm>
            <a:off x="191228" y="1447721"/>
            <a:ext cx="8911569" cy="3205415"/>
            <a:chOff x="0" y="1345975"/>
            <a:chExt cx="9119450" cy="3934890"/>
          </a:xfrm>
        </p:grpSpPr>
        <p:pic>
          <p:nvPicPr>
            <p:cNvPr id="3" name="Immagine 2"/>
            <p:cNvPicPr>
              <a:picLocks noChangeAspect="1"/>
            </p:cNvPicPr>
            <p:nvPr/>
          </p:nvPicPr>
          <p:blipFill>
            <a:blip r:embed="rId3"/>
            <a:stretch>
              <a:fillRect/>
            </a:stretch>
          </p:blipFill>
          <p:spPr>
            <a:xfrm>
              <a:off x="0" y="1345975"/>
              <a:ext cx="9119450" cy="3934890"/>
            </a:xfrm>
            <a:prstGeom prst="rect">
              <a:avLst/>
            </a:prstGeom>
          </p:spPr>
        </p:pic>
        <p:sp>
          <p:nvSpPr>
            <p:cNvPr id="6" name="Rettangolo 5"/>
            <p:cNvSpPr/>
            <p:nvPr/>
          </p:nvSpPr>
          <p:spPr bwMode="auto">
            <a:xfrm>
              <a:off x="2123728" y="1700809"/>
              <a:ext cx="6696744" cy="457930"/>
            </a:xfrm>
            <a:prstGeom prst="rect">
              <a:avLst/>
            </a:prstGeom>
            <a:noFill/>
            <a:ln w="254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8" name="Rettangolo 7"/>
            <p:cNvSpPr/>
            <p:nvPr/>
          </p:nvSpPr>
          <p:spPr bwMode="auto">
            <a:xfrm>
              <a:off x="2123728" y="2221938"/>
              <a:ext cx="6696744" cy="467873"/>
            </a:xfrm>
            <a:prstGeom prst="rect">
              <a:avLst/>
            </a:prstGeom>
            <a:noFill/>
            <a:ln w="254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grpSp>
    </p:spTree>
    <p:extLst>
      <p:ext uri="{BB962C8B-B14F-4D97-AF65-F5344CB8AC3E}">
        <p14:creationId xmlns:p14="http://schemas.microsoft.com/office/powerpoint/2010/main" val="116259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1" y="1345975"/>
            <a:ext cx="9102796" cy="4603975"/>
          </a:xfrm>
        </p:spPr>
        <p:txBody>
          <a:bodyPr/>
          <a:lstStyle/>
          <a:p>
            <a:pPr eaLnBrk="1" hangingPunct="1">
              <a:lnSpc>
                <a:spcPct val="80000"/>
              </a:lnSpc>
              <a:defRPr/>
            </a:pPr>
            <a:endParaRPr lang="it-IT" sz="1700" dirty="0" smtClean="0"/>
          </a:p>
          <a:p>
            <a:pPr eaLnBrk="1" hangingPunct="1">
              <a:lnSpc>
                <a:spcPct val="80000"/>
              </a:lnSpc>
              <a:defRPr/>
            </a:pPr>
            <a:endParaRPr lang="it-IT" sz="1700" dirty="0" smtClean="0"/>
          </a:p>
          <a:p>
            <a:pPr eaLnBrk="1" hangingPunct="1">
              <a:lnSpc>
                <a:spcPct val="80000"/>
              </a:lnSpc>
              <a:defRPr/>
            </a:pPr>
            <a:endParaRPr lang="it-IT" sz="1400" dirty="0" smtClean="0"/>
          </a:p>
          <a:p>
            <a:pPr eaLnBrk="1" hangingPunct="1">
              <a:lnSpc>
                <a:spcPct val="80000"/>
              </a:lnSpc>
              <a:defRPr/>
            </a:pPr>
            <a:endParaRPr lang="it-IT" sz="1400" dirty="0" smtClean="0"/>
          </a:p>
          <a:p>
            <a:pPr marL="0" indent="0" eaLnBrk="1" hangingPunct="1">
              <a:lnSpc>
                <a:spcPct val="80000"/>
              </a:lnSpc>
              <a:buFontTx/>
              <a:buNone/>
              <a:defRPr/>
            </a:pPr>
            <a:endParaRPr lang="it-IT" sz="1400" dirty="0" smtClean="0"/>
          </a:p>
          <a:p>
            <a:pPr marL="0" indent="0" eaLnBrk="1" hangingPunct="1">
              <a:lnSpc>
                <a:spcPct val="80000"/>
              </a:lnSpc>
              <a:buFontTx/>
              <a:buNone/>
              <a:defRPr/>
            </a:pPr>
            <a:r>
              <a:rPr lang="it-IT" sz="1400" dirty="0" smtClean="0"/>
              <a:t>			</a:t>
            </a:r>
            <a:endParaRPr lang="it-IT" sz="1600" b="1" i="1" dirty="0" smtClean="0">
              <a:solidFill>
                <a:srgbClr val="21449C"/>
              </a:solidFill>
            </a:endParaRPr>
          </a:p>
        </p:txBody>
      </p:sp>
      <p:sp>
        <p:nvSpPr>
          <p:cNvPr id="4" name="CasellaDiTesto 3"/>
          <p:cNvSpPr txBox="1"/>
          <p:nvPr/>
        </p:nvSpPr>
        <p:spPr>
          <a:xfrm>
            <a:off x="0" y="822755"/>
            <a:ext cx="9180511" cy="738664"/>
          </a:xfrm>
          <a:prstGeom prst="rect">
            <a:avLst/>
          </a:prstGeom>
          <a:solidFill>
            <a:srgbClr val="E9D9E7"/>
          </a:solidFill>
          <a:ln>
            <a:solidFill>
              <a:srgbClr val="FF0000"/>
            </a:solidFill>
          </a:ln>
        </p:spPr>
        <p:txBody>
          <a:bodyPr wrap="square" rtlCol="0">
            <a:spAutoFit/>
          </a:bodyPr>
          <a:lstStyle/>
          <a:p>
            <a:pPr algn="ctr"/>
            <a:r>
              <a:rPr lang="it-IT" sz="2800" b="1" dirty="0" smtClean="0">
                <a:latin typeface="+mj-lt"/>
              </a:rPr>
              <a:t>CARICAMENTO DEGLI ALLEGATI</a:t>
            </a:r>
          </a:p>
          <a:p>
            <a:pPr algn="ctr"/>
            <a:r>
              <a:rPr lang="it-IT" sz="1400" b="1" dirty="0" smtClean="0">
                <a:latin typeface="+mj-lt"/>
              </a:rPr>
              <a:t>PRESTARE ATTENZIONE SONO AMMESSI E CARICABILI SOLO I FORMATI INDICATI NELLA SCHEDA DI CARICAMENTO</a:t>
            </a:r>
          </a:p>
        </p:txBody>
      </p:sp>
      <p:grpSp>
        <p:nvGrpSpPr>
          <p:cNvPr id="12" name="Gruppo 11"/>
          <p:cNvGrpSpPr/>
          <p:nvPr/>
        </p:nvGrpSpPr>
        <p:grpSpPr>
          <a:xfrm>
            <a:off x="107504" y="1746441"/>
            <a:ext cx="9073007" cy="4346855"/>
            <a:chOff x="35496" y="1650896"/>
            <a:chExt cx="9145015" cy="4346855"/>
          </a:xfrm>
        </p:grpSpPr>
        <p:grpSp>
          <p:nvGrpSpPr>
            <p:cNvPr id="10" name="Gruppo 9"/>
            <p:cNvGrpSpPr/>
            <p:nvPr/>
          </p:nvGrpSpPr>
          <p:grpSpPr>
            <a:xfrm>
              <a:off x="35496" y="1650896"/>
              <a:ext cx="9145015" cy="4346855"/>
              <a:chOff x="35496" y="1650896"/>
              <a:chExt cx="9145015" cy="4346855"/>
            </a:xfrm>
          </p:grpSpPr>
          <p:pic>
            <p:nvPicPr>
              <p:cNvPr id="2" name="Immagine 1"/>
              <p:cNvPicPr>
                <a:picLocks noChangeAspect="1"/>
              </p:cNvPicPr>
              <p:nvPr/>
            </p:nvPicPr>
            <p:blipFill>
              <a:blip r:embed="rId3"/>
              <a:stretch>
                <a:fillRect/>
              </a:stretch>
            </p:blipFill>
            <p:spPr>
              <a:xfrm>
                <a:off x="83645" y="3356992"/>
                <a:ext cx="9096866" cy="1343880"/>
              </a:xfrm>
              <a:prstGeom prst="rect">
                <a:avLst/>
              </a:prstGeom>
            </p:spPr>
          </p:pic>
          <p:pic>
            <p:nvPicPr>
              <p:cNvPr id="7" name="Immagine 6"/>
              <p:cNvPicPr>
                <a:picLocks noChangeAspect="1"/>
              </p:cNvPicPr>
              <p:nvPr/>
            </p:nvPicPr>
            <p:blipFill>
              <a:blip r:embed="rId4"/>
              <a:stretch>
                <a:fillRect/>
              </a:stretch>
            </p:blipFill>
            <p:spPr>
              <a:xfrm>
                <a:off x="35496" y="4725144"/>
                <a:ext cx="9096866" cy="1272607"/>
              </a:xfrm>
              <a:prstGeom prst="rect">
                <a:avLst/>
              </a:prstGeom>
            </p:spPr>
          </p:pic>
          <p:pic>
            <p:nvPicPr>
              <p:cNvPr id="9" name="Immagine 8"/>
              <p:cNvPicPr>
                <a:picLocks noChangeAspect="1"/>
              </p:cNvPicPr>
              <p:nvPr/>
            </p:nvPicPr>
            <p:blipFill>
              <a:blip r:embed="rId5"/>
              <a:stretch>
                <a:fillRect/>
              </a:stretch>
            </p:blipFill>
            <p:spPr>
              <a:xfrm>
                <a:off x="67552" y="1650896"/>
                <a:ext cx="9060355" cy="1657956"/>
              </a:xfrm>
              <a:prstGeom prst="rect">
                <a:avLst/>
              </a:prstGeom>
            </p:spPr>
          </p:pic>
        </p:grpSp>
        <p:sp>
          <p:nvSpPr>
            <p:cNvPr id="11" name="Ovale 10"/>
            <p:cNvSpPr/>
            <p:nvPr/>
          </p:nvSpPr>
          <p:spPr bwMode="auto">
            <a:xfrm>
              <a:off x="83645" y="1772816"/>
              <a:ext cx="1944216" cy="360040"/>
            </a:xfrm>
            <a:prstGeom prst="ellipse">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3" name="Ovale 12"/>
            <p:cNvSpPr/>
            <p:nvPr/>
          </p:nvSpPr>
          <p:spPr bwMode="auto">
            <a:xfrm>
              <a:off x="67552" y="3405161"/>
              <a:ext cx="1840152" cy="360040"/>
            </a:xfrm>
            <a:prstGeom prst="ellipse">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sp>
          <p:nvSpPr>
            <p:cNvPr id="14" name="Ovale 13"/>
            <p:cNvSpPr/>
            <p:nvPr/>
          </p:nvSpPr>
          <p:spPr bwMode="auto">
            <a:xfrm>
              <a:off x="83645" y="4754553"/>
              <a:ext cx="815947" cy="360040"/>
            </a:xfrm>
            <a:prstGeom prst="ellipse">
              <a:avLst/>
            </a:prstGeom>
            <a:noFill/>
            <a:ln w="222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grpSp>
    </p:spTree>
    <p:extLst>
      <p:ext uri="{BB962C8B-B14F-4D97-AF65-F5344CB8AC3E}">
        <p14:creationId xmlns:p14="http://schemas.microsoft.com/office/powerpoint/2010/main" val="2603855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110354" y="1844824"/>
            <a:ext cx="9033646" cy="3737654"/>
          </a:xfrm>
          <a:prstGeom prst="rect">
            <a:avLst/>
          </a:prstGeom>
        </p:spPr>
      </p:pic>
      <p:sp>
        <p:nvSpPr>
          <p:cNvPr id="4" name="Titolo 1"/>
          <p:cNvSpPr>
            <a:spLocks noGrp="1"/>
          </p:cNvSpPr>
          <p:nvPr>
            <p:ph type="title"/>
          </p:nvPr>
        </p:nvSpPr>
        <p:spPr>
          <a:xfrm>
            <a:off x="467544" y="885773"/>
            <a:ext cx="7848872" cy="494184"/>
          </a:xfrm>
        </p:spPr>
        <p:txBody>
          <a:bodyPr/>
          <a:lstStyle/>
          <a:p>
            <a:pPr algn="ctr"/>
            <a:r>
              <a:rPr lang="it-IT" sz="3200" dirty="0" smtClean="0">
                <a:solidFill>
                  <a:schemeClr val="tx1"/>
                </a:solidFill>
                <a:cs typeface="Calibri" panose="020F0502020204030204" pitchFamily="34" charset="0"/>
              </a:rPr>
              <a:t>TRASMISSIONE FINALE</a:t>
            </a:r>
            <a:endParaRPr lang="it-IT" sz="4800" dirty="0">
              <a:solidFill>
                <a:schemeClr val="tx1"/>
              </a:solidFill>
              <a:cs typeface="Calibri" panose="020F0502020204030204" pitchFamily="34" charset="0"/>
            </a:endParaRPr>
          </a:p>
        </p:txBody>
      </p:sp>
    </p:spTree>
    <p:extLst>
      <p:ext uri="{BB962C8B-B14F-4D97-AF65-F5344CB8AC3E}">
        <p14:creationId xmlns:p14="http://schemas.microsoft.com/office/powerpoint/2010/main" val="252208302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7504" y="1628800"/>
            <a:ext cx="9050678" cy="1224136"/>
          </a:xfrm>
        </p:spPr>
        <p:txBody>
          <a:bodyPr/>
          <a:lstStyle/>
          <a:p>
            <a:r>
              <a:rPr lang="it-IT" sz="2000" dirty="0"/>
              <a:t>La conferma del buon esito della domanda è riscontrabile dalla presenza dell’istanza nella sezione «istanze trasmesse» (non deve trovarsi in «istanze in compilazione»).</a:t>
            </a:r>
            <a:br>
              <a:rPr lang="it-IT" sz="2000" dirty="0"/>
            </a:br>
            <a:r>
              <a:rPr lang="it-IT" sz="2000" dirty="0"/>
              <a:t>Entro qualche giorno, nella sezione istanze </a:t>
            </a:r>
            <a:r>
              <a:rPr lang="it-IT" sz="2000" dirty="0" smtClean="0"/>
              <a:t>trasmesse della pagina iniziale, </a:t>
            </a:r>
            <a:r>
              <a:rPr lang="it-IT" sz="2000" dirty="0"/>
              <a:t>saranno visibili gli estremi del protocollo.</a:t>
            </a:r>
            <a:br>
              <a:rPr lang="it-IT" sz="2000" dirty="0"/>
            </a:br>
            <a:r>
              <a:rPr lang="it-IT" sz="2000" dirty="0" smtClean="0"/>
              <a:t>Per le </a:t>
            </a:r>
            <a:r>
              <a:rPr lang="it-IT" sz="2000" dirty="0" smtClean="0"/>
              <a:t>comunicazione </a:t>
            </a:r>
            <a:r>
              <a:rPr lang="it-IT" sz="2000" dirty="0" smtClean="0"/>
              <a:t>successive all’approvazione della graduatoria: </a:t>
            </a:r>
            <a:r>
              <a:rPr lang="it-IT" sz="2000" dirty="0" smtClean="0">
                <a:solidFill>
                  <a:srgbClr val="FF0000"/>
                </a:solidFill>
              </a:rPr>
              <a:t>non si comunicherà </a:t>
            </a:r>
            <a:r>
              <a:rPr lang="it-IT" sz="2000" dirty="0" smtClean="0"/>
              <a:t>più attraverso la </a:t>
            </a:r>
            <a:r>
              <a:rPr lang="it-IT" sz="2400" dirty="0" smtClean="0"/>
              <a:t>PEC</a:t>
            </a:r>
            <a:r>
              <a:rPr lang="it-IT" sz="2000" dirty="0" smtClean="0"/>
              <a:t>, ma attraverso il sistema istanze online per tutte le future comunicazioni successive e fino alla presentazione della rendicontazione</a:t>
            </a:r>
            <a:r>
              <a:rPr lang="it-IT" sz="1200" u="sng" dirty="0"/>
              <a:t/>
            </a:r>
            <a:br>
              <a:rPr lang="it-IT" sz="1200" u="sng" dirty="0"/>
            </a:br>
            <a:endParaRPr lang="it-IT" sz="1200" dirty="0"/>
          </a:p>
        </p:txBody>
      </p:sp>
      <p:grpSp>
        <p:nvGrpSpPr>
          <p:cNvPr id="9" name="Gruppo 8"/>
          <p:cNvGrpSpPr/>
          <p:nvPr/>
        </p:nvGrpSpPr>
        <p:grpSpPr>
          <a:xfrm>
            <a:off x="539553" y="3356992"/>
            <a:ext cx="7632847" cy="2454466"/>
            <a:chOff x="539552" y="2859130"/>
            <a:chExt cx="7857965" cy="2952328"/>
          </a:xfrm>
        </p:grpSpPr>
        <p:pic>
          <p:nvPicPr>
            <p:cNvPr id="7" name="Immagine 6"/>
            <p:cNvPicPr>
              <a:picLocks noChangeAspect="1"/>
            </p:cNvPicPr>
            <p:nvPr/>
          </p:nvPicPr>
          <p:blipFill>
            <a:blip r:embed="rId2"/>
            <a:stretch>
              <a:fillRect/>
            </a:stretch>
          </p:blipFill>
          <p:spPr>
            <a:xfrm>
              <a:off x="539552" y="2859130"/>
              <a:ext cx="7857965" cy="2952328"/>
            </a:xfrm>
            <a:prstGeom prst="rect">
              <a:avLst/>
            </a:prstGeom>
          </p:spPr>
        </p:pic>
        <p:sp>
          <p:nvSpPr>
            <p:cNvPr id="8" name="Ovale 7"/>
            <p:cNvSpPr/>
            <p:nvPr/>
          </p:nvSpPr>
          <p:spPr bwMode="auto">
            <a:xfrm>
              <a:off x="4502279" y="4149080"/>
              <a:ext cx="1782452" cy="1584176"/>
            </a:xfrm>
            <a:prstGeom prst="ellipse">
              <a:avLst/>
            </a:prstGeom>
            <a:noFill/>
            <a:ln w="349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4400" b="0" i="0" u="none" strike="noStrike" cap="none" normalizeH="0" baseline="0" smtClean="0">
                <a:ln>
                  <a:noFill/>
                </a:ln>
                <a:solidFill>
                  <a:schemeClr val="tx1"/>
                </a:solidFill>
                <a:effectLst/>
                <a:latin typeface="DecimaWE Rg" pitchFamily="2" charset="0"/>
              </a:endParaRPr>
            </a:p>
          </p:txBody>
        </p:sp>
      </p:grpSp>
    </p:spTree>
    <p:extLst>
      <p:ext uri="{BB962C8B-B14F-4D97-AF65-F5344CB8AC3E}">
        <p14:creationId xmlns:p14="http://schemas.microsoft.com/office/powerpoint/2010/main" val="82425021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026025" y="1384300"/>
            <a:ext cx="3850240" cy="4635500"/>
          </a:xfrm>
        </p:spPr>
      </p:pic>
      <p:sp>
        <p:nvSpPr>
          <p:cNvPr id="34819" name="Titolo 1"/>
          <p:cNvSpPr>
            <a:spLocks noGrp="1"/>
          </p:cNvSpPr>
          <p:nvPr>
            <p:ph type="title"/>
          </p:nvPr>
        </p:nvSpPr>
        <p:spPr>
          <a:xfrm>
            <a:off x="382588" y="919163"/>
            <a:ext cx="7916862" cy="422275"/>
          </a:xfrm>
        </p:spPr>
        <p:txBody>
          <a:bodyPr/>
          <a:lstStyle/>
          <a:p>
            <a:pPr algn="ctr"/>
            <a:r>
              <a:rPr lang="it-IT" altLang="it-IT" dirty="0" smtClean="0">
                <a:solidFill>
                  <a:srgbClr val="0070C0"/>
                </a:solidFill>
              </a:rPr>
              <a:t>Criteri qualitativi</a:t>
            </a:r>
          </a:p>
        </p:txBody>
      </p:sp>
      <p:sp>
        <p:nvSpPr>
          <p:cNvPr id="34820" name="Freccia a destra 1"/>
          <p:cNvSpPr>
            <a:spLocks noChangeArrowheads="1"/>
          </p:cNvSpPr>
          <p:nvPr/>
        </p:nvSpPr>
        <p:spPr bwMode="auto">
          <a:xfrm>
            <a:off x="3948113" y="2565400"/>
            <a:ext cx="979487" cy="484188"/>
          </a:xfrm>
          <a:prstGeom prst="rightArrow">
            <a:avLst>
              <a:gd name="adj1" fmla="val 50000"/>
              <a:gd name="adj2" fmla="val 501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1449C"/>
              </a:buClr>
              <a:buChar char="•"/>
              <a:defRPr sz="28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2400">
                <a:solidFill>
                  <a:schemeClr val="tx1"/>
                </a:solidFill>
                <a:latin typeface="Arial Narrow" panose="020B0606020202030204" pitchFamily="34" charset="0"/>
              </a:defRPr>
            </a:lvl2pPr>
            <a:lvl3pPr marL="1143000" indent="-228600">
              <a:spcBef>
                <a:spcPct val="20000"/>
              </a:spcBef>
              <a:buChar char="•"/>
              <a:defRPr sz="2200">
                <a:solidFill>
                  <a:schemeClr val="tx1"/>
                </a:solidFill>
                <a:latin typeface="Arial Narrow" panose="020B0606020202030204" pitchFamily="34"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4400" b="0" i="0" u="none" strike="noStrike" kern="1200" cap="none" spc="0" normalizeH="0" baseline="0" noProof="0" smtClean="0">
              <a:ln>
                <a:noFill/>
              </a:ln>
              <a:solidFill>
                <a:srgbClr val="000000"/>
              </a:solidFill>
              <a:effectLst/>
              <a:uLnTx/>
              <a:uFillTx/>
              <a:latin typeface="DecimaWE Rg" panose="02000000000000000000" pitchFamily="2" charset="0"/>
              <a:ea typeface="+mn-ea"/>
              <a:cs typeface="Arial" panose="020B0604020202020204" pitchFamily="34" charset="0"/>
            </a:endParaRPr>
          </a:p>
        </p:txBody>
      </p:sp>
      <p:pic>
        <p:nvPicPr>
          <p:cNvPr id="34821" name="Immagin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9250" y="1384300"/>
            <a:ext cx="3502025"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Freccia a destra 1"/>
          <p:cNvSpPr>
            <a:spLocks noChangeArrowheads="1"/>
          </p:cNvSpPr>
          <p:nvPr/>
        </p:nvSpPr>
        <p:spPr bwMode="auto">
          <a:xfrm>
            <a:off x="3948113" y="4076700"/>
            <a:ext cx="979487" cy="484188"/>
          </a:xfrm>
          <a:prstGeom prst="rightArrow">
            <a:avLst>
              <a:gd name="adj1" fmla="val 50000"/>
              <a:gd name="adj2" fmla="val 50105"/>
            </a:avLst>
          </a:prstGeom>
          <a:solidFill>
            <a:schemeClr val="accent1"/>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21449C"/>
              </a:buClr>
              <a:buChar char="•"/>
              <a:defRPr sz="2800">
                <a:solidFill>
                  <a:schemeClr val="tx1"/>
                </a:solidFill>
                <a:latin typeface="Arial Narrow" panose="020B0606020202030204" pitchFamily="34" charset="0"/>
              </a:defRPr>
            </a:lvl1pPr>
            <a:lvl2pPr marL="742950" indent="-285750">
              <a:spcBef>
                <a:spcPct val="20000"/>
              </a:spcBef>
              <a:buFont typeface="Wingdings" panose="05000000000000000000" pitchFamily="2" charset="2"/>
              <a:buChar char="§"/>
              <a:defRPr sz="2400">
                <a:solidFill>
                  <a:schemeClr val="tx1"/>
                </a:solidFill>
                <a:latin typeface="Arial Narrow" panose="020B0606020202030204" pitchFamily="34" charset="0"/>
              </a:defRPr>
            </a:lvl2pPr>
            <a:lvl3pPr marL="1143000" indent="-228600">
              <a:spcBef>
                <a:spcPct val="20000"/>
              </a:spcBef>
              <a:buChar char="•"/>
              <a:defRPr sz="2200">
                <a:solidFill>
                  <a:schemeClr val="tx1"/>
                </a:solidFill>
                <a:latin typeface="Arial Narrow" panose="020B0606020202030204" pitchFamily="34"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altLang="it-IT" sz="4400" b="0" i="0" u="none" strike="noStrike" kern="1200" cap="none" spc="0" normalizeH="0" baseline="0" noProof="0" smtClean="0">
              <a:ln>
                <a:noFill/>
              </a:ln>
              <a:solidFill>
                <a:srgbClr val="000000"/>
              </a:solidFill>
              <a:effectLst/>
              <a:uLnTx/>
              <a:uFillTx/>
              <a:latin typeface="DecimaWE Rg" panose="02000000000000000000" pitchFamily="2" charset="0"/>
              <a:ea typeface="+mn-ea"/>
              <a:cs typeface="Arial" panose="020B0604020202020204" pitchFamily="34" charset="0"/>
            </a:endParaRPr>
          </a:p>
        </p:txBody>
      </p:sp>
    </p:spTree>
    <p:extLst>
      <p:ext uri="{BB962C8B-B14F-4D97-AF65-F5344CB8AC3E}">
        <p14:creationId xmlns:p14="http://schemas.microsoft.com/office/powerpoint/2010/main" val="1123309473"/>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79512" y="1340768"/>
            <a:ext cx="8784976" cy="4320480"/>
          </a:xfrm>
        </p:spPr>
        <p:txBody>
          <a:bodyPr/>
          <a:lstStyle/>
          <a:p>
            <a:pPr marL="0" indent="0">
              <a:buNone/>
            </a:pPr>
            <a:r>
              <a:rPr lang="it-IT" sz="2400" b="1" u="sng" dirty="0" smtClean="0">
                <a:latin typeface="+mj-lt"/>
              </a:rPr>
              <a:t>ASSISTENZA APPLICATIVA INSIEL</a:t>
            </a:r>
            <a:r>
              <a:rPr lang="it-IT" sz="2400" b="1" dirty="0" smtClean="0">
                <a:latin typeface="+mj-lt"/>
              </a:rPr>
              <a:t>:</a:t>
            </a:r>
          </a:p>
          <a:p>
            <a:pPr marL="0" indent="0">
              <a:buNone/>
            </a:pPr>
            <a:endParaRPr lang="it-IT" sz="2400" b="1" dirty="0">
              <a:latin typeface="+mj-lt"/>
            </a:endParaRPr>
          </a:p>
          <a:p>
            <a:pPr marL="358775" indent="-358775">
              <a:buNone/>
            </a:pPr>
            <a:r>
              <a:rPr lang="it-IT" sz="2400" b="1" dirty="0" smtClean="0">
                <a:latin typeface="+mj-lt"/>
                <a:sym typeface="Wingdings" panose="05000000000000000000" pitchFamily="2" charset="2"/>
              </a:rPr>
              <a:t> </a:t>
            </a:r>
            <a:r>
              <a:rPr lang="it-IT" sz="2400" b="1" dirty="0" smtClean="0">
                <a:latin typeface="+mj-lt"/>
              </a:rPr>
              <a:t>Numero Verde Gratuito: 800 098 788 </a:t>
            </a:r>
            <a:r>
              <a:rPr lang="it-IT" sz="2400" b="1" dirty="0">
                <a:latin typeface="+mj-lt"/>
              </a:rPr>
              <a:t>(</a:t>
            </a:r>
            <a:r>
              <a:rPr lang="it-IT" sz="2400" b="1" dirty="0" err="1">
                <a:latin typeface="+mj-lt"/>
              </a:rPr>
              <a:t>lun-ven</a:t>
            </a:r>
            <a:r>
              <a:rPr lang="it-IT" sz="2400" b="1" dirty="0">
                <a:latin typeface="+mj-lt"/>
              </a:rPr>
              <a:t> 8.00 – 18.00). </a:t>
            </a:r>
            <a:endParaRPr lang="it-IT" sz="2400" b="1" dirty="0" smtClean="0">
              <a:latin typeface="+mj-lt"/>
            </a:endParaRPr>
          </a:p>
          <a:p>
            <a:pPr marL="358775" indent="-358775">
              <a:buNone/>
            </a:pPr>
            <a:r>
              <a:rPr lang="it-IT" sz="2400" b="1" dirty="0">
                <a:latin typeface="+mj-lt"/>
                <a:sym typeface="Wingdings" panose="05000000000000000000" pitchFamily="2" charset="2"/>
              </a:rPr>
              <a:t> </a:t>
            </a:r>
            <a:r>
              <a:rPr lang="it-IT" sz="2400" b="1" dirty="0" smtClean="0">
                <a:latin typeface="+mj-lt"/>
              </a:rPr>
              <a:t>Per </a:t>
            </a:r>
            <a:r>
              <a:rPr lang="it-IT" sz="2400" b="1" dirty="0">
                <a:latin typeface="+mj-lt"/>
              </a:rPr>
              <a:t>chiamate* da telefoni cellulari o dall’estero, il numero da contattare sarà lo 040 06 49 013</a:t>
            </a:r>
            <a:r>
              <a:rPr lang="it-IT" sz="2400" b="1" dirty="0" smtClean="0">
                <a:latin typeface="+mj-lt"/>
              </a:rPr>
              <a:t>.</a:t>
            </a:r>
          </a:p>
          <a:p>
            <a:pPr marL="358775" indent="-358775">
              <a:buNone/>
            </a:pPr>
            <a:r>
              <a:rPr lang="it-IT" sz="2000" b="1" dirty="0" smtClean="0">
                <a:latin typeface="+mj-lt"/>
              </a:rPr>
              <a:t>*costo </a:t>
            </a:r>
            <a:r>
              <a:rPr lang="it-IT" sz="2000" b="1" dirty="0">
                <a:latin typeface="+mj-lt"/>
              </a:rPr>
              <a:t>della chiamata a carico dell’utente secondo la tariffa del gestore </a:t>
            </a:r>
            <a:r>
              <a:rPr lang="it-IT" sz="2000" b="1" dirty="0" smtClean="0">
                <a:latin typeface="+mj-lt"/>
              </a:rPr>
              <a:t>telefonico</a:t>
            </a:r>
          </a:p>
          <a:p>
            <a:pPr marL="358775" indent="-358775">
              <a:buNone/>
            </a:pPr>
            <a:endParaRPr lang="it-IT" sz="2400" b="1" dirty="0">
              <a:latin typeface="DecimaWE Rg" panose="02000000000000000000" pitchFamily="2" charset="0"/>
            </a:endParaRPr>
          </a:p>
        </p:txBody>
      </p:sp>
    </p:spTree>
    <p:extLst>
      <p:ext uri="{BB962C8B-B14F-4D97-AF65-F5344CB8AC3E}">
        <p14:creationId xmlns:p14="http://schemas.microsoft.com/office/powerpoint/2010/main" val="31734411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18378" y="836712"/>
            <a:ext cx="8058150" cy="762000"/>
          </a:xfrm>
        </p:spPr>
        <p:txBody>
          <a:bodyPr/>
          <a:lstStyle/>
          <a:p>
            <a:pPr algn="ctr" eaLnBrk="1" hangingPunct="1"/>
            <a:r>
              <a:rPr lang="it-IT" altLang="it-IT" dirty="0" smtClean="0">
                <a:solidFill>
                  <a:srgbClr val="0070C0"/>
                </a:solidFill>
              </a:rPr>
              <a:t>Per ulteriori informazioni</a:t>
            </a:r>
          </a:p>
        </p:txBody>
      </p:sp>
      <p:sp>
        <p:nvSpPr>
          <p:cNvPr id="96259" name="Rectangle 3"/>
          <p:cNvSpPr>
            <a:spLocks noGrp="1" noChangeArrowheads="1"/>
          </p:cNvSpPr>
          <p:nvPr>
            <p:ph type="body" idx="1"/>
          </p:nvPr>
        </p:nvSpPr>
        <p:spPr>
          <a:xfrm>
            <a:off x="107504" y="1598712"/>
            <a:ext cx="8712968" cy="4207941"/>
          </a:xfrm>
        </p:spPr>
        <p:txBody>
          <a:bodyPr/>
          <a:lstStyle/>
          <a:p>
            <a:pPr marL="0" indent="0" algn="ctr" eaLnBrk="1" hangingPunct="1">
              <a:buFontTx/>
              <a:buNone/>
            </a:pPr>
            <a:endParaRPr lang="it-IT" altLang="it-IT" sz="2000" b="1" dirty="0" smtClean="0"/>
          </a:p>
          <a:p>
            <a:pPr marL="0" indent="0" algn="ctr" eaLnBrk="1" hangingPunct="1">
              <a:buFontTx/>
              <a:buNone/>
            </a:pPr>
            <a:endParaRPr lang="it-IT" altLang="it-IT" sz="2000" b="1" dirty="0"/>
          </a:p>
          <a:p>
            <a:pPr marL="0" indent="0" algn="ctr" eaLnBrk="1" hangingPunct="1">
              <a:buFontTx/>
              <a:buNone/>
            </a:pPr>
            <a:r>
              <a:rPr lang="it-IT" altLang="it-IT" sz="2000" b="1" dirty="0" smtClean="0"/>
              <a:t>Francesca Tessaro 0432.555822 </a:t>
            </a:r>
          </a:p>
          <a:p>
            <a:pPr marL="0" indent="0" algn="ctr" eaLnBrk="1" hangingPunct="1">
              <a:buFontTx/>
              <a:buNone/>
            </a:pPr>
            <a:r>
              <a:rPr lang="it-IT" altLang="it-IT" sz="2000" b="1" dirty="0" smtClean="0"/>
              <a:t>francesca.tessaro@regione.fvg.it</a:t>
            </a:r>
          </a:p>
          <a:p>
            <a:pPr marL="0" indent="0" algn="ctr" eaLnBrk="1" hangingPunct="1">
              <a:buFontTx/>
              <a:buNone/>
            </a:pPr>
            <a:endParaRPr lang="it-IT" altLang="it-IT" sz="2000" b="1" dirty="0" smtClean="0"/>
          </a:p>
          <a:p>
            <a:pPr marL="0" indent="0" algn="ctr" eaLnBrk="1" hangingPunct="1">
              <a:buFontTx/>
              <a:buNone/>
            </a:pPr>
            <a:r>
              <a:rPr lang="it-IT" altLang="it-IT" sz="2000" b="1" dirty="0" smtClean="0"/>
              <a:t>Laura Manzini 0432.555995 </a:t>
            </a:r>
          </a:p>
          <a:p>
            <a:pPr marL="0" indent="0" algn="ctr" eaLnBrk="1" hangingPunct="1">
              <a:buFontTx/>
              <a:buNone/>
            </a:pPr>
            <a:r>
              <a:rPr lang="it-IT" altLang="it-IT" sz="2000" b="1" dirty="0" smtClean="0"/>
              <a:t>laura.manzini@regione.fvg.it</a:t>
            </a:r>
          </a:p>
          <a:p>
            <a:pPr marL="0" indent="0" algn="ctr" eaLnBrk="1" hangingPunct="1">
              <a:buFontTx/>
              <a:buNone/>
            </a:pPr>
            <a:endParaRPr lang="it-IT" altLang="it-IT" sz="2000" b="1" dirty="0" smtClean="0"/>
          </a:p>
          <a:p>
            <a:pPr marL="0" indent="0" algn="ctr" eaLnBrk="1" hangingPunct="1">
              <a:buFontTx/>
              <a:buNone/>
            </a:pPr>
            <a:endParaRPr lang="it-IT" altLang="it-IT" sz="2000" b="1" dirty="0" smtClean="0">
              <a:solidFill>
                <a:schemeClr val="accent2"/>
              </a:solidFill>
            </a:endParaRPr>
          </a:p>
        </p:txBody>
      </p:sp>
      <p:pic>
        <p:nvPicPr>
          <p:cNvPr id="49156" name="Picture 2" descr="C:\Program Files\Microsoft Office\MEDIA\CAGCAT10\j0293236.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1484" y="1067693"/>
            <a:ext cx="1439862"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71727936"/>
      </p:ext>
    </p:extLst>
  </p:cSld>
  <p:clrMapOvr>
    <a:masterClrMapping/>
  </p:clrMapOvr>
  <p:transition advTm="25124"/>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55" name="Text Box 27"/>
          <p:cNvSpPr txBox="1">
            <a:spLocks noChangeArrowheads="1"/>
          </p:cNvSpPr>
          <p:nvPr/>
        </p:nvSpPr>
        <p:spPr bwMode="auto">
          <a:xfrm>
            <a:off x="1043608" y="6309320"/>
            <a:ext cx="7467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lvl1pPr eaLnBrk="0" hangingPunct="0">
              <a:defRPr sz="4400">
                <a:solidFill>
                  <a:schemeClr val="tx1"/>
                </a:solidFill>
                <a:latin typeface="DecimaWE Rg" pitchFamily="2" charset="0"/>
              </a:defRPr>
            </a:lvl1pPr>
            <a:lvl2pPr marL="742950" indent="-285750" eaLnBrk="0" hangingPunct="0">
              <a:defRPr sz="4400">
                <a:solidFill>
                  <a:schemeClr val="tx1"/>
                </a:solidFill>
                <a:latin typeface="DecimaWE Rg" pitchFamily="2" charset="0"/>
              </a:defRPr>
            </a:lvl2pPr>
            <a:lvl3pPr marL="1143000" indent="-228600" eaLnBrk="0" hangingPunct="0">
              <a:defRPr sz="4400">
                <a:solidFill>
                  <a:schemeClr val="tx1"/>
                </a:solidFill>
                <a:latin typeface="DecimaWE Rg" pitchFamily="2" charset="0"/>
              </a:defRPr>
            </a:lvl3pPr>
            <a:lvl4pPr marL="1600200" indent="-228600" eaLnBrk="0" hangingPunct="0">
              <a:defRPr sz="4400">
                <a:solidFill>
                  <a:schemeClr val="tx1"/>
                </a:solidFill>
                <a:latin typeface="DecimaWE Rg" pitchFamily="2" charset="0"/>
              </a:defRPr>
            </a:lvl4pPr>
            <a:lvl5pPr marL="2057400" indent="-228600" eaLnBrk="0" hangingPunct="0">
              <a:defRPr sz="4400">
                <a:solidFill>
                  <a:schemeClr val="tx1"/>
                </a:solidFill>
                <a:latin typeface="DecimaWE Rg" pitchFamily="2" charset="0"/>
              </a:defRPr>
            </a:lvl5pPr>
            <a:lvl6pPr marL="2514600" indent="-228600" algn="ctr" eaLnBrk="0" fontAlgn="base" hangingPunct="0">
              <a:spcBef>
                <a:spcPct val="0"/>
              </a:spcBef>
              <a:spcAft>
                <a:spcPct val="0"/>
              </a:spcAft>
              <a:defRPr sz="4400">
                <a:solidFill>
                  <a:schemeClr val="tx1"/>
                </a:solidFill>
                <a:latin typeface="DecimaWE Rg" pitchFamily="2" charset="0"/>
              </a:defRPr>
            </a:lvl6pPr>
            <a:lvl7pPr marL="2971800" indent="-228600" algn="ctr" eaLnBrk="0" fontAlgn="base" hangingPunct="0">
              <a:spcBef>
                <a:spcPct val="0"/>
              </a:spcBef>
              <a:spcAft>
                <a:spcPct val="0"/>
              </a:spcAft>
              <a:defRPr sz="4400">
                <a:solidFill>
                  <a:schemeClr val="tx1"/>
                </a:solidFill>
                <a:latin typeface="DecimaWE Rg" pitchFamily="2" charset="0"/>
              </a:defRPr>
            </a:lvl7pPr>
            <a:lvl8pPr marL="3429000" indent="-228600" algn="ctr" eaLnBrk="0" fontAlgn="base" hangingPunct="0">
              <a:spcBef>
                <a:spcPct val="0"/>
              </a:spcBef>
              <a:spcAft>
                <a:spcPct val="0"/>
              </a:spcAft>
              <a:defRPr sz="4400">
                <a:solidFill>
                  <a:schemeClr val="tx1"/>
                </a:solidFill>
                <a:latin typeface="DecimaWE Rg" pitchFamily="2" charset="0"/>
              </a:defRPr>
            </a:lvl8pPr>
            <a:lvl9pPr marL="3886200" indent="-228600" algn="ctr" eaLnBrk="0" fontAlgn="base" hangingPunct="0">
              <a:spcBef>
                <a:spcPct val="0"/>
              </a:spcBef>
              <a:spcAft>
                <a:spcPct val="0"/>
              </a:spcAft>
              <a:defRPr sz="4400">
                <a:solidFill>
                  <a:schemeClr val="tx1"/>
                </a:solidFill>
                <a:latin typeface="DecimaWE Rg" pitchFamily="2" charset="0"/>
              </a:defRPr>
            </a:lvl9pPr>
          </a:lstStyle>
          <a:p>
            <a:pPr eaLnBrk="1" hangingPunct="1">
              <a:spcBef>
                <a:spcPct val="50000"/>
              </a:spcBef>
            </a:pPr>
            <a:r>
              <a:rPr lang="it-IT" sz="2000" dirty="0">
                <a:solidFill>
                  <a:schemeClr val="bg1"/>
                </a:solidFill>
                <a:latin typeface="+mj-lt"/>
              </a:rPr>
              <a:t>Direzione </a:t>
            </a:r>
            <a:r>
              <a:rPr lang="it-IT" sz="2000" dirty="0" smtClean="0">
                <a:solidFill>
                  <a:schemeClr val="bg1"/>
                </a:solidFill>
                <a:latin typeface="+mj-lt"/>
              </a:rPr>
              <a:t>Centrale Cultura e Sport</a:t>
            </a:r>
            <a:endParaRPr lang="it-IT" sz="2000" dirty="0">
              <a:solidFill>
                <a:schemeClr val="bg1"/>
              </a:solidFill>
              <a:latin typeface="+mj-lt"/>
            </a:endParaRPr>
          </a:p>
        </p:txBody>
      </p:sp>
      <p:sp>
        <p:nvSpPr>
          <p:cNvPr id="3" name="Titolo 2"/>
          <p:cNvSpPr>
            <a:spLocks noGrp="1"/>
          </p:cNvSpPr>
          <p:nvPr>
            <p:ph type="title"/>
          </p:nvPr>
        </p:nvSpPr>
        <p:spPr>
          <a:xfrm>
            <a:off x="323528" y="1556792"/>
            <a:ext cx="8589640" cy="3672408"/>
          </a:xfrm>
        </p:spPr>
        <p:txBody>
          <a:bodyPr/>
          <a:lstStyle/>
          <a:p>
            <a:pPr algn="ctr"/>
            <a:r>
              <a:rPr lang="it-IT" sz="6600" dirty="0" smtClean="0">
                <a:solidFill>
                  <a:schemeClr val="tx1"/>
                </a:solidFill>
              </a:rPr>
              <a:t>GRAZIE  PER</a:t>
            </a:r>
            <a:br>
              <a:rPr lang="it-IT" sz="6600" dirty="0" smtClean="0">
                <a:solidFill>
                  <a:schemeClr val="tx1"/>
                </a:solidFill>
              </a:rPr>
            </a:br>
            <a:r>
              <a:rPr lang="it-IT" sz="6600" dirty="0" smtClean="0">
                <a:solidFill>
                  <a:schemeClr val="tx1"/>
                </a:solidFill>
              </a:rPr>
              <a:t>L’ATTENZIONE</a:t>
            </a:r>
            <a:endParaRPr lang="it-IT" sz="6600" dirty="0">
              <a:solidFill>
                <a:schemeClr val="bg1"/>
              </a:solidFill>
            </a:endParaRPr>
          </a:p>
        </p:txBody>
      </p:sp>
    </p:spTree>
    <p:extLst>
      <p:ext uri="{BB962C8B-B14F-4D97-AF65-F5344CB8AC3E}">
        <p14:creationId xmlns:p14="http://schemas.microsoft.com/office/powerpoint/2010/main" val="32174050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a:xfrm>
            <a:off x="468313" y="1052513"/>
            <a:ext cx="8058150" cy="762000"/>
          </a:xfrm>
        </p:spPr>
        <p:txBody>
          <a:bodyPr/>
          <a:lstStyle/>
          <a:p>
            <a:pPr algn="ctr"/>
            <a:r>
              <a:rPr lang="it-IT" altLang="it-IT" sz="3200" dirty="0" smtClean="0">
                <a:solidFill>
                  <a:srgbClr val="3333CC"/>
                </a:solidFill>
              </a:rPr>
              <a:t>Il Quadro Logico</a:t>
            </a:r>
          </a:p>
        </p:txBody>
      </p:sp>
      <p:sp>
        <p:nvSpPr>
          <p:cNvPr id="36867" name="Segnaposto contenuto 2"/>
          <p:cNvSpPr>
            <a:spLocks noGrp="1"/>
          </p:cNvSpPr>
          <p:nvPr>
            <p:ph idx="1"/>
          </p:nvPr>
        </p:nvSpPr>
        <p:spPr/>
        <p:txBody>
          <a:bodyPr/>
          <a:lstStyle/>
          <a:p>
            <a:r>
              <a:rPr lang="it-IT" altLang="it-IT" dirty="0" smtClean="0"/>
              <a:t>Si tratta di un metodo di pianificazione, uno strumento di lavoro che permette di verificare la fattibilità e la coerenza del progetto che si intende presentare</a:t>
            </a:r>
          </a:p>
          <a:p>
            <a:endParaRPr lang="it-IT" altLang="it-IT" dirty="0" smtClean="0"/>
          </a:p>
          <a:p>
            <a:r>
              <a:rPr lang="it-IT" altLang="it-IT" dirty="0" smtClean="0"/>
              <a:t>Schema semplificato di aiuto nella costruzione del progetto</a:t>
            </a:r>
          </a:p>
        </p:txBody>
      </p:sp>
    </p:spTree>
    <p:extLst>
      <p:ext uri="{BB962C8B-B14F-4D97-AF65-F5344CB8AC3E}">
        <p14:creationId xmlns:p14="http://schemas.microsoft.com/office/powerpoint/2010/main" val="3216079234"/>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p:cNvSpPr>
            <a:spLocks noGrp="1"/>
          </p:cNvSpPr>
          <p:nvPr>
            <p:ph type="title"/>
          </p:nvPr>
        </p:nvSpPr>
        <p:spPr>
          <a:xfrm>
            <a:off x="400050" y="877888"/>
            <a:ext cx="8058150" cy="762000"/>
          </a:xfrm>
        </p:spPr>
        <p:txBody>
          <a:bodyPr/>
          <a:lstStyle/>
          <a:p>
            <a:pPr algn="ctr"/>
            <a:r>
              <a:rPr lang="it-IT" altLang="it-IT" dirty="0" smtClean="0">
                <a:solidFill>
                  <a:srgbClr val="0070C0"/>
                </a:solidFill>
              </a:rPr>
              <a:t> Quadro logico</a:t>
            </a:r>
          </a:p>
        </p:txBody>
      </p:sp>
      <p:pic>
        <p:nvPicPr>
          <p:cNvPr id="3" name="Segnaposto contenuto 2"/>
          <p:cNvPicPr>
            <a:picLocks noGrp="1" noChangeAspect="1"/>
          </p:cNvPicPr>
          <p:nvPr>
            <p:ph idx="1"/>
          </p:nvPr>
        </p:nvPicPr>
        <p:blipFill>
          <a:blip r:embed="rId2"/>
          <a:stretch>
            <a:fillRect/>
          </a:stretch>
        </p:blipFill>
        <p:spPr>
          <a:xfrm>
            <a:off x="400051" y="1556792"/>
            <a:ext cx="7969458" cy="4320480"/>
          </a:xfrm>
          <a:prstGeom prst="rect">
            <a:avLst/>
          </a:prstGeom>
        </p:spPr>
      </p:pic>
    </p:spTree>
    <p:extLst>
      <p:ext uri="{BB962C8B-B14F-4D97-AF65-F5344CB8AC3E}">
        <p14:creationId xmlns:p14="http://schemas.microsoft.com/office/powerpoint/2010/main" val="402740907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p:txBody>
          <a:bodyPr/>
          <a:lstStyle/>
          <a:p>
            <a:pPr algn="ctr"/>
            <a:r>
              <a:rPr lang="it-IT" altLang="it-IT" dirty="0" smtClean="0">
                <a:solidFill>
                  <a:srgbClr val="0070C0"/>
                </a:solidFill>
              </a:rPr>
              <a:t>Procura</a:t>
            </a:r>
          </a:p>
        </p:txBody>
      </p:sp>
      <p:sp>
        <p:nvSpPr>
          <p:cNvPr id="3" name="Segnaposto contenuto 2"/>
          <p:cNvSpPr>
            <a:spLocks noGrp="1"/>
          </p:cNvSpPr>
          <p:nvPr>
            <p:ph idx="1"/>
          </p:nvPr>
        </p:nvSpPr>
        <p:spPr>
          <a:xfrm>
            <a:off x="400050" y="1981200"/>
            <a:ext cx="8420100" cy="3679825"/>
          </a:xfrm>
        </p:spPr>
        <p:txBody>
          <a:bodyPr/>
          <a:lstStyle/>
          <a:p>
            <a:pPr marL="0" indent="0" algn="just">
              <a:buFontTx/>
              <a:buNone/>
              <a:defRPr/>
            </a:pPr>
            <a:r>
              <a:rPr lang="it-IT" sz="2600" b="1" u="sng" dirty="0" smtClean="0">
                <a:solidFill>
                  <a:srgbClr val="000000"/>
                </a:solidFill>
              </a:rPr>
              <a:t>Quando va utilizzata:</a:t>
            </a:r>
          </a:p>
          <a:p>
            <a:pPr marL="0" indent="0" algn="just">
              <a:buFontTx/>
              <a:buNone/>
              <a:defRPr/>
            </a:pPr>
            <a:endParaRPr lang="it-IT" sz="1200" b="1" u="sng" dirty="0" smtClean="0">
              <a:solidFill>
                <a:srgbClr val="000000"/>
              </a:solidFill>
            </a:endParaRPr>
          </a:p>
          <a:p>
            <a:pPr marL="514350" indent="-514350" algn="just">
              <a:buFontTx/>
              <a:buAutoNum type="alphaLcParenR"/>
              <a:defRPr/>
            </a:pPr>
            <a:r>
              <a:rPr lang="it-IT" sz="2600" b="1" dirty="0" smtClean="0"/>
              <a:t>Nel caso in cui il legale </a:t>
            </a:r>
            <a:r>
              <a:rPr lang="it-IT" sz="2600" b="1" dirty="0"/>
              <a:t>rappresentante </a:t>
            </a:r>
            <a:r>
              <a:rPr lang="it-IT" sz="2600" b="1" dirty="0" smtClean="0"/>
              <a:t>incarichi un </a:t>
            </a:r>
            <a:r>
              <a:rPr lang="it-IT" sz="2600" b="1" dirty="0"/>
              <a:t>terzo soggetto </a:t>
            </a:r>
            <a:r>
              <a:rPr lang="it-IT" sz="2600" b="1" dirty="0" smtClean="0"/>
              <a:t>di compilare, sottoscrivere/o presentare la domanda;</a:t>
            </a:r>
          </a:p>
          <a:p>
            <a:pPr marL="514350" indent="-514350" algn="just">
              <a:buFontTx/>
              <a:buAutoNum type="alphaLcParenR"/>
              <a:defRPr/>
            </a:pPr>
            <a:r>
              <a:rPr lang="it-IT" sz="2600" b="1" dirty="0" smtClean="0"/>
              <a:t>per la presentazione della scheda partner </a:t>
            </a:r>
            <a:r>
              <a:rPr lang="it-IT" sz="2000" dirty="0" smtClean="0">
                <a:solidFill>
                  <a:srgbClr val="FF0000"/>
                </a:solidFill>
              </a:rPr>
              <a:t>(utilizzando la specifica procura che può essere sottoscritta analogicamente).</a:t>
            </a:r>
            <a:endParaRPr lang="it-IT" sz="1200" b="1" dirty="0" smtClean="0">
              <a:solidFill>
                <a:srgbClr val="000000"/>
              </a:solidFill>
            </a:endParaRPr>
          </a:p>
          <a:p>
            <a:pPr marL="0" indent="0" algn="just">
              <a:buFontTx/>
              <a:buNone/>
              <a:defRPr/>
            </a:pPr>
            <a:r>
              <a:rPr lang="it-IT" sz="2600" b="1" u="sng" dirty="0" smtClean="0">
                <a:solidFill>
                  <a:srgbClr val="000000"/>
                </a:solidFill>
              </a:rPr>
              <a:t>Ricordarsi</a:t>
            </a:r>
            <a:r>
              <a:rPr lang="it-IT" sz="2600" b="1" u="sng" dirty="0" smtClean="0"/>
              <a:t>, nel caso di firma autografa, </a:t>
            </a:r>
            <a:r>
              <a:rPr lang="it-IT" sz="2600" b="1" u="sng" dirty="0" smtClean="0">
                <a:solidFill>
                  <a:srgbClr val="000000"/>
                </a:solidFill>
              </a:rPr>
              <a:t>di allegare fotocopia del documento d’identità del sottoscrittore.</a:t>
            </a:r>
            <a:endParaRPr lang="it-IT" sz="2600" b="1" u="sng" dirty="0">
              <a:solidFill>
                <a:srgbClr val="000000"/>
              </a:solidFill>
            </a:endParaRPr>
          </a:p>
        </p:txBody>
      </p:sp>
    </p:spTree>
    <p:extLst>
      <p:ext uri="{BB962C8B-B14F-4D97-AF65-F5344CB8AC3E}">
        <p14:creationId xmlns:p14="http://schemas.microsoft.com/office/powerpoint/2010/main" val="288043724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olo 1"/>
          <p:cNvSpPr>
            <a:spLocks noGrp="1"/>
          </p:cNvSpPr>
          <p:nvPr>
            <p:ph type="title"/>
          </p:nvPr>
        </p:nvSpPr>
        <p:spPr>
          <a:xfrm>
            <a:off x="395536" y="908720"/>
            <a:ext cx="8058150" cy="566192"/>
          </a:xfrm>
        </p:spPr>
        <p:txBody>
          <a:bodyPr/>
          <a:lstStyle/>
          <a:p>
            <a:pPr algn="ctr"/>
            <a:r>
              <a:rPr lang="it-IT" altLang="it-IT" dirty="0" smtClean="0">
                <a:solidFill>
                  <a:srgbClr val="0070C0"/>
                </a:solidFill>
              </a:rPr>
              <a:t>Procura</a:t>
            </a:r>
          </a:p>
        </p:txBody>
      </p:sp>
      <p:pic>
        <p:nvPicPr>
          <p:cNvPr id="39939" name="Segnaposto contenuto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11413" y="1628775"/>
            <a:ext cx="4321175" cy="4392613"/>
          </a:xfrm>
          <a:ln>
            <a:solidFill>
              <a:schemeClr val="tx1"/>
            </a:solidFill>
            <a:miter lim="800000"/>
            <a:headEnd/>
            <a:tailEnd/>
          </a:ln>
        </p:spPr>
      </p:pic>
    </p:spTree>
    <p:extLst>
      <p:ext uri="{BB962C8B-B14F-4D97-AF65-F5344CB8AC3E}">
        <p14:creationId xmlns:p14="http://schemas.microsoft.com/office/powerpoint/2010/main" val="114965183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3" name="Immagine 6"/>
          <p:cNvPicPr>
            <a:picLocks noChangeAspect="1" noChangeArrowheads="1"/>
          </p:cNvPicPr>
          <p:nvPr/>
        </p:nvPicPr>
        <p:blipFill>
          <a:blip r:embed="rId2">
            <a:extLst>
              <a:ext uri="{28A0092B-C50C-407E-A947-70E740481C1C}">
                <a14:useLocalDpi xmlns:a14="http://schemas.microsoft.com/office/drawing/2010/main" val="0"/>
              </a:ext>
            </a:extLst>
          </a:blip>
          <a:srcRect l="28954" t="9595" r="26421" b="7011"/>
          <a:stretch>
            <a:fillRect/>
          </a:stretch>
        </p:blipFill>
        <p:spPr bwMode="auto">
          <a:xfrm>
            <a:off x="4932363" y="1844675"/>
            <a:ext cx="38385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ttangolo arrotondato 2"/>
          <p:cNvSpPr/>
          <p:nvPr/>
        </p:nvSpPr>
        <p:spPr bwMode="auto">
          <a:xfrm rot="1726483">
            <a:off x="5073650" y="954088"/>
            <a:ext cx="1327150" cy="931862"/>
          </a:xfrm>
          <a:prstGeom prst="roundRect">
            <a:avLst/>
          </a:prstGeom>
          <a:solidFill>
            <a:srgbClr val="FF7C80">
              <a:alpha val="1000"/>
            </a:srgbClr>
          </a:solidFill>
          <a:ln>
            <a:solidFill>
              <a:srgbClr val="FF0000"/>
            </a:solidFill>
            <a:headEnd type="none" w="med" len="med"/>
            <a:tailEnd type="none" w="med" len="med"/>
          </a:ln>
          <a:extLst/>
        </p:spPr>
        <p:style>
          <a:lnRef idx="2">
            <a:schemeClr val="dk1"/>
          </a:lnRef>
          <a:fillRef idx="1">
            <a:schemeClr val="lt1"/>
          </a:fillRef>
          <a:effectRef idx="0">
            <a:schemeClr val="dk1"/>
          </a:effectRef>
          <a:fontRef idx="minor">
            <a:schemeClr val="dk1"/>
          </a:fontRef>
        </p:style>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sz="1400" b="1" i="0" u="none" strike="noStrike" kern="1200" cap="none" spc="0" normalizeH="0" baseline="0" noProof="0" dirty="0">
                <a:ln w="0"/>
                <a:solidFill>
                  <a:srgbClr val="FF0000"/>
                </a:solidFill>
                <a:effectLst>
                  <a:outerShdw blurRad="38100" dist="19050" dir="2700000" algn="tl" rotWithShape="0">
                    <a:srgbClr val="000000">
                      <a:alpha val="40000"/>
                    </a:srgbClr>
                  </a:outerShdw>
                </a:effectLst>
                <a:uLnTx/>
                <a:uFillTx/>
                <a:latin typeface="Arial Narrow"/>
                <a:ea typeface="+mn-ea"/>
                <a:cs typeface="+mn-cs"/>
              </a:rPr>
              <a:t>Da scansionare e allegare se dovuta</a:t>
            </a:r>
          </a:p>
        </p:txBody>
      </p:sp>
      <p:pic>
        <p:nvPicPr>
          <p:cNvPr id="2" name="Immagine 1"/>
          <p:cNvPicPr>
            <a:picLocks noChangeAspect="1"/>
          </p:cNvPicPr>
          <p:nvPr/>
        </p:nvPicPr>
        <p:blipFill>
          <a:blip r:embed="rId3"/>
          <a:stretch>
            <a:fillRect/>
          </a:stretch>
        </p:blipFill>
        <p:spPr>
          <a:xfrm>
            <a:off x="107504" y="1412775"/>
            <a:ext cx="4603217" cy="4464149"/>
          </a:xfrm>
          <a:prstGeom prst="rect">
            <a:avLst/>
          </a:prstGeom>
        </p:spPr>
      </p:pic>
      <p:sp>
        <p:nvSpPr>
          <p:cNvPr id="4" name="CasellaDiTesto 3"/>
          <p:cNvSpPr txBox="1"/>
          <p:nvPr/>
        </p:nvSpPr>
        <p:spPr>
          <a:xfrm>
            <a:off x="4355976" y="4293097"/>
            <a:ext cx="504056" cy="216024"/>
          </a:xfrm>
          <a:prstGeom prst="rect">
            <a:avLst/>
          </a:prstGeom>
          <a:solidFill>
            <a:srgbClr val="FFC000"/>
          </a:solidFill>
        </p:spPr>
        <p:txBody>
          <a:bodyPr wrap="square" rtlCol="0">
            <a:spAutoFit/>
          </a:bodyPr>
          <a:lstStyle/>
          <a:p>
            <a:endParaRPr lang="it-IT" dirty="0"/>
          </a:p>
        </p:txBody>
      </p:sp>
    </p:spTree>
    <p:extLst>
      <p:ext uri="{BB962C8B-B14F-4D97-AF65-F5344CB8AC3E}">
        <p14:creationId xmlns:p14="http://schemas.microsoft.com/office/powerpoint/2010/main" val="51900650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a:xfrm>
            <a:off x="160338" y="893763"/>
            <a:ext cx="4752975" cy="1095375"/>
          </a:xfrm>
        </p:spPr>
        <p:txBody>
          <a:bodyPr/>
          <a:lstStyle/>
          <a:p>
            <a:pPr algn="ctr"/>
            <a:r>
              <a:rPr lang="it-IT" altLang="it-IT" dirty="0" smtClean="0">
                <a:solidFill>
                  <a:srgbClr val="0070C0"/>
                </a:solidFill>
              </a:rPr>
              <a:t>Scheda partner</a:t>
            </a:r>
            <a:br>
              <a:rPr lang="it-IT" altLang="it-IT" dirty="0" smtClean="0">
                <a:solidFill>
                  <a:srgbClr val="0070C0"/>
                </a:solidFill>
              </a:rPr>
            </a:br>
            <a:r>
              <a:rPr lang="it-IT" altLang="it-IT" sz="2400" dirty="0" smtClean="0">
                <a:solidFill>
                  <a:srgbClr val="FF0000"/>
                </a:solidFill>
              </a:rPr>
              <a:t>(</a:t>
            </a:r>
            <a:r>
              <a:rPr lang="it-IT" altLang="it-IT" sz="2400" dirty="0" err="1" smtClean="0">
                <a:solidFill>
                  <a:srgbClr val="FF0000"/>
                </a:solidFill>
              </a:rPr>
              <a:t>max</a:t>
            </a:r>
            <a:r>
              <a:rPr lang="it-IT" altLang="it-IT" sz="2400" dirty="0" smtClean="0">
                <a:solidFill>
                  <a:srgbClr val="FF0000"/>
                </a:solidFill>
              </a:rPr>
              <a:t> n. 5 partner)</a:t>
            </a:r>
          </a:p>
        </p:txBody>
      </p:sp>
      <p:sp>
        <p:nvSpPr>
          <p:cNvPr id="40964" name="CasellaDiTesto 2"/>
          <p:cNvSpPr txBox="1">
            <a:spLocks noChangeArrowheads="1"/>
          </p:cNvSpPr>
          <p:nvPr/>
        </p:nvSpPr>
        <p:spPr bwMode="auto">
          <a:xfrm>
            <a:off x="160338" y="1923233"/>
            <a:ext cx="4752975"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21449C"/>
              </a:buClr>
              <a:buChar char="•"/>
              <a:defRPr sz="2800">
                <a:solidFill>
                  <a:schemeClr val="tx1"/>
                </a:solidFill>
                <a:latin typeface="DecimaWE Rg" panose="02000000000000000000" pitchFamily="2" charset="0"/>
              </a:defRPr>
            </a:lvl1pPr>
            <a:lvl2pPr marL="742950" indent="-285750">
              <a:spcBef>
                <a:spcPct val="20000"/>
              </a:spcBef>
              <a:buFont typeface="Wingdings" panose="05000000000000000000" pitchFamily="2" charset="2"/>
              <a:buChar char="§"/>
              <a:defRPr sz="2400">
                <a:solidFill>
                  <a:schemeClr val="tx1"/>
                </a:solidFill>
                <a:latin typeface="DecimaWE Rg" panose="02000000000000000000" pitchFamily="2" charset="0"/>
              </a:defRPr>
            </a:lvl2pPr>
            <a:lvl3pPr marL="1143000" indent="-228600">
              <a:spcBef>
                <a:spcPct val="20000"/>
              </a:spcBef>
              <a:buChar char="•"/>
              <a:defRPr sz="2200">
                <a:solidFill>
                  <a:schemeClr val="tx1"/>
                </a:solidFill>
                <a:latin typeface="DecimaWE Rg" panose="02000000000000000000" pitchFamily="2" charset="0"/>
              </a:defRPr>
            </a:lvl3pPr>
            <a:lvl4pPr marL="1600200" indent="-228600">
              <a:spcBef>
                <a:spcPct val="20000"/>
              </a:spcBef>
              <a:defRPr>
                <a:solidFill>
                  <a:schemeClr val="tx1"/>
                </a:solidFill>
                <a:latin typeface="DecimaW03 Rg"/>
              </a:defRPr>
            </a:lvl4pPr>
            <a:lvl5pPr marL="2057400" indent="-228600">
              <a:spcBef>
                <a:spcPct val="20000"/>
              </a:spcBef>
              <a:buChar char="»"/>
              <a:defRPr>
                <a:solidFill>
                  <a:schemeClr val="tx1"/>
                </a:solidFill>
                <a:latin typeface="DecimaW03 Rg"/>
              </a:defRPr>
            </a:lvl5pPr>
            <a:lvl6pPr marL="2514600" indent="-228600" eaLnBrk="0" fontAlgn="base" hangingPunct="0">
              <a:spcBef>
                <a:spcPct val="20000"/>
              </a:spcBef>
              <a:spcAft>
                <a:spcPct val="0"/>
              </a:spcAft>
              <a:buChar char="»"/>
              <a:defRPr>
                <a:solidFill>
                  <a:schemeClr val="tx1"/>
                </a:solidFill>
                <a:latin typeface="DecimaW03 Rg"/>
              </a:defRPr>
            </a:lvl6pPr>
            <a:lvl7pPr marL="2971800" indent="-228600" eaLnBrk="0" fontAlgn="base" hangingPunct="0">
              <a:spcBef>
                <a:spcPct val="20000"/>
              </a:spcBef>
              <a:spcAft>
                <a:spcPct val="0"/>
              </a:spcAft>
              <a:buChar char="»"/>
              <a:defRPr>
                <a:solidFill>
                  <a:schemeClr val="tx1"/>
                </a:solidFill>
                <a:latin typeface="DecimaW03 Rg"/>
              </a:defRPr>
            </a:lvl7pPr>
            <a:lvl8pPr marL="3429000" indent="-228600" eaLnBrk="0" fontAlgn="base" hangingPunct="0">
              <a:spcBef>
                <a:spcPct val="20000"/>
              </a:spcBef>
              <a:spcAft>
                <a:spcPct val="0"/>
              </a:spcAft>
              <a:buChar char="»"/>
              <a:defRPr>
                <a:solidFill>
                  <a:schemeClr val="tx1"/>
                </a:solidFill>
                <a:latin typeface="DecimaW03 Rg"/>
              </a:defRPr>
            </a:lvl8pPr>
            <a:lvl9pPr marL="3886200" indent="-228600" eaLnBrk="0" fontAlgn="base" hangingPunct="0">
              <a:spcBef>
                <a:spcPct val="20000"/>
              </a:spcBef>
              <a:spcAft>
                <a:spcPct val="0"/>
              </a:spcAft>
              <a:buChar char="»"/>
              <a:defRPr>
                <a:solidFill>
                  <a:schemeClr val="tx1"/>
                </a:solidFill>
                <a:latin typeface="DecimaW03 Rg"/>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b="1" i="0" u="none" strike="noStrike" kern="1200" cap="none" spc="0" normalizeH="0" baseline="0" noProof="0" dirty="0" smtClean="0">
                <a:ln>
                  <a:noFill/>
                </a:ln>
                <a:solidFill>
                  <a:srgbClr val="000000"/>
                </a:solidFill>
                <a:effectLst/>
                <a:uLnTx/>
                <a:uFillTx/>
                <a:latin typeface="Arial Narrow"/>
                <a:ea typeface="+mn-ea"/>
                <a:cs typeface="Arial" panose="020B0604020202020204" pitchFamily="34" charset="0"/>
              </a:rPr>
              <a:t>ATTENZIONE</a:t>
            </a:r>
          </a:p>
          <a:p>
            <a:pPr marL="0" marR="0" lvl="0" indent="0" algn="ctr" defTabSz="914400" rtl="0" eaLnBrk="0" fontAlgn="base" latinLnBrk="0" hangingPunct="0">
              <a:lnSpc>
                <a:spcPct val="100000"/>
              </a:lnSpc>
              <a:spcBef>
                <a:spcPct val="0"/>
              </a:spcBef>
              <a:spcAft>
                <a:spcPct val="0"/>
              </a:spcAft>
              <a:buClrTx/>
              <a:buSzTx/>
              <a:buFontTx/>
              <a:buNone/>
              <a:tabLst/>
              <a:defRPr/>
            </a:pPr>
            <a:endParaRPr lang="it-IT" altLang="it-IT" sz="1600" b="1" dirty="0">
              <a:solidFill>
                <a:srgbClr val="000000"/>
              </a:solidFill>
              <a:latin typeface="Arial Narrow"/>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altLang="it-IT" sz="1600" b="1" i="0" u="none" strike="noStrike" kern="1200" cap="none" spc="0" normalizeH="0" baseline="0" noProof="0" dirty="0" smtClean="0">
              <a:ln>
                <a:noFill/>
              </a:ln>
              <a:solidFill>
                <a:srgbClr val="000000"/>
              </a:solidFill>
              <a:effectLst/>
              <a:uLnTx/>
              <a:uFillTx/>
              <a:latin typeface="Arial Narrow"/>
              <a:ea typeface="+mn-ea"/>
              <a:cs typeface="Arial" panose="020B0604020202020204" pitchFamily="34" charset="0"/>
            </a:endParaRPr>
          </a:p>
          <a:p>
            <a:pPr marL="285750" marR="0" lvl="0" indent="-285750" algn="just" defTabSz="914400" rtl="0" eaLnBrk="0" fontAlgn="base" latinLnBrk="0" hangingPunct="0">
              <a:lnSpc>
                <a:spcPct val="100000"/>
              </a:lnSpc>
              <a:spcBef>
                <a:spcPct val="0"/>
              </a:spcBef>
              <a:spcAft>
                <a:spcPct val="0"/>
              </a:spcAft>
              <a:buClrTx/>
              <a:buSzTx/>
              <a:buFont typeface="Wingdings" panose="05000000000000000000" pitchFamily="2" charset="2"/>
              <a:buChar char="Ø"/>
              <a:tabLst/>
              <a:defRPr/>
            </a:pPr>
            <a:r>
              <a:rPr kumimoji="0" lang="it-IT" altLang="it-IT" sz="1800" b="1" i="0" u="none" strike="noStrike" kern="1200" cap="none" spc="0" normalizeH="0" noProof="0" dirty="0" smtClean="0">
                <a:ln>
                  <a:noFill/>
                </a:ln>
                <a:solidFill>
                  <a:srgbClr val="000000"/>
                </a:solidFill>
                <a:effectLst/>
                <a:uLnTx/>
                <a:uFillTx/>
                <a:latin typeface="Arial Narrow"/>
                <a:ea typeface="+mn-ea"/>
                <a:cs typeface="Arial" panose="020B0604020202020204" pitchFamily="34" charset="0"/>
              </a:rPr>
              <a:t>-LE SCHEDE PARTNER POSSONO ESSERE FIRMATE SOLO DIGITALMENTE.</a:t>
            </a:r>
          </a:p>
          <a:p>
            <a:pPr marL="285750" lvl="0" indent="-285750" algn="just" eaLnBrk="0" hangingPunct="0">
              <a:spcBef>
                <a:spcPct val="0"/>
              </a:spcBef>
              <a:buClrTx/>
              <a:buFont typeface="Wingdings" panose="05000000000000000000" pitchFamily="2" charset="2"/>
              <a:buChar char="Ø"/>
              <a:defRPr/>
            </a:pPr>
            <a:r>
              <a:rPr kumimoji="0" lang="it-IT" altLang="it-IT" sz="1800" b="1" i="0" u="none" strike="noStrike" kern="1200" cap="none" spc="0" normalizeH="0" noProof="0" dirty="0" smtClean="0">
                <a:ln>
                  <a:noFill/>
                </a:ln>
                <a:solidFill>
                  <a:srgbClr val="000000"/>
                </a:solidFill>
                <a:effectLst/>
                <a:uLnTx/>
                <a:uFillTx/>
                <a:latin typeface="Arial Narrow"/>
                <a:ea typeface="+mn-ea"/>
                <a:cs typeface="Arial" panose="020B0604020202020204" pitchFamily="34" charset="0"/>
              </a:rPr>
              <a:t>È AMMESSA LA SOTTOSCRIZIONE </a:t>
            </a:r>
            <a:r>
              <a:rPr lang="it-IT" altLang="it-IT" sz="1800" b="1" dirty="0" smtClean="0">
                <a:solidFill>
                  <a:srgbClr val="000000"/>
                </a:solidFill>
                <a:latin typeface="Arial Narrow"/>
                <a:cs typeface="Arial" panose="020B0604020202020204" pitchFamily="34" charset="0"/>
              </a:rPr>
              <a:t>DA </a:t>
            </a:r>
            <a:r>
              <a:rPr lang="it-IT" altLang="it-IT" sz="1800" b="1" dirty="0">
                <a:solidFill>
                  <a:srgbClr val="000000"/>
                </a:solidFill>
                <a:latin typeface="Arial Narrow"/>
                <a:cs typeface="Arial" panose="020B0604020202020204" pitchFamily="34" charset="0"/>
              </a:rPr>
              <a:t>PARTE DI UN </a:t>
            </a:r>
            <a:r>
              <a:rPr lang="it-IT" altLang="it-IT" sz="1800" b="1" dirty="0" smtClean="0">
                <a:solidFill>
                  <a:srgbClr val="000000"/>
                </a:solidFill>
                <a:latin typeface="Arial Narrow"/>
                <a:cs typeface="Arial" panose="020B0604020202020204" pitchFamily="34" charset="0"/>
              </a:rPr>
              <a:t>DELEGATO</a:t>
            </a:r>
            <a:r>
              <a:rPr kumimoji="0" lang="it-IT" altLang="it-IT" sz="1800" b="1" i="0" u="none" strike="noStrike" kern="1200" cap="none" spc="0" normalizeH="0" noProof="0" dirty="0" smtClean="0">
                <a:ln>
                  <a:noFill/>
                </a:ln>
                <a:solidFill>
                  <a:srgbClr val="000000"/>
                </a:solidFill>
                <a:effectLst/>
                <a:uLnTx/>
                <a:uFillTx/>
                <a:latin typeface="Arial Narrow"/>
                <a:ea typeface="+mn-ea"/>
                <a:cs typeface="Arial" panose="020B0604020202020204" pitchFamily="34" charset="0"/>
              </a:rPr>
              <a:t> </a:t>
            </a:r>
            <a:r>
              <a:rPr kumimoji="0" lang="it-IT" altLang="it-IT" sz="1400" b="1" i="0" u="none" strike="noStrike" kern="1200" cap="none" spc="0" normalizeH="0" noProof="0" dirty="0" smtClean="0">
                <a:ln>
                  <a:noFill/>
                </a:ln>
                <a:solidFill>
                  <a:srgbClr val="FF0000"/>
                </a:solidFill>
                <a:effectLst/>
                <a:uLnTx/>
                <a:uFillTx/>
                <a:latin typeface="Arial Narrow"/>
                <a:ea typeface="+mn-ea"/>
                <a:cs typeface="Arial" panose="020B0604020202020204" pitchFamily="34" charset="0"/>
              </a:rPr>
              <a:t>(SEMPRE CON FIRMA DIGITALE)</a:t>
            </a:r>
            <a:r>
              <a:rPr kumimoji="0" lang="it-IT" altLang="it-IT" sz="1800" b="1" i="0" u="none" strike="noStrike" kern="1200" cap="none" spc="0" normalizeH="0" noProof="0" dirty="0" smtClean="0">
                <a:ln>
                  <a:noFill/>
                </a:ln>
                <a:solidFill>
                  <a:srgbClr val="FF0000"/>
                </a:solidFill>
                <a:effectLst/>
                <a:uLnTx/>
                <a:uFillTx/>
                <a:latin typeface="Arial Narrow"/>
                <a:ea typeface="+mn-ea"/>
                <a:cs typeface="Arial" panose="020B0604020202020204" pitchFamily="34" charset="0"/>
              </a:rPr>
              <a:t> </a:t>
            </a:r>
            <a:r>
              <a:rPr kumimoji="0" lang="it-IT" altLang="it-IT" sz="1800" b="1" i="0" u="none" strike="noStrike" kern="1200" cap="none" spc="0" normalizeH="0" noProof="0" dirty="0" smtClean="0">
                <a:ln>
                  <a:noFill/>
                </a:ln>
                <a:solidFill>
                  <a:srgbClr val="000000"/>
                </a:solidFill>
                <a:effectLst/>
                <a:uLnTx/>
                <a:uFillTx/>
                <a:latin typeface="Arial Narrow"/>
                <a:ea typeface="+mn-ea"/>
                <a:cs typeface="Arial" panose="020B0604020202020204" pitchFamily="34" charset="0"/>
              </a:rPr>
              <a:t>PURCHÉ AUTORIZZATO CON L’APPOSITA PROCURA O ALTRO ATTO VALIDO AI SENSI DI LEGGE </a:t>
            </a:r>
            <a:r>
              <a:rPr kumimoji="0" lang="it-IT" altLang="it-IT" sz="1400" b="1" i="0" u="none" strike="noStrike" kern="1200" cap="none" spc="0" normalizeH="0" noProof="0" dirty="0" smtClean="0">
                <a:ln>
                  <a:noFill/>
                </a:ln>
                <a:solidFill>
                  <a:srgbClr val="FF0000"/>
                </a:solidFill>
                <a:effectLst/>
                <a:uLnTx/>
                <a:uFillTx/>
                <a:latin typeface="Arial Narrow"/>
                <a:ea typeface="+mn-ea"/>
                <a:cs typeface="Arial" panose="020B0604020202020204" pitchFamily="34" charset="0"/>
              </a:rPr>
              <a:t>(CHE PUÒ ESSERE FIRMATA IN FORMA ANALOGICA ALLEGANDO IL DOCUMENTO D’IDENTITÀ) </a:t>
            </a:r>
            <a:r>
              <a:rPr kumimoji="0" lang="it-IT" altLang="it-IT" sz="1800" b="1" i="0" u="none" strike="noStrike" kern="1200" cap="none" spc="0" normalizeH="0" noProof="0" dirty="0" smtClean="0">
                <a:ln>
                  <a:noFill/>
                </a:ln>
                <a:solidFill>
                  <a:srgbClr val="000000"/>
                </a:solidFill>
                <a:effectLst/>
                <a:uLnTx/>
                <a:uFillTx/>
                <a:latin typeface="Arial Narrow"/>
                <a:ea typeface="+mn-ea"/>
                <a:cs typeface="Arial" panose="020B0604020202020204" pitchFamily="34" charset="0"/>
              </a:rPr>
              <a:t>E CHE DEVE ESSERE ALLEGATO AL MOMENTO DELLA DOMANDA NELLA SEZIONE ALLEGATI.</a:t>
            </a:r>
          </a:p>
        </p:txBody>
      </p:sp>
      <p:pic>
        <p:nvPicPr>
          <p:cNvPr id="2" name="Immagine 1"/>
          <p:cNvPicPr>
            <a:picLocks noChangeAspect="1"/>
          </p:cNvPicPr>
          <p:nvPr/>
        </p:nvPicPr>
        <p:blipFill>
          <a:blip r:embed="rId2"/>
          <a:stretch>
            <a:fillRect/>
          </a:stretch>
        </p:blipFill>
        <p:spPr>
          <a:xfrm>
            <a:off x="5148064" y="980728"/>
            <a:ext cx="3816424" cy="4968552"/>
          </a:xfrm>
          <a:prstGeom prst="rect">
            <a:avLst/>
          </a:prstGeom>
        </p:spPr>
      </p:pic>
    </p:spTree>
    <p:extLst>
      <p:ext uri="{BB962C8B-B14F-4D97-AF65-F5344CB8AC3E}">
        <p14:creationId xmlns:p14="http://schemas.microsoft.com/office/powerpoint/2010/main" val="18632519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
</p:tagLst>
</file>

<file path=ppt/tags/tag2.xml><?xml version="1.0" encoding="utf-8"?>
<p:tagLst xmlns:a="http://schemas.openxmlformats.org/drawingml/2006/main" xmlns:r="http://schemas.openxmlformats.org/officeDocument/2006/relationships" xmlns:p="http://schemas.openxmlformats.org/presentationml/2006/main">
  <p:tag name="TIMING" val="|19.8|0.1|0.3"/>
</p:tagLst>
</file>

<file path=ppt/theme/theme1.xml><?xml version="1.0" encoding="utf-8"?>
<a:theme xmlns:a="http://schemas.openxmlformats.org/drawingml/2006/main" name="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ersonalizzato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ln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ersonalizzato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it-IT" sz="4400" b="0" i="0" u="none" strike="noStrike" cap="none" normalizeH="0" baseline="0" smtClean="0">
            <a:ln>
              <a:noFill/>
            </a:ln>
            <a:solidFill>
              <a:schemeClr val="tx1"/>
            </a:solidFill>
            <a:effectLst/>
            <a:latin typeface="DecimaWE Rg" pitchFamily="2" charset="0"/>
          </a:defRPr>
        </a:defPPr>
      </a:lstStyle>
    </a:lnDef>
    <a:txDef>
      <a:spPr>
        <a:noFill/>
      </a:spPr>
      <a:bodyPr wrap="square" rtlCol="0">
        <a:spAutoFit/>
      </a:bodyPr>
      <a:lstStyle>
        <a:defPPr>
          <a:defRPr dirty="0"/>
        </a:defPPr>
      </a:lstStyle>
    </a:txDef>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5D6FF73A62CBC4DB15BEFD55584D1F5" ma:contentTypeVersion="" ma:contentTypeDescription="Creare un nuovo documento." ma:contentTypeScope="" ma:versionID="87d497ed7b153937402cc9d447a62453">
  <xsd:schema xmlns:xsd="http://www.w3.org/2001/XMLSchema" xmlns:xs="http://www.w3.org/2001/XMLSchema" xmlns:p="http://schemas.microsoft.com/office/2006/metadata/properties" xmlns:ns1="http://schemas.microsoft.com/sharepoint/v3" targetNamespace="http://schemas.microsoft.com/office/2006/metadata/properties" ma:root="true" ma:fieldsID="6d1096d788cdb336a5a92c14e1fc7a8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Data inizio pianificazione" ma:description="" ma:hidden="true" ma:internalName="PublishingStartDate">
      <xsd:simpleType>
        <xsd:restriction base="dms:Unknown"/>
      </xsd:simpleType>
    </xsd:element>
    <xsd:element name="PublishingExpirationDate" ma:index="9" nillable="true" ma:displayName="Data fine pianificazion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D6E6097-182D-4728-8E68-D87F8973FA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774643-7869-44FB-8078-E13FF113E0D3}">
  <ds:schemaRefs>
    <ds:schemaRef ds:uri="http://purl.org/dc/dcmitype/"/>
    <ds:schemaRef ds:uri="http://purl.org/dc/terms/"/>
    <ds:schemaRef ds:uri="http://schemas.microsoft.com/sharepoint/v3"/>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EC3D913-2F0F-4671-8845-222AD5BBFC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5891</TotalTime>
  <Words>921</Words>
  <Application>Microsoft Office PowerPoint</Application>
  <PresentationFormat>Presentazione su schermo (4:3)</PresentationFormat>
  <Paragraphs>165</Paragraphs>
  <Slides>32</Slides>
  <Notes>7</Notes>
  <HiddenSlides>0</HiddenSlides>
  <MMClips>0</MMClips>
  <ScaleCrop>false</ScaleCrop>
  <HeadingPairs>
    <vt:vector size="6" baseType="variant">
      <vt:variant>
        <vt:lpstr>Caratteri utilizzati</vt:lpstr>
      </vt:variant>
      <vt:variant>
        <vt:i4>8</vt:i4>
      </vt:variant>
      <vt:variant>
        <vt:lpstr>Tema</vt:lpstr>
      </vt:variant>
      <vt:variant>
        <vt:i4>2</vt:i4>
      </vt:variant>
      <vt:variant>
        <vt:lpstr>Titoli diapositive</vt:lpstr>
      </vt:variant>
      <vt:variant>
        <vt:i4>32</vt:i4>
      </vt:variant>
    </vt:vector>
  </HeadingPairs>
  <TitlesOfParts>
    <vt:vector size="42" baseType="lpstr">
      <vt:lpstr>Arial</vt:lpstr>
      <vt:lpstr>Arial Narrow</vt:lpstr>
      <vt:lpstr>Calibri</vt:lpstr>
      <vt:lpstr>DecimaUNI02 Rg</vt:lpstr>
      <vt:lpstr>DecimaW03 Rg</vt:lpstr>
      <vt:lpstr>DecimaWE Rg</vt:lpstr>
      <vt:lpstr>Times New Roman</vt:lpstr>
      <vt:lpstr>Wingdings</vt:lpstr>
      <vt:lpstr>Struttura predefinita</vt:lpstr>
      <vt:lpstr>1_Struttura predefinita</vt:lpstr>
      <vt:lpstr>Presentazione standard di PowerPoint</vt:lpstr>
      <vt:lpstr>FANNO PARTE DELLA MODULISTICA E VANNO COMPILATI E CARICATI COME ALLEGATI ALLA DOMANDA</vt:lpstr>
      <vt:lpstr>Criteri qualitativi</vt:lpstr>
      <vt:lpstr>Il Quadro Logico</vt:lpstr>
      <vt:lpstr> Quadro logico</vt:lpstr>
      <vt:lpstr>Procura</vt:lpstr>
      <vt:lpstr>Procura</vt:lpstr>
      <vt:lpstr>Presentazione standard di PowerPoint</vt:lpstr>
      <vt:lpstr>Scheda partner (max n. 5 partner)</vt:lpstr>
      <vt:lpstr>- Le graduatorie verranno pubblicate entro 90 gg dal termine di presentazione delle domande; -  Il contributo è concesso entro 60 gg dalla pubblicazione della graduatoria (su richiesta è possibile l’anticipo del 100%).</vt:lpstr>
      <vt:lpstr>Presentazione standard di PowerPoint</vt:lpstr>
      <vt:lpstr>Come accedere alla domanda e trovare la modulistica</vt:lpstr>
      <vt:lpstr>Presentazione standard di PowerPoint</vt:lpstr>
      <vt:lpstr>Login al sistema per la presentazione delle domanda </vt:lpstr>
      <vt:lpstr>Presentazione standard di PowerPoint</vt:lpstr>
      <vt:lpstr>  La presentazione della domanda </vt:lpstr>
      <vt:lpstr>PARTNER</vt:lpstr>
      <vt:lpstr>Il piano finanziario Quadro D</vt:lpstr>
      <vt:lpstr> ATTENZIONE Il contributo richiesto devono corrispondere al fabbisogno di finanziamento ovvero, alla voce  «Totali complessivi»  che è data da:  «Voci di spesa»  meno  «voci di entrata» </vt:lpstr>
      <vt:lpstr>Le dichiarazioni - Quadro E</vt:lpstr>
      <vt:lpstr>Altre dichiarazioni - Quadro E</vt:lpstr>
      <vt:lpstr>Altre dichiarazioni - Quadro E</vt:lpstr>
      <vt:lpstr>Impegni – Quadro F  (art. 26 dell’Avviso)                                                                                    </vt:lpstr>
      <vt:lpstr>Presentazione standard di PowerPoint</vt:lpstr>
      <vt:lpstr>Presentazione standard di PowerPoint</vt:lpstr>
      <vt:lpstr>Presentazione standard di PowerPoint</vt:lpstr>
      <vt:lpstr>Presentazione standard di PowerPoint</vt:lpstr>
      <vt:lpstr>TRASMISSIONE FINALE</vt:lpstr>
      <vt:lpstr>La conferma del buon esito della domanda è riscontrabile dalla presenza dell’istanza nella sezione «istanze trasmesse» (non deve trovarsi in «istanze in compilazione»). Entro qualche giorno, nella sezione istanze trasmesse della pagina iniziale, saranno visibili gli estremi del protocollo. Per le comunicazione successive all’approvazione della graduatoria: non si comunicherà più attraverso la PEC, ma attraverso il sistema istanze online per tutte le future comunicazioni successive e fino alla presentazione della rendicontazione </vt:lpstr>
      <vt:lpstr>Presentazione standard di PowerPoint</vt:lpstr>
      <vt:lpstr>Per ulteriori informazioni</vt:lpstr>
      <vt:lpstr>GRAZIE  PER L’ATTENZIONE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Tambosco Lodovico</dc:creator>
  <cp:lastModifiedBy>Tessaro Francesca</cp:lastModifiedBy>
  <cp:revision>388</cp:revision>
  <cp:lastPrinted>2023-02-09T09:51:35Z</cp:lastPrinted>
  <dcterms:created xsi:type="dcterms:W3CDTF">2006-02-07T08:20:31Z</dcterms:created>
  <dcterms:modified xsi:type="dcterms:W3CDTF">2025-04-14T09:22:55Z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0x010100C5D6FF73A62CBC4DB15BEFD55584D1F5</vt:lpwstr>
  </property>
</Properties>
</file>