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276" r:id="rId3"/>
    <p:sldId id="263" r:id="rId4"/>
    <p:sldId id="287" r:id="rId5"/>
    <p:sldId id="273" r:id="rId6"/>
    <p:sldId id="285" r:id="rId7"/>
    <p:sldId id="286" r:id="rId8"/>
    <p:sldId id="270" r:id="rId9"/>
    <p:sldId id="269" r:id="rId10"/>
    <p:sldId id="257" r:id="rId11"/>
    <p:sldId id="258" r:id="rId12"/>
    <p:sldId id="277" r:id="rId13"/>
    <p:sldId id="271" r:id="rId14"/>
    <p:sldId id="278" r:id="rId15"/>
    <p:sldId id="279" r:id="rId16"/>
    <p:sldId id="281" r:id="rId17"/>
    <p:sldId id="259" r:id="rId18"/>
    <p:sldId id="282" r:id="rId19"/>
    <p:sldId id="283" r:id="rId20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851" autoAdjust="0"/>
    <p:restoredTop sz="94660"/>
  </p:normalViewPr>
  <p:slideViewPr>
    <p:cSldViewPr>
      <p:cViewPr>
        <p:scale>
          <a:sx n="100" d="100"/>
          <a:sy n="100" d="100"/>
        </p:scale>
        <p:origin x="-1944" y="-32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EDBFD2-9732-49EB-9F4D-903A1548D679}" type="datetimeFigureOut">
              <a:rPr lang="it-IT" smtClean="0"/>
              <a:t>11/12/2017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76AA35-FD63-4516-B555-EB5AC95F187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28391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6AA35-FD63-4516-B555-EB5AC95F1877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089235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6AA35-FD63-4516-B555-EB5AC95F1877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089235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6AA35-FD63-4516-B555-EB5AC95F1877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089235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6AA35-FD63-4516-B555-EB5AC95F1877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089235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41C8C-0CEF-4538-9FF4-1DE0C2B40720}" type="datetimeFigureOut">
              <a:rPr lang="it-IT" smtClean="0"/>
              <a:t>11/12/2017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F7A21-6BBD-4B5C-88C4-2F830E8A195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207551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41C8C-0CEF-4538-9FF4-1DE0C2B40720}" type="datetimeFigureOut">
              <a:rPr lang="it-IT" smtClean="0"/>
              <a:t>11/12/2017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F7A21-6BBD-4B5C-88C4-2F830E8A195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597492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41C8C-0CEF-4538-9FF4-1DE0C2B40720}" type="datetimeFigureOut">
              <a:rPr lang="it-IT" smtClean="0"/>
              <a:t>11/12/2017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F7A21-6BBD-4B5C-88C4-2F830E8A195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632008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41C8C-0CEF-4538-9FF4-1DE0C2B40720}" type="datetimeFigureOut">
              <a:rPr lang="it-IT" smtClean="0"/>
              <a:t>11/12/2017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F7A21-6BBD-4B5C-88C4-2F830E8A195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691825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41C8C-0CEF-4538-9FF4-1DE0C2B40720}" type="datetimeFigureOut">
              <a:rPr lang="it-IT" smtClean="0"/>
              <a:t>11/12/2017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F7A21-6BBD-4B5C-88C4-2F830E8A195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315904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41C8C-0CEF-4538-9FF4-1DE0C2B40720}" type="datetimeFigureOut">
              <a:rPr lang="it-IT" smtClean="0"/>
              <a:t>11/12/2017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F7A21-6BBD-4B5C-88C4-2F830E8A195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54499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41C8C-0CEF-4538-9FF4-1DE0C2B40720}" type="datetimeFigureOut">
              <a:rPr lang="it-IT" smtClean="0"/>
              <a:t>11/12/2017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F7A21-6BBD-4B5C-88C4-2F830E8A195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008330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41C8C-0CEF-4538-9FF4-1DE0C2B40720}" type="datetimeFigureOut">
              <a:rPr lang="it-IT" smtClean="0"/>
              <a:t>11/12/2017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F7A21-6BBD-4B5C-88C4-2F830E8A195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007811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41C8C-0CEF-4538-9FF4-1DE0C2B40720}" type="datetimeFigureOut">
              <a:rPr lang="it-IT" smtClean="0"/>
              <a:t>11/12/2017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F7A21-6BBD-4B5C-88C4-2F830E8A195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02725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41C8C-0CEF-4538-9FF4-1DE0C2B40720}" type="datetimeFigureOut">
              <a:rPr lang="it-IT" smtClean="0"/>
              <a:t>11/12/2017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F7A21-6BBD-4B5C-88C4-2F830E8A195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711373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41C8C-0CEF-4538-9FF4-1DE0C2B40720}" type="datetimeFigureOut">
              <a:rPr lang="it-IT" smtClean="0"/>
              <a:t>11/12/2017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F7A21-6BBD-4B5C-88C4-2F830E8A195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349510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041C8C-0CEF-4538-9FF4-1DE0C2B40720}" type="datetimeFigureOut">
              <a:rPr lang="it-IT" smtClean="0"/>
              <a:t>11/12/2017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FF7A21-6BBD-4B5C-88C4-2F830E8A195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40487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640385" y="1772816"/>
            <a:ext cx="4057650" cy="234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608870" y="4365104"/>
            <a:ext cx="6120680" cy="1633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6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67544" y="260648"/>
            <a:ext cx="8280920" cy="639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olo 1"/>
          <p:cNvSpPr>
            <a:spLocks noGrp="1"/>
          </p:cNvSpPr>
          <p:nvPr>
            <p:ph type="ctrTitle"/>
          </p:nvPr>
        </p:nvSpPr>
        <p:spPr>
          <a:xfrm>
            <a:off x="1249946" y="620688"/>
            <a:ext cx="6838528" cy="1082551"/>
          </a:xfrm>
        </p:spPr>
        <p:txBody>
          <a:bodyPr>
            <a:noAutofit/>
          </a:bodyPr>
          <a:lstStyle/>
          <a:p>
            <a:r>
              <a:rPr lang="it-IT" sz="2800" dirty="0"/>
              <a:t>Direzione centrale ambiente ed energia</a:t>
            </a:r>
          </a:p>
        </p:txBody>
      </p:sp>
    </p:spTree>
    <p:extLst>
      <p:ext uri="{BB962C8B-B14F-4D97-AF65-F5344CB8AC3E}">
        <p14:creationId xmlns:p14="http://schemas.microsoft.com/office/powerpoint/2010/main" val="39364501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3568" y="116633"/>
            <a:ext cx="8136904" cy="864095"/>
          </a:xfrm>
        </p:spPr>
        <p:txBody>
          <a:bodyPr>
            <a:noAutofit/>
          </a:bodyPr>
          <a:lstStyle/>
          <a:p>
            <a:r>
              <a:rPr lang="it-IT" sz="2800" dirty="0"/>
              <a:t>Riqualificazione della valletta - a monte di Viale Oriani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7504" y="1130864"/>
            <a:ext cx="8856984" cy="5394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01951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449796" y="135648"/>
            <a:ext cx="8316416" cy="845080"/>
          </a:xfrm>
        </p:spPr>
        <p:txBody>
          <a:bodyPr>
            <a:normAutofit/>
          </a:bodyPr>
          <a:lstStyle/>
          <a:p>
            <a:r>
              <a:rPr lang="it-IT" sz="2800" dirty="0"/>
              <a:t>Riqualificazione della valletta - a valle di Viale Oriani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79512" y="961712"/>
            <a:ext cx="8856984" cy="5861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22560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827584" y="476672"/>
            <a:ext cx="7772400" cy="1008112"/>
          </a:xfrm>
        </p:spPr>
        <p:txBody>
          <a:bodyPr>
            <a:normAutofit fontScale="90000"/>
          </a:bodyPr>
          <a:lstStyle/>
          <a:p>
            <a:r>
              <a:rPr lang="it-IT" sz="2800" dirty="0"/>
              <a:t>Riqualificazione della valletta</a:t>
            </a:r>
            <a:br>
              <a:rPr lang="it-IT" sz="2800" dirty="0"/>
            </a:br>
            <a:r>
              <a:rPr lang="it-IT" sz="2800" dirty="0"/>
              <a:t/>
            </a:r>
            <a:br>
              <a:rPr lang="it-IT" sz="2800" dirty="0"/>
            </a:br>
            <a:r>
              <a:rPr lang="it-IT" sz="2800" dirty="0"/>
              <a:t>LEGENDA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79512" y="1799884"/>
            <a:ext cx="8784976" cy="3429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63659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827584" y="116632"/>
            <a:ext cx="7772400" cy="1470025"/>
          </a:xfrm>
        </p:spPr>
        <p:txBody>
          <a:bodyPr>
            <a:normAutofit/>
          </a:bodyPr>
          <a:lstStyle/>
          <a:p>
            <a:r>
              <a:rPr lang="it-IT" sz="2800" dirty="0"/>
              <a:t>Riqualificazione della valletta</a:t>
            </a:r>
            <a:br>
              <a:rPr lang="it-IT" sz="2800" dirty="0"/>
            </a:br>
            <a:r>
              <a:rPr lang="it-IT" sz="2800" dirty="0"/>
              <a:t>rilievo vegetazionale ed interventi selvicolturali</a:t>
            </a: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7504" y="1556792"/>
            <a:ext cx="8856984" cy="4036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02425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827584" y="116633"/>
            <a:ext cx="7772400" cy="1152128"/>
          </a:xfrm>
        </p:spPr>
        <p:txBody>
          <a:bodyPr>
            <a:normAutofit/>
          </a:bodyPr>
          <a:lstStyle/>
          <a:p>
            <a:r>
              <a:rPr lang="it-IT" sz="2800" dirty="0"/>
              <a:t>Riqualificazione della valletta</a:t>
            </a:r>
            <a:br>
              <a:rPr lang="it-IT" sz="2800" dirty="0"/>
            </a:br>
            <a:r>
              <a:rPr lang="it-IT" sz="2800" dirty="0"/>
              <a:t>schizzi prospettici</a:t>
            </a: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268760"/>
            <a:ext cx="9086318" cy="54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96032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827584" y="116633"/>
            <a:ext cx="7772400" cy="1152128"/>
          </a:xfrm>
        </p:spPr>
        <p:txBody>
          <a:bodyPr>
            <a:normAutofit/>
          </a:bodyPr>
          <a:lstStyle/>
          <a:p>
            <a:r>
              <a:rPr lang="it-IT" sz="2800" dirty="0"/>
              <a:t>Riqualificazione della valletta</a:t>
            </a:r>
            <a:br>
              <a:rPr lang="it-IT" sz="2800" dirty="0"/>
            </a:br>
            <a:r>
              <a:rPr lang="it-IT" sz="2800" dirty="0"/>
              <a:t>sezioni tipo</a:t>
            </a: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16024" y="1130193"/>
            <a:ext cx="8676456" cy="569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73435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827584" y="116633"/>
            <a:ext cx="7772400" cy="1152128"/>
          </a:xfrm>
        </p:spPr>
        <p:txBody>
          <a:bodyPr>
            <a:normAutofit/>
          </a:bodyPr>
          <a:lstStyle/>
          <a:p>
            <a:r>
              <a:rPr lang="it-IT" sz="2800" dirty="0"/>
              <a:t>Riqualificazione della valletta</a:t>
            </a:r>
            <a:br>
              <a:rPr lang="it-IT" sz="2800" dirty="0"/>
            </a:br>
            <a:r>
              <a:rPr lang="it-IT" sz="2800" dirty="0"/>
              <a:t>ponte di «Vicolo del Guado» </a:t>
            </a: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67544" y="1567969"/>
            <a:ext cx="8352928" cy="4093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11554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17240" y="355822"/>
            <a:ext cx="8619256" cy="6241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79166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6541" y="476672"/>
            <a:ext cx="8631923" cy="6188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olo 1"/>
          <p:cNvSpPr>
            <a:spLocks noGrp="1"/>
          </p:cNvSpPr>
          <p:nvPr>
            <p:ph type="ctrTitle"/>
          </p:nvPr>
        </p:nvSpPr>
        <p:spPr>
          <a:xfrm>
            <a:off x="827584" y="116633"/>
            <a:ext cx="7772400" cy="655591"/>
          </a:xfrm>
        </p:spPr>
        <p:txBody>
          <a:bodyPr>
            <a:normAutofit/>
          </a:bodyPr>
          <a:lstStyle/>
          <a:p>
            <a:r>
              <a:rPr lang="it-IT" sz="2800" dirty="0"/>
              <a:t>Cronoprogramma – 810 giorni </a:t>
            </a:r>
          </a:p>
        </p:txBody>
      </p:sp>
    </p:spTree>
    <p:extLst>
      <p:ext uri="{BB962C8B-B14F-4D97-AF65-F5344CB8AC3E}">
        <p14:creationId xmlns:p14="http://schemas.microsoft.com/office/powerpoint/2010/main" val="19413577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>
            <a:spLocks noGrp="1"/>
          </p:cNvSpPr>
          <p:nvPr>
            <p:ph type="ctrTitle"/>
          </p:nvPr>
        </p:nvSpPr>
        <p:spPr>
          <a:xfrm>
            <a:off x="323528" y="260648"/>
            <a:ext cx="2088232" cy="975868"/>
          </a:xfrm>
        </p:spPr>
        <p:txBody>
          <a:bodyPr>
            <a:normAutofit/>
          </a:bodyPr>
          <a:lstStyle/>
          <a:p>
            <a:r>
              <a:rPr lang="it-IT" sz="2800" dirty="0"/>
              <a:t>Quadro economico</a:t>
            </a: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555776" y="138788"/>
            <a:ext cx="6431384" cy="667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98605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1"/>
            <a:ext cx="7772400" cy="764703"/>
          </a:xfrm>
        </p:spPr>
        <p:txBody>
          <a:bodyPr>
            <a:normAutofit/>
          </a:bodyPr>
          <a:lstStyle/>
          <a:p>
            <a:r>
              <a:rPr lang="it-IT" sz="3600" dirty="0"/>
              <a:t>DESCRIZIONE DELLE OPERE - 1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395536" y="1052736"/>
            <a:ext cx="7920880" cy="648072"/>
          </a:xfrm>
        </p:spPr>
        <p:txBody>
          <a:bodyPr>
            <a:normAutofit/>
          </a:bodyPr>
          <a:lstStyle/>
          <a:p>
            <a:pPr marL="457200" indent="-457200" algn="l">
              <a:buAutoNum type="alphaUcParenR"/>
            </a:pPr>
            <a:r>
              <a:rPr lang="it-IT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Intervento di messa in sicurezza idraulica:</a:t>
            </a:r>
          </a:p>
          <a:p>
            <a:pPr marL="457200" indent="-457200" algn="l">
              <a:buAutoNum type="alphaUcParenR"/>
            </a:pPr>
            <a:endParaRPr lang="it-IT" sz="2400" dirty="0"/>
          </a:p>
        </p:txBody>
      </p:sp>
      <p:sp>
        <p:nvSpPr>
          <p:cNvPr id="6" name="CasellaDiTesto 5">
            <a:extLst>
              <a:ext uri="{FF2B5EF4-FFF2-40B4-BE49-F238E27FC236}">
                <a16:creationId xmlns="" xmlns:a16="http://schemas.microsoft.com/office/drawing/2014/main" id="{579DEB5E-BE32-43E1-A387-E75E5163CAFC}"/>
              </a:ext>
            </a:extLst>
          </p:cNvPr>
          <p:cNvSpPr txBox="1"/>
          <p:nvPr/>
        </p:nvSpPr>
        <p:spPr>
          <a:xfrm>
            <a:off x="899593" y="1556792"/>
            <a:ext cx="7920880" cy="452431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A.1  -  LO SCOLMATORE DEL TORRENTE CORNO:</a:t>
            </a:r>
          </a:p>
          <a:p>
            <a:r>
              <a:rPr lang="it-IT" dirty="0"/>
              <a:t>L’intervento consiste nel realizzare una condotta sotterranea (definita scolmatore) che dal confine di Stato (Via San Gabriele) raggiunge il parco della Valletta dove appunto esce a cielo aperto e sia in grado di </a:t>
            </a:r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intercettare le portate eccedenti provenienti dal bacino sloveno del Corno</a:t>
            </a:r>
            <a:r>
              <a:rPr lang="it-IT" dirty="0"/>
              <a:t>; portate che per il loro volume attualmente non sono in grado di transitare lungo l’esistente tratto coperto del torrente Corno.</a:t>
            </a:r>
          </a:p>
          <a:p>
            <a:endParaRPr lang="it-IT" dirty="0"/>
          </a:p>
          <a:p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DATI DIMENSIONALI</a:t>
            </a:r>
            <a:r>
              <a:rPr lang="it-IT" dirty="0"/>
              <a:t>: diametro condotta: 200 cm; lunghezza 1520 m.</a:t>
            </a:r>
          </a:p>
          <a:p>
            <a:endParaRPr lang="it-IT" dirty="0"/>
          </a:p>
          <a:p>
            <a:r>
              <a:rPr lang="it-IT" dirty="0"/>
              <a:t>Vie interessate:</a:t>
            </a:r>
          </a:p>
          <a:p>
            <a:pPr marL="285750" indent="-285750">
              <a:buFontTx/>
              <a:buChar char="-"/>
            </a:pPr>
            <a:r>
              <a:rPr lang="it-IT" dirty="0"/>
              <a:t>Via San Gabriele</a:t>
            </a:r>
          </a:p>
          <a:p>
            <a:pPr marL="285750" indent="-285750">
              <a:buFontTx/>
              <a:buChar char="-"/>
            </a:pPr>
            <a:r>
              <a:rPr lang="it-IT" dirty="0"/>
              <a:t>Via degli </a:t>
            </a:r>
            <a:r>
              <a:rPr lang="it-IT" dirty="0" err="1"/>
              <a:t>Orzoni</a:t>
            </a:r>
            <a:endParaRPr lang="it-IT" dirty="0"/>
          </a:p>
          <a:p>
            <a:pPr marL="285750" indent="-285750">
              <a:buFontTx/>
              <a:buChar char="-"/>
            </a:pPr>
            <a:r>
              <a:rPr lang="it-IT" dirty="0"/>
              <a:t>Via Generale </a:t>
            </a:r>
            <a:r>
              <a:rPr lang="it-IT" dirty="0" err="1"/>
              <a:t>Scodnik</a:t>
            </a:r>
            <a:endParaRPr lang="it-IT" dirty="0"/>
          </a:p>
          <a:p>
            <a:pPr marL="285750" indent="-285750">
              <a:buFontTx/>
              <a:buChar char="-"/>
            </a:pPr>
            <a:r>
              <a:rPr lang="it-IT" dirty="0"/>
              <a:t>Via Italico Brass</a:t>
            </a:r>
          </a:p>
          <a:p>
            <a:r>
              <a:rPr lang="it-IT" dirty="0"/>
              <a:t>infine il Parco della Valletta.</a:t>
            </a:r>
          </a:p>
        </p:txBody>
      </p:sp>
    </p:spTree>
    <p:extLst>
      <p:ext uri="{BB962C8B-B14F-4D97-AF65-F5344CB8AC3E}">
        <p14:creationId xmlns:p14="http://schemas.microsoft.com/office/powerpoint/2010/main" val="41104949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79512" y="1052736"/>
            <a:ext cx="8797372" cy="4896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1985910" y="3316342"/>
            <a:ext cx="259228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Parco della Valletta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5868144" y="1412776"/>
            <a:ext cx="178234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accent6">
                    <a:lumMod val="75000"/>
                  </a:schemeClr>
                </a:solidFill>
              </a:rPr>
              <a:t>Tracciato del microtunneling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7164288" y="4787860"/>
            <a:ext cx="1224136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400" dirty="0"/>
              <a:t>Castello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259027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="" xmlns:a16="http://schemas.microsoft.com/office/drawing/2014/main" id="{579DEB5E-BE32-43E1-A387-E75E5163CAFC}"/>
              </a:ext>
            </a:extLst>
          </p:cNvPr>
          <p:cNvSpPr txBox="1"/>
          <p:nvPr/>
        </p:nvSpPr>
        <p:spPr>
          <a:xfrm>
            <a:off x="611561" y="44624"/>
            <a:ext cx="7992888" cy="34163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it-IT" dirty="0"/>
          </a:p>
          <a:p>
            <a:r>
              <a:rPr lang="it-IT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A.2  -  SISTEMAZIONE IDRAULICA DELLA VALLETTA:</a:t>
            </a:r>
          </a:p>
          <a:p>
            <a:r>
              <a:rPr lang="it-IT" dirty="0"/>
              <a:t>È previsto il rifacimento dell’esistente canale in calcestruzzo, realizzando un </a:t>
            </a:r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rivestimento in pietra locale </a:t>
            </a:r>
            <a:r>
              <a:rPr lang="it-IT" dirty="0"/>
              <a:t>(tipo arenaria) di elevato spessore.</a:t>
            </a:r>
          </a:p>
          <a:p>
            <a:r>
              <a:rPr lang="it-IT" dirty="0"/>
              <a:t>Nel tratto esistente non cementato, invece, vengono realizzati </a:t>
            </a:r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interventi naturalistici </a:t>
            </a:r>
            <a:r>
              <a:rPr lang="it-IT" dirty="0"/>
              <a:t>in grado di elevare la qualità ambientale del torrente.</a:t>
            </a:r>
          </a:p>
          <a:p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sintesi di prevede la realizzazione di</a:t>
            </a:r>
            <a:r>
              <a:rPr lang="it-IT" dirty="0"/>
              <a:t>: uno spazio golenale verde prativo a lato del torrente; la protezione delle sponde soggette ad erosione con sassi locali cementati; degli allargamenti localizzati, tratti con differenti profondità e sistemazione di massi in alveo per aumentare l’ossigenazione e la biodiversità del torrente.</a:t>
            </a:r>
          </a:p>
          <a:p>
            <a:endParaRPr lang="it-IT" dirty="0"/>
          </a:p>
          <a:p>
            <a:endParaRPr lang="it-IT" dirty="0"/>
          </a:p>
        </p:txBody>
      </p:sp>
      <p:pic>
        <p:nvPicPr>
          <p:cNvPr id="9" name="Picture 3">
            <a:extLst>
              <a:ext uri="{FF2B5EF4-FFF2-40B4-BE49-F238E27FC236}">
                <a16:creationId xmlns="" xmlns:a16="http://schemas.microsoft.com/office/drawing/2014/main" id="{CEDDC7AB-CC87-4F2D-9E07-D47D420B8A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277956" y="4437112"/>
            <a:ext cx="3038460" cy="1979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="" xmlns:a16="http://schemas.microsoft.com/office/drawing/2014/main" id="{E3E13A39-A7FD-4C36-9289-BAC1B70819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83568" y="2940919"/>
            <a:ext cx="3318403" cy="2138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olo 1">
            <a:extLst>
              <a:ext uri="{FF2B5EF4-FFF2-40B4-BE49-F238E27FC236}">
                <a16:creationId xmlns="" xmlns:a16="http://schemas.microsoft.com/office/drawing/2014/main" id="{CFB90A5D-369A-4154-BFE1-57D8B6165F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67783" y="3190220"/>
            <a:ext cx="2986577" cy="720080"/>
          </a:xfrm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>
            <a:normAutofit/>
          </a:bodyPr>
          <a:lstStyle/>
          <a:p>
            <a:r>
              <a:rPr lang="it-IT" sz="1800" i="1" dirty="0"/>
              <a:t>Riqualificazione della valletta</a:t>
            </a:r>
            <a:br>
              <a:rPr lang="it-IT" sz="1800" i="1" dirty="0"/>
            </a:br>
            <a:r>
              <a:rPr lang="it-IT" sz="1800" i="1" dirty="0"/>
              <a:t>fotosimulazione </a:t>
            </a:r>
          </a:p>
        </p:txBody>
      </p:sp>
      <p:sp>
        <p:nvSpPr>
          <p:cNvPr id="12" name="Titolo 1">
            <a:extLst>
              <a:ext uri="{FF2B5EF4-FFF2-40B4-BE49-F238E27FC236}">
                <a16:creationId xmlns="" xmlns:a16="http://schemas.microsoft.com/office/drawing/2014/main" id="{BB7E094A-126F-4CA0-AF7E-D5E2893B506C}"/>
              </a:ext>
            </a:extLst>
          </p:cNvPr>
          <p:cNvSpPr txBox="1">
            <a:spLocks/>
          </p:cNvSpPr>
          <p:nvPr/>
        </p:nvSpPr>
        <p:spPr>
          <a:xfrm>
            <a:off x="539552" y="5013176"/>
            <a:ext cx="2158008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000" dirty="0"/>
              <a:t>Situazione attuale</a:t>
            </a:r>
          </a:p>
        </p:txBody>
      </p:sp>
      <p:sp>
        <p:nvSpPr>
          <p:cNvPr id="13" name="Titolo 1">
            <a:extLst>
              <a:ext uri="{FF2B5EF4-FFF2-40B4-BE49-F238E27FC236}">
                <a16:creationId xmlns="" xmlns:a16="http://schemas.microsoft.com/office/drawing/2014/main" id="{71723AA1-7CC0-4EFE-A6B1-B803690B8085}"/>
              </a:ext>
            </a:extLst>
          </p:cNvPr>
          <p:cNvSpPr txBox="1">
            <a:spLocks/>
          </p:cNvSpPr>
          <p:nvPr/>
        </p:nvSpPr>
        <p:spPr>
          <a:xfrm>
            <a:off x="6878488" y="3933056"/>
            <a:ext cx="1509936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800" dirty="0">
                <a:solidFill>
                  <a:srgbClr val="FF0000"/>
                </a:solidFill>
              </a:rPr>
              <a:t>Progetto</a:t>
            </a:r>
          </a:p>
        </p:txBody>
      </p:sp>
      <p:sp>
        <p:nvSpPr>
          <p:cNvPr id="15" name="Freccia destra con strisce 14">
            <a:extLst>
              <a:ext uri="{FF2B5EF4-FFF2-40B4-BE49-F238E27FC236}">
                <a16:creationId xmlns="" xmlns:a16="http://schemas.microsoft.com/office/drawing/2014/main" id="{CEA85596-9A43-42A9-B0A0-29D25129922C}"/>
              </a:ext>
            </a:extLst>
          </p:cNvPr>
          <p:cNvSpPr/>
          <p:nvPr/>
        </p:nvSpPr>
        <p:spPr>
          <a:xfrm rot="1122120">
            <a:off x="4121376" y="4396226"/>
            <a:ext cx="1102259" cy="760512"/>
          </a:xfrm>
          <a:prstGeom prst="stripedRightArrow">
            <a:avLst/>
          </a:prstGeom>
          <a:solidFill>
            <a:schemeClr val="bg1">
              <a:lumMod val="65000"/>
            </a:schemeClr>
          </a:solidFill>
          <a:ln w="952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42544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827584" y="116632"/>
            <a:ext cx="7772400" cy="1470025"/>
          </a:xfrm>
        </p:spPr>
        <p:txBody>
          <a:bodyPr>
            <a:normAutofit/>
          </a:bodyPr>
          <a:lstStyle/>
          <a:p>
            <a:r>
              <a:rPr lang="it-IT" sz="2800" dirty="0"/>
              <a:t>Riqualificazione della valletta</a:t>
            </a:r>
            <a:br>
              <a:rPr lang="it-IT" sz="2800" dirty="0"/>
            </a:br>
            <a:r>
              <a:rPr lang="it-IT" sz="2800" dirty="0"/>
              <a:t>opere di sistemazione idraulica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3528" y="1556792"/>
            <a:ext cx="8669238" cy="25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43608" y="4149080"/>
            <a:ext cx="7416824" cy="2454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25579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1"/>
            <a:ext cx="7772400" cy="764703"/>
          </a:xfrm>
        </p:spPr>
        <p:txBody>
          <a:bodyPr>
            <a:normAutofit/>
          </a:bodyPr>
          <a:lstStyle/>
          <a:p>
            <a:r>
              <a:rPr lang="it-IT" sz="3600" dirty="0"/>
              <a:t>DESCRIZIONE DELLE OPERE - 2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395536" y="1052736"/>
            <a:ext cx="7920880" cy="864096"/>
          </a:xfrm>
        </p:spPr>
        <p:txBody>
          <a:bodyPr>
            <a:noAutofit/>
          </a:bodyPr>
          <a:lstStyle/>
          <a:p>
            <a:pPr algn="l"/>
            <a:r>
              <a:rPr lang="it-IT" sz="25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B) Intervento di consolidamento lungo il tratto intubato del Corno esistente:</a:t>
            </a:r>
          </a:p>
        </p:txBody>
      </p:sp>
      <p:sp>
        <p:nvSpPr>
          <p:cNvPr id="4" name="Sottotitolo 2">
            <a:extLst>
              <a:ext uri="{FF2B5EF4-FFF2-40B4-BE49-F238E27FC236}">
                <a16:creationId xmlns="" xmlns:a16="http://schemas.microsoft.com/office/drawing/2014/main" id="{C626A40E-3481-4D83-B9FD-CFF1BBCC3208}"/>
              </a:ext>
            </a:extLst>
          </p:cNvPr>
          <p:cNvSpPr txBox="1">
            <a:spLocks/>
          </p:cNvSpPr>
          <p:nvPr/>
        </p:nvSpPr>
        <p:spPr>
          <a:xfrm>
            <a:off x="394541" y="3789040"/>
            <a:ext cx="8380560" cy="648072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C) Intervento riqualificazione del collettore delle acque nere: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="" xmlns:a16="http://schemas.microsoft.com/office/drawing/2014/main" id="{744A2BF3-3A33-47D4-A830-D3D69FE1F615}"/>
              </a:ext>
            </a:extLst>
          </p:cNvPr>
          <p:cNvSpPr txBox="1"/>
          <p:nvPr/>
        </p:nvSpPr>
        <p:spPr>
          <a:xfrm>
            <a:off x="611560" y="2020776"/>
            <a:ext cx="8089301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dirty="0"/>
              <a:t>Si prevede la </a:t>
            </a:r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pulizia mediante </a:t>
            </a:r>
            <a:r>
              <a:rPr lang="it-IT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idrolavaggio</a:t>
            </a:r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dirty="0"/>
              <a:t>(ad alta pressione) del canale interrato e la sua impermeabilizzazione (infatti ora presenta molte fessure e deterioramenti del calcestruzzo).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="" xmlns:a16="http://schemas.microsoft.com/office/drawing/2014/main" id="{24388341-F86E-43AC-9B82-D2F4BDDBF1F0}"/>
              </a:ext>
            </a:extLst>
          </p:cNvPr>
          <p:cNvSpPr txBox="1"/>
          <p:nvPr/>
        </p:nvSpPr>
        <p:spPr>
          <a:xfrm>
            <a:off x="685800" y="4293096"/>
            <a:ext cx="8089301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dirty="0"/>
              <a:t>Viene prevista l’</a:t>
            </a:r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intercettazione e l’allacciamento degli esistenti scarichi fognari </a:t>
            </a:r>
            <a:r>
              <a:rPr lang="it-IT" dirty="0"/>
              <a:t>in una condotta dedicata, </a:t>
            </a:r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separando quindi le acque nere </a:t>
            </a:r>
            <a:r>
              <a:rPr lang="it-IT" dirty="0"/>
              <a:t>che attualmente recapitano nel Corno interrato. Il tratto oggetto di risanamento ha uno sviluppo di 1643 m.</a:t>
            </a:r>
          </a:p>
        </p:txBody>
      </p:sp>
    </p:spTree>
    <p:extLst>
      <p:ext uri="{BB962C8B-B14F-4D97-AF65-F5344CB8AC3E}">
        <p14:creationId xmlns:p14="http://schemas.microsoft.com/office/powerpoint/2010/main" val="17871515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1"/>
            <a:ext cx="7772400" cy="764703"/>
          </a:xfrm>
        </p:spPr>
        <p:txBody>
          <a:bodyPr>
            <a:normAutofit/>
          </a:bodyPr>
          <a:lstStyle/>
          <a:p>
            <a:r>
              <a:rPr lang="it-IT" sz="3600" dirty="0"/>
              <a:t>DESCRIZIONE DELLE OPERE - 3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395536" y="1052736"/>
            <a:ext cx="7920880" cy="648072"/>
          </a:xfrm>
        </p:spPr>
        <p:txBody>
          <a:bodyPr>
            <a:normAutofit/>
          </a:bodyPr>
          <a:lstStyle/>
          <a:p>
            <a:pPr algn="l"/>
            <a:r>
              <a:rPr lang="it-IT" sz="2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D) Opere di riqualificazione ambientale:</a:t>
            </a:r>
          </a:p>
        </p:txBody>
      </p:sp>
      <p:sp>
        <p:nvSpPr>
          <p:cNvPr id="4" name="Sottotitolo 2">
            <a:extLst>
              <a:ext uri="{FF2B5EF4-FFF2-40B4-BE49-F238E27FC236}">
                <a16:creationId xmlns="" xmlns:a16="http://schemas.microsoft.com/office/drawing/2014/main" id="{B8DE168C-4783-4EB9-B043-10180B69C4E8}"/>
              </a:ext>
            </a:extLst>
          </p:cNvPr>
          <p:cNvSpPr txBox="1">
            <a:spLocks/>
          </p:cNvSpPr>
          <p:nvPr/>
        </p:nvSpPr>
        <p:spPr>
          <a:xfrm>
            <a:off x="755576" y="1556792"/>
            <a:ext cx="7920880" cy="6480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sz="2400" dirty="0">
                <a:solidFill>
                  <a:schemeClr val="accent3">
                    <a:lumMod val="75000"/>
                  </a:schemeClr>
                </a:solidFill>
              </a:rPr>
              <a:t>-Presso Via dei Catterini:</a:t>
            </a:r>
          </a:p>
        </p:txBody>
      </p:sp>
      <p:sp>
        <p:nvSpPr>
          <p:cNvPr id="5" name="Sottotitolo 2">
            <a:extLst>
              <a:ext uri="{FF2B5EF4-FFF2-40B4-BE49-F238E27FC236}">
                <a16:creationId xmlns="" xmlns:a16="http://schemas.microsoft.com/office/drawing/2014/main" id="{CD37B67A-7F5B-4244-884B-0AE52204CE25}"/>
              </a:ext>
            </a:extLst>
          </p:cNvPr>
          <p:cNvSpPr txBox="1">
            <a:spLocks/>
          </p:cNvSpPr>
          <p:nvPr/>
        </p:nvSpPr>
        <p:spPr>
          <a:xfrm>
            <a:off x="755576" y="3356992"/>
            <a:ext cx="7920880" cy="6480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sz="2400" dirty="0">
                <a:solidFill>
                  <a:schemeClr val="accent3">
                    <a:lumMod val="75000"/>
                  </a:schemeClr>
                </a:solidFill>
              </a:rPr>
              <a:t>-Parco della Valletta: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="" xmlns:a16="http://schemas.microsoft.com/office/drawing/2014/main" id="{4395B02A-7032-4A61-B99E-18FDE2A5CE72}"/>
              </a:ext>
            </a:extLst>
          </p:cNvPr>
          <p:cNvSpPr txBox="1"/>
          <p:nvPr/>
        </p:nvSpPr>
        <p:spPr>
          <a:xfrm>
            <a:off x="899593" y="1916832"/>
            <a:ext cx="7726916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dirty="0"/>
              <a:t>Viene realizzata rifatta la soletta di copertura del tratto di torrente Corno a lato di Via dei Catterini al fine di ripristinare l’area a verde e a pista ciclopedonale. Si prevede anche la realizzazione di nuove aiuole con panchine, nuova illuminazione e piantumazione di arbusti ornamentali a servizio del pubblico.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="" xmlns:a16="http://schemas.microsoft.com/office/drawing/2014/main" id="{4912CA4E-7CBE-4E64-A92E-AA724F6ACA3F}"/>
              </a:ext>
            </a:extLst>
          </p:cNvPr>
          <p:cNvSpPr txBox="1"/>
          <p:nvPr/>
        </p:nvSpPr>
        <p:spPr>
          <a:xfrm>
            <a:off x="899594" y="3723997"/>
            <a:ext cx="7726916" cy="258532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dirty="0"/>
              <a:t>Si prevede la riqualificazione del parco al fine di incrementare la fruibilità degli spazi e la naturalità dei luoghi. Gli interventi principali consistono nella pulizia della vegetazione infestante, nel mantenimento delle alberature storiche e di quelle autoctone. Si prevede inoltre la realizzazione di: percorsi tematici e ciclopedonali, nuovi accessi al Parco in diversi punti, punti di sosta con strutture in legno e pietra, la ristrutturazione dell’edificio esistente in “centro informativo ed espositivo”, la sistemazione del ponte di Via del Boschetto e il nuovo ponte di Vicolo del Guado, un’area gioco per bambini, la predisposizione per gli orti urbani.</a:t>
            </a:r>
          </a:p>
        </p:txBody>
      </p:sp>
    </p:spTree>
    <p:extLst>
      <p:ext uri="{BB962C8B-B14F-4D97-AF65-F5344CB8AC3E}">
        <p14:creationId xmlns:p14="http://schemas.microsoft.com/office/powerpoint/2010/main" val="24751347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6282" y="908720"/>
            <a:ext cx="9052222" cy="4824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2806849" y="1916832"/>
            <a:ext cx="3384376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800" dirty="0"/>
              <a:t>Parco della Valletta</a:t>
            </a:r>
          </a:p>
        </p:txBody>
      </p:sp>
    </p:spTree>
    <p:extLst>
      <p:ext uri="{BB962C8B-B14F-4D97-AF65-F5344CB8AC3E}">
        <p14:creationId xmlns:p14="http://schemas.microsoft.com/office/powerpoint/2010/main" val="40680526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7504" y="428623"/>
            <a:ext cx="8856984" cy="463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5508104" y="764704"/>
            <a:ext cx="72008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800" dirty="0"/>
              <a:t>01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6188918" y="2220621"/>
            <a:ext cx="72008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800" dirty="0"/>
              <a:t>02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1691680" y="3671431"/>
            <a:ext cx="72008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800" dirty="0"/>
              <a:t>03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395536" y="5229200"/>
            <a:ext cx="8568952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2000" dirty="0"/>
              <a:t>01 – tracciato della galleria idraulica (</a:t>
            </a:r>
            <a:r>
              <a:rPr lang="it-IT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microtunneling</a:t>
            </a:r>
            <a:r>
              <a:rPr lang="it-IT" sz="2000" dirty="0"/>
              <a:t>)</a:t>
            </a:r>
          </a:p>
          <a:p>
            <a:r>
              <a:rPr lang="it-IT" sz="2000" dirty="0"/>
              <a:t>02 – tracciato in </a:t>
            </a:r>
            <a:r>
              <a:rPr lang="it-IT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sotterraneo del torrente Corno</a:t>
            </a:r>
            <a:r>
              <a:rPr lang="it-IT" sz="2000" dirty="0"/>
              <a:t>, oggetto di intervento di riqualificazione fognaria</a:t>
            </a:r>
          </a:p>
          <a:p>
            <a:r>
              <a:rPr lang="it-IT" sz="2000" dirty="0"/>
              <a:t>03 – tracciato a cielo aperto del torrente Corno (</a:t>
            </a:r>
            <a:r>
              <a:rPr lang="it-IT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Parco della Valletta</a:t>
            </a:r>
            <a:r>
              <a:rPr lang="it-IT" sz="2000" dirty="0"/>
              <a:t>)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59084" y="245790"/>
            <a:ext cx="2856731" cy="26791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106128492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278</TotalTime>
  <Words>617</Words>
  <Application>Microsoft Office PowerPoint</Application>
  <PresentationFormat>Presentazione su schermo (4:3)</PresentationFormat>
  <Paragraphs>57</Paragraphs>
  <Slides>19</Slides>
  <Notes>4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19</vt:i4>
      </vt:variant>
    </vt:vector>
  </HeadingPairs>
  <TitlesOfParts>
    <vt:vector size="20" baseType="lpstr">
      <vt:lpstr>Tema di Office</vt:lpstr>
      <vt:lpstr>Direzione centrale ambiente ed energia</vt:lpstr>
      <vt:lpstr>DESCRIZIONE DELLE OPERE - 1</vt:lpstr>
      <vt:lpstr>Presentazione standard di PowerPoint</vt:lpstr>
      <vt:lpstr>Riqualificazione della valletta fotosimulazione </vt:lpstr>
      <vt:lpstr>Riqualificazione della valletta opere di sistemazione idraulica</vt:lpstr>
      <vt:lpstr>DESCRIZIONE DELLE OPERE - 2</vt:lpstr>
      <vt:lpstr>DESCRIZIONE DELLE OPERE - 3</vt:lpstr>
      <vt:lpstr>Presentazione standard di PowerPoint</vt:lpstr>
      <vt:lpstr>Presentazione standard di PowerPoint</vt:lpstr>
      <vt:lpstr>Riqualificazione della valletta - a monte di Viale Oriani</vt:lpstr>
      <vt:lpstr>Riqualificazione della valletta - a valle di Viale Oriani</vt:lpstr>
      <vt:lpstr>Riqualificazione della valletta  LEGENDA</vt:lpstr>
      <vt:lpstr>Riqualificazione della valletta rilievo vegetazionale ed interventi selvicolturali</vt:lpstr>
      <vt:lpstr>Riqualificazione della valletta schizzi prospettici</vt:lpstr>
      <vt:lpstr>Riqualificazione della valletta sezioni tipo</vt:lpstr>
      <vt:lpstr>Riqualificazione della valletta ponte di «Vicolo del Guado» </vt:lpstr>
      <vt:lpstr>Presentazione standard di PowerPoint</vt:lpstr>
      <vt:lpstr>Cronoprogramma – 810 giorni </vt:lpstr>
      <vt:lpstr>Quadro economico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Studio Causero&amp;Spadetto Associati</dc:creator>
  <cp:lastModifiedBy>Fragiacomo Silvia</cp:lastModifiedBy>
  <cp:revision>28</cp:revision>
  <dcterms:created xsi:type="dcterms:W3CDTF">2017-11-21T16:37:09Z</dcterms:created>
  <dcterms:modified xsi:type="dcterms:W3CDTF">2017-12-11T13:16:36Z</dcterms:modified>
</cp:coreProperties>
</file>