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2" r:id="rId4"/>
    <p:sldId id="259" r:id="rId5"/>
    <p:sldId id="273" r:id="rId6"/>
    <p:sldId id="274" r:id="rId7"/>
    <p:sldId id="275" r:id="rId8"/>
    <p:sldId id="276" r:id="rId9"/>
    <p:sldId id="277" r:id="rId10"/>
    <p:sldId id="278" r:id="rId11"/>
    <p:sldId id="269" r:id="rId12"/>
    <p:sldId id="263" r:id="rId13"/>
    <p:sldId id="264" r:id="rId14"/>
    <p:sldId id="265" r:id="rId15"/>
    <p:sldId id="260" r:id="rId16"/>
    <p:sldId id="271" r:id="rId17"/>
    <p:sldId id="266" r:id="rId18"/>
    <p:sldId id="286" r:id="rId19"/>
    <p:sldId id="267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149"/>
    <a:srgbClr val="4472C4"/>
    <a:srgbClr val="D6F0E5"/>
    <a:srgbClr val="FFFCBD"/>
    <a:srgbClr val="BEE4B1"/>
    <a:srgbClr val="5BAEDA"/>
    <a:srgbClr val="2B6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7" autoAdjust="0"/>
    <p:restoredTop sz="95046" autoAdjust="0"/>
  </p:normalViewPr>
  <p:slideViewPr>
    <p:cSldViewPr snapToGrid="0" snapToObjects="1">
      <p:cViewPr varScale="1">
        <p:scale>
          <a:sx n="105" d="100"/>
          <a:sy n="105" d="100"/>
        </p:scale>
        <p:origin x="150" y="21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0.xml"/><Relationship Id="rId3" Type="http://schemas.openxmlformats.org/officeDocument/2006/relationships/slide" Target="slides/slide3.xml"/><Relationship Id="rId7" Type="http://schemas.openxmlformats.org/officeDocument/2006/relationships/slide" Target="slides/slide14.xml"/><Relationship Id="rId12" Type="http://schemas.openxmlformats.org/officeDocument/2006/relationships/slide" Target="slides/slide19.xml"/><Relationship Id="rId2" Type="http://schemas.openxmlformats.org/officeDocument/2006/relationships/slide" Target="slides/slide2.xml"/><Relationship Id="rId16" Type="http://schemas.openxmlformats.org/officeDocument/2006/relationships/slide" Target="slides/slide26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8.xml"/><Relationship Id="rId5" Type="http://schemas.openxmlformats.org/officeDocument/2006/relationships/slide" Target="slides/slide8.xml"/><Relationship Id="rId15" Type="http://schemas.openxmlformats.org/officeDocument/2006/relationships/slide" Target="slides/slide24.xml"/><Relationship Id="rId10" Type="http://schemas.openxmlformats.org/officeDocument/2006/relationships/slide" Target="slides/slide17.xml"/><Relationship Id="rId4" Type="http://schemas.openxmlformats.org/officeDocument/2006/relationships/slide" Target="slides/slide5.xml"/><Relationship Id="rId9" Type="http://schemas.openxmlformats.org/officeDocument/2006/relationships/slide" Target="slides/slide16.xml"/><Relationship Id="rId14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EEFAD-77B1-1A42-B1E0-298CE4D6621E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1F2E1-3FF4-5342-A0E3-4C0B9C51B3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79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1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35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180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092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9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800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156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088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035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373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66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176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619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298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822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4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061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927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2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DecimaWE Rg" panose="02000000000000000000" pitchFamily="2" charset="0"/>
              </a:rPr>
              <a:t>Strumento di risposta, che traccia un percorso programmatico i cui elementi portanti sono: la coesione sociale, l’occupabilità e inclusione socio lavorativa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34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25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69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75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10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146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1F2E1-3FF4-5342-A0E3-4C0B9C51B3A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72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E41BA8-E55F-3949-96D5-636C93D2D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F3C6AD-8DD5-C845-921F-1293915E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39AB9D-7902-FE43-B928-3640106D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F6DF58-18A0-9945-A0B6-930F6D6B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1335D9-3E02-4940-8BDA-5FF58D7F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88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54ACCA-A445-2F45-8CE2-89545661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F5160A-22BA-4C44-B31D-948F951E9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5DBE36-27A4-0943-B61F-CE2D0A96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581A20-6B76-5A46-862B-D400E497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BB36B3-AC8A-E645-83F4-8B7EAC08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87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C915C64-F272-2944-BDDE-320D7B487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BE943D-E3E7-5846-A0BB-774597DB7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0D1047-3CE8-464E-8677-BA2FA0A1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8D2D45-9B9C-E64E-94DB-D8F1AEFF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9045D2-52C5-BB43-9E79-72A42682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4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453EF9-364C-DC40-B22E-EB650AD1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513436-18F9-D042-B508-6F25B736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475227-70C4-2D42-956B-1AB97192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D00E5-E6CD-534B-BC41-49ACD095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E6311D-3B66-3749-958A-DD615912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33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0982E8-6655-774B-80B2-8B1CCF76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DEBB54-DD34-9946-9383-54537D0B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D34074-7745-2341-B440-70556B0A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7DE63E-D97C-B04B-BB15-085090F4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B9FBCA-9C0F-1D4F-908B-1EB0C6C9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8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507C0E-0585-A344-B6F6-F8FB6EC3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5A03CF-E0C7-8D41-A58A-1952CB222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442A6E-DC83-624C-8EB4-98D9A0F0D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2DC4E5-1866-4F42-8DBB-10DC145A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4FA02D-5108-BE41-9B19-1F844938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C1794F-B085-5D48-9089-2982AB73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07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B39E6-FF4C-F64E-8A69-1BBD8CB2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E85DAA-F713-B042-8020-CBC101EAF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CDF2B6-C394-3648-AAF6-729BB4153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976D47-70FB-4540-89BF-0FD83B245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55358BA-18AE-334A-9A5E-BC6DD6B8A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912A9A2-7F43-984F-ADC7-8379862A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CEAE37F-D1A6-E142-8405-E12E2C5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B4608D-5589-6947-B6DE-3E0CCBC0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85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802EC-1241-AE46-B385-9FA9699C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FEC378-5E58-924C-8EF2-12B350DB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A75960-0D3A-2E46-826C-7BC29AFB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3A6A44-23AF-0048-BFD3-1EECCE9D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69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6700AB-5AAC-3F49-9A8C-0419E2DB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79F364-07E7-9F4D-BBE8-281ADA89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A1A30D-63F5-2E44-99BB-6D153063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35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CD717-E556-A748-B8FA-4A7518CD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63FD05-B169-6241-A905-405FEED83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8937F8-247B-BD49-A395-9BEA80392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B9703A-DB4B-FC40-A344-B4521B51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0BC0D6-57C0-7B4D-BE5B-579B6768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2FC7CA-1DBE-674B-9E3B-BE9C42B4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72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56A9F8-5BFE-EA4E-B141-FB73EAE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B9C291-48A3-CC41-9B69-982557F56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C15EC3-5060-064B-A1D7-58E61AAAC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4876CE-B654-2044-BD81-A7081A98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D45DDB-EE0B-4541-BD31-BFF6175B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3F821F-5A0F-264C-9773-17E7BBA9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30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7F6DF4-1541-5E4C-95F0-FAB5D7A0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8BE127-44E2-CF47-95D9-DD038FBF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F4F156-D170-004D-8122-B2DA3C629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B6E97-4A76-B34F-A793-28C02914F3CA}" type="datetimeFigureOut">
              <a:rPr lang="it-IT" smtClean="0"/>
              <a:t>16/11/2018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39C1DA-ECF2-EC4A-B074-E3C5D814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B6B64D-2C2C-EA4A-BFD9-1832D73E4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5D2FA-210D-D44A-8AAF-AD7E2D829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55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svg"/><Relationship Id="rId4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giovani.fvg.i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itsmalignani.it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diss.fvg.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7456853-8B5C-2149-840A-EAE4BD20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57" y="-6951"/>
            <a:ext cx="12226325" cy="68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31FA835-2E39-6C4E-AF74-540066F9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8100"/>
            <a:ext cx="12192000" cy="6858000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63115"/>
              </p:ext>
            </p:extLst>
          </p:nvPr>
        </p:nvGraphicFramePr>
        <p:xfrm>
          <a:off x="535877" y="1250124"/>
          <a:ext cx="9586531" cy="377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592">
                  <a:extLst>
                    <a:ext uri="{9D8B030D-6E8A-4147-A177-3AD203B41FA5}">
                      <a16:colId xmlns:a16="http://schemas.microsoft.com/office/drawing/2014/main" val="2110974608"/>
                    </a:ext>
                  </a:extLst>
                </a:gridCol>
                <a:gridCol w="4518939">
                  <a:extLst>
                    <a:ext uri="{9D8B030D-6E8A-4147-A177-3AD203B41FA5}">
                      <a16:colId xmlns:a16="http://schemas.microsoft.com/office/drawing/2014/main" val="1478799152"/>
                    </a:ext>
                  </a:extLst>
                </a:gridCol>
              </a:tblGrid>
              <a:tr h="6247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Corsi attivati 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in</a:t>
                      </a:r>
                      <a:r>
                        <a:rPr lang="it-IT" sz="1800" b="1" kern="1200" baseline="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 FVG </a:t>
                      </a:r>
                      <a:r>
                        <a:rPr lang="it-IT" sz="1600" b="0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(dal 2011)</a:t>
                      </a:r>
                      <a:endParaRPr lang="it-IT" sz="1600" b="0" kern="1200" dirty="0">
                        <a:solidFill>
                          <a:schemeClr val="dk1"/>
                        </a:solidFill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4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it-IT" sz="4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5944"/>
                  </a:ext>
                </a:extLst>
              </a:tr>
              <a:tr h="6560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Studenti formati </a:t>
                      </a:r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(dal 2011)</a:t>
                      </a:r>
                      <a:endParaRPr lang="it-IT" sz="1800" b="0" kern="1200" dirty="0">
                        <a:solidFill>
                          <a:schemeClr val="dk1"/>
                        </a:solidFill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oltre 1200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59895"/>
                  </a:ext>
                </a:extLst>
              </a:tr>
              <a:tr h="7575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800" b="1" i="0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Tasso </a:t>
                      </a:r>
                      <a:r>
                        <a:rPr lang="it-IT" sz="2800" b="1" i="0" kern="1200" dirty="0" smtClean="0">
                          <a:solidFill>
                            <a:srgbClr val="FF0000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medio</a:t>
                      </a:r>
                      <a:r>
                        <a:rPr lang="it-IT" sz="2800" b="1" i="0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 occupazione </a:t>
                      </a:r>
                      <a:r>
                        <a:rPr lang="it-IT" sz="1800" b="1" i="0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a 1 anno dal diploma 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in FVG </a:t>
                      </a:r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(2011 - 2016)</a:t>
                      </a:r>
                      <a:endParaRPr lang="it-IT" sz="1800" b="0" kern="1200" dirty="0">
                        <a:solidFill>
                          <a:schemeClr val="dk1"/>
                        </a:solidFill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90,5%</a:t>
                      </a:r>
                      <a:endParaRPr lang="it-IT" sz="4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72423"/>
                  </a:ext>
                </a:extLst>
              </a:tr>
              <a:tr h="755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Tasso occupazione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a 1 anno dal diploma in FVG </a:t>
                      </a:r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(biennio 2014-16)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82,2%</a:t>
                      </a:r>
                      <a:endParaRPr lang="it-IT" sz="4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69895"/>
                  </a:ext>
                </a:extLst>
              </a:tr>
              <a:tr h="6749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Tasso occupazione 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a 1 anno dal diploma in ITALIA </a:t>
                      </a:r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latin typeface="Calibri Light" pitchFamily="34" charset="0"/>
                          <a:ea typeface="+mn-ea"/>
                          <a:cs typeface="+mn-cs"/>
                        </a:rPr>
                        <a:t>(biennio 2014-16)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82,5%</a:t>
                      </a:r>
                      <a:endParaRPr lang="it-IT" sz="4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35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7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37EE4F-BC41-FE44-8886-19B342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3"/>
            <a:ext cx="12192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96378" y="2048062"/>
            <a:ext cx="8467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921149"/>
                </a:solidFill>
                <a:latin typeface="DecimaWE Rg" panose="02000000000000000000" pitchFamily="2" charset="0"/>
              </a:rPr>
              <a:t>Misure integrate di politiche attive per il lavoro nell'ambito dei beni culturali, artistici e del turismo</a:t>
            </a:r>
          </a:p>
          <a:p>
            <a:pPr algn="ctr"/>
            <a:endParaRPr lang="it-IT" dirty="0">
              <a:solidFill>
                <a:srgbClr val="921149"/>
              </a:solidFill>
              <a:latin typeface="DecimaWE Rg" panose="02000000000000000000" pitchFamily="2" charset="0"/>
            </a:endParaRPr>
          </a:p>
          <a:p>
            <a:pPr algn="ctr"/>
            <a:endParaRPr lang="it-IT" dirty="0">
              <a:solidFill>
                <a:srgbClr val="921149"/>
              </a:solidFill>
              <a:latin typeface="DecimaWE 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31FA835-2E39-6C4E-AF74-540066F9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" y="13855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CFF86A6-DA0E-4B09-845F-D52DA92287D9}"/>
              </a:ext>
            </a:extLst>
          </p:cNvPr>
          <p:cNvSpPr/>
          <p:nvPr/>
        </p:nvSpPr>
        <p:spPr>
          <a:xfrm>
            <a:off x="8966681" y="2443929"/>
            <a:ext cx="17285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solidFill>
                  <a:schemeClr val="accent1"/>
                </a:solidFill>
                <a:latin typeface="DecimaWE Rg" panose="02000000000000000000" pitchFamily="2" charset="0"/>
              </a:rPr>
              <a:t>Beni culturali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BF0BE8A-38E6-45F3-9F18-2181382668BF}"/>
              </a:ext>
            </a:extLst>
          </p:cNvPr>
          <p:cNvSpPr/>
          <p:nvPr/>
        </p:nvSpPr>
        <p:spPr>
          <a:xfrm>
            <a:off x="4904984" y="2967224"/>
            <a:ext cx="3352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accent1"/>
                </a:solidFill>
                <a:latin typeface="DecimaWE Rg" panose="02000000000000000000" pitchFamily="2" charset="0"/>
              </a:rPr>
              <a:t>Turismo </a:t>
            </a:r>
            <a:r>
              <a:rPr lang="it-IT" sz="22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culturale e sostenibile</a:t>
            </a:r>
            <a:endParaRPr lang="it-IT" sz="2200" b="1" dirty="0">
              <a:solidFill>
                <a:schemeClr val="accent1"/>
              </a:solidFill>
              <a:latin typeface="DecimaWE Rg" panose="02000000000000000000" pitchFamily="2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E0184C5-2BBD-4BE6-8B2D-9442373B9E54}"/>
              </a:ext>
            </a:extLst>
          </p:cNvPr>
          <p:cNvSpPr/>
          <p:nvPr/>
        </p:nvSpPr>
        <p:spPr>
          <a:xfrm>
            <a:off x="7606146" y="3351944"/>
            <a:ext cx="3920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accent1"/>
                </a:solidFill>
                <a:latin typeface="DecimaWE Rg" panose="02000000000000000000" pitchFamily="2" charset="0"/>
              </a:rPr>
              <a:t>Accessibilità e </a:t>
            </a:r>
            <a:r>
              <a:rPr lang="it-IT" sz="22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design  for </a:t>
            </a:r>
            <a:r>
              <a:rPr lang="it-IT" sz="2200" b="1" dirty="0" err="1">
                <a:solidFill>
                  <a:schemeClr val="accent1"/>
                </a:solidFill>
                <a:latin typeface="DecimaWE Rg" panose="02000000000000000000" pitchFamily="2" charset="0"/>
              </a:rPr>
              <a:t>all</a:t>
            </a:r>
            <a:endParaRPr lang="it-IT" sz="2200" b="1" dirty="0">
              <a:solidFill>
                <a:schemeClr val="accent1"/>
              </a:solidFill>
              <a:latin typeface="DecimaWE Rg" panose="02000000000000000000" pitchFamily="2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882ACF3-0FE2-4D8D-98D6-67BC7AE1B697}"/>
              </a:ext>
            </a:extLst>
          </p:cNvPr>
          <p:cNvSpPr/>
          <p:nvPr/>
        </p:nvSpPr>
        <p:spPr>
          <a:xfrm>
            <a:off x="6347756" y="4259959"/>
            <a:ext cx="2516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solidFill>
                  <a:schemeClr val="accent1"/>
                </a:solidFill>
                <a:latin typeface="DecimaWE Rg" panose="02000000000000000000" pitchFamily="2" charset="0"/>
              </a:rPr>
              <a:t>Artigianato artistico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212A39C-018F-4844-828A-D2C55FE158D1}"/>
              </a:ext>
            </a:extLst>
          </p:cNvPr>
          <p:cNvSpPr/>
          <p:nvPr/>
        </p:nvSpPr>
        <p:spPr>
          <a:xfrm>
            <a:off x="6465320" y="1582080"/>
            <a:ext cx="40760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accent1"/>
                </a:solidFill>
                <a:latin typeface="DecimaWE Rg" panose="02000000000000000000" pitchFamily="2" charset="0"/>
              </a:rPr>
              <a:t>Conservazione e restauro dei beni artistici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EE4C2E-FE14-4861-9E6D-1E15F7BDE227}"/>
              </a:ext>
            </a:extLst>
          </p:cNvPr>
          <p:cNvSpPr/>
          <p:nvPr/>
        </p:nvSpPr>
        <p:spPr>
          <a:xfrm>
            <a:off x="490649" y="1395566"/>
            <a:ext cx="4030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accent1"/>
                </a:solidFill>
                <a:latin typeface="DecimaWE Rg" panose="02000000000000000000" pitchFamily="2" charset="0"/>
              </a:rPr>
              <a:t>Valorizzare il sistema culturale regionale favorendo la crescita complessiva delle </a:t>
            </a:r>
            <a:r>
              <a:rPr lang="it-IT" sz="24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persone</a:t>
            </a:r>
            <a:endParaRPr lang="it-IT" sz="2400" b="1" dirty="0">
              <a:solidFill>
                <a:schemeClr val="accent1"/>
              </a:solidFill>
              <a:latin typeface="DecimaWE Rg" panose="02000000000000000000" pitchFamily="2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35295DC-F84F-44D7-937D-60AFE0B3EE34}"/>
              </a:ext>
            </a:extLst>
          </p:cNvPr>
          <p:cNvCxnSpPr>
            <a:cxnSpLocks/>
          </p:cNvCxnSpPr>
          <p:nvPr/>
        </p:nvCxnSpPr>
        <p:spPr>
          <a:xfrm>
            <a:off x="257175" y="1114425"/>
            <a:ext cx="54006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F214F2BF-35C4-4D09-B105-F35E9708F0B2}"/>
              </a:ext>
            </a:extLst>
          </p:cNvPr>
          <p:cNvSpPr/>
          <p:nvPr/>
        </p:nvSpPr>
        <p:spPr>
          <a:xfrm>
            <a:off x="474754" y="3275160"/>
            <a:ext cx="3955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DecimaWE Rg" panose="02000000000000000000" pitchFamily="2" charset="0"/>
              </a:rPr>
              <a:t>Un sistema </a:t>
            </a:r>
            <a:r>
              <a:rPr lang="it-IT" b="1" dirty="0">
                <a:solidFill>
                  <a:schemeClr val="accent1"/>
                </a:solidFill>
                <a:latin typeface="DecimaWE Rg" panose="02000000000000000000" pitchFamily="2" charset="0"/>
              </a:rPr>
              <a:t>connesso</a:t>
            </a:r>
            <a:r>
              <a:rPr lang="it-IT" dirty="0">
                <a:latin typeface="DecimaWE Rg" panose="02000000000000000000" pitchFamily="2" charset="0"/>
              </a:rPr>
              <a:t> con imprese, università, sistema scientifico, amministrazioni pubbliche e territorio, che si colloca all’interno della Strategia regionale di specializzazione intelligente della </a:t>
            </a:r>
            <a:r>
              <a:rPr lang="it-IT" dirty="0" smtClean="0">
                <a:latin typeface="DecimaWE Rg" panose="02000000000000000000" pitchFamily="2" charset="0"/>
              </a:rPr>
              <a:t>regione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4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8EF2397-01A6-4534-819F-38BC9B4B5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8C82053-1978-4DEE-9350-8CE1A8F3B656}"/>
              </a:ext>
            </a:extLst>
          </p:cNvPr>
          <p:cNvCxnSpPr>
            <a:cxnSpLocks/>
          </p:cNvCxnSpPr>
          <p:nvPr/>
        </p:nvCxnSpPr>
        <p:spPr>
          <a:xfrm>
            <a:off x="257175" y="1114425"/>
            <a:ext cx="54006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8F50546C-AC41-4A2F-BF58-B563FA626948}"/>
              </a:ext>
            </a:extLst>
          </p:cNvPr>
          <p:cNvSpPr/>
          <p:nvPr/>
        </p:nvSpPr>
        <p:spPr>
          <a:xfrm>
            <a:off x="428625" y="1429932"/>
            <a:ext cx="11525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dirty="0">
                <a:solidFill>
                  <a:schemeClr val="accent1"/>
                </a:solidFill>
                <a:latin typeface="DecimaWE Rg" panose="02000000000000000000" pitchFamily="2" charset="0"/>
              </a:rPr>
              <a:t>Sono percorsi integrati composti da tre </a:t>
            </a:r>
            <a:r>
              <a:rPr lang="it-IT" sz="24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momenti</a:t>
            </a:r>
            <a:endParaRPr lang="it-IT" sz="2400" b="1" dirty="0">
              <a:solidFill>
                <a:schemeClr val="accent1"/>
              </a:solidFill>
              <a:latin typeface="DecimaWE Rg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it-IT" sz="2400" b="1" dirty="0">
              <a:latin typeface="DecimaWE Rg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DecimaWE Rg" panose="02000000000000000000" pitchFamily="2" charset="0"/>
              </a:rPr>
              <a:t>azioni formative per il </a:t>
            </a:r>
            <a:r>
              <a:rPr lang="it-IT" sz="2400" dirty="0">
                <a:solidFill>
                  <a:schemeClr val="accent1"/>
                </a:solidFill>
                <a:latin typeface="DecimaWE Rg" panose="02000000000000000000" pitchFamily="2" charset="0"/>
              </a:rPr>
              <a:t>rafforzamento di competenze </a:t>
            </a:r>
            <a:r>
              <a:rPr lang="it-IT" sz="2400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specifiche</a:t>
            </a:r>
            <a:endParaRPr lang="it-IT" sz="2400" dirty="0">
              <a:latin typeface="DecimaWE Rg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DecimaWE Rg" panose="02000000000000000000" pitchFamily="2" charset="0"/>
              </a:rPr>
              <a:t>azioni di </a:t>
            </a:r>
            <a:r>
              <a:rPr lang="it-IT" sz="2400" dirty="0">
                <a:solidFill>
                  <a:schemeClr val="accent1"/>
                </a:solidFill>
                <a:latin typeface="DecimaWE Rg" panose="02000000000000000000" pitchFamily="2" charset="0"/>
              </a:rPr>
              <a:t>formazione</a:t>
            </a:r>
            <a:r>
              <a:rPr lang="it-IT" sz="2400" dirty="0">
                <a:latin typeface="DecimaWE Rg" panose="02000000000000000000" pitchFamily="2" charset="0"/>
              </a:rPr>
              <a:t> </a:t>
            </a:r>
            <a:r>
              <a:rPr lang="it-IT" sz="2400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imprenditoriale</a:t>
            </a:r>
            <a:endParaRPr lang="it-IT" sz="2400" dirty="0">
              <a:latin typeface="DecimaWE Rg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chemeClr val="accent1"/>
                </a:solidFill>
                <a:latin typeface="DecimaWE Rg" panose="02000000000000000000" pitchFamily="2" charset="0"/>
              </a:rPr>
              <a:t>tirocini extracurriculari </a:t>
            </a:r>
            <a:r>
              <a:rPr lang="it-IT" sz="2400" dirty="0">
                <a:latin typeface="DecimaWE Rg" panose="02000000000000000000" pitchFamily="2" charset="0"/>
              </a:rPr>
              <a:t>presso istituzioni, enti o imprese dei settori dei beni e delle attività culturali, dell’artigianato artistico o del </a:t>
            </a:r>
            <a:r>
              <a:rPr lang="it-IT" sz="2400" dirty="0" smtClean="0">
                <a:latin typeface="DecimaWE Rg" panose="02000000000000000000" pitchFamily="2" charset="0"/>
              </a:rPr>
              <a:t>turismo</a:t>
            </a:r>
            <a:endParaRPr lang="it-IT" sz="2400" dirty="0">
              <a:latin typeface="DecimaWE Rg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it-IT" sz="2400" dirty="0">
              <a:latin typeface="DecimaWE 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3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908979-DE43-604A-B65F-2D84A5170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05F510B-4340-4D6E-9532-7793E9195E88}"/>
              </a:ext>
            </a:extLst>
          </p:cNvPr>
          <p:cNvCxnSpPr>
            <a:cxnSpLocks/>
          </p:cNvCxnSpPr>
          <p:nvPr/>
        </p:nvCxnSpPr>
        <p:spPr>
          <a:xfrm>
            <a:off x="257175" y="1114425"/>
            <a:ext cx="54006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CAA2C582-F027-48AC-87EF-6355825BE487}"/>
              </a:ext>
            </a:extLst>
          </p:cNvPr>
          <p:cNvSpPr/>
          <p:nvPr/>
        </p:nvSpPr>
        <p:spPr>
          <a:xfrm>
            <a:off x="257175" y="1292962"/>
            <a:ext cx="1101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DecimaWE Rg" panose="02000000000000000000" pitchFamily="2" charset="0"/>
              </a:rPr>
              <a:t>Le tematiche di maggior attenzione seguite dalla maggior parte delle proposte formative sono state: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9BAB47A-2982-4A49-B6A7-C9561C9FAEA2}"/>
              </a:ext>
            </a:extLst>
          </p:cNvPr>
          <p:cNvSpPr/>
          <p:nvPr/>
        </p:nvSpPr>
        <p:spPr>
          <a:xfrm>
            <a:off x="581025" y="2511950"/>
            <a:ext cx="8715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DecimaWE Rg" panose="02000000000000000000" pitchFamily="2" charset="0"/>
              </a:rPr>
              <a:t>l’</a:t>
            </a:r>
            <a:r>
              <a:rPr lang="it-IT" sz="2400" dirty="0">
                <a:solidFill>
                  <a:schemeClr val="accent1"/>
                </a:solidFill>
                <a:latin typeface="DecimaWE Rg" panose="02000000000000000000" pitchFamily="2" charset="0"/>
              </a:rPr>
              <a:t>accessibilità</a:t>
            </a:r>
            <a:r>
              <a:rPr lang="it-IT" sz="2400" dirty="0">
                <a:latin typeface="DecimaWE Rg" panose="02000000000000000000" pitchFamily="2" charset="0"/>
              </a:rPr>
              <a:t> e la </a:t>
            </a:r>
            <a:r>
              <a:rPr lang="it-IT" sz="2400" dirty="0">
                <a:solidFill>
                  <a:schemeClr val="accent1"/>
                </a:solidFill>
                <a:latin typeface="DecimaWE Rg" panose="02000000000000000000" pitchFamily="2" charset="0"/>
              </a:rPr>
              <a:t>fruibilità</a:t>
            </a:r>
            <a:r>
              <a:rPr lang="it-IT" sz="2400" dirty="0">
                <a:latin typeface="DecimaWE Rg" panose="02000000000000000000" pitchFamily="2" charset="0"/>
              </a:rPr>
              <a:t> del patrimonio artistico e culturale e il turismo accessibile, in linea con i principi del </a:t>
            </a:r>
            <a:r>
              <a:rPr lang="it-IT" sz="2400" i="1" dirty="0">
                <a:latin typeface="DecimaWE Rg" panose="02000000000000000000" pitchFamily="2" charset="0"/>
              </a:rPr>
              <a:t>design for </a:t>
            </a:r>
            <a:r>
              <a:rPr lang="it-IT" sz="2400" i="1" dirty="0" err="1" smtClean="0">
                <a:latin typeface="DecimaWE Rg" panose="02000000000000000000" pitchFamily="2" charset="0"/>
              </a:rPr>
              <a:t>all</a:t>
            </a:r>
            <a:endParaRPr lang="it-IT" sz="2400" i="1" dirty="0">
              <a:latin typeface="DecimaWE Rg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i="1" dirty="0">
              <a:latin typeface="DecimaWE Rg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DecimaWE Rg" panose="02000000000000000000" pitchFamily="2" charset="0"/>
              </a:rPr>
              <a:t>le </a:t>
            </a:r>
            <a:r>
              <a:rPr lang="it-IT" sz="2400" dirty="0">
                <a:solidFill>
                  <a:schemeClr val="accent1"/>
                </a:solidFill>
                <a:latin typeface="DecimaWE Rg" panose="02000000000000000000" pitchFamily="2" charset="0"/>
              </a:rPr>
              <a:t>risorse digitali</a:t>
            </a:r>
            <a:r>
              <a:rPr lang="it-IT" sz="2400" dirty="0">
                <a:latin typeface="DecimaWE Rg" panose="02000000000000000000" pitchFamily="2" charset="0"/>
              </a:rPr>
              <a:t>, la conservazione dei beni digitali e l’applicazione delle </a:t>
            </a:r>
            <a:r>
              <a:rPr lang="it-IT" sz="2400" dirty="0">
                <a:solidFill>
                  <a:schemeClr val="accent1"/>
                </a:solidFill>
                <a:latin typeface="DecimaWE Rg" panose="02000000000000000000" pitchFamily="2" charset="0"/>
              </a:rPr>
              <a:t>tecnologie ICT </a:t>
            </a:r>
            <a:r>
              <a:rPr lang="it-IT" sz="2400" dirty="0">
                <a:latin typeface="DecimaWE Rg" panose="02000000000000000000" pitchFamily="2" charset="0"/>
              </a:rPr>
              <a:t>nei vari campi </a:t>
            </a:r>
            <a:r>
              <a:rPr lang="it-IT" sz="2400" dirty="0" smtClean="0">
                <a:latin typeface="DecimaWE Rg" panose="02000000000000000000" pitchFamily="2" charset="0"/>
              </a:rPr>
              <a:t>d’azione</a:t>
            </a:r>
            <a:endParaRPr lang="it-IT" sz="2400" dirty="0">
              <a:latin typeface="DecimaWE 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8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908979-DE43-604A-B65F-2D84A5170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05F510B-4340-4D6E-9532-7793E9195E88}"/>
              </a:ext>
            </a:extLst>
          </p:cNvPr>
          <p:cNvCxnSpPr>
            <a:cxnSpLocks/>
          </p:cNvCxnSpPr>
          <p:nvPr/>
        </p:nvCxnSpPr>
        <p:spPr>
          <a:xfrm>
            <a:off x="257175" y="1114425"/>
            <a:ext cx="54006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CAA2C582-F027-48AC-87EF-6355825BE487}"/>
              </a:ext>
            </a:extLst>
          </p:cNvPr>
          <p:cNvSpPr/>
          <p:nvPr/>
        </p:nvSpPr>
        <p:spPr>
          <a:xfrm>
            <a:off x="523009" y="1451323"/>
            <a:ext cx="115252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 smtClean="0">
                <a:latin typeface="DecimaWE Rg" panose="02000000000000000000" pitchFamily="2" charset="0"/>
              </a:rPr>
              <a:t>Alcuni dati: </a:t>
            </a:r>
            <a:endParaRPr lang="it-IT" sz="2400" dirty="0">
              <a:latin typeface="DecimaWE Rg" panose="02000000000000000000" pitchFamily="2" charset="0"/>
            </a:endParaRPr>
          </a:p>
          <a:p>
            <a:pPr algn="just">
              <a:lnSpc>
                <a:spcPct val="150000"/>
              </a:lnSpc>
              <a:buSzPct val="200000"/>
            </a:pPr>
            <a:r>
              <a:rPr lang="it-IT" sz="2400" dirty="0">
                <a:latin typeface="DecimaWE Rg" panose="02000000000000000000" pitchFamily="2" charset="0"/>
              </a:rPr>
              <a:t>	Totale persone coinvolte: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DecimaWE Rg" panose="02000000000000000000" pitchFamily="2" charset="0"/>
              </a:rPr>
              <a:t>349</a:t>
            </a:r>
          </a:p>
          <a:p>
            <a:pPr algn="just">
              <a:lnSpc>
                <a:spcPct val="150000"/>
              </a:lnSpc>
              <a:buSzPct val="200000"/>
            </a:pPr>
            <a:r>
              <a:rPr lang="it-IT" sz="2400" dirty="0">
                <a:latin typeface="DecimaWE Rg" panose="02000000000000000000" pitchFamily="2" charset="0"/>
              </a:rPr>
              <a:t>	Di cui tirocini attivati: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DecimaWE Rg" panose="02000000000000000000" pitchFamily="2" charset="0"/>
              </a:rPr>
              <a:t>55</a:t>
            </a:r>
          </a:p>
          <a:p>
            <a:pPr algn="just">
              <a:lnSpc>
                <a:spcPct val="150000"/>
              </a:lnSpc>
            </a:pPr>
            <a:endParaRPr lang="it-IT" sz="2400" dirty="0" smtClean="0">
              <a:latin typeface="DecimaWE Rg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DecimaWE Rg" panose="02000000000000000000" pitchFamily="2" charset="0"/>
              </a:rPr>
              <a:t>Azioni </a:t>
            </a:r>
            <a:r>
              <a:rPr lang="it-IT" sz="2400" b="1" dirty="0">
                <a:latin typeface="DecimaWE Rg" panose="02000000000000000000" pitchFamily="2" charset="0"/>
              </a:rPr>
              <a:t>formative maggiormente rilevanti: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DecimaWE Rg" panose="02000000000000000000" pitchFamily="2" charset="0"/>
              </a:rPr>
              <a:t>	Artigianato artistico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DecimaWE Rg" panose="02000000000000000000" pitchFamily="2" charset="0"/>
              </a:rPr>
              <a:t>	Conservazione e restauro</a:t>
            </a:r>
          </a:p>
          <a:p>
            <a:pPr algn="just">
              <a:lnSpc>
                <a:spcPct val="150000"/>
              </a:lnSpc>
            </a:pPr>
            <a:endParaRPr lang="it-IT" sz="2400" dirty="0">
              <a:latin typeface="DecimaWE Rg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it-IT" sz="2400" dirty="0">
              <a:latin typeface="DecimaWE Rg" panose="02000000000000000000" pitchFamily="2" charset="0"/>
            </a:endParaRPr>
          </a:p>
        </p:txBody>
      </p:sp>
      <p:pic>
        <p:nvPicPr>
          <p:cNvPr id="8" name="Elemento grafico 7" descr="Martello">
            <a:extLst>
              <a:ext uri="{FF2B5EF4-FFF2-40B4-BE49-F238E27FC236}">
                <a16:creationId xmlns:a16="http://schemas.microsoft.com/office/drawing/2014/main" id="{C71D1B86-43C1-407F-B3B7-FE2D33338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5007" y="4997442"/>
            <a:ext cx="304800" cy="304800"/>
          </a:xfrm>
          <a:prstGeom prst="rect">
            <a:avLst/>
          </a:prstGeom>
        </p:spPr>
      </p:pic>
      <p:pic>
        <p:nvPicPr>
          <p:cNvPr id="10" name="Elemento grafico 9" descr="Tavolozza">
            <a:extLst>
              <a:ext uri="{FF2B5EF4-FFF2-40B4-BE49-F238E27FC236}">
                <a16:creationId xmlns:a16="http://schemas.microsoft.com/office/drawing/2014/main" id="{F543046B-784F-4DA7-8BA7-8007BA57C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2078" y="4405138"/>
            <a:ext cx="345881" cy="345881"/>
          </a:xfrm>
          <a:prstGeom prst="rect">
            <a:avLst/>
          </a:prstGeom>
        </p:spPr>
      </p:pic>
      <p:pic>
        <p:nvPicPr>
          <p:cNvPr id="12" name="Elemento grafico 11" descr="Valigetta">
            <a:extLst>
              <a:ext uri="{FF2B5EF4-FFF2-40B4-BE49-F238E27FC236}">
                <a16:creationId xmlns:a16="http://schemas.microsoft.com/office/drawing/2014/main" id="{581383CC-A9B6-4CFD-A268-FF4B146B2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79283" y="2854158"/>
            <a:ext cx="240524" cy="240524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5D429960-8BDB-41B3-B8FE-649B60DE73A5}"/>
              </a:ext>
            </a:extLst>
          </p:cNvPr>
          <p:cNvSpPr/>
          <p:nvPr/>
        </p:nvSpPr>
        <p:spPr>
          <a:xfrm>
            <a:off x="1167394" y="2326887"/>
            <a:ext cx="200025" cy="169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80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37EE4F-BC41-FE44-8886-19B342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3"/>
            <a:ext cx="12192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00838" y="2066156"/>
            <a:ext cx="8467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921149"/>
                </a:solidFill>
                <a:latin typeface="DecimaWE Rg" panose="02000000000000000000" pitchFamily="2" charset="0"/>
              </a:rPr>
              <a:t>PIPOL – Piano integrato di politiche per l’occupazione e il lavoro</a:t>
            </a:r>
          </a:p>
          <a:p>
            <a:endParaRPr lang="it-IT" dirty="0">
              <a:solidFill>
                <a:srgbClr val="921149"/>
              </a:solidFill>
              <a:latin typeface="DecimaWE Rg" panose="02000000000000000000" pitchFamily="2" charset="0"/>
            </a:endParaRPr>
          </a:p>
          <a:p>
            <a:endParaRPr lang="it-IT" dirty="0">
              <a:solidFill>
                <a:srgbClr val="921149"/>
              </a:solidFill>
              <a:latin typeface="DecimaWE 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37EE4F-BC41-FE44-8886-19B342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3874" y="1628507"/>
            <a:ext cx="1101090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/>
                </a:solidFill>
                <a:latin typeface="DecimaWE Rg" panose="02000000000000000000" pitchFamily="2" charset="0"/>
              </a:rPr>
              <a:t>Mettere al CENTRO la persona</a:t>
            </a:r>
          </a:p>
          <a:p>
            <a:pPr algn="ctr"/>
            <a:r>
              <a:rPr lang="it-IT" sz="3200" b="1" dirty="0">
                <a:solidFill>
                  <a:schemeClr val="accent1"/>
                </a:solidFill>
                <a:latin typeface="DecimaWE Rg" panose="02000000000000000000" pitchFamily="2" charset="0"/>
              </a:rPr>
              <a:t>rafforzarne </a:t>
            </a:r>
            <a:r>
              <a:rPr lang="it-IT" sz="32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l’</a:t>
            </a:r>
            <a:r>
              <a:rPr lang="it-IT" sz="3200" b="1" dirty="0" err="1" smtClean="0">
                <a:solidFill>
                  <a:schemeClr val="accent1"/>
                </a:solidFill>
                <a:latin typeface="DecimaWE Rg" panose="02000000000000000000" pitchFamily="2" charset="0"/>
              </a:rPr>
              <a:t>occupabilità</a:t>
            </a:r>
            <a:r>
              <a:rPr lang="it-IT" sz="32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,</a:t>
            </a:r>
            <a:endParaRPr lang="it-IT" sz="3200" b="1" dirty="0">
              <a:solidFill>
                <a:schemeClr val="accent1"/>
              </a:solidFill>
              <a:latin typeface="DecimaWE Rg" panose="02000000000000000000" pitchFamily="2" charset="0"/>
            </a:endParaRPr>
          </a:p>
          <a:p>
            <a:pPr algn="ctr"/>
            <a:r>
              <a:rPr lang="it-IT" sz="32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 </a:t>
            </a:r>
            <a:r>
              <a:rPr lang="it-IT" sz="3200" b="1" dirty="0">
                <a:solidFill>
                  <a:schemeClr val="accent1"/>
                </a:solidFill>
                <a:latin typeface="DecimaWE Rg" panose="02000000000000000000" pitchFamily="2" charset="0"/>
              </a:rPr>
              <a:t>favorire il suo accesso al </a:t>
            </a:r>
            <a:r>
              <a:rPr lang="it-IT" sz="32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lavoro!</a:t>
            </a:r>
          </a:p>
          <a:p>
            <a:pPr algn="ctr"/>
            <a:endParaRPr lang="it-IT" sz="2000" dirty="0">
              <a:latin typeface="DecimaWE Rg" panose="02000000000000000000" pitchFamily="2" charset="0"/>
            </a:endParaRPr>
          </a:p>
          <a:p>
            <a:endParaRPr lang="it-IT" sz="1200" dirty="0">
              <a:solidFill>
                <a:schemeClr val="accent1"/>
              </a:solidFill>
              <a:latin typeface="DecimaWE Rg" panose="02000000000000000000" pitchFamily="2" charset="0"/>
            </a:endParaRPr>
          </a:p>
          <a:p>
            <a:r>
              <a:rPr lang="it-IT" sz="2400" dirty="0">
                <a:solidFill>
                  <a:schemeClr val="accent1"/>
                </a:solidFill>
                <a:latin typeface="DecimaWE Rg" panose="02000000000000000000" pitchFamily="2" charset="0"/>
              </a:rPr>
              <a:t>Personalizzazione</a:t>
            </a:r>
            <a:r>
              <a:rPr lang="it-IT" sz="2400" dirty="0">
                <a:latin typeface="DecimaWE Rg" panose="02000000000000000000" pitchFamily="2" charset="0"/>
              </a:rPr>
              <a:t> dei servizi e logica di </a:t>
            </a:r>
            <a:r>
              <a:rPr lang="it-IT" sz="2400" dirty="0">
                <a:solidFill>
                  <a:schemeClr val="accent1"/>
                </a:solidFill>
                <a:latin typeface="DecimaWE Rg" panose="02000000000000000000" pitchFamily="2" charset="0"/>
              </a:rPr>
              <a:t>rete </a:t>
            </a:r>
            <a:r>
              <a:rPr lang="it-IT" sz="2400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diffusa </a:t>
            </a:r>
            <a:endParaRPr lang="it-IT" sz="2400" dirty="0">
              <a:solidFill>
                <a:schemeClr val="accent1"/>
              </a:solidFill>
              <a:latin typeface="DecimaWE Rg" panose="02000000000000000000" pitchFamily="2" charset="0"/>
            </a:endParaRP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latin typeface="DecimaWE Rg" panose="02000000000000000000" pitchFamily="2" charset="0"/>
              </a:rPr>
              <a:t>il sistema regionale pubblico dei servizi per il lavoro e dell’orientamento,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latin typeface="DecimaWE Rg" panose="02000000000000000000" pitchFamily="2" charset="0"/>
              </a:rPr>
              <a:t>i sistemi scolastico e universitario regionali,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latin typeface="DecimaWE Rg" panose="02000000000000000000" pitchFamily="2" charset="0"/>
              </a:rPr>
              <a:t>gli enti di formazione professionali,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2400" dirty="0">
                <a:latin typeface="DecimaWE Rg" panose="02000000000000000000" pitchFamily="2" charset="0"/>
              </a:rPr>
              <a:t>i servizi sociali territoriali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D56EF3B-EC0C-4A1A-AA30-00255339FD80}"/>
              </a:ext>
            </a:extLst>
          </p:cNvPr>
          <p:cNvCxnSpPr>
            <a:cxnSpLocks/>
          </p:cNvCxnSpPr>
          <p:nvPr/>
        </p:nvCxnSpPr>
        <p:spPr>
          <a:xfrm>
            <a:off x="257175" y="1114425"/>
            <a:ext cx="54006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9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31FA835-2E39-6C4E-AF74-540066F9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8100"/>
            <a:ext cx="12192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3874" y="1372475"/>
            <a:ext cx="110109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Gli interventi che si offrono sono:</a:t>
            </a:r>
          </a:p>
          <a:p>
            <a:endParaRPr lang="it-IT" sz="2000" dirty="0" smtClean="0">
              <a:solidFill>
                <a:schemeClr val="accent1"/>
              </a:solidFill>
              <a:latin typeface="DecimaWE Rg" panose="02000000000000000000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Tirocini extracurriculari </a:t>
            </a:r>
            <a:r>
              <a:rPr lang="it-IT" sz="2400" dirty="0" smtClean="0">
                <a:latin typeface="DecimaWE Rg" panose="02000000000000000000" pitchFamily="2" charset="0"/>
              </a:rPr>
              <a:t>– stage al di fuori del percorso di studi tradizionale da svolgere in regione;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Formazione professionalizzante e mirata all’inserimento lavorativo - </a:t>
            </a:r>
            <a:r>
              <a:rPr lang="it-IT" sz="2400" dirty="0" smtClean="0">
                <a:latin typeface="DecimaWE Rg" panose="02000000000000000000" pitchFamily="2" charset="0"/>
              </a:rPr>
              <a:t>percorsi formativi di breve o media durata;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Qualificazione di base abbreviata </a:t>
            </a:r>
            <a:r>
              <a:rPr lang="it-IT" sz="2400" dirty="0" smtClean="0">
                <a:latin typeface="DecimaWE Rg" panose="02000000000000000000" pitchFamily="2" charset="0"/>
              </a:rPr>
              <a:t>– corsi per acquisire competenze e conoscenze legate a una specifica professione;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 smtClean="0">
              <a:latin typeface="DecimaWE Rg" panose="02000000000000000000" pitchFamily="2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D56EF3B-EC0C-4A1A-AA30-00255339FD80}"/>
              </a:ext>
            </a:extLst>
          </p:cNvPr>
          <p:cNvCxnSpPr>
            <a:cxnSpLocks/>
          </p:cNvCxnSpPr>
          <p:nvPr/>
        </p:nvCxnSpPr>
        <p:spPr>
          <a:xfrm>
            <a:off x="257175" y="1114425"/>
            <a:ext cx="54006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069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37EE4F-BC41-FE44-8886-19B342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6AD384A-CD4C-42B0-A378-329112759E41}"/>
              </a:ext>
            </a:extLst>
          </p:cNvPr>
          <p:cNvSpPr/>
          <p:nvPr/>
        </p:nvSpPr>
        <p:spPr>
          <a:xfrm>
            <a:off x="1500185" y="2127058"/>
            <a:ext cx="2162175" cy="3488028"/>
          </a:xfrm>
          <a:prstGeom prst="rect">
            <a:avLst/>
          </a:prstGeom>
          <a:solidFill>
            <a:srgbClr val="BE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chemeClr val="tx1"/>
                </a:solidFill>
                <a:latin typeface="DecimaWE Rg" panose="02000000000000000000" pitchFamily="2" charset="0"/>
              </a:rPr>
              <a:t>Persone in formazione</a:t>
            </a:r>
          </a:p>
          <a:p>
            <a:pPr algn="ctr">
              <a:lnSpc>
                <a:spcPct val="150000"/>
              </a:lnSpc>
            </a:pPr>
            <a:endParaRPr lang="it-IT" sz="2800" b="1" dirty="0">
              <a:solidFill>
                <a:schemeClr val="accent1"/>
              </a:solidFill>
              <a:latin typeface="DecimaWE Rg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chemeClr val="accent1"/>
                </a:solidFill>
                <a:latin typeface="DecimaWE Rg" panose="02000000000000000000" pitchFamily="2" charset="0"/>
              </a:rPr>
              <a:t>18.755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03370D2-83DE-4482-AD01-D1D736DBF02E}"/>
              </a:ext>
            </a:extLst>
          </p:cNvPr>
          <p:cNvSpPr/>
          <p:nvPr/>
        </p:nvSpPr>
        <p:spPr>
          <a:xfrm>
            <a:off x="4183854" y="1580192"/>
            <a:ext cx="2162177" cy="3488029"/>
          </a:xfrm>
          <a:prstGeom prst="rect">
            <a:avLst/>
          </a:prstGeom>
          <a:solidFill>
            <a:srgbClr val="FFF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chemeClr val="tx1"/>
                </a:solidFill>
                <a:latin typeface="DecimaWE Rg" panose="02000000000000000000" pitchFamily="2" charset="0"/>
              </a:rPr>
              <a:t>Tirocini attivati</a:t>
            </a:r>
          </a:p>
          <a:p>
            <a:pPr algn="ctr">
              <a:lnSpc>
                <a:spcPct val="150000"/>
              </a:lnSpc>
            </a:pPr>
            <a:r>
              <a:rPr lang="it-IT" sz="2800" dirty="0">
                <a:latin typeface="DecimaWE Rg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chemeClr val="accent1"/>
                </a:solidFill>
                <a:latin typeface="DecimaWE Rg" panose="02000000000000000000" pitchFamily="2" charset="0"/>
              </a:rPr>
              <a:t>7.865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16F7570-4B2A-499B-BFA7-DB31232A7E1E}"/>
              </a:ext>
            </a:extLst>
          </p:cNvPr>
          <p:cNvSpPr/>
          <p:nvPr/>
        </p:nvSpPr>
        <p:spPr>
          <a:xfrm>
            <a:off x="6824663" y="883228"/>
            <a:ext cx="2162175" cy="3488030"/>
          </a:xfrm>
          <a:prstGeom prst="rect">
            <a:avLst/>
          </a:prstGeom>
          <a:solidFill>
            <a:srgbClr val="D6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chemeClr val="tx1"/>
                </a:solidFill>
                <a:latin typeface="DecimaWE Rg" panose="02000000000000000000" pitchFamily="2" charset="0"/>
              </a:rPr>
              <a:t>Partecipanti attualmente occupati</a:t>
            </a:r>
          </a:p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chemeClr val="accent1"/>
                </a:solidFill>
                <a:latin typeface="DecimaWE Rg" panose="02000000000000000000" pitchFamily="2" charset="0"/>
              </a:rPr>
              <a:t>71%</a:t>
            </a:r>
            <a:endParaRPr lang="it-IT" sz="2800" dirty="0">
              <a:latin typeface="DecimaWE Rg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87" y="1277513"/>
            <a:ext cx="301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latin typeface="DecimaWE Rg" panose="02000000000000000000" pitchFamily="2" charset="0"/>
              </a:rPr>
              <a:t>Alcuni dati (dal 2014):</a:t>
            </a:r>
            <a:endParaRPr lang="it-IT" sz="2400" dirty="0">
              <a:latin typeface="DecimaWE Rg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it-IT" sz="2400" dirty="0">
              <a:latin typeface="DecimaWE Rg" panose="02000000000000000000" pitchFamily="2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D56EF3B-EC0C-4A1A-AA30-00255339FD80}"/>
              </a:ext>
            </a:extLst>
          </p:cNvPr>
          <p:cNvCxnSpPr>
            <a:cxnSpLocks/>
          </p:cNvCxnSpPr>
          <p:nvPr/>
        </p:nvCxnSpPr>
        <p:spPr>
          <a:xfrm>
            <a:off x="257175" y="1114425"/>
            <a:ext cx="54006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7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37EE4F-BC41-FE44-8886-19B342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3875" y="1209675"/>
            <a:ext cx="1101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921149"/>
                </a:solidFill>
                <a:latin typeface="DecimaWE Rg" panose="02000000000000000000" pitchFamily="2" charset="0"/>
              </a:rPr>
              <a:t>ASCOLTARE… COMPRENDERE</a:t>
            </a:r>
            <a:r>
              <a:rPr lang="it-IT" sz="3200" b="1" dirty="0" smtClean="0">
                <a:solidFill>
                  <a:srgbClr val="921149"/>
                </a:solidFill>
                <a:latin typeface="DecimaWE Rg" panose="02000000000000000000" pitchFamily="2" charset="0"/>
              </a:rPr>
              <a:t>… PROGRAMMARE...</a:t>
            </a:r>
            <a:endParaRPr lang="it-IT" sz="3200" b="1" dirty="0">
              <a:solidFill>
                <a:srgbClr val="921149"/>
              </a:solidFill>
              <a:latin typeface="DecimaWE Rg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3874" y="2002131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chemeClr val="accent1"/>
                </a:solidFill>
                <a:latin typeface="DecimaWE Rg" panose="02000000000000000000" pitchFamily="2" charset="0"/>
              </a:rPr>
              <a:t>Ascoltare</a:t>
            </a:r>
            <a:r>
              <a:rPr lang="it-IT" sz="2400" dirty="0" smtClean="0">
                <a:latin typeface="DecimaWE Rg" panose="02000000000000000000" pitchFamily="2" charset="0"/>
              </a:rPr>
              <a:t> e </a:t>
            </a:r>
            <a:r>
              <a:rPr lang="it-IT" sz="2400" b="1" dirty="0">
                <a:solidFill>
                  <a:schemeClr val="accent1"/>
                </a:solidFill>
                <a:latin typeface="DecimaWE Rg" panose="02000000000000000000" pitchFamily="2" charset="0"/>
              </a:rPr>
              <a:t>analizzare</a:t>
            </a:r>
            <a:r>
              <a:rPr lang="it-IT" sz="2400" dirty="0">
                <a:latin typeface="DecimaWE Rg" panose="02000000000000000000" pitchFamily="2" charset="0"/>
              </a:rPr>
              <a:t> i fabbisogni del tessuto sociale, del territorio e </a:t>
            </a:r>
            <a:r>
              <a:rPr lang="it-IT" sz="2400" dirty="0" smtClean="0">
                <a:latin typeface="DecimaWE Rg" panose="02000000000000000000" pitchFamily="2" charset="0"/>
              </a:rPr>
              <a:t>dell’intorno </a:t>
            </a:r>
          </a:p>
          <a:p>
            <a:pPr algn="just"/>
            <a:endParaRPr lang="it-IT" sz="2400" b="1" dirty="0">
              <a:solidFill>
                <a:schemeClr val="accent1"/>
              </a:solidFill>
              <a:latin typeface="DecimaWE Rg" panose="02000000000000000000" pitchFamily="2" charset="0"/>
            </a:endParaRPr>
          </a:p>
          <a:p>
            <a:pPr algn="just"/>
            <a:r>
              <a:rPr lang="it-IT" sz="24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Comprendere</a:t>
            </a:r>
            <a:r>
              <a:rPr lang="it-IT" sz="2400" dirty="0" smtClean="0">
                <a:latin typeface="DecimaWE Rg" panose="02000000000000000000" pitchFamily="2" charset="0"/>
              </a:rPr>
              <a:t> </a:t>
            </a:r>
            <a:r>
              <a:rPr lang="it-IT" sz="2400" dirty="0">
                <a:latin typeface="DecimaWE Rg" panose="02000000000000000000" pitchFamily="2" charset="0"/>
              </a:rPr>
              <a:t>le esigenze.</a:t>
            </a:r>
          </a:p>
        </p:txBody>
      </p:sp>
      <p:pic>
        <p:nvPicPr>
          <p:cNvPr id="16" name="Elemento grafico 15" descr="Freccia linea: leggera curva">
            <a:extLst>
              <a:ext uri="{FF2B5EF4-FFF2-40B4-BE49-F238E27FC236}">
                <a16:creationId xmlns:a16="http://schemas.microsoft.com/office/drawing/2014/main" id="{E50F4503-23E2-4B3B-B8CC-3B66310A3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639527" flipH="1">
            <a:off x="10009661" y="1683517"/>
            <a:ext cx="1604310" cy="1162835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3230D756-994D-437B-B8D6-1202516722FB}"/>
              </a:ext>
            </a:extLst>
          </p:cNvPr>
          <p:cNvSpPr/>
          <p:nvPr/>
        </p:nvSpPr>
        <p:spPr>
          <a:xfrm>
            <a:off x="500062" y="3429000"/>
            <a:ext cx="103155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accent1"/>
                </a:solidFill>
                <a:latin typeface="DecimaWE Rg" panose="02000000000000000000" pitchFamily="2" charset="0"/>
              </a:rPr>
              <a:t>Pianificare</a:t>
            </a:r>
            <a:r>
              <a:rPr lang="it-IT" sz="2400" b="1" dirty="0">
                <a:latin typeface="DecimaWE Rg" panose="02000000000000000000" pitchFamily="2" charset="0"/>
              </a:rPr>
              <a:t> </a:t>
            </a:r>
            <a:r>
              <a:rPr lang="it-IT" sz="2400" dirty="0">
                <a:latin typeface="DecimaWE Rg" panose="02000000000000000000" pitchFamily="2" charset="0"/>
              </a:rPr>
              <a:t>e </a:t>
            </a:r>
            <a:r>
              <a:rPr lang="it-IT" sz="2400" b="1" dirty="0">
                <a:solidFill>
                  <a:schemeClr val="accent1"/>
                </a:solidFill>
                <a:latin typeface="DecimaWE Rg" panose="02000000000000000000" pitchFamily="2" charset="0"/>
              </a:rPr>
              <a:t>programmare </a:t>
            </a:r>
            <a:r>
              <a:rPr lang="it-IT" sz="2400" dirty="0">
                <a:latin typeface="DecimaWE Rg" panose="02000000000000000000" pitchFamily="2" charset="0"/>
              </a:rPr>
              <a:t>gli strumenti utili per </a:t>
            </a:r>
            <a:r>
              <a:rPr lang="it-IT" sz="2400" dirty="0" smtClean="0">
                <a:latin typeface="DecimaWE Rg" panose="02000000000000000000" pitchFamily="2" charset="0"/>
              </a:rPr>
              <a:t>valorizzare il </a:t>
            </a:r>
            <a:r>
              <a:rPr lang="it-IT" sz="2400" b="1" dirty="0">
                <a:solidFill>
                  <a:schemeClr val="accent1"/>
                </a:solidFill>
                <a:latin typeface="DecimaWE Rg" panose="02000000000000000000" pitchFamily="2" charset="0"/>
              </a:rPr>
              <a:t>capitale umano</a:t>
            </a:r>
            <a:r>
              <a:rPr lang="it-IT" sz="2400" dirty="0">
                <a:latin typeface="DecimaWE Rg" panose="02000000000000000000" pitchFamily="2" charset="0"/>
              </a:rPr>
              <a:t>, </a:t>
            </a:r>
            <a:r>
              <a:rPr lang="it-IT" sz="2400" dirty="0" smtClean="0">
                <a:latin typeface="DecimaWE Rg" panose="02000000000000000000" pitchFamily="2" charset="0"/>
              </a:rPr>
              <a:t>(giovani</a:t>
            </a:r>
            <a:r>
              <a:rPr lang="it-IT" sz="2400" dirty="0">
                <a:latin typeface="DecimaWE Rg" panose="02000000000000000000" pitchFamily="2" charset="0"/>
              </a:rPr>
              <a:t>, ma anche i cittadini di tutte le </a:t>
            </a:r>
            <a:r>
              <a:rPr lang="it-IT" sz="2400" dirty="0" smtClean="0">
                <a:latin typeface="DecimaWE Rg" panose="02000000000000000000" pitchFamily="2" charset="0"/>
              </a:rPr>
              <a:t>età).</a:t>
            </a:r>
          </a:p>
          <a:p>
            <a:pPr algn="just"/>
            <a:endParaRPr lang="it-IT" sz="2400" dirty="0" smtClean="0">
              <a:latin typeface="DecimaWE Rg" panose="02000000000000000000" pitchFamily="2" charset="0"/>
            </a:endParaRPr>
          </a:p>
          <a:p>
            <a:pPr algn="ctr"/>
            <a:r>
              <a:rPr lang="it-IT" sz="3100" b="1" dirty="0" smtClean="0">
                <a:solidFill>
                  <a:schemeClr val="accent1">
                    <a:lumMod val="75000"/>
                  </a:schemeClr>
                </a:solidFill>
                <a:latin typeface="DecimaWE Rg" panose="02000000000000000000" pitchFamily="2" charset="0"/>
              </a:rPr>
              <a:t>UNA PROGRAMMAZIONE CHE DA CENTRALITA’ AL FSE!</a:t>
            </a:r>
            <a:endParaRPr lang="it-IT" sz="3100" b="1" dirty="0">
              <a:solidFill>
                <a:schemeClr val="accent1">
                  <a:lumMod val="75000"/>
                </a:schemeClr>
              </a:solidFill>
              <a:latin typeface="DecimaWE Rg" panose="02000000000000000000" pitchFamily="2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D56EF3B-EC0C-4A1A-AA30-00255339FD80}"/>
              </a:ext>
            </a:extLst>
          </p:cNvPr>
          <p:cNvCxnSpPr>
            <a:cxnSpLocks/>
          </p:cNvCxnSpPr>
          <p:nvPr/>
        </p:nvCxnSpPr>
        <p:spPr>
          <a:xfrm>
            <a:off x="257175" y="1114425"/>
            <a:ext cx="54006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3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37EE4F-BC41-FE44-8886-19B342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3"/>
            <a:ext cx="12192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49883" y="2741069"/>
            <a:ext cx="846772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rgbClr val="921149"/>
                </a:solidFill>
                <a:latin typeface="DecimaWE Rg" panose="02000000000000000000" pitchFamily="2" charset="0"/>
              </a:rPr>
              <a:t>Attivagiovani</a:t>
            </a:r>
            <a:endParaRPr lang="it-IT" sz="6600" dirty="0">
              <a:solidFill>
                <a:srgbClr val="921149"/>
              </a:solidFill>
              <a:latin typeface="DecimaWE Rg" panose="02000000000000000000" pitchFamily="2" charset="0"/>
            </a:endParaRPr>
          </a:p>
          <a:p>
            <a:endParaRPr lang="it-IT" sz="2800" dirty="0">
              <a:solidFill>
                <a:srgbClr val="921149"/>
              </a:solidFill>
              <a:latin typeface="DecimaWE Rg" panose="02000000000000000000" pitchFamily="2" charset="0"/>
            </a:endParaRPr>
          </a:p>
          <a:p>
            <a:endParaRPr lang="it-IT" sz="2800" dirty="0">
              <a:solidFill>
                <a:srgbClr val="921149"/>
              </a:solidFill>
              <a:latin typeface="DecimaWE Rg" panose="02000000000000000000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10362" b="28892"/>
          <a:stretch/>
        </p:blipFill>
        <p:spPr bwMode="auto">
          <a:xfrm>
            <a:off x="8227905" y="344613"/>
            <a:ext cx="3964095" cy="180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37EE4F-BC41-FE44-8886-19B342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3"/>
            <a:ext cx="12192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9115" y="1329620"/>
            <a:ext cx="1038796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ATTIVAGIOVANI è…</a:t>
            </a:r>
          </a:p>
          <a:p>
            <a:endParaRPr lang="it-IT" sz="2800" dirty="0" smtClean="0">
              <a:solidFill>
                <a:srgbClr val="0070C0"/>
              </a:solidFill>
              <a:latin typeface="DecimaWE Rg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latin typeface="DecimaWE Rg" panose="02000000000000000000" pitchFamily="2" charset="0"/>
              </a:rPr>
              <a:t>Un’iniziativa della Regione </a:t>
            </a:r>
            <a:r>
              <a:rPr lang="it-IT" sz="2800" i="1" dirty="0">
                <a:solidFill>
                  <a:srgbClr val="0070C0"/>
                </a:solidFill>
                <a:latin typeface="DecimaWE Rg" panose="02000000000000000000" pitchFamily="2" charset="0"/>
              </a:rPr>
              <a:t>per i Giovani (da 18 a 30 anni non compiuti) </a:t>
            </a:r>
            <a:r>
              <a:rPr lang="it-IT" sz="2400" dirty="0">
                <a:latin typeface="DecimaWE Rg" panose="02000000000000000000" pitchFamily="2" charset="0"/>
              </a:rPr>
              <a:t>che </a:t>
            </a:r>
            <a:r>
              <a:rPr lang="it-IT" sz="2400" dirty="0" smtClean="0">
                <a:latin typeface="DecimaWE Rg" panose="02000000000000000000" pitchFamily="2" charset="0"/>
              </a:rPr>
              <a:t>dopo </a:t>
            </a:r>
            <a:r>
              <a:rPr lang="it-IT" sz="2400" dirty="0">
                <a:latin typeface="DecimaWE Rg" panose="02000000000000000000" pitchFamily="2" charset="0"/>
              </a:rPr>
              <a:t>un periodo di inattività (no studio, no lavoro per 12 mesi) </a:t>
            </a:r>
            <a:endParaRPr lang="it-IT" sz="2400" dirty="0" smtClean="0">
              <a:latin typeface="DecimaWE Rg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it-IT" sz="2000" dirty="0" smtClean="0">
              <a:latin typeface="DecimaWE Rg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it-IT" sz="2800" i="1" dirty="0">
                <a:solidFill>
                  <a:srgbClr val="0070C0"/>
                </a:solidFill>
                <a:latin typeface="DecimaWE Rg" panose="02000000000000000000" pitchFamily="2" charset="0"/>
              </a:rPr>
              <a:t>vogliono rimettersi in </a:t>
            </a:r>
            <a:r>
              <a:rPr lang="it-IT" sz="2800" i="1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gioco,</a:t>
            </a:r>
            <a:endParaRPr lang="it-IT" sz="2800" i="1" dirty="0">
              <a:solidFill>
                <a:srgbClr val="0070C0"/>
              </a:solidFill>
              <a:latin typeface="DecimaWE Rg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it-IT" sz="2800" i="1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vogliono </a:t>
            </a:r>
            <a:r>
              <a:rPr lang="it-IT" sz="2800" i="1" dirty="0">
                <a:solidFill>
                  <a:srgbClr val="0070C0"/>
                </a:solidFill>
                <a:latin typeface="DecimaWE Rg" panose="02000000000000000000" pitchFamily="2" charset="0"/>
              </a:rPr>
              <a:t>riscoprire il proprio talento </a:t>
            </a:r>
            <a:endParaRPr lang="it-IT" sz="2800" i="1" dirty="0" smtClean="0">
              <a:solidFill>
                <a:srgbClr val="0070C0"/>
              </a:solidFill>
              <a:latin typeface="DecimaWE Rg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it-IT" sz="2800" i="1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e </a:t>
            </a:r>
            <a:r>
              <a:rPr lang="it-IT" sz="2800" i="1" dirty="0">
                <a:solidFill>
                  <a:srgbClr val="0070C0"/>
                </a:solidFill>
                <a:latin typeface="DecimaWE Rg" panose="02000000000000000000" pitchFamily="2" charset="0"/>
              </a:rPr>
              <a:t>progettare il proprio (</a:t>
            </a:r>
            <a:r>
              <a:rPr lang="it-IT" sz="2800" dirty="0">
                <a:solidFill>
                  <a:srgbClr val="0070C0"/>
                </a:solidFill>
                <a:latin typeface="DecimaWE Rg" panose="02000000000000000000" pitchFamily="2" charset="0"/>
              </a:rPr>
              <a:t>nostro</a:t>
            </a:r>
            <a:r>
              <a:rPr lang="it-IT" sz="2800" i="1" dirty="0">
                <a:solidFill>
                  <a:srgbClr val="0070C0"/>
                </a:solidFill>
                <a:latin typeface="DecimaWE Rg" panose="02000000000000000000" pitchFamily="2" charset="0"/>
              </a:rPr>
              <a:t>) futuro </a:t>
            </a:r>
            <a:r>
              <a:rPr lang="it-IT" sz="2800" i="1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!</a:t>
            </a:r>
            <a:endParaRPr lang="it-IT" sz="2000" dirty="0">
              <a:latin typeface="DecimaWE Rg" panose="02000000000000000000" pitchFamily="2" charset="0"/>
            </a:endParaRPr>
          </a:p>
          <a:p>
            <a:endParaRPr lang="it-IT" sz="2800" dirty="0">
              <a:solidFill>
                <a:srgbClr val="0070C0"/>
              </a:solidFill>
              <a:latin typeface="DecimaWE Rg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10362" b="28892"/>
          <a:stretch/>
        </p:blipFill>
        <p:spPr bwMode="auto">
          <a:xfrm>
            <a:off x="9577890" y="207483"/>
            <a:ext cx="2282992" cy="10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4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C2D55C2-607F-9A42-838A-7B555473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910"/>
            <a:ext cx="12192000" cy="6858000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270891" y="1187238"/>
            <a:ext cx="100374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  <a:latin typeface="DecimaWE Rg" panose="02000000000000000000" pitchFamily="2" charset="0"/>
              </a:rPr>
              <a:t>Come ? </a:t>
            </a:r>
          </a:p>
          <a:p>
            <a:pPr>
              <a:buClr>
                <a:srgbClr val="FF0000"/>
              </a:buClr>
            </a:pPr>
            <a:r>
              <a:rPr lang="it-IT" sz="2800" b="1" dirty="0" smtClean="0">
                <a:latin typeface="DecimaWE Rg" panose="02000000000000000000" pitchFamily="2" charset="0"/>
              </a:rPr>
              <a:t>Acquisire </a:t>
            </a:r>
            <a:r>
              <a:rPr lang="it-IT" sz="2800" b="1" dirty="0">
                <a:latin typeface="DecimaWE Rg" panose="02000000000000000000" pitchFamily="2" charset="0"/>
              </a:rPr>
              <a:t>nuove competenze</a:t>
            </a:r>
            <a:r>
              <a:rPr lang="it-IT" sz="2800" dirty="0">
                <a:latin typeface="DecimaWE Rg" panose="02000000000000000000" pitchFamily="2" charset="0"/>
              </a:rPr>
              <a:t> per l’inserimento nel mondo del </a:t>
            </a:r>
            <a:r>
              <a:rPr lang="it-IT" sz="2800" dirty="0" smtClean="0">
                <a:latin typeface="DecimaWE Rg" panose="02000000000000000000" pitchFamily="2" charset="0"/>
              </a:rPr>
              <a:t>lavoro</a:t>
            </a:r>
          </a:p>
          <a:p>
            <a:pPr>
              <a:buClr>
                <a:srgbClr val="FF0000"/>
              </a:buClr>
            </a:pPr>
            <a:endParaRPr lang="it-IT" sz="2800" dirty="0" smtClean="0">
              <a:latin typeface="DecimaWE Rg" panose="02000000000000000000" pitchFamily="2" charset="0"/>
            </a:endParaRPr>
          </a:p>
          <a:p>
            <a:pPr>
              <a:buClr>
                <a:srgbClr val="FF0000"/>
              </a:buClr>
            </a:pPr>
            <a:r>
              <a:rPr lang="it-IT" sz="2800" b="1" dirty="0">
                <a:latin typeface="DecimaWE Rg" panose="02000000000000000000" pitchFamily="2" charset="0"/>
              </a:rPr>
              <a:t>Riflettere </a:t>
            </a:r>
            <a:r>
              <a:rPr lang="it-IT" sz="2800" dirty="0">
                <a:latin typeface="DecimaWE Rg" panose="02000000000000000000" pitchFamily="2" charset="0"/>
              </a:rPr>
              <a:t>sulle proprie </a:t>
            </a:r>
            <a:r>
              <a:rPr lang="it-IT" sz="2800" b="1" dirty="0">
                <a:latin typeface="DecimaWE Rg" panose="02000000000000000000" pitchFamily="2" charset="0"/>
              </a:rPr>
              <a:t>esperienze e capacità </a:t>
            </a:r>
            <a:r>
              <a:rPr lang="it-IT" sz="2800" dirty="0">
                <a:latin typeface="DecimaWE Rg" panose="02000000000000000000" pitchFamily="2" charset="0"/>
              </a:rPr>
              <a:t>assieme ad altri ragazzi e a tutor/formatori</a:t>
            </a:r>
            <a:r>
              <a:rPr lang="it-IT" sz="2800" dirty="0" smtClean="0">
                <a:latin typeface="DecimaWE Rg" panose="02000000000000000000" pitchFamily="2" charset="0"/>
              </a:rPr>
              <a:t>,</a:t>
            </a:r>
            <a:endParaRPr lang="it-IT" sz="2800" dirty="0" smtClean="0">
              <a:solidFill>
                <a:srgbClr val="0070C0"/>
              </a:solidFill>
              <a:latin typeface="DecimaWE Rg" panose="02000000000000000000" pitchFamily="2" charset="0"/>
            </a:endParaRPr>
          </a:p>
          <a:p>
            <a:pPr marL="914400" lvl="1" indent="-457200">
              <a:spcBef>
                <a:spcPts val="1200"/>
              </a:spcBef>
              <a:buClr>
                <a:srgbClr val="C00000"/>
              </a:buClr>
              <a:buFontTx/>
              <a:buChar char="-"/>
            </a:pPr>
            <a:r>
              <a:rPr lang="it-IT" sz="2400" i="1" dirty="0" smtClean="0">
                <a:latin typeface="DecimaWE Rg" panose="02000000000000000000" pitchFamily="2" charset="0"/>
              </a:rPr>
              <a:t>Percorsi </a:t>
            </a:r>
            <a:r>
              <a:rPr lang="it-IT" sz="2400" i="1" dirty="0">
                <a:latin typeface="DecimaWE Rg" panose="02000000000000000000" pitchFamily="2" charset="0"/>
              </a:rPr>
              <a:t>formativi di </a:t>
            </a:r>
            <a:r>
              <a:rPr lang="it-IT" sz="2400" i="1" dirty="0" smtClean="0">
                <a:latin typeface="DecimaWE Rg" panose="02000000000000000000" pitchFamily="2" charset="0"/>
              </a:rPr>
              <a:t>80</a:t>
            </a:r>
            <a:r>
              <a:rPr lang="it-IT" sz="2400" i="1" dirty="0" smtClean="0">
                <a:latin typeface="DecimaWE Rg" panose="02000000000000000000" pitchFamily="2" charset="0"/>
              </a:rPr>
              <a:t>/250 </a:t>
            </a:r>
            <a:r>
              <a:rPr lang="it-IT" sz="2400" i="1" dirty="0">
                <a:latin typeface="DecimaWE Rg" panose="02000000000000000000" pitchFamily="2" charset="0"/>
              </a:rPr>
              <a:t>ore </a:t>
            </a:r>
            <a:r>
              <a:rPr lang="it-IT" sz="2400" i="1" dirty="0" smtClean="0">
                <a:latin typeface="DecimaWE Rg" panose="02000000000000000000" pitchFamily="2" charset="0"/>
              </a:rPr>
              <a:t>con </a:t>
            </a:r>
            <a:r>
              <a:rPr lang="it-IT" sz="2400" i="1" dirty="0">
                <a:latin typeface="DecimaWE Rg" panose="02000000000000000000" pitchFamily="2" charset="0"/>
              </a:rPr>
              <a:t>attività pratiche </a:t>
            </a:r>
            <a:r>
              <a:rPr lang="it-IT" sz="2400" i="1" dirty="0" smtClean="0">
                <a:latin typeface="DecimaWE Rg" panose="02000000000000000000" pitchFamily="2" charset="0"/>
              </a:rPr>
              <a:t>e laboratoriali </a:t>
            </a:r>
            <a:endParaRPr lang="it-IT" sz="2400" i="1" dirty="0">
              <a:latin typeface="DecimaWE Rg" panose="02000000000000000000" pitchFamily="2" charset="0"/>
            </a:endParaRPr>
          </a:p>
          <a:p>
            <a:pPr marL="914400" lvl="1" indent="-457200">
              <a:spcBef>
                <a:spcPts val="1200"/>
              </a:spcBef>
              <a:buClr>
                <a:srgbClr val="C00000"/>
              </a:buClr>
              <a:buFontTx/>
              <a:buChar char="-"/>
            </a:pPr>
            <a:r>
              <a:rPr lang="it-IT" sz="2400" i="1" dirty="0" smtClean="0">
                <a:latin typeface="DecimaWE Rg" panose="02000000000000000000" pitchFamily="2" charset="0"/>
              </a:rPr>
              <a:t>Presenza </a:t>
            </a:r>
            <a:r>
              <a:rPr lang="it-IT" sz="2400" i="1" dirty="0">
                <a:latin typeface="DecimaWE Rg" panose="02000000000000000000" pitchFamily="2" charset="0"/>
              </a:rPr>
              <a:t>di un tutor che  accompagna i giovani nel percorso facilitando la riflessione individuale e di </a:t>
            </a:r>
            <a:r>
              <a:rPr lang="it-IT" sz="2400" i="1" dirty="0" smtClean="0">
                <a:latin typeface="DecimaWE Rg" panose="02000000000000000000" pitchFamily="2" charset="0"/>
              </a:rPr>
              <a:t>gruppo</a:t>
            </a:r>
          </a:p>
          <a:p>
            <a:pPr marL="914400" lvl="1" indent="-457200">
              <a:spcBef>
                <a:spcPts val="1200"/>
              </a:spcBef>
              <a:buClr>
                <a:srgbClr val="C00000"/>
              </a:buClr>
              <a:buFontTx/>
              <a:buChar char="-"/>
            </a:pPr>
            <a:r>
              <a:rPr lang="it-IT" sz="2400" i="1" dirty="0" smtClean="0">
                <a:latin typeface="DecimaWE Rg" panose="02000000000000000000" pitchFamily="2" charset="0"/>
              </a:rPr>
              <a:t>La </a:t>
            </a:r>
            <a:r>
              <a:rPr lang="it-IT" sz="2400" i="1" dirty="0">
                <a:latin typeface="DecimaWE Rg" panose="02000000000000000000" pitchFamily="2" charset="0"/>
              </a:rPr>
              <a:t>partecipazione è gratuita </a:t>
            </a:r>
          </a:p>
          <a:p>
            <a:pPr lvl="1" algn="r">
              <a:spcBef>
                <a:spcPts val="1200"/>
              </a:spcBef>
              <a:buClr>
                <a:srgbClr val="C00000"/>
              </a:buClr>
            </a:pPr>
            <a:endParaRPr lang="it-IT" sz="2800" i="1" dirty="0">
              <a:latin typeface="DecimaWE Rg" panose="02000000000000000000" pitchFamily="2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10362" b="28892"/>
          <a:stretch/>
        </p:blipFill>
        <p:spPr bwMode="auto">
          <a:xfrm>
            <a:off x="9577890" y="207483"/>
            <a:ext cx="2282992" cy="10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0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31FA835-2E39-6C4E-AF74-540066F9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8100"/>
            <a:ext cx="12192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6868" y="1677382"/>
            <a:ext cx="10517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it-IT" sz="2400" b="1" dirty="0" smtClean="0">
                <a:latin typeface="DecimaWE Rg" panose="02000000000000000000" pitchFamily="2" charset="0"/>
              </a:rPr>
              <a:t>Laboratori </a:t>
            </a:r>
            <a:r>
              <a:rPr lang="it-IT" sz="2400" dirty="0" smtClean="0">
                <a:latin typeface="DecimaWE Rg" panose="02000000000000000000" pitchFamily="2" charset="0"/>
              </a:rPr>
              <a:t>di artigianato</a:t>
            </a:r>
            <a:r>
              <a:rPr lang="it-IT" sz="2400" dirty="0">
                <a:latin typeface="DecimaWE Rg" panose="02000000000000000000" pitchFamily="2" charset="0"/>
              </a:rPr>
              <a:t>, </a:t>
            </a:r>
            <a:r>
              <a:rPr lang="it-IT" sz="2400" dirty="0" smtClean="0">
                <a:latin typeface="DecimaWE Rg" panose="02000000000000000000" pitchFamily="2" charset="0"/>
              </a:rPr>
              <a:t>creatività, nuove tecnologie, per acquisire competenze tecnico-professionali e trasversali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it-IT" sz="2400" b="1" dirty="0" smtClean="0">
                <a:latin typeface="DecimaWE Rg" panose="02000000000000000000" pitchFamily="2" charset="0"/>
              </a:rPr>
              <a:t>Esperienze concrete </a:t>
            </a:r>
            <a:r>
              <a:rPr lang="it-IT" sz="2400" dirty="0" smtClean="0">
                <a:latin typeface="DecimaWE Rg" panose="02000000000000000000" pitchFamily="2" charset="0"/>
              </a:rPr>
              <a:t>nei Comuni di appartenenza (</a:t>
            </a:r>
            <a:r>
              <a:rPr lang="it-IT" sz="2400" b="1" dirty="0" smtClean="0">
                <a:latin typeface="DecimaWE Rg" panose="02000000000000000000" pitchFamily="2" charset="0"/>
              </a:rPr>
              <a:t>realizzazione </a:t>
            </a:r>
            <a:r>
              <a:rPr lang="it-IT" sz="2400" b="1" dirty="0">
                <a:latin typeface="DecimaWE Rg" panose="02000000000000000000" pitchFamily="2" charset="0"/>
              </a:rPr>
              <a:t>di </a:t>
            </a:r>
            <a:r>
              <a:rPr lang="it-IT" sz="2400" b="1" dirty="0" smtClean="0">
                <a:latin typeface="DecimaWE Rg" panose="02000000000000000000" pitchFamily="2" charset="0"/>
              </a:rPr>
              <a:t>eventi/servizi)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it-IT" sz="2400" dirty="0" smtClean="0">
                <a:latin typeface="DecimaWE Rg" panose="02000000000000000000" pitchFamily="2" charset="0"/>
              </a:rPr>
              <a:t>Accompagnamento ai </a:t>
            </a:r>
            <a:r>
              <a:rPr lang="it-IT" sz="2400" b="1" dirty="0" smtClean="0">
                <a:latin typeface="DecimaWE Rg" panose="02000000000000000000" pitchFamily="2" charset="0"/>
              </a:rPr>
              <a:t>servizi di orientamento </a:t>
            </a:r>
            <a:r>
              <a:rPr lang="it-IT" sz="2400" dirty="0" smtClean="0">
                <a:latin typeface="DecimaWE Rg" panose="02000000000000000000" pitchFamily="2" charset="0"/>
              </a:rPr>
              <a:t>e ai </a:t>
            </a:r>
            <a:r>
              <a:rPr lang="it-IT" sz="2400" b="1" dirty="0" smtClean="0">
                <a:latin typeface="DecimaWE Rg" panose="02000000000000000000" pitchFamily="2" charset="0"/>
              </a:rPr>
              <a:t>centri per l’impiego </a:t>
            </a:r>
            <a:r>
              <a:rPr lang="it-IT" sz="2400" dirty="0" smtClean="0">
                <a:latin typeface="DecimaWE Rg" panose="02000000000000000000" pitchFamily="2" charset="0"/>
              </a:rPr>
              <a:t>regionali per: </a:t>
            </a:r>
          </a:p>
          <a:p>
            <a:pPr marL="800100" lvl="1" indent="-342900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DecimaWE Rg" panose="02000000000000000000" pitchFamily="2" charset="0"/>
              </a:rPr>
              <a:t>definire il proprio progetto futuro al termine del percorso</a:t>
            </a:r>
          </a:p>
          <a:p>
            <a:pPr marL="800100" lvl="1" indent="-342900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2400" dirty="0" smtClean="0">
                <a:latin typeface="DecimaWE Rg" panose="02000000000000000000" pitchFamily="2" charset="0"/>
              </a:rPr>
              <a:t>scoprire opportunità formative e professionali </a:t>
            </a:r>
            <a:br>
              <a:rPr lang="it-IT" sz="2400" dirty="0" smtClean="0">
                <a:latin typeface="DecimaWE Rg" panose="02000000000000000000" pitchFamily="2" charset="0"/>
              </a:rPr>
            </a:br>
            <a:r>
              <a:rPr lang="it-IT" sz="2400" dirty="0" smtClean="0">
                <a:latin typeface="DecimaWE Rg" panose="02000000000000000000" pitchFamily="2" charset="0"/>
              </a:rPr>
              <a:t>(tirocini, mobilità all’estero, formazione mirata, offerte di lavoro) 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it-IT" sz="2000" dirty="0">
              <a:latin typeface="DecimaWE Rg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10362" b="28892"/>
          <a:stretch/>
        </p:blipFill>
        <p:spPr bwMode="auto">
          <a:xfrm>
            <a:off x="9577890" y="207483"/>
            <a:ext cx="2282992" cy="10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37EE4F-BC41-FE44-8886-19B342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3"/>
            <a:ext cx="12192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23895" y="1741959"/>
            <a:ext cx="917730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it-IT" sz="2800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Chi è coinvolto….</a:t>
            </a:r>
            <a:endParaRPr lang="it-IT" sz="2000" dirty="0" smtClean="0">
              <a:latin typeface="DecimaWE Rg" panose="02000000000000000000" pitchFamily="2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it-IT" sz="2400" dirty="0" smtClean="0">
                <a:latin typeface="DecimaWE Rg" panose="02000000000000000000" pitchFamily="2" charset="0"/>
              </a:rPr>
              <a:t>una </a:t>
            </a:r>
            <a:r>
              <a:rPr lang="it-IT" sz="2400" b="1" dirty="0" smtClean="0">
                <a:latin typeface="DecimaWE Rg" panose="02000000000000000000" pitchFamily="2" charset="0"/>
              </a:rPr>
              <a:t>rete di soggetti </a:t>
            </a:r>
            <a:r>
              <a:rPr lang="it-IT" sz="2400" dirty="0" smtClean="0">
                <a:latin typeface="DecimaWE Rg" panose="02000000000000000000" pitchFamily="2" charset="0"/>
              </a:rPr>
              <a:t>composta da </a:t>
            </a:r>
            <a:r>
              <a:rPr lang="it-IT" sz="2400" b="1" dirty="0" smtClean="0">
                <a:latin typeface="DecimaWE Rg" panose="02000000000000000000" pitchFamily="2" charset="0"/>
              </a:rPr>
              <a:t>Enti di formazione professionale</a:t>
            </a:r>
            <a:r>
              <a:rPr lang="it-IT" sz="2400" dirty="0" smtClean="0">
                <a:latin typeface="DecimaWE Rg" panose="02000000000000000000" pitchFamily="2" charset="0"/>
              </a:rPr>
              <a:t>, uno o più </a:t>
            </a:r>
            <a:r>
              <a:rPr lang="it-IT" sz="2400" b="1" dirty="0" smtClean="0">
                <a:latin typeface="DecimaWE Rg" panose="02000000000000000000" pitchFamily="2" charset="0"/>
              </a:rPr>
              <a:t>Comuni</a:t>
            </a:r>
            <a:r>
              <a:rPr lang="it-IT" sz="2400" dirty="0" smtClean="0">
                <a:latin typeface="DecimaWE Rg" panose="02000000000000000000" pitchFamily="2" charset="0"/>
              </a:rPr>
              <a:t>, uno o più </a:t>
            </a:r>
            <a:r>
              <a:rPr lang="it-IT" sz="2400" b="1" dirty="0" smtClean="0">
                <a:latin typeface="DecimaWE Rg" panose="02000000000000000000" pitchFamily="2" charset="0"/>
              </a:rPr>
              <a:t>Enti del terzo settore 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it-IT" sz="2000" b="1" dirty="0" smtClean="0">
              <a:latin typeface="DecimaWE Rg" panose="02000000000000000000" pitchFamily="2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it-IT" sz="2000" dirty="0" smtClean="0">
                <a:latin typeface="DecimaWE Rg" panose="02000000000000000000" pitchFamily="2" charset="0"/>
              </a:rPr>
              <a:t>Il </a:t>
            </a:r>
            <a:r>
              <a:rPr lang="it-IT" sz="2000" b="1" dirty="0" smtClean="0">
                <a:latin typeface="DecimaWE Rg" panose="02000000000000000000" pitchFamily="2" charset="0"/>
              </a:rPr>
              <a:t>calendario </a:t>
            </a:r>
            <a:r>
              <a:rPr lang="it-IT" sz="2000" dirty="0" smtClean="0">
                <a:latin typeface="DecimaWE Rg" panose="02000000000000000000" pitchFamily="2" charset="0"/>
              </a:rPr>
              <a:t>è aggiornato periodicamente: per conoscere i corsi attivi si può consultare la pagina news di </a:t>
            </a:r>
            <a:r>
              <a:rPr lang="it-IT" sz="2000" dirty="0" smtClean="0">
                <a:latin typeface="DecimaWE Rg" panose="02000000000000000000" pitchFamily="2" charset="0"/>
                <a:hlinkClick r:id="rId4"/>
              </a:rPr>
              <a:t>www.giovani.fvg.it</a:t>
            </a:r>
            <a:r>
              <a:rPr lang="it-IT" sz="2000" dirty="0" smtClean="0">
                <a:latin typeface="DecimaWE Rg" panose="02000000000000000000" pitchFamily="2" charset="0"/>
              </a:rPr>
              <a:t> e rivolgersi all’ente di formazione titolare per l’iscrizione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it-IT" sz="2000" b="1" dirty="0">
              <a:latin typeface="DecimaWE Rg" panose="02000000000000000000" pitchFamily="2" charset="0"/>
            </a:endParaRP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it-IT" sz="2000" dirty="0">
              <a:latin typeface="DecimaWE Rg" panose="020000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2000" dirty="0">
              <a:latin typeface="DecimaWE Rg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10362" b="28892"/>
          <a:stretch/>
        </p:blipFill>
        <p:spPr bwMode="auto">
          <a:xfrm>
            <a:off x="9577890" y="207483"/>
            <a:ext cx="2282992" cy="10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7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31FA835-2E39-6C4E-AF74-540066F9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8100"/>
            <a:ext cx="12192000" cy="6858000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36628"/>
              </p:ext>
            </p:extLst>
          </p:nvPr>
        </p:nvGraphicFramePr>
        <p:xfrm>
          <a:off x="428574" y="1042238"/>
          <a:ext cx="8861730" cy="476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7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 smtClean="0">
                          <a:effectLst/>
                          <a:latin typeface="Calibri Light" pitchFamily="34" charset="0"/>
                        </a:rPr>
                        <a:t>Dati prima annualità (</a:t>
                      </a:r>
                      <a:r>
                        <a:rPr lang="it-IT" sz="2400" b="0" dirty="0" err="1" smtClean="0">
                          <a:effectLst/>
                          <a:latin typeface="Calibri Light" pitchFamily="34" charset="0"/>
                        </a:rPr>
                        <a:t>ott</a:t>
                      </a:r>
                      <a:r>
                        <a:rPr lang="it-IT" sz="2400" b="0" dirty="0" smtClean="0">
                          <a:effectLst/>
                          <a:latin typeface="Calibri Light" pitchFamily="34" charset="0"/>
                        </a:rPr>
                        <a:t>.</a:t>
                      </a:r>
                      <a:r>
                        <a:rPr lang="it-IT" sz="2400" b="0" baseline="0" dirty="0" smtClean="0">
                          <a:effectLst/>
                          <a:latin typeface="Calibri Light" pitchFamily="34" charset="0"/>
                        </a:rPr>
                        <a:t> 2017 – </a:t>
                      </a:r>
                      <a:r>
                        <a:rPr lang="it-IT" sz="2400" b="0" baseline="0" dirty="0" err="1" smtClean="0">
                          <a:effectLst/>
                          <a:latin typeface="Calibri Light" pitchFamily="34" charset="0"/>
                        </a:rPr>
                        <a:t>mag</a:t>
                      </a:r>
                      <a:r>
                        <a:rPr lang="it-IT" sz="2400" b="0" baseline="0" dirty="0" smtClean="0">
                          <a:effectLst/>
                          <a:latin typeface="Calibri Light" pitchFamily="34" charset="0"/>
                        </a:rPr>
                        <a:t>. 2018)</a:t>
                      </a:r>
                      <a:endParaRPr lang="it-IT" sz="2400" b="0" dirty="0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8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Percorsi attivati</a:t>
                      </a:r>
                      <a:endParaRPr lang="it-IT" sz="28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32</a:t>
                      </a:r>
                      <a:endParaRPr lang="it-IT" sz="32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Giovani coinvolti</a:t>
                      </a:r>
                      <a:endParaRPr lang="it-IT" sz="28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353</a:t>
                      </a:r>
                      <a:endParaRPr lang="it-IT" sz="32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Settori intervento</a:t>
                      </a:r>
                      <a:endParaRPr lang="it-IT" sz="28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Segreteri</a:t>
                      </a: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a addetti ufficio (lavori d’ufficio)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Artigianato artistico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Spettacolo, sport, mass media e attività artistiche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Lavorazione marmo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Alberghiero e ristorazione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Turismo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Servizi educativi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Comunicazione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Agricoltura/Orticoltura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Edilizia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Grafica, fotografia, cartotecnica: editoria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Attività promozionali e pubblicità marketing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10362" b="28892"/>
          <a:stretch/>
        </p:blipFill>
        <p:spPr bwMode="auto">
          <a:xfrm>
            <a:off x="9869404" y="34039"/>
            <a:ext cx="2282992" cy="10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4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37EE4F-BC41-FE44-8886-19B342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3"/>
            <a:ext cx="12192000" cy="6858000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/>
          </p:nvPr>
        </p:nvGraphicFramePr>
        <p:xfrm>
          <a:off x="1593464" y="1351642"/>
          <a:ext cx="7339081" cy="4255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35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 smtClean="0">
                          <a:effectLst/>
                          <a:latin typeface="Calibri Light" pitchFamily="34" charset="0"/>
                        </a:rPr>
                        <a:t>Soggetti coinvolti prima annualità</a:t>
                      </a:r>
                      <a:endParaRPr lang="it-IT" sz="2400" b="0" dirty="0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9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Enti di formazione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14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9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UTI  e Comuni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12 UTI e 12 Comuni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9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Aziende sanitarie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1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5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Associazioni</a:t>
                      </a:r>
                      <a:r>
                        <a:rPr lang="it-IT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 terzo settore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35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9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Imprese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5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5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Associazioni di categoria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 Light" pitchFamily="34" charset="0"/>
                          <a:ea typeface="+mn-ea"/>
                          <a:cs typeface="+mn-cs"/>
                        </a:rPr>
                        <a:t>1</a:t>
                      </a:r>
                      <a:endParaRPr lang="it-IT" sz="2400" b="1" kern="1200" dirty="0">
                        <a:solidFill>
                          <a:schemeClr val="dk1"/>
                        </a:solidFill>
                        <a:effectLst/>
                        <a:latin typeface="Calibri Light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10362" b="28892"/>
          <a:stretch/>
        </p:blipFill>
        <p:spPr bwMode="auto">
          <a:xfrm>
            <a:off x="9869404" y="34039"/>
            <a:ext cx="2282992" cy="10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6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E8F5CC9-230D-4201-96FC-2AFA683E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" y="13855"/>
            <a:ext cx="12192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3875" y="1933068"/>
            <a:ext cx="103155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DecimaWE Rg" panose="02000000000000000000" pitchFamily="2" charset="0"/>
              </a:rPr>
              <a:t>Condividere periodicamente i bisogni con </a:t>
            </a:r>
            <a:r>
              <a:rPr lang="it-IT" sz="2400" dirty="0">
                <a:latin typeface="DecimaWE Rg" panose="02000000000000000000" pitchFamily="2" charset="0"/>
              </a:rPr>
              <a:t>il partenariato e </a:t>
            </a:r>
            <a:r>
              <a:rPr lang="it-IT" sz="2400" dirty="0" smtClean="0">
                <a:latin typeface="DecimaWE Rg" panose="02000000000000000000" pitchFamily="2" charset="0"/>
              </a:rPr>
              <a:t>pianificare in maniera «ragionata</a:t>
            </a:r>
            <a:r>
              <a:rPr lang="it-IT" sz="2400" dirty="0">
                <a:latin typeface="DecimaWE Rg" panose="02000000000000000000" pitchFamily="2" charset="0"/>
              </a:rPr>
              <a:t>» </a:t>
            </a:r>
            <a:r>
              <a:rPr lang="it-IT" sz="2400" dirty="0" smtClean="0">
                <a:latin typeface="DecimaWE Rg" panose="02000000000000000000" pitchFamily="2" charset="0"/>
              </a:rPr>
              <a:t>le </a:t>
            </a:r>
            <a:r>
              <a:rPr lang="it-IT" sz="2400" dirty="0">
                <a:latin typeface="DecimaWE Rg" panose="02000000000000000000" pitchFamily="2" charset="0"/>
              </a:rPr>
              <a:t>attività.</a:t>
            </a:r>
          </a:p>
          <a:p>
            <a:pPr algn="just"/>
            <a:endParaRPr lang="it-IT" sz="2400" dirty="0">
              <a:latin typeface="DecimaWE Rg" panose="02000000000000000000" pitchFamily="2" charset="0"/>
            </a:endParaRPr>
          </a:p>
          <a:p>
            <a:pPr algn="just"/>
            <a:endParaRPr lang="it-IT" sz="2400" dirty="0">
              <a:latin typeface="DecimaWE Rg" panose="02000000000000000000" pitchFamily="2" charset="0"/>
            </a:endParaRPr>
          </a:p>
          <a:p>
            <a:pPr algn="just"/>
            <a:r>
              <a:rPr lang="it-IT" sz="2800" b="1" dirty="0">
                <a:solidFill>
                  <a:schemeClr val="accent1"/>
                </a:solidFill>
                <a:latin typeface="DecimaWE Rg" panose="02000000000000000000" pitchFamily="2" charset="0"/>
              </a:rPr>
              <a:t>Pianificazione </a:t>
            </a:r>
            <a:r>
              <a:rPr lang="it-IT" sz="28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Periodica </a:t>
            </a:r>
            <a:r>
              <a:rPr lang="it-IT" sz="2800" b="1" dirty="0">
                <a:solidFill>
                  <a:schemeClr val="accent1"/>
                </a:solidFill>
                <a:latin typeface="DecimaWE Rg" panose="02000000000000000000" pitchFamily="2" charset="0"/>
              </a:rPr>
              <a:t>delle </a:t>
            </a:r>
            <a:r>
              <a:rPr lang="it-IT" sz="2800" b="1" dirty="0" smtClean="0">
                <a:solidFill>
                  <a:schemeClr val="accent1"/>
                </a:solidFill>
                <a:latin typeface="DecimaWE Rg" panose="02000000000000000000" pitchFamily="2" charset="0"/>
              </a:rPr>
              <a:t>Operazioni </a:t>
            </a:r>
            <a:r>
              <a:rPr lang="it-IT" sz="2800" b="1" dirty="0">
                <a:solidFill>
                  <a:schemeClr val="accent1"/>
                </a:solidFill>
                <a:latin typeface="DecimaWE Rg" panose="02000000000000000000" pitchFamily="2" charset="0"/>
              </a:rPr>
              <a:t>–  il</a:t>
            </a:r>
            <a:endParaRPr lang="it-IT" sz="2800" b="1" dirty="0">
              <a:latin typeface="DecimaWE Rg" panose="02000000000000000000" pitchFamily="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2E15E7-9902-4C8D-9F41-0EB4E77BD0CB}"/>
              </a:ext>
            </a:extLst>
          </p:cNvPr>
          <p:cNvSpPr/>
          <p:nvPr/>
        </p:nvSpPr>
        <p:spPr>
          <a:xfrm>
            <a:off x="7505793" y="3235520"/>
            <a:ext cx="11657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4400" b="1" dirty="0">
                <a:solidFill>
                  <a:schemeClr val="accent1"/>
                </a:solidFill>
                <a:latin typeface="DecimaWE Rg" panose="02000000000000000000" pitchFamily="2" charset="0"/>
              </a:rPr>
              <a:t>PPO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12590AA-7C20-4082-8591-649D2DCC47F0}"/>
              </a:ext>
            </a:extLst>
          </p:cNvPr>
          <p:cNvSpPr/>
          <p:nvPr/>
        </p:nvSpPr>
        <p:spPr>
          <a:xfrm>
            <a:off x="1691120" y="4715980"/>
            <a:ext cx="300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DecimaWE Rg" panose="02000000000000000000" pitchFamily="2" charset="0"/>
              </a:rPr>
              <a:t>Obiettivi principali:</a:t>
            </a:r>
          </a:p>
        </p:txBody>
      </p:sp>
      <p:pic>
        <p:nvPicPr>
          <p:cNvPr id="12" name="Elemento grafico 11" descr="Freccia linea: leggera curva">
            <a:extLst>
              <a:ext uri="{FF2B5EF4-FFF2-40B4-BE49-F238E27FC236}">
                <a16:creationId xmlns:a16="http://schemas.microsoft.com/office/drawing/2014/main" id="{BA0441EF-7FF8-4A26-A685-BF206783E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639527" flipH="1">
            <a:off x="5224462" y="2407201"/>
            <a:ext cx="914400" cy="9144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4ED07E33-15D2-44F7-B061-B2A622F04CA7}"/>
              </a:ext>
            </a:extLst>
          </p:cNvPr>
          <p:cNvSpPr/>
          <p:nvPr/>
        </p:nvSpPr>
        <p:spPr>
          <a:xfrm>
            <a:off x="3474216" y="5352579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DecimaWE Rg" panose="02000000000000000000" pitchFamily="2" charset="0"/>
              </a:rPr>
              <a:t>la coesione sociale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13F042D-087A-4965-903F-CA6FB6CB77C8}"/>
              </a:ext>
            </a:extLst>
          </p:cNvPr>
          <p:cNvSpPr/>
          <p:nvPr/>
        </p:nvSpPr>
        <p:spPr>
          <a:xfrm>
            <a:off x="4059804" y="4278046"/>
            <a:ext cx="2194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DecimaWE Rg" panose="02000000000000000000" pitchFamily="2" charset="0"/>
              </a:rPr>
              <a:t>l’occupabilità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68B4F67-9AD6-413F-92B7-E0923822A5F8}"/>
              </a:ext>
            </a:extLst>
          </p:cNvPr>
          <p:cNvSpPr/>
          <p:nvPr/>
        </p:nvSpPr>
        <p:spPr>
          <a:xfrm>
            <a:off x="4923823" y="4845747"/>
            <a:ext cx="4440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DecimaWE Rg" panose="02000000000000000000" pitchFamily="2" charset="0"/>
              </a:rPr>
              <a:t>l’inclusione socio-lavorativa 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03E44EB-1A1B-4F12-AF40-16CF5987E558}"/>
              </a:ext>
            </a:extLst>
          </p:cNvPr>
          <p:cNvCxnSpPr>
            <a:cxnSpLocks/>
          </p:cNvCxnSpPr>
          <p:nvPr/>
        </p:nvCxnSpPr>
        <p:spPr>
          <a:xfrm>
            <a:off x="257175" y="1114425"/>
            <a:ext cx="54006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23875" y="1209675"/>
            <a:ext cx="1101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921149"/>
                </a:solidFill>
                <a:latin typeface="DecimaWE Rg" panose="02000000000000000000" pitchFamily="2" charset="0"/>
              </a:rPr>
              <a:t>ASCOLTARE… COMPRENDERE</a:t>
            </a:r>
            <a:r>
              <a:rPr lang="it-IT" sz="3200" b="1" dirty="0" smtClean="0">
                <a:solidFill>
                  <a:srgbClr val="921149"/>
                </a:solidFill>
                <a:latin typeface="DecimaWE Rg" panose="02000000000000000000" pitchFamily="2" charset="0"/>
              </a:rPr>
              <a:t>… PROGRAMMARE...</a:t>
            </a:r>
            <a:endParaRPr lang="it-IT" sz="3200" b="1" dirty="0">
              <a:solidFill>
                <a:srgbClr val="921149"/>
              </a:solidFill>
              <a:latin typeface="DecimaWE 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5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31FA835-2E39-6C4E-AF74-540066F9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07C1DE2-3820-4648-8088-5493457BD9AE}"/>
              </a:ext>
            </a:extLst>
          </p:cNvPr>
          <p:cNvCxnSpPr>
            <a:cxnSpLocks/>
          </p:cNvCxnSpPr>
          <p:nvPr/>
        </p:nvCxnSpPr>
        <p:spPr>
          <a:xfrm>
            <a:off x="257175" y="1114425"/>
            <a:ext cx="54006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309495" y="2404964"/>
            <a:ext cx="1124971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chemeClr val="accent1"/>
              </a:buClr>
            </a:pPr>
            <a:r>
              <a:rPr lang="it-IT" sz="5400" dirty="0" smtClean="0">
                <a:solidFill>
                  <a:srgbClr val="921149"/>
                </a:solidFill>
                <a:latin typeface="DecimaWE Rg" panose="02000000000000000000" pitchFamily="2" charset="0"/>
              </a:rPr>
              <a:t>Percorsi di Istruzione Tecnica Superiore</a:t>
            </a:r>
          </a:p>
          <a:p>
            <a:pPr algn="ctr">
              <a:spcBef>
                <a:spcPts val="1200"/>
              </a:spcBef>
              <a:buClr>
                <a:schemeClr val="accent1"/>
              </a:buClr>
            </a:pPr>
            <a:endParaRPr lang="it-IT" dirty="0" smtClean="0">
              <a:solidFill>
                <a:srgbClr val="921149"/>
              </a:solidFill>
              <a:latin typeface="DecimaWE Rg" panose="02000000000000000000" pitchFamily="2" charset="0"/>
            </a:endParaRPr>
          </a:p>
          <a:p>
            <a:pPr algn="ctr">
              <a:spcBef>
                <a:spcPts val="1200"/>
              </a:spcBef>
              <a:buClr>
                <a:schemeClr val="accent1"/>
              </a:buClr>
            </a:pPr>
            <a:r>
              <a:rPr lang="it-IT" sz="5400" dirty="0" smtClean="0">
                <a:solidFill>
                  <a:srgbClr val="921149"/>
                </a:solidFill>
                <a:latin typeface="DecimaWE Rg" panose="02000000000000000000" pitchFamily="2" charset="0"/>
              </a:rPr>
              <a:t>ITS</a:t>
            </a:r>
          </a:p>
        </p:txBody>
      </p:sp>
    </p:spTree>
    <p:extLst>
      <p:ext uri="{BB962C8B-B14F-4D97-AF65-F5344CB8AC3E}">
        <p14:creationId xmlns:p14="http://schemas.microsoft.com/office/powerpoint/2010/main" val="86934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37EE4F-BC41-FE44-8886-19B34276B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8367" y="1284671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70C0"/>
                </a:solidFill>
              </a:rPr>
              <a:t>L’ ITS è una formazione…</a:t>
            </a:r>
            <a:endParaRPr lang="it-IT" sz="4000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8367" y="2259852"/>
            <a:ext cx="9907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Clr>
                <a:schemeClr val="accent1"/>
              </a:buClr>
            </a:pPr>
            <a:r>
              <a:rPr lang="it-IT" sz="2400" dirty="0" smtClean="0">
                <a:latin typeface="DecimaWE Rg" panose="02000000000000000000" pitchFamily="2" charset="0"/>
              </a:rPr>
              <a:t>…. </a:t>
            </a:r>
            <a:r>
              <a:rPr lang="it-IT" sz="2400" b="1" dirty="0" smtClean="0">
                <a:latin typeface="DecimaWE Rg" panose="02000000000000000000" pitchFamily="2" charset="0"/>
              </a:rPr>
              <a:t>post </a:t>
            </a:r>
            <a:r>
              <a:rPr lang="it-IT" sz="2400" b="1" dirty="0">
                <a:latin typeface="DecimaWE Rg" panose="02000000000000000000" pitchFamily="2" charset="0"/>
              </a:rPr>
              <a:t>diploma </a:t>
            </a:r>
            <a:r>
              <a:rPr lang="it-IT" sz="2400" dirty="0" smtClean="0">
                <a:latin typeface="DecimaWE Rg" panose="02000000000000000000" pitchFamily="2" charset="0"/>
              </a:rPr>
              <a:t>biennale o triennale </a:t>
            </a:r>
            <a:r>
              <a:rPr lang="it-IT" altLang="it-IT" sz="2400" dirty="0" smtClean="0">
                <a:latin typeface="DecimaWE Rg" panose="02000000000000000000" pitchFamily="2" charset="0"/>
              </a:rPr>
              <a:t>che prevede il  titolo di </a:t>
            </a:r>
            <a:r>
              <a:rPr lang="it-IT" sz="2400" dirty="0" smtClean="0">
                <a:latin typeface="DecimaWE Rg" panose="02000000000000000000" pitchFamily="2" charset="0"/>
              </a:rPr>
              <a:t>“</a:t>
            </a:r>
            <a:r>
              <a:rPr lang="it-IT" sz="2400" b="1" dirty="0" smtClean="0">
                <a:latin typeface="DecimaWE Rg" panose="02000000000000000000" pitchFamily="2" charset="0"/>
              </a:rPr>
              <a:t>Diploma </a:t>
            </a:r>
            <a:r>
              <a:rPr lang="it-IT" sz="2400" b="1" dirty="0">
                <a:latin typeface="DecimaWE Rg" panose="02000000000000000000" pitchFamily="2" charset="0"/>
              </a:rPr>
              <a:t>di Tecnico superiore</a:t>
            </a:r>
            <a:r>
              <a:rPr lang="it-IT" sz="2400" dirty="0" smtClean="0">
                <a:latin typeface="DecimaWE Rg" panose="02000000000000000000" pitchFamily="2" charset="0"/>
              </a:rPr>
              <a:t>” </a:t>
            </a:r>
            <a:r>
              <a:rPr lang="it-IT" altLang="it-IT" sz="2400" dirty="0">
                <a:latin typeface="DecimaWE Rg" panose="02000000000000000000" pitchFamily="2" charset="0"/>
              </a:rPr>
              <a:t>riconosciuto in Italia ed Europa </a:t>
            </a:r>
          </a:p>
          <a:p>
            <a:pPr algn="just">
              <a:spcBef>
                <a:spcPts val="1200"/>
              </a:spcBef>
              <a:buClr>
                <a:schemeClr val="accent1"/>
              </a:buClr>
            </a:pPr>
            <a:r>
              <a:rPr lang="it-IT" sz="2400" dirty="0" smtClean="0">
                <a:latin typeface="DecimaWE Rg" panose="02000000000000000000" pitchFamily="2" charset="0"/>
              </a:rPr>
              <a:t>…. di </a:t>
            </a:r>
            <a:r>
              <a:rPr lang="it-IT" sz="2400" b="1" dirty="0">
                <a:latin typeface="DecimaWE Rg" panose="02000000000000000000" pitchFamily="2" charset="0"/>
              </a:rPr>
              <a:t>tecnici altamente specializzati </a:t>
            </a:r>
            <a:r>
              <a:rPr lang="it-IT" sz="2400" dirty="0" smtClean="0">
                <a:latin typeface="DecimaWE Rg" panose="02000000000000000000" pitchFamily="2" charset="0"/>
              </a:rPr>
              <a:t>e molto </a:t>
            </a:r>
            <a:r>
              <a:rPr lang="it-IT" sz="2400" dirty="0">
                <a:latin typeface="DecimaWE Rg" panose="02000000000000000000" pitchFamily="2" charset="0"/>
              </a:rPr>
              <a:t>richiesti dalle </a:t>
            </a:r>
            <a:r>
              <a:rPr lang="it-IT" sz="2400" dirty="0" smtClean="0">
                <a:latin typeface="DecimaWE Rg" panose="02000000000000000000" pitchFamily="2" charset="0"/>
              </a:rPr>
              <a:t>imprese</a:t>
            </a:r>
          </a:p>
          <a:p>
            <a:pPr algn="just">
              <a:spcBef>
                <a:spcPts val="1200"/>
              </a:spcBef>
              <a:buClr>
                <a:schemeClr val="accent1"/>
              </a:buClr>
            </a:pPr>
            <a:r>
              <a:rPr lang="it-IT" altLang="it-IT" sz="2400" dirty="0" smtClean="0">
                <a:latin typeface="DecimaWE Rg" panose="02000000000000000000" pitchFamily="2" charset="0"/>
              </a:rPr>
              <a:t>…. </a:t>
            </a:r>
            <a:r>
              <a:rPr lang="it-IT" altLang="it-IT" sz="2400" b="1" dirty="0" smtClean="0">
                <a:latin typeface="DecimaWE Rg" panose="02000000000000000000" pitchFamily="2" charset="0"/>
              </a:rPr>
              <a:t>collegata con il lavoro</a:t>
            </a:r>
            <a:r>
              <a:rPr lang="it-IT" altLang="it-IT" sz="2400" dirty="0">
                <a:latin typeface="DecimaWE Rg" panose="02000000000000000000" pitchFamily="2" charset="0"/>
              </a:rPr>
              <a:t> </a:t>
            </a:r>
            <a:r>
              <a:rPr lang="it-IT" altLang="it-IT" sz="2400" dirty="0" smtClean="0">
                <a:latin typeface="DecimaWE Rg" panose="02000000000000000000" pitchFamily="2" charset="0"/>
              </a:rPr>
              <a:t>con il 50% dei docenti da aziende e il 30% del percorso in stage in azienda</a:t>
            </a:r>
          </a:p>
          <a:p>
            <a:pPr algn="ctr">
              <a:spcBef>
                <a:spcPts val="1200"/>
              </a:spcBef>
              <a:buClr>
                <a:schemeClr val="accent1"/>
              </a:buClr>
            </a:pPr>
            <a:r>
              <a:rPr lang="it-IT" altLang="it-IT" sz="2400" b="1" dirty="0" smtClean="0">
                <a:latin typeface="DecimaWE Rg" panose="02000000000000000000" pitchFamily="2" charset="0"/>
              </a:rPr>
              <a:t> </a:t>
            </a:r>
            <a:r>
              <a:rPr lang="it-IT" altLang="it-IT" sz="2800" b="1" i="1" dirty="0">
                <a:solidFill>
                  <a:srgbClr val="0070C0"/>
                </a:solidFill>
                <a:latin typeface="DecimaWE Rg" panose="02000000000000000000" pitchFamily="2" charset="0"/>
              </a:rPr>
              <a:t>UNA FORMAZIONE PER </a:t>
            </a:r>
          </a:p>
          <a:p>
            <a:pPr algn="ctr">
              <a:spcBef>
                <a:spcPts val="1200"/>
              </a:spcBef>
              <a:buClr>
                <a:schemeClr val="accent1"/>
              </a:buClr>
            </a:pPr>
            <a:r>
              <a:rPr lang="it-IT" altLang="it-IT" sz="2800" b="1" i="1" dirty="0">
                <a:solidFill>
                  <a:srgbClr val="0070C0"/>
                </a:solidFill>
                <a:latin typeface="DecimaWE Rg" panose="02000000000000000000" pitchFamily="2" charset="0"/>
              </a:rPr>
              <a:t>UN RAPIDO INSERIMENTO NEL MONDO DEL LAVORO!</a:t>
            </a:r>
            <a:r>
              <a:rPr lang="it-IT" altLang="it-IT" sz="2800" b="1" dirty="0">
                <a:solidFill>
                  <a:srgbClr val="0070C0"/>
                </a:solidFill>
                <a:latin typeface="DecimaWE Rg" panose="02000000000000000000" pitchFamily="2" charset="0"/>
              </a:rPr>
              <a:t> </a:t>
            </a:r>
            <a:endParaRPr lang="it-IT" sz="2800" b="1" dirty="0">
              <a:solidFill>
                <a:srgbClr val="0070C0"/>
              </a:solidFill>
              <a:latin typeface="DecimaWE 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C2D55C2-607F-9A42-838A-7B555473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4" y="13063"/>
            <a:ext cx="12192000" cy="6858000"/>
          </a:xfrm>
          <a:prstGeom prst="rect">
            <a:avLst/>
          </a:prstGeom>
        </p:spPr>
      </p:pic>
      <p:pic>
        <p:nvPicPr>
          <p:cNvPr id="4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74" y="549620"/>
            <a:ext cx="2088232" cy="104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529680" y="2427938"/>
            <a:ext cx="2880270" cy="1221778"/>
            <a:chOff x="377851" y="2603483"/>
            <a:chExt cx="3294164" cy="1360655"/>
          </a:xfrm>
        </p:grpSpPr>
        <p:pic>
          <p:nvPicPr>
            <p:cNvPr id="8" name="Immagin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812" y="2603483"/>
              <a:ext cx="1715415" cy="876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6108" y="2799340"/>
              <a:ext cx="866231" cy="72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377852" y="3552825"/>
              <a:ext cx="3294163" cy="411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solidFill>
                    <a:srgbClr val="000000"/>
                  </a:solidFill>
                  <a:latin typeface="Calibri Light" pitchFamily="34" charset="0"/>
                </a:rPr>
                <a:t>Nuove tecnologie per la vita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060299" y="2447925"/>
            <a:ext cx="3931175" cy="1176677"/>
            <a:chOff x="4716015" y="2698795"/>
            <a:chExt cx="4496084" cy="1310428"/>
          </a:xfrm>
        </p:grpSpPr>
        <p:pic>
          <p:nvPicPr>
            <p:cNvPr id="12" name="Immagin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970" y="2738832"/>
              <a:ext cx="2665413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magin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77300" y="2770266"/>
              <a:ext cx="8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sellaDiTesto 13"/>
            <p:cNvSpPr txBox="1"/>
            <p:nvPr/>
          </p:nvSpPr>
          <p:spPr>
            <a:xfrm>
              <a:off x="4716015" y="3597910"/>
              <a:ext cx="4496084" cy="411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solidFill>
                    <a:srgbClr val="000000"/>
                  </a:solidFill>
                  <a:latin typeface="Calibri Light" pitchFamily="34" charset="0"/>
                </a:rPr>
                <a:t>Nuove tecnologie per il made in </a:t>
              </a:r>
              <a:r>
                <a:rPr lang="it-IT" b="1" dirty="0" err="1">
                  <a:solidFill>
                    <a:srgbClr val="000000"/>
                  </a:solidFill>
                  <a:latin typeface="Calibri Light" pitchFamily="34" charset="0"/>
                </a:rPr>
                <a:t>Italy</a:t>
              </a:r>
              <a:endParaRPr lang="it-IT" b="1" dirty="0">
                <a:solidFill>
                  <a:srgbClr val="000000"/>
                </a:solidFill>
                <a:latin typeface="Calibri Light" pitchFamily="34" charset="0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529680" y="4200445"/>
            <a:ext cx="2770265" cy="1377100"/>
            <a:chOff x="380595" y="4535014"/>
            <a:chExt cx="3168352" cy="1533633"/>
          </a:xfrm>
        </p:grpSpPr>
        <p:pic>
          <p:nvPicPr>
            <p:cNvPr id="16" name="Immagin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609" y="4799185"/>
              <a:ext cx="1908297" cy="47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magin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9125" y="4606485"/>
              <a:ext cx="8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380595" y="5453094"/>
              <a:ext cx="3168352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700" b="1" dirty="0" smtClean="0">
                  <a:solidFill>
                    <a:srgbClr val="000000"/>
                  </a:solidFill>
                  <a:latin typeface="Calibri Light" pitchFamily="34" charset="0"/>
                </a:rPr>
                <a:t>Tecnologie dell’informazione e della comunicazione</a:t>
              </a:r>
              <a:endParaRPr lang="it-IT" sz="1700" b="1" dirty="0">
                <a:solidFill>
                  <a:srgbClr val="000000"/>
                </a:solidFill>
                <a:latin typeface="Calibri Light" pitchFamily="34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121953" y="4035911"/>
            <a:ext cx="2667832" cy="1357261"/>
            <a:chOff x="4716015" y="4313048"/>
            <a:chExt cx="3051198" cy="1511533"/>
          </a:xfrm>
        </p:grpSpPr>
        <p:pic>
          <p:nvPicPr>
            <p:cNvPr id="20" name="Immagin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970" y="4313048"/>
              <a:ext cx="2182243" cy="89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Segnaposto contenuto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28456" y="4611403"/>
              <a:ext cx="86294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4716015" y="5413264"/>
              <a:ext cx="3051197" cy="411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it-IT" b="1" dirty="0">
                  <a:solidFill>
                    <a:srgbClr val="000000"/>
                  </a:solidFill>
                  <a:latin typeface="Calibri Light" pitchFamily="34" charset="0"/>
                </a:rPr>
                <a:t>Mobilità sostenibile</a:t>
              </a:r>
            </a:p>
          </p:txBody>
        </p:sp>
      </p:grpSp>
      <p:sp>
        <p:nvSpPr>
          <p:cNvPr id="24" name="Rettangolo 23"/>
          <p:cNvSpPr/>
          <p:nvPr/>
        </p:nvSpPr>
        <p:spPr>
          <a:xfrm>
            <a:off x="506387" y="5532130"/>
            <a:ext cx="358666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85800">
              <a:buClr>
                <a:srgbClr val="21449C"/>
              </a:buClr>
              <a:defRPr/>
            </a:pPr>
            <a:r>
              <a:rPr lang="it-IT" altLang="it-IT" sz="1700" u="sng" dirty="0" smtClean="0">
                <a:solidFill>
                  <a:srgbClr val="002060"/>
                </a:solidFill>
                <a:latin typeface="Calibri Light" pitchFamily="34" charset="0"/>
              </a:rPr>
              <a:t>www.tecnicosuperiorekennedy.it </a:t>
            </a:r>
            <a:endParaRPr lang="it-IT" altLang="it-IT" sz="1700" u="sng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088939" y="3519053"/>
            <a:ext cx="2130313" cy="39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5000"/>
              </a:lnSpc>
              <a:spcBef>
                <a:spcPct val="0"/>
              </a:spcBef>
              <a:buClr>
                <a:srgbClr val="21449C"/>
              </a:buClr>
              <a:defRPr/>
            </a:pPr>
            <a:r>
              <a:rPr lang="it-IT" altLang="it-IT" sz="1700" u="sng" dirty="0">
                <a:solidFill>
                  <a:srgbClr val="002060"/>
                </a:solidFill>
                <a:latin typeface="Calibri Light" pitchFamily="34" charset="0"/>
                <a:hlinkClick r:id="rId13"/>
              </a:rPr>
              <a:t>www.itsmalignani.it</a:t>
            </a:r>
            <a:r>
              <a:rPr lang="it-IT" altLang="it-IT" sz="1700" u="sng" dirty="0">
                <a:solidFill>
                  <a:srgbClr val="002060"/>
                </a:solidFill>
                <a:latin typeface="Calibri Light" pitchFamily="34" charset="0"/>
              </a:rPr>
              <a:t>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195321" y="5518883"/>
            <a:ext cx="2832331" cy="39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it-IT" altLang="it-IT" sz="1700" u="sng" dirty="0">
                <a:solidFill>
                  <a:srgbClr val="002060"/>
                </a:solidFill>
                <a:latin typeface="Calibri Light" pitchFamily="34" charset="0"/>
              </a:rPr>
              <a:t>www.accademianautica.it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58256" y="3517694"/>
            <a:ext cx="2455461" cy="39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5000"/>
              </a:lnSpc>
              <a:spcBef>
                <a:spcPct val="0"/>
              </a:spcBef>
              <a:buClr>
                <a:srgbClr val="21449C"/>
              </a:buClr>
              <a:buFont typeface="Wingdings" panose="05000000000000000000" pitchFamily="2" charset="2"/>
              <a:buNone/>
            </a:pPr>
            <a:r>
              <a:rPr lang="it-IT" altLang="it-IT" sz="1700" u="sng" dirty="0">
                <a:solidFill>
                  <a:srgbClr val="002060"/>
                </a:solidFill>
                <a:latin typeface="Calibri Light" pitchFamily="34" charset="0"/>
              </a:rPr>
              <a:t>www.itsvolta.it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8176203" y="1523968"/>
            <a:ext cx="3635627" cy="3295730"/>
            <a:chOff x="8354291" y="1598785"/>
            <a:chExt cx="3635627" cy="329573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0" t="2351" r="33719" b="12874"/>
            <a:stretch/>
          </p:blipFill>
          <p:spPr>
            <a:xfrm>
              <a:off x="8505675" y="1787238"/>
              <a:ext cx="3484243" cy="3107277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8354291" y="1598785"/>
              <a:ext cx="648393" cy="321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309494" y="1398971"/>
            <a:ext cx="8863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… è erogata da FONDAZIONI</a:t>
            </a:r>
            <a:r>
              <a:rPr lang="it-IT" sz="2800" dirty="0">
                <a:solidFill>
                  <a:srgbClr val="0070C0"/>
                </a:solidFill>
                <a:latin typeface="DecimaWE Rg" panose="02000000000000000000" pitchFamily="2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latin typeface="DecimaWE Rg" panose="02000000000000000000" pitchFamily="2" charset="0"/>
              </a:rPr>
              <a:t>composte da scuole, università, enti di formazione, enti locali, imprese</a:t>
            </a:r>
          </a:p>
        </p:txBody>
      </p:sp>
    </p:spTree>
    <p:extLst>
      <p:ext uri="{BB962C8B-B14F-4D97-AF65-F5344CB8AC3E}">
        <p14:creationId xmlns:p14="http://schemas.microsoft.com/office/powerpoint/2010/main" val="11279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31FA835-2E39-6C4E-AF74-540066F9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8100"/>
            <a:ext cx="12192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01812" y="1173808"/>
            <a:ext cx="111186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Chi </a:t>
            </a:r>
            <a:r>
              <a:rPr lang="it-IT" sz="2400" dirty="0">
                <a:solidFill>
                  <a:srgbClr val="0070C0"/>
                </a:solidFill>
                <a:latin typeface="DecimaWE Rg" panose="02000000000000000000" pitchFamily="2" charset="0"/>
              </a:rPr>
              <a:t>può partecipare</a:t>
            </a:r>
          </a:p>
          <a:p>
            <a:r>
              <a:rPr lang="it-IT" dirty="0" smtClean="0">
                <a:latin typeface="DecimaWE Rg" panose="02000000000000000000" pitchFamily="2" charset="0"/>
              </a:rPr>
              <a:t>Giovani e </a:t>
            </a:r>
            <a:r>
              <a:rPr lang="it-IT" dirty="0">
                <a:latin typeface="DecimaWE Rg" panose="02000000000000000000" pitchFamily="2" charset="0"/>
              </a:rPr>
              <a:t>adulti </a:t>
            </a:r>
            <a:r>
              <a:rPr lang="it-IT" dirty="0" smtClean="0">
                <a:latin typeface="DecimaWE Rg" panose="02000000000000000000" pitchFamily="2" charset="0"/>
              </a:rPr>
              <a:t>in </a:t>
            </a:r>
            <a:r>
              <a:rPr lang="it-IT" dirty="0">
                <a:latin typeface="DecimaWE Rg" panose="02000000000000000000" pitchFamily="2" charset="0"/>
              </a:rPr>
              <a:t>possesso di diploma di scuola secondaria di II grado o </a:t>
            </a:r>
            <a:r>
              <a:rPr lang="it-IT" dirty="0" smtClean="0">
                <a:latin typeface="DecimaWE Rg" panose="02000000000000000000" pitchFamily="2" charset="0"/>
              </a:rPr>
              <a:t>diploma quadriennale di istruzione e formazione professionale</a:t>
            </a:r>
          </a:p>
          <a:p>
            <a:endParaRPr lang="it-IT" sz="2400" dirty="0" smtClean="0">
              <a:solidFill>
                <a:srgbClr val="0070C0"/>
              </a:solidFill>
              <a:latin typeface="DecimaWE Rg" panose="02000000000000000000" pitchFamily="2" charset="0"/>
            </a:endParaRPr>
          </a:p>
          <a:p>
            <a:r>
              <a:rPr lang="it-IT" sz="2400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Come </a:t>
            </a:r>
            <a:r>
              <a:rPr lang="it-IT" sz="2400" dirty="0">
                <a:solidFill>
                  <a:srgbClr val="0070C0"/>
                </a:solidFill>
                <a:latin typeface="DecimaWE Rg" panose="02000000000000000000" pitchFamily="2" charset="0"/>
              </a:rPr>
              <a:t>si accede</a:t>
            </a:r>
          </a:p>
          <a:p>
            <a:r>
              <a:rPr lang="it-IT" dirty="0">
                <a:latin typeface="DecimaWE Rg" panose="02000000000000000000" pitchFamily="2" charset="0"/>
              </a:rPr>
              <a:t>Tramite </a:t>
            </a:r>
            <a:r>
              <a:rPr lang="it-IT" b="1" dirty="0">
                <a:latin typeface="DecimaWE Rg" panose="02000000000000000000" pitchFamily="2" charset="0"/>
              </a:rPr>
              <a:t>bando di selezione</a:t>
            </a:r>
            <a:r>
              <a:rPr lang="it-IT" dirty="0">
                <a:latin typeface="DecimaWE Rg" panose="02000000000000000000" pitchFamily="2" charset="0"/>
              </a:rPr>
              <a:t>  emesso dalle Fondazioni. Richiesta una buona conoscenza di informatica e inglese</a:t>
            </a:r>
          </a:p>
          <a:p>
            <a:endParaRPr lang="it-IT" altLang="it-IT" dirty="0">
              <a:solidFill>
                <a:srgbClr val="000000"/>
              </a:solidFill>
              <a:latin typeface="DecimaWE Rg" panose="02000000000000000000" pitchFamily="2" charset="0"/>
              <a:cs typeface="Calibri" panose="020F0502020204030204" pitchFamily="34" charset="0"/>
            </a:endParaRPr>
          </a:p>
          <a:p>
            <a:r>
              <a:rPr lang="it-IT" altLang="it-IT" sz="2400" dirty="0">
                <a:solidFill>
                  <a:srgbClr val="0070C0"/>
                </a:solidFill>
                <a:latin typeface="DecimaWE Rg" panose="02000000000000000000" pitchFamily="2" charset="0"/>
              </a:rPr>
              <a:t>Quota iscrizione </a:t>
            </a:r>
          </a:p>
          <a:p>
            <a:r>
              <a:rPr lang="it-IT" altLang="it-IT" dirty="0" smtClean="0">
                <a:latin typeface="DecimaWE Rg" panose="02000000000000000000" pitchFamily="2" charset="0"/>
              </a:rPr>
              <a:t>E’ richiesta una </a:t>
            </a:r>
            <a:r>
              <a:rPr lang="it-IT" altLang="it-IT" b="1" dirty="0">
                <a:latin typeface="DecimaWE Rg" panose="02000000000000000000" pitchFamily="2" charset="0"/>
              </a:rPr>
              <a:t>quota di iscrizione </a:t>
            </a:r>
            <a:r>
              <a:rPr lang="it-IT" altLang="it-IT" dirty="0" smtClean="0">
                <a:latin typeface="DecimaWE Rg" panose="02000000000000000000" pitchFamily="2" charset="0"/>
              </a:rPr>
              <a:t>pari a 300/500 euro l’anno</a:t>
            </a:r>
          </a:p>
          <a:p>
            <a:endParaRPr lang="it-IT" altLang="it-IT" dirty="0">
              <a:latin typeface="DecimaWE Rg" panose="02000000000000000000" pitchFamily="2" charset="0"/>
            </a:endParaRPr>
          </a:p>
          <a:p>
            <a:r>
              <a:rPr lang="it-IT" altLang="it-IT" sz="2400" dirty="0">
                <a:solidFill>
                  <a:srgbClr val="0070C0"/>
                </a:solidFill>
                <a:latin typeface="DecimaWE Rg" panose="02000000000000000000" pitchFamily="2" charset="0"/>
              </a:rPr>
              <a:t>Agevolazioni</a:t>
            </a:r>
          </a:p>
          <a:p>
            <a:r>
              <a:rPr lang="it-IT" altLang="it-IT" dirty="0" smtClean="0">
                <a:latin typeface="DecimaWE Rg" panose="02000000000000000000" pitchFamily="2" charset="0"/>
              </a:rPr>
              <a:t>Stesse </a:t>
            </a:r>
            <a:r>
              <a:rPr lang="it-IT" altLang="it-IT" b="1" dirty="0" smtClean="0">
                <a:latin typeface="DecimaWE Rg" panose="02000000000000000000" pitchFamily="2" charset="0"/>
              </a:rPr>
              <a:t>agevolazioni</a:t>
            </a:r>
            <a:r>
              <a:rPr lang="it-IT" altLang="it-IT" dirty="0" smtClean="0">
                <a:latin typeface="DecimaWE Rg" panose="02000000000000000000" pitchFamily="2" charset="0"/>
              </a:rPr>
              <a:t> </a:t>
            </a:r>
            <a:r>
              <a:rPr lang="it-IT" altLang="it-IT" b="1" dirty="0" smtClean="0">
                <a:latin typeface="DecimaWE Rg" panose="02000000000000000000" pitchFamily="2" charset="0"/>
              </a:rPr>
              <a:t>per il diritto agli studi </a:t>
            </a:r>
            <a:r>
              <a:rPr lang="it-IT" altLang="it-IT" dirty="0" smtClean="0">
                <a:latin typeface="DecimaWE Rg" panose="02000000000000000000" pitchFamily="2" charset="0"/>
              </a:rPr>
              <a:t>(borse di studio, alloggi, mense) previste per gli studenti universitari (</a:t>
            </a:r>
            <a:r>
              <a:rPr lang="it-IT" altLang="it-IT" dirty="0" smtClean="0">
                <a:latin typeface="DecimaWE Rg" panose="02000000000000000000" pitchFamily="2" charset="0"/>
                <a:hlinkClick r:id="rId4"/>
              </a:rPr>
              <a:t>www.ardiss.fvg.it</a:t>
            </a:r>
            <a:r>
              <a:rPr lang="it-IT" altLang="it-IT" dirty="0" smtClean="0">
                <a:latin typeface="DecimaWE Rg" panose="02000000000000000000" pitchFamily="2" charset="0"/>
              </a:rPr>
              <a:t>) Previsti </a:t>
            </a:r>
            <a:r>
              <a:rPr lang="it-IT" altLang="it-IT" b="1" dirty="0" smtClean="0">
                <a:latin typeface="DecimaWE Rg" panose="02000000000000000000" pitchFamily="2" charset="0"/>
              </a:rPr>
              <a:t>voucher</a:t>
            </a:r>
            <a:r>
              <a:rPr lang="it-IT" altLang="it-IT" dirty="0" smtClean="0">
                <a:latin typeface="DecimaWE Rg" panose="02000000000000000000" pitchFamily="2" charset="0"/>
              </a:rPr>
              <a:t> per la copertura dei costi </a:t>
            </a:r>
            <a:r>
              <a:rPr lang="it-IT" altLang="it-IT" dirty="0">
                <a:latin typeface="DecimaWE Rg" panose="02000000000000000000" pitchFamily="2" charset="0"/>
              </a:rPr>
              <a:t>di iscrizione </a:t>
            </a:r>
            <a:r>
              <a:rPr lang="it-IT" altLang="it-IT" dirty="0" smtClean="0">
                <a:latin typeface="DecimaWE Rg" panose="02000000000000000000" pitchFamily="2" charset="0"/>
              </a:rPr>
              <a:t>di studentesse</a:t>
            </a:r>
            <a:endParaRPr lang="it-IT" dirty="0">
              <a:latin typeface="DecimaWE Rg" panose="02000000000000000000" pitchFamily="2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defRPr/>
            </a:pPr>
            <a:endParaRPr lang="it-IT" sz="2000" dirty="0" smtClean="0">
              <a:solidFill>
                <a:srgbClr val="000000"/>
              </a:solidFill>
              <a:latin typeface="DecimaWE 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908979-DE43-604A-B65F-2D84A5170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2700"/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2066032" y="1285875"/>
          <a:ext cx="8897243" cy="4714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3091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PER LA GESTIONE E MANUTENZIONE DI APPARECCHIATURE BIOMEDICHE, PER LA DIAGNOSTICA PER IMMAGINI E PER LE BIOTECNOLOGIE – TAB (biennale)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PER LO SVILUPPO , LA GESTIONE E LA MANUTENZIONE DI APPARECCHIATURE BIOMEDICHE E DI SOLUZIONI DI INFORMATICA BIOMEDICA – TIB (biennale)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ONE HEALT CARE  - TOHC  (biennale)</a:t>
                      </a:r>
                      <a:r>
                        <a:rPr lang="it-IT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91" marR="507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132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WEB E CLOUD DEVELOPER (biennale)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IOT  DEVELOPER (biennale)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PER SVILUPPATORE APPS MOBILE (biennale)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DATA MANAGER (biennale)</a:t>
                      </a:r>
                      <a:endParaRPr lang="it-IT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91" marR="507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674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PER L'AUTOMAZIONE E I SISTEMI MECCATRONICI  INDUSTRIA MECCANICA (biennale)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PER L'AUTOMAZIONE ED I SISTEMI MECCATRONICI – ADDITIVE MANIFACTURING (biennale) 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CONTROLLO, VALORIZZAZIONE, MARKETING PROD. AGRARIE, AGROALIMENTARI, AGROINDUSTRIALI  (biennale)</a:t>
                      </a:r>
                      <a:r>
                        <a:rPr lang="it-IT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DI PROCESSO/PRODOTTO, COMUNICAZIONE E MARKETING PER IL SETTORE ARREDAMENTO (biennale)</a:t>
                      </a:r>
                    </a:p>
                  </a:txBody>
                  <a:tcPr marL="50791" marR="507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978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PER L'INFOMOBILITÀ E LE INFRASTRUTTURE LOGISTICHE (biennale)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PER LA MOBILITA' DI</a:t>
                      </a:r>
                      <a:r>
                        <a:rPr lang="it-IT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PERSONE E MERCI: CONDUZIONE MEZZO/GESTIONE APPARATI E IMPIANTI DI BORDO (triennale)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PER LA PRODUZIONE E MANUTENZIONE DEL MEZZO NAVALE</a:t>
                      </a:r>
                    </a:p>
                  </a:txBody>
                  <a:tcPr marL="50791" marR="507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0" y="4314824"/>
            <a:ext cx="1409604" cy="2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2" y="1824888"/>
            <a:ext cx="1283004" cy="65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" y="5121176"/>
            <a:ext cx="1409903" cy="5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0" y="3254736"/>
            <a:ext cx="1409604" cy="3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arentesi quadra aperta 1"/>
          <p:cNvSpPr/>
          <p:nvPr/>
        </p:nvSpPr>
        <p:spPr>
          <a:xfrm>
            <a:off x="1819276" y="1352551"/>
            <a:ext cx="313432" cy="1238250"/>
          </a:xfrm>
          <a:prstGeom prst="leftBracket">
            <a:avLst>
              <a:gd name="adj" fmla="val 3948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quadra aperta 8"/>
          <p:cNvSpPr/>
          <p:nvPr/>
        </p:nvSpPr>
        <p:spPr>
          <a:xfrm>
            <a:off x="1819274" y="2762251"/>
            <a:ext cx="313433" cy="952499"/>
          </a:xfrm>
          <a:prstGeom prst="leftBracket">
            <a:avLst>
              <a:gd name="adj" fmla="val 4112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quadra aperta 9"/>
          <p:cNvSpPr/>
          <p:nvPr/>
        </p:nvSpPr>
        <p:spPr>
          <a:xfrm>
            <a:off x="1842196" y="3924300"/>
            <a:ext cx="290512" cy="961256"/>
          </a:xfrm>
          <a:prstGeom prst="leftBracket">
            <a:avLst>
              <a:gd name="adj" fmla="val 34563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quadra aperta 10"/>
          <p:cNvSpPr/>
          <p:nvPr/>
        </p:nvSpPr>
        <p:spPr>
          <a:xfrm>
            <a:off x="1819275" y="5121176"/>
            <a:ext cx="313433" cy="727174"/>
          </a:xfrm>
          <a:prstGeom prst="leftBracket">
            <a:avLst>
              <a:gd name="adj" fmla="val 263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691245" y="791886"/>
            <a:ext cx="3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I corsi 2018-2020/21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C2D55C2-607F-9A42-838A-7B555473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9494" y="1261811"/>
            <a:ext cx="799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  <a:latin typeface="DecimaWE Rg" panose="02000000000000000000" pitchFamily="2" charset="0"/>
              </a:rPr>
              <a:t>ITS e Industria 4.0</a:t>
            </a:r>
            <a:endParaRPr lang="it-IT" dirty="0">
              <a:latin typeface="DecimaWE Rg" panose="02000000000000000000" pitchFamily="2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60039" y="1937431"/>
            <a:ext cx="901256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DecimaWE Rg" panose="02000000000000000000" pitchFamily="2" charset="0"/>
              </a:rPr>
              <a:t>La progressiva </a:t>
            </a:r>
            <a:r>
              <a:rPr lang="it-IT" b="1" dirty="0" smtClean="0">
                <a:latin typeface="DecimaWE Rg" panose="02000000000000000000" pitchFamily="2" charset="0"/>
              </a:rPr>
              <a:t>digitalizzazione e automazione </a:t>
            </a:r>
            <a:r>
              <a:rPr lang="it-IT" dirty="0" smtClean="0">
                <a:latin typeface="DecimaWE Rg" panose="02000000000000000000" pitchFamily="2" charset="0"/>
              </a:rPr>
              <a:t>dei processi aziendali richiede nuove figure professionali. Gli ITS rispondono con proposte quali: </a:t>
            </a:r>
            <a:endParaRPr lang="it-IT" b="1" dirty="0">
              <a:latin typeface="DecimaWE Rg" panose="02000000000000000000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dirty="0">
              <a:latin typeface="DecimaWE Rg" panose="02000000000000000000" pitchFamily="2" charset="0"/>
            </a:endParaRPr>
          </a:p>
          <a:p>
            <a:pPr marL="552450" lvl="1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it-IT" b="1" dirty="0" smtClean="0">
                <a:latin typeface="DecimaWE Rg" panose="02000000000000000000" pitchFamily="2" charset="0"/>
              </a:rPr>
              <a:t>Tecnico </a:t>
            </a:r>
            <a:r>
              <a:rPr lang="it-IT" b="1" dirty="0">
                <a:latin typeface="DecimaWE Rg" panose="02000000000000000000" pitchFamily="2" charset="0"/>
              </a:rPr>
              <a:t>superiore </a:t>
            </a:r>
            <a:r>
              <a:rPr lang="it-IT" b="1" dirty="0" err="1">
                <a:latin typeface="DecimaWE Rg" panose="02000000000000000000" pitchFamily="2" charset="0"/>
              </a:rPr>
              <a:t>One</a:t>
            </a:r>
            <a:r>
              <a:rPr lang="it-IT" b="1" dirty="0">
                <a:latin typeface="DecimaWE Rg" panose="02000000000000000000" pitchFamily="2" charset="0"/>
              </a:rPr>
              <a:t> </a:t>
            </a:r>
            <a:r>
              <a:rPr lang="it-IT" b="1" dirty="0" err="1">
                <a:latin typeface="DecimaWE Rg" panose="02000000000000000000" pitchFamily="2" charset="0"/>
              </a:rPr>
              <a:t>Health</a:t>
            </a:r>
            <a:r>
              <a:rPr lang="it-IT" b="1" dirty="0">
                <a:latin typeface="DecimaWE Rg" panose="02000000000000000000" pitchFamily="2" charset="0"/>
              </a:rPr>
              <a:t> </a:t>
            </a:r>
            <a:r>
              <a:rPr lang="it-IT" b="1" dirty="0" smtClean="0">
                <a:latin typeface="DecimaWE Rg" panose="02000000000000000000" pitchFamily="2" charset="0"/>
              </a:rPr>
              <a:t>Care (ITS Volta di Trieste):  </a:t>
            </a:r>
            <a:r>
              <a:rPr lang="it-IT" dirty="0" smtClean="0">
                <a:latin typeface="DecimaWE Rg" panose="02000000000000000000" pitchFamily="2" charset="0"/>
              </a:rPr>
              <a:t>forma specialisti in </a:t>
            </a:r>
            <a:r>
              <a:rPr lang="it-IT" dirty="0">
                <a:latin typeface="DecimaWE Rg" panose="02000000000000000000" pitchFamily="2" charset="0"/>
              </a:rPr>
              <a:t>grado di installare e gestire </a:t>
            </a:r>
            <a:r>
              <a:rPr lang="it-IT" dirty="0" smtClean="0">
                <a:latin typeface="DecimaWE Rg" panose="02000000000000000000" pitchFamily="2" charset="0"/>
              </a:rPr>
              <a:t>ausili e dispositivi per </a:t>
            </a:r>
            <a:r>
              <a:rPr lang="it-IT" dirty="0">
                <a:latin typeface="DecimaWE Rg" panose="02000000000000000000" pitchFamily="2" charset="0"/>
              </a:rPr>
              <a:t>l’assistenza domiciliare </a:t>
            </a:r>
            <a:endParaRPr lang="it-IT" dirty="0" smtClean="0">
              <a:latin typeface="DecimaWE Rg" panose="02000000000000000000" pitchFamily="2" charset="0"/>
            </a:endParaRPr>
          </a:p>
          <a:p>
            <a:pPr marL="552450" indent="-285750">
              <a:buClr>
                <a:srgbClr val="0070C0"/>
              </a:buClr>
              <a:buFont typeface="Wingdings" pitchFamily="2" charset="2"/>
              <a:buChar char="ü"/>
            </a:pPr>
            <a:endParaRPr lang="it-IT" dirty="0" smtClean="0">
              <a:latin typeface="DecimaWE Rg" panose="02000000000000000000" pitchFamily="2" charset="0"/>
            </a:endParaRPr>
          </a:p>
          <a:p>
            <a:pPr marL="552450" lvl="1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it-IT" b="1" dirty="0" smtClean="0">
                <a:latin typeface="DecimaWE Rg" panose="02000000000000000000" pitchFamily="2" charset="0"/>
              </a:rPr>
              <a:t>Tecnico </a:t>
            </a:r>
            <a:r>
              <a:rPr lang="it-IT" b="1" dirty="0">
                <a:latin typeface="DecimaWE Rg" panose="02000000000000000000" pitchFamily="2" charset="0"/>
              </a:rPr>
              <a:t>superiore </a:t>
            </a:r>
            <a:r>
              <a:rPr lang="it-IT" b="1" dirty="0" smtClean="0">
                <a:latin typeface="DecimaWE Rg" panose="02000000000000000000" pitchFamily="2" charset="0"/>
              </a:rPr>
              <a:t>Web e </a:t>
            </a:r>
            <a:r>
              <a:rPr lang="it-IT" b="1" dirty="0" err="1" smtClean="0">
                <a:latin typeface="DecimaWE Rg" panose="02000000000000000000" pitchFamily="2" charset="0"/>
              </a:rPr>
              <a:t>Cloud</a:t>
            </a:r>
            <a:r>
              <a:rPr lang="it-IT" b="1" dirty="0" smtClean="0">
                <a:latin typeface="DecimaWE Rg" panose="02000000000000000000" pitchFamily="2" charset="0"/>
              </a:rPr>
              <a:t> Developer (ITS Kennedy di Pordenone): </a:t>
            </a:r>
            <a:r>
              <a:rPr lang="it-IT" dirty="0" smtClean="0">
                <a:latin typeface="DecimaWE Rg" panose="02000000000000000000" pitchFamily="2" charset="0"/>
              </a:rPr>
              <a:t> prepara tecnici che sviluppano applicazioni </a:t>
            </a:r>
            <a:r>
              <a:rPr lang="it-IT" dirty="0">
                <a:latin typeface="DecimaWE Rg" panose="02000000000000000000" pitchFamily="2" charset="0"/>
              </a:rPr>
              <a:t>web lato server </a:t>
            </a:r>
            <a:r>
              <a:rPr lang="it-IT" dirty="0" smtClean="0">
                <a:latin typeface="DecimaWE Rg" panose="02000000000000000000" pitchFamily="2" charset="0"/>
              </a:rPr>
              <a:t>in </a:t>
            </a:r>
            <a:r>
              <a:rPr lang="it-IT" dirty="0">
                <a:latin typeface="DecimaWE Rg" panose="02000000000000000000" pitchFamily="2" charset="0"/>
              </a:rPr>
              <a:t>ambiente </a:t>
            </a:r>
            <a:r>
              <a:rPr lang="it-IT" dirty="0" err="1">
                <a:latin typeface="DecimaWE Rg" panose="02000000000000000000" pitchFamily="2" charset="0"/>
              </a:rPr>
              <a:t>cloud</a:t>
            </a:r>
            <a:endParaRPr lang="it-IT" dirty="0">
              <a:latin typeface="DecimaWE Rg" panose="02000000000000000000" pitchFamily="2" charset="0"/>
            </a:endParaRPr>
          </a:p>
          <a:p>
            <a:pPr marL="552450" lvl="1" indent="-285750">
              <a:buClr>
                <a:srgbClr val="0070C0"/>
              </a:buClr>
              <a:buFont typeface="Wingdings" pitchFamily="2" charset="2"/>
              <a:buChar char="ü"/>
            </a:pPr>
            <a:endParaRPr lang="it-IT" b="1" dirty="0">
              <a:latin typeface="DecimaWE Rg" panose="02000000000000000000" pitchFamily="2" charset="0"/>
            </a:endParaRPr>
          </a:p>
          <a:p>
            <a:pPr marL="552450" lvl="1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it-IT" b="1" dirty="0" smtClean="0">
                <a:latin typeface="DecimaWE Rg" panose="02000000000000000000" pitchFamily="2" charset="0"/>
              </a:rPr>
              <a:t>Tecnico </a:t>
            </a:r>
            <a:r>
              <a:rPr lang="it-IT" b="1" dirty="0">
                <a:latin typeface="DecimaWE Rg" panose="02000000000000000000" pitchFamily="2" charset="0"/>
              </a:rPr>
              <a:t>superiore per l’automazione e i sistemi meccatronici – additive </a:t>
            </a:r>
            <a:r>
              <a:rPr lang="it-IT" b="1" dirty="0" smtClean="0">
                <a:latin typeface="DecimaWE Rg" panose="02000000000000000000" pitchFamily="2" charset="0"/>
              </a:rPr>
              <a:t>manufacturing (ITS </a:t>
            </a:r>
            <a:r>
              <a:rPr lang="it-IT" b="1" dirty="0" err="1" smtClean="0">
                <a:latin typeface="DecimaWE Rg" panose="02000000000000000000" pitchFamily="2" charset="0"/>
              </a:rPr>
              <a:t>Malignani</a:t>
            </a:r>
            <a:r>
              <a:rPr lang="it-IT" b="1" dirty="0" smtClean="0">
                <a:latin typeface="DecimaWE Rg" panose="02000000000000000000" pitchFamily="2" charset="0"/>
              </a:rPr>
              <a:t> di Udine): </a:t>
            </a:r>
            <a:r>
              <a:rPr lang="it-IT" dirty="0">
                <a:latin typeface="DecimaWE Rg" panose="02000000000000000000" pitchFamily="2" charset="0"/>
              </a:rPr>
              <a:t>coniuga competenze di progettazione meccanica, automazione industriale, robotica e </a:t>
            </a:r>
            <a:r>
              <a:rPr lang="it-IT" dirty="0" smtClean="0">
                <a:latin typeface="DecimaWE Rg" panose="02000000000000000000" pitchFamily="2" charset="0"/>
              </a:rPr>
              <a:t>informatico </a:t>
            </a:r>
            <a:r>
              <a:rPr lang="it-IT" dirty="0">
                <a:latin typeface="DecimaWE Rg" panose="02000000000000000000" pitchFamily="2" charset="0"/>
              </a:rPr>
              <a:t>con una formazione </a:t>
            </a:r>
            <a:r>
              <a:rPr lang="it-IT" dirty="0" smtClean="0">
                <a:latin typeface="DecimaWE Rg" panose="02000000000000000000" pitchFamily="2" charset="0"/>
              </a:rPr>
              <a:t>sulle nuove tecnologie di fabbricazione «additive manufacturing»</a:t>
            </a:r>
            <a:endParaRPr lang="it-IT" dirty="0">
              <a:latin typeface="DecimaWE Rg" panose="02000000000000000000" pitchFamily="2" charset="0"/>
            </a:endParaRPr>
          </a:p>
          <a:p>
            <a:pPr marL="542925" lvl="1" indent="-276225">
              <a:buFont typeface="Arial" pitchFamily="34" charset="0"/>
              <a:buChar char="•"/>
            </a:pPr>
            <a:endParaRPr lang="it-IT" sz="2000" b="1" dirty="0">
              <a:latin typeface="DecimaWE Rg" panose="02000000000000000000" pitchFamily="2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defRPr/>
            </a:pPr>
            <a:endParaRPr lang="it-IT" sz="2000" b="1" dirty="0">
              <a:latin typeface="DecimaWE 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1354</Words>
  <Application>Microsoft Office PowerPoint</Application>
  <PresentationFormat>Widescreen</PresentationFormat>
  <Paragraphs>211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DecimaWE Rg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Antonaglia Elisabeth</cp:lastModifiedBy>
  <cp:revision>35</cp:revision>
  <dcterms:created xsi:type="dcterms:W3CDTF">2018-11-13T15:30:24Z</dcterms:created>
  <dcterms:modified xsi:type="dcterms:W3CDTF">2018-11-16T12:48:27Z</dcterms:modified>
</cp:coreProperties>
</file>