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4" r:id="rId3"/>
    <p:sldId id="266" r:id="rId4"/>
    <p:sldId id="258" r:id="rId5"/>
    <p:sldId id="260" r:id="rId6"/>
    <p:sldId id="261" r:id="rId7"/>
    <p:sldId id="268" r:id="rId8"/>
    <p:sldId id="269" r:id="rId9"/>
    <p:sldId id="282" r:id="rId10"/>
    <p:sldId id="273" r:id="rId11"/>
    <p:sldId id="274" r:id="rId12"/>
    <p:sldId id="275" r:id="rId13"/>
    <p:sldId id="271" r:id="rId14"/>
    <p:sldId id="272" r:id="rId15"/>
    <p:sldId id="276" r:id="rId16"/>
    <p:sldId id="278" r:id="rId17"/>
    <p:sldId id="291" r:id="rId18"/>
    <p:sldId id="281" r:id="rId19"/>
    <p:sldId id="290" r:id="rId20"/>
    <p:sldId id="270" r:id="rId21"/>
  </p:sldIdLst>
  <p:sldSz cx="12192000" cy="6858000"/>
  <p:notesSz cx="6737350" cy="98758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0253" cy="4938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5526" y="0"/>
            <a:ext cx="2920253" cy="4938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66D91-2787-46F8-9A7B-6566889DC36C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4613" y="739775"/>
            <a:ext cx="6588125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422" y="4690985"/>
            <a:ext cx="5390509" cy="44448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80380"/>
            <a:ext cx="2920253" cy="493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5526" y="9380380"/>
            <a:ext cx="2920253" cy="4938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5929F-3F2E-4651-86CC-FB8F285E01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91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5929F-3F2E-4651-86CC-FB8F285E01A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51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5929F-3F2E-4651-86CC-FB8F285E01A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11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5929F-3F2E-4651-86CC-FB8F285E01A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18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674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3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2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73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29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733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73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60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56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6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CA01A-2832-4B6C-AFFC-7B8FDF23CA62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29F3-30E8-4EEE-80C8-EA19F067E6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93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na.gov.it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REGISTRO NAZIONALE</a:t>
            </a:r>
            <a:br>
              <a:rPr lang="it-IT" b="1" dirty="0" smtClean="0"/>
            </a:br>
            <a:r>
              <a:rPr lang="it-IT" b="1" dirty="0" smtClean="0"/>
              <a:t>DEGLI AIUTI DI STATO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747752"/>
            <a:ext cx="9144000" cy="1764406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b="1" i="1" dirty="0"/>
              <a:t>Dalla BDA al Registro Nazionale degli Aiuti di Stato </a:t>
            </a:r>
            <a:endParaRPr lang="it-IT" b="1" i="1" dirty="0" smtClean="0"/>
          </a:p>
          <a:p>
            <a:endParaRPr lang="it-IT" dirty="0"/>
          </a:p>
          <a:p>
            <a:r>
              <a:rPr lang="it-IT" dirty="0" smtClean="0"/>
              <a:t>Relatore: </a:t>
            </a:r>
            <a:r>
              <a:rPr lang="it-IT" b="1" i="1" dirty="0"/>
              <a:t>I</a:t>
            </a:r>
            <a:r>
              <a:rPr lang="it-IT" b="1" i="1" dirty="0" smtClean="0"/>
              <a:t>ng.</a:t>
            </a:r>
            <a:r>
              <a:rPr lang="it-IT" dirty="0" smtClean="0"/>
              <a:t> </a:t>
            </a:r>
            <a:r>
              <a:rPr lang="it-IT" b="1" i="1" dirty="0"/>
              <a:t>Angelo Maria </a:t>
            </a:r>
            <a:r>
              <a:rPr lang="it-IT" b="1" i="1" dirty="0" smtClean="0"/>
              <a:t>POMILLA </a:t>
            </a:r>
            <a:r>
              <a:rPr lang="it-IT" b="1" dirty="0" smtClean="0"/>
              <a:t>– </a:t>
            </a:r>
            <a:r>
              <a:rPr lang="it-IT" dirty="0"/>
              <a:t>Dirigente </a:t>
            </a:r>
            <a:r>
              <a:rPr lang="it-IT" dirty="0" smtClean="0"/>
              <a:t>Divisione III </a:t>
            </a:r>
            <a:endParaRPr lang="it-IT" dirty="0"/>
          </a:p>
        </p:txBody>
      </p:sp>
      <p:grpSp>
        <p:nvGrpSpPr>
          <p:cNvPr id="6" name="Gruppo 5"/>
          <p:cNvGrpSpPr/>
          <p:nvPr/>
        </p:nvGrpSpPr>
        <p:grpSpPr>
          <a:xfrm>
            <a:off x="0" y="-101107"/>
            <a:ext cx="12192000" cy="1252573"/>
            <a:chOff x="0" y="-101107"/>
            <a:chExt cx="12192000" cy="1252573"/>
          </a:xfrm>
        </p:grpSpPr>
        <p:sp>
          <p:nvSpPr>
            <p:cNvPr id="4" name="Nastro perforato 3"/>
            <p:cNvSpPr/>
            <p:nvPr/>
          </p:nvSpPr>
          <p:spPr>
            <a:xfrm>
              <a:off x="0" y="-101107"/>
              <a:ext cx="12192000" cy="1252573"/>
            </a:xfrm>
            <a:prstGeom prst="flowChartPunchedTap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01" y="245030"/>
              <a:ext cx="701675" cy="781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CasellaDiTesto 4"/>
            <p:cNvSpPr txBox="1"/>
            <p:nvPr/>
          </p:nvSpPr>
          <p:spPr>
            <a:xfrm>
              <a:off x="1219201" y="257445"/>
              <a:ext cx="4165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Ministero dello sviluppo </a:t>
              </a:r>
              <a:r>
                <a:rPr lang="it-IT" sz="1600" b="1" dirty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e</a:t>
              </a:r>
              <a:r>
                <a:rPr lang="it-IT" sz="1600" b="1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conomico</a:t>
              </a:r>
              <a:endPara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1219201" y="562242"/>
              <a:ext cx="572346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Direzione generale per gli incentivi alle imprese</a:t>
              </a:r>
              <a:endPara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CasellaDiTesto 8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66928" y="533512"/>
            <a:ext cx="107807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/>
              <a:t>TIPOLOGIE DI </a:t>
            </a:r>
            <a:r>
              <a:rPr lang="it-IT" sz="3200" dirty="0" smtClean="0"/>
              <a:t>AIUTI</a:t>
            </a:r>
          </a:p>
          <a:p>
            <a:pPr algn="ctr"/>
            <a:r>
              <a:rPr lang="it-IT" sz="2000" dirty="0" smtClean="0"/>
              <a:t>(Art. 3, comma 1 del Regolamento)</a:t>
            </a:r>
            <a:endParaRPr lang="it-IT" sz="2000" dirty="0"/>
          </a:p>
        </p:txBody>
      </p:sp>
      <p:sp>
        <p:nvSpPr>
          <p:cNvPr id="3" name="Rettangolo 2"/>
          <p:cNvSpPr/>
          <p:nvPr/>
        </p:nvSpPr>
        <p:spPr>
          <a:xfrm>
            <a:off x="726773" y="1610730"/>
            <a:ext cx="10744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i="1" dirty="0">
                <a:latin typeface="TimesNewRomanPS-ItalicMT"/>
              </a:rPr>
              <a:t>a) </a:t>
            </a:r>
            <a:r>
              <a:rPr lang="it-IT" sz="2000" b="1" dirty="0">
                <a:latin typeface="TimesNewRomanPSMT"/>
              </a:rPr>
              <a:t>gli aiuti di Stato notificati</a:t>
            </a:r>
            <a:r>
              <a:rPr lang="it-IT" sz="2000" dirty="0">
                <a:latin typeface="TimesNewRomanPSMT"/>
              </a:rPr>
              <a:t> alla Commissione </a:t>
            </a:r>
            <a:r>
              <a:rPr lang="it-IT" sz="2000" dirty="0" smtClean="0">
                <a:latin typeface="TimesNewRomanPSMT"/>
              </a:rPr>
              <a:t>europea a </a:t>
            </a:r>
            <a:r>
              <a:rPr lang="it-IT" sz="2000" dirty="0">
                <a:latin typeface="TimesNewRomanPSMT"/>
              </a:rPr>
              <a:t>norma dell’articolo 108, paragrafo 3, del TFUE, </a:t>
            </a:r>
            <a:r>
              <a:rPr lang="it-IT" sz="2000" dirty="0" smtClean="0">
                <a:latin typeface="TimesNewRomanPSMT"/>
              </a:rPr>
              <a:t>ad esclusione </a:t>
            </a:r>
            <a:r>
              <a:rPr lang="it-IT" sz="2000" dirty="0">
                <a:latin typeface="TimesNewRomanPSMT"/>
              </a:rPr>
              <a:t>di quelli nel settore agricolo e forestale e </a:t>
            </a:r>
            <a:r>
              <a:rPr lang="it-IT" sz="2000" dirty="0" smtClean="0">
                <a:latin typeface="TimesNewRomanPSMT"/>
              </a:rPr>
              <a:t>nel settore </a:t>
            </a:r>
            <a:r>
              <a:rPr lang="it-IT" sz="2000" dirty="0">
                <a:latin typeface="TimesNewRomanPSMT"/>
              </a:rPr>
              <a:t>della pesca e dell’acquacoltura;</a:t>
            </a:r>
          </a:p>
          <a:p>
            <a:pPr algn="just"/>
            <a:r>
              <a:rPr lang="it-IT" sz="2000" i="1" dirty="0">
                <a:latin typeface="TimesNewRomanPS-ItalicMT"/>
              </a:rPr>
              <a:t>b) </a:t>
            </a:r>
            <a:r>
              <a:rPr lang="it-IT" sz="2000" b="1" dirty="0">
                <a:latin typeface="TimesNewRomanPSMT"/>
              </a:rPr>
              <a:t>gli aiuti di Stato esentati dall’obbligo di </a:t>
            </a:r>
            <a:r>
              <a:rPr lang="it-IT" sz="2000" b="1" dirty="0" smtClean="0">
                <a:latin typeface="TimesNewRomanPSMT"/>
              </a:rPr>
              <a:t>notifica</a:t>
            </a:r>
            <a:r>
              <a:rPr lang="it-IT" sz="2000" dirty="0" smtClean="0">
                <a:latin typeface="TimesNewRomanPSMT"/>
              </a:rPr>
              <a:t> di </a:t>
            </a:r>
            <a:r>
              <a:rPr lang="it-IT" sz="2000" dirty="0">
                <a:latin typeface="TimesNewRomanPSMT"/>
              </a:rPr>
              <a:t>cui all’articolo 108, paragrafo 3, del TFUE ai </a:t>
            </a:r>
            <a:r>
              <a:rPr lang="it-IT" sz="2000" dirty="0" smtClean="0">
                <a:latin typeface="TimesNewRomanPSMT"/>
              </a:rPr>
              <a:t>sensi dei </a:t>
            </a:r>
            <a:r>
              <a:rPr lang="it-IT" sz="2000" dirty="0">
                <a:latin typeface="TimesNewRomanPSMT"/>
              </a:rPr>
              <a:t>regolamenti della Commissione adottati per le </a:t>
            </a:r>
            <a:r>
              <a:rPr lang="it-IT" sz="2000" dirty="0" smtClean="0">
                <a:latin typeface="TimesNewRomanPSMT"/>
              </a:rPr>
              <a:t>esenzioni per </a:t>
            </a:r>
            <a:r>
              <a:rPr lang="it-IT" sz="2000" dirty="0">
                <a:latin typeface="TimesNewRomanPSMT"/>
              </a:rPr>
              <a:t>categoria sulla base dell’articolo 1 del </a:t>
            </a:r>
            <a:r>
              <a:rPr lang="it-IT" sz="2000" dirty="0" smtClean="0">
                <a:latin typeface="TimesNewRomanPSMT"/>
              </a:rPr>
              <a:t>regolamento (</a:t>
            </a:r>
            <a:r>
              <a:rPr lang="it-IT" sz="2000" dirty="0">
                <a:latin typeface="TimesNewRomanPSMT"/>
              </a:rPr>
              <a:t>UE) n. 2015/1588 del Consiglio del 13 </a:t>
            </a:r>
            <a:r>
              <a:rPr lang="it-IT" sz="2000" dirty="0" smtClean="0">
                <a:latin typeface="TimesNewRomanPSMT"/>
              </a:rPr>
              <a:t>luglio 2015 </a:t>
            </a:r>
            <a:r>
              <a:rPr lang="it-IT" sz="2000" dirty="0">
                <a:latin typeface="TimesNewRomanPSMT"/>
              </a:rPr>
              <a:t>e successive modificazioni, ad esclusione di </a:t>
            </a:r>
            <a:r>
              <a:rPr lang="it-IT" sz="2000" dirty="0" smtClean="0">
                <a:latin typeface="TimesNewRomanPSMT"/>
              </a:rPr>
              <a:t>quelli nel </a:t>
            </a:r>
            <a:r>
              <a:rPr lang="it-IT" sz="2000" dirty="0">
                <a:latin typeface="TimesNewRomanPSMT"/>
              </a:rPr>
              <a:t>settore agricolo e forestale e nel settore della pesca </a:t>
            </a:r>
            <a:r>
              <a:rPr lang="it-IT" sz="2000" dirty="0" smtClean="0">
                <a:latin typeface="TimesNewRomanPSMT"/>
              </a:rPr>
              <a:t>e dell’acquacoltura</a:t>
            </a:r>
            <a:r>
              <a:rPr lang="it-IT" sz="2000" dirty="0">
                <a:latin typeface="TimesNewRomanPSMT"/>
              </a:rPr>
              <a:t>;</a:t>
            </a:r>
          </a:p>
          <a:p>
            <a:pPr algn="just"/>
            <a:r>
              <a:rPr lang="it-IT" sz="2000" i="1" dirty="0">
                <a:latin typeface="TimesNewRomanPS-ItalicMT"/>
              </a:rPr>
              <a:t>c) </a:t>
            </a:r>
            <a:r>
              <a:rPr lang="it-IT" sz="2000" b="1" dirty="0">
                <a:latin typeface="TimesNewRomanPSMT"/>
              </a:rPr>
              <a:t>gli aiuti </a:t>
            </a:r>
            <a:r>
              <a:rPr lang="it-IT" sz="2000" b="1" i="1" dirty="0">
                <a:latin typeface="TimesNewRomanPS-ItalicMT"/>
              </a:rPr>
              <a:t>de minimis</a:t>
            </a:r>
            <a:r>
              <a:rPr lang="it-IT" sz="2000" i="1" dirty="0">
                <a:latin typeface="TimesNewRomanPS-ItalicMT"/>
              </a:rPr>
              <a:t> </a:t>
            </a:r>
            <a:r>
              <a:rPr lang="it-IT" sz="2000" dirty="0">
                <a:latin typeface="TimesNewRomanPSMT"/>
              </a:rPr>
              <a:t>di cui al regolamento (CE</a:t>
            </a:r>
            <a:r>
              <a:rPr lang="it-IT" sz="2000" dirty="0" smtClean="0">
                <a:latin typeface="TimesNewRomanPSMT"/>
              </a:rPr>
              <a:t>) n</a:t>
            </a:r>
            <a:r>
              <a:rPr lang="it-IT" sz="2000" dirty="0">
                <a:latin typeface="TimesNewRomanPSMT"/>
              </a:rPr>
              <a:t>. 1998/2006 della Commissione del 15 dicembre </a:t>
            </a:r>
            <a:r>
              <a:rPr lang="it-IT" sz="2000" dirty="0" smtClean="0">
                <a:latin typeface="TimesNewRomanPSMT"/>
              </a:rPr>
              <a:t>2006 e </a:t>
            </a:r>
            <a:r>
              <a:rPr lang="it-IT" sz="2000" dirty="0">
                <a:latin typeface="TimesNewRomanPSMT"/>
              </a:rPr>
              <a:t>al regolamento (UE) n. 1407/2013 della </a:t>
            </a:r>
            <a:r>
              <a:rPr lang="it-IT" sz="2000" dirty="0" smtClean="0">
                <a:latin typeface="TimesNewRomanPSMT"/>
              </a:rPr>
              <a:t>Commissione del </a:t>
            </a:r>
            <a:r>
              <a:rPr lang="it-IT" sz="2000" dirty="0">
                <a:latin typeface="TimesNewRomanPSMT"/>
              </a:rPr>
              <a:t>18 dicembre 2013, nonché quelli previsti dalle </a:t>
            </a:r>
            <a:r>
              <a:rPr lang="it-IT" sz="2000" dirty="0" smtClean="0">
                <a:latin typeface="TimesNewRomanPSMT"/>
              </a:rPr>
              <a:t>disposizioni dell’Unione </a:t>
            </a:r>
            <a:r>
              <a:rPr lang="it-IT" sz="2000" dirty="0">
                <a:latin typeface="TimesNewRomanPSMT"/>
              </a:rPr>
              <a:t>europea che saranno </a:t>
            </a:r>
            <a:r>
              <a:rPr lang="it-IT" sz="2000" dirty="0" smtClean="0">
                <a:latin typeface="TimesNewRomanPSMT"/>
              </a:rPr>
              <a:t>successivamente adottate </a:t>
            </a:r>
            <a:r>
              <a:rPr lang="it-IT" sz="2000" dirty="0">
                <a:latin typeface="TimesNewRomanPSMT"/>
              </a:rPr>
              <a:t>nella medesima materia;</a:t>
            </a:r>
          </a:p>
          <a:p>
            <a:pPr algn="just"/>
            <a:r>
              <a:rPr lang="it-IT" sz="2000" i="1" dirty="0">
                <a:latin typeface="TimesNewRomanPS-ItalicMT"/>
              </a:rPr>
              <a:t>d) </a:t>
            </a:r>
            <a:r>
              <a:rPr lang="it-IT" sz="2000" b="1" dirty="0">
                <a:latin typeface="TimesNewRomanPSMT"/>
              </a:rPr>
              <a:t>gli aiuti </a:t>
            </a:r>
            <a:r>
              <a:rPr lang="it-IT" sz="2000" b="1" i="1" dirty="0">
                <a:latin typeface="TimesNewRomanPS-ItalicMT"/>
              </a:rPr>
              <a:t>de minimis </a:t>
            </a:r>
            <a:r>
              <a:rPr lang="it-IT" sz="2000" b="1" dirty="0" smtClean="0">
                <a:latin typeface="TimesNewRomanPSMT"/>
              </a:rPr>
              <a:t>SIEG</a:t>
            </a:r>
            <a:r>
              <a:rPr lang="it-IT" sz="2000" dirty="0" smtClean="0">
                <a:latin typeface="TimesNewRomanPSMT"/>
              </a:rPr>
              <a:t> (</a:t>
            </a:r>
            <a:r>
              <a:rPr lang="it-IT" sz="2000" dirty="0"/>
              <a:t>Servizi di Interesse Economico Generale</a:t>
            </a:r>
            <a:r>
              <a:rPr lang="it-IT" sz="2000" dirty="0" smtClean="0"/>
              <a:t>)</a:t>
            </a:r>
            <a:r>
              <a:rPr lang="it-IT" sz="2000" dirty="0" smtClean="0">
                <a:latin typeface="TimesNewRomanPSMT"/>
              </a:rPr>
              <a:t>;</a:t>
            </a:r>
          </a:p>
          <a:p>
            <a:pPr algn="just"/>
            <a:r>
              <a:rPr lang="it-IT" sz="2000" i="1" dirty="0"/>
              <a:t>e) </a:t>
            </a:r>
            <a:r>
              <a:rPr lang="it-IT" sz="2000" b="1" dirty="0"/>
              <a:t>gli aiuti SIEG</a:t>
            </a:r>
            <a:r>
              <a:rPr lang="it-IT" sz="2000" dirty="0"/>
              <a:t>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7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496" y="326835"/>
            <a:ext cx="10128504" cy="587565"/>
          </a:xfrm>
        </p:spPr>
        <p:txBody>
          <a:bodyPr>
            <a:normAutofit/>
          </a:bodyPr>
          <a:lstStyle/>
          <a:p>
            <a:r>
              <a:rPr lang="it-IT" sz="3600" b="1" dirty="0"/>
              <a:t>INFORMAZIONI DA INSERIRE NEL </a:t>
            </a:r>
            <a:r>
              <a:rPr lang="it-IT" sz="3600" b="1" dirty="0" smtClean="0"/>
              <a:t>REGISTRO </a:t>
            </a:r>
            <a:r>
              <a:rPr lang="it-IT" sz="2800" b="1" dirty="0" smtClean="0"/>
              <a:t>(Art. 3, c. 2)  </a:t>
            </a:r>
            <a:endParaRPr lang="it-IT" sz="28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68096" y="1060704"/>
            <a:ext cx="10524744" cy="540410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9600" i="1" dirty="0"/>
              <a:t>a) </a:t>
            </a:r>
            <a:r>
              <a:rPr lang="it-IT" sz="9600" b="1" dirty="0"/>
              <a:t>dati identificativi dell’Autorità responsabile</a:t>
            </a:r>
            <a:r>
              <a:rPr lang="it-IT" sz="9600" dirty="0"/>
              <a:t>;</a:t>
            </a:r>
          </a:p>
          <a:p>
            <a:pPr algn="just"/>
            <a:r>
              <a:rPr lang="it-IT" sz="9600" i="1" dirty="0"/>
              <a:t>b) </a:t>
            </a:r>
            <a:r>
              <a:rPr lang="it-IT" sz="9600" b="1" dirty="0"/>
              <a:t>dati identificativi del regime di aiuti o dell’aiuto </a:t>
            </a:r>
            <a:r>
              <a:rPr lang="it-IT" sz="9600" b="1" i="1" dirty="0"/>
              <a:t>ad hoc</a:t>
            </a:r>
            <a:r>
              <a:rPr lang="it-IT" sz="9600" dirty="0"/>
              <a:t>, con particolare riferimento al Codice SANI ove dovuto, al titolo, alla base giuridica, alla dotazione finanziaria complessiva, alla tipologia dell’aiuto e all’obiettivo perseguito, nonché le ulteriori informazioni relative agli obblighi di trasparenza di cui all’articolo 16;</a:t>
            </a:r>
          </a:p>
          <a:p>
            <a:pPr algn="just"/>
            <a:r>
              <a:rPr lang="it-IT" sz="9600" i="1" dirty="0"/>
              <a:t>c) </a:t>
            </a:r>
            <a:r>
              <a:rPr lang="it-IT" sz="9600" b="1" dirty="0"/>
              <a:t>dati identificativi del Soggetto concedente</a:t>
            </a:r>
            <a:r>
              <a:rPr lang="it-IT" sz="9600" dirty="0"/>
              <a:t> ovvero dei soggetti di cui all’articolo 10, comma 2;</a:t>
            </a:r>
          </a:p>
          <a:p>
            <a:pPr algn="just"/>
            <a:r>
              <a:rPr lang="it-IT" sz="9600" i="1" dirty="0"/>
              <a:t>d) </a:t>
            </a:r>
            <a:r>
              <a:rPr lang="it-IT" sz="9600" b="1" dirty="0"/>
              <a:t>dati identificativi del soggetto beneficiario</a:t>
            </a:r>
            <a:r>
              <a:rPr lang="it-IT" sz="9600" dirty="0"/>
              <a:t> dell’aiuto individuale, con particolare riferimento al codice fiscale, alla denominazione, alla ragione sociale, alla sede legale e alla dimensione;</a:t>
            </a:r>
          </a:p>
          <a:p>
            <a:pPr algn="just"/>
            <a:r>
              <a:rPr lang="it-IT" sz="9600" i="1" dirty="0"/>
              <a:t>e) </a:t>
            </a:r>
            <a:r>
              <a:rPr lang="it-IT" sz="9600" b="1" dirty="0"/>
              <a:t>dati identificativi del progetto o dell’attività</a:t>
            </a:r>
            <a:r>
              <a:rPr lang="it-IT" sz="9600" dirty="0"/>
              <a:t> per il quale è concesso l’aiuto individuale, con particolare riferimento ad una breve descrizione del progetto o dell’attività finanziata, comprese le date di inizio e fine, al Codice unico di progetto (CUP), all’</a:t>
            </a:r>
            <a:r>
              <a:rPr lang="it-IT" sz="9600" b="1" dirty="0"/>
              <a:t>ubicazione</a:t>
            </a:r>
            <a:r>
              <a:rPr lang="it-IT" sz="9600" dirty="0"/>
              <a:t> del progetto, all’elenco dei </a:t>
            </a:r>
            <a:r>
              <a:rPr lang="it-IT" sz="9600" b="1" dirty="0"/>
              <a:t>costi del progetto</a:t>
            </a:r>
            <a:r>
              <a:rPr lang="it-IT" sz="9600" dirty="0"/>
              <a:t> e delle </a:t>
            </a:r>
            <a:r>
              <a:rPr lang="it-IT" sz="9600" b="1" dirty="0"/>
              <a:t>spese ammesse</a:t>
            </a:r>
            <a:r>
              <a:rPr lang="it-IT" sz="9600" dirty="0"/>
              <a:t>;</a:t>
            </a:r>
          </a:p>
          <a:p>
            <a:pPr algn="just"/>
            <a:r>
              <a:rPr lang="it-IT" sz="9600" i="1" dirty="0"/>
              <a:t>f) </a:t>
            </a:r>
            <a:r>
              <a:rPr lang="it-IT" sz="9600" b="1" dirty="0"/>
              <a:t>dati identificativi dell’aiuto individuale</a:t>
            </a:r>
            <a:r>
              <a:rPr lang="it-IT" sz="9600" dirty="0"/>
              <a:t>, con particolare riferimento al </a:t>
            </a:r>
            <a:r>
              <a:rPr lang="it-IT" sz="9600" b="1" dirty="0"/>
              <a:t>Codice SANI</a:t>
            </a:r>
            <a:r>
              <a:rPr lang="it-IT" sz="9600" dirty="0"/>
              <a:t> ove dovuto, alla </a:t>
            </a:r>
            <a:r>
              <a:rPr lang="it-IT" sz="9600" b="1" dirty="0"/>
              <a:t>tipologia dell’aiuto</a:t>
            </a:r>
            <a:r>
              <a:rPr lang="it-IT" sz="9600" dirty="0"/>
              <a:t>, alla </a:t>
            </a:r>
            <a:r>
              <a:rPr lang="it-IT" sz="9600" b="1" dirty="0"/>
              <a:t>data di concessione</a:t>
            </a:r>
            <a:r>
              <a:rPr lang="it-IT" sz="9600" dirty="0"/>
              <a:t>, all’</a:t>
            </a:r>
            <a:r>
              <a:rPr lang="it-IT" sz="9600" b="1" dirty="0"/>
              <a:t>ammontare</a:t>
            </a:r>
            <a:r>
              <a:rPr lang="it-IT" sz="9600" dirty="0"/>
              <a:t> in termini di valore </a:t>
            </a:r>
            <a:r>
              <a:rPr lang="it-IT" sz="9600" b="1" dirty="0"/>
              <a:t>nominale</a:t>
            </a:r>
            <a:r>
              <a:rPr lang="it-IT" sz="9600" dirty="0"/>
              <a:t> e di </a:t>
            </a:r>
            <a:r>
              <a:rPr lang="it-IT" sz="9600" b="1" dirty="0"/>
              <a:t>equivalente sovvenzione</a:t>
            </a:r>
            <a:r>
              <a:rPr lang="it-IT" sz="9600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41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5488" y="365125"/>
            <a:ext cx="11256264" cy="1325563"/>
          </a:xfrm>
        </p:spPr>
        <p:txBody>
          <a:bodyPr>
            <a:normAutofit/>
          </a:bodyPr>
          <a:lstStyle/>
          <a:p>
            <a:r>
              <a:rPr lang="it-IT" b="1" dirty="0"/>
              <a:t>ALTRE INFORMAZIONI CONTENUTE NEL </a:t>
            </a:r>
            <a:r>
              <a:rPr lang="it-IT" b="1" dirty="0" smtClean="0"/>
              <a:t>REGISTRO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475488" y="3743317"/>
            <a:ext cx="10908792" cy="1913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it-IT" sz="2800" dirty="0">
                <a:latin typeface="TimesNewRomanPSMT"/>
                <a:ea typeface="Calibri" panose="020F0502020204030204" pitchFamily="34" charset="0"/>
                <a:cs typeface="TimesNewRomanPSMT"/>
              </a:rPr>
              <a:t>Indipendentemente dal settore economico di riferimento, il Registro contiene in un’apposita sezione i dati identificativi dei soggetti tenuti alla restituzione degli aiuti illegali oggetto di decisione di </a:t>
            </a:r>
            <a:r>
              <a:rPr lang="it-IT" sz="2800" dirty="0" smtClean="0">
                <a:latin typeface="TimesNewRomanPSMT"/>
                <a:ea typeface="Calibri" panose="020F0502020204030204" pitchFamily="34" charset="0"/>
                <a:cs typeface="TimesNewRomanPSMT"/>
              </a:rPr>
              <a:t>recupero (La cosiddetta </a:t>
            </a:r>
            <a:r>
              <a:rPr lang="it-IT" sz="2800" b="1" dirty="0"/>
              <a:t>LISTA DEGGENDORF</a:t>
            </a:r>
            <a:r>
              <a:rPr lang="it-IT" sz="2800" dirty="0" smtClean="0"/>
              <a:t>)</a:t>
            </a:r>
            <a:r>
              <a:rPr lang="it-IT" sz="2800" dirty="0" smtClean="0">
                <a:latin typeface="TimesNewRomanPSMT"/>
                <a:ea typeface="Calibri" panose="020F0502020204030204" pitchFamily="34" charset="0"/>
                <a:cs typeface="TimesNewRomanPSMT"/>
              </a:rPr>
              <a:t>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75488" y="1624584"/>
            <a:ext cx="1090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800" dirty="0"/>
              <a:t>Le informazioni relative agli aiuti nei settori </a:t>
            </a:r>
            <a:r>
              <a:rPr lang="it-IT" sz="2800" b="1" dirty="0"/>
              <a:t>agricoltura e pesca</a:t>
            </a:r>
            <a:r>
              <a:rPr lang="it-IT" sz="2800" dirty="0"/>
              <a:t> continuano ad essere contenute nei registri </a:t>
            </a:r>
            <a:r>
              <a:rPr lang="it-IT" sz="2800" b="1" dirty="0"/>
              <a:t>SIAN</a:t>
            </a:r>
            <a:r>
              <a:rPr lang="it-IT" sz="2800" dirty="0"/>
              <a:t> e </a:t>
            </a:r>
            <a:r>
              <a:rPr lang="it-IT" sz="2800" b="1" dirty="0"/>
              <a:t>SIPA</a:t>
            </a:r>
            <a:r>
              <a:rPr lang="it-IT" sz="2800" dirty="0"/>
              <a:t> e sono rese disponibili </a:t>
            </a:r>
            <a:r>
              <a:rPr lang="it-IT" sz="2800" dirty="0" smtClean="0"/>
              <a:t>al Registro </a:t>
            </a:r>
            <a:r>
              <a:rPr lang="it-IT" sz="2800" dirty="0"/>
              <a:t>nazionale aiuti attraverso i criteri di integrazione e interoperabilità.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45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49224" y="1045607"/>
            <a:ext cx="109362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600" b="1" dirty="0" smtClean="0">
                <a:latin typeface="TimesNewRomanPSMT"/>
              </a:rPr>
              <a:t>il soggetto di natura pubblica o privata designato dalla norma primaria come responsabile della registrazione del regime di aiuti o dell’aiuto </a:t>
            </a:r>
            <a:r>
              <a:rPr lang="it-IT" sz="2600" b="1" i="1" dirty="0" smtClean="0">
                <a:latin typeface="TimesNewRomanPS-ItalicMT"/>
              </a:rPr>
              <a:t>ad hoc</a:t>
            </a:r>
            <a:r>
              <a:rPr lang="it-IT" sz="2600" dirty="0" smtClean="0">
                <a:latin typeface="TimesNewRomanPSMT"/>
              </a:rPr>
              <a:t>, ovvero, in mancanza di detta designazione, il soggetto cui, nell’ambito dell’ordinamento giuridico nazionale, è attribuita la </a:t>
            </a:r>
            <a:r>
              <a:rPr lang="it-IT" sz="2600" b="1" dirty="0" smtClean="0">
                <a:latin typeface="TimesNewRomanPSMT"/>
              </a:rPr>
              <a:t>competenza ad adottare il provvedimento di attuazione</a:t>
            </a:r>
            <a:r>
              <a:rPr lang="it-IT" sz="2600" dirty="0" smtClean="0">
                <a:latin typeface="TimesNewRomanPSMT"/>
              </a:rPr>
              <a:t> del regime di aiuti o dell’aiuto </a:t>
            </a:r>
            <a:r>
              <a:rPr lang="it-IT" sz="2600" i="1" dirty="0" smtClean="0">
                <a:latin typeface="TimesNewRomanPS-ItalicMT"/>
              </a:rPr>
              <a:t>ad hoc</a:t>
            </a:r>
            <a:r>
              <a:rPr lang="it-IT" sz="2600" dirty="0" smtClean="0">
                <a:latin typeface="TimesNewRomanPSMT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600" dirty="0" smtClean="0">
                <a:latin typeface="TimesNewRomanPSMT"/>
              </a:rPr>
              <a:t>in caso di un regime di aiuto o di un aiuto </a:t>
            </a:r>
            <a:r>
              <a:rPr lang="it-IT" sz="2600" i="1" dirty="0" smtClean="0">
                <a:latin typeface="TimesNewRomanPS-ItalicMT"/>
              </a:rPr>
              <a:t>ad hoc </a:t>
            </a:r>
            <a:r>
              <a:rPr lang="it-IT" sz="2600" dirty="0" smtClean="0">
                <a:latin typeface="TimesNewRomanPSMT"/>
              </a:rPr>
              <a:t>da notificare o concesso ai sensi di un regolamento di esenzione per il quale non sia prevista l’adozione di un provvedimento di attuazione, </a:t>
            </a:r>
            <a:r>
              <a:rPr lang="it-IT" sz="2600" b="1" dirty="0" smtClean="0">
                <a:latin typeface="TimesNewRomanPSMT"/>
              </a:rPr>
              <a:t>il soggetto che procede alla notifica o alla comunicazione</a:t>
            </a:r>
            <a:r>
              <a:rPr lang="it-IT" sz="2600" dirty="0" smtClean="0">
                <a:latin typeface="TimesNewRomanPSMT"/>
              </a:rPr>
              <a:t> alla Commissione europea ovvero la struttura amministrativa competente per l’intervento secondo l’organizzazione interna di ciascuna Amministrazione;</a:t>
            </a:r>
            <a:endParaRPr lang="it-IT" sz="2600" dirty="0"/>
          </a:p>
        </p:txBody>
      </p:sp>
      <p:sp>
        <p:nvSpPr>
          <p:cNvPr id="3" name="Rettangolo 2"/>
          <p:cNvSpPr/>
          <p:nvPr/>
        </p:nvSpPr>
        <p:spPr>
          <a:xfrm>
            <a:off x="3447853" y="181511"/>
            <a:ext cx="50048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000" dirty="0">
                <a:latin typeface="TimesNewRomanPSMT"/>
              </a:rPr>
              <a:t>Autorità responsabile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7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49808" y="3105835"/>
            <a:ext cx="10597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>
                <a:latin typeface="TimesNewRomanPSMT"/>
              </a:rPr>
              <a:t>il </a:t>
            </a:r>
            <a:r>
              <a:rPr lang="it-IT" sz="2800" dirty="0">
                <a:latin typeface="TimesNewRomanPSMT"/>
              </a:rPr>
              <a:t>soggetto di natura </a:t>
            </a:r>
            <a:r>
              <a:rPr lang="it-IT" sz="2800" dirty="0" smtClean="0">
                <a:latin typeface="TimesNewRomanPSMT"/>
              </a:rPr>
              <a:t>pubblica o privata </a:t>
            </a:r>
            <a:r>
              <a:rPr lang="it-IT" sz="2800" dirty="0">
                <a:latin typeface="TimesNewRomanPSMT"/>
              </a:rPr>
              <a:t>che concede </a:t>
            </a:r>
            <a:r>
              <a:rPr lang="it-IT" sz="2800" dirty="0" smtClean="0">
                <a:latin typeface="TimesNewRomanPSMT"/>
              </a:rPr>
              <a:t>gli aiuti </a:t>
            </a:r>
            <a:r>
              <a:rPr lang="it-IT" sz="2800" dirty="0">
                <a:latin typeface="TimesNewRomanPSMT"/>
              </a:rPr>
              <a:t>individuali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4068040" y="729734"/>
            <a:ext cx="4055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>
                <a:latin typeface="TimesNewRomanPSMT"/>
              </a:rPr>
              <a:t>Soggetto concedente</a:t>
            </a:r>
            <a:endParaRPr lang="it-IT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9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5488" y="548640"/>
            <a:ext cx="11256264" cy="859536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COOPERAZIONE CON ALTRE BANCHE DATI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566928" y="1621909"/>
            <a:ext cx="10908792" cy="4582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it-IT" sz="2800" dirty="0"/>
              <a:t>Per lo svolgimento delle verifiche propedeutiche alla concessione e all’erogazione degli aiuti individuali, il Registro nazionale aiuti rende disponibili informazioni relative al soggetto beneficiario attraverso l’</a:t>
            </a:r>
            <a:r>
              <a:rPr lang="it-IT" sz="2800" b="1" dirty="0"/>
              <a:t>interoperabilità con il Registro delle imprese</a:t>
            </a:r>
            <a:r>
              <a:rPr lang="it-IT" sz="2800" dirty="0"/>
              <a:t> tenuto dalle Camere di Commercio</a:t>
            </a:r>
            <a:r>
              <a:rPr lang="it-IT" sz="2800" dirty="0" smtClean="0"/>
              <a:t>.</a:t>
            </a:r>
          </a:p>
          <a:p>
            <a:pPr algn="just">
              <a:lnSpc>
                <a:spcPct val="107000"/>
              </a:lnSpc>
            </a:pP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it-IT" sz="2800" dirty="0"/>
              <a:t>Il Registro nazionale aiuti, mediante </a:t>
            </a:r>
            <a:r>
              <a:rPr lang="it-IT" sz="2800" dirty="0" smtClean="0"/>
              <a:t>l’</a:t>
            </a:r>
            <a:r>
              <a:rPr lang="it-IT" sz="2800" b="1" dirty="0" smtClean="0"/>
              <a:t>interoperabilità con </a:t>
            </a:r>
            <a:r>
              <a:rPr lang="it-IT" sz="2800" b="1" dirty="0"/>
              <a:t>il Sistema CUP</a:t>
            </a:r>
            <a:r>
              <a:rPr lang="it-IT" sz="2800" dirty="0"/>
              <a:t> </a:t>
            </a:r>
            <a:r>
              <a:rPr lang="it-IT" sz="2800" dirty="0" smtClean="0"/>
              <a:t>consente la </a:t>
            </a:r>
            <a:r>
              <a:rPr lang="it-IT" sz="2800" dirty="0"/>
              <a:t>richiesta e il rilascio del codice unico di progetto </a:t>
            </a:r>
            <a:r>
              <a:rPr lang="it-IT" sz="2800" dirty="0" smtClean="0"/>
              <a:t>assicurando </a:t>
            </a:r>
            <a:r>
              <a:rPr lang="it-IT" sz="2800" dirty="0"/>
              <a:t>la corrispondenza dello stesso con il </a:t>
            </a:r>
            <a:r>
              <a:rPr lang="it-IT" sz="2800" dirty="0" smtClean="0"/>
              <a:t>codice identificativo </a:t>
            </a:r>
            <a:r>
              <a:rPr lang="it-IT" sz="2800" dirty="0"/>
              <a:t>dell’aiuto </a:t>
            </a:r>
            <a:r>
              <a:rPr lang="it-IT" sz="2800" dirty="0" smtClean="0"/>
              <a:t>individuale.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8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5488" y="365125"/>
            <a:ext cx="11256264" cy="1325563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INTEROPERABILITÀ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566928" y="1621909"/>
            <a:ext cx="10908792" cy="237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it-IT" sz="2800" dirty="0"/>
              <a:t>Il </a:t>
            </a:r>
            <a:r>
              <a:rPr lang="it-IT" sz="2800" dirty="0" smtClean="0"/>
              <a:t>MISE fornisce le </a:t>
            </a:r>
            <a:r>
              <a:rPr lang="it-IT" sz="2800" b="1" dirty="0"/>
              <a:t>modalità tecniche e i protocolli di comunicazione per l’interoperabilità del Registro </a:t>
            </a:r>
            <a:r>
              <a:rPr lang="it-IT" sz="2800" b="1" dirty="0" smtClean="0"/>
              <a:t>con </a:t>
            </a:r>
            <a:r>
              <a:rPr lang="it-IT" sz="2800" b="1" dirty="0"/>
              <a:t>i sistemi informatici</a:t>
            </a:r>
            <a:r>
              <a:rPr lang="it-IT" sz="2800" dirty="0"/>
              <a:t> utilizzati per le agevolazioni pubbliche alle imprese, al fine di consentire, </a:t>
            </a:r>
            <a:r>
              <a:rPr lang="it-IT" sz="2800" dirty="0" smtClean="0"/>
              <a:t>l’</a:t>
            </a:r>
            <a:r>
              <a:rPr lang="it-IT" sz="2800" b="1" dirty="0" smtClean="0"/>
              <a:t>esecuzione </a:t>
            </a:r>
            <a:r>
              <a:rPr lang="it-IT" sz="2800" b="1" dirty="0"/>
              <a:t>massiva e per via telematica degli adempimenti di consultazione e aggiornamento del </a:t>
            </a:r>
            <a:r>
              <a:rPr lang="it-IT" sz="2800" b="1" dirty="0" smtClean="0"/>
              <a:t>registro</a:t>
            </a:r>
            <a:r>
              <a:rPr lang="it-IT" sz="2800" dirty="0" smtClean="0"/>
              <a:t>.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45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NewRomanPSMT"/>
              </a:rPr>
              <a:t>Art. 12</a:t>
            </a:r>
            <a:r>
              <a:rPr lang="it-IT" sz="2800" dirty="0" smtClean="0">
                <a:latin typeface="TimesNewRomanPSMT"/>
              </a:rPr>
              <a:t>. </a:t>
            </a:r>
            <a:r>
              <a:rPr lang="it-IT" sz="2800" i="1" dirty="0" smtClean="0">
                <a:latin typeface="TimesNewRomanPS-ItalicMT"/>
              </a:rPr>
              <a:t>- </a:t>
            </a:r>
            <a:r>
              <a:rPr lang="it-IT" sz="2800" i="1" dirty="0">
                <a:latin typeface="TimesNewRomanPS-ItalicMT"/>
              </a:rPr>
              <a:t>Aiuti di Stato concessi nell’ambito</a:t>
            </a:r>
            <a:endParaRPr lang="it-IT" sz="2800" i="1" dirty="0">
              <a:latin typeface="TimesNewRomanPS-ItalicM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569205" y="1351582"/>
            <a:ext cx="110205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latin typeface="TimesNewRomanPSMT"/>
              </a:rPr>
              <a:t>Stato </a:t>
            </a:r>
            <a:r>
              <a:rPr lang="it-IT" sz="2400" dirty="0">
                <a:latin typeface="TimesNewRomanPSMT"/>
              </a:rPr>
              <a:t>membro in relazione ad aiuti concessi a </a:t>
            </a:r>
            <a:r>
              <a:rPr lang="it-IT" sz="2400" dirty="0" smtClean="0">
                <a:latin typeface="TimesNewRomanPSMT"/>
              </a:rPr>
              <a:t>progetti di </a:t>
            </a:r>
            <a:r>
              <a:rPr lang="it-IT" sz="2400" dirty="0">
                <a:latin typeface="TimesNewRomanPSMT"/>
              </a:rPr>
              <a:t>cooperazione territoriale europea dall’articolo 12</a:t>
            </a:r>
          </a:p>
          <a:p>
            <a:r>
              <a:rPr lang="it-IT" sz="2400" dirty="0">
                <a:latin typeface="TimesNewRomanPSMT"/>
              </a:rPr>
              <a:t>del regolamento (UE) n. 651/2014 della Commissione </a:t>
            </a:r>
            <a:r>
              <a:rPr lang="it-IT" sz="2400" dirty="0" smtClean="0">
                <a:latin typeface="TimesNewRomanPSMT"/>
              </a:rPr>
              <a:t>del 17 </a:t>
            </a:r>
            <a:r>
              <a:rPr lang="it-IT" sz="2400" dirty="0">
                <a:latin typeface="TimesNewRomanPSMT"/>
              </a:rPr>
              <a:t>giugno 2014, le informazioni relative agli aiuti di Stato</a:t>
            </a:r>
            <a:r>
              <a:rPr lang="it-IT" sz="2400" dirty="0" smtClean="0">
                <a:latin typeface="TimesNewRomanPSMT"/>
              </a:rPr>
              <a:t>, agli </a:t>
            </a:r>
            <a:r>
              <a:rPr lang="it-IT" sz="2400" dirty="0">
                <a:latin typeface="TimesNewRomanPSMT"/>
              </a:rPr>
              <a:t>aiuti </a:t>
            </a:r>
            <a:r>
              <a:rPr lang="it-IT" sz="2400" i="1" dirty="0">
                <a:latin typeface="TimesNewRomanPS-ItalicMT"/>
              </a:rPr>
              <a:t>de </a:t>
            </a:r>
            <a:r>
              <a:rPr lang="it-IT" sz="2400" i="1" dirty="0" err="1">
                <a:latin typeface="TimesNewRomanPS-ItalicMT"/>
              </a:rPr>
              <a:t>minimis</a:t>
            </a:r>
            <a:r>
              <a:rPr lang="it-IT" sz="2400" i="1" dirty="0">
                <a:latin typeface="TimesNewRomanPS-ItalicMT"/>
              </a:rPr>
              <a:t> </a:t>
            </a:r>
            <a:r>
              <a:rPr lang="it-IT" sz="2400" dirty="0">
                <a:latin typeface="TimesNewRomanPSMT"/>
              </a:rPr>
              <a:t>e agli aiuti SIEG concessi ai </a:t>
            </a:r>
            <a:r>
              <a:rPr lang="it-IT" sz="2400" dirty="0" smtClean="0">
                <a:latin typeface="TimesNewRomanPSMT"/>
              </a:rPr>
              <a:t>predetti progetti </a:t>
            </a:r>
            <a:r>
              <a:rPr lang="it-IT" sz="2400" dirty="0">
                <a:latin typeface="TimesNewRomanPSMT"/>
              </a:rPr>
              <a:t>sono registrate nel Registro nazionale </a:t>
            </a:r>
            <a:r>
              <a:rPr lang="it-IT" sz="2400" dirty="0" smtClean="0">
                <a:latin typeface="TimesNewRomanPSMT"/>
              </a:rPr>
              <a:t>aiuti solo </a:t>
            </a:r>
            <a:r>
              <a:rPr lang="it-IT" sz="2400" dirty="0">
                <a:latin typeface="TimesNewRomanPSMT"/>
              </a:rPr>
              <a:t>qualora l’Autorità di gestione del programma di </a:t>
            </a:r>
            <a:r>
              <a:rPr lang="it-IT" sz="2400" dirty="0" smtClean="0">
                <a:latin typeface="TimesNewRomanPSMT"/>
              </a:rPr>
              <a:t>CTE abbia </a:t>
            </a:r>
            <a:r>
              <a:rPr lang="it-IT" sz="2400" dirty="0">
                <a:latin typeface="TimesNewRomanPSMT"/>
              </a:rPr>
              <a:t>sede in </a:t>
            </a:r>
            <a:r>
              <a:rPr lang="it-IT" sz="2400" dirty="0" smtClean="0">
                <a:latin typeface="TimesNewRomanPSMT"/>
              </a:rPr>
              <a:t>Italia.</a:t>
            </a:r>
          </a:p>
          <a:p>
            <a:endParaRPr lang="it-IT" sz="2400" dirty="0">
              <a:latin typeface="TimesNewRomanPSMT"/>
            </a:endParaRPr>
          </a:p>
          <a:p>
            <a:r>
              <a:rPr lang="it-IT" sz="2400" dirty="0" smtClean="0">
                <a:latin typeface="TimesNewRomanPSMT"/>
              </a:rPr>
              <a:t>2</a:t>
            </a:r>
            <a:r>
              <a:rPr lang="it-IT" sz="2400" dirty="0">
                <a:latin typeface="TimesNewRomanPSMT"/>
              </a:rPr>
              <a:t>. Gli adempimenti previsti dal presente decreto </a:t>
            </a:r>
            <a:r>
              <a:rPr lang="it-IT" sz="2400" dirty="0" smtClean="0">
                <a:latin typeface="TimesNewRomanPSMT"/>
              </a:rPr>
              <a:t>in capo </a:t>
            </a:r>
            <a:r>
              <a:rPr lang="it-IT" sz="2400" dirty="0">
                <a:latin typeface="TimesNewRomanPSMT"/>
              </a:rPr>
              <a:t>all’Autorità responsabile e al Soggetto concedente</a:t>
            </a:r>
          </a:p>
          <a:p>
            <a:r>
              <a:rPr lang="it-IT" sz="2400" dirty="0">
                <a:latin typeface="TimesNewRomanPSMT"/>
              </a:rPr>
              <a:t>sono svolti dall’Autorità di gestione del programma </a:t>
            </a:r>
            <a:r>
              <a:rPr lang="it-IT" sz="2400" dirty="0" smtClean="0">
                <a:latin typeface="TimesNewRomanPSMT"/>
              </a:rPr>
              <a:t>di CTE </a:t>
            </a:r>
            <a:r>
              <a:rPr lang="it-IT" sz="2400" dirty="0">
                <a:latin typeface="TimesNewRomanPSMT"/>
              </a:rPr>
              <a:t>di cui al comma 1, che è tenuta ad effettuare la </a:t>
            </a:r>
            <a:r>
              <a:rPr lang="it-IT" sz="2400" dirty="0" smtClean="0">
                <a:latin typeface="TimesNewRomanPSMT"/>
              </a:rPr>
              <a:t>registrazione  di </a:t>
            </a:r>
            <a:r>
              <a:rPr lang="it-IT" sz="2400" dirty="0">
                <a:latin typeface="TimesNewRomanPSMT"/>
              </a:rPr>
              <a:t>cui agli articoli 8, 9 e 11 e le verifiche di </a:t>
            </a:r>
            <a:r>
              <a:rPr lang="it-IT" sz="2400" dirty="0" smtClean="0">
                <a:latin typeface="TimesNewRomanPSMT"/>
              </a:rPr>
              <a:t>cui agli </a:t>
            </a:r>
            <a:r>
              <a:rPr lang="it-IT" sz="2400" dirty="0">
                <a:latin typeface="TimesNewRomanPSMT"/>
              </a:rPr>
              <a:t>articoli 13, 14 e 15 con le modalità e i termini </a:t>
            </a:r>
            <a:r>
              <a:rPr lang="it-IT" sz="2400" dirty="0" smtClean="0">
                <a:latin typeface="TimesNewRomanPSMT"/>
              </a:rPr>
              <a:t>previsti dai </a:t>
            </a:r>
            <a:r>
              <a:rPr lang="it-IT" sz="2400" dirty="0">
                <a:latin typeface="TimesNewRomanPSMT"/>
              </a:rPr>
              <a:t>predetti articoli.</a:t>
            </a:r>
          </a:p>
          <a:p>
            <a:r>
              <a:rPr lang="it-IT" sz="2400" dirty="0">
                <a:latin typeface="TimesNewRomanPSMT"/>
              </a:rPr>
              <a:t>3. Nessun altro obbligo di registrazione ai sensi del</a:t>
            </a:r>
          </a:p>
          <a:p>
            <a:r>
              <a:rPr lang="it-IT" sz="2400" dirty="0">
                <a:latin typeface="TimesNewRomanPSMT"/>
              </a:rPr>
              <a:t>presente decreto è previsto nell’ambito dei Programmi di</a:t>
            </a:r>
          </a:p>
          <a:p>
            <a:r>
              <a:rPr lang="it-IT" sz="2400" dirty="0">
                <a:latin typeface="TimesNewRomanPSMT"/>
              </a:rPr>
              <a:t>cooperazione territoriale europea.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81218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5488" y="365125"/>
            <a:ext cx="11256264" cy="2332355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/>
              <a:t>REGISTRAZIONE DEGLI AIUTI NON SUBORDINATI ALL’EMANAZIONE DI PROVVEDIMENTI DI </a:t>
            </a:r>
            <a:r>
              <a:rPr lang="it-IT" sz="4000" b="1" dirty="0" smtClean="0"/>
              <a:t>CONCESSIONE</a:t>
            </a:r>
            <a:endParaRPr lang="it-IT" sz="4000" b="1" dirty="0"/>
          </a:p>
        </p:txBody>
      </p:sp>
      <p:sp>
        <p:nvSpPr>
          <p:cNvPr id="3" name="Rettangolo 2"/>
          <p:cNvSpPr/>
          <p:nvPr/>
        </p:nvSpPr>
        <p:spPr>
          <a:xfrm>
            <a:off x="475488" y="3099817"/>
            <a:ext cx="11256264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3600" dirty="0" smtClean="0">
                <a:latin typeface="TimesNewRomanPS-ItalicMT"/>
                <a:ea typeface="Calibri" panose="020F0502020204030204" pitchFamily="34" charset="0"/>
                <a:cs typeface="TimesNewRomanPS-ItalicMT"/>
              </a:rPr>
              <a:t>Si rinvia all’articolo 10 del REGOLAMENTO.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838" y="247650"/>
            <a:ext cx="7410450" cy="602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1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27773"/>
            <a:ext cx="10515600" cy="1325563"/>
          </a:xfrm>
        </p:spPr>
        <p:txBody>
          <a:bodyPr/>
          <a:lstStyle/>
          <a:p>
            <a:pPr algn="ctr"/>
            <a:r>
              <a:rPr lang="it-IT" b="1" dirty="0" smtClean="0"/>
              <a:t>LA BDA – BANCA DATI ANAGRAFICA DELLE AGEVOLAZIONI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30938"/>
            <a:ext cx="10515600" cy="3892593"/>
          </a:xfrm>
        </p:spPr>
        <p:txBody>
          <a:bodyPr>
            <a:noAutofit/>
          </a:bodyPr>
          <a:lstStyle/>
          <a:p>
            <a:pPr algn="just"/>
            <a:r>
              <a:rPr lang="it-IT" dirty="0" smtClean="0"/>
              <a:t>È stata istituita con l’articolo </a:t>
            </a:r>
            <a:r>
              <a:rPr lang="it-IT" dirty="0"/>
              <a:t>14, comma 2, della legge 5 marzo 2001, n. </a:t>
            </a:r>
            <a:r>
              <a:rPr lang="it-IT" dirty="0" smtClean="0"/>
              <a:t>57: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/>
              <a:t> con funzioni di monitoraggio;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it-IT" dirty="0" smtClean="0"/>
              <a:t> con obbligo di alimentazione e consultazione da parte di soggetti gestori di aiuti.</a:t>
            </a:r>
          </a:p>
          <a:p>
            <a:pPr algn="just"/>
            <a:r>
              <a:rPr lang="it-IT" dirty="0" smtClean="0"/>
              <a:t>Se fosse stata pienamente utilizzata, avrebbe fornito quadro sugli aiuti ricevuti da ciascuna impresa.</a:t>
            </a:r>
          </a:p>
          <a:p>
            <a:pPr algn="just"/>
            <a:r>
              <a:rPr lang="it-IT" dirty="0" smtClean="0"/>
              <a:t>Di fatto, in assenza di sanzioni, è stata poco alimentata e poco consultata.</a:t>
            </a:r>
            <a:endParaRPr lang="it-IT" dirty="0"/>
          </a:p>
        </p:txBody>
      </p:sp>
      <p:sp>
        <p:nvSpPr>
          <p:cNvPr id="6" name="Nastro perforato 5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0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016" y="429768"/>
            <a:ext cx="9162288" cy="58978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04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24986"/>
            <a:ext cx="10515600" cy="1325563"/>
          </a:xfrm>
        </p:spPr>
        <p:txBody>
          <a:bodyPr/>
          <a:lstStyle/>
          <a:p>
            <a:pPr algn="ctr"/>
            <a:r>
              <a:rPr lang="it-IT" b="1" dirty="0" smtClean="0"/>
              <a:t>EVOLUZIONE IN REGISTRO NAZIONALE DEGLI AIUTI DI STATO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56696"/>
            <a:ext cx="10515600" cy="3763800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A seguito </a:t>
            </a:r>
            <a:r>
              <a:rPr lang="it-IT" dirty="0"/>
              <a:t>degli impegni assunti dallo Stato Italiano con l’</a:t>
            </a:r>
            <a:r>
              <a:rPr lang="it-IT" b="1" dirty="0"/>
              <a:t>Accordo di partenariato </a:t>
            </a:r>
            <a:r>
              <a:rPr lang="it-IT" b="1" dirty="0" smtClean="0"/>
              <a:t>2014-2020</a:t>
            </a:r>
            <a:r>
              <a:rPr lang="it-IT" dirty="0"/>
              <a:t> </a:t>
            </a:r>
            <a:r>
              <a:rPr lang="it-IT" dirty="0" smtClean="0"/>
              <a:t>sono state messe in atto una </a:t>
            </a:r>
            <a:r>
              <a:rPr lang="it-IT" dirty="0"/>
              <a:t>serie di attività finalizzate a garantire la corretta applicazione delle norme dell’Unione in tema di aiuti di </a:t>
            </a:r>
            <a:r>
              <a:rPr lang="it-IT" dirty="0" smtClean="0"/>
              <a:t>Stato.</a:t>
            </a:r>
            <a:endParaRPr lang="it-IT" dirty="0"/>
          </a:p>
          <a:p>
            <a:pPr algn="just"/>
            <a:r>
              <a:rPr lang="it-IT" b="1" dirty="0"/>
              <a:t>L’articolo 14 della legge </a:t>
            </a:r>
            <a:r>
              <a:rPr lang="it-IT" b="1" dirty="0" smtClean="0"/>
              <a:t>115/2015</a:t>
            </a:r>
            <a:r>
              <a:rPr lang="it-IT" dirty="0"/>
              <a:t>, </a:t>
            </a:r>
            <a:r>
              <a:rPr lang="it-IT" dirty="0" smtClean="0"/>
              <a:t>ha modificato radicalmente le </a:t>
            </a:r>
            <a:r>
              <a:rPr lang="it-IT" dirty="0"/>
              <a:t>disposizioni in materia di </a:t>
            </a:r>
            <a:r>
              <a:rPr lang="it-IT" b="1" dirty="0"/>
              <a:t>monitoraggio e controllo degli aiuti di Stato</a:t>
            </a:r>
            <a:r>
              <a:rPr lang="it-IT" dirty="0"/>
              <a:t> previste dalla </a:t>
            </a:r>
            <a:r>
              <a:rPr lang="it-IT" b="1" dirty="0"/>
              <a:t>legge</a:t>
            </a:r>
            <a:r>
              <a:rPr lang="it-IT" dirty="0"/>
              <a:t> </a:t>
            </a:r>
            <a:r>
              <a:rPr lang="it-IT" b="1" dirty="0" smtClean="0"/>
              <a:t>234/2012</a:t>
            </a:r>
            <a:r>
              <a:rPr lang="it-IT" dirty="0" smtClean="0"/>
              <a:t>, </a:t>
            </a:r>
            <a:r>
              <a:rPr lang="it-IT" dirty="0"/>
              <a:t>sostituendo, tra l’altro, l’intero articolo 52 – successivamente modificato dal </a:t>
            </a:r>
            <a:r>
              <a:rPr lang="it-IT" dirty="0" smtClean="0"/>
              <a:t>D.L. </a:t>
            </a:r>
            <a:r>
              <a:rPr lang="it-IT" dirty="0"/>
              <a:t>n. 244 del 30.12.2016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Nastro perforato 7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00937" y="1853155"/>
            <a:ext cx="10725912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Il nuovo articolo 52 prevede la trasformazione della BDA in “</a:t>
            </a:r>
            <a:r>
              <a:rPr lang="it-IT" sz="3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 nazionale degli aiuti di Stato</a:t>
            </a: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 e stabilisce che detto Registro venga </a:t>
            </a:r>
            <a:r>
              <a:rPr lang="it-IT" sz="3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obbligatoriamente utilizzato</a:t>
            </a: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per verifiche sul rispetto dei divieti di cumulo e delle altre condizioni previste dalla normativa europea per la concessione </a:t>
            </a:r>
            <a:r>
              <a:rPr lang="it-IT" sz="3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degli aiuti di Stato </a:t>
            </a: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 degli aiuti </a:t>
            </a:r>
            <a:r>
              <a:rPr lang="it-IT" sz="3200" i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minimis</a:t>
            </a: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nonché per la registrazione degli stessi</a:t>
            </a:r>
            <a:r>
              <a:rPr lang="it-IT" sz="3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Nastro perforato 2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12107"/>
            <a:ext cx="10515600" cy="1325563"/>
          </a:xfrm>
        </p:spPr>
        <p:txBody>
          <a:bodyPr/>
          <a:lstStyle/>
          <a:p>
            <a:pPr algn="ctr"/>
            <a:r>
              <a:rPr lang="it-IT" b="1" dirty="0"/>
              <a:t>LEGGE 234/2012, ART. 52, COMMA 7</a:t>
            </a:r>
            <a:r>
              <a:rPr lang="it-IT" b="1" dirty="0" smtClean="0"/>
              <a:t>: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704088" y="2463428"/>
            <a:ext cx="107716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>
                <a:effectLst/>
                <a:ea typeface="Calibri" panose="020F0502020204030204" pitchFamily="34" charset="0"/>
              </a:rPr>
              <a:t>«</a:t>
            </a:r>
            <a:r>
              <a:rPr lang="it-IT" sz="3200" dirty="0" smtClean="0">
                <a:ea typeface="Calibri" panose="020F0502020204030204" pitchFamily="34" charset="0"/>
              </a:rPr>
              <a:t>A </a:t>
            </a:r>
            <a:r>
              <a:rPr lang="it-IT" sz="3200" dirty="0">
                <a:ea typeface="Calibri" panose="020F0502020204030204" pitchFamily="34" charset="0"/>
              </a:rPr>
              <a:t>decorrere dal 1° luglio </a:t>
            </a:r>
            <a:r>
              <a:rPr lang="it-IT" sz="3200" dirty="0" smtClean="0">
                <a:ea typeface="Calibri" panose="020F0502020204030204" pitchFamily="34" charset="0"/>
              </a:rPr>
              <a:t>2017 (12 agosto), </a:t>
            </a:r>
            <a:r>
              <a:rPr lang="it-IT" sz="3200" dirty="0">
                <a:ea typeface="Calibri" panose="020F0502020204030204" pitchFamily="34" charset="0"/>
              </a:rPr>
              <a:t>la trasmissione delle informazioni </a:t>
            </a:r>
            <a:r>
              <a:rPr lang="it-IT" sz="3200" dirty="0" smtClean="0">
                <a:ea typeface="Calibri" panose="020F0502020204030204" pitchFamily="34" charset="0"/>
              </a:rPr>
              <a:t>. . . . . . </a:t>
            </a:r>
            <a:r>
              <a:rPr lang="it-IT" sz="3200" dirty="0">
                <a:ea typeface="Calibri" panose="020F0502020204030204" pitchFamily="34" charset="0"/>
              </a:rPr>
              <a:t>e l’adempimento degli obblighi di interrogazione </a:t>
            </a:r>
            <a:r>
              <a:rPr lang="it-IT" sz="3200" dirty="0" smtClean="0">
                <a:ea typeface="Calibri" panose="020F0502020204030204" pitchFamily="34" charset="0"/>
              </a:rPr>
              <a:t>. . . . . . </a:t>
            </a:r>
            <a:r>
              <a:rPr lang="it-IT" sz="3200" dirty="0">
                <a:ea typeface="Calibri" panose="020F0502020204030204" pitchFamily="34" charset="0"/>
              </a:rPr>
              <a:t>costituiscono </a:t>
            </a:r>
            <a:r>
              <a:rPr lang="it-IT" sz="3200" b="1" u="sng" dirty="0">
                <a:ea typeface="Calibri" panose="020F0502020204030204" pitchFamily="34" charset="0"/>
              </a:rPr>
              <a:t>condizione legale di efficacia dei provvedimenti che dispongono concessioni ed erogazioni degli aiuti</a:t>
            </a:r>
            <a:r>
              <a:rPr lang="it-IT" sz="3200" dirty="0">
                <a:ea typeface="Calibri" panose="020F0502020204030204" pitchFamily="34" charset="0"/>
              </a:rPr>
              <a:t> </a:t>
            </a:r>
            <a:r>
              <a:rPr lang="it-IT" sz="3200" dirty="0" smtClean="0">
                <a:ea typeface="Calibri" panose="020F0502020204030204" pitchFamily="34" charset="0"/>
              </a:rPr>
              <a:t>. . . . . </a:t>
            </a:r>
            <a:r>
              <a:rPr lang="it-IT" sz="3200" dirty="0">
                <a:ea typeface="Calibri" panose="020F0502020204030204" pitchFamily="34" charset="0"/>
              </a:rPr>
              <a:t>.</a:t>
            </a:r>
            <a:r>
              <a:rPr lang="it-IT" sz="3200" dirty="0" smtClean="0">
                <a:ea typeface="Calibri" panose="020F0502020204030204" pitchFamily="34" charset="0"/>
              </a:rPr>
              <a:t>»</a:t>
            </a:r>
            <a:endParaRPr lang="it-IT" sz="3200" dirty="0">
              <a:ea typeface="Calibri" panose="020F0502020204030204" pitchFamily="34" charset="0"/>
            </a:endParaRPr>
          </a:p>
        </p:txBody>
      </p:sp>
      <p:sp>
        <p:nvSpPr>
          <p:cNvPr id="4" name="Nastro perforato 3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9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12064" y="2396133"/>
            <a:ext cx="11100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>
                <a:effectLst/>
                <a:ea typeface="Calibri" panose="020F0502020204030204" pitchFamily="34" charset="0"/>
              </a:rPr>
              <a:t>«I provvedimenti di concessione e di erogazione . . . .  </a:t>
            </a:r>
            <a:r>
              <a:rPr lang="it-IT" sz="3200" b="1" u="sng" dirty="0" smtClean="0">
                <a:effectLst/>
                <a:ea typeface="Calibri" panose="020F0502020204030204" pitchFamily="34" charset="0"/>
              </a:rPr>
              <a:t>indicano espressamente l’avvenuto inserimento delle informazioni nel Registro e l’avvenuta interrogazione</a:t>
            </a:r>
            <a:r>
              <a:rPr lang="it-IT" sz="3200" b="1" dirty="0" smtClean="0">
                <a:effectLst/>
                <a:ea typeface="Calibri" panose="020F0502020204030204" pitchFamily="34" charset="0"/>
              </a:rPr>
              <a:t> . . . . . </a:t>
            </a:r>
            <a:r>
              <a:rPr lang="it-IT" sz="3200" dirty="0" smtClean="0">
                <a:effectLst/>
                <a:ea typeface="Calibri" panose="020F0502020204030204" pitchFamily="34" charset="0"/>
              </a:rPr>
              <a:t>. L’inadempimento . . . . . . . è rilevato, anche d’ufficio. . . . .  e comporta la responsabilità patrimoniale del responsabile della concessione o dell’erogazione degli aiuti. L’inadempimento è rilevabile anche dall’impresa beneficiaria ai fini del risarcimento del danno.»</a:t>
            </a:r>
            <a:endParaRPr lang="it-IT" sz="3200" dirty="0"/>
          </a:p>
        </p:txBody>
      </p:sp>
      <p:sp>
        <p:nvSpPr>
          <p:cNvPr id="3" name="Nastro perforato 2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38200" y="1408324"/>
            <a:ext cx="10515600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 smtClean="0"/>
              <a:t>LEGGE 234/2012, ART. 52, COMMA 7: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0689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e 14"/>
          <p:cNvSpPr/>
          <p:nvPr/>
        </p:nvSpPr>
        <p:spPr>
          <a:xfrm>
            <a:off x="6921098" y="4225199"/>
            <a:ext cx="4613229" cy="1577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6942667" y="2101324"/>
            <a:ext cx="4613229" cy="1577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074589"/>
            <a:ext cx="10515600" cy="960275"/>
          </a:xfrm>
        </p:spPr>
        <p:txBody>
          <a:bodyPr/>
          <a:lstStyle/>
          <a:p>
            <a:pPr algn="ctr"/>
            <a:r>
              <a:rPr lang="it-IT" b="1" dirty="0" smtClean="0"/>
              <a:t>Utilità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601056" y="2154332"/>
            <a:ext cx="488534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 smtClean="0">
                <a:ea typeface="Calibri" panose="020F0502020204030204" pitchFamily="34" charset="0"/>
              </a:rPr>
              <a:t>Dopo un triennio di pieno utilizzo del Registro non sarà più necessario/consentito autocertificare gli aiuti ricevuti in «</a:t>
            </a:r>
            <a:r>
              <a:rPr lang="it-IT" sz="2400" i="1" dirty="0" smtClean="0">
                <a:ea typeface="Calibri" panose="020F0502020204030204" pitchFamily="34" charset="0"/>
              </a:rPr>
              <a:t>de minimis</a:t>
            </a:r>
            <a:r>
              <a:rPr lang="it-IT" sz="2400" dirty="0" smtClean="0">
                <a:ea typeface="Calibri" panose="020F0502020204030204" pitchFamily="34" charset="0"/>
              </a:rPr>
              <a:t>»</a:t>
            </a:r>
          </a:p>
        </p:txBody>
      </p:sp>
      <p:sp>
        <p:nvSpPr>
          <p:cNvPr id="4" name="Nastro perforato 3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134896" y="2467291"/>
            <a:ext cx="4185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ea typeface="Calibri" panose="020F0502020204030204" pitchFamily="34" charset="0"/>
              </a:rPr>
              <a:t>semplificazione degli adempimenti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134896" y="4433398"/>
            <a:ext cx="4023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ea typeface="Calibri" panose="020F0502020204030204" pitchFamily="34" charset="0"/>
              </a:rPr>
              <a:t>Maggiore efficienza </a:t>
            </a:r>
            <a:r>
              <a:rPr lang="it-IT" sz="2400" dirty="0">
                <a:ea typeface="Calibri" panose="020F0502020204030204" pitchFamily="34" charset="0"/>
              </a:rPr>
              <a:t>della macchina </a:t>
            </a:r>
            <a:r>
              <a:rPr lang="it-IT" sz="2400" dirty="0" smtClean="0">
                <a:ea typeface="Calibri" panose="020F0502020204030204" pitchFamily="34" charset="0"/>
              </a:rPr>
              <a:t>amministrativa</a:t>
            </a:r>
            <a:endParaRPr lang="it-IT" sz="2400" dirty="0"/>
          </a:p>
        </p:txBody>
      </p:sp>
      <p:sp>
        <p:nvSpPr>
          <p:cNvPr id="12" name="Freccia a destra 11"/>
          <p:cNvSpPr/>
          <p:nvPr/>
        </p:nvSpPr>
        <p:spPr>
          <a:xfrm>
            <a:off x="5885645" y="2661772"/>
            <a:ext cx="875763" cy="442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5885645" y="4812545"/>
            <a:ext cx="875763" cy="442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601056" y="3832202"/>
            <a:ext cx="47101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ea typeface="Calibri" panose="020F0502020204030204" pitchFamily="34" charset="0"/>
              </a:rPr>
              <a:t>Le amministrazioni concedenti potranno essere più rapide e precise nelle fasi istruttorie, beneficiando del raccordo tra RNA e Registro delle </a:t>
            </a:r>
            <a:r>
              <a:rPr lang="it-IT" sz="2400" dirty="0" smtClean="0">
                <a:ea typeface="Calibri" panose="020F0502020204030204" pitchFamily="34" charset="0"/>
              </a:rPr>
              <a:t>imprese </a:t>
            </a:r>
            <a:r>
              <a:rPr lang="it-IT" sz="2400" dirty="0"/>
              <a:t>e disponendo di un quadro sempre più chiaro e completo degli aiuti </a:t>
            </a:r>
            <a:r>
              <a:rPr lang="it-IT" sz="2400" dirty="0" smtClean="0"/>
              <a:t>già concessi.</a:t>
            </a:r>
            <a:endParaRPr lang="it-IT" sz="2400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4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62877"/>
            <a:ext cx="10515600" cy="1325563"/>
          </a:xfrm>
        </p:spPr>
        <p:txBody>
          <a:bodyPr/>
          <a:lstStyle/>
          <a:p>
            <a:pPr algn="ctr"/>
            <a:r>
              <a:rPr lang="it-IT" b="1" dirty="0" smtClean="0"/>
              <a:t>ATTIVAZIONE DEL REGISTRO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704088" y="2488440"/>
            <a:ext cx="107716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>
                <a:effectLst/>
                <a:ea typeface="Calibri" panose="020F0502020204030204" pitchFamily="34" charset="0"/>
              </a:rPr>
              <a:t>Ai sensi del comma 6 dell’art. 52 citato, </a:t>
            </a:r>
            <a:r>
              <a:rPr lang="it-IT" sz="3200" dirty="0">
                <a:ea typeface="Calibri" panose="020F0502020204030204" pitchFamily="34" charset="0"/>
              </a:rPr>
              <a:t>il funzionamento del Registro </a:t>
            </a:r>
            <a:r>
              <a:rPr lang="it-IT" sz="3200" dirty="0" smtClean="0">
                <a:ea typeface="Calibri" panose="020F0502020204030204" pitchFamily="34" charset="0"/>
              </a:rPr>
              <a:t>è disciplinato da </a:t>
            </a:r>
            <a:r>
              <a:rPr lang="it-IT" sz="3200" dirty="0">
                <a:ea typeface="Calibri" panose="020F0502020204030204" pitchFamily="34" charset="0"/>
              </a:rPr>
              <a:t>un </a:t>
            </a:r>
            <a:r>
              <a:rPr lang="it-IT" sz="3200" dirty="0" smtClean="0">
                <a:ea typeface="Calibri" panose="020F0502020204030204" pitchFamily="34" charset="0"/>
              </a:rPr>
              <a:t>regolamento </a:t>
            </a:r>
            <a:r>
              <a:rPr lang="it-IT" sz="3200" dirty="0">
                <a:ea typeface="Calibri" panose="020F0502020204030204" pitchFamily="34" charset="0"/>
              </a:rPr>
              <a:t>adottato con decreto del Ministro </a:t>
            </a:r>
            <a:r>
              <a:rPr lang="it-IT" sz="3200" dirty="0" smtClean="0">
                <a:ea typeface="Calibri" panose="020F0502020204030204" pitchFamily="34" charset="0"/>
              </a:rPr>
              <a:t>dello sviluppo economico di concerto con il MEF e con il </a:t>
            </a:r>
            <a:r>
              <a:rPr lang="it-IT" sz="3200" dirty="0" err="1" smtClean="0">
                <a:ea typeface="Calibri" panose="020F0502020204030204" pitchFamily="34" charset="0"/>
              </a:rPr>
              <a:t>MiPAAF</a:t>
            </a:r>
            <a:r>
              <a:rPr lang="it-IT" sz="3200" dirty="0" smtClean="0">
                <a:ea typeface="Calibri" panose="020F0502020204030204" pitchFamily="34" charset="0"/>
              </a:rPr>
              <a:t>.</a:t>
            </a:r>
          </a:p>
          <a:p>
            <a:pPr algn="just"/>
            <a:endParaRPr lang="it-IT" sz="3200" dirty="0" smtClean="0">
              <a:ea typeface="Calibri" panose="020F0502020204030204" pitchFamily="34" charset="0"/>
            </a:endParaRPr>
          </a:p>
          <a:p>
            <a:pPr algn="just"/>
            <a:r>
              <a:rPr lang="it-IT" sz="3200" dirty="0" smtClean="0">
                <a:ea typeface="Calibri" panose="020F0502020204030204" pitchFamily="34" charset="0"/>
              </a:rPr>
              <a:t>Tale Regolamento è stato emanato con </a:t>
            </a:r>
            <a:r>
              <a:rPr lang="it-IT" sz="3200" dirty="0"/>
              <a:t>DECRETO 31 maggio </a:t>
            </a:r>
            <a:r>
              <a:rPr lang="it-IT" sz="3200" dirty="0" smtClean="0"/>
              <a:t>2017, n. 115</a:t>
            </a:r>
            <a:r>
              <a:rPr lang="it-IT" sz="3200" dirty="0"/>
              <a:t>, pubblicato </a:t>
            </a:r>
            <a:r>
              <a:rPr lang="it-IT" sz="3200" dirty="0" smtClean="0"/>
              <a:t>nella Gazzetta Ufficiale n. 175 </a:t>
            </a:r>
            <a:r>
              <a:rPr lang="it-IT" sz="3200" dirty="0"/>
              <a:t>GURI </a:t>
            </a:r>
            <a:r>
              <a:rPr lang="it-IT" sz="3200" dirty="0" smtClean="0"/>
              <a:t>del 28.07.2017</a:t>
            </a:r>
            <a:r>
              <a:rPr lang="it-IT" sz="3200" dirty="0" smtClean="0">
                <a:ea typeface="Calibri" panose="020F0502020204030204" pitchFamily="34" charset="0"/>
              </a:rPr>
              <a:t>.</a:t>
            </a:r>
            <a:endParaRPr lang="it-IT" sz="3200" dirty="0">
              <a:ea typeface="Calibri" panose="020F0502020204030204" pitchFamily="34" charset="0"/>
            </a:endParaRPr>
          </a:p>
        </p:txBody>
      </p:sp>
      <p:sp>
        <p:nvSpPr>
          <p:cNvPr id="9" name="Nastro perforato 8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63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162877"/>
            <a:ext cx="10515600" cy="1325563"/>
          </a:xfrm>
        </p:spPr>
        <p:txBody>
          <a:bodyPr/>
          <a:lstStyle/>
          <a:p>
            <a:pPr algn="ctr"/>
            <a:r>
              <a:rPr lang="it-IT" b="1" dirty="0" smtClean="0"/>
              <a:t>ATTIVAZIONE DEL REGISTRO, segue</a:t>
            </a:r>
            <a:endParaRPr lang="it-IT" b="1" dirty="0"/>
          </a:p>
        </p:txBody>
      </p:sp>
      <p:sp>
        <p:nvSpPr>
          <p:cNvPr id="3" name="Rettangolo 2"/>
          <p:cNvSpPr/>
          <p:nvPr/>
        </p:nvSpPr>
        <p:spPr>
          <a:xfrm>
            <a:off x="704088" y="2488440"/>
            <a:ext cx="107716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/>
              <a:t>In pari data è stato pubblicato nel </a:t>
            </a:r>
            <a:r>
              <a:rPr lang="it-IT" sz="3200" dirty="0" smtClean="0"/>
              <a:t>sito istituzionale </a:t>
            </a:r>
            <a:r>
              <a:rPr lang="it-IT" sz="3200" dirty="0"/>
              <a:t>del Ministero dello sviluppo economico il decreto direttoriale 28 luglio 2017 </a:t>
            </a:r>
            <a:r>
              <a:rPr lang="it-IT" sz="3200" dirty="0" smtClean="0"/>
              <a:t>contenente le </a:t>
            </a:r>
            <a:r>
              <a:rPr lang="it-IT" sz="3200" b="1" dirty="0"/>
              <a:t>regole tecniche </a:t>
            </a:r>
            <a:r>
              <a:rPr lang="it-IT" sz="3200" dirty="0"/>
              <a:t>relative ai </a:t>
            </a:r>
            <a:r>
              <a:rPr lang="it-IT" sz="3200" b="1" dirty="0"/>
              <a:t>tracciati</a:t>
            </a:r>
            <a:r>
              <a:rPr lang="it-IT" sz="3200" dirty="0"/>
              <a:t> dei dati e ai </a:t>
            </a:r>
            <a:r>
              <a:rPr lang="it-IT" sz="3200" b="1" dirty="0"/>
              <a:t>protocolli di comunicazione per </a:t>
            </a:r>
            <a:r>
              <a:rPr lang="it-IT" sz="3200" b="1" dirty="0" smtClean="0"/>
              <a:t>l’interoperabilità</a:t>
            </a:r>
            <a:r>
              <a:rPr lang="it-IT" sz="3200" dirty="0" smtClean="0"/>
              <a:t> con </a:t>
            </a:r>
            <a:r>
              <a:rPr lang="it-IT" sz="3200" dirty="0"/>
              <a:t>i sistemi informatici delle Amministrazioni che concedono agevolazioni</a:t>
            </a:r>
            <a:r>
              <a:rPr lang="it-IT" sz="3200" dirty="0" smtClean="0"/>
              <a:t>.</a:t>
            </a:r>
            <a:endParaRPr lang="it-IT" sz="3200" dirty="0" smtClean="0">
              <a:ea typeface="Calibri" panose="020F0502020204030204" pitchFamily="34" charset="0"/>
            </a:endParaRPr>
          </a:p>
          <a:p>
            <a:pPr algn="just"/>
            <a:endParaRPr lang="it-IT" sz="3200" dirty="0">
              <a:ea typeface="Calibri" panose="020F0502020204030204" pitchFamily="34" charset="0"/>
            </a:endParaRPr>
          </a:p>
        </p:txBody>
      </p:sp>
      <p:sp>
        <p:nvSpPr>
          <p:cNvPr id="9" name="Nastro perforato 8"/>
          <p:cNvSpPr/>
          <p:nvPr/>
        </p:nvSpPr>
        <p:spPr>
          <a:xfrm>
            <a:off x="0" y="-101107"/>
            <a:ext cx="12192000" cy="1252573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01" y="245030"/>
            <a:ext cx="7016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1219201" y="257445"/>
            <a:ext cx="416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Ministero dello sviluppo </a:t>
            </a:r>
            <a:r>
              <a:rPr lang="it-IT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r>
              <a:rPr lang="it-IT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conomico</a:t>
            </a:r>
            <a:endParaRPr lang="it-IT" sz="16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19201" y="567904"/>
            <a:ext cx="5723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Direzione generale per gli incentivi alle imprese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23800" y="6465120"/>
            <a:ext cx="11550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Dalla BDA al Registro nazionale degli aiuti di Stato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8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400" b="1" dirty="0" smtClean="0">
            <a:solidFill>
              <a:schemeClr val="accent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1806</Words>
  <Application>Microsoft Office PowerPoint</Application>
  <PresentationFormat>Widescreen</PresentationFormat>
  <Paragraphs>109</Paragraphs>
  <Slides>20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9" baseType="lpstr">
      <vt:lpstr>Arial</vt:lpstr>
      <vt:lpstr>Arial Black</vt:lpstr>
      <vt:lpstr>Calibri</vt:lpstr>
      <vt:lpstr>Calibri Light</vt:lpstr>
      <vt:lpstr>Times New Roman</vt:lpstr>
      <vt:lpstr>TimesNewRomanPS-ItalicMT</vt:lpstr>
      <vt:lpstr>TimesNewRomanPSMT</vt:lpstr>
      <vt:lpstr>Wingdings</vt:lpstr>
      <vt:lpstr>Tema di Office</vt:lpstr>
      <vt:lpstr>REGISTRO NAZIONALE DEGLI AIUTI DI STATO</vt:lpstr>
      <vt:lpstr>LA BDA – BANCA DATI ANAGRAFICA DELLE AGEVOLAZIONI</vt:lpstr>
      <vt:lpstr>EVOLUZIONE IN REGISTRO NAZIONALE DEGLI AIUTI DI STATO</vt:lpstr>
      <vt:lpstr>Presentazione standard di PowerPoint</vt:lpstr>
      <vt:lpstr>LEGGE 234/2012, ART. 52, COMMA 7:</vt:lpstr>
      <vt:lpstr>Presentazione standard di PowerPoint</vt:lpstr>
      <vt:lpstr>Utilità</vt:lpstr>
      <vt:lpstr>ATTIVAZIONE DEL REGISTRO</vt:lpstr>
      <vt:lpstr>ATTIVAZIONE DEL REGISTRO, segue</vt:lpstr>
      <vt:lpstr>Presentazione standard di PowerPoint</vt:lpstr>
      <vt:lpstr>INFORMAZIONI DA INSERIRE NEL REGISTRO (Art. 3, c. 2)  </vt:lpstr>
      <vt:lpstr>ALTRE INFORMAZIONI CONTENUTE NEL REGISTRO</vt:lpstr>
      <vt:lpstr>Presentazione standard di PowerPoint</vt:lpstr>
      <vt:lpstr>Presentazione standard di PowerPoint</vt:lpstr>
      <vt:lpstr>COOPERAZIONE CON ALTRE BANCHE DATI</vt:lpstr>
      <vt:lpstr>INTEROPERABILITÀ</vt:lpstr>
      <vt:lpstr>Art. 12. - Aiuti di Stato concessi nell’ambito</vt:lpstr>
      <vt:lpstr>REGISTRAZIONE DEGLI AIUTI NON SUBORDINATI ALL’EMANAZIONE DI PROVVEDIMENTI DI CONCESSIONE</vt:lpstr>
      <vt:lpstr>Presentazione standard di PowerPoint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NAZIONALE DEGLI AIUTI DI STATO</dc:title>
  <dc:creator>Angelomaria Pomilla</dc:creator>
  <cp:lastModifiedBy>Angelo</cp:lastModifiedBy>
  <cp:revision>78</cp:revision>
  <cp:lastPrinted>2017-09-22T16:06:51Z</cp:lastPrinted>
  <dcterms:created xsi:type="dcterms:W3CDTF">2016-10-27T06:51:27Z</dcterms:created>
  <dcterms:modified xsi:type="dcterms:W3CDTF">2018-04-04T22:26:37Z</dcterms:modified>
</cp:coreProperties>
</file>