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75" r:id="rId2"/>
    <p:sldId id="324" r:id="rId3"/>
    <p:sldId id="309" r:id="rId4"/>
    <p:sldId id="276" r:id="rId5"/>
    <p:sldId id="365" r:id="rId6"/>
    <p:sldId id="367" r:id="rId7"/>
    <p:sldId id="368" r:id="rId8"/>
    <p:sldId id="370" r:id="rId9"/>
    <p:sldId id="339" r:id="rId10"/>
    <p:sldId id="342" r:id="rId11"/>
    <p:sldId id="371" r:id="rId12"/>
    <p:sldId id="372" r:id="rId13"/>
    <p:sldId id="336" r:id="rId14"/>
    <p:sldId id="326" r:id="rId15"/>
    <p:sldId id="334" r:id="rId16"/>
    <p:sldId id="330" r:id="rId17"/>
    <p:sldId id="332" r:id="rId18"/>
    <p:sldId id="373" r:id="rId19"/>
    <p:sldId id="331" r:id="rId20"/>
    <p:sldId id="328" r:id="rId21"/>
    <p:sldId id="315" r:id="rId22"/>
    <p:sldId id="374" r:id="rId23"/>
    <p:sldId id="344" r:id="rId24"/>
    <p:sldId id="352" r:id="rId25"/>
    <p:sldId id="356" r:id="rId26"/>
    <p:sldId id="364" r:id="rId27"/>
    <p:sldId id="351" r:id="rId28"/>
    <p:sldId id="357" r:id="rId29"/>
    <p:sldId id="359" r:id="rId30"/>
    <p:sldId id="358" r:id="rId31"/>
    <p:sldId id="362" r:id="rId32"/>
    <p:sldId id="366" r:id="rId33"/>
  </p:sldIdLst>
  <p:sldSz cx="9144000" cy="6858000" type="screen4x3"/>
  <p:notesSz cx="10234613" cy="7099300"/>
  <p:defaultTextStyle>
    <a:defPPr>
      <a:defRPr lang="it-IT"/>
    </a:defPPr>
    <a:lvl1pPr algn="ctr" rtl="0" fontAlgn="base">
      <a:spcBef>
        <a:spcPct val="0"/>
      </a:spcBef>
      <a:spcAft>
        <a:spcPct val="0"/>
      </a:spcAft>
      <a:defRPr sz="4400" kern="1200">
        <a:solidFill>
          <a:schemeClr val="tx1"/>
        </a:solidFill>
        <a:latin typeface="DecimaWE Rg" pitchFamily="2" charset="0"/>
        <a:ea typeface="+mn-ea"/>
        <a:cs typeface="+mn-cs"/>
      </a:defRPr>
    </a:lvl1pPr>
    <a:lvl2pPr marL="457200" algn="ctr" rtl="0" fontAlgn="base">
      <a:spcBef>
        <a:spcPct val="0"/>
      </a:spcBef>
      <a:spcAft>
        <a:spcPct val="0"/>
      </a:spcAft>
      <a:defRPr sz="4400" kern="1200">
        <a:solidFill>
          <a:schemeClr val="tx1"/>
        </a:solidFill>
        <a:latin typeface="DecimaWE Rg" pitchFamily="2" charset="0"/>
        <a:ea typeface="+mn-ea"/>
        <a:cs typeface="+mn-cs"/>
      </a:defRPr>
    </a:lvl2pPr>
    <a:lvl3pPr marL="914400" algn="ctr" rtl="0" fontAlgn="base">
      <a:spcBef>
        <a:spcPct val="0"/>
      </a:spcBef>
      <a:spcAft>
        <a:spcPct val="0"/>
      </a:spcAft>
      <a:defRPr sz="4400" kern="1200">
        <a:solidFill>
          <a:schemeClr val="tx1"/>
        </a:solidFill>
        <a:latin typeface="DecimaWE Rg" pitchFamily="2" charset="0"/>
        <a:ea typeface="+mn-ea"/>
        <a:cs typeface="+mn-cs"/>
      </a:defRPr>
    </a:lvl3pPr>
    <a:lvl4pPr marL="1371600" algn="ctr" rtl="0" fontAlgn="base">
      <a:spcBef>
        <a:spcPct val="0"/>
      </a:spcBef>
      <a:spcAft>
        <a:spcPct val="0"/>
      </a:spcAft>
      <a:defRPr sz="4400" kern="1200">
        <a:solidFill>
          <a:schemeClr val="tx1"/>
        </a:solidFill>
        <a:latin typeface="DecimaWE Rg" pitchFamily="2" charset="0"/>
        <a:ea typeface="+mn-ea"/>
        <a:cs typeface="+mn-cs"/>
      </a:defRPr>
    </a:lvl4pPr>
    <a:lvl5pPr marL="1828800" algn="ctr" rtl="0" fontAlgn="base">
      <a:spcBef>
        <a:spcPct val="0"/>
      </a:spcBef>
      <a:spcAft>
        <a:spcPct val="0"/>
      </a:spcAft>
      <a:defRPr sz="4400" kern="1200">
        <a:solidFill>
          <a:schemeClr val="tx1"/>
        </a:solidFill>
        <a:latin typeface="DecimaWE Rg" pitchFamily="2" charset="0"/>
        <a:ea typeface="+mn-ea"/>
        <a:cs typeface="+mn-cs"/>
      </a:defRPr>
    </a:lvl5pPr>
    <a:lvl6pPr marL="2286000" algn="l" defTabSz="914400" rtl="0" eaLnBrk="1" latinLnBrk="0" hangingPunct="1">
      <a:defRPr sz="4400" kern="1200">
        <a:solidFill>
          <a:schemeClr val="tx1"/>
        </a:solidFill>
        <a:latin typeface="DecimaWE Rg" pitchFamily="2" charset="0"/>
        <a:ea typeface="+mn-ea"/>
        <a:cs typeface="+mn-cs"/>
      </a:defRPr>
    </a:lvl6pPr>
    <a:lvl7pPr marL="2743200" algn="l" defTabSz="914400" rtl="0" eaLnBrk="1" latinLnBrk="0" hangingPunct="1">
      <a:defRPr sz="4400" kern="1200">
        <a:solidFill>
          <a:schemeClr val="tx1"/>
        </a:solidFill>
        <a:latin typeface="DecimaWE Rg" pitchFamily="2" charset="0"/>
        <a:ea typeface="+mn-ea"/>
        <a:cs typeface="+mn-cs"/>
      </a:defRPr>
    </a:lvl7pPr>
    <a:lvl8pPr marL="3200400" algn="l" defTabSz="914400" rtl="0" eaLnBrk="1" latinLnBrk="0" hangingPunct="1">
      <a:defRPr sz="4400" kern="1200">
        <a:solidFill>
          <a:schemeClr val="tx1"/>
        </a:solidFill>
        <a:latin typeface="DecimaWE Rg" pitchFamily="2" charset="0"/>
        <a:ea typeface="+mn-ea"/>
        <a:cs typeface="+mn-cs"/>
      </a:defRPr>
    </a:lvl8pPr>
    <a:lvl9pPr marL="3657600" algn="l" defTabSz="914400" rtl="0" eaLnBrk="1" latinLnBrk="0" hangingPunct="1">
      <a:defRPr sz="4400" kern="1200">
        <a:solidFill>
          <a:schemeClr val="tx1"/>
        </a:solidFill>
        <a:latin typeface="DecimaWE Rg" pitchFamily="2" charset="0"/>
        <a:ea typeface="+mn-ea"/>
        <a:cs typeface="+mn-cs"/>
      </a:defRPr>
    </a:lvl9pPr>
  </p:defaultTextStyle>
  <p:extLst>
    <p:ext uri="{EFAFB233-063F-42B5-8137-9DF3F51BA10A}">
      <p15:sldGuideLst xmlns:p15="http://schemas.microsoft.com/office/powerpoint/2012/main" xmlns="">
        <p15:guide id="1" orient="horz" pos="864">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FF66FF"/>
    <a:srgbClr val="21449C"/>
    <a:srgbClr val="66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190" autoAdjust="0"/>
    <p:restoredTop sz="99756" autoAdjust="0"/>
  </p:normalViewPr>
  <p:slideViewPr>
    <p:cSldViewPr>
      <p:cViewPr>
        <p:scale>
          <a:sx n="120" d="100"/>
          <a:sy n="120" d="100"/>
        </p:scale>
        <p:origin x="-324" y="-168"/>
      </p:cViewPr>
      <p:guideLst>
        <p:guide orient="horz" pos="864"/>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18" y="-78"/>
      </p:cViewPr>
      <p:guideLst>
        <p:guide orient="horz" pos="2236"/>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EE2F22-91FA-4793-8C55-69E74DEEB9C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t-IT"/>
        </a:p>
      </dgm:t>
    </dgm:pt>
    <dgm:pt modelId="{239B4913-A415-4945-A83C-BD1A19FC9FB5}">
      <dgm:prSet/>
      <dgm:spPr/>
      <dgm:t>
        <a:bodyPr/>
        <a:lstStyle/>
        <a:p>
          <a:pPr rtl="0"/>
          <a:r>
            <a:rPr lang="it-IT" b="1" smtClean="0"/>
            <a:t>Associazioni di Promozione Sociale </a:t>
          </a:r>
          <a:r>
            <a:rPr lang="it-IT" smtClean="0"/>
            <a:t>per:</a:t>
          </a:r>
          <a:endParaRPr lang="it-IT"/>
        </a:p>
      </dgm:t>
    </dgm:pt>
    <dgm:pt modelId="{60DADD8C-2FCA-4160-A8D8-8B081B4EB617}" type="parTrans" cxnId="{505D7FE6-514C-485E-AE28-8ED759C4A1F2}">
      <dgm:prSet/>
      <dgm:spPr/>
      <dgm:t>
        <a:bodyPr/>
        <a:lstStyle/>
        <a:p>
          <a:endParaRPr lang="it-IT"/>
        </a:p>
      </dgm:t>
    </dgm:pt>
    <dgm:pt modelId="{19A2B1A1-1491-4C2F-8C6A-37A62CD01977}" type="sibTrans" cxnId="{505D7FE6-514C-485E-AE28-8ED759C4A1F2}">
      <dgm:prSet/>
      <dgm:spPr/>
      <dgm:t>
        <a:bodyPr/>
        <a:lstStyle/>
        <a:p>
          <a:endParaRPr lang="it-IT"/>
        </a:p>
      </dgm:t>
    </dgm:pt>
    <dgm:pt modelId="{B8B7C77D-5C08-43D7-BCD1-3F27B56226AF}">
      <dgm:prSet/>
      <dgm:spPr/>
      <dgm:t>
        <a:bodyPr/>
        <a:lstStyle/>
        <a:p>
          <a:pPr rtl="0"/>
          <a:r>
            <a:rPr lang="it-IT" b="1" dirty="0" smtClean="0"/>
            <a:t>progetti di utilità sociale - </a:t>
          </a:r>
          <a:r>
            <a:rPr lang="it-IT" b="1" dirty="0" smtClean="0">
              <a:solidFill>
                <a:srgbClr val="FF0000"/>
              </a:solidFill>
            </a:rPr>
            <a:t>art. 23 </a:t>
          </a:r>
          <a:r>
            <a:rPr lang="it-IT" b="1" dirty="0" smtClean="0"/>
            <a:t>L.R. 23/2012 - </a:t>
          </a:r>
          <a:endParaRPr lang="it-IT" dirty="0"/>
        </a:p>
      </dgm:t>
    </dgm:pt>
    <dgm:pt modelId="{8126D133-B4F9-4A17-AD0F-FD6FF13CFCC5}" type="parTrans" cxnId="{2B6CA0E6-AB78-4683-B9B4-AB7F919374E6}">
      <dgm:prSet/>
      <dgm:spPr/>
      <dgm:t>
        <a:bodyPr/>
        <a:lstStyle/>
        <a:p>
          <a:endParaRPr lang="it-IT"/>
        </a:p>
      </dgm:t>
    </dgm:pt>
    <dgm:pt modelId="{ED50C7C8-2380-4348-926D-F5016DAA97EE}" type="sibTrans" cxnId="{2B6CA0E6-AB78-4683-B9B4-AB7F919374E6}">
      <dgm:prSet/>
      <dgm:spPr/>
      <dgm:t>
        <a:bodyPr/>
        <a:lstStyle/>
        <a:p>
          <a:endParaRPr lang="it-IT"/>
        </a:p>
      </dgm:t>
    </dgm:pt>
    <dgm:pt modelId="{BE7DB8DD-936A-456A-9B5D-0A1EFAAB6182}">
      <dgm:prSet/>
      <dgm:spPr/>
      <dgm:t>
        <a:bodyPr/>
        <a:lstStyle/>
        <a:p>
          <a:pPr rtl="0"/>
          <a:r>
            <a:rPr lang="it-IT" dirty="0" smtClean="0"/>
            <a:t>iniziative di </a:t>
          </a:r>
          <a:r>
            <a:rPr lang="it-IT" b="1" dirty="0" smtClean="0"/>
            <a:t>formazione</a:t>
          </a:r>
          <a:r>
            <a:rPr lang="it-IT" dirty="0" smtClean="0"/>
            <a:t> e </a:t>
          </a:r>
          <a:r>
            <a:rPr lang="it-IT" b="1" dirty="0" smtClean="0"/>
            <a:t>aggiornamento</a:t>
          </a:r>
          <a:r>
            <a:rPr lang="it-IT" dirty="0" smtClean="0"/>
            <a:t> degli associati </a:t>
          </a:r>
          <a:r>
            <a:rPr lang="it-IT" b="1" dirty="0" smtClean="0"/>
            <a:t>- </a:t>
          </a:r>
          <a:r>
            <a:rPr lang="it-IT" b="1" dirty="0" smtClean="0">
              <a:solidFill>
                <a:srgbClr val="FF0000"/>
              </a:solidFill>
            </a:rPr>
            <a:t>art. 28 </a:t>
          </a:r>
          <a:r>
            <a:rPr lang="it-IT" b="1" dirty="0" smtClean="0"/>
            <a:t>L.R. 23/2012 - </a:t>
          </a:r>
          <a:endParaRPr lang="it-IT" dirty="0"/>
        </a:p>
      </dgm:t>
    </dgm:pt>
    <dgm:pt modelId="{602722B4-304A-45AA-B82E-0A8D51ECCB87}" type="parTrans" cxnId="{7764F031-2979-4AE5-886F-5AA07724DF45}">
      <dgm:prSet/>
      <dgm:spPr/>
      <dgm:t>
        <a:bodyPr/>
        <a:lstStyle/>
        <a:p>
          <a:endParaRPr lang="it-IT"/>
        </a:p>
      </dgm:t>
    </dgm:pt>
    <dgm:pt modelId="{7C89CD2C-83C6-4DE1-8E7D-27B854B8D277}" type="sibTrans" cxnId="{7764F031-2979-4AE5-886F-5AA07724DF45}">
      <dgm:prSet/>
      <dgm:spPr/>
      <dgm:t>
        <a:bodyPr/>
        <a:lstStyle/>
        <a:p>
          <a:endParaRPr lang="it-IT"/>
        </a:p>
      </dgm:t>
    </dgm:pt>
    <dgm:pt modelId="{3E7DBBED-9E1E-4DFE-945A-832981A8E4C0}">
      <dgm:prSet/>
      <dgm:spPr/>
      <dgm:t>
        <a:bodyPr/>
        <a:lstStyle/>
        <a:p>
          <a:pPr rtl="0"/>
          <a:endParaRPr lang="it-IT"/>
        </a:p>
      </dgm:t>
    </dgm:pt>
    <dgm:pt modelId="{EB7312B6-C37F-45DA-99C5-433707190ABB}" type="parTrans" cxnId="{414CC266-F563-4978-A94E-4B561C881108}">
      <dgm:prSet/>
      <dgm:spPr/>
      <dgm:t>
        <a:bodyPr/>
        <a:lstStyle/>
        <a:p>
          <a:endParaRPr lang="it-IT"/>
        </a:p>
      </dgm:t>
    </dgm:pt>
    <dgm:pt modelId="{78CA3310-2EE8-4659-B14F-8EE9D0E4B95B}" type="sibTrans" cxnId="{414CC266-F563-4978-A94E-4B561C881108}">
      <dgm:prSet/>
      <dgm:spPr/>
      <dgm:t>
        <a:bodyPr/>
        <a:lstStyle/>
        <a:p>
          <a:endParaRPr lang="it-IT"/>
        </a:p>
      </dgm:t>
    </dgm:pt>
    <dgm:pt modelId="{29D76844-00FC-4871-880C-87C0C23F47E1}" type="pres">
      <dgm:prSet presAssocID="{C2EE2F22-91FA-4793-8C55-69E74DEEB9C5}" presName="linearFlow" presStyleCnt="0">
        <dgm:presLayoutVars>
          <dgm:dir/>
          <dgm:animLvl val="lvl"/>
          <dgm:resizeHandles val="exact"/>
        </dgm:presLayoutVars>
      </dgm:prSet>
      <dgm:spPr/>
      <dgm:t>
        <a:bodyPr/>
        <a:lstStyle/>
        <a:p>
          <a:endParaRPr lang="it-IT"/>
        </a:p>
      </dgm:t>
    </dgm:pt>
    <dgm:pt modelId="{EB661E2B-A689-499D-B207-F4CF2DFB65BE}" type="pres">
      <dgm:prSet presAssocID="{239B4913-A415-4945-A83C-BD1A19FC9FB5}" presName="composite" presStyleCnt="0"/>
      <dgm:spPr/>
    </dgm:pt>
    <dgm:pt modelId="{64B85830-7CB6-4B9B-99CB-3C43D615BE7B}" type="pres">
      <dgm:prSet presAssocID="{239B4913-A415-4945-A83C-BD1A19FC9FB5}" presName="parentText" presStyleLbl="alignNode1" presStyleIdx="0" presStyleCnt="1">
        <dgm:presLayoutVars>
          <dgm:chMax val="1"/>
          <dgm:bulletEnabled val="1"/>
        </dgm:presLayoutVars>
      </dgm:prSet>
      <dgm:spPr/>
      <dgm:t>
        <a:bodyPr/>
        <a:lstStyle/>
        <a:p>
          <a:endParaRPr lang="it-IT"/>
        </a:p>
      </dgm:t>
    </dgm:pt>
    <dgm:pt modelId="{DAABB0BB-601B-4475-8A7C-D1CE4D158AD9}" type="pres">
      <dgm:prSet presAssocID="{239B4913-A415-4945-A83C-BD1A19FC9FB5}" presName="descendantText" presStyleLbl="alignAcc1" presStyleIdx="0" presStyleCnt="1" custScaleY="191935">
        <dgm:presLayoutVars>
          <dgm:bulletEnabled val="1"/>
        </dgm:presLayoutVars>
      </dgm:prSet>
      <dgm:spPr/>
      <dgm:t>
        <a:bodyPr/>
        <a:lstStyle/>
        <a:p>
          <a:endParaRPr lang="it-IT"/>
        </a:p>
      </dgm:t>
    </dgm:pt>
  </dgm:ptLst>
  <dgm:cxnLst>
    <dgm:cxn modelId="{CC85D95B-DCC0-4BE8-B95E-BF0952A6CEB3}" type="presOf" srcId="{C2EE2F22-91FA-4793-8C55-69E74DEEB9C5}" destId="{29D76844-00FC-4871-880C-87C0C23F47E1}" srcOrd="0" destOrd="0" presId="urn:microsoft.com/office/officeart/2005/8/layout/chevron2"/>
    <dgm:cxn modelId="{2B6CA0E6-AB78-4683-B9B4-AB7F919374E6}" srcId="{239B4913-A415-4945-A83C-BD1A19FC9FB5}" destId="{B8B7C77D-5C08-43D7-BCD1-3F27B56226AF}" srcOrd="0" destOrd="0" parTransId="{8126D133-B4F9-4A17-AD0F-FD6FF13CFCC5}" sibTransId="{ED50C7C8-2380-4348-926D-F5016DAA97EE}"/>
    <dgm:cxn modelId="{DD96E46C-EE6B-48DA-A0FA-5CAADEEB65F4}" type="presOf" srcId="{3E7DBBED-9E1E-4DFE-945A-832981A8E4C0}" destId="{DAABB0BB-601B-4475-8A7C-D1CE4D158AD9}" srcOrd="0" destOrd="2" presId="urn:microsoft.com/office/officeart/2005/8/layout/chevron2"/>
    <dgm:cxn modelId="{505D7FE6-514C-485E-AE28-8ED759C4A1F2}" srcId="{C2EE2F22-91FA-4793-8C55-69E74DEEB9C5}" destId="{239B4913-A415-4945-A83C-BD1A19FC9FB5}" srcOrd="0" destOrd="0" parTransId="{60DADD8C-2FCA-4160-A8D8-8B081B4EB617}" sibTransId="{19A2B1A1-1491-4C2F-8C6A-37A62CD01977}"/>
    <dgm:cxn modelId="{414CC266-F563-4978-A94E-4B561C881108}" srcId="{239B4913-A415-4945-A83C-BD1A19FC9FB5}" destId="{3E7DBBED-9E1E-4DFE-945A-832981A8E4C0}" srcOrd="2" destOrd="0" parTransId="{EB7312B6-C37F-45DA-99C5-433707190ABB}" sibTransId="{78CA3310-2EE8-4659-B14F-8EE9D0E4B95B}"/>
    <dgm:cxn modelId="{7764F031-2979-4AE5-886F-5AA07724DF45}" srcId="{239B4913-A415-4945-A83C-BD1A19FC9FB5}" destId="{BE7DB8DD-936A-456A-9B5D-0A1EFAAB6182}" srcOrd="1" destOrd="0" parTransId="{602722B4-304A-45AA-B82E-0A8D51ECCB87}" sibTransId="{7C89CD2C-83C6-4DE1-8E7D-27B854B8D277}"/>
    <dgm:cxn modelId="{37FC0FB4-6F98-4147-AAC3-2BC3E8C75A0C}" type="presOf" srcId="{BE7DB8DD-936A-456A-9B5D-0A1EFAAB6182}" destId="{DAABB0BB-601B-4475-8A7C-D1CE4D158AD9}" srcOrd="0" destOrd="1" presId="urn:microsoft.com/office/officeart/2005/8/layout/chevron2"/>
    <dgm:cxn modelId="{5A22AFC1-B3F3-44D4-A084-E60684821AF2}" type="presOf" srcId="{B8B7C77D-5C08-43D7-BCD1-3F27B56226AF}" destId="{DAABB0BB-601B-4475-8A7C-D1CE4D158AD9}" srcOrd="0" destOrd="0" presId="urn:microsoft.com/office/officeart/2005/8/layout/chevron2"/>
    <dgm:cxn modelId="{A91ED542-2781-4F9C-AEF5-9E2F206419F4}" type="presOf" srcId="{239B4913-A415-4945-A83C-BD1A19FC9FB5}" destId="{64B85830-7CB6-4B9B-99CB-3C43D615BE7B}" srcOrd="0" destOrd="0" presId="urn:microsoft.com/office/officeart/2005/8/layout/chevron2"/>
    <dgm:cxn modelId="{5B7D55F5-1161-4366-812C-4AF0CB7BBC75}" type="presParOf" srcId="{29D76844-00FC-4871-880C-87C0C23F47E1}" destId="{EB661E2B-A689-499D-B207-F4CF2DFB65BE}" srcOrd="0" destOrd="0" presId="urn:microsoft.com/office/officeart/2005/8/layout/chevron2"/>
    <dgm:cxn modelId="{7AFD3BD4-65B9-4F45-8F7A-5F0A2F58F8BF}" type="presParOf" srcId="{EB661E2B-A689-499D-B207-F4CF2DFB65BE}" destId="{64B85830-7CB6-4B9B-99CB-3C43D615BE7B}" srcOrd="0" destOrd="0" presId="urn:microsoft.com/office/officeart/2005/8/layout/chevron2"/>
    <dgm:cxn modelId="{C6989A5B-27E2-45B3-9BCB-C65FEF762B6B}" type="presParOf" srcId="{EB661E2B-A689-499D-B207-F4CF2DFB65BE}" destId="{DAABB0BB-601B-4475-8A7C-D1CE4D158AD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DDCD79-C0F8-4D2C-A584-9870903C9B31}"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it-IT"/>
        </a:p>
      </dgm:t>
    </dgm:pt>
    <dgm:pt modelId="{F2677485-480C-484C-AB1C-21C95F533CA3}">
      <dgm:prSet custT="1"/>
      <dgm:spPr/>
      <dgm:t>
        <a:bodyPr/>
        <a:lstStyle/>
        <a:p>
          <a:pPr rtl="0"/>
          <a:r>
            <a:rPr lang="it-IT" sz="3000" b="1" dirty="0" smtClean="0">
              <a:solidFill>
                <a:srgbClr val="FF0000"/>
              </a:solidFill>
            </a:rPr>
            <a:t>(PEC)</a:t>
          </a:r>
          <a:endParaRPr lang="it-IT" sz="3000" dirty="0">
            <a:solidFill>
              <a:srgbClr val="FF0000"/>
            </a:solidFill>
          </a:endParaRPr>
        </a:p>
      </dgm:t>
    </dgm:pt>
    <dgm:pt modelId="{BBB4FCD6-5CB1-4220-9860-2FAEEB118B15}" type="parTrans" cxnId="{F73651A1-FD3A-4E41-A128-281BF5642EA5}">
      <dgm:prSet/>
      <dgm:spPr/>
      <dgm:t>
        <a:bodyPr/>
        <a:lstStyle/>
        <a:p>
          <a:endParaRPr lang="it-IT"/>
        </a:p>
      </dgm:t>
    </dgm:pt>
    <dgm:pt modelId="{2746B566-0065-4034-98DE-196BF109B378}" type="sibTrans" cxnId="{F73651A1-FD3A-4E41-A128-281BF5642EA5}">
      <dgm:prSet/>
      <dgm:spPr/>
      <dgm:t>
        <a:bodyPr/>
        <a:lstStyle/>
        <a:p>
          <a:endParaRPr lang="it-IT"/>
        </a:p>
      </dgm:t>
    </dgm:pt>
    <dgm:pt modelId="{64D1B095-78BA-4E05-8825-68542B8FC90A}">
      <dgm:prSet custT="1"/>
      <dgm:spPr/>
      <dgm:t>
        <a:bodyPr/>
        <a:lstStyle/>
        <a:p>
          <a:pPr rtl="0"/>
          <a:r>
            <a:rPr lang="it-IT" sz="3000" b="1" dirty="0" smtClean="0">
              <a:solidFill>
                <a:srgbClr val="FF0000"/>
              </a:solidFill>
            </a:rPr>
            <a:t>DEVE ESSERE INTESTATA ALL’ORGANIZZAZIONE RICHIEDENTE</a:t>
          </a:r>
          <a:endParaRPr lang="it-IT" sz="3000" dirty="0">
            <a:solidFill>
              <a:srgbClr val="FF0000"/>
            </a:solidFill>
          </a:endParaRPr>
        </a:p>
      </dgm:t>
    </dgm:pt>
    <dgm:pt modelId="{D1989E87-CD17-422A-8273-40E05726BF5F}" type="parTrans" cxnId="{E522F19F-FEC9-471B-8B1E-D758FCC10D1E}">
      <dgm:prSet/>
      <dgm:spPr/>
      <dgm:t>
        <a:bodyPr/>
        <a:lstStyle/>
        <a:p>
          <a:endParaRPr lang="it-IT"/>
        </a:p>
      </dgm:t>
    </dgm:pt>
    <dgm:pt modelId="{E25C41C5-0CFB-446C-801B-F26DF35BC630}" type="sibTrans" cxnId="{E522F19F-FEC9-471B-8B1E-D758FCC10D1E}">
      <dgm:prSet/>
      <dgm:spPr/>
      <dgm:t>
        <a:bodyPr/>
        <a:lstStyle/>
        <a:p>
          <a:endParaRPr lang="it-IT"/>
        </a:p>
      </dgm:t>
    </dgm:pt>
    <dgm:pt modelId="{00408811-FBB5-48B9-A6E8-8E2CC8B9FBCB}" type="pres">
      <dgm:prSet presAssocID="{43DDCD79-C0F8-4D2C-A584-9870903C9B31}" presName="CompostProcess" presStyleCnt="0">
        <dgm:presLayoutVars>
          <dgm:dir/>
          <dgm:resizeHandles val="exact"/>
        </dgm:presLayoutVars>
      </dgm:prSet>
      <dgm:spPr/>
      <dgm:t>
        <a:bodyPr/>
        <a:lstStyle/>
        <a:p>
          <a:endParaRPr lang="it-IT"/>
        </a:p>
      </dgm:t>
    </dgm:pt>
    <dgm:pt modelId="{4226C503-B35A-486A-B9F5-1237700BB054}" type="pres">
      <dgm:prSet presAssocID="{43DDCD79-C0F8-4D2C-A584-9870903C9B31}" presName="arrow" presStyleLbl="bgShp" presStyleIdx="0" presStyleCnt="1"/>
      <dgm:spPr/>
    </dgm:pt>
    <dgm:pt modelId="{CA2594EC-9240-4319-842F-EE9291873FDD}" type="pres">
      <dgm:prSet presAssocID="{43DDCD79-C0F8-4D2C-A584-9870903C9B31}" presName="linearProcess" presStyleCnt="0"/>
      <dgm:spPr/>
    </dgm:pt>
    <dgm:pt modelId="{C2957ABD-1D21-4645-8981-122ABABB3735}" type="pres">
      <dgm:prSet presAssocID="{F2677485-480C-484C-AB1C-21C95F533CA3}" presName="textNode" presStyleLbl="node1" presStyleIdx="0" presStyleCnt="2" custLinFactNeighborX="-18161" custLinFactNeighborY="2582">
        <dgm:presLayoutVars>
          <dgm:bulletEnabled val="1"/>
        </dgm:presLayoutVars>
      </dgm:prSet>
      <dgm:spPr/>
      <dgm:t>
        <a:bodyPr/>
        <a:lstStyle/>
        <a:p>
          <a:endParaRPr lang="it-IT"/>
        </a:p>
      </dgm:t>
    </dgm:pt>
    <dgm:pt modelId="{9DE62AB9-5215-422D-8510-A141A80E224C}" type="pres">
      <dgm:prSet presAssocID="{2746B566-0065-4034-98DE-196BF109B378}" presName="sibTrans" presStyleCnt="0"/>
      <dgm:spPr/>
    </dgm:pt>
    <dgm:pt modelId="{6C35F724-9F55-4CB9-8251-EF45EB529DB2}" type="pres">
      <dgm:prSet presAssocID="{64D1B095-78BA-4E05-8825-68542B8FC90A}" presName="textNode" presStyleLbl="node1" presStyleIdx="1" presStyleCnt="2">
        <dgm:presLayoutVars>
          <dgm:bulletEnabled val="1"/>
        </dgm:presLayoutVars>
      </dgm:prSet>
      <dgm:spPr/>
      <dgm:t>
        <a:bodyPr/>
        <a:lstStyle/>
        <a:p>
          <a:endParaRPr lang="it-IT"/>
        </a:p>
      </dgm:t>
    </dgm:pt>
  </dgm:ptLst>
  <dgm:cxnLst>
    <dgm:cxn modelId="{F73651A1-FD3A-4E41-A128-281BF5642EA5}" srcId="{43DDCD79-C0F8-4D2C-A584-9870903C9B31}" destId="{F2677485-480C-484C-AB1C-21C95F533CA3}" srcOrd="0" destOrd="0" parTransId="{BBB4FCD6-5CB1-4220-9860-2FAEEB118B15}" sibTransId="{2746B566-0065-4034-98DE-196BF109B378}"/>
    <dgm:cxn modelId="{9C888CB0-51D7-4ED9-9AAD-C9D773BE2FEA}" type="presOf" srcId="{F2677485-480C-484C-AB1C-21C95F533CA3}" destId="{C2957ABD-1D21-4645-8981-122ABABB3735}" srcOrd="0" destOrd="0" presId="urn:microsoft.com/office/officeart/2005/8/layout/hProcess9"/>
    <dgm:cxn modelId="{B81B4A1E-8036-429D-AE33-A1BAF1F6D4CA}" type="presOf" srcId="{64D1B095-78BA-4E05-8825-68542B8FC90A}" destId="{6C35F724-9F55-4CB9-8251-EF45EB529DB2}" srcOrd="0" destOrd="0" presId="urn:microsoft.com/office/officeart/2005/8/layout/hProcess9"/>
    <dgm:cxn modelId="{E522F19F-FEC9-471B-8B1E-D758FCC10D1E}" srcId="{43DDCD79-C0F8-4D2C-A584-9870903C9B31}" destId="{64D1B095-78BA-4E05-8825-68542B8FC90A}" srcOrd="1" destOrd="0" parTransId="{D1989E87-CD17-422A-8273-40E05726BF5F}" sibTransId="{E25C41C5-0CFB-446C-801B-F26DF35BC630}"/>
    <dgm:cxn modelId="{5CFCAB62-E884-4D93-A51C-D890DD956C27}" type="presOf" srcId="{43DDCD79-C0F8-4D2C-A584-9870903C9B31}" destId="{00408811-FBB5-48B9-A6E8-8E2CC8B9FBCB}" srcOrd="0" destOrd="0" presId="urn:microsoft.com/office/officeart/2005/8/layout/hProcess9"/>
    <dgm:cxn modelId="{67643634-60F9-438D-8921-D41A838AD500}" type="presParOf" srcId="{00408811-FBB5-48B9-A6E8-8E2CC8B9FBCB}" destId="{4226C503-B35A-486A-B9F5-1237700BB054}" srcOrd="0" destOrd="0" presId="urn:microsoft.com/office/officeart/2005/8/layout/hProcess9"/>
    <dgm:cxn modelId="{64FF64B6-5F8B-4749-A836-A58B9A9CCDC6}" type="presParOf" srcId="{00408811-FBB5-48B9-A6E8-8E2CC8B9FBCB}" destId="{CA2594EC-9240-4319-842F-EE9291873FDD}" srcOrd="1" destOrd="0" presId="urn:microsoft.com/office/officeart/2005/8/layout/hProcess9"/>
    <dgm:cxn modelId="{23347D22-B83F-4769-A212-135EE1E9246D}" type="presParOf" srcId="{CA2594EC-9240-4319-842F-EE9291873FDD}" destId="{C2957ABD-1D21-4645-8981-122ABABB3735}" srcOrd="0" destOrd="0" presId="urn:microsoft.com/office/officeart/2005/8/layout/hProcess9"/>
    <dgm:cxn modelId="{C8740D68-D05F-40EB-B348-7BB1DDB18857}" type="presParOf" srcId="{CA2594EC-9240-4319-842F-EE9291873FDD}" destId="{9DE62AB9-5215-422D-8510-A141A80E224C}" srcOrd="1" destOrd="0" presId="urn:microsoft.com/office/officeart/2005/8/layout/hProcess9"/>
    <dgm:cxn modelId="{F66C65F8-34F6-44CE-B526-715E2F57D666}" type="presParOf" srcId="{CA2594EC-9240-4319-842F-EE9291873FDD}" destId="{6C35F724-9F55-4CB9-8251-EF45EB529DB2}"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A783D6-1C0F-4318-87E1-661B078310A1}"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it-IT"/>
        </a:p>
      </dgm:t>
    </dgm:pt>
    <dgm:pt modelId="{3D46B07D-AB11-45BE-976C-F9CD8CDB2410}">
      <dgm:prSet/>
      <dgm:spPr/>
      <dgm:t>
        <a:bodyPr/>
        <a:lstStyle/>
        <a:p>
          <a:pPr rtl="0"/>
          <a:r>
            <a:rPr lang="it-IT" b="1" smtClean="0"/>
            <a:t>DEVE ESSERE ALLEGATA </a:t>
          </a:r>
          <a:endParaRPr lang="it-IT"/>
        </a:p>
      </dgm:t>
    </dgm:pt>
    <dgm:pt modelId="{AAA4E0B4-3314-41F4-94DF-70FCBA9CE496}" type="parTrans" cxnId="{6054ABA9-676F-4874-89F4-66E56789A530}">
      <dgm:prSet/>
      <dgm:spPr/>
      <dgm:t>
        <a:bodyPr/>
        <a:lstStyle/>
        <a:p>
          <a:endParaRPr lang="it-IT"/>
        </a:p>
      </dgm:t>
    </dgm:pt>
    <dgm:pt modelId="{46D5A196-5641-4167-B1CF-9DD97B7870CD}" type="sibTrans" cxnId="{6054ABA9-676F-4874-89F4-66E56789A530}">
      <dgm:prSet/>
      <dgm:spPr/>
      <dgm:t>
        <a:bodyPr/>
        <a:lstStyle/>
        <a:p>
          <a:endParaRPr lang="it-IT"/>
        </a:p>
      </dgm:t>
    </dgm:pt>
    <dgm:pt modelId="{B7017A50-530F-4E59-9441-18C882B57829}">
      <dgm:prSet custT="1"/>
      <dgm:spPr/>
      <dgm:t>
        <a:bodyPr/>
        <a:lstStyle/>
        <a:p>
          <a:pPr rtl="0"/>
          <a:r>
            <a:rPr lang="it-IT" sz="2800" b="1" dirty="0" smtClean="0"/>
            <a:t>LA SCHEDA PARTNER </a:t>
          </a:r>
          <a:endParaRPr lang="it-IT" sz="2800" dirty="0"/>
        </a:p>
      </dgm:t>
    </dgm:pt>
    <dgm:pt modelId="{AA19FCE1-57A0-43DD-B701-6ED25D9B76F0}" type="parTrans" cxnId="{584E4784-9783-4F24-AAA0-9379653D7A1D}">
      <dgm:prSet/>
      <dgm:spPr/>
      <dgm:t>
        <a:bodyPr/>
        <a:lstStyle/>
        <a:p>
          <a:endParaRPr lang="it-IT"/>
        </a:p>
      </dgm:t>
    </dgm:pt>
    <dgm:pt modelId="{DE106E64-3DE2-4EB6-A702-B446D7C1ACE7}" type="sibTrans" cxnId="{584E4784-9783-4F24-AAA0-9379653D7A1D}">
      <dgm:prSet/>
      <dgm:spPr/>
      <dgm:t>
        <a:bodyPr/>
        <a:lstStyle/>
        <a:p>
          <a:endParaRPr lang="it-IT"/>
        </a:p>
      </dgm:t>
    </dgm:pt>
    <dgm:pt modelId="{602CBD36-EB63-4737-B45B-62B54C33DE7B}">
      <dgm:prSet/>
      <dgm:spPr/>
      <dgm:t>
        <a:bodyPr/>
        <a:lstStyle/>
        <a:p>
          <a:pPr rtl="0"/>
          <a:r>
            <a:rPr lang="it-IT" b="1" smtClean="0"/>
            <a:t>(DEBITAMENTE SOTTOSCRITTA)</a:t>
          </a:r>
          <a:endParaRPr lang="it-IT"/>
        </a:p>
      </dgm:t>
    </dgm:pt>
    <dgm:pt modelId="{21D86193-30F8-4D27-B445-9A6F299BF58C}" type="parTrans" cxnId="{526B222C-A243-4C5A-9A66-6FF7E7A5F495}">
      <dgm:prSet/>
      <dgm:spPr/>
      <dgm:t>
        <a:bodyPr/>
        <a:lstStyle/>
        <a:p>
          <a:endParaRPr lang="it-IT"/>
        </a:p>
      </dgm:t>
    </dgm:pt>
    <dgm:pt modelId="{13AFCE27-A34C-4E9E-BA85-433483B597C9}" type="sibTrans" cxnId="{526B222C-A243-4C5A-9A66-6FF7E7A5F495}">
      <dgm:prSet/>
      <dgm:spPr/>
      <dgm:t>
        <a:bodyPr/>
        <a:lstStyle/>
        <a:p>
          <a:endParaRPr lang="it-IT"/>
        </a:p>
      </dgm:t>
    </dgm:pt>
    <dgm:pt modelId="{4CCE447F-DAB3-4F72-BD98-CC47620159F4}">
      <dgm:prSet custT="1"/>
      <dgm:spPr/>
      <dgm:t>
        <a:bodyPr/>
        <a:lstStyle/>
        <a:p>
          <a:pPr rtl="0"/>
          <a:r>
            <a:rPr lang="it-IT" sz="2000" b="1" dirty="0" smtClean="0"/>
            <a:t>responsabilità + impegni + compartecipazione alle attività</a:t>
          </a:r>
          <a:endParaRPr lang="it-IT" sz="2000" dirty="0"/>
        </a:p>
      </dgm:t>
    </dgm:pt>
    <dgm:pt modelId="{5F8025BE-4D9C-4FF5-9EA4-178A0ED63E7B}" type="parTrans" cxnId="{EAD6B72D-9011-4515-8281-A824CB4F13E1}">
      <dgm:prSet/>
      <dgm:spPr/>
      <dgm:t>
        <a:bodyPr/>
        <a:lstStyle/>
        <a:p>
          <a:endParaRPr lang="it-IT"/>
        </a:p>
      </dgm:t>
    </dgm:pt>
    <dgm:pt modelId="{999C07F9-932F-4AC5-AFED-2AF21EF0E329}" type="sibTrans" cxnId="{EAD6B72D-9011-4515-8281-A824CB4F13E1}">
      <dgm:prSet/>
      <dgm:spPr/>
      <dgm:t>
        <a:bodyPr/>
        <a:lstStyle/>
        <a:p>
          <a:endParaRPr lang="it-IT"/>
        </a:p>
      </dgm:t>
    </dgm:pt>
    <dgm:pt modelId="{384F213E-C321-4329-A42D-4D3CD6548372}" type="pres">
      <dgm:prSet presAssocID="{F4A783D6-1C0F-4318-87E1-661B078310A1}" presName="Name0" presStyleCnt="0">
        <dgm:presLayoutVars>
          <dgm:dir/>
          <dgm:animLvl val="lvl"/>
          <dgm:resizeHandles val="exact"/>
        </dgm:presLayoutVars>
      </dgm:prSet>
      <dgm:spPr/>
      <dgm:t>
        <a:bodyPr/>
        <a:lstStyle/>
        <a:p>
          <a:endParaRPr lang="it-IT"/>
        </a:p>
      </dgm:t>
    </dgm:pt>
    <dgm:pt modelId="{C753C1AC-90D0-4DAB-A931-4CFE03DB49A3}" type="pres">
      <dgm:prSet presAssocID="{3D46B07D-AB11-45BE-976C-F9CD8CDB2410}" presName="linNode" presStyleCnt="0"/>
      <dgm:spPr/>
    </dgm:pt>
    <dgm:pt modelId="{9B36F704-FF1B-46B6-8EA0-6D91357B2C67}" type="pres">
      <dgm:prSet presAssocID="{3D46B07D-AB11-45BE-976C-F9CD8CDB2410}" presName="parentText" presStyleLbl="node1" presStyleIdx="0" presStyleCnt="4">
        <dgm:presLayoutVars>
          <dgm:chMax val="1"/>
          <dgm:bulletEnabled val="1"/>
        </dgm:presLayoutVars>
      </dgm:prSet>
      <dgm:spPr/>
      <dgm:t>
        <a:bodyPr/>
        <a:lstStyle/>
        <a:p>
          <a:endParaRPr lang="it-IT"/>
        </a:p>
      </dgm:t>
    </dgm:pt>
    <dgm:pt modelId="{A13551A4-E56C-4266-9ACC-FD68E6D3F273}" type="pres">
      <dgm:prSet presAssocID="{46D5A196-5641-4167-B1CF-9DD97B7870CD}" presName="sp" presStyleCnt="0"/>
      <dgm:spPr/>
    </dgm:pt>
    <dgm:pt modelId="{A2DC8327-DE90-43C9-AE02-9F259802857D}" type="pres">
      <dgm:prSet presAssocID="{B7017A50-530F-4E59-9441-18C882B57829}" presName="linNode" presStyleCnt="0"/>
      <dgm:spPr/>
    </dgm:pt>
    <dgm:pt modelId="{3B5F6689-4CD7-4E65-AD08-44D9054C667D}" type="pres">
      <dgm:prSet presAssocID="{B7017A50-530F-4E59-9441-18C882B57829}" presName="parentText" presStyleLbl="node1" presStyleIdx="1" presStyleCnt="4">
        <dgm:presLayoutVars>
          <dgm:chMax val="1"/>
          <dgm:bulletEnabled val="1"/>
        </dgm:presLayoutVars>
      </dgm:prSet>
      <dgm:spPr/>
      <dgm:t>
        <a:bodyPr/>
        <a:lstStyle/>
        <a:p>
          <a:endParaRPr lang="it-IT"/>
        </a:p>
      </dgm:t>
    </dgm:pt>
    <dgm:pt modelId="{3551C62B-592D-4BC4-AB47-DAA95DBF9D79}" type="pres">
      <dgm:prSet presAssocID="{DE106E64-3DE2-4EB6-A702-B446D7C1ACE7}" presName="sp" presStyleCnt="0"/>
      <dgm:spPr/>
    </dgm:pt>
    <dgm:pt modelId="{C3CCB1B6-A60E-4EE9-9617-47B01B11C8A6}" type="pres">
      <dgm:prSet presAssocID="{602CBD36-EB63-4737-B45B-62B54C33DE7B}" presName="linNode" presStyleCnt="0"/>
      <dgm:spPr/>
    </dgm:pt>
    <dgm:pt modelId="{45511C5A-4885-4A21-AD4E-0E0B29317B10}" type="pres">
      <dgm:prSet presAssocID="{602CBD36-EB63-4737-B45B-62B54C33DE7B}" presName="parentText" presStyleLbl="node1" presStyleIdx="2" presStyleCnt="4">
        <dgm:presLayoutVars>
          <dgm:chMax val="1"/>
          <dgm:bulletEnabled val="1"/>
        </dgm:presLayoutVars>
      </dgm:prSet>
      <dgm:spPr/>
      <dgm:t>
        <a:bodyPr/>
        <a:lstStyle/>
        <a:p>
          <a:endParaRPr lang="it-IT"/>
        </a:p>
      </dgm:t>
    </dgm:pt>
    <dgm:pt modelId="{9B791EAB-8348-4980-8AD4-97CF6DD4058F}" type="pres">
      <dgm:prSet presAssocID="{13AFCE27-A34C-4E9E-BA85-433483B597C9}" presName="sp" presStyleCnt="0"/>
      <dgm:spPr/>
    </dgm:pt>
    <dgm:pt modelId="{CBBDD6FB-B079-42F8-BF21-DA288DA0821A}" type="pres">
      <dgm:prSet presAssocID="{4CCE447F-DAB3-4F72-BD98-CC47620159F4}" presName="linNode" presStyleCnt="0"/>
      <dgm:spPr/>
    </dgm:pt>
    <dgm:pt modelId="{FB752C7F-B8DB-47BF-9CC3-E656A6FA0C6D}" type="pres">
      <dgm:prSet presAssocID="{4CCE447F-DAB3-4F72-BD98-CC47620159F4}" presName="parentText" presStyleLbl="node1" presStyleIdx="3" presStyleCnt="4">
        <dgm:presLayoutVars>
          <dgm:chMax val="1"/>
          <dgm:bulletEnabled val="1"/>
        </dgm:presLayoutVars>
      </dgm:prSet>
      <dgm:spPr/>
      <dgm:t>
        <a:bodyPr/>
        <a:lstStyle/>
        <a:p>
          <a:endParaRPr lang="it-IT"/>
        </a:p>
      </dgm:t>
    </dgm:pt>
  </dgm:ptLst>
  <dgm:cxnLst>
    <dgm:cxn modelId="{526B222C-A243-4C5A-9A66-6FF7E7A5F495}" srcId="{F4A783D6-1C0F-4318-87E1-661B078310A1}" destId="{602CBD36-EB63-4737-B45B-62B54C33DE7B}" srcOrd="2" destOrd="0" parTransId="{21D86193-30F8-4D27-B445-9A6F299BF58C}" sibTransId="{13AFCE27-A34C-4E9E-BA85-433483B597C9}"/>
    <dgm:cxn modelId="{6789B224-D052-4D2A-B4D8-CC9B48900199}" type="presOf" srcId="{F4A783D6-1C0F-4318-87E1-661B078310A1}" destId="{384F213E-C321-4329-A42D-4D3CD6548372}" srcOrd="0" destOrd="0" presId="urn:microsoft.com/office/officeart/2005/8/layout/vList5"/>
    <dgm:cxn modelId="{D6037001-DB24-43D9-BCB5-FA0D6645F717}" type="presOf" srcId="{B7017A50-530F-4E59-9441-18C882B57829}" destId="{3B5F6689-4CD7-4E65-AD08-44D9054C667D}" srcOrd="0" destOrd="0" presId="urn:microsoft.com/office/officeart/2005/8/layout/vList5"/>
    <dgm:cxn modelId="{584E4784-9783-4F24-AAA0-9379653D7A1D}" srcId="{F4A783D6-1C0F-4318-87E1-661B078310A1}" destId="{B7017A50-530F-4E59-9441-18C882B57829}" srcOrd="1" destOrd="0" parTransId="{AA19FCE1-57A0-43DD-B701-6ED25D9B76F0}" sibTransId="{DE106E64-3DE2-4EB6-A702-B446D7C1ACE7}"/>
    <dgm:cxn modelId="{E6DB96E3-A477-4AC0-BCAA-C304D2112AC2}" type="presOf" srcId="{3D46B07D-AB11-45BE-976C-F9CD8CDB2410}" destId="{9B36F704-FF1B-46B6-8EA0-6D91357B2C67}" srcOrd="0" destOrd="0" presId="urn:microsoft.com/office/officeart/2005/8/layout/vList5"/>
    <dgm:cxn modelId="{EAD6B72D-9011-4515-8281-A824CB4F13E1}" srcId="{F4A783D6-1C0F-4318-87E1-661B078310A1}" destId="{4CCE447F-DAB3-4F72-BD98-CC47620159F4}" srcOrd="3" destOrd="0" parTransId="{5F8025BE-4D9C-4FF5-9EA4-178A0ED63E7B}" sibTransId="{999C07F9-932F-4AC5-AFED-2AF21EF0E329}"/>
    <dgm:cxn modelId="{6054ABA9-676F-4874-89F4-66E56789A530}" srcId="{F4A783D6-1C0F-4318-87E1-661B078310A1}" destId="{3D46B07D-AB11-45BE-976C-F9CD8CDB2410}" srcOrd="0" destOrd="0" parTransId="{AAA4E0B4-3314-41F4-94DF-70FCBA9CE496}" sibTransId="{46D5A196-5641-4167-B1CF-9DD97B7870CD}"/>
    <dgm:cxn modelId="{2C6D4F9F-1D18-4C78-8CD4-F797E638FBB7}" type="presOf" srcId="{4CCE447F-DAB3-4F72-BD98-CC47620159F4}" destId="{FB752C7F-B8DB-47BF-9CC3-E656A6FA0C6D}" srcOrd="0" destOrd="0" presId="urn:microsoft.com/office/officeart/2005/8/layout/vList5"/>
    <dgm:cxn modelId="{DF18BBD4-1C50-4620-A543-ECFF489D1AF0}" type="presOf" srcId="{602CBD36-EB63-4737-B45B-62B54C33DE7B}" destId="{45511C5A-4885-4A21-AD4E-0E0B29317B10}" srcOrd="0" destOrd="0" presId="urn:microsoft.com/office/officeart/2005/8/layout/vList5"/>
    <dgm:cxn modelId="{6A5E4038-896F-495B-A75F-DA1370887072}" type="presParOf" srcId="{384F213E-C321-4329-A42D-4D3CD6548372}" destId="{C753C1AC-90D0-4DAB-A931-4CFE03DB49A3}" srcOrd="0" destOrd="0" presId="urn:microsoft.com/office/officeart/2005/8/layout/vList5"/>
    <dgm:cxn modelId="{FA413533-D505-410D-A065-C7BDC185F2AA}" type="presParOf" srcId="{C753C1AC-90D0-4DAB-A931-4CFE03DB49A3}" destId="{9B36F704-FF1B-46B6-8EA0-6D91357B2C67}" srcOrd="0" destOrd="0" presId="urn:microsoft.com/office/officeart/2005/8/layout/vList5"/>
    <dgm:cxn modelId="{7EB0D67E-0404-4941-91A7-9BFCD412C572}" type="presParOf" srcId="{384F213E-C321-4329-A42D-4D3CD6548372}" destId="{A13551A4-E56C-4266-9ACC-FD68E6D3F273}" srcOrd="1" destOrd="0" presId="urn:microsoft.com/office/officeart/2005/8/layout/vList5"/>
    <dgm:cxn modelId="{ADC9D0B2-BA14-4CDF-B609-525F5D7FBC25}" type="presParOf" srcId="{384F213E-C321-4329-A42D-4D3CD6548372}" destId="{A2DC8327-DE90-43C9-AE02-9F259802857D}" srcOrd="2" destOrd="0" presId="urn:microsoft.com/office/officeart/2005/8/layout/vList5"/>
    <dgm:cxn modelId="{BD5AABB7-FD5D-422D-8F91-82EE7BF6614F}" type="presParOf" srcId="{A2DC8327-DE90-43C9-AE02-9F259802857D}" destId="{3B5F6689-4CD7-4E65-AD08-44D9054C667D}" srcOrd="0" destOrd="0" presId="urn:microsoft.com/office/officeart/2005/8/layout/vList5"/>
    <dgm:cxn modelId="{5CBB0FCA-041E-4DB1-B402-F0F6064371E1}" type="presParOf" srcId="{384F213E-C321-4329-A42D-4D3CD6548372}" destId="{3551C62B-592D-4BC4-AB47-DAA95DBF9D79}" srcOrd="3" destOrd="0" presId="urn:microsoft.com/office/officeart/2005/8/layout/vList5"/>
    <dgm:cxn modelId="{703248C4-9DD1-47CE-B5DE-091B1C38D97B}" type="presParOf" srcId="{384F213E-C321-4329-A42D-4D3CD6548372}" destId="{C3CCB1B6-A60E-4EE9-9617-47B01B11C8A6}" srcOrd="4" destOrd="0" presId="urn:microsoft.com/office/officeart/2005/8/layout/vList5"/>
    <dgm:cxn modelId="{84A5D98B-154E-4610-BF69-75E6E2728CE7}" type="presParOf" srcId="{C3CCB1B6-A60E-4EE9-9617-47B01B11C8A6}" destId="{45511C5A-4885-4A21-AD4E-0E0B29317B10}" srcOrd="0" destOrd="0" presId="urn:microsoft.com/office/officeart/2005/8/layout/vList5"/>
    <dgm:cxn modelId="{0A09F292-A665-46BA-8693-13FB38B35F4E}" type="presParOf" srcId="{384F213E-C321-4329-A42D-4D3CD6548372}" destId="{9B791EAB-8348-4980-8AD4-97CF6DD4058F}" srcOrd="5" destOrd="0" presId="urn:microsoft.com/office/officeart/2005/8/layout/vList5"/>
    <dgm:cxn modelId="{AF817843-CC1F-4B46-A881-6C11F04D151C}" type="presParOf" srcId="{384F213E-C321-4329-A42D-4D3CD6548372}" destId="{CBBDD6FB-B079-42F8-BF21-DA288DA0821A}" srcOrd="6" destOrd="0" presId="urn:microsoft.com/office/officeart/2005/8/layout/vList5"/>
    <dgm:cxn modelId="{6C8804B5-A528-486F-8EF8-9885ABF3A5E9}" type="presParOf" srcId="{CBBDD6FB-B079-42F8-BF21-DA288DA0821A}" destId="{FB752C7F-B8DB-47BF-9CC3-E656A6FA0C6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4D99DD-D1E5-4DC8-BC1E-76AF578CB65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E688BF05-133B-4BBF-B3D1-08464516A165}">
      <dgm:prSet/>
      <dgm:spPr/>
      <dgm:t>
        <a:bodyPr/>
        <a:lstStyle/>
        <a:p>
          <a:pPr algn="just" rtl="0"/>
          <a:r>
            <a:rPr lang="it-IT" b="1" dirty="0" smtClean="0"/>
            <a:t>personale con contratto di lavoro subordinato o autonomo occasionale, addetto all’attività amministrativa dell’associazione </a:t>
          </a:r>
          <a:r>
            <a:rPr lang="it-IT" b="1" dirty="0" smtClean="0">
              <a:solidFill>
                <a:srgbClr val="FF0000"/>
              </a:solidFill>
            </a:rPr>
            <a:t>esclusivamente</a:t>
          </a:r>
          <a:r>
            <a:rPr lang="it-IT" b="1" dirty="0" smtClean="0"/>
            <a:t> in relazione al progetto finanziato. Qualora il personale sia addetto anche ad altre attività, devono essere esplicitati i criteri per la definizione della quota parte dell'orario e del costo direttamente riferibile al progetto, pena l'inammissibilità della spesa.</a:t>
          </a:r>
          <a:endParaRPr lang="it-IT" b="1" dirty="0"/>
        </a:p>
      </dgm:t>
    </dgm:pt>
    <dgm:pt modelId="{4A429000-9893-460C-B165-6DCFD7366F8A}" type="parTrans" cxnId="{EC11096F-B54B-437D-A9B1-C405CF640CD5}">
      <dgm:prSet/>
      <dgm:spPr/>
      <dgm:t>
        <a:bodyPr/>
        <a:lstStyle/>
        <a:p>
          <a:endParaRPr lang="it-IT"/>
        </a:p>
      </dgm:t>
    </dgm:pt>
    <dgm:pt modelId="{8BB9E749-DFEE-4685-8B0E-4F83E702A5AD}" type="sibTrans" cxnId="{EC11096F-B54B-437D-A9B1-C405CF640CD5}">
      <dgm:prSet/>
      <dgm:spPr/>
      <dgm:t>
        <a:bodyPr/>
        <a:lstStyle/>
        <a:p>
          <a:endParaRPr lang="it-IT"/>
        </a:p>
      </dgm:t>
    </dgm:pt>
    <dgm:pt modelId="{60250785-29A7-482E-BE5F-2A9583E98AD4}" type="pres">
      <dgm:prSet presAssocID="{8E4D99DD-D1E5-4DC8-BC1E-76AF578CB655}" presName="linear" presStyleCnt="0">
        <dgm:presLayoutVars>
          <dgm:animLvl val="lvl"/>
          <dgm:resizeHandles val="exact"/>
        </dgm:presLayoutVars>
      </dgm:prSet>
      <dgm:spPr/>
      <dgm:t>
        <a:bodyPr/>
        <a:lstStyle/>
        <a:p>
          <a:endParaRPr lang="it-IT"/>
        </a:p>
      </dgm:t>
    </dgm:pt>
    <dgm:pt modelId="{DAC5A891-FA9F-417D-859E-B2D32BA3E8B1}" type="pres">
      <dgm:prSet presAssocID="{E688BF05-133B-4BBF-B3D1-08464516A165}" presName="parentText" presStyleLbl="node1" presStyleIdx="0" presStyleCnt="1">
        <dgm:presLayoutVars>
          <dgm:chMax val="0"/>
          <dgm:bulletEnabled val="1"/>
        </dgm:presLayoutVars>
      </dgm:prSet>
      <dgm:spPr/>
      <dgm:t>
        <a:bodyPr/>
        <a:lstStyle/>
        <a:p>
          <a:endParaRPr lang="it-IT"/>
        </a:p>
      </dgm:t>
    </dgm:pt>
  </dgm:ptLst>
  <dgm:cxnLst>
    <dgm:cxn modelId="{735483A6-A622-4B71-99FB-AC44143CD097}" type="presOf" srcId="{8E4D99DD-D1E5-4DC8-BC1E-76AF578CB655}" destId="{60250785-29A7-482E-BE5F-2A9583E98AD4}" srcOrd="0" destOrd="0" presId="urn:microsoft.com/office/officeart/2005/8/layout/vList2"/>
    <dgm:cxn modelId="{EC11096F-B54B-437D-A9B1-C405CF640CD5}" srcId="{8E4D99DD-D1E5-4DC8-BC1E-76AF578CB655}" destId="{E688BF05-133B-4BBF-B3D1-08464516A165}" srcOrd="0" destOrd="0" parTransId="{4A429000-9893-460C-B165-6DCFD7366F8A}" sibTransId="{8BB9E749-DFEE-4685-8B0E-4F83E702A5AD}"/>
    <dgm:cxn modelId="{6A1A023E-8ECB-49FC-BA85-3F3617257329}" type="presOf" srcId="{E688BF05-133B-4BBF-B3D1-08464516A165}" destId="{DAC5A891-FA9F-417D-859E-B2D32BA3E8B1}" srcOrd="0" destOrd="0" presId="urn:microsoft.com/office/officeart/2005/8/layout/vList2"/>
    <dgm:cxn modelId="{EA5D19AA-335D-4790-82C0-7FD61A203D84}" type="presParOf" srcId="{60250785-29A7-482E-BE5F-2A9583E98AD4}" destId="{DAC5A891-FA9F-417D-859E-B2D32BA3E8B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85830-7CB6-4B9B-99CB-3C43D615BE7B}">
      <dsp:nvSpPr>
        <dsp:cNvPr id="0" name=""/>
        <dsp:cNvSpPr/>
      </dsp:nvSpPr>
      <dsp:spPr>
        <a:xfrm rot="5400000">
          <a:off x="-497586" y="1489908"/>
          <a:ext cx="3317243" cy="232207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it-IT" sz="2300" b="1" kern="1200" smtClean="0"/>
            <a:t>Associazioni di Promozione Sociale </a:t>
          </a:r>
          <a:r>
            <a:rPr lang="it-IT" sz="2300" kern="1200" smtClean="0"/>
            <a:t>per:</a:t>
          </a:r>
          <a:endParaRPr lang="it-IT" sz="2300" kern="1200"/>
        </a:p>
      </dsp:txBody>
      <dsp:txXfrm rot="-5400000">
        <a:off x="1" y="2153356"/>
        <a:ext cx="2322070" cy="995173"/>
      </dsp:txXfrm>
    </dsp:sp>
    <dsp:sp modelId="{DAABB0BB-601B-4475-8A7C-D1CE4D158AD9}">
      <dsp:nvSpPr>
        <dsp:cNvPr id="0" name=""/>
        <dsp:cNvSpPr/>
      </dsp:nvSpPr>
      <dsp:spPr>
        <a:xfrm rot="5400000">
          <a:off x="3412033" y="-1088795"/>
          <a:ext cx="4138518" cy="63184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rtl="0">
            <a:lnSpc>
              <a:spcPct val="90000"/>
            </a:lnSpc>
            <a:spcBef>
              <a:spcPct val="0"/>
            </a:spcBef>
            <a:spcAft>
              <a:spcPct val="15000"/>
            </a:spcAft>
            <a:buChar char="••"/>
          </a:pPr>
          <a:r>
            <a:rPr lang="it-IT" sz="3600" b="1" kern="1200" dirty="0" smtClean="0"/>
            <a:t>progetti di utilità sociale - </a:t>
          </a:r>
          <a:r>
            <a:rPr lang="it-IT" sz="3600" b="1" kern="1200" dirty="0" smtClean="0">
              <a:solidFill>
                <a:srgbClr val="FF0000"/>
              </a:solidFill>
            </a:rPr>
            <a:t>art. 23 </a:t>
          </a:r>
          <a:r>
            <a:rPr lang="it-IT" sz="3600" b="1" kern="1200" dirty="0" smtClean="0"/>
            <a:t>L.R. 23/2012 - </a:t>
          </a:r>
          <a:endParaRPr lang="it-IT" sz="3600" kern="1200" dirty="0"/>
        </a:p>
        <a:p>
          <a:pPr marL="285750" lvl="1" indent="-285750" algn="l" defTabSz="1600200" rtl="0">
            <a:lnSpc>
              <a:spcPct val="90000"/>
            </a:lnSpc>
            <a:spcBef>
              <a:spcPct val="0"/>
            </a:spcBef>
            <a:spcAft>
              <a:spcPct val="15000"/>
            </a:spcAft>
            <a:buChar char="••"/>
          </a:pPr>
          <a:r>
            <a:rPr lang="it-IT" sz="3600" kern="1200" dirty="0" smtClean="0"/>
            <a:t>iniziative di </a:t>
          </a:r>
          <a:r>
            <a:rPr lang="it-IT" sz="3600" b="1" kern="1200" dirty="0" smtClean="0"/>
            <a:t>formazione</a:t>
          </a:r>
          <a:r>
            <a:rPr lang="it-IT" sz="3600" kern="1200" dirty="0" smtClean="0"/>
            <a:t> e </a:t>
          </a:r>
          <a:r>
            <a:rPr lang="it-IT" sz="3600" b="1" kern="1200" dirty="0" smtClean="0"/>
            <a:t>aggiornamento</a:t>
          </a:r>
          <a:r>
            <a:rPr lang="it-IT" sz="3600" kern="1200" dirty="0" smtClean="0"/>
            <a:t> degli associati </a:t>
          </a:r>
          <a:r>
            <a:rPr lang="it-IT" sz="3600" b="1" kern="1200" dirty="0" smtClean="0"/>
            <a:t>- </a:t>
          </a:r>
          <a:r>
            <a:rPr lang="it-IT" sz="3600" b="1" kern="1200" dirty="0" smtClean="0">
              <a:solidFill>
                <a:srgbClr val="FF0000"/>
              </a:solidFill>
            </a:rPr>
            <a:t>art. 28 </a:t>
          </a:r>
          <a:r>
            <a:rPr lang="it-IT" sz="3600" b="1" kern="1200" dirty="0" smtClean="0"/>
            <a:t>L.R. 23/2012 - </a:t>
          </a:r>
          <a:endParaRPr lang="it-IT" sz="3600" kern="1200" dirty="0"/>
        </a:p>
        <a:p>
          <a:pPr marL="285750" lvl="1" indent="-285750" algn="l" defTabSz="1600200" rtl="0">
            <a:lnSpc>
              <a:spcPct val="90000"/>
            </a:lnSpc>
            <a:spcBef>
              <a:spcPct val="0"/>
            </a:spcBef>
            <a:spcAft>
              <a:spcPct val="15000"/>
            </a:spcAft>
            <a:buChar char="••"/>
          </a:pPr>
          <a:endParaRPr lang="it-IT" sz="3600" kern="1200"/>
        </a:p>
      </dsp:txBody>
      <dsp:txXfrm rot="-5400000">
        <a:off x="2322070" y="203194"/>
        <a:ext cx="6116418" cy="37344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6C503-B35A-486A-B9F5-1237700BB054}">
      <dsp:nvSpPr>
        <dsp:cNvPr id="0" name=""/>
        <dsp:cNvSpPr/>
      </dsp:nvSpPr>
      <dsp:spPr>
        <a:xfrm>
          <a:off x="604361" y="0"/>
          <a:ext cx="6849428" cy="35052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957ABD-1D21-4645-8981-122ABABB3735}">
      <dsp:nvSpPr>
        <dsp:cNvPr id="0" name=""/>
        <dsp:cNvSpPr/>
      </dsp:nvSpPr>
      <dsp:spPr>
        <a:xfrm>
          <a:off x="0" y="1087761"/>
          <a:ext cx="3905773" cy="1402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it-IT" sz="3000" b="1" kern="1200" dirty="0" smtClean="0">
              <a:solidFill>
                <a:srgbClr val="FF0000"/>
              </a:solidFill>
            </a:rPr>
            <a:t>(PEC)</a:t>
          </a:r>
          <a:endParaRPr lang="it-IT" sz="3000" kern="1200" dirty="0">
            <a:solidFill>
              <a:srgbClr val="FF0000"/>
            </a:solidFill>
          </a:endParaRPr>
        </a:p>
      </dsp:txBody>
      <dsp:txXfrm>
        <a:off x="68444" y="1156205"/>
        <a:ext cx="3768885" cy="1265192"/>
      </dsp:txXfrm>
    </dsp:sp>
    <dsp:sp modelId="{6C35F724-9F55-4CB9-8251-EF45EB529DB2}">
      <dsp:nvSpPr>
        <dsp:cNvPr id="0" name=""/>
        <dsp:cNvSpPr/>
      </dsp:nvSpPr>
      <dsp:spPr>
        <a:xfrm>
          <a:off x="4150656" y="1051559"/>
          <a:ext cx="3905773" cy="1402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it-IT" sz="3000" b="1" kern="1200" dirty="0" smtClean="0">
              <a:solidFill>
                <a:srgbClr val="FF0000"/>
              </a:solidFill>
            </a:rPr>
            <a:t>DEVE ESSERE INTESTATA ALL’ORGANIZZAZIONE RICHIEDENTE</a:t>
          </a:r>
          <a:endParaRPr lang="it-IT" sz="3000" kern="1200" dirty="0">
            <a:solidFill>
              <a:srgbClr val="FF0000"/>
            </a:solidFill>
          </a:endParaRPr>
        </a:p>
      </dsp:txBody>
      <dsp:txXfrm>
        <a:off x="4219100" y="1120003"/>
        <a:ext cx="3768885" cy="1265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6F704-FF1B-46B6-8EA0-6D91357B2C67}">
      <dsp:nvSpPr>
        <dsp:cNvPr id="0" name=""/>
        <dsp:cNvSpPr/>
      </dsp:nvSpPr>
      <dsp:spPr>
        <a:xfrm>
          <a:off x="2694535" y="1754"/>
          <a:ext cx="3031351" cy="8437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it-IT" sz="2400" b="1" kern="1200" smtClean="0"/>
            <a:t>DEVE ESSERE ALLEGATA </a:t>
          </a:r>
          <a:endParaRPr lang="it-IT" sz="2400" kern="1200"/>
        </a:p>
      </dsp:txBody>
      <dsp:txXfrm>
        <a:off x="2735725" y="42944"/>
        <a:ext cx="2948971" cy="761401"/>
      </dsp:txXfrm>
    </dsp:sp>
    <dsp:sp modelId="{3B5F6689-4CD7-4E65-AD08-44D9054C667D}">
      <dsp:nvSpPr>
        <dsp:cNvPr id="0" name=""/>
        <dsp:cNvSpPr/>
      </dsp:nvSpPr>
      <dsp:spPr>
        <a:xfrm>
          <a:off x="2694535" y="887724"/>
          <a:ext cx="3031351" cy="8437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it-IT" sz="2800" b="1" kern="1200" dirty="0" smtClean="0"/>
            <a:t>LA SCHEDA PARTNER </a:t>
          </a:r>
          <a:endParaRPr lang="it-IT" sz="2800" kern="1200" dirty="0"/>
        </a:p>
      </dsp:txBody>
      <dsp:txXfrm>
        <a:off x="2735725" y="928914"/>
        <a:ext cx="2948971" cy="761401"/>
      </dsp:txXfrm>
    </dsp:sp>
    <dsp:sp modelId="{45511C5A-4885-4A21-AD4E-0E0B29317B10}">
      <dsp:nvSpPr>
        <dsp:cNvPr id="0" name=""/>
        <dsp:cNvSpPr/>
      </dsp:nvSpPr>
      <dsp:spPr>
        <a:xfrm>
          <a:off x="2694535" y="1773694"/>
          <a:ext cx="3031351" cy="8437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it-IT" sz="2400" b="1" kern="1200" smtClean="0"/>
            <a:t>(DEBITAMENTE SOTTOSCRITTA)</a:t>
          </a:r>
          <a:endParaRPr lang="it-IT" sz="2400" kern="1200"/>
        </a:p>
      </dsp:txBody>
      <dsp:txXfrm>
        <a:off x="2735725" y="1814884"/>
        <a:ext cx="2948971" cy="761401"/>
      </dsp:txXfrm>
    </dsp:sp>
    <dsp:sp modelId="{FB752C7F-B8DB-47BF-9CC3-E656A6FA0C6D}">
      <dsp:nvSpPr>
        <dsp:cNvPr id="0" name=""/>
        <dsp:cNvSpPr/>
      </dsp:nvSpPr>
      <dsp:spPr>
        <a:xfrm>
          <a:off x="2694535" y="2659664"/>
          <a:ext cx="3031351" cy="8437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it-IT" sz="2000" b="1" kern="1200" dirty="0" smtClean="0"/>
            <a:t>responsabilità + impegni + compartecipazione alle attività</a:t>
          </a:r>
          <a:endParaRPr lang="it-IT" sz="2000" kern="1200" dirty="0"/>
        </a:p>
      </dsp:txBody>
      <dsp:txXfrm>
        <a:off x="2735725" y="2700854"/>
        <a:ext cx="2948971" cy="7614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5A891-FA9F-417D-859E-B2D32BA3E8B1}">
      <dsp:nvSpPr>
        <dsp:cNvPr id="0" name=""/>
        <dsp:cNvSpPr/>
      </dsp:nvSpPr>
      <dsp:spPr>
        <a:xfrm>
          <a:off x="0" y="49079"/>
          <a:ext cx="8058151" cy="340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r>
            <a:rPr lang="it-IT" sz="2600" b="1" kern="1200" dirty="0" smtClean="0"/>
            <a:t>personale con contratto di lavoro subordinato o autonomo occasionale, addetto all’attività amministrativa dell’associazione </a:t>
          </a:r>
          <a:r>
            <a:rPr lang="it-IT" sz="2600" b="1" kern="1200" dirty="0" smtClean="0">
              <a:solidFill>
                <a:srgbClr val="FF0000"/>
              </a:solidFill>
            </a:rPr>
            <a:t>esclusivamente</a:t>
          </a:r>
          <a:r>
            <a:rPr lang="it-IT" sz="2600" b="1" kern="1200" dirty="0" smtClean="0"/>
            <a:t> in relazione al progetto finanziato. Qualora il personale sia addetto anche ad altre attività, devono essere esplicitati i criteri per la definizione della quota parte dell'orario e del costo direttamente riferibile al progetto, pena l'inammissibilità della spesa.</a:t>
          </a:r>
          <a:endParaRPr lang="it-IT" sz="2600" b="1" kern="1200" dirty="0"/>
        </a:p>
      </dsp:txBody>
      <dsp:txXfrm>
        <a:off x="166318" y="215397"/>
        <a:ext cx="7725515" cy="307440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3" y="2"/>
            <a:ext cx="4436114" cy="35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2" tIns="47376" rIns="94752" bIns="47376"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1" name="Rectangle 3"/>
          <p:cNvSpPr>
            <a:spLocks noGrp="1" noChangeArrowheads="1"/>
          </p:cNvSpPr>
          <p:nvPr>
            <p:ph type="dt" sz="quarter" idx="1"/>
          </p:nvPr>
        </p:nvSpPr>
        <p:spPr bwMode="auto">
          <a:xfrm>
            <a:off x="5798500" y="2"/>
            <a:ext cx="4436114" cy="35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2" tIns="47376" rIns="94752" bIns="47376"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58372" name="Rectangle 4"/>
          <p:cNvSpPr>
            <a:spLocks noGrp="1" noChangeArrowheads="1"/>
          </p:cNvSpPr>
          <p:nvPr>
            <p:ph type="ftr" sz="quarter" idx="2"/>
          </p:nvPr>
        </p:nvSpPr>
        <p:spPr bwMode="auto">
          <a:xfrm>
            <a:off x="3" y="6743940"/>
            <a:ext cx="4436114" cy="35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2" tIns="47376" rIns="94752" bIns="47376"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3" name="Rectangle 5"/>
          <p:cNvSpPr>
            <a:spLocks noGrp="1" noChangeArrowheads="1"/>
          </p:cNvSpPr>
          <p:nvPr>
            <p:ph type="sldNum" sz="quarter" idx="3"/>
          </p:nvPr>
        </p:nvSpPr>
        <p:spPr bwMode="auto">
          <a:xfrm>
            <a:off x="5798500" y="6743940"/>
            <a:ext cx="4436114" cy="35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2" tIns="47376" rIns="94752" bIns="47376" numCol="1" anchor="b" anchorCtr="0" compatLnSpc="1">
            <a:prstTxWarp prst="textNoShape">
              <a:avLst/>
            </a:prstTxWarp>
          </a:bodyPr>
          <a:lstStyle>
            <a:lvl1pPr algn="r">
              <a:defRPr sz="1200">
                <a:latin typeface="Times New Roman" pitchFamily="18" charset="0"/>
              </a:defRPr>
            </a:lvl1pPr>
          </a:lstStyle>
          <a:p>
            <a:pPr>
              <a:defRPr/>
            </a:pPr>
            <a:fld id="{F399FC1A-E90D-41E4-85F1-0BAD669E3EE2}" type="slidenum">
              <a:rPr lang="it-IT"/>
              <a:pPr>
                <a:defRPr/>
              </a:pPr>
              <a:t>‹N›</a:t>
            </a:fld>
            <a:endParaRPr lang="it-IT"/>
          </a:p>
        </p:txBody>
      </p:sp>
    </p:spTree>
    <p:extLst>
      <p:ext uri="{BB962C8B-B14F-4D97-AF65-F5344CB8AC3E}">
        <p14:creationId xmlns:p14="http://schemas.microsoft.com/office/powerpoint/2010/main" val="2794531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3" y="2"/>
            <a:ext cx="4436114" cy="35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2" tIns="47376" rIns="94752" bIns="47376"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1" name="Rectangle 3"/>
          <p:cNvSpPr>
            <a:spLocks noGrp="1" noChangeArrowheads="1"/>
          </p:cNvSpPr>
          <p:nvPr>
            <p:ph type="dt" idx="1"/>
          </p:nvPr>
        </p:nvSpPr>
        <p:spPr bwMode="auto">
          <a:xfrm>
            <a:off x="5798500" y="2"/>
            <a:ext cx="4436114" cy="35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2" tIns="47376" rIns="94752" bIns="47376"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33796" name="Rectangle 4"/>
          <p:cNvSpPr>
            <a:spLocks noGrp="1" noRot="1" noChangeAspect="1" noChangeArrowheads="1" noTextEdit="1"/>
          </p:cNvSpPr>
          <p:nvPr>
            <p:ph type="sldImg" idx="2"/>
          </p:nvPr>
        </p:nvSpPr>
        <p:spPr bwMode="auto">
          <a:xfrm>
            <a:off x="3343275" y="533400"/>
            <a:ext cx="3548063" cy="2662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1364778" y="3371971"/>
            <a:ext cx="7505064" cy="3194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2" tIns="47376" rIns="94752" bIns="47376"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53254" name="Rectangle 6"/>
          <p:cNvSpPr>
            <a:spLocks noGrp="1" noChangeArrowheads="1"/>
          </p:cNvSpPr>
          <p:nvPr>
            <p:ph type="ftr" sz="quarter" idx="4"/>
          </p:nvPr>
        </p:nvSpPr>
        <p:spPr bwMode="auto">
          <a:xfrm>
            <a:off x="3" y="6743940"/>
            <a:ext cx="4436114" cy="35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2" tIns="47376" rIns="94752" bIns="47376"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5" name="Rectangle 7"/>
          <p:cNvSpPr>
            <a:spLocks noGrp="1" noChangeArrowheads="1"/>
          </p:cNvSpPr>
          <p:nvPr>
            <p:ph type="sldNum" sz="quarter" idx="5"/>
          </p:nvPr>
        </p:nvSpPr>
        <p:spPr bwMode="auto">
          <a:xfrm>
            <a:off x="5798500" y="6743940"/>
            <a:ext cx="4436114" cy="35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2" tIns="47376" rIns="94752" bIns="47376" numCol="1" anchor="b" anchorCtr="0" compatLnSpc="1">
            <a:prstTxWarp prst="textNoShape">
              <a:avLst/>
            </a:prstTxWarp>
          </a:bodyPr>
          <a:lstStyle>
            <a:lvl1pPr algn="r">
              <a:defRPr sz="1200">
                <a:latin typeface="Times New Roman" pitchFamily="18" charset="0"/>
              </a:defRPr>
            </a:lvl1pPr>
          </a:lstStyle>
          <a:p>
            <a:pPr>
              <a:defRPr/>
            </a:pPr>
            <a:fld id="{220712D0-D001-4D7A-B99F-A7873A6B09F8}" type="slidenum">
              <a:rPr lang="it-IT"/>
              <a:pPr>
                <a:defRPr/>
              </a:pPr>
              <a:t>‹N›</a:t>
            </a:fld>
            <a:endParaRPr lang="it-IT"/>
          </a:p>
        </p:txBody>
      </p:sp>
    </p:spTree>
    <p:extLst>
      <p:ext uri="{BB962C8B-B14F-4D97-AF65-F5344CB8AC3E}">
        <p14:creationId xmlns:p14="http://schemas.microsoft.com/office/powerpoint/2010/main" val="3637958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4600">
                <a:solidFill>
                  <a:schemeClr val="tx1"/>
                </a:solidFill>
                <a:latin typeface="DecimaWE Rg" pitchFamily="2" charset="0"/>
              </a:defRPr>
            </a:lvl1pPr>
            <a:lvl2pPr marL="769867" indent="-296102" eaLnBrk="0" hangingPunct="0">
              <a:defRPr sz="4600">
                <a:solidFill>
                  <a:schemeClr val="tx1"/>
                </a:solidFill>
                <a:latin typeface="DecimaWE Rg" pitchFamily="2" charset="0"/>
              </a:defRPr>
            </a:lvl2pPr>
            <a:lvl3pPr marL="1184412" indent="-236882" eaLnBrk="0" hangingPunct="0">
              <a:defRPr sz="4600">
                <a:solidFill>
                  <a:schemeClr val="tx1"/>
                </a:solidFill>
                <a:latin typeface="DecimaWE Rg" pitchFamily="2" charset="0"/>
              </a:defRPr>
            </a:lvl3pPr>
            <a:lvl4pPr marL="1658178" indent="-236882" eaLnBrk="0" hangingPunct="0">
              <a:defRPr sz="4600">
                <a:solidFill>
                  <a:schemeClr val="tx1"/>
                </a:solidFill>
                <a:latin typeface="DecimaWE Rg" pitchFamily="2" charset="0"/>
              </a:defRPr>
            </a:lvl4pPr>
            <a:lvl5pPr marL="2131942" indent="-236882" eaLnBrk="0" hangingPunct="0">
              <a:defRPr sz="4600">
                <a:solidFill>
                  <a:schemeClr val="tx1"/>
                </a:solidFill>
                <a:latin typeface="DecimaWE Rg" pitchFamily="2" charset="0"/>
              </a:defRPr>
            </a:lvl5pPr>
            <a:lvl6pPr marL="2605708" indent="-236882" algn="ctr" eaLnBrk="0" fontAlgn="base" hangingPunct="0">
              <a:spcBef>
                <a:spcPct val="0"/>
              </a:spcBef>
              <a:spcAft>
                <a:spcPct val="0"/>
              </a:spcAft>
              <a:defRPr sz="4600">
                <a:solidFill>
                  <a:schemeClr val="tx1"/>
                </a:solidFill>
                <a:latin typeface="DecimaWE Rg" pitchFamily="2" charset="0"/>
              </a:defRPr>
            </a:lvl6pPr>
            <a:lvl7pPr marL="3079474" indent="-236882" algn="ctr" eaLnBrk="0" fontAlgn="base" hangingPunct="0">
              <a:spcBef>
                <a:spcPct val="0"/>
              </a:spcBef>
              <a:spcAft>
                <a:spcPct val="0"/>
              </a:spcAft>
              <a:defRPr sz="4600">
                <a:solidFill>
                  <a:schemeClr val="tx1"/>
                </a:solidFill>
                <a:latin typeface="DecimaWE Rg" pitchFamily="2" charset="0"/>
              </a:defRPr>
            </a:lvl7pPr>
            <a:lvl8pPr marL="3553238" indent="-236882" algn="ctr" eaLnBrk="0" fontAlgn="base" hangingPunct="0">
              <a:spcBef>
                <a:spcPct val="0"/>
              </a:spcBef>
              <a:spcAft>
                <a:spcPct val="0"/>
              </a:spcAft>
              <a:defRPr sz="4600">
                <a:solidFill>
                  <a:schemeClr val="tx1"/>
                </a:solidFill>
                <a:latin typeface="DecimaWE Rg" pitchFamily="2" charset="0"/>
              </a:defRPr>
            </a:lvl8pPr>
            <a:lvl9pPr marL="4027003" indent="-236882" algn="ctr" eaLnBrk="0" fontAlgn="base" hangingPunct="0">
              <a:spcBef>
                <a:spcPct val="0"/>
              </a:spcBef>
              <a:spcAft>
                <a:spcPct val="0"/>
              </a:spcAft>
              <a:defRPr sz="4600">
                <a:solidFill>
                  <a:schemeClr val="tx1"/>
                </a:solidFill>
                <a:latin typeface="DecimaWE Rg" pitchFamily="2" charset="0"/>
              </a:defRPr>
            </a:lvl9pPr>
          </a:lstStyle>
          <a:p>
            <a:pPr eaLnBrk="1" hangingPunct="1"/>
            <a:fld id="{65C028A0-E1E6-466E-AFF5-EDA6D9BDD97B}" type="slidenum">
              <a:rPr lang="it-IT" sz="1200">
                <a:latin typeface="Times New Roman" pitchFamily="18" charset="0"/>
              </a:rPr>
              <a:pPr eaLnBrk="1" hangingPunct="1"/>
              <a:t>4</a:t>
            </a:fld>
            <a:endParaRPr lang="it-IT" sz="1200">
              <a:latin typeface="Times New Roman" pitchFamily="18" charset="0"/>
            </a:endParaRPr>
          </a:p>
        </p:txBody>
      </p:sp>
      <p:sp>
        <p:nvSpPr>
          <p:cNvPr id="34819" name="Rectangle 2"/>
          <p:cNvSpPr>
            <a:spLocks noGrp="1" noRot="1" noChangeAspect="1" noChangeArrowheads="1" noTextEdit="1"/>
          </p:cNvSpPr>
          <p:nvPr>
            <p:ph type="sldImg"/>
          </p:nvPr>
        </p:nvSpPr>
        <p:spPr>
          <a:xfrm>
            <a:off x="3343275" y="533400"/>
            <a:ext cx="3548063" cy="2662238"/>
          </a:xfrm>
          <a:ln/>
        </p:spPr>
      </p:sp>
      <p:sp>
        <p:nvSpPr>
          <p:cNvPr id="34820" name="Rectangle 3"/>
          <p:cNvSpPr>
            <a:spLocks noGrp="1" noChangeArrowheads="1"/>
          </p:cNvSpPr>
          <p:nvPr>
            <p:ph type="body" idx="1"/>
          </p:nvPr>
        </p:nvSpPr>
        <p:spPr>
          <a:noFill/>
        </p:spPr>
        <p:txBody>
          <a:bodyPr/>
          <a:lstStyle/>
          <a:p>
            <a:pPr eaLnBrk="1" hangingPunct="1"/>
            <a:r>
              <a:rPr lang="it-IT" smtClean="0"/>
              <a:t>Capo I – Sviluppo competitivo delle PMI - continua</a:t>
            </a:r>
          </a:p>
        </p:txBody>
      </p:sp>
    </p:spTree>
    <p:extLst>
      <p:ext uri="{BB962C8B-B14F-4D97-AF65-F5344CB8AC3E}">
        <p14:creationId xmlns:p14="http://schemas.microsoft.com/office/powerpoint/2010/main" val="135059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ext Box 1030"/>
          <p:cNvSpPr txBox="1">
            <a:spLocks noChangeArrowheads="1"/>
          </p:cNvSpPr>
          <p:nvPr userDrawn="1"/>
        </p:nvSpPr>
        <p:spPr bwMode="auto">
          <a:xfrm>
            <a:off x="2914651" y="228601"/>
            <a:ext cx="5943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r>
              <a:rPr lang="en-US" sz="2000" smtClean="0">
                <a:solidFill>
                  <a:schemeClr val="bg1"/>
                </a:solidFill>
                <a:latin typeface="DecimaUNI02 Rg" pitchFamily="50" charset="0"/>
              </a:rPr>
              <a:t>Al servizio di gente unica</a:t>
            </a:r>
            <a:endParaRPr lang="it-IT" sz="2000" smtClean="0">
              <a:solidFill>
                <a:schemeClr val="bg1"/>
              </a:solidFill>
              <a:latin typeface="DecimaUNI02 Rg" pitchFamily="50" charset="0"/>
            </a:endParaRPr>
          </a:p>
        </p:txBody>
      </p:sp>
      <p:sp>
        <p:nvSpPr>
          <p:cNvPr id="3" name="Text Box 1032"/>
          <p:cNvSpPr txBox="1">
            <a:spLocks noChangeArrowheads="1"/>
          </p:cNvSpPr>
          <p:nvPr userDrawn="1"/>
        </p:nvSpPr>
        <p:spPr bwMode="auto">
          <a:xfrm>
            <a:off x="3257551" y="5029201"/>
            <a:ext cx="302895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800" smtClean="0">
              <a:solidFill>
                <a:schemeClr val="bg1"/>
              </a:solidFill>
              <a:latin typeface="DecimaUNI02 Rg" pitchFamily="50" charset="0"/>
            </a:endParaRPr>
          </a:p>
        </p:txBody>
      </p:sp>
      <p:sp>
        <p:nvSpPr>
          <p:cNvPr id="4" name="Text Box 1033"/>
          <p:cNvSpPr txBox="1">
            <a:spLocks noChangeArrowheads="1"/>
          </p:cNvSpPr>
          <p:nvPr userDrawn="1"/>
        </p:nvSpPr>
        <p:spPr bwMode="auto">
          <a:xfrm>
            <a:off x="2" y="6096001"/>
            <a:ext cx="24003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mtClean="0">
              <a:latin typeface="Times New Roman" pitchFamily="18" charset="0"/>
            </a:endParaRPr>
          </a:p>
        </p:txBody>
      </p:sp>
    </p:spTree>
    <p:extLst>
      <p:ext uri="{BB962C8B-B14F-4D97-AF65-F5344CB8AC3E}">
        <p14:creationId xmlns:p14="http://schemas.microsoft.com/office/powerpoint/2010/main" val="339215362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423508016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443666" y="990600"/>
            <a:ext cx="2014537" cy="44958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00052" y="990600"/>
            <a:ext cx="5891213" cy="4495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46427512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400051" y="990600"/>
            <a:ext cx="8058151" cy="762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00052" y="1981200"/>
            <a:ext cx="3952875" cy="3505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grafico 3"/>
          <p:cNvSpPr>
            <a:spLocks noGrp="1"/>
          </p:cNvSpPr>
          <p:nvPr>
            <p:ph type="chart" sz="half" idx="2"/>
          </p:nvPr>
        </p:nvSpPr>
        <p:spPr>
          <a:xfrm>
            <a:off x="4505325" y="1981200"/>
            <a:ext cx="3952875" cy="3505200"/>
          </a:xfrm>
        </p:spPr>
        <p:txBody>
          <a:bodyPr/>
          <a:lstStyle/>
          <a:p>
            <a:pPr lvl="0"/>
            <a:endParaRPr lang="it-IT" noProof="0" smtClean="0"/>
          </a:p>
        </p:txBody>
      </p:sp>
    </p:spTree>
    <p:extLst>
      <p:ext uri="{BB962C8B-B14F-4D97-AF65-F5344CB8AC3E}">
        <p14:creationId xmlns:p14="http://schemas.microsoft.com/office/powerpoint/2010/main" val="333590738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400051" y="990600"/>
            <a:ext cx="8058151" cy="762000"/>
          </a:xfrm>
        </p:spPr>
        <p:txBody>
          <a:bodyPr/>
          <a:lstStyle/>
          <a:p>
            <a:r>
              <a:rPr lang="it-IT" smtClean="0"/>
              <a:t>Fare clic per modificare lo stile del titolo</a:t>
            </a:r>
            <a:endParaRPr lang="it-IT"/>
          </a:p>
        </p:txBody>
      </p:sp>
      <p:sp>
        <p:nvSpPr>
          <p:cNvPr id="3" name="Segnaposto grafico 2"/>
          <p:cNvSpPr>
            <a:spLocks noGrp="1"/>
          </p:cNvSpPr>
          <p:nvPr>
            <p:ph type="chart" sz="half" idx="1"/>
          </p:nvPr>
        </p:nvSpPr>
        <p:spPr>
          <a:xfrm>
            <a:off x="400052" y="1981200"/>
            <a:ext cx="3952875" cy="3505200"/>
          </a:xfrm>
        </p:spPr>
        <p:txBody>
          <a:bodyPr/>
          <a:lstStyle/>
          <a:p>
            <a:pPr lvl="0"/>
            <a:endParaRPr lang="it-IT" noProof="0" smtClean="0"/>
          </a:p>
        </p:txBody>
      </p:sp>
      <p:sp>
        <p:nvSpPr>
          <p:cNvPr id="4" name="Segnaposto testo 3"/>
          <p:cNvSpPr>
            <a:spLocks noGrp="1"/>
          </p:cNvSpPr>
          <p:nvPr>
            <p:ph type="body" sz="half" idx="2"/>
          </p:nvPr>
        </p:nvSpPr>
        <p:spPr>
          <a:xfrm>
            <a:off x="4505325" y="1981200"/>
            <a:ext cx="3952875" cy="3505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12575780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00051" y="990600"/>
            <a:ext cx="8058151" cy="762000"/>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400051" y="1981200"/>
            <a:ext cx="8058151" cy="3505200"/>
          </a:xfrm>
        </p:spPr>
        <p:txBody>
          <a:bodyPr/>
          <a:lstStyle/>
          <a:p>
            <a:pPr lvl="0"/>
            <a:endParaRPr lang="it-IT" noProof="0" smtClean="0"/>
          </a:p>
        </p:txBody>
      </p:sp>
    </p:spTree>
    <p:extLst>
      <p:ext uri="{BB962C8B-B14F-4D97-AF65-F5344CB8AC3E}">
        <p14:creationId xmlns:p14="http://schemas.microsoft.com/office/powerpoint/2010/main" val="1779970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06970205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extLst>
      <p:ext uri="{BB962C8B-B14F-4D97-AF65-F5344CB8AC3E}">
        <p14:creationId xmlns:p14="http://schemas.microsoft.com/office/powerpoint/2010/main" val="37849123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00052"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05325"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9018528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37179280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22515987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762713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93785542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2657812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220200" cy="689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12"/>
          <p:cNvSpPr>
            <a:spLocks noGrp="1" noChangeArrowheads="1"/>
          </p:cNvSpPr>
          <p:nvPr>
            <p:ph type="title"/>
          </p:nvPr>
        </p:nvSpPr>
        <p:spPr bwMode="auto">
          <a:xfrm>
            <a:off x="400051" y="990600"/>
            <a:ext cx="8058151"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8" name="Rectangle 13"/>
          <p:cNvSpPr>
            <a:spLocks noGrp="1" noChangeArrowheads="1"/>
          </p:cNvSpPr>
          <p:nvPr>
            <p:ph type="body" idx="1"/>
          </p:nvPr>
        </p:nvSpPr>
        <p:spPr bwMode="auto">
          <a:xfrm>
            <a:off x="400051" y="1981200"/>
            <a:ext cx="8058151"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Questo è lo stile da usare per l’elenco puntato.</a:t>
            </a:r>
          </a:p>
          <a:p>
            <a:pPr lvl="1"/>
            <a:r>
              <a:rPr lang="it-IT" smtClean="0"/>
              <a:t>Questo è lo stile per il secondo livello asdfasdfasdf asdf asdf asdfasd</a:t>
            </a:r>
          </a:p>
          <a:p>
            <a:pPr lvl="1"/>
            <a:r>
              <a:rPr lang="it-IT" smtClean="0"/>
              <a:t>	questo è lo stile per il terzo livello</a:t>
            </a:r>
          </a:p>
          <a:p>
            <a:pPr lvl="2"/>
            <a:r>
              <a:rPr lang="it-IT" smtClean="0"/>
              <a:t>questo è per il quarto</a:t>
            </a:r>
          </a:p>
          <a:p>
            <a:pPr lvl="3"/>
            <a:r>
              <a:rPr lang="it-IT" smtClean="0"/>
              <a:t>Questo è il quinto</a:t>
            </a:r>
          </a:p>
          <a:p>
            <a:pPr lvl="1"/>
            <a:endParaRPr lang="it-IT" smtClean="0"/>
          </a:p>
        </p:txBody>
      </p:sp>
      <p:sp>
        <p:nvSpPr>
          <p:cNvPr id="1029" name="Text Box 24"/>
          <p:cNvSpPr txBox="1">
            <a:spLocks noChangeArrowheads="1"/>
          </p:cNvSpPr>
          <p:nvPr userDrawn="1"/>
        </p:nvSpPr>
        <p:spPr bwMode="auto">
          <a:xfrm>
            <a:off x="457200" y="6323113"/>
            <a:ext cx="8153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00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Lst>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DecimaWE Rg" pitchFamily="2" charset="0"/>
        </a:defRPr>
      </a:lvl2pPr>
      <a:lvl3pPr algn="l" rtl="0" eaLnBrk="0" fontAlgn="base" hangingPunct="0">
        <a:spcBef>
          <a:spcPct val="0"/>
        </a:spcBef>
        <a:spcAft>
          <a:spcPct val="0"/>
        </a:spcAft>
        <a:defRPr sz="3600" b="1">
          <a:solidFill>
            <a:schemeClr val="tx2"/>
          </a:solidFill>
          <a:latin typeface="DecimaWE Rg" pitchFamily="2" charset="0"/>
        </a:defRPr>
      </a:lvl3pPr>
      <a:lvl4pPr algn="l" rtl="0" eaLnBrk="0" fontAlgn="base" hangingPunct="0">
        <a:spcBef>
          <a:spcPct val="0"/>
        </a:spcBef>
        <a:spcAft>
          <a:spcPct val="0"/>
        </a:spcAft>
        <a:defRPr sz="3600" b="1">
          <a:solidFill>
            <a:schemeClr val="tx2"/>
          </a:solidFill>
          <a:latin typeface="DecimaWE Rg" pitchFamily="2" charset="0"/>
        </a:defRPr>
      </a:lvl4pPr>
      <a:lvl5pPr algn="l" rtl="0" eaLnBrk="0" fontAlgn="base" hangingPunct="0">
        <a:spcBef>
          <a:spcPct val="0"/>
        </a:spcBef>
        <a:spcAft>
          <a:spcPct val="0"/>
        </a:spcAft>
        <a:defRPr sz="3600" b="1">
          <a:solidFill>
            <a:schemeClr val="tx2"/>
          </a:solidFill>
          <a:latin typeface="DecimaWE Rg" pitchFamily="2" charset="0"/>
        </a:defRPr>
      </a:lvl5pPr>
      <a:lvl6pPr marL="457200" algn="l" rtl="0" fontAlgn="base">
        <a:spcBef>
          <a:spcPct val="0"/>
        </a:spcBef>
        <a:spcAft>
          <a:spcPct val="0"/>
        </a:spcAft>
        <a:defRPr sz="3600" b="1">
          <a:solidFill>
            <a:schemeClr val="tx2"/>
          </a:solidFill>
          <a:latin typeface="DecimaWE Rg" pitchFamily="2" charset="0"/>
        </a:defRPr>
      </a:lvl6pPr>
      <a:lvl7pPr marL="914400" algn="l" rtl="0" fontAlgn="base">
        <a:spcBef>
          <a:spcPct val="0"/>
        </a:spcBef>
        <a:spcAft>
          <a:spcPct val="0"/>
        </a:spcAft>
        <a:defRPr sz="3600" b="1">
          <a:solidFill>
            <a:schemeClr val="tx2"/>
          </a:solidFill>
          <a:latin typeface="DecimaWE Rg" pitchFamily="2" charset="0"/>
        </a:defRPr>
      </a:lvl7pPr>
      <a:lvl8pPr marL="1371600" algn="l" rtl="0" fontAlgn="base">
        <a:spcBef>
          <a:spcPct val="0"/>
        </a:spcBef>
        <a:spcAft>
          <a:spcPct val="0"/>
        </a:spcAft>
        <a:defRPr sz="3600" b="1">
          <a:solidFill>
            <a:schemeClr val="tx2"/>
          </a:solidFill>
          <a:latin typeface="DecimaWE Rg" pitchFamily="2" charset="0"/>
        </a:defRPr>
      </a:lvl8pPr>
      <a:lvl9pPr marL="1828800" algn="l" rtl="0" fontAlgn="base">
        <a:spcBef>
          <a:spcPct val="0"/>
        </a:spcBef>
        <a:spcAft>
          <a:spcPct val="0"/>
        </a:spcAft>
        <a:defRPr sz="3600" b="1">
          <a:solidFill>
            <a:schemeClr val="tx2"/>
          </a:solidFill>
          <a:latin typeface="DecimaWE Rg" pitchFamily="2" charset="0"/>
        </a:defRPr>
      </a:lvl9pPr>
    </p:titleStyle>
    <p:bodyStyle>
      <a:lvl1pPr marL="342900" indent="-342900" algn="l" rtl="0" eaLnBrk="0" fontAlgn="base" hangingPunct="0">
        <a:spcBef>
          <a:spcPct val="20000"/>
        </a:spcBef>
        <a:spcAft>
          <a:spcPct val="0"/>
        </a:spcAft>
        <a:buClr>
          <a:srgbClr val="21449C"/>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DecimaW03 Rg" pitchFamily="2" charset="0"/>
        </a:defRPr>
      </a:lvl4pPr>
      <a:lvl5pPr marL="2057400" indent="-228600" algn="l" rtl="0" eaLnBrk="0" fontAlgn="base" hangingPunct="0">
        <a:spcBef>
          <a:spcPct val="20000"/>
        </a:spcBef>
        <a:spcAft>
          <a:spcPct val="0"/>
        </a:spcAft>
        <a:buChar char="»"/>
        <a:defRPr>
          <a:solidFill>
            <a:schemeClr val="tx1"/>
          </a:solidFill>
          <a:latin typeface="DecimaW03 Rg" pitchFamily="2" charset="0"/>
        </a:defRPr>
      </a:lvl5pPr>
      <a:lvl6pPr marL="2514600" indent="-228600" algn="l" rtl="0" fontAlgn="base">
        <a:spcBef>
          <a:spcPct val="20000"/>
        </a:spcBef>
        <a:spcAft>
          <a:spcPct val="0"/>
        </a:spcAft>
        <a:buChar char="»"/>
        <a:defRPr>
          <a:solidFill>
            <a:schemeClr val="tx1"/>
          </a:solidFill>
          <a:latin typeface="DecimaW03 Rg" pitchFamily="2" charset="0"/>
        </a:defRPr>
      </a:lvl6pPr>
      <a:lvl7pPr marL="2971800" indent="-228600" algn="l" rtl="0" fontAlgn="base">
        <a:spcBef>
          <a:spcPct val="20000"/>
        </a:spcBef>
        <a:spcAft>
          <a:spcPct val="0"/>
        </a:spcAft>
        <a:buChar char="»"/>
        <a:defRPr>
          <a:solidFill>
            <a:schemeClr val="tx1"/>
          </a:solidFill>
          <a:latin typeface="DecimaW03 Rg" pitchFamily="2" charset="0"/>
        </a:defRPr>
      </a:lvl7pPr>
      <a:lvl8pPr marL="3429000" indent="-228600" algn="l" rtl="0" fontAlgn="base">
        <a:spcBef>
          <a:spcPct val="20000"/>
        </a:spcBef>
        <a:spcAft>
          <a:spcPct val="0"/>
        </a:spcAft>
        <a:buChar char="»"/>
        <a:defRPr>
          <a:solidFill>
            <a:schemeClr val="tx1"/>
          </a:solidFill>
          <a:latin typeface="DecimaW03 Rg" pitchFamily="2" charset="0"/>
        </a:defRPr>
      </a:lvl8pPr>
      <a:lvl9pPr marL="3886200" indent="-228600" algn="l" rtl="0" fontAlgn="base">
        <a:spcBef>
          <a:spcPct val="20000"/>
        </a:spcBef>
        <a:spcAft>
          <a:spcPct val="0"/>
        </a:spcAft>
        <a:buChar char="»"/>
        <a:defRPr>
          <a:solidFill>
            <a:schemeClr val="tx1"/>
          </a:solidFill>
          <a:latin typeface="DecimaW03 Rg" pitchFamily="2"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e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www.regione.fvg.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emf"/><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6"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1594"/>
            <a:ext cx="9144000" cy="702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53" name="Text Box 25"/>
          <p:cNvSpPr txBox="1">
            <a:spLocks noChangeArrowheads="1"/>
          </p:cNvSpPr>
          <p:nvPr/>
        </p:nvSpPr>
        <p:spPr bwMode="auto">
          <a:xfrm>
            <a:off x="107504" y="908720"/>
            <a:ext cx="9036496"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eaLnBrk="1" hangingPunct="1"/>
            <a:r>
              <a:rPr lang="it-IT" sz="3600" b="1" dirty="0">
                <a:solidFill>
                  <a:schemeClr val="bg1"/>
                </a:solidFill>
              </a:rPr>
              <a:t>L.R. 23/2012:</a:t>
            </a:r>
          </a:p>
          <a:p>
            <a:pPr eaLnBrk="1" hangingPunct="1"/>
            <a:r>
              <a:rPr lang="it-IT" sz="3600" b="1" dirty="0">
                <a:solidFill>
                  <a:schemeClr val="bg1"/>
                </a:solidFill>
              </a:rPr>
              <a:t>Il contenuto </a:t>
            </a:r>
            <a:r>
              <a:rPr lang="it-IT" sz="3600" b="1" dirty="0" smtClean="0">
                <a:solidFill>
                  <a:schemeClr val="bg1"/>
                </a:solidFill>
              </a:rPr>
              <a:t>del Regolamento </a:t>
            </a:r>
            <a:r>
              <a:rPr lang="it-IT" sz="3600" b="1" dirty="0" smtClean="0">
                <a:solidFill>
                  <a:srgbClr val="FF0000"/>
                </a:solidFill>
              </a:rPr>
              <a:t>141/2014</a:t>
            </a:r>
            <a:r>
              <a:rPr lang="it-IT" sz="3600" b="1" dirty="0" smtClean="0">
                <a:solidFill>
                  <a:schemeClr val="bg1"/>
                </a:solidFill>
              </a:rPr>
              <a:t> </a:t>
            </a:r>
          </a:p>
          <a:p>
            <a:pPr eaLnBrk="1" hangingPunct="1"/>
            <a:r>
              <a:rPr lang="it-IT" sz="3600" b="1" dirty="0" smtClean="0">
                <a:solidFill>
                  <a:schemeClr val="bg1"/>
                </a:solidFill>
              </a:rPr>
              <a:t>con le modifiche del </a:t>
            </a:r>
            <a:r>
              <a:rPr lang="it-IT" sz="3600" b="1" dirty="0" err="1" smtClean="0">
                <a:solidFill>
                  <a:schemeClr val="bg1"/>
                </a:solidFill>
              </a:rPr>
              <a:t>D.P.Reg</a:t>
            </a:r>
            <a:r>
              <a:rPr lang="it-IT" sz="3600" b="1" dirty="0" smtClean="0">
                <a:solidFill>
                  <a:schemeClr val="bg1"/>
                </a:solidFill>
              </a:rPr>
              <a:t>. </a:t>
            </a:r>
            <a:r>
              <a:rPr lang="it-IT" sz="3600" b="1" dirty="0" smtClean="0">
                <a:solidFill>
                  <a:srgbClr val="FF0000"/>
                </a:solidFill>
              </a:rPr>
              <a:t>17/2018</a:t>
            </a:r>
            <a:r>
              <a:rPr lang="it-IT" sz="3600" b="1" dirty="0" smtClean="0">
                <a:solidFill>
                  <a:schemeClr val="bg1"/>
                </a:solidFill>
              </a:rPr>
              <a:t> </a:t>
            </a:r>
          </a:p>
          <a:p>
            <a:pPr eaLnBrk="1" hangingPunct="1"/>
            <a:r>
              <a:rPr lang="it-IT" sz="3600" b="1" dirty="0" smtClean="0">
                <a:solidFill>
                  <a:schemeClr val="bg1"/>
                </a:solidFill>
              </a:rPr>
              <a:t>e </a:t>
            </a:r>
            <a:r>
              <a:rPr lang="it-IT" sz="3600" b="1" dirty="0">
                <a:solidFill>
                  <a:schemeClr val="bg1"/>
                </a:solidFill>
              </a:rPr>
              <a:t>il procedimento </a:t>
            </a:r>
          </a:p>
          <a:p>
            <a:pPr eaLnBrk="1" hangingPunct="1"/>
            <a:r>
              <a:rPr lang="it-IT" sz="3600" b="1" dirty="0">
                <a:solidFill>
                  <a:schemeClr val="bg1"/>
                </a:solidFill>
              </a:rPr>
              <a:t>di </a:t>
            </a:r>
            <a:r>
              <a:rPr lang="it-IT" sz="3600" b="1" dirty="0" smtClean="0">
                <a:solidFill>
                  <a:schemeClr val="bg1"/>
                </a:solidFill>
              </a:rPr>
              <a:t>concessione dei contributi</a:t>
            </a:r>
            <a:endParaRPr lang="it-IT" sz="3600" b="1" dirty="0">
              <a:solidFill>
                <a:schemeClr val="bg1"/>
              </a:solidFill>
            </a:endParaRPr>
          </a:p>
          <a:p>
            <a:pPr eaLnBrk="1" hangingPunct="1"/>
            <a:endParaRPr lang="it-IT" altLang="it-IT" sz="3600" b="1" dirty="0" smtClean="0">
              <a:solidFill>
                <a:schemeClr val="bg1"/>
              </a:solidFill>
            </a:endParaRPr>
          </a:p>
          <a:p>
            <a:pPr eaLnBrk="1" hangingPunct="1"/>
            <a:r>
              <a:rPr lang="it-IT" altLang="it-IT" sz="3600" b="1" dirty="0" smtClean="0">
                <a:solidFill>
                  <a:schemeClr val="bg1"/>
                </a:solidFill>
              </a:rPr>
              <a:t>Anno 2018</a:t>
            </a:r>
            <a:endParaRPr lang="it-IT" altLang="it-IT" sz="3600" b="1" dirty="0">
              <a:solidFill>
                <a:schemeClr val="bg1"/>
              </a:solidFill>
            </a:endParaRPr>
          </a:p>
          <a:p>
            <a:pPr eaLnBrk="1" hangingPunct="1">
              <a:lnSpc>
                <a:spcPct val="150000"/>
              </a:lnSpc>
            </a:pPr>
            <a:endParaRPr lang="it-IT" altLang="it-IT" sz="2000" b="1" dirty="0" smtClean="0">
              <a:solidFill>
                <a:schemeClr val="bg1"/>
              </a:solidFill>
            </a:endParaRPr>
          </a:p>
          <a:p>
            <a:pPr eaLnBrk="1" hangingPunct="1">
              <a:lnSpc>
                <a:spcPct val="150000"/>
              </a:lnSpc>
            </a:pPr>
            <a:r>
              <a:rPr lang="it-IT" altLang="it-IT" sz="2000" b="1" dirty="0" smtClean="0">
                <a:solidFill>
                  <a:schemeClr val="bg1"/>
                </a:solidFill>
              </a:rPr>
              <a:t>Servizio </a:t>
            </a:r>
            <a:r>
              <a:rPr lang="it-IT" altLang="it-IT" sz="2000" b="1" dirty="0">
                <a:solidFill>
                  <a:schemeClr val="bg1"/>
                </a:solidFill>
              </a:rPr>
              <a:t>Volontariato e lingue minoritarie</a:t>
            </a:r>
          </a:p>
          <a:p>
            <a:pPr eaLnBrk="1" hangingPunct="1"/>
            <a:endParaRPr lang="it-IT" sz="1600" b="1" dirty="0">
              <a:solidFill>
                <a:schemeClr val="bg1"/>
              </a:solidFill>
            </a:endParaRPr>
          </a:p>
          <a:p>
            <a:pPr eaLnBrk="1" hangingPunct="1"/>
            <a:endParaRPr lang="it-IT" sz="2800" dirty="0">
              <a:solidFill>
                <a:schemeClr val="bg1"/>
              </a:solidFill>
            </a:endParaRPr>
          </a:p>
        </p:txBody>
      </p:sp>
      <p:sp>
        <p:nvSpPr>
          <p:cNvPr id="4" name="Text Box 27"/>
          <p:cNvSpPr txBox="1">
            <a:spLocks noChangeArrowheads="1"/>
          </p:cNvSpPr>
          <p:nvPr/>
        </p:nvSpPr>
        <p:spPr bwMode="auto">
          <a:xfrm>
            <a:off x="1113323" y="6323113"/>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eaLnBrk="1" hangingPunct="1">
              <a:spcBef>
                <a:spcPct val="50000"/>
              </a:spcBef>
            </a:pPr>
            <a:r>
              <a:rPr lang="it-IT" altLang="it-IT" sz="2000" dirty="0" smtClean="0">
                <a:solidFill>
                  <a:schemeClr val="bg1"/>
                </a:solidFill>
              </a:rPr>
              <a:t>Direzione cultura, sport e solidarietà</a:t>
            </a:r>
            <a:endParaRPr lang="it-IT" altLang="it-IT" sz="2000" dirty="0">
              <a:solidFill>
                <a:schemeClr val="bg1"/>
              </a:solidFill>
            </a:endParaRPr>
          </a:p>
        </p:txBody>
      </p:sp>
      <p:sp>
        <p:nvSpPr>
          <p:cNvPr id="2" name="Rettangolo 1"/>
          <p:cNvSpPr/>
          <p:nvPr/>
        </p:nvSpPr>
        <p:spPr>
          <a:xfrm>
            <a:off x="4283968" y="-14316"/>
            <a:ext cx="4427984" cy="523220"/>
          </a:xfrm>
          <a:prstGeom prst="rect">
            <a:avLst/>
          </a:prstGeom>
        </p:spPr>
        <p:txBody>
          <a:bodyPr wrap="square">
            <a:spAutoFit/>
          </a:bodyPr>
          <a:lstStyle/>
          <a:p>
            <a:r>
              <a:rPr lang="it-IT" sz="2800" dirty="0" smtClean="0">
                <a:solidFill>
                  <a:srgbClr val="FF0000"/>
                </a:solidFill>
              </a:rPr>
              <a:t>6 -12 </a:t>
            </a:r>
            <a:r>
              <a:rPr lang="it-IT" sz="2800" dirty="0" smtClean="0">
                <a:solidFill>
                  <a:srgbClr val="FF0000"/>
                </a:solidFill>
              </a:rPr>
              <a:t>febbraio 2018</a:t>
            </a:r>
            <a:endParaRPr lang="it-IT" sz="2800" dirty="0">
              <a:solidFill>
                <a:srgbClr val="FF0000"/>
              </a:solidFill>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553"/>
                                        </p:tgtEl>
                                        <p:attrNameLst>
                                          <p:attrName>style.visibility</p:attrName>
                                        </p:attrNameLst>
                                      </p:cBhvr>
                                      <p:to>
                                        <p:strVal val="visible"/>
                                      </p:to>
                                    </p:set>
                                    <p:animEffect transition="in" filter="wipe(right)">
                                      <p:cBhvr>
                                        <p:cTn id="7" dur="500"/>
                                        <p:tgtEl>
                                          <p:spTgt spid="2255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3" grpId="0" autoUpdateAnimBg="0"/>
      <p:bldP spid="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accent2"/>
                </a:solidFill>
              </a:rPr>
              <a:t>SPESE AMMISSIBILI </a:t>
            </a:r>
            <a:r>
              <a:rPr lang="it-IT" sz="2400" dirty="0" smtClean="0">
                <a:solidFill>
                  <a:schemeClr val="accent2"/>
                </a:solidFill>
              </a:rPr>
              <a:t>(comprensive dell’IVA)</a:t>
            </a:r>
            <a:endParaRPr lang="it-IT" dirty="0">
              <a:solidFill>
                <a:srgbClr val="0070C0"/>
              </a:solidFill>
            </a:endParaRPr>
          </a:p>
        </p:txBody>
      </p:sp>
      <p:sp>
        <p:nvSpPr>
          <p:cNvPr id="3" name="Segnaposto contenuto 2"/>
          <p:cNvSpPr>
            <a:spLocks noGrp="1"/>
          </p:cNvSpPr>
          <p:nvPr>
            <p:ph idx="1"/>
          </p:nvPr>
        </p:nvSpPr>
        <p:spPr>
          <a:xfrm>
            <a:off x="395538" y="1772817"/>
            <a:ext cx="8276407" cy="3968080"/>
          </a:xfrm>
        </p:spPr>
        <p:txBody>
          <a:bodyPr/>
          <a:lstStyle/>
          <a:p>
            <a:pPr algn="just">
              <a:buFont typeface="+mj-lt"/>
              <a:buAutoNum type="alphaLcParenR"/>
            </a:pPr>
            <a:r>
              <a:rPr lang="it-IT" sz="1800" dirty="0" smtClean="0"/>
              <a:t>compensi </a:t>
            </a:r>
            <a:r>
              <a:rPr lang="it-IT" sz="1800" dirty="0"/>
              <a:t>a </a:t>
            </a:r>
            <a:r>
              <a:rPr lang="it-IT" sz="1800" b="1" dirty="0"/>
              <a:t>professionisti esterni</a:t>
            </a:r>
            <a:r>
              <a:rPr lang="it-IT" sz="1800" dirty="0"/>
              <a:t> e agli associati per </a:t>
            </a:r>
            <a:r>
              <a:rPr lang="it-IT" sz="1800" b="1" dirty="0"/>
              <a:t>prestazioni di </a:t>
            </a:r>
            <a:r>
              <a:rPr lang="it-IT" sz="1800" b="1" dirty="0" smtClean="0"/>
              <a:t>servizi </a:t>
            </a:r>
            <a:r>
              <a:rPr lang="it-IT" sz="1800" dirty="0" smtClean="0"/>
              <a:t>(</a:t>
            </a:r>
            <a:r>
              <a:rPr lang="it-IT" sz="1800" b="1" dirty="0" smtClean="0">
                <a:solidFill>
                  <a:srgbClr val="FF0000"/>
                </a:solidFill>
              </a:rPr>
              <a:t>MAX 30% </a:t>
            </a:r>
            <a:r>
              <a:rPr lang="it-IT" sz="1800" dirty="0"/>
              <a:t>del costo </a:t>
            </a:r>
            <a:r>
              <a:rPr lang="it-IT" sz="1800" dirty="0" smtClean="0"/>
              <a:t>progetto); </a:t>
            </a:r>
          </a:p>
          <a:p>
            <a:pPr algn="just">
              <a:buFont typeface="+mj-lt"/>
              <a:buAutoNum type="alphaLcParenR"/>
            </a:pPr>
            <a:r>
              <a:rPr lang="it-IT" sz="1800" dirty="0" smtClean="0"/>
              <a:t>rimborsi </a:t>
            </a:r>
            <a:r>
              <a:rPr lang="it-IT" sz="1800" dirty="0"/>
              <a:t>spese di </a:t>
            </a:r>
            <a:r>
              <a:rPr lang="it-IT" sz="1800" b="1" dirty="0"/>
              <a:t>viaggio</a:t>
            </a:r>
            <a:r>
              <a:rPr lang="it-IT" sz="1800" dirty="0"/>
              <a:t>, </a:t>
            </a:r>
            <a:r>
              <a:rPr lang="it-IT" sz="1800" b="1" dirty="0"/>
              <a:t>vitto</a:t>
            </a:r>
            <a:r>
              <a:rPr lang="it-IT" sz="1800" dirty="0"/>
              <a:t>, </a:t>
            </a:r>
            <a:r>
              <a:rPr lang="it-IT" sz="1800" b="1" dirty="0"/>
              <a:t>alloggio</a:t>
            </a:r>
            <a:r>
              <a:rPr lang="it-IT" sz="1800" dirty="0"/>
              <a:t> </a:t>
            </a:r>
            <a:r>
              <a:rPr lang="it-IT" sz="1800" u="sng" dirty="0">
                <a:effectLst>
                  <a:outerShdw blurRad="38100" dist="38100" dir="2700000" algn="tl">
                    <a:srgbClr val="000000">
                      <a:alpha val="43137"/>
                    </a:srgbClr>
                  </a:outerShdw>
                </a:effectLst>
              </a:rPr>
              <a:t>dei soli associati </a:t>
            </a:r>
            <a:r>
              <a:rPr lang="it-IT" sz="1800" dirty="0"/>
              <a:t>coinvolti nel progetto </a:t>
            </a:r>
            <a:r>
              <a:rPr lang="it-IT" sz="1800" dirty="0" smtClean="0"/>
              <a:t>ed </a:t>
            </a:r>
            <a:r>
              <a:rPr lang="it-IT" sz="1800" u="sng" dirty="0" smtClean="0">
                <a:effectLst>
                  <a:outerShdw blurRad="38100" dist="38100" dir="2700000" algn="tl">
                    <a:srgbClr val="000000">
                      <a:alpha val="43137"/>
                    </a:srgbClr>
                  </a:outerShdw>
                </a:effectLst>
              </a:rPr>
              <a:t>entro </a:t>
            </a:r>
            <a:r>
              <a:rPr lang="it-IT" sz="1800" u="sng" dirty="0">
                <a:effectLst>
                  <a:outerShdw blurRad="38100" dist="38100" dir="2700000" algn="tl">
                    <a:srgbClr val="000000">
                      <a:alpha val="43137"/>
                    </a:srgbClr>
                  </a:outerShdw>
                </a:effectLst>
              </a:rPr>
              <a:t>i confini del territorio della regione Friuli Venezia </a:t>
            </a:r>
            <a:r>
              <a:rPr lang="it-IT" sz="1800" u="sng" dirty="0" smtClean="0">
                <a:effectLst>
                  <a:outerShdw blurRad="38100" dist="38100" dir="2700000" algn="tl">
                    <a:srgbClr val="000000">
                      <a:alpha val="43137"/>
                    </a:srgbClr>
                  </a:outerShdw>
                </a:effectLst>
              </a:rPr>
              <a:t>Giulia</a:t>
            </a:r>
            <a:endParaRPr lang="it-IT" sz="1800" dirty="0"/>
          </a:p>
          <a:p>
            <a:pPr marL="0" indent="0" algn="just">
              <a:buNone/>
            </a:pPr>
            <a:endParaRPr lang="it-IT" sz="1800" dirty="0"/>
          </a:p>
          <a:p>
            <a:pPr marL="0" indent="0" algn="ctr">
              <a:buNone/>
            </a:pPr>
            <a:r>
              <a:rPr lang="it-IT" sz="3000" b="1" dirty="0" smtClean="0">
                <a:solidFill>
                  <a:srgbClr val="00B050"/>
                </a:solidFill>
              </a:rPr>
              <a:t>PURCHÉ COMPROVATI DA UNA DICHIARAZIONE SOSTITUTIVA DI ATTO DI NOTORIETÀ </a:t>
            </a:r>
          </a:p>
          <a:p>
            <a:pPr marL="0" indent="0" algn="ctr">
              <a:buNone/>
            </a:pPr>
            <a:r>
              <a:rPr lang="it-IT" sz="3000" b="1" dirty="0" smtClean="0">
                <a:solidFill>
                  <a:srgbClr val="00B050"/>
                </a:solidFill>
              </a:rPr>
              <a:t>ATTESTANTE I DATI RELATIVI </a:t>
            </a:r>
          </a:p>
          <a:p>
            <a:pPr marL="0" indent="0" algn="ctr">
              <a:buNone/>
            </a:pPr>
            <a:r>
              <a:rPr lang="it-IT" sz="3000" b="1" dirty="0" smtClean="0">
                <a:solidFill>
                  <a:srgbClr val="00B050"/>
                </a:solidFill>
              </a:rPr>
              <a:t>AL SOGGETTO RIMBORSATO, LA CAUSA E LA DATA CUI SI RIFERISCE IL RIMBORSO </a:t>
            </a:r>
            <a:endParaRPr lang="it-IT" sz="3000" b="1" dirty="0">
              <a:solidFill>
                <a:srgbClr val="00B050"/>
              </a:solidFill>
            </a:endParaRPr>
          </a:p>
          <a:p>
            <a:endParaRPr lang="it-IT" sz="1800" dirty="0"/>
          </a:p>
          <a:p>
            <a:endParaRPr lang="it-IT" sz="1800" u="sng" dirty="0" smtClean="0"/>
          </a:p>
          <a:p>
            <a:endParaRPr lang="it-IT" sz="1800" u="sng" dirty="0" smtClean="0"/>
          </a:p>
          <a:p>
            <a:endParaRPr lang="it-IT" sz="1800" b="1" dirty="0"/>
          </a:p>
          <a:p>
            <a:endParaRPr lang="it-IT" dirty="0"/>
          </a:p>
        </p:txBody>
      </p:sp>
      <p:sp>
        <p:nvSpPr>
          <p:cNvPr id="4" name="CasellaDiTesto 3"/>
          <p:cNvSpPr txBox="1"/>
          <p:nvPr/>
        </p:nvSpPr>
        <p:spPr>
          <a:xfrm>
            <a:off x="4572000" y="0"/>
            <a:ext cx="3744416" cy="1446550"/>
          </a:xfrm>
          <a:prstGeom prst="rect">
            <a:avLst/>
          </a:prstGeom>
          <a:noFill/>
        </p:spPr>
        <p:txBody>
          <a:bodyPr wrap="square" rtlCol="0">
            <a:spAutoFit/>
          </a:bodyPr>
          <a:lstStyle/>
          <a:p>
            <a:r>
              <a:rPr lang="it-IT" dirty="0">
                <a:solidFill>
                  <a:srgbClr val="FF0000"/>
                </a:solidFill>
              </a:rPr>
              <a:t>PROGETTI APS</a:t>
            </a:r>
          </a:p>
          <a:p>
            <a:endParaRPr lang="it-IT"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280077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1" y="990600"/>
            <a:ext cx="8564437" cy="762000"/>
          </a:xfrm>
        </p:spPr>
        <p:txBody>
          <a:bodyPr/>
          <a:lstStyle/>
          <a:p>
            <a:r>
              <a:rPr lang="it-IT" dirty="0">
                <a:solidFill>
                  <a:schemeClr val="accent2"/>
                </a:solidFill>
              </a:rPr>
              <a:t>SPESE AMMISSIBILI (comprensive dell’IVA)</a:t>
            </a:r>
            <a:endParaRPr lang="it-IT" dirty="0"/>
          </a:p>
        </p:txBody>
      </p:sp>
      <p:sp>
        <p:nvSpPr>
          <p:cNvPr id="3" name="Segnaposto contenuto 2"/>
          <p:cNvSpPr>
            <a:spLocks noGrp="1"/>
          </p:cNvSpPr>
          <p:nvPr>
            <p:ph idx="1"/>
          </p:nvPr>
        </p:nvSpPr>
        <p:spPr>
          <a:xfrm>
            <a:off x="467544" y="1981200"/>
            <a:ext cx="7990658" cy="4040088"/>
          </a:xfrm>
        </p:spPr>
        <p:txBody>
          <a:bodyPr/>
          <a:lstStyle/>
          <a:p>
            <a:pPr lvl="0">
              <a:buFont typeface="+mj-lt"/>
              <a:buAutoNum type="alphaLcParenR" startAt="3"/>
            </a:pPr>
            <a:r>
              <a:rPr lang="it-IT" sz="2400" dirty="0">
                <a:solidFill>
                  <a:srgbClr val="000000"/>
                </a:solidFill>
              </a:rPr>
              <a:t>spese di </a:t>
            </a:r>
            <a:r>
              <a:rPr lang="it-IT" sz="2400" b="1" dirty="0">
                <a:solidFill>
                  <a:srgbClr val="000000"/>
                </a:solidFill>
              </a:rPr>
              <a:t>affitto sale</a:t>
            </a:r>
            <a:r>
              <a:rPr lang="it-IT" sz="2400" dirty="0">
                <a:solidFill>
                  <a:srgbClr val="000000"/>
                </a:solidFill>
              </a:rPr>
              <a:t> e </a:t>
            </a:r>
            <a:r>
              <a:rPr lang="it-IT" sz="2400" b="1" dirty="0">
                <a:solidFill>
                  <a:srgbClr val="000000"/>
                </a:solidFill>
              </a:rPr>
              <a:t>noleggio di materiali e attrezzature</a:t>
            </a:r>
            <a:r>
              <a:rPr lang="it-IT" sz="2400" dirty="0">
                <a:solidFill>
                  <a:srgbClr val="000000"/>
                </a:solidFill>
              </a:rPr>
              <a:t>;</a:t>
            </a:r>
          </a:p>
          <a:p>
            <a:pPr lvl="0" algn="just">
              <a:buFont typeface="+mj-lt"/>
              <a:buAutoNum type="alphaLcParenR" startAt="3"/>
            </a:pPr>
            <a:r>
              <a:rPr lang="it-IT" sz="2400" dirty="0">
                <a:solidFill>
                  <a:srgbClr val="000000"/>
                </a:solidFill>
              </a:rPr>
              <a:t>spese di produzione e divulgazione di </a:t>
            </a:r>
            <a:r>
              <a:rPr lang="it-IT" sz="2400" b="1" dirty="0">
                <a:solidFill>
                  <a:srgbClr val="000000"/>
                </a:solidFill>
              </a:rPr>
              <a:t>materiale informativo e promozionale</a:t>
            </a:r>
            <a:r>
              <a:rPr lang="it-IT" sz="2400" dirty="0">
                <a:solidFill>
                  <a:srgbClr val="000000"/>
                </a:solidFill>
              </a:rPr>
              <a:t> (</a:t>
            </a:r>
            <a:r>
              <a:rPr lang="it-IT" sz="2400" b="1" dirty="0">
                <a:solidFill>
                  <a:srgbClr val="FF0000"/>
                </a:solidFill>
              </a:rPr>
              <a:t>MAX 10%</a:t>
            </a:r>
            <a:r>
              <a:rPr lang="it-IT" sz="2400" dirty="0">
                <a:solidFill>
                  <a:srgbClr val="FF0000"/>
                </a:solidFill>
              </a:rPr>
              <a:t> </a:t>
            </a:r>
            <a:r>
              <a:rPr lang="it-IT" sz="2400" dirty="0">
                <a:solidFill>
                  <a:srgbClr val="000000"/>
                </a:solidFill>
              </a:rPr>
              <a:t>del costo progetto); </a:t>
            </a:r>
          </a:p>
          <a:p>
            <a:pPr lvl="0" algn="just">
              <a:buFont typeface="+mj-lt"/>
              <a:buAutoNum type="alphaLcParenR" startAt="3"/>
            </a:pPr>
            <a:r>
              <a:rPr lang="it-IT" sz="2400" dirty="0">
                <a:solidFill>
                  <a:srgbClr val="000000"/>
                </a:solidFill>
              </a:rPr>
              <a:t>spese per </a:t>
            </a:r>
            <a:r>
              <a:rPr lang="it-IT" sz="2400" b="1" dirty="0">
                <a:solidFill>
                  <a:srgbClr val="000000"/>
                </a:solidFill>
              </a:rPr>
              <a:t>cancelleria</a:t>
            </a:r>
            <a:r>
              <a:rPr lang="it-IT" sz="2400" dirty="0">
                <a:solidFill>
                  <a:srgbClr val="000000"/>
                </a:solidFill>
              </a:rPr>
              <a:t>, </a:t>
            </a:r>
            <a:r>
              <a:rPr lang="it-IT" sz="2400" b="1" dirty="0">
                <a:solidFill>
                  <a:srgbClr val="000000"/>
                </a:solidFill>
              </a:rPr>
              <a:t>tipografiche</a:t>
            </a:r>
            <a:r>
              <a:rPr lang="it-IT" sz="2400" dirty="0">
                <a:solidFill>
                  <a:srgbClr val="000000"/>
                </a:solidFill>
              </a:rPr>
              <a:t>, </a:t>
            </a:r>
            <a:r>
              <a:rPr lang="it-IT" sz="2400" b="1" dirty="0">
                <a:solidFill>
                  <a:srgbClr val="000000"/>
                </a:solidFill>
              </a:rPr>
              <a:t>postali</a:t>
            </a:r>
            <a:r>
              <a:rPr lang="it-IT" sz="2400" dirty="0">
                <a:solidFill>
                  <a:srgbClr val="000000"/>
                </a:solidFill>
              </a:rPr>
              <a:t>, </a:t>
            </a:r>
            <a:r>
              <a:rPr lang="it-IT" sz="2400" b="1" dirty="0">
                <a:solidFill>
                  <a:srgbClr val="000000"/>
                </a:solidFill>
              </a:rPr>
              <a:t>beni consumabili</a:t>
            </a:r>
            <a:r>
              <a:rPr lang="it-IT" sz="2400" dirty="0">
                <a:solidFill>
                  <a:srgbClr val="000000"/>
                </a:solidFill>
              </a:rPr>
              <a:t> (</a:t>
            </a:r>
            <a:r>
              <a:rPr lang="it-IT" sz="2400" b="1" dirty="0">
                <a:solidFill>
                  <a:srgbClr val="FF0000"/>
                </a:solidFill>
              </a:rPr>
              <a:t>MAX 10% </a:t>
            </a:r>
            <a:r>
              <a:rPr lang="it-IT" sz="2400" dirty="0">
                <a:solidFill>
                  <a:srgbClr val="000000"/>
                </a:solidFill>
              </a:rPr>
              <a:t>del costo progetto); </a:t>
            </a:r>
          </a:p>
          <a:p>
            <a:pPr lvl="0" algn="just">
              <a:buFont typeface="+mj-lt"/>
              <a:buAutoNum type="alphaLcParenR" startAt="3"/>
            </a:pPr>
            <a:r>
              <a:rPr lang="it-IT" sz="2400" dirty="0">
                <a:solidFill>
                  <a:srgbClr val="000000"/>
                </a:solidFill>
              </a:rPr>
              <a:t>spese </a:t>
            </a:r>
            <a:r>
              <a:rPr lang="it-IT" sz="2400" dirty="0" smtClean="0">
                <a:solidFill>
                  <a:srgbClr val="000000"/>
                </a:solidFill>
              </a:rPr>
              <a:t>per il </a:t>
            </a:r>
            <a:r>
              <a:rPr lang="it-IT" sz="2400" b="1" u="sng" dirty="0" smtClean="0">
                <a:solidFill>
                  <a:srgbClr val="00B050"/>
                </a:solidFill>
              </a:rPr>
              <a:t>PERSONALE DELL’ASSOCIAZIONE *</a:t>
            </a:r>
            <a:r>
              <a:rPr lang="it-IT" sz="2400" b="1" dirty="0" smtClean="0">
                <a:solidFill>
                  <a:srgbClr val="00B050"/>
                </a:solidFill>
              </a:rPr>
              <a:t> </a:t>
            </a:r>
            <a:r>
              <a:rPr lang="it-IT" sz="2400" dirty="0">
                <a:solidFill>
                  <a:srgbClr val="000000"/>
                </a:solidFill>
              </a:rPr>
              <a:t>direttamente coinvolto nel progetto (</a:t>
            </a:r>
            <a:r>
              <a:rPr lang="it-IT" sz="2400" b="1" dirty="0">
                <a:solidFill>
                  <a:srgbClr val="FF0000"/>
                </a:solidFill>
              </a:rPr>
              <a:t>MAX 30% </a:t>
            </a:r>
            <a:r>
              <a:rPr lang="it-IT" sz="2400" dirty="0">
                <a:solidFill>
                  <a:srgbClr val="000000"/>
                </a:solidFill>
              </a:rPr>
              <a:t>del costo progetto); </a:t>
            </a:r>
          </a:p>
          <a:p>
            <a:pPr lvl="0" algn="just">
              <a:buFont typeface="+mj-lt"/>
              <a:buAutoNum type="alphaLcParenR" startAt="3"/>
            </a:pPr>
            <a:r>
              <a:rPr lang="it-IT" sz="2400" dirty="0">
                <a:solidFill>
                  <a:srgbClr val="000000"/>
                </a:solidFill>
              </a:rPr>
              <a:t>le spese per l’</a:t>
            </a:r>
            <a:r>
              <a:rPr lang="it-IT" sz="2400" b="1" dirty="0">
                <a:solidFill>
                  <a:srgbClr val="000000"/>
                </a:solidFill>
              </a:rPr>
              <a:t>assicurazione</a:t>
            </a:r>
            <a:r>
              <a:rPr lang="it-IT" sz="2400" dirty="0">
                <a:solidFill>
                  <a:srgbClr val="000000"/>
                </a:solidFill>
              </a:rPr>
              <a:t> stipulata per il progetto e relativa </a:t>
            </a:r>
            <a:r>
              <a:rPr lang="it-IT" sz="2400" u="sng" dirty="0">
                <a:solidFill>
                  <a:srgbClr val="000000"/>
                </a:solidFill>
              </a:rPr>
              <a:t>ai soli associati coinvolti nel progetto</a:t>
            </a:r>
            <a:r>
              <a:rPr lang="it-IT" sz="2400" dirty="0">
                <a:solidFill>
                  <a:srgbClr val="000000"/>
                </a:solidFill>
              </a:rPr>
              <a:t>.</a:t>
            </a:r>
          </a:p>
          <a:p>
            <a:endParaRPr lang="it-IT" dirty="0"/>
          </a:p>
        </p:txBody>
      </p:sp>
      <p:sp>
        <p:nvSpPr>
          <p:cNvPr id="4" name="CasellaDiTesto 3"/>
          <p:cNvSpPr txBox="1"/>
          <p:nvPr/>
        </p:nvSpPr>
        <p:spPr>
          <a:xfrm>
            <a:off x="4168790" y="116632"/>
            <a:ext cx="4579673" cy="769441"/>
          </a:xfrm>
          <a:prstGeom prst="rect">
            <a:avLst/>
          </a:prstGeom>
          <a:noFill/>
        </p:spPr>
        <p:txBody>
          <a:bodyPr wrap="square" rtlCol="0">
            <a:spAutoFit/>
          </a:bodyPr>
          <a:lstStyle/>
          <a:p>
            <a:r>
              <a:rPr lang="it-IT" b="1" dirty="0" smtClean="0">
                <a:solidFill>
                  <a:srgbClr val="FF0000"/>
                </a:solidFill>
              </a:rPr>
              <a:t>PROGETTI APS</a:t>
            </a:r>
            <a:endParaRPr lang="it-IT" b="1" dirty="0">
              <a:solidFill>
                <a:srgbClr val="FF0000"/>
              </a:solidFill>
            </a:endParaRPr>
          </a:p>
        </p:txBody>
      </p:sp>
    </p:spTree>
    <p:extLst>
      <p:ext uri="{BB962C8B-B14F-4D97-AF65-F5344CB8AC3E}">
        <p14:creationId xmlns:p14="http://schemas.microsoft.com/office/powerpoint/2010/main" val="49500360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00B050"/>
                </a:solidFill>
              </a:rPr>
              <a:t>PER PERSONALE SI INTENDE:</a:t>
            </a:r>
            <a:endParaRPr lang="it-IT" dirty="0">
              <a:solidFill>
                <a:srgbClr val="00B05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738159337"/>
              </p:ext>
            </p:extLst>
          </p:nvPr>
        </p:nvGraphicFramePr>
        <p:xfrm>
          <a:off x="400051" y="1981200"/>
          <a:ext cx="8058151"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4168790" y="116632"/>
            <a:ext cx="4579673" cy="769441"/>
          </a:xfrm>
          <a:prstGeom prst="rect">
            <a:avLst/>
          </a:prstGeom>
          <a:noFill/>
        </p:spPr>
        <p:txBody>
          <a:bodyPr wrap="square" rtlCol="0">
            <a:spAutoFit/>
          </a:bodyPr>
          <a:lstStyle/>
          <a:p>
            <a:r>
              <a:rPr lang="it-IT" b="1" dirty="0" smtClean="0">
                <a:solidFill>
                  <a:srgbClr val="FF0000"/>
                </a:solidFill>
              </a:rPr>
              <a:t>PROGETTI APS</a:t>
            </a:r>
            <a:endParaRPr lang="it-IT" b="1" dirty="0">
              <a:solidFill>
                <a:srgbClr val="FF0000"/>
              </a:solidFill>
            </a:endParaRPr>
          </a:p>
        </p:txBody>
      </p:sp>
    </p:spTree>
    <p:extLst>
      <p:ext uri="{BB962C8B-B14F-4D97-AF65-F5344CB8AC3E}">
        <p14:creationId xmlns:p14="http://schemas.microsoft.com/office/powerpoint/2010/main" val="15514243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1" y="836713"/>
            <a:ext cx="8058151" cy="720080"/>
          </a:xfrm>
        </p:spPr>
        <p:txBody>
          <a:bodyPr/>
          <a:lstStyle/>
          <a:p>
            <a:pPr algn="ctr"/>
            <a:r>
              <a:rPr lang="it-IT" sz="2800" dirty="0" smtClean="0">
                <a:solidFill>
                  <a:schemeClr val="accent2"/>
                </a:solidFill>
              </a:rPr>
              <a:t>SPESE </a:t>
            </a:r>
            <a:r>
              <a:rPr lang="it-IT" sz="2800" dirty="0" smtClean="0">
                <a:solidFill>
                  <a:srgbClr val="FF0000"/>
                </a:solidFill>
              </a:rPr>
              <a:t>NON</a:t>
            </a:r>
            <a:r>
              <a:rPr lang="it-IT" sz="2800" dirty="0" smtClean="0">
                <a:solidFill>
                  <a:schemeClr val="accent2"/>
                </a:solidFill>
              </a:rPr>
              <a:t> AMMISSIBILI PER:</a:t>
            </a:r>
            <a:endParaRPr lang="it-IT" sz="2800" dirty="0">
              <a:solidFill>
                <a:schemeClr val="accent2"/>
              </a:solidFill>
            </a:endParaRPr>
          </a:p>
        </p:txBody>
      </p:sp>
      <p:sp>
        <p:nvSpPr>
          <p:cNvPr id="3" name="Segnaposto contenuto 2"/>
          <p:cNvSpPr>
            <a:spLocks noGrp="1"/>
          </p:cNvSpPr>
          <p:nvPr>
            <p:ph idx="1"/>
          </p:nvPr>
        </p:nvSpPr>
        <p:spPr>
          <a:xfrm>
            <a:off x="0" y="1484785"/>
            <a:ext cx="9144000" cy="4392488"/>
          </a:xfrm>
        </p:spPr>
        <p:txBody>
          <a:bodyPr/>
          <a:lstStyle/>
          <a:p>
            <a:r>
              <a:rPr lang="it-IT" sz="2400" dirty="0" smtClean="0"/>
              <a:t>l’acquisto </a:t>
            </a:r>
            <a:r>
              <a:rPr lang="it-IT" sz="2400" dirty="0"/>
              <a:t>o ristrutturazione di </a:t>
            </a:r>
            <a:r>
              <a:rPr lang="it-IT" sz="2400" dirty="0">
                <a:solidFill>
                  <a:srgbClr val="FF0000"/>
                </a:solidFill>
              </a:rPr>
              <a:t>beni immobili</a:t>
            </a:r>
            <a:r>
              <a:rPr lang="it-IT" sz="2400" dirty="0"/>
              <a:t>;</a:t>
            </a:r>
          </a:p>
          <a:p>
            <a:r>
              <a:rPr lang="it-IT" sz="2400" dirty="0" smtClean="0"/>
              <a:t>l’acquisto </a:t>
            </a:r>
            <a:r>
              <a:rPr lang="it-IT" sz="2400" dirty="0"/>
              <a:t>di </a:t>
            </a:r>
            <a:r>
              <a:rPr lang="it-IT" sz="2400" dirty="0">
                <a:solidFill>
                  <a:srgbClr val="FF0000"/>
                </a:solidFill>
              </a:rPr>
              <a:t>beni mobili </a:t>
            </a:r>
            <a:r>
              <a:rPr lang="it-IT" sz="2400" dirty="0"/>
              <a:t>registrati e di beni usati;</a:t>
            </a:r>
          </a:p>
          <a:p>
            <a:r>
              <a:rPr lang="it-IT" sz="2400" dirty="0" smtClean="0"/>
              <a:t>il </a:t>
            </a:r>
            <a:r>
              <a:rPr lang="it-IT" sz="2400" dirty="0"/>
              <a:t>personale </a:t>
            </a:r>
            <a:r>
              <a:rPr lang="it-IT" sz="2400" dirty="0" smtClean="0"/>
              <a:t>dell’associazione </a:t>
            </a:r>
            <a:r>
              <a:rPr lang="it-IT" sz="2400" dirty="0"/>
              <a:t>proponente, </a:t>
            </a:r>
            <a:r>
              <a:rPr lang="it-IT" sz="2400" u="sng" dirty="0">
                <a:solidFill>
                  <a:srgbClr val="FF0000"/>
                </a:solidFill>
                <a:effectLst>
                  <a:outerShdw blurRad="38100" dist="38100" dir="2700000" algn="tl">
                    <a:srgbClr val="000000">
                      <a:alpha val="43137"/>
                    </a:srgbClr>
                  </a:outerShdw>
                </a:effectLst>
              </a:rPr>
              <a:t>oltre</a:t>
            </a:r>
            <a:r>
              <a:rPr lang="it-IT" sz="2400" u="sng" dirty="0">
                <a:effectLst>
                  <a:outerShdw blurRad="38100" dist="38100" dir="2700000" algn="tl">
                    <a:srgbClr val="000000">
                      <a:alpha val="43137"/>
                    </a:srgbClr>
                  </a:outerShdw>
                </a:effectLst>
              </a:rPr>
              <a:t> il limite </a:t>
            </a:r>
            <a:r>
              <a:rPr lang="it-IT" sz="2400" u="sng" dirty="0" smtClean="0">
                <a:effectLst>
                  <a:outerShdw blurRad="38100" dist="38100" dir="2700000" algn="tl">
                    <a:srgbClr val="000000">
                      <a:alpha val="43137"/>
                    </a:srgbClr>
                  </a:outerShdw>
                </a:effectLst>
              </a:rPr>
              <a:t>del 30%</a:t>
            </a:r>
            <a:r>
              <a:rPr lang="it-IT" sz="2400" dirty="0" smtClean="0"/>
              <a:t>;</a:t>
            </a:r>
            <a:endParaRPr lang="it-IT" sz="2400" dirty="0"/>
          </a:p>
          <a:p>
            <a:r>
              <a:rPr lang="it-IT" sz="2400" dirty="0" smtClean="0"/>
              <a:t>l’acquisto </a:t>
            </a:r>
            <a:r>
              <a:rPr lang="it-IT" sz="2400" dirty="0"/>
              <a:t>di </a:t>
            </a:r>
            <a:r>
              <a:rPr lang="it-IT" sz="2400" dirty="0">
                <a:solidFill>
                  <a:srgbClr val="FF0000"/>
                </a:solidFill>
              </a:rPr>
              <a:t>arredi</a:t>
            </a:r>
            <a:r>
              <a:rPr lang="it-IT" sz="2400" dirty="0"/>
              <a:t>, </a:t>
            </a:r>
            <a:r>
              <a:rPr lang="it-IT" sz="2400" dirty="0">
                <a:solidFill>
                  <a:srgbClr val="FF0000"/>
                </a:solidFill>
              </a:rPr>
              <a:t>attrezzature</a:t>
            </a:r>
            <a:r>
              <a:rPr lang="it-IT" sz="2400" dirty="0"/>
              <a:t> e </a:t>
            </a:r>
            <a:r>
              <a:rPr lang="it-IT" sz="2400" dirty="0">
                <a:solidFill>
                  <a:srgbClr val="FF0000"/>
                </a:solidFill>
              </a:rPr>
              <a:t>macchinari</a:t>
            </a:r>
            <a:r>
              <a:rPr lang="it-IT" sz="2400" dirty="0"/>
              <a:t>;</a:t>
            </a:r>
          </a:p>
          <a:p>
            <a:r>
              <a:rPr lang="it-IT" sz="2400" u="sng" dirty="0" smtClean="0"/>
              <a:t>l’acquisto </a:t>
            </a:r>
            <a:r>
              <a:rPr lang="it-IT" sz="2400" u="sng" dirty="0"/>
              <a:t>di </a:t>
            </a:r>
            <a:r>
              <a:rPr lang="it-IT" sz="2400" u="sng" dirty="0">
                <a:solidFill>
                  <a:srgbClr val="FF0000"/>
                </a:solidFill>
              </a:rPr>
              <a:t>beni</a:t>
            </a:r>
            <a:r>
              <a:rPr lang="it-IT" sz="2400" u="sng" dirty="0"/>
              <a:t> anche </a:t>
            </a:r>
            <a:r>
              <a:rPr lang="it-IT" sz="2400" u="sng" dirty="0">
                <a:solidFill>
                  <a:srgbClr val="FF0000"/>
                </a:solidFill>
              </a:rPr>
              <a:t>deperibili</a:t>
            </a:r>
            <a:r>
              <a:rPr lang="it-IT" sz="2400" u="sng" dirty="0"/>
              <a:t> da destinare </a:t>
            </a:r>
            <a:r>
              <a:rPr lang="it-IT" sz="2400" u="sng" dirty="0">
                <a:solidFill>
                  <a:srgbClr val="FF0000"/>
                </a:solidFill>
              </a:rPr>
              <a:t>a terzi</a:t>
            </a:r>
            <a:r>
              <a:rPr lang="it-IT" sz="2400" dirty="0"/>
              <a:t>;</a:t>
            </a:r>
          </a:p>
          <a:p>
            <a:r>
              <a:rPr lang="it-IT" sz="2400" dirty="0" smtClean="0"/>
              <a:t>vitto</a:t>
            </a:r>
            <a:r>
              <a:rPr lang="it-IT" sz="2400" dirty="0"/>
              <a:t>, alloggio e viaggio </a:t>
            </a:r>
            <a:r>
              <a:rPr lang="it-IT" sz="2400" u="sng" dirty="0">
                <a:effectLst>
                  <a:outerShdw blurRad="38100" dist="38100" dir="2700000" algn="tl">
                    <a:srgbClr val="000000">
                      <a:alpha val="43137"/>
                    </a:srgbClr>
                  </a:outerShdw>
                </a:effectLst>
              </a:rPr>
              <a:t>dei professionisti </a:t>
            </a:r>
            <a:r>
              <a:rPr lang="it-IT" sz="2400" u="sng" dirty="0">
                <a:solidFill>
                  <a:srgbClr val="FF0000"/>
                </a:solidFill>
                <a:effectLst>
                  <a:outerShdw blurRad="38100" dist="38100" dir="2700000" algn="tl">
                    <a:srgbClr val="000000">
                      <a:alpha val="43137"/>
                    </a:srgbClr>
                  </a:outerShdw>
                </a:effectLst>
              </a:rPr>
              <a:t>esterni</a:t>
            </a:r>
            <a:r>
              <a:rPr lang="it-IT" sz="2400" dirty="0"/>
              <a:t>;</a:t>
            </a:r>
          </a:p>
          <a:p>
            <a:r>
              <a:rPr lang="it-IT" sz="2400" dirty="0">
                <a:solidFill>
                  <a:srgbClr val="FF0000"/>
                </a:solidFill>
              </a:rPr>
              <a:t>r</a:t>
            </a:r>
            <a:r>
              <a:rPr lang="it-IT" sz="2400" dirty="0" smtClean="0">
                <a:solidFill>
                  <a:srgbClr val="FF0000"/>
                </a:solidFill>
              </a:rPr>
              <a:t>appresentanza</a:t>
            </a:r>
            <a:r>
              <a:rPr lang="it-IT" sz="2400" dirty="0"/>
              <a:t>;</a:t>
            </a:r>
          </a:p>
          <a:p>
            <a:r>
              <a:rPr lang="it-IT" sz="2400" dirty="0" smtClean="0"/>
              <a:t>iscrizione </a:t>
            </a:r>
            <a:r>
              <a:rPr lang="it-IT" sz="2400" dirty="0"/>
              <a:t>a corsi, premi in denaro e borse di studio;</a:t>
            </a:r>
          </a:p>
          <a:p>
            <a:r>
              <a:rPr lang="it-IT" sz="2400" dirty="0" smtClean="0"/>
              <a:t>le </a:t>
            </a:r>
            <a:r>
              <a:rPr lang="it-IT" sz="2400" dirty="0"/>
              <a:t>spese per studi, ricerche ed </a:t>
            </a:r>
            <a:r>
              <a:rPr lang="it-IT" sz="2400" dirty="0" smtClean="0"/>
              <a:t>indagini;</a:t>
            </a:r>
          </a:p>
          <a:p>
            <a:r>
              <a:rPr lang="it-IT" sz="2400" b="1" u="sng" dirty="0" smtClean="0">
                <a:solidFill>
                  <a:srgbClr val="FF0000"/>
                </a:solidFill>
              </a:rPr>
              <a:t>ATTIVITÀ DI PROGETTO PROVENIENTI DAI SOGGETTI PARTNER.</a:t>
            </a:r>
          </a:p>
          <a:p>
            <a:endParaRPr lang="it-IT" sz="2400" b="1" dirty="0">
              <a:solidFill>
                <a:schemeClr val="accent2"/>
              </a:solidFill>
            </a:endParaRPr>
          </a:p>
          <a:p>
            <a:endParaRPr lang="it-IT" sz="2400" b="1" dirty="0" smtClean="0">
              <a:solidFill>
                <a:schemeClr val="accent2"/>
              </a:solidFill>
            </a:endParaRPr>
          </a:p>
          <a:p>
            <a:endParaRPr lang="it-IT" sz="2400" b="1" dirty="0">
              <a:solidFill>
                <a:schemeClr val="accent2"/>
              </a:solidFill>
            </a:endParaRPr>
          </a:p>
          <a:p>
            <a:endParaRPr lang="it-IT" sz="2400" b="1" dirty="0" smtClean="0">
              <a:solidFill>
                <a:schemeClr val="accent2"/>
              </a:solidFill>
            </a:endParaRPr>
          </a:p>
        </p:txBody>
      </p:sp>
      <p:sp>
        <p:nvSpPr>
          <p:cNvPr id="6" name="CasellaDiTesto 5"/>
          <p:cNvSpPr txBox="1"/>
          <p:nvPr/>
        </p:nvSpPr>
        <p:spPr>
          <a:xfrm>
            <a:off x="4374503" y="0"/>
            <a:ext cx="3816424" cy="1446550"/>
          </a:xfrm>
          <a:prstGeom prst="rect">
            <a:avLst/>
          </a:prstGeom>
          <a:noFill/>
        </p:spPr>
        <p:txBody>
          <a:bodyPr wrap="square" rtlCol="0">
            <a:spAutoFit/>
          </a:bodyPr>
          <a:lstStyle/>
          <a:p>
            <a:r>
              <a:rPr lang="it-IT" dirty="0">
                <a:solidFill>
                  <a:srgbClr val="FF0000"/>
                </a:solidFill>
              </a:rPr>
              <a:t>PROGETTI APS</a:t>
            </a:r>
          </a:p>
          <a:p>
            <a:endParaRPr lang="it-IT"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13789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60028" y="1748575"/>
            <a:ext cx="9204028" cy="4646746"/>
          </a:xfrm>
        </p:spPr>
        <p:txBody>
          <a:bodyPr/>
          <a:lstStyle/>
          <a:p>
            <a:pPr algn="ctr" eaLnBrk="1" hangingPunct="1">
              <a:defRPr/>
            </a:pPr>
            <a:r>
              <a:rPr lang="it-IT" sz="3200" cap="all" dirty="0" smtClean="0">
                <a:solidFill>
                  <a:schemeClr val="accent2"/>
                </a:solidFill>
              </a:rPr>
              <a:t/>
            </a:r>
            <a:br>
              <a:rPr lang="it-IT" sz="3200" cap="all" dirty="0" smtClean="0">
                <a:solidFill>
                  <a:schemeClr val="accent2"/>
                </a:solidFill>
              </a:rPr>
            </a:br>
            <a:r>
              <a:rPr lang="it-IT" sz="1800" dirty="0" smtClean="0"/>
              <a:t/>
            </a:r>
            <a:br>
              <a:rPr lang="it-IT" sz="1800" dirty="0" smtClean="0"/>
            </a:br>
            <a:r>
              <a:rPr lang="it-IT" sz="1800" dirty="0"/>
              <a:t>	</a:t>
            </a:r>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a:t/>
            </a:r>
            <a:br>
              <a:rPr lang="it-IT" sz="1800" dirty="0"/>
            </a:br>
            <a:r>
              <a:rPr lang="it-IT" sz="1800" dirty="0" smtClean="0"/>
              <a:t>                                       </a:t>
            </a:r>
            <a:br>
              <a:rPr lang="it-IT" sz="1800" dirty="0" smtClean="0"/>
            </a:br>
            <a:r>
              <a:rPr lang="it-IT" sz="1800" dirty="0" smtClean="0"/>
              <a:t/>
            </a:r>
            <a:br>
              <a:rPr lang="it-IT" sz="1800" dirty="0" smtClean="0"/>
            </a:br>
            <a:r>
              <a:rPr lang="it-IT" sz="1800" dirty="0"/>
              <a:t/>
            </a:r>
            <a:br>
              <a:rPr lang="it-IT" sz="1800" dirty="0"/>
            </a:br>
            <a:r>
              <a:rPr lang="it-IT" sz="3200" cap="all" dirty="0" smtClean="0">
                <a:solidFill>
                  <a:srgbClr val="3333CC"/>
                </a:solidFill>
              </a:rPr>
              <a:t>LE </a:t>
            </a:r>
            <a:r>
              <a:rPr lang="it-IT" sz="3200" cap="all" dirty="0">
                <a:solidFill>
                  <a:srgbClr val="3333CC"/>
                </a:solidFill>
              </a:rPr>
              <a:t>SPESE </a:t>
            </a:r>
            <a:r>
              <a:rPr lang="it-IT" sz="3200" cap="all" dirty="0" smtClean="0">
                <a:solidFill>
                  <a:srgbClr val="FF0000"/>
                </a:solidFill>
              </a:rPr>
              <a:t>DEVONO</a:t>
            </a:r>
            <a:r>
              <a:rPr lang="it-IT" sz="3200" dirty="0"/>
              <a:t/>
            </a:r>
            <a:br>
              <a:rPr lang="it-IT" sz="3200" dirty="0"/>
            </a:br>
            <a:r>
              <a:rPr lang="it-IT" sz="2000" dirty="0" smtClean="0"/>
              <a:t>         </a:t>
            </a:r>
            <a:r>
              <a:rPr lang="it-IT" sz="2400" dirty="0" smtClean="0"/>
              <a:t>essere </a:t>
            </a:r>
            <a:r>
              <a:rPr lang="it-IT" sz="2400" dirty="0"/>
              <a:t>sostenute </a:t>
            </a:r>
            <a:r>
              <a:rPr lang="it-IT" sz="2800" u="sng" dirty="0">
                <a:solidFill>
                  <a:srgbClr val="FF0000"/>
                </a:solidFill>
                <a:effectLst>
                  <a:outerShdw blurRad="38100" dist="38100" dir="2700000" algn="tl">
                    <a:srgbClr val="000000">
                      <a:alpha val="43137"/>
                    </a:srgbClr>
                  </a:outerShdw>
                </a:effectLst>
              </a:rPr>
              <a:t>successivamente</a:t>
            </a:r>
            <a:r>
              <a:rPr lang="it-IT" sz="2400" dirty="0">
                <a:solidFill>
                  <a:srgbClr val="FF0000"/>
                </a:solidFill>
              </a:rPr>
              <a:t> </a:t>
            </a:r>
            <a:r>
              <a:rPr lang="it-IT" sz="2400" dirty="0" smtClean="0">
                <a:solidFill>
                  <a:srgbClr val="FF0000"/>
                </a:solidFill>
              </a:rPr>
              <a:t/>
            </a:r>
            <a:br>
              <a:rPr lang="it-IT" sz="2400" dirty="0" smtClean="0">
                <a:solidFill>
                  <a:srgbClr val="FF0000"/>
                </a:solidFill>
              </a:rPr>
            </a:br>
            <a:r>
              <a:rPr lang="it-IT" sz="2400" dirty="0" smtClean="0"/>
              <a:t>alla </a:t>
            </a:r>
            <a:r>
              <a:rPr lang="it-IT" sz="2400" dirty="0"/>
              <a:t>presentazione </a:t>
            </a:r>
            <a:r>
              <a:rPr lang="it-IT" sz="2400" dirty="0" smtClean="0"/>
              <a:t>della domanda</a:t>
            </a:r>
            <a:r>
              <a:rPr lang="it-IT" sz="2400" dirty="0"/>
              <a:t>,</a:t>
            </a:r>
            <a:br>
              <a:rPr lang="it-IT" sz="2400" dirty="0"/>
            </a:br>
            <a:r>
              <a:rPr lang="it-IT" sz="2400" dirty="0" smtClean="0"/>
              <a:t>                      </a:t>
            </a:r>
            <a:br>
              <a:rPr lang="it-IT" sz="2400" dirty="0" smtClean="0"/>
            </a:br>
            <a:r>
              <a:rPr lang="it-IT" sz="2400" dirty="0"/>
              <a:t>	</a:t>
            </a:r>
            <a:r>
              <a:rPr lang="it-IT" sz="2400" dirty="0" smtClean="0"/>
              <a:t>	</a:t>
            </a:r>
            <a:br>
              <a:rPr lang="it-IT" sz="2400" dirty="0" smtClean="0"/>
            </a:br>
            <a:r>
              <a:rPr lang="it-IT" sz="2400" dirty="0"/>
              <a:t>	</a:t>
            </a:r>
            <a:r>
              <a:rPr lang="it-IT" sz="2400" dirty="0" smtClean="0"/>
              <a:t>	riferirsi </a:t>
            </a:r>
            <a:r>
              <a:rPr lang="it-IT" sz="2400" u="sng" dirty="0">
                <a:effectLst>
                  <a:outerShdw blurRad="38100" dist="38100" dir="2700000" algn="tl">
                    <a:srgbClr val="000000">
                      <a:alpha val="43137"/>
                    </a:srgbClr>
                  </a:outerShdw>
                </a:effectLst>
              </a:rPr>
              <a:t>all’arco temporale di </a:t>
            </a:r>
            <a:r>
              <a:rPr lang="it-IT" sz="2400" u="sng" dirty="0">
                <a:solidFill>
                  <a:srgbClr val="FF0000"/>
                </a:solidFill>
                <a:effectLst>
                  <a:outerShdw blurRad="38100" dist="38100" dir="2700000" algn="tl">
                    <a:srgbClr val="000000">
                      <a:alpha val="43137"/>
                    </a:srgbClr>
                  </a:outerShdw>
                </a:effectLst>
              </a:rPr>
              <a:t>durata del </a:t>
            </a:r>
            <a:r>
              <a:rPr lang="it-IT" sz="2400" u="sng" dirty="0" smtClean="0">
                <a:solidFill>
                  <a:srgbClr val="FF0000"/>
                </a:solidFill>
                <a:effectLst>
                  <a:outerShdw blurRad="38100" dist="38100" dir="2700000" algn="tl">
                    <a:srgbClr val="000000">
                      <a:alpha val="43137"/>
                    </a:srgbClr>
                  </a:outerShdw>
                </a:effectLst>
              </a:rPr>
              <a:t>progetto</a:t>
            </a:r>
            <a:r>
              <a:rPr lang="it-IT" sz="2400" dirty="0" smtClean="0"/>
              <a:t>, </a:t>
            </a:r>
            <a:br>
              <a:rPr lang="it-IT" sz="2400" dirty="0" smtClean="0"/>
            </a:br>
            <a:r>
              <a:rPr lang="it-IT" sz="2400" dirty="0" smtClean="0"/>
              <a:t> 	        </a:t>
            </a:r>
            <a:br>
              <a:rPr lang="it-IT" sz="2400" dirty="0" smtClean="0"/>
            </a:br>
            <a:r>
              <a:rPr lang="it-IT" sz="2400" dirty="0" smtClean="0"/>
              <a:t>		</a:t>
            </a:r>
            <a:br>
              <a:rPr lang="it-IT" sz="2400" dirty="0" smtClean="0"/>
            </a:br>
            <a:r>
              <a:rPr lang="it-IT" sz="2400" dirty="0"/>
              <a:t>	</a:t>
            </a:r>
            <a:r>
              <a:rPr lang="it-IT" sz="2400" dirty="0" smtClean="0"/>
              <a:t>	</a:t>
            </a:r>
            <a:r>
              <a:rPr lang="it-IT" sz="2600" dirty="0" smtClean="0"/>
              <a:t>essere </a:t>
            </a:r>
            <a:r>
              <a:rPr lang="it-IT" sz="2600" dirty="0"/>
              <a:t>comprovate </a:t>
            </a:r>
            <a:r>
              <a:rPr lang="it-IT" sz="2600" dirty="0" smtClean="0"/>
              <a:t>da idonea documentazione 	giustificativa </a:t>
            </a:r>
            <a:r>
              <a:rPr lang="it-IT" sz="2600" dirty="0"/>
              <a:t>della </a:t>
            </a:r>
            <a:r>
              <a:rPr lang="it-IT" sz="2600" dirty="0" smtClean="0"/>
              <a:t>spesa</a:t>
            </a:r>
            <a:r>
              <a:rPr lang="it-IT" sz="2600" dirty="0"/>
              <a:t>, debitamente quietanzata, </a:t>
            </a:r>
            <a:r>
              <a:rPr lang="it-IT" sz="2600" dirty="0" smtClean="0"/>
              <a:t> 	   	   </a:t>
            </a:r>
            <a:r>
              <a:rPr lang="it-IT" sz="2600" u="sng" dirty="0" smtClean="0">
                <a:solidFill>
                  <a:srgbClr val="FF0000"/>
                </a:solidFill>
                <a:effectLst>
                  <a:outerShdw blurRad="38100" dist="38100" dir="2700000" algn="tl">
                    <a:srgbClr val="000000">
                      <a:alpha val="43137"/>
                    </a:srgbClr>
                  </a:outerShdw>
                </a:effectLst>
              </a:rPr>
              <a:t>INTESTATA</a:t>
            </a:r>
            <a:r>
              <a:rPr lang="it-IT" sz="2600" u="sng" dirty="0" smtClean="0">
                <a:effectLst>
                  <a:outerShdw blurRad="38100" dist="38100" dir="2700000" algn="tl">
                    <a:srgbClr val="000000">
                      <a:alpha val="43137"/>
                    </a:srgbClr>
                  </a:outerShdw>
                </a:effectLst>
              </a:rPr>
              <a:t> all’associazione</a:t>
            </a:r>
            <a:r>
              <a:rPr lang="it-IT" sz="2600" dirty="0" smtClean="0">
                <a:effectLst>
                  <a:outerShdw blurRad="38100" dist="38100" dir="2700000" algn="tl">
                    <a:srgbClr val="000000">
                      <a:alpha val="43137"/>
                    </a:srgbClr>
                  </a:outerShdw>
                </a:effectLst>
              </a:rPr>
              <a:t> </a:t>
            </a:r>
            <a:r>
              <a:rPr lang="it-IT" sz="2600" dirty="0">
                <a:effectLst>
                  <a:outerShdw blurRad="38100" dist="38100" dir="2700000" algn="tl">
                    <a:srgbClr val="000000">
                      <a:alpha val="43137"/>
                    </a:srgbClr>
                  </a:outerShdw>
                </a:effectLst>
              </a:rPr>
              <a:t>richiedente </a:t>
            </a:r>
            <a:r>
              <a:rPr lang="it-IT" sz="2600" dirty="0" smtClean="0">
                <a:effectLst>
                  <a:outerShdw blurRad="38100" dist="38100" dir="2700000" algn="tl">
                    <a:srgbClr val="000000">
                      <a:alpha val="43137"/>
                    </a:srgbClr>
                  </a:outerShdw>
                </a:effectLst>
              </a:rPr>
              <a:t> il contributo e 	        </a:t>
            </a:r>
            <a:r>
              <a:rPr lang="it-IT" sz="2600" dirty="0" smtClean="0">
                <a:solidFill>
                  <a:srgbClr val="FF0000"/>
                </a:solidFill>
                <a:effectLst>
                  <a:outerShdw blurRad="38100" dist="38100" dir="2700000" algn="tl">
                    <a:srgbClr val="000000">
                      <a:alpha val="43137"/>
                    </a:srgbClr>
                  </a:outerShdw>
                </a:effectLst>
              </a:rPr>
              <a:t>ANNULLATA</a:t>
            </a:r>
            <a:r>
              <a:rPr lang="it-IT" sz="2600" dirty="0" smtClean="0">
                <a:effectLst>
                  <a:outerShdw blurRad="38100" dist="38100" dir="2700000" algn="tl">
                    <a:srgbClr val="000000">
                      <a:alpha val="43137"/>
                    </a:srgbClr>
                  </a:outerShdw>
                </a:effectLst>
              </a:rPr>
              <a:t> SULL’ORIGINALE</a:t>
            </a:r>
            <a:r>
              <a:rPr lang="it-IT" sz="2600" dirty="0" smtClean="0"/>
              <a:t/>
            </a:r>
            <a:br>
              <a:rPr lang="it-IT" sz="2600" dirty="0" smtClean="0"/>
            </a:br>
            <a:r>
              <a:rPr lang="it-IT" sz="2400" dirty="0" smtClean="0"/>
              <a:t/>
            </a:r>
            <a:br>
              <a:rPr lang="it-IT" sz="2400" dirty="0" smtClean="0"/>
            </a:br>
            <a:r>
              <a:rPr lang="it-IT" sz="2400" dirty="0" smtClean="0"/>
              <a:t> 	</a:t>
            </a:r>
            <a:r>
              <a:rPr lang="it-IT" sz="2800" dirty="0" smtClean="0"/>
              <a:t/>
            </a:r>
            <a:br>
              <a:rPr lang="it-IT" sz="2800" dirty="0" smtClean="0"/>
            </a:br>
            <a:r>
              <a:rPr lang="it-IT" sz="1600" i="1" dirty="0" smtClean="0">
                <a:solidFill>
                  <a:schemeClr val="accent2"/>
                </a:solidFill>
              </a:rPr>
              <a:t/>
            </a:r>
            <a:br>
              <a:rPr lang="it-IT" sz="1600" i="1" dirty="0" smtClean="0">
                <a:solidFill>
                  <a:schemeClr val="accent2"/>
                </a:solidFill>
              </a:rPr>
            </a:br>
            <a:r>
              <a:rPr lang="it-IT" sz="2400" dirty="0" smtClean="0">
                <a:solidFill>
                  <a:schemeClr val="accent2"/>
                </a:solidFill>
              </a:rPr>
              <a:t/>
            </a:r>
            <a:br>
              <a:rPr lang="it-IT" sz="2400" dirty="0" smtClean="0">
                <a:solidFill>
                  <a:schemeClr val="accent2"/>
                </a:solidFill>
              </a:rPr>
            </a:br>
            <a:r>
              <a:rPr lang="it-IT" dirty="0" smtClean="0">
                <a:solidFill>
                  <a:schemeClr val="accent2"/>
                </a:solidFill>
              </a:rPr>
              <a:t/>
            </a:r>
            <a:br>
              <a:rPr lang="it-IT" dirty="0" smtClean="0">
                <a:solidFill>
                  <a:schemeClr val="accent2"/>
                </a:solidFill>
              </a:rPr>
            </a:br>
            <a:r>
              <a:rPr lang="it-IT" dirty="0" smtClean="0">
                <a:solidFill>
                  <a:schemeClr val="accent2"/>
                </a:solidFill>
              </a:rPr>
              <a:t/>
            </a:r>
            <a:br>
              <a:rPr lang="it-IT" dirty="0" smtClean="0">
                <a:solidFill>
                  <a:schemeClr val="accent2"/>
                </a:solidFill>
              </a:rPr>
            </a:br>
            <a:r>
              <a:rPr lang="it-IT" dirty="0" smtClean="0"/>
              <a:t/>
            </a:r>
            <a:br>
              <a:rPr lang="it-IT" dirty="0" smtClean="0"/>
            </a:br>
            <a:endParaRPr lang="it-IT" dirty="0" smtClean="0"/>
          </a:p>
        </p:txBody>
      </p:sp>
      <p:sp>
        <p:nvSpPr>
          <p:cNvPr id="2" name="CasellaDiTesto 1"/>
          <p:cNvSpPr txBox="1"/>
          <p:nvPr/>
        </p:nvSpPr>
        <p:spPr>
          <a:xfrm>
            <a:off x="4034668" y="0"/>
            <a:ext cx="4536504" cy="1446550"/>
          </a:xfrm>
          <a:prstGeom prst="rect">
            <a:avLst/>
          </a:prstGeom>
          <a:noFill/>
        </p:spPr>
        <p:txBody>
          <a:bodyPr wrap="square" rtlCol="0">
            <a:spAutoFit/>
          </a:bodyPr>
          <a:lstStyle/>
          <a:p>
            <a:r>
              <a:rPr lang="it-IT" dirty="0">
                <a:solidFill>
                  <a:srgbClr val="FF0000"/>
                </a:solidFill>
              </a:rPr>
              <a:t>PROGETTI APS</a:t>
            </a:r>
          </a:p>
          <a:p>
            <a:endParaRPr lang="it-IT"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reccia a destra 3"/>
          <p:cNvSpPr/>
          <p:nvPr/>
        </p:nvSpPr>
        <p:spPr bwMode="auto">
          <a:xfrm>
            <a:off x="971600" y="1765948"/>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sp>
        <p:nvSpPr>
          <p:cNvPr id="8" name="Freccia a destra 7"/>
          <p:cNvSpPr/>
          <p:nvPr/>
        </p:nvSpPr>
        <p:spPr bwMode="auto">
          <a:xfrm>
            <a:off x="990488" y="3284984"/>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sp>
        <p:nvSpPr>
          <p:cNvPr id="9" name="Freccia a destra 8"/>
          <p:cNvSpPr/>
          <p:nvPr/>
        </p:nvSpPr>
        <p:spPr bwMode="auto">
          <a:xfrm>
            <a:off x="954274" y="4372857"/>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down)">
                                      <p:cBhvr>
                                        <p:cTn id="7" dur="580">
                                          <p:stCondLst>
                                            <p:cond delay="0"/>
                                          </p:stCondLst>
                                        </p:cTn>
                                        <p:tgtEl>
                                          <p:spTgt spid="8194"/>
                                        </p:tgtEl>
                                      </p:cBhvr>
                                    </p:animEffect>
                                    <p:anim calcmode="lin" valueType="num">
                                      <p:cBhvr>
                                        <p:cTn id="8" dur="1822" tmFilter="0,0; 0.14,0.36; 0.43,0.73; 0.71,0.91; 1.0,1.0">
                                          <p:stCondLst>
                                            <p:cond delay="0"/>
                                          </p:stCondLst>
                                        </p:cTn>
                                        <p:tgtEl>
                                          <p:spTgt spid="819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19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19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19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194"/>
                                        </p:tgtEl>
                                        <p:attrNameLst>
                                          <p:attrName>ppt_y</p:attrName>
                                        </p:attrNameLst>
                                      </p:cBhvr>
                                      <p:tavLst>
                                        <p:tav tm="0" fmla="#ppt_y-sin(pi*$)/81">
                                          <p:val>
                                            <p:fltVal val="0"/>
                                          </p:val>
                                        </p:tav>
                                        <p:tav tm="100000">
                                          <p:val>
                                            <p:fltVal val="1"/>
                                          </p:val>
                                        </p:tav>
                                      </p:tavLst>
                                    </p:anim>
                                    <p:animScale>
                                      <p:cBhvr>
                                        <p:cTn id="13" dur="26">
                                          <p:stCondLst>
                                            <p:cond delay="650"/>
                                          </p:stCondLst>
                                        </p:cTn>
                                        <p:tgtEl>
                                          <p:spTgt spid="8194"/>
                                        </p:tgtEl>
                                      </p:cBhvr>
                                      <p:to x="100000" y="60000"/>
                                    </p:animScale>
                                    <p:animScale>
                                      <p:cBhvr>
                                        <p:cTn id="14" dur="166" decel="50000">
                                          <p:stCondLst>
                                            <p:cond delay="676"/>
                                          </p:stCondLst>
                                        </p:cTn>
                                        <p:tgtEl>
                                          <p:spTgt spid="8194"/>
                                        </p:tgtEl>
                                      </p:cBhvr>
                                      <p:to x="100000" y="100000"/>
                                    </p:animScale>
                                    <p:animScale>
                                      <p:cBhvr>
                                        <p:cTn id="15" dur="26">
                                          <p:stCondLst>
                                            <p:cond delay="1312"/>
                                          </p:stCondLst>
                                        </p:cTn>
                                        <p:tgtEl>
                                          <p:spTgt spid="8194"/>
                                        </p:tgtEl>
                                      </p:cBhvr>
                                      <p:to x="100000" y="80000"/>
                                    </p:animScale>
                                    <p:animScale>
                                      <p:cBhvr>
                                        <p:cTn id="16" dur="166" decel="50000">
                                          <p:stCondLst>
                                            <p:cond delay="1338"/>
                                          </p:stCondLst>
                                        </p:cTn>
                                        <p:tgtEl>
                                          <p:spTgt spid="8194"/>
                                        </p:tgtEl>
                                      </p:cBhvr>
                                      <p:to x="100000" y="100000"/>
                                    </p:animScale>
                                    <p:animScale>
                                      <p:cBhvr>
                                        <p:cTn id="17" dur="26">
                                          <p:stCondLst>
                                            <p:cond delay="1642"/>
                                          </p:stCondLst>
                                        </p:cTn>
                                        <p:tgtEl>
                                          <p:spTgt spid="8194"/>
                                        </p:tgtEl>
                                      </p:cBhvr>
                                      <p:to x="100000" y="90000"/>
                                    </p:animScale>
                                    <p:animScale>
                                      <p:cBhvr>
                                        <p:cTn id="18" dur="166" decel="50000">
                                          <p:stCondLst>
                                            <p:cond delay="1668"/>
                                          </p:stCondLst>
                                        </p:cTn>
                                        <p:tgtEl>
                                          <p:spTgt spid="8194"/>
                                        </p:tgtEl>
                                      </p:cBhvr>
                                      <p:to x="100000" y="100000"/>
                                    </p:animScale>
                                    <p:animScale>
                                      <p:cBhvr>
                                        <p:cTn id="19" dur="26">
                                          <p:stCondLst>
                                            <p:cond delay="1808"/>
                                          </p:stCondLst>
                                        </p:cTn>
                                        <p:tgtEl>
                                          <p:spTgt spid="8194"/>
                                        </p:tgtEl>
                                      </p:cBhvr>
                                      <p:to x="100000" y="95000"/>
                                    </p:animScale>
                                    <p:animScale>
                                      <p:cBhvr>
                                        <p:cTn id="20" dur="166" decel="50000">
                                          <p:stCondLst>
                                            <p:cond delay="1834"/>
                                          </p:stCondLst>
                                        </p:cTn>
                                        <p:tgtEl>
                                          <p:spTgt spid="819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5536" y="1055270"/>
            <a:ext cx="8136904" cy="1261884"/>
          </a:xfrm>
          <a:prstGeom prst="rect">
            <a:avLst/>
          </a:prstGeom>
        </p:spPr>
        <p:txBody>
          <a:bodyPr wrap="square">
            <a:spAutoFit/>
          </a:bodyPr>
          <a:lstStyle/>
          <a:p>
            <a:r>
              <a:rPr lang="it-IT" sz="3200" b="1" kern="0" cap="all" dirty="0" smtClean="0">
                <a:solidFill>
                  <a:srgbClr val="3333CC"/>
                </a:solidFill>
                <a:latin typeface="DecimaWE Rg"/>
                <a:ea typeface="+mj-ea"/>
                <a:cs typeface="+mj-cs"/>
              </a:rPr>
              <a:t>GLI </a:t>
            </a:r>
            <a:r>
              <a:rPr lang="it-IT" sz="3200" b="1" kern="0" cap="all" dirty="0" smtClean="0">
                <a:solidFill>
                  <a:schemeClr val="accent5">
                    <a:lumMod val="50000"/>
                  </a:schemeClr>
                </a:solidFill>
                <a:latin typeface="DecimaWE Rg"/>
                <a:ea typeface="+mj-ea"/>
                <a:cs typeface="+mj-cs"/>
              </a:rPr>
              <a:t>SCONTRINI FISCALI </a:t>
            </a:r>
            <a:r>
              <a:rPr lang="it-IT" sz="3200" b="1" kern="0" cap="all" dirty="0" smtClean="0">
                <a:solidFill>
                  <a:srgbClr val="3333CC"/>
                </a:solidFill>
                <a:latin typeface="DecimaWE Rg"/>
                <a:ea typeface="+mj-ea"/>
                <a:cs typeface="+mj-cs"/>
              </a:rPr>
              <a:t>SONO AMMESSI   </a:t>
            </a:r>
            <a:r>
              <a:rPr lang="it-IT" sz="3200" b="1" kern="0" cap="all" dirty="0">
                <a:solidFill>
                  <a:srgbClr val="3333CC"/>
                </a:solidFill>
                <a:latin typeface="DecimaWE Rg"/>
                <a:ea typeface="+mj-ea"/>
                <a:cs typeface="+mj-cs"/>
              </a:rPr>
              <a:t/>
            </a:r>
            <a:br>
              <a:rPr lang="it-IT" sz="3200" b="1" kern="0" cap="all" dirty="0">
                <a:solidFill>
                  <a:srgbClr val="3333CC"/>
                </a:solidFill>
                <a:latin typeface="DecimaWE Rg"/>
                <a:ea typeface="+mj-ea"/>
                <a:cs typeface="+mj-cs"/>
              </a:rPr>
            </a:br>
            <a:endParaRPr lang="it-IT" dirty="0"/>
          </a:p>
        </p:txBody>
      </p:sp>
      <p:sp>
        <p:nvSpPr>
          <p:cNvPr id="4" name="Rettangolo 3"/>
          <p:cNvSpPr/>
          <p:nvPr/>
        </p:nvSpPr>
        <p:spPr>
          <a:xfrm>
            <a:off x="222383" y="1686213"/>
            <a:ext cx="8784976" cy="5801588"/>
          </a:xfrm>
          <a:prstGeom prst="rect">
            <a:avLst/>
          </a:prstGeom>
        </p:spPr>
        <p:txBody>
          <a:bodyPr wrap="square">
            <a:spAutoFit/>
          </a:bodyPr>
          <a:lstStyle/>
          <a:p>
            <a:pPr algn="l"/>
            <a:r>
              <a:rPr lang="it-IT" sz="2400" b="1" kern="0" dirty="0" smtClean="0">
                <a:solidFill>
                  <a:srgbClr val="3333CC"/>
                </a:solidFill>
                <a:latin typeface="DecimaWE Rg"/>
                <a:ea typeface="+mj-ea"/>
                <a:cs typeface="Times New Roman" pitchFamily="18" charset="0"/>
              </a:rPr>
              <a:t>► </a:t>
            </a:r>
            <a:r>
              <a:rPr lang="it-IT" sz="2400" b="1" u="sng" kern="0" dirty="0" smtClean="0">
                <a:solidFill>
                  <a:srgbClr val="3333CC"/>
                </a:solidFill>
                <a:latin typeface="DecimaWE Rg"/>
                <a:ea typeface="+mj-ea"/>
                <a:cs typeface="+mj-cs"/>
              </a:rPr>
              <a:t>SOLO SE RIFERIBILI AL SOGGETTO BENEFICIARIO </a:t>
            </a:r>
          </a:p>
          <a:p>
            <a:pPr algn="l"/>
            <a:r>
              <a:rPr lang="it-IT" sz="2400" b="1" kern="0" dirty="0">
                <a:solidFill>
                  <a:srgbClr val="3333CC"/>
                </a:solidFill>
                <a:latin typeface="DecimaWE Rg"/>
                <a:ea typeface="+mj-ea"/>
                <a:cs typeface="+mj-cs"/>
              </a:rPr>
              <a:t>	</a:t>
            </a:r>
            <a:r>
              <a:rPr lang="it-IT" sz="2400" b="1" kern="0" dirty="0" smtClean="0">
                <a:solidFill>
                  <a:srgbClr val="3333CC"/>
                </a:solidFill>
                <a:latin typeface="DecimaWE Rg"/>
                <a:ea typeface="+mj-ea"/>
                <a:cs typeface="+mj-cs"/>
              </a:rPr>
              <a:t>	</a:t>
            </a:r>
            <a:r>
              <a:rPr lang="it-IT" sz="2400" b="1" u="sng" kern="0" dirty="0" smtClean="0">
                <a:solidFill>
                  <a:srgbClr val="3333CC"/>
                </a:solidFill>
                <a:latin typeface="DecimaWE Rg"/>
                <a:ea typeface="+mj-ea"/>
                <a:cs typeface="+mj-cs"/>
              </a:rPr>
              <a:t>(cd. «</a:t>
            </a:r>
            <a:r>
              <a:rPr lang="it-IT" sz="2400" b="1" u="sng" kern="0" dirty="0" smtClean="0">
                <a:solidFill>
                  <a:srgbClr val="FF0000"/>
                </a:solidFill>
                <a:latin typeface="DecimaWE Rg"/>
                <a:ea typeface="+mj-ea"/>
                <a:cs typeface="+mj-cs"/>
              </a:rPr>
              <a:t>SCONTRINO PARLANTE</a:t>
            </a:r>
            <a:r>
              <a:rPr lang="it-IT" sz="2400" b="1" u="sng" kern="0" dirty="0" smtClean="0">
                <a:solidFill>
                  <a:srgbClr val="3333CC"/>
                </a:solidFill>
                <a:latin typeface="DecimaWE Rg"/>
                <a:ea typeface="+mj-ea"/>
                <a:cs typeface="+mj-cs"/>
              </a:rPr>
              <a:t>») </a:t>
            </a:r>
          </a:p>
          <a:p>
            <a:pPr algn="l"/>
            <a:r>
              <a:rPr lang="it-IT" sz="2400" b="1" kern="0" dirty="0" smtClean="0">
                <a:solidFill>
                  <a:srgbClr val="3333CC"/>
                </a:solidFill>
                <a:latin typeface="DecimaWE Rg"/>
                <a:cs typeface="Times New Roman" pitchFamily="18" charset="0"/>
              </a:rPr>
              <a:t>► </a:t>
            </a:r>
            <a:r>
              <a:rPr lang="it-IT" sz="2400" b="1" kern="0" cap="all" dirty="0" smtClean="0">
                <a:solidFill>
                  <a:srgbClr val="3333CC"/>
                </a:solidFill>
                <a:latin typeface="DecimaWE Rg"/>
              </a:rPr>
              <a:t>PERMETTONO DI CONOSCERE </a:t>
            </a:r>
            <a:r>
              <a:rPr lang="it-IT" sz="2400" b="1" u="sng" kern="0" cap="all" dirty="0" smtClean="0">
                <a:solidFill>
                  <a:srgbClr val="3333CC"/>
                </a:solidFill>
                <a:latin typeface="DecimaWE Rg"/>
              </a:rPr>
              <a:t>LA NATURA DEL BENE </a:t>
            </a:r>
            <a:r>
              <a:rPr lang="it-IT" sz="2400" b="1" kern="0" cap="all" dirty="0" smtClean="0">
                <a:solidFill>
                  <a:srgbClr val="3333CC"/>
                </a:solidFill>
                <a:latin typeface="DecimaWE Rg"/>
              </a:rPr>
              <a:t>o </a:t>
            </a:r>
            <a:r>
              <a:rPr lang="it-IT" sz="2400" b="1" u="sng" kern="0" cap="all" dirty="0" smtClean="0">
                <a:solidFill>
                  <a:srgbClr val="3333CC"/>
                </a:solidFill>
                <a:latin typeface="DecimaWE Rg"/>
              </a:rPr>
              <a:t>SERVIZIO ACQUISTATO</a:t>
            </a:r>
            <a:endParaRPr lang="it-IT" sz="2400" b="1" u="sng" kern="0" dirty="0" smtClean="0">
              <a:solidFill>
                <a:srgbClr val="000000"/>
              </a:solidFill>
              <a:latin typeface="DecimaWE Rg"/>
              <a:ea typeface="+mj-ea"/>
              <a:cs typeface="+mj-cs"/>
            </a:endParaRPr>
          </a:p>
          <a:p>
            <a:r>
              <a:rPr lang="it-IT" sz="1800" b="1" kern="0" dirty="0">
                <a:solidFill>
                  <a:srgbClr val="000000"/>
                </a:solidFill>
                <a:latin typeface="DecimaWE Rg"/>
                <a:ea typeface="+mj-ea"/>
                <a:cs typeface="+mj-cs"/>
              </a:rPr>
              <a:t/>
            </a:r>
            <a:br>
              <a:rPr lang="it-IT" sz="1800" b="1" kern="0" dirty="0">
                <a:solidFill>
                  <a:srgbClr val="000000"/>
                </a:solidFill>
                <a:latin typeface="DecimaWE Rg"/>
                <a:ea typeface="+mj-ea"/>
                <a:cs typeface="+mj-cs"/>
              </a:rPr>
            </a:br>
            <a:r>
              <a:rPr lang="it-IT" sz="2200" b="1" kern="0" cap="all" dirty="0" smtClean="0">
                <a:solidFill>
                  <a:srgbClr val="3333CC"/>
                </a:solidFill>
                <a:latin typeface="DecimaWE Rg"/>
              </a:rPr>
              <a:t>LE </a:t>
            </a:r>
            <a:r>
              <a:rPr lang="it-IT" sz="2200" b="1" kern="0" cap="all" dirty="0" smtClean="0">
                <a:solidFill>
                  <a:schemeClr val="accent5">
                    <a:lumMod val="50000"/>
                  </a:schemeClr>
                </a:solidFill>
                <a:latin typeface="DecimaWE Rg"/>
              </a:rPr>
              <a:t>PRESTAZIONI DI SERVIZI </a:t>
            </a:r>
            <a:r>
              <a:rPr lang="it-IT" sz="2000" b="1" kern="0" cap="all" dirty="0" smtClean="0">
                <a:solidFill>
                  <a:srgbClr val="21449C"/>
                </a:solidFill>
                <a:latin typeface="DecimaWE Rg"/>
              </a:rPr>
              <a:t>(per professionisti esterni ed associati) : </a:t>
            </a:r>
          </a:p>
          <a:p>
            <a:r>
              <a:rPr lang="it-IT" sz="2800" b="1" kern="0" dirty="0" err="1" smtClean="0">
                <a:solidFill>
                  <a:srgbClr val="FF0000"/>
                </a:solidFill>
                <a:latin typeface="DecimaWE Rg"/>
                <a:ea typeface="+mj-ea"/>
                <a:cs typeface="+mj-cs"/>
              </a:rPr>
              <a:t>max</a:t>
            </a:r>
            <a:r>
              <a:rPr lang="it-IT" sz="2800" b="1" kern="0" dirty="0" smtClean="0">
                <a:solidFill>
                  <a:srgbClr val="FF0000"/>
                </a:solidFill>
                <a:latin typeface="DecimaWE Rg"/>
                <a:ea typeface="+mj-ea"/>
                <a:cs typeface="+mj-cs"/>
              </a:rPr>
              <a:t> € 80,00 lordi </a:t>
            </a:r>
            <a:r>
              <a:rPr lang="it-IT" sz="2800" b="1" u="sng" kern="0" dirty="0" smtClean="0">
                <a:solidFill>
                  <a:srgbClr val="FF0000"/>
                </a:solidFill>
                <a:latin typeface="DecimaWE Rg"/>
                <a:ea typeface="+mj-ea"/>
                <a:cs typeface="+mj-cs"/>
              </a:rPr>
              <a:t>orari</a:t>
            </a:r>
            <a:r>
              <a:rPr lang="it-IT" sz="2800" b="1" kern="0" dirty="0" smtClean="0">
                <a:solidFill>
                  <a:srgbClr val="FF0000"/>
                </a:solidFill>
                <a:latin typeface="DecimaWE Rg"/>
                <a:ea typeface="+mj-ea"/>
                <a:cs typeface="+mj-cs"/>
              </a:rPr>
              <a:t> e </a:t>
            </a:r>
            <a:r>
              <a:rPr lang="it-IT" sz="2800" b="1" kern="0" dirty="0" err="1" smtClean="0">
                <a:solidFill>
                  <a:srgbClr val="FF0000"/>
                </a:solidFill>
                <a:latin typeface="DecimaWE Rg"/>
                <a:ea typeface="+mj-ea"/>
                <a:cs typeface="+mj-cs"/>
              </a:rPr>
              <a:t>max</a:t>
            </a:r>
            <a:r>
              <a:rPr lang="it-IT" sz="2800" b="1" kern="0" dirty="0" smtClean="0">
                <a:solidFill>
                  <a:srgbClr val="FF0000"/>
                </a:solidFill>
                <a:latin typeface="DecimaWE Rg"/>
                <a:ea typeface="+mj-ea"/>
                <a:cs typeface="+mj-cs"/>
              </a:rPr>
              <a:t> </a:t>
            </a:r>
            <a:r>
              <a:rPr lang="it-IT" sz="2800" b="1" kern="0" dirty="0">
                <a:solidFill>
                  <a:srgbClr val="FF0000"/>
                </a:solidFill>
                <a:latin typeface="DecimaWE Rg"/>
              </a:rPr>
              <a:t>€ </a:t>
            </a:r>
            <a:r>
              <a:rPr lang="it-IT" sz="2800" b="1" kern="0" dirty="0" smtClean="0">
                <a:solidFill>
                  <a:srgbClr val="FF0000"/>
                </a:solidFill>
                <a:latin typeface="DecimaWE Rg"/>
              </a:rPr>
              <a:t>400,00 </a:t>
            </a:r>
            <a:r>
              <a:rPr lang="it-IT" sz="2800" b="1" kern="0" dirty="0">
                <a:solidFill>
                  <a:srgbClr val="FF0000"/>
                </a:solidFill>
                <a:latin typeface="DecimaWE Rg"/>
              </a:rPr>
              <a:t>lordi </a:t>
            </a:r>
            <a:r>
              <a:rPr lang="it-IT" sz="2800" b="1" u="sng" kern="0" dirty="0" smtClean="0">
                <a:solidFill>
                  <a:srgbClr val="FF0000"/>
                </a:solidFill>
                <a:latin typeface="DecimaWE Rg"/>
              </a:rPr>
              <a:t>a giornata</a:t>
            </a:r>
            <a:endParaRPr lang="it-IT" sz="2800" b="1" u="sng" dirty="0" smtClean="0">
              <a:solidFill>
                <a:srgbClr val="FF0000"/>
              </a:solidFill>
            </a:endParaRPr>
          </a:p>
          <a:p>
            <a:pPr algn="l"/>
            <a:endParaRPr lang="it-IT" sz="1800" b="1" kern="0" dirty="0" smtClean="0">
              <a:solidFill>
                <a:srgbClr val="3333CC"/>
              </a:solidFill>
              <a:latin typeface="DecimaWE Rg"/>
              <a:ea typeface="+mj-ea"/>
              <a:cs typeface="+mj-cs"/>
            </a:endParaRPr>
          </a:p>
          <a:p>
            <a:pPr marL="342900" indent="-342900" algn="l">
              <a:lnSpc>
                <a:spcPct val="150000"/>
              </a:lnSpc>
              <a:buFont typeface="Arial" panose="020B0604020202020204" pitchFamily="34" charset="0"/>
              <a:buChar char="•"/>
            </a:pPr>
            <a:r>
              <a:rPr lang="it-IT" sz="2400" b="1" kern="0" cap="all" dirty="0">
                <a:solidFill>
                  <a:srgbClr val="21449C"/>
                </a:solidFill>
                <a:latin typeface="DecimaWE Rg"/>
              </a:rPr>
              <a:t>spese di </a:t>
            </a:r>
            <a:r>
              <a:rPr lang="it-IT" sz="2400" b="1" kern="0" cap="all" dirty="0" smtClean="0">
                <a:solidFill>
                  <a:srgbClr val="21449C"/>
                </a:solidFill>
                <a:latin typeface="DecimaWE Rg"/>
              </a:rPr>
              <a:t>viaggio</a:t>
            </a:r>
            <a:r>
              <a:rPr lang="it-IT" sz="2400" b="1" kern="0" cap="all" dirty="0">
                <a:solidFill>
                  <a:srgbClr val="21449C"/>
                </a:solidFill>
                <a:latin typeface="DecimaWE Rg"/>
              </a:rPr>
              <a:t> (</a:t>
            </a:r>
            <a:r>
              <a:rPr lang="it-IT" sz="2400" b="1" kern="0" dirty="0" err="1">
                <a:solidFill>
                  <a:srgbClr val="FF0000"/>
                </a:solidFill>
                <a:latin typeface="DecimaWE Rg"/>
              </a:rPr>
              <a:t>max</a:t>
            </a:r>
            <a:r>
              <a:rPr lang="it-IT" sz="2400" b="1" kern="0" dirty="0">
                <a:solidFill>
                  <a:srgbClr val="FF0000"/>
                </a:solidFill>
                <a:latin typeface="DecimaWE Rg"/>
              </a:rPr>
              <a:t> </a:t>
            </a:r>
            <a:r>
              <a:rPr lang="it-IT" sz="2400" b="1" kern="0" dirty="0" smtClean="0">
                <a:solidFill>
                  <a:srgbClr val="FF0000"/>
                </a:solidFill>
                <a:latin typeface="DecimaWE Rg"/>
              </a:rPr>
              <a:t>1/5 costo litro benzina per km</a:t>
            </a:r>
            <a:r>
              <a:rPr lang="it-IT" sz="2400" b="1" kern="0" dirty="0" smtClean="0">
                <a:solidFill>
                  <a:srgbClr val="21449C"/>
                </a:solidFill>
                <a:latin typeface="DecimaWE Rg"/>
              </a:rPr>
              <a:t>)</a:t>
            </a:r>
            <a:r>
              <a:rPr lang="it-IT" sz="2400" b="1" kern="0" cap="all" dirty="0" smtClean="0">
                <a:solidFill>
                  <a:srgbClr val="21449C"/>
                </a:solidFill>
                <a:latin typeface="DecimaWE Rg"/>
              </a:rPr>
              <a:t> </a:t>
            </a:r>
          </a:p>
          <a:p>
            <a:pPr marL="342900" indent="-342900" algn="l">
              <a:lnSpc>
                <a:spcPct val="150000"/>
              </a:lnSpc>
              <a:buFont typeface="Arial" panose="020B0604020202020204" pitchFamily="34" charset="0"/>
              <a:buChar char="•"/>
            </a:pPr>
            <a:r>
              <a:rPr lang="it-IT" sz="2400" b="1" kern="0" cap="all" dirty="0" smtClean="0">
                <a:solidFill>
                  <a:srgbClr val="21449C"/>
                </a:solidFill>
                <a:latin typeface="DecimaWE Rg"/>
              </a:rPr>
              <a:t>vitto (</a:t>
            </a:r>
            <a:r>
              <a:rPr lang="it-IT" sz="2400" b="1" kern="0" dirty="0" err="1" smtClean="0">
                <a:solidFill>
                  <a:srgbClr val="FF0000"/>
                </a:solidFill>
                <a:latin typeface="DecimaWE Rg"/>
              </a:rPr>
              <a:t>max</a:t>
            </a:r>
            <a:r>
              <a:rPr lang="it-IT" sz="2400" b="1" kern="0" dirty="0" smtClean="0">
                <a:solidFill>
                  <a:srgbClr val="FF0000"/>
                </a:solidFill>
                <a:latin typeface="DecimaWE Rg"/>
              </a:rPr>
              <a:t> </a:t>
            </a:r>
            <a:r>
              <a:rPr lang="it-IT" sz="2400" b="1" kern="0" dirty="0">
                <a:solidFill>
                  <a:srgbClr val="FF0000"/>
                </a:solidFill>
                <a:latin typeface="DecimaWE Rg"/>
              </a:rPr>
              <a:t>€ 20,00 a </a:t>
            </a:r>
            <a:r>
              <a:rPr lang="it-IT" sz="2400" b="1" kern="0" dirty="0" smtClean="0">
                <a:solidFill>
                  <a:srgbClr val="FF0000"/>
                </a:solidFill>
                <a:latin typeface="DecimaWE Rg"/>
              </a:rPr>
              <a:t>pasto</a:t>
            </a:r>
            <a:r>
              <a:rPr lang="it-IT" sz="2400" b="1" kern="0" dirty="0" smtClean="0">
                <a:solidFill>
                  <a:srgbClr val="21449C"/>
                </a:solidFill>
                <a:latin typeface="DecimaWE Rg"/>
              </a:rPr>
              <a:t>)</a:t>
            </a:r>
            <a:r>
              <a:rPr lang="it-IT" sz="2400" b="1" kern="0" cap="all" dirty="0" smtClean="0">
                <a:solidFill>
                  <a:srgbClr val="21449C"/>
                </a:solidFill>
                <a:latin typeface="DecimaWE Rg"/>
              </a:rPr>
              <a:t> </a:t>
            </a:r>
          </a:p>
          <a:p>
            <a:pPr marL="342900" indent="-342900" algn="l">
              <a:lnSpc>
                <a:spcPct val="150000"/>
              </a:lnSpc>
              <a:buFont typeface="Arial" panose="020B0604020202020204" pitchFamily="34" charset="0"/>
              <a:buChar char="•"/>
            </a:pPr>
            <a:r>
              <a:rPr lang="it-IT" sz="2400" b="1" kern="0" cap="all" dirty="0" smtClean="0">
                <a:solidFill>
                  <a:srgbClr val="21449C"/>
                </a:solidFill>
                <a:latin typeface="DecimaWE Rg"/>
              </a:rPr>
              <a:t>alloggio </a:t>
            </a:r>
            <a:r>
              <a:rPr lang="it-IT" sz="2400" b="1" u="sng" kern="0" cap="all" dirty="0">
                <a:solidFill>
                  <a:srgbClr val="21449C"/>
                </a:solidFill>
                <a:latin typeface="DecimaWE Rg"/>
              </a:rPr>
              <a:t>dei soli </a:t>
            </a:r>
            <a:r>
              <a:rPr lang="it-IT" sz="2400" b="1" u="sng" kern="0" cap="all" dirty="0" smtClean="0">
                <a:solidFill>
                  <a:srgbClr val="21449C"/>
                </a:solidFill>
                <a:latin typeface="DecimaWE Rg"/>
              </a:rPr>
              <a:t>associati </a:t>
            </a:r>
            <a:r>
              <a:rPr lang="it-IT" sz="2400" b="1" kern="0" cap="all" dirty="0" smtClean="0">
                <a:solidFill>
                  <a:schemeClr val="accent5">
                    <a:lumMod val="50000"/>
                  </a:schemeClr>
                </a:solidFill>
                <a:latin typeface="DecimaWE Rg"/>
              </a:rPr>
              <a:t> </a:t>
            </a:r>
            <a:r>
              <a:rPr lang="it-IT" sz="2400" b="1" kern="0" cap="all" dirty="0" smtClean="0">
                <a:solidFill>
                  <a:srgbClr val="21449C"/>
                </a:solidFill>
                <a:latin typeface="DecimaWE Rg"/>
              </a:rPr>
              <a:t>(</a:t>
            </a:r>
            <a:r>
              <a:rPr lang="it-IT" sz="2400" b="1" kern="0" dirty="0" err="1" smtClean="0">
                <a:solidFill>
                  <a:srgbClr val="FF0000"/>
                </a:solidFill>
                <a:latin typeface="DecimaWE Rg"/>
              </a:rPr>
              <a:t>max</a:t>
            </a:r>
            <a:r>
              <a:rPr lang="it-IT" sz="2400" b="1" kern="0" dirty="0" smtClean="0">
                <a:solidFill>
                  <a:srgbClr val="FF0000"/>
                </a:solidFill>
                <a:latin typeface="DecimaWE Rg"/>
              </a:rPr>
              <a:t> </a:t>
            </a:r>
            <a:r>
              <a:rPr lang="it-IT" sz="2400" b="1" kern="0" dirty="0">
                <a:solidFill>
                  <a:srgbClr val="FF0000"/>
                </a:solidFill>
                <a:latin typeface="DecimaWE Rg"/>
              </a:rPr>
              <a:t>€ 80,00 a </a:t>
            </a:r>
            <a:r>
              <a:rPr lang="it-IT" sz="2400" b="1" kern="0" dirty="0" smtClean="0">
                <a:solidFill>
                  <a:srgbClr val="FF0000"/>
                </a:solidFill>
                <a:latin typeface="DecimaWE Rg"/>
              </a:rPr>
              <a:t>pernottamento</a:t>
            </a:r>
            <a:r>
              <a:rPr lang="it-IT" sz="2400" b="1" kern="0" dirty="0" smtClean="0">
                <a:solidFill>
                  <a:srgbClr val="21449C"/>
                </a:solidFill>
                <a:latin typeface="DecimaWE Rg"/>
              </a:rPr>
              <a:t>)</a:t>
            </a:r>
            <a:r>
              <a:rPr lang="it-IT" sz="2400" b="1" kern="0" dirty="0" smtClean="0">
                <a:solidFill>
                  <a:srgbClr val="FF0000"/>
                </a:solidFill>
                <a:latin typeface="DecimaWE Rg"/>
              </a:rPr>
              <a:t> </a:t>
            </a:r>
            <a:r>
              <a:rPr lang="it-IT" sz="1800" b="1" kern="0" cap="all" dirty="0">
                <a:solidFill>
                  <a:schemeClr val="accent5">
                    <a:lumMod val="50000"/>
                  </a:schemeClr>
                </a:solidFill>
                <a:latin typeface="DecimaWE Rg"/>
              </a:rPr>
              <a:t>	</a:t>
            </a:r>
          </a:p>
          <a:p>
            <a:pPr algn="l"/>
            <a:endParaRPr lang="it-IT" sz="1800" b="1" kern="0" dirty="0">
              <a:solidFill>
                <a:srgbClr val="000000"/>
              </a:solidFill>
              <a:latin typeface="DecimaWE Rg"/>
              <a:ea typeface="+mj-ea"/>
              <a:cs typeface="+mj-cs"/>
            </a:endParaRPr>
          </a:p>
          <a:p>
            <a:pPr algn="l"/>
            <a:endParaRPr lang="it-IT" sz="1800" b="1" kern="0" dirty="0" smtClean="0">
              <a:solidFill>
                <a:srgbClr val="000000"/>
              </a:solidFill>
              <a:latin typeface="DecimaWE Rg"/>
              <a:ea typeface="+mj-ea"/>
              <a:cs typeface="+mj-cs"/>
            </a:endParaRPr>
          </a:p>
          <a:p>
            <a:pPr algn="l"/>
            <a:endParaRPr lang="it-IT" sz="1800" b="1" kern="0" dirty="0">
              <a:solidFill>
                <a:srgbClr val="000000"/>
              </a:solidFill>
              <a:latin typeface="DecimaWE Rg"/>
              <a:ea typeface="+mj-ea"/>
              <a:cs typeface="+mj-cs"/>
            </a:endParaRPr>
          </a:p>
        </p:txBody>
      </p:sp>
      <p:sp>
        <p:nvSpPr>
          <p:cNvPr id="2" name="CasellaDiTesto 1"/>
          <p:cNvSpPr txBox="1"/>
          <p:nvPr/>
        </p:nvSpPr>
        <p:spPr>
          <a:xfrm>
            <a:off x="4067944" y="116632"/>
            <a:ext cx="4464496" cy="769441"/>
          </a:xfrm>
          <a:prstGeom prst="rect">
            <a:avLst/>
          </a:prstGeom>
          <a:noFill/>
        </p:spPr>
        <p:txBody>
          <a:bodyPr wrap="square" rtlCol="0">
            <a:spAutoFit/>
          </a:bodyPr>
          <a:lstStyle/>
          <a:p>
            <a:r>
              <a:rPr lang="it-IT" dirty="0">
                <a:solidFill>
                  <a:srgbClr val="FF0000"/>
                </a:solidFill>
              </a:rPr>
              <a:t>PROGETTI </a:t>
            </a:r>
            <a:r>
              <a:rPr lang="it-IT" dirty="0" smtClean="0">
                <a:solidFill>
                  <a:srgbClr val="FF0000"/>
                </a:solidFill>
              </a:rPr>
              <a:t>APS</a:t>
            </a:r>
            <a:r>
              <a:rPr lang="it-IT" dirty="0" smtClean="0"/>
              <a:t> </a:t>
            </a:r>
            <a:endParaRPr lang="it-IT"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1850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80">
                                          <p:stCondLst>
                                            <p:cond delay="0"/>
                                          </p:stCondLst>
                                        </p:cTn>
                                        <p:tgtEl>
                                          <p:spTgt spid="4">
                                            <p:txEl>
                                              <p:pRg st="0" end="0"/>
                                            </p:txEl>
                                          </p:spTgt>
                                        </p:tgtEl>
                                      </p:cBhvr>
                                    </p:animEffect>
                                    <p:anim calcmode="lin" valueType="num">
                                      <p:cBhvr>
                                        <p:cTn id="13"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xEl>
                                              <p:pRg st="0" end="0"/>
                                            </p:txEl>
                                          </p:spTgt>
                                        </p:tgtEl>
                                      </p:cBhvr>
                                      <p:to x="100000" y="60000"/>
                                    </p:animScale>
                                    <p:animScale>
                                      <p:cBhvr>
                                        <p:cTn id="19" dur="166" decel="50000">
                                          <p:stCondLst>
                                            <p:cond delay="676"/>
                                          </p:stCondLst>
                                        </p:cTn>
                                        <p:tgtEl>
                                          <p:spTgt spid="4">
                                            <p:txEl>
                                              <p:pRg st="0" end="0"/>
                                            </p:txEl>
                                          </p:spTgt>
                                        </p:tgtEl>
                                      </p:cBhvr>
                                      <p:to x="100000" y="100000"/>
                                    </p:animScale>
                                    <p:animScale>
                                      <p:cBhvr>
                                        <p:cTn id="20" dur="26">
                                          <p:stCondLst>
                                            <p:cond delay="1312"/>
                                          </p:stCondLst>
                                        </p:cTn>
                                        <p:tgtEl>
                                          <p:spTgt spid="4">
                                            <p:txEl>
                                              <p:pRg st="0" end="0"/>
                                            </p:txEl>
                                          </p:spTgt>
                                        </p:tgtEl>
                                      </p:cBhvr>
                                      <p:to x="100000" y="80000"/>
                                    </p:animScale>
                                    <p:animScale>
                                      <p:cBhvr>
                                        <p:cTn id="21" dur="166" decel="50000">
                                          <p:stCondLst>
                                            <p:cond delay="1338"/>
                                          </p:stCondLst>
                                        </p:cTn>
                                        <p:tgtEl>
                                          <p:spTgt spid="4">
                                            <p:txEl>
                                              <p:pRg st="0" end="0"/>
                                            </p:txEl>
                                          </p:spTgt>
                                        </p:tgtEl>
                                      </p:cBhvr>
                                      <p:to x="100000" y="100000"/>
                                    </p:animScale>
                                    <p:animScale>
                                      <p:cBhvr>
                                        <p:cTn id="22" dur="26">
                                          <p:stCondLst>
                                            <p:cond delay="1642"/>
                                          </p:stCondLst>
                                        </p:cTn>
                                        <p:tgtEl>
                                          <p:spTgt spid="4">
                                            <p:txEl>
                                              <p:pRg st="0" end="0"/>
                                            </p:txEl>
                                          </p:spTgt>
                                        </p:tgtEl>
                                      </p:cBhvr>
                                      <p:to x="100000" y="90000"/>
                                    </p:animScale>
                                    <p:animScale>
                                      <p:cBhvr>
                                        <p:cTn id="23" dur="166" decel="50000">
                                          <p:stCondLst>
                                            <p:cond delay="1668"/>
                                          </p:stCondLst>
                                        </p:cTn>
                                        <p:tgtEl>
                                          <p:spTgt spid="4">
                                            <p:txEl>
                                              <p:pRg st="0" end="0"/>
                                            </p:txEl>
                                          </p:spTgt>
                                        </p:tgtEl>
                                      </p:cBhvr>
                                      <p:to x="100000" y="100000"/>
                                    </p:animScale>
                                    <p:animScale>
                                      <p:cBhvr>
                                        <p:cTn id="24" dur="26">
                                          <p:stCondLst>
                                            <p:cond delay="1808"/>
                                          </p:stCondLst>
                                        </p:cTn>
                                        <p:tgtEl>
                                          <p:spTgt spid="4">
                                            <p:txEl>
                                              <p:pRg st="0" end="0"/>
                                            </p:txEl>
                                          </p:spTgt>
                                        </p:tgtEl>
                                      </p:cBhvr>
                                      <p:to x="100000" y="95000"/>
                                    </p:animScale>
                                    <p:animScale>
                                      <p:cBhvr>
                                        <p:cTn id="25" dur="166" decel="50000">
                                          <p:stCondLst>
                                            <p:cond delay="1834"/>
                                          </p:stCondLst>
                                        </p:cTn>
                                        <p:tgtEl>
                                          <p:spTgt spid="4">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wipe(down)">
                                      <p:cBhvr>
                                        <p:cTn id="30" dur="580">
                                          <p:stCondLst>
                                            <p:cond delay="0"/>
                                          </p:stCondLst>
                                        </p:cTn>
                                        <p:tgtEl>
                                          <p:spTgt spid="4">
                                            <p:txEl>
                                              <p:pRg st="1" end="1"/>
                                            </p:txEl>
                                          </p:spTgt>
                                        </p:tgtEl>
                                      </p:cBhvr>
                                    </p:animEffect>
                                    <p:anim calcmode="lin" valueType="num">
                                      <p:cBhvr>
                                        <p:cTn id="31"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xEl>
                                              <p:pRg st="1" end="1"/>
                                            </p:txEl>
                                          </p:spTgt>
                                        </p:tgtEl>
                                      </p:cBhvr>
                                      <p:to x="100000" y="60000"/>
                                    </p:animScale>
                                    <p:animScale>
                                      <p:cBhvr>
                                        <p:cTn id="37" dur="166" decel="50000">
                                          <p:stCondLst>
                                            <p:cond delay="676"/>
                                          </p:stCondLst>
                                        </p:cTn>
                                        <p:tgtEl>
                                          <p:spTgt spid="4">
                                            <p:txEl>
                                              <p:pRg st="1" end="1"/>
                                            </p:txEl>
                                          </p:spTgt>
                                        </p:tgtEl>
                                      </p:cBhvr>
                                      <p:to x="100000" y="100000"/>
                                    </p:animScale>
                                    <p:animScale>
                                      <p:cBhvr>
                                        <p:cTn id="38" dur="26">
                                          <p:stCondLst>
                                            <p:cond delay="1312"/>
                                          </p:stCondLst>
                                        </p:cTn>
                                        <p:tgtEl>
                                          <p:spTgt spid="4">
                                            <p:txEl>
                                              <p:pRg st="1" end="1"/>
                                            </p:txEl>
                                          </p:spTgt>
                                        </p:tgtEl>
                                      </p:cBhvr>
                                      <p:to x="100000" y="80000"/>
                                    </p:animScale>
                                    <p:animScale>
                                      <p:cBhvr>
                                        <p:cTn id="39" dur="166" decel="50000">
                                          <p:stCondLst>
                                            <p:cond delay="1338"/>
                                          </p:stCondLst>
                                        </p:cTn>
                                        <p:tgtEl>
                                          <p:spTgt spid="4">
                                            <p:txEl>
                                              <p:pRg st="1" end="1"/>
                                            </p:txEl>
                                          </p:spTgt>
                                        </p:tgtEl>
                                      </p:cBhvr>
                                      <p:to x="100000" y="100000"/>
                                    </p:animScale>
                                    <p:animScale>
                                      <p:cBhvr>
                                        <p:cTn id="40" dur="26">
                                          <p:stCondLst>
                                            <p:cond delay="1642"/>
                                          </p:stCondLst>
                                        </p:cTn>
                                        <p:tgtEl>
                                          <p:spTgt spid="4">
                                            <p:txEl>
                                              <p:pRg st="1" end="1"/>
                                            </p:txEl>
                                          </p:spTgt>
                                        </p:tgtEl>
                                      </p:cBhvr>
                                      <p:to x="100000" y="90000"/>
                                    </p:animScale>
                                    <p:animScale>
                                      <p:cBhvr>
                                        <p:cTn id="41" dur="166" decel="50000">
                                          <p:stCondLst>
                                            <p:cond delay="1668"/>
                                          </p:stCondLst>
                                        </p:cTn>
                                        <p:tgtEl>
                                          <p:spTgt spid="4">
                                            <p:txEl>
                                              <p:pRg st="1" end="1"/>
                                            </p:txEl>
                                          </p:spTgt>
                                        </p:tgtEl>
                                      </p:cBhvr>
                                      <p:to x="100000" y="100000"/>
                                    </p:animScale>
                                    <p:animScale>
                                      <p:cBhvr>
                                        <p:cTn id="42" dur="26">
                                          <p:stCondLst>
                                            <p:cond delay="1808"/>
                                          </p:stCondLst>
                                        </p:cTn>
                                        <p:tgtEl>
                                          <p:spTgt spid="4">
                                            <p:txEl>
                                              <p:pRg st="1" end="1"/>
                                            </p:txEl>
                                          </p:spTgt>
                                        </p:tgtEl>
                                      </p:cBhvr>
                                      <p:to x="100000" y="95000"/>
                                    </p:animScale>
                                    <p:animScale>
                                      <p:cBhvr>
                                        <p:cTn id="43" dur="166" decel="50000">
                                          <p:stCondLst>
                                            <p:cond delay="1834"/>
                                          </p:stCondLst>
                                        </p:cTn>
                                        <p:tgtEl>
                                          <p:spTgt spid="4">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Effect transition="in" filter="wipe(down)">
                                      <p:cBhvr>
                                        <p:cTn id="48" dur="580">
                                          <p:stCondLst>
                                            <p:cond delay="0"/>
                                          </p:stCondLst>
                                        </p:cTn>
                                        <p:tgtEl>
                                          <p:spTgt spid="4">
                                            <p:txEl>
                                              <p:pRg st="2" end="2"/>
                                            </p:txEl>
                                          </p:spTgt>
                                        </p:tgtEl>
                                      </p:cBhvr>
                                    </p:animEffect>
                                    <p:anim calcmode="lin" valueType="num">
                                      <p:cBhvr>
                                        <p:cTn id="49"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4">
                                            <p:txEl>
                                              <p:pRg st="2" end="2"/>
                                            </p:txEl>
                                          </p:spTgt>
                                        </p:tgtEl>
                                      </p:cBhvr>
                                      <p:to x="100000" y="60000"/>
                                    </p:animScale>
                                    <p:animScale>
                                      <p:cBhvr>
                                        <p:cTn id="55" dur="166" decel="50000">
                                          <p:stCondLst>
                                            <p:cond delay="676"/>
                                          </p:stCondLst>
                                        </p:cTn>
                                        <p:tgtEl>
                                          <p:spTgt spid="4">
                                            <p:txEl>
                                              <p:pRg st="2" end="2"/>
                                            </p:txEl>
                                          </p:spTgt>
                                        </p:tgtEl>
                                      </p:cBhvr>
                                      <p:to x="100000" y="100000"/>
                                    </p:animScale>
                                    <p:animScale>
                                      <p:cBhvr>
                                        <p:cTn id="56" dur="26">
                                          <p:stCondLst>
                                            <p:cond delay="1312"/>
                                          </p:stCondLst>
                                        </p:cTn>
                                        <p:tgtEl>
                                          <p:spTgt spid="4">
                                            <p:txEl>
                                              <p:pRg st="2" end="2"/>
                                            </p:txEl>
                                          </p:spTgt>
                                        </p:tgtEl>
                                      </p:cBhvr>
                                      <p:to x="100000" y="80000"/>
                                    </p:animScale>
                                    <p:animScale>
                                      <p:cBhvr>
                                        <p:cTn id="57" dur="166" decel="50000">
                                          <p:stCondLst>
                                            <p:cond delay="1338"/>
                                          </p:stCondLst>
                                        </p:cTn>
                                        <p:tgtEl>
                                          <p:spTgt spid="4">
                                            <p:txEl>
                                              <p:pRg st="2" end="2"/>
                                            </p:txEl>
                                          </p:spTgt>
                                        </p:tgtEl>
                                      </p:cBhvr>
                                      <p:to x="100000" y="100000"/>
                                    </p:animScale>
                                    <p:animScale>
                                      <p:cBhvr>
                                        <p:cTn id="58" dur="26">
                                          <p:stCondLst>
                                            <p:cond delay="1642"/>
                                          </p:stCondLst>
                                        </p:cTn>
                                        <p:tgtEl>
                                          <p:spTgt spid="4">
                                            <p:txEl>
                                              <p:pRg st="2" end="2"/>
                                            </p:txEl>
                                          </p:spTgt>
                                        </p:tgtEl>
                                      </p:cBhvr>
                                      <p:to x="100000" y="90000"/>
                                    </p:animScale>
                                    <p:animScale>
                                      <p:cBhvr>
                                        <p:cTn id="59" dur="166" decel="50000">
                                          <p:stCondLst>
                                            <p:cond delay="1668"/>
                                          </p:stCondLst>
                                        </p:cTn>
                                        <p:tgtEl>
                                          <p:spTgt spid="4">
                                            <p:txEl>
                                              <p:pRg st="2" end="2"/>
                                            </p:txEl>
                                          </p:spTgt>
                                        </p:tgtEl>
                                      </p:cBhvr>
                                      <p:to x="100000" y="100000"/>
                                    </p:animScale>
                                    <p:animScale>
                                      <p:cBhvr>
                                        <p:cTn id="60" dur="26">
                                          <p:stCondLst>
                                            <p:cond delay="1808"/>
                                          </p:stCondLst>
                                        </p:cTn>
                                        <p:tgtEl>
                                          <p:spTgt spid="4">
                                            <p:txEl>
                                              <p:pRg st="2" end="2"/>
                                            </p:txEl>
                                          </p:spTgt>
                                        </p:tgtEl>
                                      </p:cBhvr>
                                      <p:to x="100000" y="95000"/>
                                    </p:animScale>
                                    <p:animScale>
                                      <p:cBhvr>
                                        <p:cTn id="61" dur="166" decel="50000">
                                          <p:stCondLst>
                                            <p:cond delay="1834"/>
                                          </p:stCondLst>
                                        </p:cTn>
                                        <p:tgtEl>
                                          <p:spTgt spid="4">
                                            <p:txEl>
                                              <p:pRg st="2" end="2"/>
                                            </p:txEl>
                                          </p:spTgt>
                                        </p:tgtEl>
                                      </p:cBhvr>
                                      <p:to x="100000" y="100000"/>
                                    </p:animScale>
                                  </p:childTnLst>
                                </p:cTn>
                              </p:par>
                              <p:par>
                                <p:cTn id="62" presetID="26" presetClass="entr" presetSubtype="0" fill="hold" nodeType="withEffect">
                                  <p:stCondLst>
                                    <p:cond delay="0"/>
                                  </p:stCondLst>
                                  <p:childTnLst>
                                    <p:set>
                                      <p:cBhvr>
                                        <p:cTn id="63" dur="1" fill="hold">
                                          <p:stCondLst>
                                            <p:cond delay="0"/>
                                          </p:stCondLst>
                                        </p:cTn>
                                        <p:tgtEl>
                                          <p:spTgt spid="4">
                                            <p:txEl>
                                              <p:pRg st="3" end="3"/>
                                            </p:txEl>
                                          </p:spTgt>
                                        </p:tgtEl>
                                        <p:attrNameLst>
                                          <p:attrName>style.visibility</p:attrName>
                                        </p:attrNameLst>
                                      </p:cBhvr>
                                      <p:to>
                                        <p:strVal val="visible"/>
                                      </p:to>
                                    </p:set>
                                    <p:animEffect transition="in" filter="wipe(down)">
                                      <p:cBhvr>
                                        <p:cTn id="64" dur="580">
                                          <p:stCondLst>
                                            <p:cond delay="0"/>
                                          </p:stCondLst>
                                        </p:cTn>
                                        <p:tgtEl>
                                          <p:spTgt spid="4">
                                            <p:txEl>
                                              <p:pRg st="3" end="3"/>
                                            </p:txEl>
                                          </p:spTgt>
                                        </p:tgtEl>
                                      </p:cBhvr>
                                    </p:animEffect>
                                    <p:anim calcmode="lin" valueType="num">
                                      <p:cBhvr>
                                        <p:cTn id="65"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4">
                                            <p:txEl>
                                              <p:pRg st="3" end="3"/>
                                            </p:txEl>
                                          </p:spTgt>
                                        </p:tgtEl>
                                      </p:cBhvr>
                                      <p:to x="100000" y="60000"/>
                                    </p:animScale>
                                    <p:animScale>
                                      <p:cBhvr>
                                        <p:cTn id="71" dur="166" decel="50000">
                                          <p:stCondLst>
                                            <p:cond delay="676"/>
                                          </p:stCondLst>
                                        </p:cTn>
                                        <p:tgtEl>
                                          <p:spTgt spid="4">
                                            <p:txEl>
                                              <p:pRg st="3" end="3"/>
                                            </p:txEl>
                                          </p:spTgt>
                                        </p:tgtEl>
                                      </p:cBhvr>
                                      <p:to x="100000" y="100000"/>
                                    </p:animScale>
                                    <p:animScale>
                                      <p:cBhvr>
                                        <p:cTn id="72" dur="26">
                                          <p:stCondLst>
                                            <p:cond delay="1312"/>
                                          </p:stCondLst>
                                        </p:cTn>
                                        <p:tgtEl>
                                          <p:spTgt spid="4">
                                            <p:txEl>
                                              <p:pRg st="3" end="3"/>
                                            </p:txEl>
                                          </p:spTgt>
                                        </p:tgtEl>
                                      </p:cBhvr>
                                      <p:to x="100000" y="80000"/>
                                    </p:animScale>
                                    <p:animScale>
                                      <p:cBhvr>
                                        <p:cTn id="73" dur="166" decel="50000">
                                          <p:stCondLst>
                                            <p:cond delay="1338"/>
                                          </p:stCondLst>
                                        </p:cTn>
                                        <p:tgtEl>
                                          <p:spTgt spid="4">
                                            <p:txEl>
                                              <p:pRg st="3" end="3"/>
                                            </p:txEl>
                                          </p:spTgt>
                                        </p:tgtEl>
                                      </p:cBhvr>
                                      <p:to x="100000" y="100000"/>
                                    </p:animScale>
                                    <p:animScale>
                                      <p:cBhvr>
                                        <p:cTn id="74" dur="26">
                                          <p:stCondLst>
                                            <p:cond delay="1642"/>
                                          </p:stCondLst>
                                        </p:cTn>
                                        <p:tgtEl>
                                          <p:spTgt spid="4">
                                            <p:txEl>
                                              <p:pRg st="3" end="3"/>
                                            </p:txEl>
                                          </p:spTgt>
                                        </p:tgtEl>
                                      </p:cBhvr>
                                      <p:to x="100000" y="90000"/>
                                    </p:animScale>
                                    <p:animScale>
                                      <p:cBhvr>
                                        <p:cTn id="75" dur="166" decel="50000">
                                          <p:stCondLst>
                                            <p:cond delay="1668"/>
                                          </p:stCondLst>
                                        </p:cTn>
                                        <p:tgtEl>
                                          <p:spTgt spid="4">
                                            <p:txEl>
                                              <p:pRg st="3" end="3"/>
                                            </p:txEl>
                                          </p:spTgt>
                                        </p:tgtEl>
                                      </p:cBhvr>
                                      <p:to x="100000" y="100000"/>
                                    </p:animScale>
                                    <p:animScale>
                                      <p:cBhvr>
                                        <p:cTn id="76" dur="26">
                                          <p:stCondLst>
                                            <p:cond delay="1808"/>
                                          </p:stCondLst>
                                        </p:cTn>
                                        <p:tgtEl>
                                          <p:spTgt spid="4">
                                            <p:txEl>
                                              <p:pRg st="3" end="3"/>
                                            </p:txEl>
                                          </p:spTgt>
                                        </p:tgtEl>
                                      </p:cBhvr>
                                      <p:to x="100000" y="95000"/>
                                    </p:animScale>
                                    <p:animScale>
                                      <p:cBhvr>
                                        <p:cTn id="77" dur="166" decel="50000">
                                          <p:stCondLst>
                                            <p:cond delay="1834"/>
                                          </p:stCondLst>
                                        </p:cTn>
                                        <p:tgtEl>
                                          <p:spTgt spid="4">
                                            <p:txEl>
                                              <p:pRg st="3" end="3"/>
                                            </p:txEl>
                                          </p:spTgt>
                                        </p:tgtEl>
                                      </p:cBhvr>
                                      <p:to x="100000" y="100000"/>
                                    </p:animScale>
                                  </p:childTnLst>
                                </p:cTn>
                              </p:par>
                              <p:par>
                                <p:cTn id="78" presetID="26" presetClass="entr" presetSubtype="0" fill="hold" nodeType="withEffect">
                                  <p:stCondLst>
                                    <p:cond delay="0"/>
                                  </p:stCondLst>
                                  <p:childTnLst>
                                    <p:set>
                                      <p:cBhvr>
                                        <p:cTn id="79" dur="1" fill="hold">
                                          <p:stCondLst>
                                            <p:cond delay="0"/>
                                          </p:stCondLst>
                                        </p:cTn>
                                        <p:tgtEl>
                                          <p:spTgt spid="4">
                                            <p:txEl>
                                              <p:pRg st="4" end="4"/>
                                            </p:txEl>
                                          </p:spTgt>
                                        </p:tgtEl>
                                        <p:attrNameLst>
                                          <p:attrName>style.visibility</p:attrName>
                                        </p:attrNameLst>
                                      </p:cBhvr>
                                      <p:to>
                                        <p:strVal val="visible"/>
                                      </p:to>
                                    </p:set>
                                    <p:animEffect transition="in" filter="wipe(down)">
                                      <p:cBhvr>
                                        <p:cTn id="80" dur="580">
                                          <p:stCondLst>
                                            <p:cond delay="0"/>
                                          </p:stCondLst>
                                        </p:cTn>
                                        <p:tgtEl>
                                          <p:spTgt spid="4">
                                            <p:txEl>
                                              <p:pRg st="4" end="4"/>
                                            </p:txEl>
                                          </p:spTgt>
                                        </p:tgtEl>
                                      </p:cBhvr>
                                    </p:animEffect>
                                    <p:anim calcmode="lin" valueType="num">
                                      <p:cBhvr>
                                        <p:cTn id="81"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86" dur="26">
                                          <p:stCondLst>
                                            <p:cond delay="650"/>
                                          </p:stCondLst>
                                        </p:cTn>
                                        <p:tgtEl>
                                          <p:spTgt spid="4">
                                            <p:txEl>
                                              <p:pRg st="4" end="4"/>
                                            </p:txEl>
                                          </p:spTgt>
                                        </p:tgtEl>
                                      </p:cBhvr>
                                      <p:to x="100000" y="60000"/>
                                    </p:animScale>
                                    <p:animScale>
                                      <p:cBhvr>
                                        <p:cTn id="87" dur="166" decel="50000">
                                          <p:stCondLst>
                                            <p:cond delay="676"/>
                                          </p:stCondLst>
                                        </p:cTn>
                                        <p:tgtEl>
                                          <p:spTgt spid="4">
                                            <p:txEl>
                                              <p:pRg st="4" end="4"/>
                                            </p:txEl>
                                          </p:spTgt>
                                        </p:tgtEl>
                                      </p:cBhvr>
                                      <p:to x="100000" y="100000"/>
                                    </p:animScale>
                                    <p:animScale>
                                      <p:cBhvr>
                                        <p:cTn id="88" dur="26">
                                          <p:stCondLst>
                                            <p:cond delay="1312"/>
                                          </p:stCondLst>
                                        </p:cTn>
                                        <p:tgtEl>
                                          <p:spTgt spid="4">
                                            <p:txEl>
                                              <p:pRg st="4" end="4"/>
                                            </p:txEl>
                                          </p:spTgt>
                                        </p:tgtEl>
                                      </p:cBhvr>
                                      <p:to x="100000" y="80000"/>
                                    </p:animScale>
                                    <p:animScale>
                                      <p:cBhvr>
                                        <p:cTn id="89" dur="166" decel="50000">
                                          <p:stCondLst>
                                            <p:cond delay="1338"/>
                                          </p:stCondLst>
                                        </p:cTn>
                                        <p:tgtEl>
                                          <p:spTgt spid="4">
                                            <p:txEl>
                                              <p:pRg st="4" end="4"/>
                                            </p:txEl>
                                          </p:spTgt>
                                        </p:tgtEl>
                                      </p:cBhvr>
                                      <p:to x="100000" y="100000"/>
                                    </p:animScale>
                                    <p:animScale>
                                      <p:cBhvr>
                                        <p:cTn id="90" dur="26">
                                          <p:stCondLst>
                                            <p:cond delay="1642"/>
                                          </p:stCondLst>
                                        </p:cTn>
                                        <p:tgtEl>
                                          <p:spTgt spid="4">
                                            <p:txEl>
                                              <p:pRg st="4" end="4"/>
                                            </p:txEl>
                                          </p:spTgt>
                                        </p:tgtEl>
                                      </p:cBhvr>
                                      <p:to x="100000" y="90000"/>
                                    </p:animScale>
                                    <p:animScale>
                                      <p:cBhvr>
                                        <p:cTn id="91" dur="166" decel="50000">
                                          <p:stCondLst>
                                            <p:cond delay="1668"/>
                                          </p:stCondLst>
                                        </p:cTn>
                                        <p:tgtEl>
                                          <p:spTgt spid="4">
                                            <p:txEl>
                                              <p:pRg st="4" end="4"/>
                                            </p:txEl>
                                          </p:spTgt>
                                        </p:tgtEl>
                                      </p:cBhvr>
                                      <p:to x="100000" y="100000"/>
                                    </p:animScale>
                                    <p:animScale>
                                      <p:cBhvr>
                                        <p:cTn id="92" dur="26">
                                          <p:stCondLst>
                                            <p:cond delay="1808"/>
                                          </p:stCondLst>
                                        </p:cTn>
                                        <p:tgtEl>
                                          <p:spTgt spid="4">
                                            <p:txEl>
                                              <p:pRg st="4" end="4"/>
                                            </p:txEl>
                                          </p:spTgt>
                                        </p:tgtEl>
                                      </p:cBhvr>
                                      <p:to x="100000" y="95000"/>
                                    </p:animScale>
                                    <p:animScale>
                                      <p:cBhvr>
                                        <p:cTn id="93" dur="166" decel="50000">
                                          <p:stCondLst>
                                            <p:cond delay="1834"/>
                                          </p:stCondLst>
                                        </p:cTn>
                                        <p:tgtEl>
                                          <p:spTgt spid="4">
                                            <p:txEl>
                                              <p:pRg st="4" end="4"/>
                                            </p:txEl>
                                          </p:spTgt>
                                        </p:tgtEl>
                                      </p:cBhvr>
                                      <p:to x="100000" y="100000"/>
                                    </p:animScale>
                                  </p:childTnLst>
                                </p:cTn>
                              </p:par>
                              <p:par>
                                <p:cTn id="94" presetID="53" presetClass="entr" presetSubtype="16" fill="hold" nodeType="withEffect">
                                  <p:stCondLst>
                                    <p:cond delay="0"/>
                                  </p:stCondLst>
                                  <p:childTnLst>
                                    <p:set>
                                      <p:cBhvr>
                                        <p:cTn id="95" dur="1" fill="hold">
                                          <p:stCondLst>
                                            <p:cond delay="0"/>
                                          </p:stCondLst>
                                        </p:cTn>
                                        <p:tgtEl>
                                          <p:spTgt spid="4">
                                            <p:txEl>
                                              <p:pRg st="6" end="6"/>
                                            </p:txEl>
                                          </p:spTgt>
                                        </p:tgtEl>
                                        <p:attrNameLst>
                                          <p:attrName>style.visibility</p:attrName>
                                        </p:attrNameLst>
                                      </p:cBhvr>
                                      <p:to>
                                        <p:strVal val="visible"/>
                                      </p:to>
                                    </p:set>
                                    <p:anim calcmode="lin" valueType="num">
                                      <p:cBhvr>
                                        <p:cTn id="96"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97"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98" dur="500"/>
                                        <p:tgtEl>
                                          <p:spTgt spid="4">
                                            <p:txEl>
                                              <p:pRg st="6" end="6"/>
                                            </p:txEl>
                                          </p:spTgt>
                                        </p:tgtEl>
                                      </p:cBhvr>
                                    </p:animEffect>
                                  </p:childTnLst>
                                </p:cTn>
                              </p:par>
                              <p:par>
                                <p:cTn id="99" presetID="53" presetClass="entr" presetSubtype="16" fill="hold" nodeType="withEffect">
                                  <p:stCondLst>
                                    <p:cond delay="0"/>
                                  </p:stCondLst>
                                  <p:childTnLst>
                                    <p:set>
                                      <p:cBhvr>
                                        <p:cTn id="100" dur="1" fill="hold">
                                          <p:stCondLst>
                                            <p:cond delay="0"/>
                                          </p:stCondLst>
                                        </p:cTn>
                                        <p:tgtEl>
                                          <p:spTgt spid="4">
                                            <p:txEl>
                                              <p:pRg st="7" end="7"/>
                                            </p:txEl>
                                          </p:spTgt>
                                        </p:tgtEl>
                                        <p:attrNameLst>
                                          <p:attrName>style.visibility</p:attrName>
                                        </p:attrNameLst>
                                      </p:cBhvr>
                                      <p:to>
                                        <p:strVal val="visible"/>
                                      </p:to>
                                    </p:set>
                                    <p:anim calcmode="lin" valueType="num">
                                      <p:cBhvr>
                                        <p:cTn id="101"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102"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103" dur="500"/>
                                        <p:tgtEl>
                                          <p:spTgt spid="4">
                                            <p:txEl>
                                              <p:pRg st="7" end="7"/>
                                            </p:txEl>
                                          </p:spTgt>
                                        </p:tgtEl>
                                      </p:cBhvr>
                                    </p:animEffect>
                                  </p:childTnLst>
                                </p:cTn>
                              </p:par>
                              <p:par>
                                <p:cTn id="104" presetID="53" presetClass="entr" presetSubtype="16" fill="hold" nodeType="withEffect">
                                  <p:stCondLst>
                                    <p:cond delay="0"/>
                                  </p:stCondLst>
                                  <p:childTnLst>
                                    <p:set>
                                      <p:cBhvr>
                                        <p:cTn id="105" dur="1" fill="hold">
                                          <p:stCondLst>
                                            <p:cond delay="0"/>
                                          </p:stCondLst>
                                        </p:cTn>
                                        <p:tgtEl>
                                          <p:spTgt spid="4">
                                            <p:txEl>
                                              <p:pRg st="8" end="8"/>
                                            </p:txEl>
                                          </p:spTgt>
                                        </p:tgtEl>
                                        <p:attrNameLst>
                                          <p:attrName>style.visibility</p:attrName>
                                        </p:attrNameLst>
                                      </p:cBhvr>
                                      <p:to>
                                        <p:strVal val="visible"/>
                                      </p:to>
                                    </p:set>
                                    <p:anim calcmode="lin" valueType="num">
                                      <p:cBhvr>
                                        <p:cTn id="10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0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10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a:xfrm>
            <a:off x="400052" y="908052"/>
            <a:ext cx="8564563" cy="720725"/>
          </a:xfrm>
        </p:spPr>
        <p:txBody>
          <a:bodyPr/>
          <a:lstStyle/>
          <a:p>
            <a:pPr algn="ctr"/>
            <a:r>
              <a:rPr lang="it-IT" sz="2800" dirty="0" smtClean="0">
                <a:solidFill>
                  <a:schemeClr val="accent2"/>
                </a:solidFill>
              </a:rPr>
              <a:t>CRITERI  DI VALUTAZIONE E DI PRIORITA’</a:t>
            </a:r>
            <a:endParaRPr lang="it-IT" sz="2800" dirty="0" smtClean="0"/>
          </a:p>
        </p:txBody>
      </p:sp>
      <p:sp>
        <p:nvSpPr>
          <p:cNvPr id="3" name="Segnaposto contenuto 2"/>
          <p:cNvSpPr>
            <a:spLocks noGrp="1"/>
          </p:cNvSpPr>
          <p:nvPr>
            <p:ph idx="1"/>
          </p:nvPr>
        </p:nvSpPr>
        <p:spPr>
          <a:xfrm>
            <a:off x="179512" y="1628777"/>
            <a:ext cx="8964488" cy="4310733"/>
          </a:xfrm>
        </p:spPr>
        <p:txBody>
          <a:bodyPr/>
          <a:lstStyle/>
          <a:p>
            <a:pPr marL="457200" indent="-457200" algn="just">
              <a:lnSpc>
                <a:spcPct val="150000"/>
              </a:lnSpc>
              <a:spcAft>
                <a:spcPts val="600"/>
              </a:spcAft>
              <a:buFontTx/>
              <a:buAutoNum type="alphaLcParenR"/>
              <a:defRPr/>
            </a:pPr>
            <a:r>
              <a:rPr lang="it-IT" sz="2400" b="1" dirty="0" smtClean="0">
                <a:solidFill>
                  <a:srgbClr val="21449C"/>
                </a:solidFill>
              </a:rPr>
              <a:t>sostenibilità</a:t>
            </a:r>
            <a:r>
              <a:rPr lang="it-IT" sz="2400" dirty="0" smtClean="0"/>
              <a:t> </a:t>
            </a:r>
            <a:r>
              <a:rPr lang="it-IT" sz="2400" dirty="0"/>
              <a:t>nel tempo del progetto: </a:t>
            </a:r>
            <a:r>
              <a:rPr lang="it-IT" sz="2400" dirty="0" smtClean="0"/>
              <a:t>in </a:t>
            </a:r>
            <a:r>
              <a:rPr lang="it-IT" sz="2400" dirty="0"/>
              <a:t>relazione </a:t>
            </a:r>
            <a:r>
              <a:rPr lang="it-IT" sz="2400" dirty="0" smtClean="0"/>
              <a:t>alla percentuale </a:t>
            </a:r>
            <a:r>
              <a:rPr lang="it-IT" sz="2400" dirty="0"/>
              <a:t>di </a:t>
            </a:r>
            <a:r>
              <a:rPr lang="it-IT" sz="2400" u="sng" dirty="0" smtClean="0">
                <a:solidFill>
                  <a:srgbClr val="FF0000"/>
                </a:solidFill>
              </a:rPr>
              <a:t>co-finanziamento</a:t>
            </a:r>
            <a:r>
              <a:rPr lang="it-IT" sz="2400" dirty="0" smtClean="0">
                <a:solidFill>
                  <a:srgbClr val="FF0000"/>
                </a:solidFill>
              </a:rPr>
              <a:t> </a:t>
            </a:r>
            <a:r>
              <a:rPr lang="it-IT" sz="2400" dirty="0"/>
              <a:t>con fondi propri dell’associazione proponente o con </a:t>
            </a:r>
            <a:r>
              <a:rPr lang="it-IT" sz="2400" dirty="0" smtClean="0"/>
              <a:t>altri finanziamenti </a:t>
            </a:r>
            <a:r>
              <a:rPr lang="it-IT" sz="2400" b="1" u="sng" dirty="0">
                <a:solidFill>
                  <a:srgbClr val="FF0000"/>
                </a:solidFill>
              </a:rPr>
              <a:t>già concessi</a:t>
            </a:r>
            <a:r>
              <a:rPr lang="it-IT" sz="2400" b="1" dirty="0">
                <a:solidFill>
                  <a:srgbClr val="FF0000"/>
                </a:solidFill>
              </a:rPr>
              <a:t> </a:t>
            </a:r>
            <a:r>
              <a:rPr lang="it-IT" sz="2400" b="1" u="sng" dirty="0">
                <a:solidFill>
                  <a:srgbClr val="FF0000"/>
                </a:solidFill>
              </a:rPr>
              <a:t>alla data di presentazione della domanda</a:t>
            </a:r>
            <a:r>
              <a:rPr lang="it-IT" sz="2400" dirty="0"/>
              <a:t>, rispetto al </a:t>
            </a:r>
            <a:r>
              <a:rPr lang="it-IT" sz="2400" dirty="0" smtClean="0"/>
              <a:t>costo complessivo </a:t>
            </a:r>
            <a:r>
              <a:rPr lang="it-IT" sz="2400" dirty="0"/>
              <a:t>del </a:t>
            </a:r>
            <a:r>
              <a:rPr lang="it-IT" sz="2400" dirty="0" smtClean="0"/>
              <a:t>progetto</a:t>
            </a:r>
            <a:r>
              <a:rPr lang="it-IT" sz="2400" dirty="0"/>
              <a:t>.</a:t>
            </a:r>
            <a:endParaRPr lang="it-IT" sz="2400" dirty="0" smtClean="0"/>
          </a:p>
          <a:p>
            <a:pPr marL="0" indent="0" algn="just">
              <a:buNone/>
            </a:pPr>
            <a:r>
              <a:rPr lang="it-IT" sz="2400" b="1" dirty="0">
                <a:solidFill>
                  <a:srgbClr val="21449C"/>
                </a:solidFill>
              </a:rPr>
              <a:t>b) dimensione ed economicità </a:t>
            </a:r>
            <a:r>
              <a:rPr lang="it-IT" sz="2400" dirty="0"/>
              <a:t>del progetto: in relazione al rapporto fra </a:t>
            </a:r>
            <a:r>
              <a:rPr lang="it-IT" sz="2400" b="1" u="sng" dirty="0">
                <a:solidFill>
                  <a:srgbClr val="FF0000"/>
                </a:solidFill>
              </a:rPr>
              <a:t>costo complessivo</a:t>
            </a:r>
            <a:r>
              <a:rPr lang="it-IT" sz="2400" b="1" dirty="0">
                <a:solidFill>
                  <a:srgbClr val="FF0000"/>
                </a:solidFill>
              </a:rPr>
              <a:t> </a:t>
            </a:r>
            <a:r>
              <a:rPr lang="it-IT" sz="2400" dirty="0"/>
              <a:t>del progetto e </a:t>
            </a:r>
            <a:r>
              <a:rPr lang="it-IT" sz="2400" b="1" u="sng" dirty="0">
                <a:solidFill>
                  <a:srgbClr val="FF0000"/>
                </a:solidFill>
              </a:rPr>
              <a:t>numero degli associati</a:t>
            </a:r>
            <a:r>
              <a:rPr lang="it-IT" sz="2400" b="1" dirty="0">
                <a:solidFill>
                  <a:srgbClr val="FF0000"/>
                </a:solidFill>
              </a:rPr>
              <a:t> </a:t>
            </a:r>
            <a:r>
              <a:rPr lang="it-IT" sz="2400" b="1" dirty="0" smtClean="0">
                <a:solidFill>
                  <a:srgbClr val="00B050"/>
                </a:solidFill>
              </a:rPr>
              <a:t>direttamente coinvolti </a:t>
            </a:r>
            <a:r>
              <a:rPr lang="it-IT" sz="2400" b="1" dirty="0">
                <a:solidFill>
                  <a:srgbClr val="00B050"/>
                </a:solidFill>
              </a:rPr>
              <a:t>nell’organizzazione e attuazione dello </a:t>
            </a:r>
            <a:r>
              <a:rPr lang="it-IT" sz="2400" b="1" dirty="0" smtClean="0">
                <a:solidFill>
                  <a:srgbClr val="00B050"/>
                </a:solidFill>
              </a:rPr>
              <a:t>stesso</a:t>
            </a:r>
            <a:r>
              <a:rPr lang="it-IT" sz="2400" dirty="0" smtClean="0"/>
              <a:t>. </a:t>
            </a:r>
            <a:r>
              <a:rPr lang="it-IT" sz="2400" dirty="0" smtClean="0">
                <a:sym typeface="Symbol"/>
              </a:rPr>
              <a:t>		</a:t>
            </a:r>
            <a:r>
              <a:rPr lang="it-IT" sz="3000" b="1" dirty="0" smtClean="0">
                <a:sym typeface="Symbol"/>
              </a:rPr>
              <a:t>(</a:t>
            </a:r>
            <a:r>
              <a:rPr lang="it-IT" sz="3000" b="1" u="sng" dirty="0" smtClean="0">
                <a:solidFill>
                  <a:srgbClr val="FF0000"/>
                </a:solidFill>
                <a:effectLst>
                  <a:outerShdw blurRad="38100" dist="38100" dir="2700000" algn="tl">
                    <a:srgbClr val="000000">
                      <a:alpha val="43137"/>
                    </a:srgbClr>
                  </a:outerShdw>
                </a:effectLst>
                <a:sym typeface="Symbol"/>
              </a:rPr>
              <a:t>PARTENARIATO COMPRESO</a:t>
            </a:r>
            <a:r>
              <a:rPr lang="it-IT" sz="3000" b="1" dirty="0">
                <a:sym typeface="Symbol"/>
              </a:rPr>
              <a:t>)</a:t>
            </a:r>
            <a:endParaRPr lang="it-IT" sz="3000" b="1" dirty="0" smtClean="0">
              <a:sym typeface="Symbol"/>
            </a:endParaRPr>
          </a:p>
        </p:txBody>
      </p:sp>
      <p:sp>
        <p:nvSpPr>
          <p:cNvPr id="2" name="Rettangolo 1"/>
          <p:cNvSpPr/>
          <p:nvPr/>
        </p:nvSpPr>
        <p:spPr>
          <a:xfrm>
            <a:off x="4427984" y="44626"/>
            <a:ext cx="3602268" cy="769441"/>
          </a:xfrm>
          <a:prstGeom prst="rect">
            <a:avLst/>
          </a:prstGeom>
        </p:spPr>
        <p:txBody>
          <a:bodyPr wrap="none">
            <a:spAutoFit/>
          </a:bodyPr>
          <a:lstStyle/>
          <a:p>
            <a:r>
              <a:rPr lang="it-IT" dirty="0">
                <a:solidFill>
                  <a:srgbClr val="FF0000"/>
                </a:solidFill>
              </a:rPr>
              <a:t>PROGETTI APS</a:t>
            </a:r>
            <a:r>
              <a:rPr lang="it-IT" dirty="0"/>
              <a:t>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a:xfrm>
            <a:off x="251522" y="980728"/>
            <a:ext cx="8490199" cy="834008"/>
          </a:xfrm>
        </p:spPr>
        <p:txBody>
          <a:bodyPr/>
          <a:lstStyle/>
          <a:p>
            <a:pPr algn="ctr"/>
            <a:r>
              <a:rPr lang="it-IT" sz="3200" dirty="0">
                <a:solidFill>
                  <a:schemeClr val="accent2"/>
                </a:solidFill>
              </a:rPr>
              <a:t>CRITERI  DI VALUTAZIONE E DI PRIORITA’</a:t>
            </a:r>
            <a:endParaRPr lang="it-IT" sz="3200" dirty="0" smtClean="0">
              <a:solidFill>
                <a:schemeClr val="accent2"/>
              </a:solidFill>
            </a:endParaRPr>
          </a:p>
        </p:txBody>
      </p:sp>
      <p:sp>
        <p:nvSpPr>
          <p:cNvPr id="3" name="Segnaposto contenuto 2"/>
          <p:cNvSpPr>
            <a:spLocks noGrp="1"/>
          </p:cNvSpPr>
          <p:nvPr>
            <p:ph idx="1"/>
          </p:nvPr>
        </p:nvSpPr>
        <p:spPr>
          <a:xfrm>
            <a:off x="179512" y="1700808"/>
            <a:ext cx="8568952" cy="4320480"/>
          </a:xfrm>
        </p:spPr>
        <p:txBody>
          <a:bodyPr/>
          <a:lstStyle/>
          <a:p>
            <a:pPr marL="0" indent="0" algn="just">
              <a:buNone/>
            </a:pPr>
            <a:r>
              <a:rPr lang="it-IT" sz="2400" b="1" dirty="0" smtClean="0">
                <a:solidFill>
                  <a:srgbClr val="21449C"/>
                </a:solidFill>
              </a:rPr>
              <a:t>c</a:t>
            </a:r>
            <a:r>
              <a:rPr lang="it-IT" sz="2400" b="1" dirty="0">
                <a:solidFill>
                  <a:srgbClr val="21449C"/>
                </a:solidFill>
              </a:rPr>
              <a:t>) </a:t>
            </a:r>
            <a:r>
              <a:rPr lang="it-IT" sz="2400" dirty="0"/>
              <a:t>attivazione di un rapporto di </a:t>
            </a:r>
            <a:r>
              <a:rPr lang="it-IT" sz="2400" b="1" dirty="0">
                <a:solidFill>
                  <a:srgbClr val="21449C"/>
                </a:solidFill>
              </a:rPr>
              <a:t>partenariato</a:t>
            </a:r>
            <a:r>
              <a:rPr lang="it-IT" sz="2400" dirty="0"/>
              <a:t>: </a:t>
            </a:r>
            <a:r>
              <a:rPr lang="it-IT" sz="2400" dirty="0" smtClean="0"/>
              <a:t>in </a:t>
            </a:r>
            <a:r>
              <a:rPr lang="it-IT" sz="2400" dirty="0"/>
              <a:t>relazione </a:t>
            </a:r>
            <a:r>
              <a:rPr lang="it-IT" sz="2400" dirty="0" smtClean="0"/>
              <a:t>al numero </a:t>
            </a:r>
            <a:r>
              <a:rPr lang="it-IT" sz="2400" dirty="0"/>
              <a:t>di associazioni che propongono congiuntamente il </a:t>
            </a:r>
            <a:r>
              <a:rPr lang="it-IT" sz="2400" dirty="0" smtClean="0"/>
              <a:t>progetto.</a:t>
            </a:r>
          </a:p>
          <a:p>
            <a:pPr marL="0" indent="0" algn="just">
              <a:buNone/>
            </a:pPr>
            <a:endParaRPr lang="it-IT" sz="2400" dirty="0"/>
          </a:p>
          <a:p>
            <a:pPr marL="0" indent="0">
              <a:buNone/>
              <a:defRPr/>
            </a:pPr>
            <a:r>
              <a:rPr lang="it-IT" sz="2400" b="1" dirty="0">
                <a:solidFill>
                  <a:srgbClr val="21449C"/>
                </a:solidFill>
              </a:rPr>
              <a:t>d) estensione territoriale </a:t>
            </a:r>
            <a:r>
              <a:rPr lang="it-IT" sz="2400" dirty="0"/>
              <a:t>del progetto: in relazione al numero di comuni ( e </a:t>
            </a:r>
            <a:r>
              <a:rPr lang="it-IT" sz="2400" dirty="0">
                <a:solidFill>
                  <a:srgbClr val="FF0000"/>
                </a:solidFill>
              </a:rPr>
              <a:t>AREE TERRITORIALI INTERCOMUNALI</a:t>
            </a:r>
            <a:r>
              <a:rPr lang="it-IT" sz="2400" dirty="0"/>
              <a:t>) in cui si realizzano le attività</a:t>
            </a:r>
            <a:r>
              <a:rPr lang="it-IT" sz="2400" dirty="0" smtClean="0"/>
              <a:t>. 		</a:t>
            </a:r>
            <a:r>
              <a:rPr lang="it-IT" sz="2400" b="1" dirty="0" smtClean="0">
                <a:solidFill>
                  <a:srgbClr val="00B050"/>
                </a:solidFill>
              </a:rPr>
              <a:t>ALLEGATO C bis alla L.R. 26/2014</a:t>
            </a:r>
          </a:p>
          <a:p>
            <a:pPr marL="0" indent="0">
              <a:buNone/>
              <a:defRPr/>
            </a:pPr>
            <a:r>
              <a:rPr lang="it-IT" sz="2400" b="1" dirty="0" smtClean="0">
                <a:solidFill>
                  <a:srgbClr val="00B050"/>
                </a:solidFill>
              </a:rPr>
              <a:t> </a:t>
            </a:r>
          </a:p>
          <a:p>
            <a:pPr marL="0" indent="0">
              <a:buNone/>
              <a:defRPr/>
            </a:pPr>
            <a:r>
              <a:rPr lang="it-IT" sz="2400" b="1" dirty="0" smtClean="0">
                <a:solidFill>
                  <a:srgbClr val="21449C"/>
                </a:solidFill>
              </a:rPr>
              <a:t>e</a:t>
            </a:r>
            <a:r>
              <a:rPr lang="it-IT" sz="2400" b="1" dirty="0">
                <a:solidFill>
                  <a:srgbClr val="21449C"/>
                </a:solidFill>
              </a:rPr>
              <a:t>)</a:t>
            </a:r>
            <a:r>
              <a:rPr lang="it-IT" sz="2400" dirty="0"/>
              <a:t> coinvolgimento del </a:t>
            </a:r>
            <a:r>
              <a:rPr lang="it-IT" sz="2400" b="1" dirty="0">
                <a:solidFill>
                  <a:srgbClr val="21449C"/>
                </a:solidFill>
              </a:rPr>
              <a:t>partenariato istituzionale pubblico</a:t>
            </a:r>
            <a:r>
              <a:rPr lang="it-IT" sz="2400" dirty="0"/>
              <a:t>: in relazione al numero di soggetti istituzionali pubblici coinvolti.</a:t>
            </a:r>
          </a:p>
          <a:p>
            <a:pPr marL="0" indent="0">
              <a:buNone/>
              <a:defRPr/>
            </a:pPr>
            <a:endParaRPr lang="it-IT" sz="2400" dirty="0" smtClean="0"/>
          </a:p>
          <a:p>
            <a:pPr marL="0" indent="0">
              <a:buNone/>
              <a:defRPr/>
            </a:pPr>
            <a:endParaRPr lang="it-IT" sz="2400" dirty="0"/>
          </a:p>
        </p:txBody>
      </p:sp>
      <p:sp>
        <p:nvSpPr>
          <p:cNvPr id="2" name="Rettangolo 1"/>
          <p:cNvSpPr/>
          <p:nvPr/>
        </p:nvSpPr>
        <p:spPr>
          <a:xfrm>
            <a:off x="4355976" y="44626"/>
            <a:ext cx="3602268" cy="769441"/>
          </a:xfrm>
          <a:prstGeom prst="rect">
            <a:avLst/>
          </a:prstGeom>
        </p:spPr>
        <p:txBody>
          <a:bodyPr wrap="none">
            <a:spAutoFit/>
          </a:bodyPr>
          <a:lstStyle/>
          <a:p>
            <a:r>
              <a:rPr lang="it-IT" dirty="0">
                <a:solidFill>
                  <a:srgbClr val="FF0000"/>
                </a:solidFill>
              </a:rPr>
              <a:t>PROGETTI APS</a:t>
            </a:r>
            <a:r>
              <a:rPr lang="it-IT" dirty="0"/>
              <a:t>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reccia a destra 5"/>
          <p:cNvSpPr/>
          <p:nvPr/>
        </p:nvSpPr>
        <p:spPr bwMode="auto">
          <a:xfrm>
            <a:off x="1475656" y="3690740"/>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5602"/>
                                        </p:tgtEl>
                                      </p:cBhvr>
                                    </p:animEffect>
                                    <p:animScale>
                                      <p:cBhvr>
                                        <p:cTn id="7" dur="250" autoRev="1" fill="hold"/>
                                        <p:tgtEl>
                                          <p:spTgt spid="2560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1" y="990600"/>
            <a:ext cx="8276405" cy="762000"/>
          </a:xfrm>
        </p:spPr>
        <p:txBody>
          <a:bodyPr/>
          <a:lstStyle/>
          <a:p>
            <a:r>
              <a:rPr lang="it-IT" dirty="0">
                <a:solidFill>
                  <a:schemeClr val="accent2"/>
                </a:solidFill>
              </a:rPr>
              <a:t>CRITERI  DI VALUTAZIONE E DI P</a:t>
            </a:r>
            <a:r>
              <a:rPr lang="it-IT" dirty="0" smtClean="0">
                <a:solidFill>
                  <a:schemeClr val="accent2"/>
                </a:solidFill>
              </a:rPr>
              <a:t>RIORITA</a:t>
            </a:r>
            <a:r>
              <a:rPr lang="it-IT" dirty="0">
                <a:solidFill>
                  <a:schemeClr val="accent2"/>
                </a:solidFill>
              </a:rPr>
              <a:t>’</a:t>
            </a:r>
            <a:endParaRPr lang="it-IT" dirty="0"/>
          </a:p>
        </p:txBody>
      </p:sp>
      <p:sp>
        <p:nvSpPr>
          <p:cNvPr id="3" name="Segnaposto contenuto 2"/>
          <p:cNvSpPr>
            <a:spLocks noGrp="1"/>
          </p:cNvSpPr>
          <p:nvPr>
            <p:ph idx="1"/>
          </p:nvPr>
        </p:nvSpPr>
        <p:spPr>
          <a:xfrm>
            <a:off x="323528" y="1916832"/>
            <a:ext cx="8352928" cy="3960440"/>
          </a:xfrm>
        </p:spPr>
        <p:txBody>
          <a:bodyPr/>
          <a:lstStyle/>
          <a:p>
            <a:pPr lvl="0" algn="just">
              <a:spcAft>
                <a:spcPts val="600"/>
              </a:spcAft>
              <a:buFont typeface="+mj-lt"/>
              <a:buAutoNum type="arabicParenR"/>
              <a:tabLst>
                <a:tab pos="1399540" algn="l"/>
              </a:tabLst>
            </a:pPr>
            <a:r>
              <a:rPr lang="it-IT" sz="2300" dirty="0">
                <a:solidFill>
                  <a:srgbClr val="000000"/>
                </a:solidFill>
                <a:ea typeface="Times New Roman"/>
                <a:cs typeface="Times New Roman"/>
              </a:rPr>
              <a:t>punti 10 se il progetto è proposto nell’ambito di almeno tre comuni; </a:t>
            </a:r>
            <a:endParaRPr lang="it-IT" sz="2300" dirty="0">
              <a:latin typeface="Times New Roman"/>
              <a:ea typeface="Times New Roman"/>
              <a:cs typeface="Times New Roman"/>
            </a:endParaRPr>
          </a:p>
          <a:p>
            <a:pPr lvl="0" algn="just">
              <a:spcAft>
                <a:spcPts val="600"/>
              </a:spcAft>
              <a:buFont typeface="+mj-lt"/>
              <a:buAutoNum type="arabicParenR"/>
              <a:tabLst>
                <a:tab pos="1399540" algn="l"/>
              </a:tabLst>
            </a:pPr>
            <a:r>
              <a:rPr lang="it-IT" sz="2300" dirty="0">
                <a:solidFill>
                  <a:srgbClr val="FF0000"/>
                </a:solidFill>
                <a:ea typeface="Times New Roman"/>
                <a:cs typeface="Times New Roman"/>
              </a:rPr>
              <a:t>punti 15 se il progetto è proposto nell’ambito di almeno </a:t>
            </a:r>
            <a:r>
              <a:rPr lang="it-IT" sz="2300" b="1" dirty="0">
                <a:solidFill>
                  <a:srgbClr val="00B050"/>
                </a:solidFill>
                <a:ea typeface="Times New Roman"/>
                <a:cs typeface="Times New Roman"/>
              </a:rPr>
              <a:t>cinque</a:t>
            </a:r>
            <a:r>
              <a:rPr lang="it-IT" sz="2300" dirty="0">
                <a:solidFill>
                  <a:srgbClr val="FF0000"/>
                </a:solidFill>
                <a:ea typeface="Times New Roman"/>
                <a:cs typeface="Times New Roman"/>
              </a:rPr>
              <a:t> comuni localizzati in almeno </a:t>
            </a:r>
            <a:r>
              <a:rPr lang="it-IT" sz="2300" b="1" dirty="0">
                <a:solidFill>
                  <a:srgbClr val="00B050"/>
                </a:solidFill>
                <a:ea typeface="Times New Roman"/>
                <a:cs typeface="Times New Roman"/>
              </a:rPr>
              <a:t>due</a:t>
            </a:r>
            <a:r>
              <a:rPr lang="it-IT" sz="2300" dirty="0">
                <a:solidFill>
                  <a:srgbClr val="00B050"/>
                </a:solidFill>
                <a:ea typeface="Times New Roman"/>
                <a:cs typeface="Times New Roman"/>
              </a:rPr>
              <a:t> </a:t>
            </a:r>
            <a:r>
              <a:rPr lang="it-IT" sz="2300" dirty="0">
                <a:solidFill>
                  <a:srgbClr val="FF0000"/>
                </a:solidFill>
                <a:ea typeface="Times New Roman"/>
                <a:cs typeface="Times New Roman"/>
              </a:rPr>
              <a:t>aree territoriali intercomunali come individuate nell'Allegato C bis alla legge regionale 12 dicembre 2014, n. 26 </a:t>
            </a:r>
            <a:r>
              <a:rPr lang="it-IT" sz="2300" i="1" dirty="0">
                <a:solidFill>
                  <a:srgbClr val="FF0000"/>
                </a:solidFill>
                <a:ea typeface="Times New Roman"/>
                <a:cs typeface="Times New Roman"/>
              </a:rPr>
              <a:t>(Riordino del sistema Regione-Autonomie locali nel Friuli Venezia Giulia. Ordinamento delle Unioni territoriali intercomunali e riallocazione di funzioni amministrative</a:t>
            </a:r>
            <a:r>
              <a:rPr lang="it-IT" sz="2300" dirty="0">
                <a:solidFill>
                  <a:srgbClr val="FF0000"/>
                </a:solidFill>
                <a:ea typeface="Times New Roman"/>
                <a:cs typeface="Times New Roman"/>
              </a:rPr>
              <a:t>);</a:t>
            </a:r>
            <a:endParaRPr lang="it-IT" sz="2300" dirty="0">
              <a:latin typeface="Times New Roman"/>
              <a:ea typeface="Times New Roman"/>
              <a:cs typeface="Times New Roman"/>
            </a:endParaRPr>
          </a:p>
          <a:p>
            <a:pPr lvl="0" algn="just">
              <a:spcAft>
                <a:spcPts val="0"/>
              </a:spcAft>
              <a:buFont typeface="+mj-lt"/>
              <a:buAutoNum type="arabicParenR"/>
              <a:tabLst>
                <a:tab pos="1399540" algn="l"/>
              </a:tabLst>
            </a:pPr>
            <a:r>
              <a:rPr lang="it-IT" sz="2300" dirty="0">
                <a:solidFill>
                  <a:srgbClr val="FF0000"/>
                </a:solidFill>
                <a:ea typeface="Times New Roman"/>
                <a:cs typeface="Times New Roman"/>
              </a:rPr>
              <a:t>punti 20 se il progetto è proposto nell’ambito di almeno </a:t>
            </a:r>
            <a:r>
              <a:rPr lang="it-IT" sz="2300" b="1" dirty="0">
                <a:solidFill>
                  <a:srgbClr val="00B050"/>
                </a:solidFill>
                <a:ea typeface="Times New Roman"/>
                <a:cs typeface="Times New Roman"/>
              </a:rPr>
              <a:t>sette</a:t>
            </a:r>
            <a:r>
              <a:rPr lang="it-IT" sz="2300" dirty="0">
                <a:solidFill>
                  <a:srgbClr val="FF0000"/>
                </a:solidFill>
                <a:ea typeface="Times New Roman"/>
                <a:cs typeface="Times New Roman"/>
              </a:rPr>
              <a:t> comuni localizzati in almeno </a:t>
            </a:r>
            <a:r>
              <a:rPr lang="it-IT" sz="2300" b="1" dirty="0">
                <a:solidFill>
                  <a:srgbClr val="00B050"/>
                </a:solidFill>
                <a:ea typeface="Times New Roman"/>
                <a:cs typeface="Times New Roman"/>
              </a:rPr>
              <a:t>quattro</a:t>
            </a:r>
            <a:r>
              <a:rPr lang="it-IT" sz="2300" dirty="0">
                <a:solidFill>
                  <a:srgbClr val="FF0000"/>
                </a:solidFill>
                <a:ea typeface="Times New Roman"/>
                <a:cs typeface="Times New Roman"/>
              </a:rPr>
              <a:t> aree territoriali intercomunali come individuate nell'Allegato C bis alla legge regionale 26/2014;</a:t>
            </a:r>
            <a:endParaRPr lang="it-IT" sz="2300" dirty="0">
              <a:latin typeface="Times New Roman"/>
              <a:ea typeface="Times New Roman"/>
              <a:cs typeface="Times New Roman"/>
            </a:endParaRPr>
          </a:p>
          <a:p>
            <a:pPr marL="0" indent="0">
              <a:buNone/>
              <a:defRPr/>
            </a:pPr>
            <a:endParaRPr lang="it-IT" b="1" dirty="0"/>
          </a:p>
        </p:txBody>
      </p:sp>
    </p:spTree>
    <p:extLst>
      <p:ext uri="{BB962C8B-B14F-4D97-AF65-F5344CB8AC3E}">
        <p14:creationId xmlns:p14="http://schemas.microsoft.com/office/powerpoint/2010/main" val="82839781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30" y="1700808"/>
            <a:ext cx="8489951" cy="762000"/>
          </a:xfrm>
        </p:spPr>
        <p:txBody>
          <a:bodyPr/>
          <a:lstStyle/>
          <a:p>
            <a:pPr algn="ctr">
              <a:defRPr/>
            </a:pPr>
            <a:r>
              <a:rPr lang="it-IT" sz="3200" cap="all" dirty="0" smtClean="0">
                <a:solidFill>
                  <a:schemeClr val="accent2"/>
                </a:solidFill>
              </a:rPr>
              <a:t>A PARITA’ DI PUNTEGGIO:</a:t>
            </a:r>
            <a:endParaRPr lang="it-IT" sz="3200" cap="all" dirty="0">
              <a:solidFill>
                <a:schemeClr val="accent2"/>
              </a:solidFill>
            </a:endParaRPr>
          </a:p>
        </p:txBody>
      </p:sp>
      <p:sp>
        <p:nvSpPr>
          <p:cNvPr id="26627" name="Segnaposto contenuto 2"/>
          <p:cNvSpPr>
            <a:spLocks noGrp="1"/>
          </p:cNvSpPr>
          <p:nvPr>
            <p:ph idx="1"/>
          </p:nvPr>
        </p:nvSpPr>
        <p:spPr>
          <a:xfrm>
            <a:off x="250824" y="1916832"/>
            <a:ext cx="8929688" cy="4032448"/>
          </a:xfrm>
        </p:spPr>
        <p:txBody>
          <a:bodyPr/>
          <a:lstStyle/>
          <a:p>
            <a:endParaRPr lang="it-IT" b="1" dirty="0" smtClean="0">
              <a:solidFill>
                <a:srgbClr val="FF0000"/>
              </a:solidFill>
            </a:endParaRPr>
          </a:p>
          <a:p>
            <a:pPr marL="514350" indent="-514350">
              <a:buFont typeface="+mj-lt"/>
              <a:buAutoNum type="arabicPeriod"/>
            </a:pPr>
            <a:r>
              <a:rPr lang="it-IT" dirty="0" smtClean="0"/>
              <a:t>progetti </a:t>
            </a:r>
            <a:r>
              <a:rPr lang="it-IT" dirty="0"/>
              <a:t>che hanno ottenuto un punteggio maggiore nell’ambito del criterio </a:t>
            </a:r>
            <a:r>
              <a:rPr lang="it-IT" b="1" dirty="0">
                <a:solidFill>
                  <a:srgbClr val="21449C"/>
                </a:solidFill>
              </a:rPr>
              <a:t>b) dimensione ed economicità </a:t>
            </a:r>
            <a:r>
              <a:rPr lang="it-IT" dirty="0"/>
              <a:t>del </a:t>
            </a:r>
            <a:r>
              <a:rPr lang="it-IT" dirty="0" smtClean="0"/>
              <a:t>progetto; </a:t>
            </a:r>
          </a:p>
          <a:p>
            <a:pPr marL="514350" indent="-514350">
              <a:buFont typeface="+mj-lt"/>
              <a:buAutoNum type="arabicPeriod"/>
            </a:pPr>
            <a:r>
              <a:rPr lang="it-IT" dirty="0" smtClean="0"/>
              <a:t>progetti </a:t>
            </a:r>
            <a:r>
              <a:rPr lang="it-IT" dirty="0"/>
              <a:t>che hanno ottenuto un punteggio maggiore nell’ambito del criterio </a:t>
            </a:r>
            <a:r>
              <a:rPr lang="it-IT" b="1" dirty="0">
                <a:solidFill>
                  <a:srgbClr val="21449C"/>
                </a:solidFill>
              </a:rPr>
              <a:t>a) </a:t>
            </a:r>
            <a:r>
              <a:rPr lang="it-IT" b="1" dirty="0" smtClean="0">
                <a:solidFill>
                  <a:srgbClr val="21449C"/>
                </a:solidFill>
              </a:rPr>
              <a:t>sostenibilità</a:t>
            </a:r>
            <a:r>
              <a:rPr lang="it-IT" dirty="0" smtClean="0"/>
              <a:t> </a:t>
            </a:r>
            <a:r>
              <a:rPr lang="it-IT" dirty="0"/>
              <a:t>nel tempo del </a:t>
            </a:r>
            <a:r>
              <a:rPr lang="it-IT" dirty="0" smtClean="0"/>
              <a:t>progetto;</a:t>
            </a:r>
          </a:p>
          <a:p>
            <a:pPr marL="514350" indent="-514350">
              <a:buFont typeface="+mj-lt"/>
              <a:buAutoNum type="arabicPeriod"/>
            </a:pPr>
            <a:r>
              <a:rPr lang="it-IT" b="1" dirty="0" smtClean="0">
                <a:solidFill>
                  <a:srgbClr val="21449C"/>
                </a:solidFill>
              </a:rPr>
              <a:t>ordine </a:t>
            </a:r>
            <a:r>
              <a:rPr lang="it-IT" b="1" dirty="0">
                <a:solidFill>
                  <a:srgbClr val="21449C"/>
                </a:solidFill>
              </a:rPr>
              <a:t>cronologico</a:t>
            </a:r>
            <a:r>
              <a:rPr lang="it-IT" dirty="0">
                <a:solidFill>
                  <a:srgbClr val="21449C"/>
                </a:solidFill>
              </a:rPr>
              <a:t> </a:t>
            </a:r>
            <a:r>
              <a:rPr lang="it-IT" dirty="0" smtClean="0">
                <a:solidFill>
                  <a:srgbClr val="21449C"/>
                </a:solidFill>
              </a:rPr>
              <a:t> </a:t>
            </a:r>
            <a:r>
              <a:rPr lang="it-IT" dirty="0" smtClean="0"/>
              <a:t>di </a:t>
            </a:r>
            <a:r>
              <a:rPr lang="it-IT" dirty="0"/>
              <a:t>presentazione della domanda.</a:t>
            </a:r>
            <a:endParaRPr lang="it-IT" dirty="0" smtClean="0"/>
          </a:p>
          <a:p>
            <a:pPr marL="0" indent="0">
              <a:buNone/>
            </a:pPr>
            <a:r>
              <a:rPr lang="it-IT" dirty="0" smtClean="0"/>
              <a:t>			</a:t>
            </a:r>
            <a:endParaRPr lang="it-IT" b="1" dirty="0" smtClean="0">
              <a:solidFill>
                <a:srgbClr val="FF0000"/>
              </a:solidFill>
            </a:endParaRPr>
          </a:p>
        </p:txBody>
      </p:sp>
      <p:sp>
        <p:nvSpPr>
          <p:cNvPr id="5" name="Rettangolo 4"/>
          <p:cNvSpPr/>
          <p:nvPr/>
        </p:nvSpPr>
        <p:spPr>
          <a:xfrm>
            <a:off x="4355976" y="44626"/>
            <a:ext cx="3602268" cy="769441"/>
          </a:xfrm>
          <a:prstGeom prst="rect">
            <a:avLst/>
          </a:prstGeom>
        </p:spPr>
        <p:txBody>
          <a:bodyPr wrap="none">
            <a:spAutoFit/>
          </a:bodyPr>
          <a:lstStyle/>
          <a:p>
            <a:r>
              <a:rPr lang="it-IT" dirty="0">
                <a:solidFill>
                  <a:srgbClr val="FF0000"/>
                </a:solidFill>
              </a:rPr>
              <a:t>PROGETTI APS</a:t>
            </a:r>
            <a:r>
              <a:rPr lang="it-IT" dirty="0"/>
              <a:t> </a:t>
            </a:r>
          </a:p>
        </p:txBody>
      </p:sp>
      <p:sp>
        <p:nvSpPr>
          <p:cNvPr id="6" name="Freccia in giù 5"/>
          <p:cNvSpPr/>
          <p:nvPr/>
        </p:nvSpPr>
        <p:spPr bwMode="auto">
          <a:xfrm>
            <a:off x="3847123" y="1124744"/>
            <a:ext cx="484632" cy="489204"/>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rgbClr val="21449C"/>
              </a:solidFill>
              <a:effectLst/>
              <a:latin typeface="DecimaWE Rg" pitchFamily="2"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Effect transition="in" filter="wipe(down)">
                                      <p:cBhvr>
                                        <p:cTn id="13" dur="580">
                                          <p:stCondLst>
                                            <p:cond delay="0"/>
                                          </p:stCondLst>
                                        </p:cTn>
                                        <p:tgtEl>
                                          <p:spTgt spid="26627">
                                            <p:txEl>
                                              <p:pRg st="4" end="4"/>
                                            </p:txEl>
                                          </p:spTgt>
                                        </p:tgtEl>
                                      </p:cBhvr>
                                    </p:animEffect>
                                    <p:anim calcmode="lin" valueType="num">
                                      <p:cBhvr>
                                        <p:cTn id="14" dur="1822" tmFilter="0,0; 0.14,0.36; 0.43,0.73; 0.71,0.91; 1.0,1.0">
                                          <p:stCondLst>
                                            <p:cond delay="0"/>
                                          </p:stCondLst>
                                        </p:cTn>
                                        <p:tgtEl>
                                          <p:spTgt spid="26627">
                                            <p:txEl>
                                              <p:pRg st="4" end="4"/>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6627">
                                            <p:txEl>
                                              <p:pRg st="4" end="4"/>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6627">
                                            <p:txEl>
                                              <p:pRg st="4" end="4"/>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6627">
                                            <p:txEl>
                                              <p:pRg st="4" end="4"/>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6627">
                                            <p:txEl>
                                              <p:pRg st="4" end="4"/>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6627">
                                            <p:txEl>
                                              <p:pRg st="4" end="4"/>
                                            </p:txEl>
                                          </p:spTgt>
                                        </p:tgtEl>
                                      </p:cBhvr>
                                      <p:to x="100000" y="60000"/>
                                    </p:animScale>
                                    <p:animScale>
                                      <p:cBhvr>
                                        <p:cTn id="20" dur="166" decel="50000">
                                          <p:stCondLst>
                                            <p:cond delay="676"/>
                                          </p:stCondLst>
                                        </p:cTn>
                                        <p:tgtEl>
                                          <p:spTgt spid="26627">
                                            <p:txEl>
                                              <p:pRg st="4" end="4"/>
                                            </p:txEl>
                                          </p:spTgt>
                                        </p:tgtEl>
                                      </p:cBhvr>
                                      <p:to x="100000" y="100000"/>
                                    </p:animScale>
                                    <p:animScale>
                                      <p:cBhvr>
                                        <p:cTn id="21" dur="26">
                                          <p:stCondLst>
                                            <p:cond delay="1312"/>
                                          </p:stCondLst>
                                        </p:cTn>
                                        <p:tgtEl>
                                          <p:spTgt spid="26627">
                                            <p:txEl>
                                              <p:pRg st="4" end="4"/>
                                            </p:txEl>
                                          </p:spTgt>
                                        </p:tgtEl>
                                      </p:cBhvr>
                                      <p:to x="100000" y="80000"/>
                                    </p:animScale>
                                    <p:animScale>
                                      <p:cBhvr>
                                        <p:cTn id="22" dur="166" decel="50000">
                                          <p:stCondLst>
                                            <p:cond delay="1338"/>
                                          </p:stCondLst>
                                        </p:cTn>
                                        <p:tgtEl>
                                          <p:spTgt spid="26627">
                                            <p:txEl>
                                              <p:pRg st="4" end="4"/>
                                            </p:txEl>
                                          </p:spTgt>
                                        </p:tgtEl>
                                      </p:cBhvr>
                                      <p:to x="100000" y="100000"/>
                                    </p:animScale>
                                    <p:animScale>
                                      <p:cBhvr>
                                        <p:cTn id="23" dur="26">
                                          <p:stCondLst>
                                            <p:cond delay="1642"/>
                                          </p:stCondLst>
                                        </p:cTn>
                                        <p:tgtEl>
                                          <p:spTgt spid="26627">
                                            <p:txEl>
                                              <p:pRg st="4" end="4"/>
                                            </p:txEl>
                                          </p:spTgt>
                                        </p:tgtEl>
                                      </p:cBhvr>
                                      <p:to x="100000" y="90000"/>
                                    </p:animScale>
                                    <p:animScale>
                                      <p:cBhvr>
                                        <p:cTn id="24" dur="166" decel="50000">
                                          <p:stCondLst>
                                            <p:cond delay="1668"/>
                                          </p:stCondLst>
                                        </p:cTn>
                                        <p:tgtEl>
                                          <p:spTgt spid="26627">
                                            <p:txEl>
                                              <p:pRg st="4" end="4"/>
                                            </p:txEl>
                                          </p:spTgt>
                                        </p:tgtEl>
                                      </p:cBhvr>
                                      <p:to x="100000" y="100000"/>
                                    </p:animScale>
                                    <p:animScale>
                                      <p:cBhvr>
                                        <p:cTn id="25" dur="26">
                                          <p:stCondLst>
                                            <p:cond delay="1808"/>
                                          </p:stCondLst>
                                        </p:cTn>
                                        <p:tgtEl>
                                          <p:spTgt spid="26627">
                                            <p:txEl>
                                              <p:pRg st="4" end="4"/>
                                            </p:txEl>
                                          </p:spTgt>
                                        </p:tgtEl>
                                      </p:cBhvr>
                                      <p:to x="100000" y="95000"/>
                                    </p:animScale>
                                    <p:animScale>
                                      <p:cBhvr>
                                        <p:cTn id="26" dur="166" decel="50000">
                                          <p:stCondLst>
                                            <p:cond delay="1834"/>
                                          </p:stCondLst>
                                        </p:cTn>
                                        <p:tgtEl>
                                          <p:spTgt spid="26627">
                                            <p:txEl>
                                              <p:pRg st="4" end="4"/>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427985" y="188641"/>
            <a:ext cx="3957763" cy="504056"/>
          </a:xfrm>
        </p:spPr>
        <p:txBody>
          <a:bodyPr/>
          <a:lstStyle/>
          <a:p>
            <a:pPr algn="ctr" eaLnBrk="1" hangingPunct="1"/>
            <a:r>
              <a:rPr lang="it-IT" sz="2800" dirty="0" smtClean="0">
                <a:solidFill>
                  <a:srgbClr val="FF0000"/>
                </a:solidFill>
              </a:rPr>
              <a:t>PROMOZIONE SOCIALE</a:t>
            </a:r>
          </a:p>
        </p:txBody>
      </p:sp>
      <p:sp>
        <p:nvSpPr>
          <p:cNvPr id="95235" name="Rectangle 3"/>
          <p:cNvSpPr>
            <a:spLocks noGrp="1" noChangeArrowheads="1"/>
          </p:cNvSpPr>
          <p:nvPr>
            <p:ph type="body" idx="1"/>
          </p:nvPr>
        </p:nvSpPr>
        <p:spPr>
          <a:xfrm>
            <a:off x="0" y="908720"/>
            <a:ext cx="8892480" cy="4320480"/>
          </a:xfrm>
        </p:spPr>
        <p:txBody>
          <a:bodyPr/>
          <a:lstStyle/>
          <a:p>
            <a:pPr algn="ctr" eaLnBrk="1" hangingPunct="1">
              <a:defRPr/>
            </a:pPr>
            <a:endParaRPr lang="it-IT" sz="2000" b="1" dirty="0" smtClean="0">
              <a:solidFill>
                <a:srgbClr val="00B050"/>
              </a:solidFill>
            </a:endParaRPr>
          </a:p>
          <a:p>
            <a:pPr marL="0" indent="0" algn="ctr" eaLnBrk="1" hangingPunct="1">
              <a:buNone/>
              <a:defRPr/>
            </a:pPr>
            <a:r>
              <a:rPr lang="it-IT" sz="3600" b="1" dirty="0" smtClean="0">
                <a:solidFill>
                  <a:srgbClr val="00B050"/>
                </a:solidFill>
              </a:rPr>
              <a:t>REGOLAMENTO n. 0141/</a:t>
            </a:r>
            <a:r>
              <a:rPr lang="it-IT" sz="3600" b="1" dirty="0" err="1" smtClean="0">
                <a:solidFill>
                  <a:srgbClr val="00B050"/>
                </a:solidFill>
              </a:rPr>
              <a:t>Pres</a:t>
            </a:r>
            <a:r>
              <a:rPr lang="it-IT" sz="3600" b="1" dirty="0" smtClean="0">
                <a:solidFill>
                  <a:srgbClr val="00B050"/>
                </a:solidFill>
              </a:rPr>
              <a:t>. </a:t>
            </a:r>
            <a:r>
              <a:rPr lang="it-IT" sz="3600" b="1" dirty="0" err="1" smtClean="0">
                <a:solidFill>
                  <a:srgbClr val="00B050"/>
                </a:solidFill>
              </a:rPr>
              <a:t>dd</a:t>
            </a:r>
            <a:r>
              <a:rPr lang="it-IT" sz="3600" b="1" dirty="0" smtClean="0">
                <a:solidFill>
                  <a:srgbClr val="00B050"/>
                </a:solidFill>
              </a:rPr>
              <a:t>. 07.07.2014</a:t>
            </a:r>
          </a:p>
          <a:p>
            <a:pPr marL="0" indent="0" algn="ctr" eaLnBrk="1" hangingPunct="1">
              <a:buNone/>
              <a:defRPr/>
            </a:pPr>
            <a:r>
              <a:rPr lang="it-IT" sz="3200" b="1" dirty="0" smtClean="0">
                <a:solidFill>
                  <a:srgbClr val="FF66FF"/>
                </a:solidFill>
                <a:effectLst>
                  <a:outerShdw blurRad="38100" dist="38100" dir="2700000" algn="tl">
                    <a:srgbClr val="000000">
                      <a:alpha val="43137"/>
                    </a:srgbClr>
                  </a:outerShdw>
                </a:effectLst>
              </a:rPr>
              <a:t>con le modifiche del </a:t>
            </a:r>
            <a:r>
              <a:rPr lang="it-IT" sz="3200" b="1" dirty="0" err="1" smtClean="0">
                <a:solidFill>
                  <a:srgbClr val="FF66FF"/>
                </a:solidFill>
                <a:effectLst>
                  <a:outerShdw blurRad="38100" dist="38100" dir="2700000" algn="tl">
                    <a:srgbClr val="000000">
                      <a:alpha val="43137"/>
                    </a:srgbClr>
                  </a:outerShdw>
                </a:effectLst>
              </a:rPr>
              <a:t>D.P.Reg</a:t>
            </a:r>
            <a:r>
              <a:rPr lang="it-IT" sz="3200" b="1" dirty="0" smtClean="0">
                <a:solidFill>
                  <a:srgbClr val="FF66FF"/>
                </a:solidFill>
                <a:effectLst>
                  <a:outerShdw blurRad="38100" dist="38100" dir="2700000" algn="tl">
                    <a:srgbClr val="000000">
                      <a:alpha val="43137"/>
                    </a:srgbClr>
                  </a:outerShdw>
                </a:effectLst>
              </a:rPr>
              <a:t>. n. 17/2018 </a:t>
            </a:r>
          </a:p>
          <a:p>
            <a:pPr marL="0" indent="0" algn="ctr" eaLnBrk="1" hangingPunct="1">
              <a:buNone/>
              <a:defRPr/>
            </a:pPr>
            <a:r>
              <a:rPr lang="it-IT" sz="3200" b="1" dirty="0" smtClean="0">
                <a:solidFill>
                  <a:srgbClr val="21449C"/>
                </a:solidFill>
              </a:rPr>
              <a:t>(artt. 23 e </a:t>
            </a:r>
            <a:r>
              <a:rPr lang="it-IT" sz="3200" b="1" dirty="0">
                <a:solidFill>
                  <a:srgbClr val="21449C"/>
                </a:solidFill>
              </a:rPr>
              <a:t>28 L.R. </a:t>
            </a:r>
            <a:r>
              <a:rPr lang="it-IT" sz="3200" b="1" dirty="0" smtClean="0">
                <a:solidFill>
                  <a:srgbClr val="21449C"/>
                </a:solidFill>
              </a:rPr>
              <a:t>23/2012)</a:t>
            </a:r>
          </a:p>
          <a:p>
            <a:pPr marL="0" indent="0" algn="ctr" eaLnBrk="1" hangingPunct="1">
              <a:buNone/>
              <a:defRPr/>
            </a:pPr>
            <a:endParaRPr lang="it-IT" sz="3200" b="1" dirty="0" smtClean="0">
              <a:solidFill>
                <a:srgbClr val="00B050"/>
              </a:solidFill>
            </a:endParaRPr>
          </a:p>
          <a:p>
            <a:pPr marL="0" indent="0" algn="ctr" eaLnBrk="1" hangingPunct="1">
              <a:buNone/>
              <a:defRPr/>
            </a:pPr>
            <a:r>
              <a:rPr lang="it-IT" b="1" dirty="0" smtClean="0"/>
              <a:t>CONTRIBUTI A FAVORE DELLE </a:t>
            </a:r>
          </a:p>
          <a:p>
            <a:pPr marL="0" indent="0" algn="ctr" eaLnBrk="1" hangingPunct="1">
              <a:buNone/>
              <a:defRPr/>
            </a:pPr>
            <a:endParaRPr lang="it-IT" sz="3600" b="1" dirty="0" smtClean="0">
              <a:solidFill>
                <a:srgbClr val="FF0000"/>
              </a:solidFill>
            </a:endParaRPr>
          </a:p>
          <a:p>
            <a:pPr marL="0" indent="0" algn="ctr" eaLnBrk="1" hangingPunct="1">
              <a:buNone/>
              <a:defRPr/>
            </a:pPr>
            <a:r>
              <a:rPr lang="it-IT" sz="3600" b="1" dirty="0" smtClean="0">
                <a:solidFill>
                  <a:srgbClr val="FF0000"/>
                </a:solidFill>
              </a:rPr>
              <a:t>ASSOCIAZIONI DI PROMOZIONE SOCIALE</a:t>
            </a:r>
          </a:p>
          <a:p>
            <a:pPr marL="0" indent="0" algn="just" eaLnBrk="1" hangingPunct="1">
              <a:buNone/>
              <a:defRPr/>
            </a:pPr>
            <a:endParaRPr lang="it-IT" sz="3600" b="1" dirty="0" smtClean="0">
              <a:solidFill>
                <a:schemeClr val="accent2"/>
              </a:solidFill>
            </a:endParaRPr>
          </a:p>
          <a:p>
            <a:pPr marL="0" indent="0" algn="ctr" eaLnBrk="1" hangingPunct="1">
              <a:buNone/>
              <a:defRPr/>
            </a:pPr>
            <a:endParaRPr lang="it-IT" sz="3600" b="1" dirty="0" smtClean="0">
              <a:solidFill>
                <a:schemeClr val="accent2"/>
              </a:solidFill>
            </a:endParaRPr>
          </a:p>
          <a:p>
            <a:pPr marL="0" indent="0" algn="just" eaLnBrk="1" hangingPunct="1">
              <a:buNone/>
              <a:defRPr/>
            </a:pPr>
            <a:endParaRPr lang="it-IT" sz="1050" b="1" dirty="0" smtClean="0">
              <a:solidFill>
                <a:schemeClr val="accent2"/>
              </a:solidFill>
            </a:endParaRPr>
          </a:p>
          <a:p>
            <a:pPr marL="0" indent="0" algn="just" eaLnBrk="1" hangingPunct="1">
              <a:buNone/>
              <a:defRPr/>
            </a:pPr>
            <a:endParaRPr lang="it-IT" sz="2000" b="1" i="1" dirty="0" smtClean="0">
              <a:solidFill>
                <a:srgbClr val="FF9900"/>
              </a:solidFill>
            </a:endParaRPr>
          </a:p>
          <a:p>
            <a:pPr marL="0" indent="0" algn="just" eaLnBrk="1" hangingPunct="1">
              <a:buNone/>
              <a:defRPr/>
            </a:pPr>
            <a:endParaRPr lang="it-IT" sz="1050" b="1" dirty="0" smtClean="0"/>
          </a:p>
          <a:p>
            <a:pPr marL="0" indent="0" algn="just" eaLnBrk="1" hangingPunct="1">
              <a:buNone/>
              <a:defRPr/>
            </a:pPr>
            <a:endParaRPr lang="it-IT" sz="1050" b="1" i="1" dirty="0" smtClean="0">
              <a:solidFill>
                <a:srgbClr val="7030A0"/>
              </a:solidFill>
            </a:endParaRPr>
          </a:p>
          <a:p>
            <a:pPr marL="0" indent="0" algn="just" eaLnBrk="1" hangingPunct="1">
              <a:buNone/>
              <a:defRPr/>
            </a:pPr>
            <a:endParaRPr lang="it-IT" sz="1400" b="1" i="1" dirty="0" smtClean="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13608"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5235">
                                            <p:txEl>
                                              <p:pRg st="1" end="1"/>
                                            </p:txEl>
                                          </p:spTgt>
                                        </p:tgtEl>
                                        <p:attrNameLst>
                                          <p:attrName>style.visibility</p:attrName>
                                        </p:attrNameLst>
                                      </p:cBhvr>
                                      <p:to>
                                        <p:strVal val="visible"/>
                                      </p:to>
                                    </p:set>
                                    <p:animEffect transition="in" filter="fade">
                                      <p:cBhvr>
                                        <p:cTn id="17" dur="1000"/>
                                        <p:tgtEl>
                                          <p:spTgt spid="95235">
                                            <p:txEl>
                                              <p:pRg st="1" end="1"/>
                                            </p:txEl>
                                          </p:spTgt>
                                        </p:tgtEl>
                                      </p:cBhvr>
                                    </p:animEffect>
                                    <p:anim calcmode="lin" valueType="num">
                                      <p:cBhvr>
                                        <p:cTn id="18"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952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5235">
                                            <p:txEl>
                                              <p:pRg st="2" end="2"/>
                                            </p:txEl>
                                          </p:spTgt>
                                        </p:tgtEl>
                                        <p:attrNameLst>
                                          <p:attrName>style.visibility</p:attrName>
                                        </p:attrNameLst>
                                      </p:cBhvr>
                                      <p:to>
                                        <p:strVal val="visible"/>
                                      </p:to>
                                    </p:set>
                                    <p:animEffect transition="in" filter="fade">
                                      <p:cBhvr>
                                        <p:cTn id="24" dur="1000"/>
                                        <p:tgtEl>
                                          <p:spTgt spid="95235">
                                            <p:txEl>
                                              <p:pRg st="2" end="2"/>
                                            </p:txEl>
                                          </p:spTgt>
                                        </p:tgtEl>
                                      </p:cBhvr>
                                    </p:animEffect>
                                    <p:anim calcmode="lin" valueType="num">
                                      <p:cBhvr>
                                        <p:cTn id="25"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52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5235">
                                            <p:txEl>
                                              <p:pRg st="3" end="3"/>
                                            </p:txEl>
                                          </p:spTgt>
                                        </p:tgtEl>
                                        <p:attrNameLst>
                                          <p:attrName>style.visibility</p:attrName>
                                        </p:attrNameLst>
                                      </p:cBhvr>
                                      <p:to>
                                        <p:strVal val="visible"/>
                                      </p:to>
                                    </p:set>
                                    <p:animEffect transition="in" filter="fade">
                                      <p:cBhvr>
                                        <p:cTn id="31" dur="1000"/>
                                        <p:tgtEl>
                                          <p:spTgt spid="95235">
                                            <p:txEl>
                                              <p:pRg st="3" end="3"/>
                                            </p:txEl>
                                          </p:spTgt>
                                        </p:tgtEl>
                                      </p:cBhvr>
                                    </p:animEffect>
                                    <p:anim calcmode="lin" valueType="num">
                                      <p:cBhvr>
                                        <p:cTn id="32"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52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5235">
                                            <p:txEl>
                                              <p:pRg st="5" end="5"/>
                                            </p:txEl>
                                          </p:spTgt>
                                        </p:tgtEl>
                                        <p:attrNameLst>
                                          <p:attrName>style.visibility</p:attrName>
                                        </p:attrNameLst>
                                      </p:cBhvr>
                                      <p:to>
                                        <p:strVal val="visible"/>
                                      </p:to>
                                    </p:set>
                                    <p:animEffect transition="in" filter="fade">
                                      <p:cBhvr>
                                        <p:cTn id="38" dur="1000"/>
                                        <p:tgtEl>
                                          <p:spTgt spid="95235">
                                            <p:txEl>
                                              <p:pRg st="5" end="5"/>
                                            </p:txEl>
                                          </p:spTgt>
                                        </p:tgtEl>
                                      </p:cBhvr>
                                    </p:animEffect>
                                    <p:anim calcmode="lin" valueType="num">
                                      <p:cBhvr>
                                        <p:cTn id="39" dur="10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952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95235">
                                            <p:txEl>
                                              <p:pRg st="7" end="7"/>
                                            </p:txEl>
                                          </p:spTgt>
                                        </p:tgtEl>
                                        <p:attrNameLst>
                                          <p:attrName>style.visibility</p:attrName>
                                        </p:attrNameLst>
                                      </p:cBhvr>
                                      <p:to>
                                        <p:strVal val="visible"/>
                                      </p:to>
                                    </p:set>
                                    <p:animEffect transition="in" filter="fade">
                                      <p:cBhvr>
                                        <p:cTn id="45" dur="1000"/>
                                        <p:tgtEl>
                                          <p:spTgt spid="95235">
                                            <p:txEl>
                                              <p:pRg st="7" end="7"/>
                                            </p:txEl>
                                          </p:spTgt>
                                        </p:tgtEl>
                                      </p:cBhvr>
                                    </p:animEffect>
                                    <p:anim calcmode="lin" valueType="num">
                                      <p:cBhvr>
                                        <p:cTn id="46" dur="1000" fill="hold"/>
                                        <p:tgtEl>
                                          <p:spTgt spid="95235">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9523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1" y="836712"/>
            <a:ext cx="8058151" cy="792088"/>
          </a:xfrm>
        </p:spPr>
        <p:txBody>
          <a:bodyPr/>
          <a:lstStyle/>
          <a:p>
            <a:pPr algn="ctr">
              <a:defRPr/>
            </a:pPr>
            <a:r>
              <a:rPr lang="it-IT" sz="3200" dirty="0" smtClean="0">
                <a:solidFill>
                  <a:schemeClr val="accent2"/>
                </a:solidFill>
              </a:rPr>
              <a:t/>
            </a:r>
            <a:br>
              <a:rPr lang="it-IT" sz="3200" dirty="0" smtClean="0">
                <a:solidFill>
                  <a:schemeClr val="accent2"/>
                </a:solidFill>
              </a:rPr>
            </a:br>
            <a:r>
              <a:rPr lang="it-IT" sz="3200" dirty="0" smtClean="0">
                <a:solidFill>
                  <a:schemeClr val="accent2"/>
                </a:solidFill>
              </a:rPr>
              <a:t>I </a:t>
            </a:r>
            <a:r>
              <a:rPr lang="it-IT" sz="3200" dirty="0">
                <a:solidFill>
                  <a:schemeClr val="accent2"/>
                </a:solidFill>
              </a:rPr>
              <a:t>CONTRIBUTI  APS:</a:t>
            </a:r>
            <a:br>
              <a:rPr lang="it-IT" sz="3200" dirty="0">
                <a:solidFill>
                  <a:schemeClr val="accent2"/>
                </a:solidFill>
              </a:rPr>
            </a:br>
            <a:endParaRPr lang="it-IT" sz="3200" cap="all" dirty="0">
              <a:solidFill>
                <a:schemeClr val="accent2"/>
              </a:solidFill>
            </a:endParaRPr>
          </a:p>
        </p:txBody>
      </p:sp>
      <p:sp>
        <p:nvSpPr>
          <p:cNvPr id="3" name="Segnaposto contenuto 2"/>
          <p:cNvSpPr>
            <a:spLocks noGrp="1"/>
          </p:cNvSpPr>
          <p:nvPr>
            <p:ph idx="1"/>
          </p:nvPr>
        </p:nvSpPr>
        <p:spPr>
          <a:xfrm>
            <a:off x="107504" y="1628777"/>
            <a:ext cx="8857109" cy="4392513"/>
          </a:xfrm>
          <a:noFill/>
        </p:spPr>
        <p:txBody>
          <a:bodyPr/>
          <a:lstStyle/>
          <a:p>
            <a:pPr marL="0" indent="0" algn="ctr">
              <a:buNone/>
            </a:pPr>
            <a:r>
              <a:rPr lang="it-IT" sz="2400" b="1" dirty="0" smtClean="0"/>
              <a:t>2. INIZIATIVE PER LA FORMAZIONE E L’AGGIORNAMENTO </a:t>
            </a:r>
          </a:p>
          <a:p>
            <a:pPr marL="0" indent="0" algn="ctr">
              <a:buNone/>
            </a:pPr>
            <a:r>
              <a:rPr lang="it-IT" sz="2400" b="1" dirty="0" smtClean="0"/>
              <a:t>DEI PROPRI ASSOCIATI</a:t>
            </a:r>
            <a:endParaRPr lang="it-IT" sz="2400" dirty="0"/>
          </a:p>
          <a:p>
            <a:pPr algn="ctr"/>
            <a:r>
              <a:rPr lang="it-IT" sz="2400" b="1" dirty="0">
                <a:solidFill>
                  <a:srgbClr val="FF0000"/>
                </a:solidFill>
              </a:rPr>
              <a:t>nel territorio </a:t>
            </a:r>
            <a:r>
              <a:rPr lang="it-IT" sz="2400" b="1" dirty="0" smtClean="0">
                <a:solidFill>
                  <a:srgbClr val="FF0000"/>
                </a:solidFill>
              </a:rPr>
              <a:t>REGIONALE</a:t>
            </a:r>
          </a:p>
          <a:p>
            <a:pPr algn="ctr"/>
            <a:r>
              <a:rPr lang="it-IT" sz="2400" b="1" dirty="0" smtClean="0">
                <a:solidFill>
                  <a:srgbClr val="FF0000"/>
                </a:solidFill>
              </a:rPr>
              <a:t>attività e finalità statutarie delle associazioni proponenti</a:t>
            </a:r>
            <a:endParaRPr lang="it-IT" sz="2400" b="1" dirty="0">
              <a:solidFill>
                <a:srgbClr val="FF0000"/>
              </a:solidFill>
            </a:endParaRPr>
          </a:p>
          <a:p>
            <a:pPr algn="ctr"/>
            <a:r>
              <a:rPr lang="it-IT" sz="2400" b="1" dirty="0">
                <a:solidFill>
                  <a:srgbClr val="FF0000"/>
                </a:solidFill>
              </a:rPr>
              <a:t>durata </a:t>
            </a:r>
            <a:r>
              <a:rPr lang="it-IT" sz="2400" b="1" dirty="0" smtClean="0">
                <a:solidFill>
                  <a:srgbClr val="FF0000"/>
                </a:solidFill>
              </a:rPr>
              <a:t>non </a:t>
            </a:r>
            <a:r>
              <a:rPr lang="it-IT" sz="2400" b="1" dirty="0">
                <a:solidFill>
                  <a:srgbClr val="FF0000"/>
                </a:solidFill>
              </a:rPr>
              <a:t>superiore a 12 </a:t>
            </a:r>
            <a:r>
              <a:rPr lang="it-IT" sz="2400" b="1" dirty="0" smtClean="0">
                <a:solidFill>
                  <a:srgbClr val="FF0000"/>
                </a:solidFill>
              </a:rPr>
              <a:t>mesi</a:t>
            </a:r>
          </a:p>
          <a:p>
            <a:pPr algn="ctr"/>
            <a:r>
              <a:rPr lang="it-IT" sz="2400" b="1" dirty="0" smtClean="0">
                <a:solidFill>
                  <a:srgbClr val="FF0000"/>
                </a:solidFill>
              </a:rPr>
              <a:t>no quote d’iscrizione né altri versamenti a carico dei partecipanti</a:t>
            </a:r>
            <a:endParaRPr lang="it-IT" sz="2400" b="1" dirty="0">
              <a:solidFill>
                <a:srgbClr val="FF0000"/>
              </a:solidFill>
            </a:endParaRPr>
          </a:p>
          <a:p>
            <a:pPr marL="0" indent="0" algn="ctr">
              <a:buNone/>
            </a:pPr>
            <a:endParaRPr lang="it-IT" sz="2400" b="1" i="1" dirty="0" smtClean="0">
              <a:solidFill>
                <a:schemeClr val="accent2"/>
              </a:solidFill>
            </a:endParaRPr>
          </a:p>
          <a:p>
            <a:pPr marL="0" indent="0" algn="ctr">
              <a:buNone/>
            </a:pPr>
            <a:r>
              <a:rPr lang="it-IT" sz="2400" b="1" i="1" dirty="0" smtClean="0">
                <a:solidFill>
                  <a:schemeClr val="accent2"/>
                </a:solidFill>
              </a:rPr>
              <a:t>MAX </a:t>
            </a:r>
            <a:r>
              <a:rPr lang="it-IT" b="1" i="1" dirty="0">
                <a:solidFill>
                  <a:srgbClr val="00B050"/>
                </a:solidFill>
              </a:rPr>
              <a:t>80%</a:t>
            </a:r>
            <a:r>
              <a:rPr lang="it-IT" sz="2400" b="1" i="1" dirty="0">
                <a:solidFill>
                  <a:schemeClr val="accent2"/>
                </a:solidFill>
              </a:rPr>
              <a:t> DELLA SPESA AMMESSA</a:t>
            </a:r>
          </a:p>
          <a:p>
            <a:pPr marL="0" indent="0" algn="ctr">
              <a:buNone/>
            </a:pPr>
            <a:r>
              <a:rPr lang="it-IT" sz="2400" b="1" i="1" u="sng" dirty="0">
                <a:solidFill>
                  <a:schemeClr val="accent2"/>
                </a:solidFill>
              </a:rPr>
              <a:t>MAX </a:t>
            </a:r>
            <a:r>
              <a:rPr lang="it-IT" sz="2400" b="1" i="1" u="sng" dirty="0">
                <a:solidFill>
                  <a:srgbClr val="00B050"/>
                </a:solidFill>
              </a:rPr>
              <a:t>€ 5.000,00</a:t>
            </a:r>
            <a:r>
              <a:rPr lang="it-IT" sz="2400" b="1" i="1" u="sng" dirty="0">
                <a:solidFill>
                  <a:srgbClr val="21449C"/>
                </a:solidFill>
              </a:rPr>
              <a:t> </a:t>
            </a:r>
            <a:r>
              <a:rPr lang="it-IT" sz="2400" b="1" i="1" u="sng" dirty="0">
                <a:solidFill>
                  <a:schemeClr val="accent2"/>
                </a:solidFill>
              </a:rPr>
              <a:t>(singola associazione)</a:t>
            </a:r>
          </a:p>
          <a:p>
            <a:pPr marL="0" indent="0" algn="ctr">
              <a:buNone/>
            </a:pPr>
            <a:r>
              <a:rPr lang="it-IT" sz="2400" b="1" i="1" u="sng" dirty="0">
                <a:solidFill>
                  <a:schemeClr val="accent2"/>
                </a:solidFill>
              </a:rPr>
              <a:t>MAX </a:t>
            </a:r>
            <a:r>
              <a:rPr lang="it-IT" sz="2400" b="1" i="1" u="sng" dirty="0">
                <a:solidFill>
                  <a:srgbClr val="00B050"/>
                </a:solidFill>
              </a:rPr>
              <a:t>€ 10.000,00</a:t>
            </a:r>
            <a:r>
              <a:rPr lang="it-IT" sz="2400" b="1" i="1" u="sng" dirty="0">
                <a:solidFill>
                  <a:srgbClr val="21449C"/>
                </a:solidFill>
              </a:rPr>
              <a:t> </a:t>
            </a:r>
            <a:r>
              <a:rPr lang="it-IT" sz="2400" b="1" i="1" u="sng" dirty="0">
                <a:solidFill>
                  <a:schemeClr val="accent2"/>
                </a:solidFill>
              </a:rPr>
              <a:t>(2 o + associazioni)</a:t>
            </a:r>
          </a:p>
          <a:p>
            <a:pPr marL="0" indent="0" algn="ctr">
              <a:buFontTx/>
              <a:buNone/>
              <a:defRPr/>
            </a:pPr>
            <a:endParaRPr lang="it-IT" sz="2400" b="1" dirty="0" smtClean="0">
              <a:solidFill>
                <a:schemeClr val="accent2"/>
              </a:solidFill>
            </a:endParaRPr>
          </a:p>
          <a:p>
            <a:pPr marL="0" indent="0" algn="ctr">
              <a:buFontTx/>
              <a:buNone/>
              <a:defRPr/>
            </a:pPr>
            <a:endParaRPr lang="it-IT" sz="2400" b="1" dirty="0">
              <a:solidFill>
                <a:schemeClr val="accent2"/>
              </a:solidFill>
            </a:endParaRPr>
          </a:p>
          <a:p>
            <a:pPr marL="0" indent="0" algn="ctr">
              <a:buFontTx/>
              <a:buNone/>
              <a:defRPr/>
            </a:pPr>
            <a:endParaRPr lang="it-IT" sz="2400" b="1" dirty="0" smtClean="0">
              <a:solidFill>
                <a:schemeClr val="accent2"/>
              </a:solidFill>
            </a:endParaRPr>
          </a:p>
          <a:p>
            <a:pPr marL="0" indent="0" algn="ctr">
              <a:buFontTx/>
              <a:buNone/>
              <a:defRPr/>
            </a:pPr>
            <a:endParaRPr lang="it-IT" sz="2400" b="1" dirty="0">
              <a:solidFill>
                <a:schemeClr val="accent2"/>
              </a:solidFill>
            </a:endParaRPr>
          </a:p>
          <a:p>
            <a:pPr marL="0" indent="0" algn="ctr">
              <a:buFontTx/>
              <a:buNone/>
              <a:defRPr/>
            </a:pPr>
            <a:endParaRPr lang="it-IT" sz="2400" b="1" dirty="0" smtClean="0">
              <a:solidFill>
                <a:schemeClr val="accent2"/>
              </a:solidFill>
            </a:endParaRPr>
          </a:p>
          <a:p>
            <a:pPr marL="0" indent="0" algn="ctr">
              <a:buFontTx/>
              <a:buNone/>
              <a:defRPr/>
            </a:pPr>
            <a:endParaRPr lang="it-IT" sz="2400" b="1" dirty="0">
              <a:solidFill>
                <a:schemeClr val="accent2"/>
              </a:solidFill>
            </a:endParaRPr>
          </a:p>
          <a:p>
            <a:pPr marL="0" indent="0" algn="ctr">
              <a:buFontTx/>
              <a:buNone/>
              <a:defRPr/>
            </a:pPr>
            <a:endParaRPr lang="it-IT" sz="2400" b="1" dirty="0" smtClean="0">
              <a:solidFill>
                <a:schemeClr val="accent2"/>
              </a:solidFill>
            </a:endParaRPr>
          </a:p>
          <a:p>
            <a:pPr marL="0" indent="0" algn="ctr">
              <a:buFontTx/>
              <a:buNone/>
              <a:defRPr/>
            </a:pPr>
            <a:endParaRPr lang="it-IT" sz="2400" b="1" dirty="0">
              <a:solidFill>
                <a:schemeClr val="accent2"/>
              </a:solidFill>
            </a:endParaRPr>
          </a:p>
          <a:p>
            <a:pPr marL="0" indent="0" algn="ctr">
              <a:buFontTx/>
              <a:buNone/>
              <a:defRPr/>
            </a:pPr>
            <a:endParaRPr lang="it-IT" sz="2400" b="1" dirty="0" smtClean="0">
              <a:solidFill>
                <a:schemeClr val="accent2"/>
              </a:solidFill>
            </a:endParaRPr>
          </a:p>
          <a:p>
            <a:pPr marL="0" indent="0" algn="ctr">
              <a:buFontTx/>
              <a:buNone/>
              <a:defRPr/>
            </a:pPr>
            <a:endParaRPr lang="it-IT" sz="2400" b="1" dirty="0">
              <a:solidFill>
                <a:schemeClr val="accent2"/>
              </a:solidFill>
            </a:endParaRPr>
          </a:p>
          <a:p>
            <a:pPr marL="0" indent="0" algn="ctr">
              <a:buFontTx/>
              <a:buNone/>
              <a:defRPr/>
            </a:pPr>
            <a:endParaRPr lang="it-IT" sz="2400" b="1" dirty="0" smtClean="0">
              <a:solidFill>
                <a:schemeClr val="accent2"/>
              </a:solidFill>
            </a:endParaRPr>
          </a:p>
        </p:txBody>
      </p:sp>
      <p:sp>
        <p:nvSpPr>
          <p:cNvPr id="4" name="Rettangolo 3"/>
          <p:cNvSpPr/>
          <p:nvPr/>
        </p:nvSpPr>
        <p:spPr>
          <a:xfrm>
            <a:off x="3907138" y="44626"/>
            <a:ext cx="4499950" cy="769441"/>
          </a:xfrm>
          <a:prstGeom prst="rect">
            <a:avLst/>
          </a:prstGeom>
        </p:spPr>
        <p:txBody>
          <a:bodyPr wrap="none">
            <a:spAutoFit/>
          </a:bodyPr>
          <a:lstStyle/>
          <a:p>
            <a:r>
              <a:rPr lang="it-IT" dirty="0" smtClean="0">
                <a:solidFill>
                  <a:srgbClr val="FF0000"/>
                </a:solidFill>
              </a:rPr>
              <a:t>FORMAZIONE </a:t>
            </a:r>
            <a:r>
              <a:rPr lang="it-IT" dirty="0">
                <a:solidFill>
                  <a:srgbClr val="FF0000"/>
                </a:solidFill>
              </a:rPr>
              <a:t>APS</a:t>
            </a:r>
            <a:r>
              <a:rPr lang="it-IT" dirty="0"/>
              <a:t>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p:cTn id="5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9" dur="500"/>
                                        <p:tgtEl>
                                          <p:spTgt spid="3">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p:cTn id="6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6" dur="500"/>
                                        <p:tgtEl>
                                          <p:spTgt spid="3">
                                            <p:txEl>
                                              <p:pRg st="8" end="8"/>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2"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23528" y="980728"/>
            <a:ext cx="8640960" cy="4824536"/>
          </a:xfrm>
        </p:spPr>
        <p:txBody>
          <a:bodyPr/>
          <a:lstStyle/>
          <a:p>
            <a:pPr lvl="0">
              <a:spcBef>
                <a:spcPct val="20000"/>
              </a:spcBef>
            </a:pPr>
            <a:r>
              <a:rPr lang="it-IT" sz="3200" dirty="0" smtClean="0">
                <a:solidFill>
                  <a:schemeClr val="accent2"/>
                </a:solidFill>
              </a:rPr>
              <a:t>	</a:t>
            </a:r>
            <a:br>
              <a:rPr lang="it-IT" sz="3200" dirty="0" smtClean="0">
                <a:solidFill>
                  <a:schemeClr val="accent2"/>
                </a:solidFill>
              </a:rPr>
            </a:br>
            <a:r>
              <a:rPr lang="it-IT" sz="3200" dirty="0" smtClean="0">
                <a:solidFill>
                  <a:schemeClr val="accent2"/>
                </a:solidFill>
              </a:rPr>
              <a:t>	</a:t>
            </a:r>
            <a:br>
              <a:rPr lang="it-IT" sz="3200" dirty="0" smtClean="0">
                <a:solidFill>
                  <a:schemeClr val="accent2"/>
                </a:solidFill>
              </a:rPr>
            </a:br>
            <a:r>
              <a:rPr lang="it-IT" sz="3200" dirty="0" smtClean="0">
                <a:solidFill>
                  <a:schemeClr val="accent2"/>
                </a:solidFill>
              </a:rPr>
              <a:t/>
            </a:r>
            <a:br>
              <a:rPr lang="it-IT" sz="3200" dirty="0" smtClean="0">
                <a:solidFill>
                  <a:schemeClr val="accent2"/>
                </a:solidFill>
              </a:rPr>
            </a:br>
            <a:r>
              <a:rPr lang="it-IT" sz="3200" dirty="0" smtClean="0">
                <a:solidFill>
                  <a:schemeClr val="accent2"/>
                </a:solidFill>
              </a:rPr>
              <a:t/>
            </a:r>
            <a:br>
              <a:rPr lang="it-IT" sz="3200" dirty="0" smtClean="0">
                <a:solidFill>
                  <a:schemeClr val="accent2"/>
                </a:solidFill>
              </a:rPr>
            </a:br>
            <a:r>
              <a:rPr lang="it-IT" sz="3200" dirty="0" smtClean="0">
                <a:solidFill>
                  <a:schemeClr val="accent2"/>
                </a:solidFill>
              </a:rPr>
              <a:t/>
            </a:r>
            <a:br>
              <a:rPr lang="it-IT" sz="3200" dirty="0" smtClean="0">
                <a:solidFill>
                  <a:schemeClr val="accent2"/>
                </a:solidFill>
              </a:rPr>
            </a:br>
            <a:r>
              <a:rPr lang="it-IT" sz="3200" dirty="0">
                <a:solidFill>
                  <a:schemeClr val="accent2"/>
                </a:solidFill>
              </a:rPr>
              <a:t/>
            </a:r>
            <a:br>
              <a:rPr lang="it-IT" sz="3200" dirty="0">
                <a:solidFill>
                  <a:schemeClr val="accent2"/>
                </a:solidFill>
              </a:rPr>
            </a:br>
            <a:r>
              <a:rPr lang="it-IT" sz="3200" dirty="0" smtClean="0">
                <a:solidFill>
                  <a:schemeClr val="accent2"/>
                </a:solidFill>
              </a:rPr>
              <a:t/>
            </a:r>
            <a:br>
              <a:rPr lang="it-IT" sz="3200" dirty="0" smtClean="0">
                <a:solidFill>
                  <a:schemeClr val="accent2"/>
                </a:solidFill>
              </a:rPr>
            </a:br>
            <a:r>
              <a:rPr lang="it-IT" sz="3200" dirty="0">
                <a:solidFill>
                  <a:schemeClr val="accent2"/>
                </a:solidFill>
              </a:rPr>
              <a:t/>
            </a:r>
            <a:br>
              <a:rPr lang="it-IT" sz="3200" dirty="0">
                <a:solidFill>
                  <a:schemeClr val="accent2"/>
                </a:solidFill>
              </a:rPr>
            </a:br>
            <a:r>
              <a:rPr lang="it-IT" sz="3200" dirty="0" smtClean="0">
                <a:solidFill>
                  <a:schemeClr val="accent2"/>
                </a:solidFill>
              </a:rPr>
              <a:t/>
            </a:r>
            <a:br>
              <a:rPr lang="it-IT" sz="3200" dirty="0" smtClean="0">
                <a:solidFill>
                  <a:schemeClr val="accent2"/>
                </a:solidFill>
              </a:rPr>
            </a:br>
            <a:r>
              <a:rPr lang="it-IT" sz="3200" dirty="0">
                <a:solidFill>
                  <a:schemeClr val="accent2"/>
                </a:solidFill>
              </a:rPr>
              <a:t/>
            </a:r>
            <a:br>
              <a:rPr lang="it-IT" sz="3200" dirty="0">
                <a:solidFill>
                  <a:schemeClr val="accent2"/>
                </a:solidFill>
              </a:rPr>
            </a:br>
            <a:r>
              <a:rPr lang="it-IT" sz="3200" dirty="0" smtClean="0">
                <a:solidFill>
                  <a:schemeClr val="accent2"/>
                </a:solidFill>
              </a:rPr>
              <a:t/>
            </a:r>
            <a:br>
              <a:rPr lang="it-IT" sz="3200" dirty="0" smtClean="0">
                <a:solidFill>
                  <a:schemeClr val="accent2"/>
                </a:solidFill>
              </a:rPr>
            </a:br>
            <a:r>
              <a:rPr lang="it-IT" sz="3200" dirty="0" smtClean="0">
                <a:solidFill>
                  <a:schemeClr val="accent2"/>
                </a:solidFill>
              </a:rPr>
              <a:t/>
            </a:r>
            <a:br>
              <a:rPr lang="it-IT" sz="3200" dirty="0" smtClean="0">
                <a:solidFill>
                  <a:schemeClr val="accent2"/>
                </a:solidFill>
              </a:rPr>
            </a:br>
            <a:r>
              <a:rPr lang="it-IT" sz="3200" dirty="0" smtClean="0">
                <a:solidFill>
                  <a:schemeClr val="accent2"/>
                </a:solidFill>
              </a:rPr>
              <a:t>SPESE AMMISSIBILI (comprensive dell’IVA)</a:t>
            </a:r>
            <a:br>
              <a:rPr lang="it-IT" sz="3200" dirty="0" smtClean="0">
                <a:solidFill>
                  <a:schemeClr val="accent2"/>
                </a:solidFill>
              </a:rPr>
            </a:br>
            <a:r>
              <a:rPr lang="it-IT" sz="3200" dirty="0" smtClean="0">
                <a:solidFill>
                  <a:schemeClr val="accent2"/>
                </a:solidFill>
              </a:rPr>
              <a:t/>
            </a:r>
            <a:br>
              <a:rPr lang="it-IT" sz="3200" dirty="0" smtClean="0">
                <a:solidFill>
                  <a:schemeClr val="accent2"/>
                </a:solidFill>
              </a:rPr>
            </a:br>
            <a:r>
              <a:rPr lang="it-IT" sz="2000" dirty="0" smtClean="0">
                <a:solidFill>
                  <a:srgbClr val="21449C"/>
                </a:solidFill>
              </a:rPr>
              <a:t>a) </a:t>
            </a:r>
            <a:r>
              <a:rPr lang="it-IT" sz="2000" b="0" dirty="0" smtClean="0">
                <a:solidFill>
                  <a:srgbClr val="FF0000"/>
                </a:solidFill>
              </a:rPr>
              <a:t>compensi</a:t>
            </a:r>
            <a:r>
              <a:rPr lang="it-IT" sz="2000" b="0" dirty="0" smtClean="0">
                <a:solidFill>
                  <a:srgbClr val="000000"/>
                </a:solidFill>
              </a:rPr>
              <a:t> </a:t>
            </a:r>
            <a:r>
              <a:rPr lang="it-IT" sz="2000" b="0" dirty="0">
                <a:solidFill>
                  <a:srgbClr val="000000"/>
                </a:solidFill>
              </a:rPr>
              <a:t>a </a:t>
            </a:r>
            <a:r>
              <a:rPr lang="it-IT" sz="2000" dirty="0">
                <a:solidFill>
                  <a:srgbClr val="000000"/>
                </a:solidFill>
              </a:rPr>
              <a:t>professionisti esterni</a:t>
            </a:r>
            <a:r>
              <a:rPr lang="it-IT" sz="2000" b="0" dirty="0">
                <a:solidFill>
                  <a:srgbClr val="000000"/>
                </a:solidFill>
              </a:rPr>
              <a:t> e </a:t>
            </a:r>
            <a:r>
              <a:rPr lang="it-IT" sz="2000" b="0" dirty="0" smtClean="0">
                <a:solidFill>
                  <a:srgbClr val="000000"/>
                </a:solidFill>
              </a:rPr>
              <a:t>a professionisti associati </a:t>
            </a:r>
            <a:r>
              <a:rPr lang="it-IT" sz="2000" b="0" dirty="0">
                <a:solidFill>
                  <a:srgbClr val="000000"/>
                </a:solidFill>
              </a:rPr>
              <a:t>per </a:t>
            </a:r>
            <a:r>
              <a:rPr lang="it-IT" sz="2000" dirty="0" smtClean="0">
                <a:solidFill>
                  <a:srgbClr val="000000"/>
                </a:solidFill>
              </a:rPr>
              <a:t>attività di docenza;</a:t>
            </a:r>
            <a:r>
              <a:rPr lang="it-IT" sz="2000" b="0" dirty="0" smtClean="0">
                <a:solidFill>
                  <a:srgbClr val="000000"/>
                </a:solidFill>
              </a:rPr>
              <a:t> </a:t>
            </a:r>
            <a:r>
              <a:rPr lang="it-IT" sz="2000" b="0" dirty="0">
                <a:solidFill>
                  <a:srgbClr val="000000"/>
                </a:solidFill>
              </a:rPr>
              <a:t/>
            </a:r>
            <a:br>
              <a:rPr lang="it-IT" sz="2000" b="0" dirty="0">
                <a:solidFill>
                  <a:srgbClr val="000000"/>
                </a:solidFill>
              </a:rPr>
            </a:br>
            <a:r>
              <a:rPr lang="it-IT" sz="2000" dirty="0">
                <a:solidFill>
                  <a:srgbClr val="21449C"/>
                </a:solidFill>
              </a:rPr>
              <a:t>b) </a:t>
            </a:r>
            <a:r>
              <a:rPr lang="it-IT" sz="2000" b="0" dirty="0">
                <a:solidFill>
                  <a:srgbClr val="000000"/>
                </a:solidFill>
              </a:rPr>
              <a:t>spese di </a:t>
            </a:r>
            <a:r>
              <a:rPr lang="it-IT" sz="2000" dirty="0">
                <a:solidFill>
                  <a:srgbClr val="000000"/>
                </a:solidFill>
              </a:rPr>
              <a:t>locazione </a:t>
            </a:r>
            <a:r>
              <a:rPr lang="it-IT" sz="2000" b="0" dirty="0">
                <a:solidFill>
                  <a:srgbClr val="000000"/>
                </a:solidFill>
              </a:rPr>
              <a:t>dei </a:t>
            </a:r>
            <a:r>
              <a:rPr lang="it-IT" sz="2000" b="0" dirty="0">
                <a:solidFill>
                  <a:srgbClr val="000000"/>
                </a:solidFill>
                <a:effectLst>
                  <a:outerShdw blurRad="38100" dist="38100" dir="2700000" algn="tl">
                    <a:srgbClr val="000000">
                      <a:alpha val="43137"/>
                    </a:srgbClr>
                  </a:outerShdw>
                </a:effectLst>
              </a:rPr>
              <a:t>locali </a:t>
            </a:r>
            <a:r>
              <a:rPr lang="it-IT" sz="2000" b="0" u="sng" dirty="0">
                <a:solidFill>
                  <a:srgbClr val="000000"/>
                </a:solidFill>
                <a:effectLst>
                  <a:outerShdw blurRad="38100" dist="38100" dir="2700000" algn="tl">
                    <a:srgbClr val="000000">
                      <a:alpha val="43137"/>
                    </a:srgbClr>
                  </a:outerShdw>
                </a:effectLst>
              </a:rPr>
              <a:t>sede del corso </a:t>
            </a:r>
            <a:r>
              <a:rPr lang="it-IT" sz="2000" b="0" dirty="0">
                <a:solidFill>
                  <a:srgbClr val="000000"/>
                </a:solidFill>
              </a:rPr>
              <a:t>di </a:t>
            </a:r>
            <a:r>
              <a:rPr lang="it-IT" sz="2000" b="0" dirty="0" smtClean="0">
                <a:solidFill>
                  <a:srgbClr val="000000"/>
                </a:solidFill>
              </a:rPr>
              <a:t>formazione (</a:t>
            </a:r>
            <a:r>
              <a:rPr lang="it-IT" sz="2000" dirty="0">
                <a:solidFill>
                  <a:srgbClr val="FF0000"/>
                </a:solidFill>
              </a:rPr>
              <a:t>MAX 30% </a:t>
            </a:r>
            <a:r>
              <a:rPr lang="it-IT" sz="2000" b="0" dirty="0">
                <a:solidFill>
                  <a:srgbClr val="000000"/>
                </a:solidFill>
              </a:rPr>
              <a:t>del costo </a:t>
            </a:r>
            <a:r>
              <a:rPr lang="it-IT" sz="2000" b="0" dirty="0" smtClean="0">
                <a:solidFill>
                  <a:srgbClr val="000000"/>
                </a:solidFill>
              </a:rPr>
              <a:t>dell’iniziativa   formativa);</a:t>
            </a:r>
            <a:br>
              <a:rPr lang="it-IT" sz="2000" b="0" dirty="0" smtClean="0">
                <a:solidFill>
                  <a:srgbClr val="000000"/>
                </a:solidFill>
              </a:rPr>
            </a:br>
            <a:r>
              <a:rPr lang="it-IT" sz="2000" dirty="0" smtClean="0">
                <a:solidFill>
                  <a:srgbClr val="21449C"/>
                </a:solidFill>
              </a:rPr>
              <a:t>c)</a:t>
            </a:r>
            <a:r>
              <a:rPr lang="it-IT" sz="2000" b="0" dirty="0" smtClean="0">
                <a:solidFill>
                  <a:srgbClr val="000000"/>
                </a:solidFill>
              </a:rPr>
              <a:t> </a:t>
            </a:r>
            <a:r>
              <a:rPr lang="it-IT" sz="2000" dirty="0" smtClean="0">
                <a:solidFill>
                  <a:srgbClr val="000000"/>
                </a:solidFill>
              </a:rPr>
              <a:t>spese </a:t>
            </a:r>
            <a:r>
              <a:rPr lang="it-IT" sz="2000" dirty="0">
                <a:solidFill>
                  <a:srgbClr val="000000"/>
                </a:solidFill>
              </a:rPr>
              <a:t>per il </a:t>
            </a:r>
            <a:r>
              <a:rPr lang="it-IT" sz="2000" u="sng" dirty="0">
                <a:solidFill>
                  <a:srgbClr val="00B050"/>
                </a:solidFill>
              </a:rPr>
              <a:t>PERSONALE DELL’ASSOCIAZIONE *</a:t>
            </a:r>
            <a:r>
              <a:rPr lang="it-IT" sz="2000" dirty="0">
                <a:solidFill>
                  <a:srgbClr val="00B050"/>
                </a:solidFill>
              </a:rPr>
              <a:t> </a:t>
            </a:r>
            <a:r>
              <a:rPr lang="it-IT" sz="2000" b="0" dirty="0" smtClean="0">
                <a:solidFill>
                  <a:srgbClr val="000000"/>
                </a:solidFill>
              </a:rPr>
              <a:t>direttamente </a:t>
            </a:r>
            <a:r>
              <a:rPr lang="it-IT" sz="2000" b="0" dirty="0">
                <a:solidFill>
                  <a:srgbClr val="000000"/>
                </a:solidFill>
              </a:rPr>
              <a:t>coinvolto </a:t>
            </a:r>
            <a:r>
              <a:rPr lang="it-IT" sz="2000" b="0" dirty="0" smtClean="0">
                <a:solidFill>
                  <a:srgbClr val="000000"/>
                </a:solidFill>
              </a:rPr>
              <a:t>nell’iniziativa formativa </a:t>
            </a:r>
            <a:r>
              <a:rPr lang="it-IT" sz="2000" b="0" dirty="0">
                <a:solidFill>
                  <a:srgbClr val="000000"/>
                </a:solidFill>
              </a:rPr>
              <a:t>(</a:t>
            </a:r>
            <a:r>
              <a:rPr lang="it-IT" sz="2000" dirty="0">
                <a:solidFill>
                  <a:srgbClr val="FF0000"/>
                </a:solidFill>
              </a:rPr>
              <a:t>MAX </a:t>
            </a:r>
            <a:r>
              <a:rPr lang="it-IT" sz="2000" dirty="0" smtClean="0">
                <a:solidFill>
                  <a:srgbClr val="FF0000"/>
                </a:solidFill>
              </a:rPr>
              <a:t>20</a:t>
            </a:r>
            <a:r>
              <a:rPr lang="it-IT" sz="2000" dirty="0">
                <a:solidFill>
                  <a:srgbClr val="FF0000"/>
                </a:solidFill>
              </a:rPr>
              <a:t>% </a:t>
            </a:r>
            <a:r>
              <a:rPr lang="it-IT" sz="2000" b="0" dirty="0" smtClean="0">
                <a:solidFill>
                  <a:srgbClr val="000000"/>
                </a:solidFill>
              </a:rPr>
              <a:t>dell’iniziativa formativa);</a:t>
            </a:r>
            <a:br>
              <a:rPr lang="it-IT" sz="2000" b="0" dirty="0" smtClean="0">
                <a:solidFill>
                  <a:srgbClr val="000000"/>
                </a:solidFill>
              </a:rPr>
            </a:br>
            <a:r>
              <a:rPr lang="it-IT" sz="2000" dirty="0" smtClean="0">
                <a:solidFill>
                  <a:srgbClr val="21449C"/>
                </a:solidFill>
              </a:rPr>
              <a:t>d)</a:t>
            </a:r>
            <a:r>
              <a:rPr lang="it-IT" sz="2000" b="0" dirty="0" smtClean="0">
                <a:solidFill>
                  <a:srgbClr val="000000"/>
                </a:solidFill>
              </a:rPr>
              <a:t> le </a:t>
            </a:r>
            <a:r>
              <a:rPr lang="it-IT" sz="2000" b="0" dirty="0">
                <a:solidFill>
                  <a:srgbClr val="000000"/>
                </a:solidFill>
              </a:rPr>
              <a:t>spese per l’</a:t>
            </a:r>
            <a:r>
              <a:rPr lang="it-IT" sz="2000" dirty="0">
                <a:solidFill>
                  <a:srgbClr val="000000"/>
                </a:solidFill>
              </a:rPr>
              <a:t>assicurazione</a:t>
            </a:r>
            <a:r>
              <a:rPr lang="it-IT" sz="2000" b="0" dirty="0">
                <a:solidFill>
                  <a:srgbClr val="000000"/>
                </a:solidFill>
              </a:rPr>
              <a:t> stipulata per </a:t>
            </a:r>
            <a:r>
              <a:rPr lang="it-IT" sz="2000" b="0" dirty="0" smtClean="0">
                <a:solidFill>
                  <a:srgbClr val="000000"/>
                </a:solidFill>
              </a:rPr>
              <a:t>l’iniziativa formativa e per i </a:t>
            </a:r>
            <a:r>
              <a:rPr lang="it-IT" sz="2000" b="0" dirty="0">
                <a:solidFill>
                  <a:srgbClr val="000000"/>
                </a:solidFill>
              </a:rPr>
              <a:t>soli associati coinvolti </a:t>
            </a:r>
            <a:r>
              <a:rPr lang="it-IT" sz="2000" b="0" dirty="0" smtClean="0">
                <a:solidFill>
                  <a:srgbClr val="000000"/>
                </a:solidFill>
              </a:rPr>
              <a:t>nella stessa;</a:t>
            </a:r>
            <a:r>
              <a:rPr lang="it-IT" sz="2000" b="0" dirty="0">
                <a:solidFill>
                  <a:srgbClr val="000000"/>
                </a:solidFill>
              </a:rPr>
              <a:t/>
            </a:r>
            <a:br>
              <a:rPr lang="it-IT" sz="2000" b="0" dirty="0">
                <a:solidFill>
                  <a:srgbClr val="000000"/>
                </a:solidFill>
              </a:rPr>
            </a:br>
            <a:r>
              <a:rPr lang="it-IT" sz="2000" dirty="0" smtClean="0">
                <a:solidFill>
                  <a:srgbClr val="21449C"/>
                </a:solidFill>
              </a:rPr>
              <a:t>e) </a:t>
            </a:r>
            <a:r>
              <a:rPr lang="it-IT" sz="2000" b="0" dirty="0">
                <a:solidFill>
                  <a:srgbClr val="000000"/>
                </a:solidFill>
              </a:rPr>
              <a:t>rimborsi</a:t>
            </a:r>
            <a:r>
              <a:rPr lang="it-IT" sz="2000" dirty="0" smtClean="0">
                <a:solidFill>
                  <a:srgbClr val="21449C"/>
                </a:solidFill>
              </a:rPr>
              <a:t> </a:t>
            </a:r>
            <a:r>
              <a:rPr lang="it-IT" sz="2000" b="0" dirty="0">
                <a:solidFill>
                  <a:srgbClr val="000000"/>
                </a:solidFill>
              </a:rPr>
              <a:t>spese di </a:t>
            </a:r>
            <a:r>
              <a:rPr lang="it-IT" sz="2000" dirty="0">
                <a:solidFill>
                  <a:srgbClr val="000000"/>
                </a:solidFill>
              </a:rPr>
              <a:t>viaggio</a:t>
            </a:r>
            <a:r>
              <a:rPr lang="it-IT" sz="2000" b="0" dirty="0">
                <a:solidFill>
                  <a:srgbClr val="000000"/>
                </a:solidFill>
              </a:rPr>
              <a:t>, </a:t>
            </a:r>
            <a:r>
              <a:rPr lang="it-IT" sz="2000" dirty="0">
                <a:solidFill>
                  <a:srgbClr val="000000"/>
                </a:solidFill>
              </a:rPr>
              <a:t>vitto</a:t>
            </a:r>
            <a:r>
              <a:rPr lang="it-IT" sz="2000" b="0" dirty="0">
                <a:solidFill>
                  <a:srgbClr val="000000"/>
                </a:solidFill>
              </a:rPr>
              <a:t>, </a:t>
            </a:r>
            <a:r>
              <a:rPr lang="it-IT" sz="2000" dirty="0">
                <a:solidFill>
                  <a:srgbClr val="000000"/>
                </a:solidFill>
              </a:rPr>
              <a:t>alloggio</a:t>
            </a:r>
            <a:r>
              <a:rPr lang="it-IT" sz="2000" b="0" dirty="0">
                <a:solidFill>
                  <a:srgbClr val="000000"/>
                </a:solidFill>
              </a:rPr>
              <a:t> </a:t>
            </a:r>
            <a:r>
              <a:rPr lang="it-IT" sz="2000" b="0" u="sng" dirty="0">
                <a:solidFill>
                  <a:srgbClr val="000000"/>
                </a:solidFill>
                <a:effectLst>
                  <a:outerShdw blurRad="38100" dist="38100" dir="2700000" algn="tl">
                    <a:srgbClr val="000000">
                      <a:alpha val="43137"/>
                    </a:srgbClr>
                  </a:outerShdw>
                </a:effectLst>
              </a:rPr>
              <a:t>dei soli </a:t>
            </a:r>
            <a:r>
              <a:rPr lang="it-IT" sz="2000" b="0" u="sng" dirty="0">
                <a:solidFill>
                  <a:srgbClr val="FF0000"/>
                </a:solidFill>
                <a:effectLst>
                  <a:outerShdw blurRad="38100" dist="38100" dir="2700000" algn="tl">
                    <a:srgbClr val="000000">
                      <a:alpha val="43137"/>
                    </a:srgbClr>
                  </a:outerShdw>
                </a:effectLst>
              </a:rPr>
              <a:t>associati</a:t>
            </a:r>
            <a:r>
              <a:rPr lang="it-IT" sz="2000" b="0" u="sng" dirty="0">
                <a:solidFill>
                  <a:srgbClr val="000000"/>
                </a:solidFill>
                <a:effectLst>
                  <a:outerShdw blurRad="38100" dist="38100" dir="2700000" algn="tl">
                    <a:srgbClr val="000000">
                      <a:alpha val="43137"/>
                    </a:srgbClr>
                  </a:outerShdw>
                </a:effectLst>
              </a:rPr>
              <a:t> partecipanti</a:t>
            </a:r>
            <a:r>
              <a:rPr lang="it-IT" sz="2000" b="0" dirty="0">
                <a:solidFill>
                  <a:srgbClr val="000000"/>
                </a:solidFill>
              </a:rPr>
              <a:t> </a:t>
            </a:r>
            <a:r>
              <a:rPr lang="it-IT" sz="2000" b="0" dirty="0" smtClean="0">
                <a:solidFill>
                  <a:srgbClr val="000000"/>
                </a:solidFill>
              </a:rPr>
              <a:t>all’attività di formazione ed </a:t>
            </a:r>
            <a:r>
              <a:rPr lang="it-IT" sz="2000" b="0" u="sng" dirty="0">
                <a:solidFill>
                  <a:srgbClr val="000000"/>
                </a:solidFill>
                <a:effectLst>
                  <a:outerShdw blurRad="38100" dist="38100" dir="2700000" algn="tl">
                    <a:srgbClr val="000000">
                      <a:alpha val="43137"/>
                    </a:srgbClr>
                  </a:outerShdw>
                </a:effectLst>
              </a:rPr>
              <a:t>entro i confini del territorio della regione Friuli Venezia Giulia</a:t>
            </a:r>
            <a:r>
              <a:rPr lang="it-IT" sz="2000" b="0" dirty="0">
                <a:solidFill>
                  <a:srgbClr val="000000"/>
                </a:solidFill>
              </a:rPr>
              <a:t>;</a:t>
            </a:r>
            <a:br>
              <a:rPr lang="it-IT" sz="2000" b="0" dirty="0">
                <a:solidFill>
                  <a:srgbClr val="000000"/>
                </a:solidFill>
              </a:rPr>
            </a:br>
            <a:r>
              <a:rPr lang="it-IT" sz="2000" dirty="0" smtClean="0">
                <a:solidFill>
                  <a:srgbClr val="21449C"/>
                </a:solidFill>
              </a:rPr>
              <a:t>f) </a:t>
            </a:r>
            <a:r>
              <a:rPr lang="it-IT" sz="2000" b="0" dirty="0" smtClean="0">
                <a:solidFill>
                  <a:srgbClr val="000000"/>
                </a:solidFill>
              </a:rPr>
              <a:t>spese </a:t>
            </a:r>
            <a:r>
              <a:rPr lang="it-IT" sz="2000" b="0" dirty="0">
                <a:solidFill>
                  <a:srgbClr val="000000"/>
                </a:solidFill>
              </a:rPr>
              <a:t>di </a:t>
            </a:r>
            <a:r>
              <a:rPr lang="it-IT" sz="2000" dirty="0" smtClean="0">
                <a:solidFill>
                  <a:srgbClr val="000000"/>
                </a:solidFill>
              </a:rPr>
              <a:t>noleggio</a:t>
            </a:r>
            <a:r>
              <a:rPr lang="it-IT" sz="2000" b="0" dirty="0" smtClean="0">
                <a:solidFill>
                  <a:srgbClr val="000000"/>
                </a:solidFill>
              </a:rPr>
              <a:t> di </a:t>
            </a:r>
            <a:r>
              <a:rPr lang="it-IT" sz="2000" dirty="0" smtClean="0">
                <a:solidFill>
                  <a:srgbClr val="000000"/>
                </a:solidFill>
              </a:rPr>
              <a:t>materiali ed attrezzature</a:t>
            </a:r>
            <a:r>
              <a:rPr lang="it-IT" sz="2000" b="0" dirty="0" smtClean="0">
                <a:solidFill>
                  <a:srgbClr val="000000"/>
                </a:solidFill>
              </a:rPr>
              <a:t>;</a:t>
            </a:r>
            <a:r>
              <a:rPr lang="it-IT" sz="2000" b="0" dirty="0">
                <a:solidFill>
                  <a:srgbClr val="000000"/>
                </a:solidFill>
              </a:rPr>
              <a:t/>
            </a:r>
            <a:br>
              <a:rPr lang="it-IT" sz="2000" b="0" dirty="0">
                <a:solidFill>
                  <a:srgbClr val="000000"/>
                </a:solidFill>
              </a:rPr>
            </a:br>
            <a:r>
              <a:rPr lang="it-IT" sz="2000" dirty="0" smtClean="0">
                <a:solidFill>
                  <a:srgbClr val="21449C"/>
                </a:solidFill>
              </a:rPr>
              <a:t>g)</a:t>
            </a:r>
            <a:r>
              <a:rPr lang="it-IT" sz="2000" b="0" dirty="0" smtClean="0">
                <a:solidFill>
                  <a:srgbClr val="000000"/>
                </a:solidFill>
              </a:rPr>
              <a:t> spese </a:t>
            </a:r>
            <a:r>
              <a:rPr lang="it-IT" sz="2000" b="0" dirty="0">
                <a:solidFill>
                  <a:srgbClr val="000000"/>
                </a:solidFill>
              </a:rPr>
              <a:t>per </a:t>
            </a:r>
            <a:r>
              <a:rPr lang="it-IT" sz="2000" dirty="0">
                <a:solidFill>
                  <a:srgbClr val="000000"/>
                </a:solidFill>
              </a:rPr>
              <a:t>cancelleria</a:t>
            </a:r>
            <a:r>
              <a:rPr lang="it-IT" sz="2000" b="0" dirty="0">
                <a:solidFill>
                  <a:srgbClr val="000000"/>
                </a:solidFill>
              </a:rPr>
              <a:t>, </a:t>
            </a:r>
            <a:r>
              <a:rPr lang="it-IT" sz="2000" dirty="0">
                <a:solidFill>
                  <a:srgbClr val="000000"/>
                </a:solidFill>
              </a:rPr>
              <a:t>tipografiche</a:t>
            </a:r>
            <a:r>
              <a:rPr lang="it-IT" sz="2000" b="0" dirty="0">
                <a:solidFill>
                  <a:srgbClr val="000000"/>
                </a:solidFill>
              </a:rPr>
              <a:t>, </a:t>
            </a:r>
            <a:r>
              <a:rPr lang="it-IT" sz="2000" dirty="0">
                <a:solidFill>
                  <a:srgbClr val="000000"/>
                </a:solidFill>
              </a:rPr>
              <a:t>postali</a:t>
            </a:r>
            <a:r>
              <a:rPr lang="it-IT" sz="2000" b="0" dirty="0">
                <a:solidFill>
                  <a:srgbClr val="000000"/>
                </a:solidFill>
              </a:rPr>
              <a:t>, </a:t>
            </a:r>
            <a:r>
              <a:rPr lang="it-IT" sz="2000" dirty="0">
                <a:solidFill>
                  <a:srgbClr val="000000"/>
                </a:solidFill>
              </a:rPr>
              <a:t>beni consumabili</a:t>
            </a:r>
            <a:r>
              <a:rPr lang="it-IT" sz="2000" b="0" dirty="0">
                <a:solidFill>
                  <a:srgbClr val="000000"/>
                </a:solidFill>
              </a:rPr>
              <a:t> (</a:t>
            </a:r>
            <a:r>
              <a:rPr lang="it-IT" sz="2000" dirty="0">
                <a:solidFill>
                  <a:srgbClr val="FF0000"/>
                </a:solidFill>
              </a:rPr>
              <a:t>MAX 10% </a:t>
            </a:r>
            <a:r>
              <a:rPr lang="it-IT" sz="2000" b="0" dirty="0">
                <a:solidFill>
                  <a:srgbClr val="000000"/>
                </a:solidFill>
              </a:rPr>
              <a:t>del costo </a:t>
            </a:r>
            <a:r>
              <a:rPr lang="it-IT" sz="2000" b="0" dirty="0" smtClean="0">
                <a:solidFill>
                  <a:srgbClr val="000000"/>
                </a:solidFill>
              </a:rPr>
              <a:t>dell’iniziativa formativa).</a:t>
            </a:r>
            <a:r>
              <a:rPr lang="it-IT" sz="2000" b="0" dirty="0">
                <a:solidFill>
                  <a:srgbClr val="000000"/>
                </a:solidFill>
              </a:rPr>
              <a:t/>
            </a:r>
            <a:br>
              <a:rPr lang="it-IT" sz="2000" b="0" dirty="0">
                <a:solidFill>
                  <a:srgbClr val="000000"/>
                </a:solidFill>
              </a:rPr>
            </a:br>
            <a:r>
              <a:rPr lang="it-IT" sz="1800" b="0" dirty="0">
                <a:solidFill>
                  <a:srgbClr val="000000"/>
                </a:solidFill>
              </a:rPr>
              <a:t/>
            </a:r>
            <a:br>
              <a:rPr lang="it-IT" sz="1800" b="0" dirty="0">
                <a:solidFill>
                  <a:srgbClr val="000000"/>
                </a:solidFill>
              </a:rPr>
            </a:br>
            <a:r>
              <a:rPr lang="it-IT" sz="3200" u="sng" dirty="0" smtClean="0">
                <a:solidFill>
                  <a:schemeClr val="accent2"/>
                </a:solidFill>
                <a:cs typeface="Times New Roman" pitchFamily="18" charset="0"/>
              </a:rPr>
              <a:t/>
            </a:r>
            <a:br>
              <a:rPr lang="it-IT" sz="3200" u="sng" dirty="0" smtClean="0">
                <a:solidFill>
                  <a:schemeClr val="accent2"/>
                </a:solidFill>
                <a:cs typeface="Times New Roman" pitchFamily="18" charset="0"/>
              </a:rPr>
            </a:br>
            <a:r>
              <a:rPr lang="it-IT" sz="3200" u="sng" dirty="0" smtClean="0">
                <a:solidFill>
                  <a:schemeClr val="accent2"/>
                </a:solidFill>
                <a:cs typeface="Times New Roman" pitchFamily="18" charset="0"/>
              </a:rPr>
              <a:t/>
            </a:r>
            <a:br>
              <a:rPr lang="it-IT" sz="3200" u="sng" dirty="0" smtClean="0">
                <a:solidFill>
                  <a:schemeClr val="accent2"/>
                </a:solidFill>
                <a:cs typeface="Times New Roman" pitchFamily="18" charset="0"/>
              </a:rPr>
            </a:br>
            <a:r>
              <a:rPr lang="it-IT" sz="3200" u="sng" dirty="0" smtClean="0">
                <a:solidFill>
                  <a:schemeClr val="accent2"/>
                </a:solidFill>
                <a:cs typeface="Times New Roman" pitchFamily="18" charset="0"/>
              </a:rPr>
              <a:t/>
            </a:r>
            <a:br>
              <a:rPr lang="it-IT" sz="3200" u="sng" dirty="0" smtClean="0">
                <a:solidFill>
                  <a:schemeClr val="accent2"/>
                </a:solidFill>
                <a:cs typeface="Times New Roman" pitchFamily="18" charset="0"/>
              </a:rPr>
            </a:br>
            <a:r>
              <a:rPr lang="it-IT" sz="3200" dirty="0" smtClean="0">
                <a:solidFill>
                  <a:schemeClr val="accent2"/>
                </a:solidFill>
              </a:rPr>
              <a:t/>
            </a:r>
            <a:br>
              <a:rPr lang="it-IT" sz="3200" dirty="0" smtClean="0">
                <a:solidFill>
                  <a:schemeClr val="accent2"/>
                </a:solidFill>
              </a:rPr>
            </a:br>
            <a:r>
              <a:rPr lang="it-IT" sz="3200" dirty="0" smtClean="0">
                <a:solidFill>
                  <a:schemeClr val="accent2"/>
                </a:solidFill>
              </a:rPr>
              <a:t/>
            </a:r>
            <a:br>
              <a:rPr lang="it-IT" sz="3200" dirty="0" smtClean="0">
                <a:solidFill>
                  <a:schemeClr val="accent2"/>
                </a:solidFill>
              </a:rPr>
            </a:br>
            <a:r>
              <a:rPr lang="it-IT" sz="3200" dirty="0" smtClean="0">
                <a:solidFill>
                  <a:schemeClr val="accent2"/>
                </a:solidFill>
              </a:rPr>
              <a:t/>
            </a:r>
            <a:br>
              <a:rPr lang="it-IT" sz="3200" dirty="0" smtClean="0">
                <a:solidFill>
                  <a:schemeClr val="accent2"/>
                </a:solidFill>
              </a:rPr>
            </a:br>
            <a:r>
              <a:rPr lang="it-IT" sz="3200" dirty="0" smtClean="0">
                <a:solidFill>
                  <a:schemeClr val="accent2"/>
                </a:solidFill>
              </a:rPr>
              <a:t/>
            </a:r>
            <a:br>
              <a:rPr lang="it-IT" sz="3200" dirty="0" smtClean="0">
                <a:solidFill>
                  <a:schemeClr val="accent2"/>
                </a:solidFill>
              </a:rPr>
            </a:br>
            <a:r>
              <a:rPr lang="it-IT" sz="3200" dirty="0" smtClean="0">
                <a:solidFill>
                  <a:schemeClr val="accent2"/>
                </a:solidFill>
              </a:rPr>
              <a:t/>
            </a:r>
            <a:br>
              <a:rPr lang="it-IT" sz="3200" dirty="0" smtClean="0">
                <a:solidFill>
                  <a:schemeClr val="accent2"/>
                </a:solidFill>
              </a:rPr>
            </a:br>
            <a:r>
              <a:rPr lang="it-IT" sz="3200" cap="small" dirty="0" smtClean="0">
                <a:solidFill>
                  <a:srgbClr val="FF0000"/>
                </a:solidFill>
              </a:rPr>
              <a:t/>
            </a:r>
            <a:br>
              <a:rPr lang="it-IT" sz="3200" cap="small" dirty="0" smtClean="0">
                <a:solidFill>
                  <a:srgbClr val="FF0000"/>
                </a:solidFill>
              </a:rPr>
            </a:br>
            <a:r>
              <a:rPr lang="it-IT" sz="3200" cap="small" dirty="0" smtClean="0">
                <a:solidFill>
                  <a:srgbClr val="FF0000"/>
                </a:solidFill>
              </a:rPr>
              <a:t/>
            </a:r>
            <a:br>
              <a:rPr lang="it-IT" sz="3200" cap="small" dirty="0" smtClean="0">
                <a:solidFill>
                  <a:srgbClr val="FF0000"/>
                </a:solidFill>
              </a:rPr>
            </a:br>
            <a:r>
              <a:rPr lang="it-IT" sz="3200" cap="small" dirty="0" smtClean="0">
                <a:solidFill>
                  <a:srgbClr val="FF0000"/>
                </a:solidFill>
              </a:rPr>
              <a:t/>
            </a:r>
            <a:br>
              <a:rPr lang="it-IT" sz="3200" cap="small" dirty="0" smtClean="0">
                <a:solidFill>
                  <a:srgbClr val="FF0000"/>
                </a:solidFill>
              </a:rPr>
            </a:br>
            <a:endParaRPr lang="it-IT" sz="1800" dirty="0" smtClean="0">
              <a:cs typeface="Times New Roman" pitchFamily="18" charset="0"/>
            </a:endParaRPr>
          </a:p>
        </p:txBody>
      </p:sp>
      <p:sp>
        <p:nvSpPr>
          <p:cNvPr id="3" name="Rettangolo 2"/>
          <p:cNvSpPr/>
          <p:nvPr/>
        </p:nvSpPr>
        <p:spPr>
          <a:xfrm>
            <a:off x="3731609" y="44626"/>
            <a:ext cx="4851008" cy="769441"/>
          </a:xfrm>
          <a:prstGeom prst="rect">
            <a:avLst/>
          </a:prstGeom>
        </p:spPr>
        <p:txBody>
          <a:bodyPr wrap="none">
            <a:spAutoFit/>
          </a:bodyPr>
          <a:lstStyle/>
          <a:p>
            <a:r>
              <a:rPr lang="it-IT" b="1" dirty="0" smtClean="0">
                <a:solidFill>
                  <a:srgbClr val="FF0000"/>
                </a:solidFill>
              </a:rPr>
              <a:t>FORMAZIONE </a:t>
            </a:r>
            <a:r>
              <a:rPr lang="it-IT" b="1" dirty="0">
                <a:solidFill>
                  <a:srgbClr val="FF0000"/>
                </a:solidFill>
              </a:rPr>
              <a:t>APS</a:t>
            </a:r>
            <a:r>
              <a:rPr lang="it-IT" b="1" dirty="0"/>
              <a:t>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animEffect transition="in" filter="fade">
                                      <p:cBhvr>
                                        <p:cTn id="9"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00B050"/>
                </a:solidFill>
              </a:rPr>
              <a:t>PER PERSONALE SI INTENDE</a:t>
            </a:r>
            <a:r>
              <a:rPr lang="it-IT" dirty="0" smtClean="0">
                <a:solidFill>
                  <a:srgbClr val="00B050"/>
                </a:solidFill>
              </a:rPr>
              <a:t>:</a:t>
            </a:r>
            <a:endParaRPr lang="it-IT" dirty="0"/>
          </a:p>
        </p:txBody>
      </p:sp>
      <p:grpSp>
        <p:nvGrpSpPr>
          <p:cNvPr id="8" name="Gruppo 7"/>
          <p:cNvGrpSpPr/>
          <p:nvPr/>
        </p:nvGrpSpPr>
        <p:grpSpPr>
          <a:xfrm>
            <a:off x="555049" y="2348880"/>
            <a:ext cx="8058151" cy="3407040"/>
            <a:chOff x="12125" y="672479"/>
            <a:chExt cx="8058151" cy="3407040"/>
          </a:xfrm>
        </p:grpSpPr>
        <p:sp>
          <p:nvSpPr>
            <p:cNvPr id="9" name="Rettangolo arrotondato 8"/>
            <p:cNvSpPr/>
            <p:nvPr/>
          </p:nvSpPr>
          <p:spPr>
            <a:xfrm>
              <a:off x="12125" y="672479"/>
              <a:ext cx="8058151" cy="34070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ttangolo 9"/>
            <p:cNvSpPr/>
            <p:nvPr/>
          </p:nvSpPr>
          <p:spPr>
            <a:xfrm>
              <a:off x="166318" y="672479"/>
              <a:ext cx="7725515" cy="26173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endParaRPr lang="it-IT" sz="2600" b="1" kern="1200" dirty="0" smtClean="0"/>
            </a:p>
            <a:p>
              <a:pPr lvl="0" algn="just" defTabSz="1155700" rtl="0">
                <a:lnSpc>
                  <a:spcPct val="90000"/>
                </a:lnSpc>
                <a:spcBef>
                  <a:spcPct val="0"/>
                </a:spcBef>
                <a:spcAft>
                  <a:spcPct val="35000"/>
                </a:spcAft>
              </a:pPr>
              <a:endParaRPr lang="it-IT" sz="2600" b="1" dirty="0"/>
            </a:p>
            <a:p>
              <a:pPr lvl="0" algn="just" defTabSz="1155700" rtl="0">
                <a:lnSpc>
                  <a:spcPct val="90000"/>
                </a:lnSpc>
                <a:spcBef>
                  <a:spcPct val="0"/>
                </a:spcBef>
                <a:spcAft>
                  <a:spcPct val="35000"/>
                </a:spcAft>
              </a:pPr>
              <a:r>
                <a:rPr lang="it-IT" sz="2600" b="1" kern="1200" dirty="0" smtClean="0"/>
                <a:t>personale con contratto di lavoro subordinato o autonomo occasionale, addetto all’attività amministrativa dell’associazione </a:t>
              </a:r>
              <a:r>
                <a:rPr lang="it-IT" sz="2600" b="1" kern="1200" dirty="0" smtClean="0">
                  <a:solidFill>
                    <a:srgbClr val="FF0000"/>
                  </a:solidFill>
                </a:rPr>
                <a:t>esclusivamente</a:t>
              </a:r>
              <a:r>
                <a:rPr lang="it-IT" sz="2600" b="1" kern="1200" dirty="0" smtClean="0"/>
                <a:t> in relazione al progetto finanziato. Qualora il personale sia addetto anche ad altre attività, devono essere esplicitati i criteri per la definizione della quota parte dell'orario e del costo direttamente riferibile al progetto, pena l'inammissibilità della spesa.</a:t>
              </a:r>
              <a:endParaRPr lang="it-IT" sz="2600" b="1" kern="1200" dirty="0"/>
            </a:p>
          </p:txBody>
        </p:sp>
      </p:grpSp>
      <p:sp>
        <p:nvSpPr>
          <p:cNvPr id="11" name="Rettangolo 10"/>
          <p:cNvSpPr/>
          <p:nvPr/>
        </p:nvSpPr>
        <p:spPr>
          <a:xfrm>
            <a:off x="4041200" y="0"/>
            <a:ext cx="5102800" cy="769441"/>
          </a:xfrm>
          <a:prstGeom prst="rect">
            <a:avLst/>
          </a:prstGeom>
        </p:spPr>
        <p:txBody>
          <a:bodyPr wrap="square">
            <a:spAutoFit/>
          </a:bodyPr>
          <a:lstStyle/>
          <a:p>
            <a:r>
              <a:rPr lang="it-IT" b="1" dirty="0">
                <a:solidFill>
                  <a:srgbClr val="FF0000"/>
                </a:solidFill>
              </a:rPr>
              <a:t>FORMAZIONE APS</a:t>
            </a:r>
            <a:r>
              <a:rPr lang="it-IT" b="1" dirty="0"/>
              <a:t> </a:t>
            </a:r>
          </a:p>
        </p:txBody>
      </p:sp>
    </p:spTree>
    <p:extLst>
      <p:ext uri="{BB962C8B-B14F-4D97-AF65-F5344CB8AC3E}">
        <p14:creationId xmlns:p14="http://schemas.microsoft.com/office/powerpoint/2010/main" val="303425775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chemeClr val="accent2"/>
                </a:solidFill>
              </a:rPr>
              <a:t>SPESE </a:t>
            </a:r>
            <a:r>
              <a:rPr lang="it-IT" dirty="0">
                <a:solidFill>
                  <a:srgbClr val="FF0000"/>
                </a:solidFill>
              </a:rPr>
              <a:t>NON</a:t>
            </a:r>
            <a:r>
              <a:rPr lang="it-IT" dirty="0">
                <a:solidFill>
                  <a:schemeClr val="accent2"/>
                </a:solidFill>
              </a:rPr>
              <a:t> AMMISSIBILI</a:t>
            </a:r>
            <a:endParaRPr lang="it-IT" dirty="0"/>
          </a:p>
        </p:txBody>
      </p:sp>
      <p:sp>
        <p:nvSpPr>
          <p:cNvPr id="5" name="Rettangolo 4"/>
          <p:cNvSpPr/>
          <p:nvPr/>
        </p:nvSpPr>
        <p:spPr>
          <a:xfrm>
            <a:off x="3731609" y="44626"/>
            <a:ext cx="5301476" cy="769441"/>
          </a:xfrm>
          <a:prstGeom prst="rect">
            <a:avLst/>
          </a:prstGeom>
        </p:spPr>
        <p:txBody>
          <a:bodyPr wrap="square">
            <a:spAutoFit/>
          </a:bodyPr>
          <a:lstStyle/>
          <a:p>
            <a:r>
              <a:rPr lang="it-IT" b="1" dirty="0" smtClean="0">
                <a:solidFill>
                  <a:srgbClr val="FF0000"/>
                </a:solidFill>
              </a:rPr>
              <a:t>FORMAZIONE </a:t>
            </a:r>
            <a:r>
              <a:rPr lang="it-IT" b="1" dirty="0">
                <a:solidFill>
                  <a:srgbClr val="FF0000"/>
                </a:solidFill>
              </a:rPr>
              <a:t>APS</a:t>
            </a:r>
            <a:r>
              <a:rPr lang="it-IT" b="1" dirty="0"/>
              <a:t> </a:t>
            </a:r>
          </a:p>
        </p:txBody>
      </p:sp>
      <p:sp>
        <p:nvSpPr>
          <p:cNvPr id="9" name="CasellaDiTesto 8"/>
          <p:cNvSpPr txBox="1"/>
          <p:nvPr/>
        </p:nvSpPr>
        <p:spPr>
          <a:xfrm>
            <a:off x="395536" y="1628800"/>
            <a:ext cx="8496944" cy="5878532"/>
          </a:xfrm>
          <a:prstGeom prst="rect">
            <a:avLst/>
          </a:prstGeom>
          <a:noFill/>
        </p:spPr>
        <p:txBody>
          <a:bodyPr wrap="square" rtlCol="0">
            <a:spAutoFit/>
          </a:bodyPr>
          <a:lstStyle/>
          <a:p>
            <a:pPr marL="347472" indent="-347472" algn="l" eaLnBrk="0" hangingPunct="0">
              <a:spcBef>
                <a:spcPts val="576"/>
              </a:spcBef>
              <a:spcAft>
                <a:spcPts val="0"/>
              </a:spcAft>
              <a:buClr>
                <a:srgbClr val="21449C"/>
              </a:buClr>
              <a:buSzPts val="2400"/>
              <a:buFont typeface="Arial"/>
              <a:buChar char="•"/>
            </a:pPr>
            <a:r>
              <a:rPr lang="it-IT" sz="2400" b="1" dirty="0"/>
              <a:t>l’acquisto o ristrutturazione di </a:t>
            </a:r>
            <a:r>
              <a:rPr lang="it-IT" sz="2400" b="1" dirty="0">
                <a:solidFill>
                  <a:srgbClr val="FF0000"/>
                </a:solidFill>
              </a:rPr>
              <a:t>beni immobili</a:t>
            </a:r>
            <a:r>
              <a:rPr lang="it-IT" sz="2400" b="1" dirty="0" smtClean="0"/>
              <a:t>;</a:t>
            </a:r>
          </a:p>
          <a:p>
            <a:pPr marL="347472" indent="-347472" algn="l" eaLnBrk="0" hangingPunct="0">
              <a:spcBef>
                <a:spcPts val="576"/>
              </a:spcBef>
              <a:spcAft>
                <a:spcPts val="0"/>
              </a:spcAft>
              <a:buClr>
                <a:srgbClr val="21449C"/>
              </a:buClr>
              <a:buSzPts val="2400"/>
              <a:buFont typeface="Arial"/>
              <a:buChar char="•"/>
            </a:pPr>
            <a:r>
              <a:rPr lang="it-IT" sz="2400" b="1" dirty="0" smtClean="0"/>
              <a:t>l’acquisto </a:t>
            </a:r>
            <a:r>
              <a:rPr lang="it-IT" sz="2400" b="1" dirty="0"/>
              <a:t>di </a:t>
            </a:r>
            <a:r>
              <a:rPr lang="it-IT" sz="2400" b="1" dirty="0">
                <a:solidFill>
                  <a:srgbClr val="FF0000"/>
                </a:solidFill>
              </a:rPr>
              <a:t>beni mobili </a:t>
            </a:r>
            <a:r>
              <a:rPr lang="it-IT" sz="2400" b="1" dirty="0"/>
              <a:t>registrati e di beni </a:t>
            </a:r>
            <a:r>
              <a:rPr lang="it-IT" sz="2400" b="1" dirty="0" smtClean="0"/>
              <a:t>usati;</a:t>
            </a:r>
          </a:p>
          <a:p>
            <a:pPr marL="347472" indent="-347472" algn="l" eaLnBrk="0" hangingPunct="0">
              <a:spcBef>
                <a:spcPts val="576"/>
              </a:spcBef>
              <a:spcAft>
                <a:spcPts val="0"/>
              </a:spcAft>
              <a:buClr>
                <a:srgbClr val="21449C"/>
              </a:buClr>
              <a:buSzPts val="2400"/>
              <a:buFont typeface="Arial"/>
              <a:buChar char="•"/>
            </a:pPr>
            <a:r>
              <a:rPr lang="it-IT" sz="2400" b="1" dirty="0" smtClean="0"/>
              <a:t>il </a:t>
            </a:r>
            <a:r>
              <a:rPr lang="it-IT" sz="2400" b="1" dirty="0"/>
              <a:t>personale </a:t>
            </a:r>
            <a:r>
              <a:rPr lang="it-IT" sz="2400" b="1" dirty="0" smtClean="0"/>
              <a:t>dell’associazione </a:t>
            </a:r>
            <a:r>
              <a:rPr lang="it-IT" sz="2400" b="1" dirty="0"/>
              <a:t>proponente, </a:t>
            </a:r>
            <a:r>
              <a:rPr lang="it-IT" sz="2400" b="1" dirty="0">
                <a:solidFill>
                  <a:srgbClr val="FF0000"/>
                </a:solidFill>
              </a:rPr>
              <a:t>oltre</a:t>
            </a:r>
            <a:r>
              <a:rPr lang="it-IT" sz="2400" b="1" dirty="0"/>
              <a:t> il limite del </a:t>
            </a:r>
            <a:r>
              <a:rPr lang="it-IT" sz="2400" b="1" dirty="0" smtClean="0">
                <a:effectLst>
                  <a:outerShdw blurRad="38100" dist="38100" dir="2700000" algn="tl">
                    <a:srgbClr val="000000">
                      <a:alpha val="43137"/>
                    </a:srgbClr>
                  </a:outerShdw>
                </a:effectLst>
              </a:rPr>
              <a:t>20%</a:t>
            </a:r>
            <a:r>
              <a:rPr lang="it-IT" sz="2400" b="1" dirty="0" smtClean="0"/>
              <a:t>;</a:t>
            </a:r>
          </a:p>
          <a:p>
            <a:pPr marL="347472" indent="-347472" algn="l" eaLnBrk="0" hangingPunct="0">
              <a:spcBef>
                <a:spcPts val="576"/>
              </a:spcBef>
              <a:spcAft>
                <a:spcPts val="0"/>
              </a:spcAft>
              <a:buClr>
                <a:srgbClr val="21449C"/>
              </a:buClr>
              <a:buSzPts val="2400"/>
              <a:buFont typeface="Arial"/>
              <a:buChar char="•"/>
            </a:pPr>
            <a:r>
              <a:rPr lang="it-IT" sz="2400" b="1" dirty="0" smtClean="0"/>
              <a:t>l’acquisto </a:t>
            </a:r>
            <a:r>
              <a:rPr lang="it-IT" sz="2400" b="1" dirty="0"/>
              <a:t>di </a:t>
            </a:r>
            <a:r>
              <a:rPr lang="it-IT" sz="2400" b="1" dirty="0">
                <a:solidFill>
                  <a:srgbClr val="FF0000"/>
                </a:solidFill>
              </a:rPr>
              <a:t>arredi</a:t>
            </a:r>
            <a:r>
              <a:rPr lang="it-IT" sz="2400" b="1" dirty="0"/>
              <a:t>, </a:t>
            </a:r>
            <a:r>
              <a:rPr lang="it-IT" sz="2400" b="1" dirty="0">
                <a:solidFill>
                  <a:srgbClr val="FF0000"/>
                </a:solidFill>
              </a:rPr>
              <a:t>attrezzature</a:t>
            </a:r>
            <a:r>
              <a:rPr lang="it-IT" sz="2400" b="1" dirty="0"/>
              <a:t> e </a:t>
            </a:r>
            <a:r>
              <a:rPr lang="it-IT" sz="2400" b="1" dirty="0" smtClean="0">
                <a:solidFill>
                  <a:srgbClr val="FF0000"/>
                </a:solidFill>
              </a:rPr>
              <a:t>macchinari</a:t>
            </a:r>
            <a:r>
              <a:rPr lang="it-IT" sz="2400" b="1" dirty="0" smtClean="0"/>
              <a:t>;</a:t>
            </a:r>
          </a:p>
          <a:p>
            <a:pPr marL="347472" indent="-347472" algn="l" eaLnBrk="0" hangingPunct="0">
              <a:spcBef>
                <a:spcPts val="576"/>
              </a:spcBef>
              <a:spcAft>
                <a:spcPts val="0"/>
              </a:spcAft>
              <a:buClr>
                <a:srgbClr val="21449C"/>
              </a:buClr>
              <a:buSzPts val="2400"/>
              <a:buFont typeface="Arial"/>
              <a:buChar char="•"/>
            </a:pPr>
            <a:r>
              <a:rPr lang="it-IT" sz="2400" b="1" dirty="0" smtClean="0"/>
              <a:t>l’acquisto </a:t>
            </a:r>
            <a:r>
              <a:rPr lang="it-IT" sz="2400" b="1" dirty="0"/>
              <a:t>di </a:t>
            </a:r>
            <a:r>
              <a:rPr lang="it-IT" sz="2400" b="1" dirty="0">
                <a:solidFill>
                  <a:srgbClr val="FF0000"/>
                </a:solidFill>
              </a:rPr>
              <a:t>beni</a:t>
            </a:r>
            <a:r>
              <a:rPr lang="it-IT" sz="2400" b="1" dirty="0"/>
              <a:t> anche </a:t>
            </a:r>
            <a:r>
              <a:rPr lang="it-IT" sz="2400" b="1" dirty="0">
                <a:solidFill>
                  <a:srgbClr val="FF0000"/>
                </a:solidFill>
              </a:rPr>
              <a:t>deperibili</a:t>
            </a:r>
            <a:r>
              <a:rPr lang="it-IT" sz="2400" b="1" dirty="0"/>
              <a:t> da destinare </a:t>
            </a:r>
            <a:r>
              <a:rPr lang="it-IT" sz="2400" b="1" dirty="0">
                <a:solidFill>
                  <a:srgbClr val="FF0000"/>
                </a:solidFill>
              </a:rPr>
              <a:t>a </a:t>
            </a:r>
            <a:r>
              <a:rPr lang="it-IT" sz="2400" b="1" dirty="0" smtClean="0">
                <a:solidFill>
                  <a:srgbClr val="FF0000"/>
                </a:solidFill>
              </a:rPr>
              <a:t>terzi</a:t>
            </a:r>
            <a:r>
              <a:rPr lang="it-IT" sz="2400" b="1" dirty="0" smtClean="0"/>
              <a:t>;</a:t>
            </a:r>
          </a:p>
          <a:p>
            <a:pPr marL="347472" indent="-347472" algn="l" eaLnBrk="0" hangingPunct="0">
              <a:spcBef>
                <a:spcPts val="576"/>
              </a:spcBef>
              <a:spcAft>
                <a:spcPts val="0"/>
              </a:spcAft>
              <a:buClr>
                <a:srgbClr val="21449C"/>
              </a:buClr>
              <a:buSzPts val="2400"/>
              <a:buFont typeface="Arial"/>
              <a:buChar char="•"/>
            </a:pPr>
            <a:r>
              <a:rPr lang="it-IT" sz="2400" b="1" dirty="0" smtClean="0"/>
              <a:t>vitto</a:t>
            </a:r>
            <a:r>
              <a:rPr lang="it-IT" sz="2400" b="1" dirty="0"/>
              <a:t>, alloggio e viaggio dei professionisti </a:t>
            </a:r>
            <a:r>
              <a:rPr lang="it-IT" sz="2400" b="1" dirty="0" smtClean="0">
                <a:solidFill>
                  <a:srgbClr val="FF0000"/>
                </a:solidFill>
              </a:rPr>
              <a:t>esterni</a:t>
            </a:r>
            <a:r>
              <a:rPr lang="it-IT" sz="2400" b="1" dirty="0" smtClean="0"/>
              <a:t>;</a:t>
            </a:r>
          </a:p>
          <a:p>
            <a:pPr marL="347472" indent="-347472" algn="l" eaLnBrk="0" hangingPunct="0">
              <a:spcBef>
                <a:spcPts val="576"/>
              </a:spcBef>
              <a:spcAft>
                <a:spcPts val="0"/>
              </a:spcAft>
              <a:buClr>
                <a:srgbClr val="21449C"/>
              </a:buClr>
              <a:buSzPts val="2400"/>
              <a:buFont typeface="Arial"/>
              <a:buChar char="•"/>
            </a:pPr>
            <a:r>
              <a:rPr lang="it-IT" sz="2400" b="1" dirty="0" smtClean="0"/>
              <a:t>le </a:t>
            </a:r>
            <a:r>
              <a:rPr lang="it-IT" sz="2400" b="1" dirty="0"/>
              <a:t>spese di </a:t>
            </a:r>
            <a:r>
              <a:rPr lang="it-IT" sz="2400" b="1" dirty="0" smtClean="0">
                <a:solidFill>
                  <a:srgbClr val="FF0000"/>
                </a:solidFill>
              </a:rPr>
              <a:t>rappresentanza</a:t>
            </a:r>
            <a:r>
              <a:rPr lang="it-IT" sz="2400" b="1" dirty="0" smtClean="0"/>
              <a:t>;</a:t>
            </a:r>
          </a:p>
          <a:p>
            <a:pPr marL="347472" indent="-347472" algn="l" eaLnBrk="0" hangingPunct="0">
              <a:spcBef>
                <a:spcPts val="576"/>
              </a:spcBef>
              <a:spcAft>
                <a:spcPts val="0"/>
              </a:spcAft>
              <a:buClr>
                <a:srgbClr val="21449C"/>
              </a:buClr>
              <a:buSzPts val="2400"/>
              <a:buFont typeface="Arial"/>
              <a:buChar char="•"/>
            </a:pPr>
            <a:r>
              <a:rPr lang="it-IT" sz="2400" b="1" dirty="0" smtClean="0"/>
              <a:t>iscrizione </a:t>
            </a:r>
            <a:r>
              <a:rPr lang="it-IT" sz="2400" b="1" dirty="0"/>
              <a:t>a corsi, premi in denaro e borse di </a:t>
            </a:r>
            <a:r>
              <a:rPr lang="it-IT" sz="2400" b="1" dirty="0" smtClean="0"/>
              <a:t>studio;</a:t>
            </a:r>
          </a:p>
          <a:p>
            <a:pPr marL="347472" indent="-347472" algn="l" eaLnBrk="0" hangingPunct="0">
              <a:spcBef>
                <a:spcPts val="576"/>
              </a:spcBef>
              <a:spcAft>
                <a:spcPts val="0"/>
              </a:spcAft>
              <a:buClr>
                <a:srgbClr val="21449C"/>
              </a:buClr>
              <a:buSzPts val="2400"/>
              <a:buFont typeface="Arial"/>
              <a:buChar char="•"/>
            </a:pPr>
            <a:r>
              <a:rPr lang="it-IT" sz="2400" b="1" dirty="0" smtClean="0"/>
              <a:t>le </a:t>
            </a:r>
            <a:r>
              <a:rPr lang="it-IT" sz="2400" b="1" dirty="0"/>
              <a:t>spese per studi, ricerche ed </a:t>
            </a:r>
            <a:r>
              <a:rPr lang="it-IT" sz="2400" b="1" dirty="0" smtClean="0"/>
              <a:t>indagini; </a:t>
            </a:r>
          </a:p>
          <a:p>
            <a:pPr marL="347472" indent="-347472" algn="l" eaLnBrk="0" hangingPunct="0">
              <a:spcBef>
                <a:spcPts val="576"/>
              </a:spcBef>
              <a:spcAft>
                <a:spcPts val="0"/>
              </a:spcAft>
              <a:buClr>
                <a:srgbClr val="21449C"/>
              </a:buClr>
              <a:buSzPts val="2400"/>
              <a:buFont typeface="Arial"/>
              <a:buChar char="•"/>
            </a:pPr>
            <a:r>
              <a:rPr lang="it-IT" sz="2200" b="1" u="sng" dirty="0" smtClean="0">
                <a:solidFill>
                  <a:srgbClr val="FF0000"/>
                </a:solidFill>
              </a:rPr>
              <a:t>ATTIVITÀ </a:t>
            </a:r>
            <a:r>
              <a:rPr lang="it-IT" sz="2200" b="1" u="sng" dirty="0">
                <a:solidFill>
                  <a:srgbClr val="FF0000"/>
                </a:solidFill>
              </a:rPr>
              <a:t>DI PROGETTO PROVENIENTI DAI SOGGETTI PARTNER</a:t>
            </a:r>
            <a:r>
              <a:rPr lang="it-IT" sz="2200" b="1" u="sng" dirty="0" smtClean="0">
                <a:solidFill>
                  <a:srgbClr val="FF0000"/>
                </a:solidFill>
              </a:rPr>
              <a:t>.</a:t>
            </a:r>
            <a:endParaRPr lang="it-IT" sz="2200" b="1" dirty="0" smtClean="0"/>
          </a:p>
          <a:p>
            <a:pPr marL="347472" indent="-347472" algn="l" eaLnBrk="0" hangingPunct="0">
              <a:spcBef>
                <a:spcPts val="576"/>
              </a:spcBef>
              <a:spcAft>
                <a:spcPts val="0"/>
              </a:spcAft>
              <a:buClr>
                <a:srgbClr val="21449C"/>
              </a:buClr>
              <a:buSzPts val="2400"/>
              <a:buFont typeface="Arial"/>
              <a:buChar char="•"/>
            </a:pPr>
            <a:endParaRPr lang="it-IT" sz="2400" b="1" dirty="0"/>
          </a:p>
          <a:p>
            <a:pPr marL="571500" indent="-571500" algn="just">
              <a:buFont typeface="Arial" panose="020B0604020202020204" pitchFamily="34" charset="0"/>
              <a:buChar char="•"/>
            </a:pPr>
            <a:endParaRPr lang="it-IT" sz="2000" dirty="0" smtClean="0"/>
          </a:p>
          <a:p>
            <a:pPr marL="571500" indent="-571500" algn="just">
              <a:buFont typeface="Arial" panose="020B0604020202020204" pitchFamily="34" charset="0"/>
              <a:buChar char="•"/>
            </a:pPr>
            <a:endParaRPr lang="it-IT" sz="20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104843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a:xfrm>
            <a:off x="400052" y="908052"/>
            <a:ext cx="8564563" cy="720725"/>
          </a:xfrm>
        </p:spPr>
        <p:txBody>
          <a:bodyPr/>
          <a:lstStyle/>
          <a:p>
            <a:pPr algn="ctr"/>
            <a:r>
              <a:rPr lang="it-IT" sz="2800" dirty="0" smtClean="0">
                <a:solidFill>
                  <a:schemeClr val="accent2"/>
                </a:solidFill>
              </a:rPr>
              <a:t>CRITERI  DI VALUTAZIONE E DI PRIORITA’</a:t>
            </a:r>
            <a:endParaRPr lang="it-IT" sz="2800" dirty="0" smtClean="0"/>
          </a:p>
        </p:txBody>
      </p:sp>
      <p:sp>
        <p:nvSpPr>
          <p:cNvPr id="3" name="Segnaposto contenuto 2"/>
          <p:cNvSpPr>
            <a:spLocks noGrp="1"/>
          </p:cNvSpPr>
          <p:nvPr>
            <p:ph idx="1"/>
          </p:nvPr>
        </p:nvSpPr>
        <p:spPr>
          <a:xfrm>
            <a:off x="179512" y="1628777"/>
            <a:ext cx="8784976" cy="4176489"/>
          </a:xfrm>
        </p:spPr>
        <p:txBody>
          <a:bodyPr/>
          <a:lstStyle/>
          <a:p>
            <a:pPr marL="457200" indent="-457200" algn="just">
              <a:buFontTx/>
              <a:buAutoNum type="alphaLcParenR"/>
              <a:defRPr/>
            </a:pPr>
            <a:r>
              <a:rPr lang="it-IT" sz="2400" b="1" dirty="0" smtClean="0">
                <a:solidFill>
                  <a:srgbClr val="21449C"/>
                </a:solidFill>
              </a:rPr>
              <a:t>grado di partecipazione formativa</a:t>
            </a:r>
            <a:r>
              <a:rPr lang="it-IT" sz="2400" dirty="0" smtClean="0"/>
              <a:t>: in </a:t>
            </a:r>
            <a:r>
              <a:rPr lang="it-IT" sz="2400" dirty="0"/>
              <a:t>relazione </a:t>
            </a:r>
            <a:r>
              <a:rPr lang="it-IT" sz="2400" dirty="0" smtClean="0"/>
              <a:t>alla percentuale degli associati partecipanti alla formazione rispetto al totale degli associati. </a:t>
            </a:r>
            <a:r>
              <a:rPr lang="it-IT" sz="2400" b="1" dirty="0">
                <a:sym typeface="Symbol"/>
              </a:rPr>
              <a:t>(</a:t>
            </a:r>
            <a:r>
              <a:rPr lang="it-IT" sz="2400" b="1" u="sng" dirty="0">
                <a:solidFill>
                  <a:srgbClr val="FF0000"/>
                </a:solidFill>
                <a:effectLst>
                  <a:outerShdw blurRad="38100" dist="38100" dir="2700000" algn="tl">
                    <a:srgbClr val="000000">
                      <a:alpha val="43137"/>
                    </a:srgbClr>
                  </a:outerShdw>
                </a:effectLst>
                <a:sym typeface="Symbol"/>
              </a:rPr>
              <a:t>PARTENARIATO COMPRESO</a:t>
            </a:r>
            <a:r>
              <a:rPr lang="it-IT" sz="2400" b="1" dirty="0" smtClean="0">
                <a:sym typeface="Symbol"/>
              </a:rPr>
              <a:t>)</a:t>
            </a:r>
            <a:endParaRPr lang="it-IT" sz="2400" dirty="0" smtClean="0"/>
          </a:p>
          <a:p>
            <a:pPr marL="457200" indent="-457200" algn="just">
              <a:buFontTx/>
              <a:buAutoNum type="alphaLcParenR"/>
              <a:defRPr/>
            </a:pPr>
            <a:endParaRPr lang="it-IT" sz="2400" dirty="0" smtClean="0"/>
          </a:p>
          <a:p>
            <a:pPr marL="457200" indent="-457200" algn="just">
              <a:buFontTx/>
              <a:buAutoNum type="alphaLcParenR"/>
              <a:defRPr/>
            </a:pPr>
            <a:r>
              <a:rPr lang="it-IT" sz="2400" b="1" dirty="0" smtClean="0">
                <a:solidFill>
                  <a:srgbClr val="21449C"/>
                </a:solidFill>
              </a:rPr>
              <a:t>dimensione </a:t>
            </a:r>
            <a:r>
              <a:rPr lang="it-IT" sz="2400" b="1" dirty="0">
                <a:solidFill>
                  <a:srgbClr val="21449C"/>
                </a:solidFill>
              </a:rPr>
              <a:t>ed economicità del progetto: </a:t>
            </a:r>
            <a:r>
              <a:rPr lang="it-IT" sz="2400" dirty="0"/>
              <a:t>in relazione al rapporto fra costo complessivo del progetto e numero degli associati direttamente coinvolti nell’organizzazione e attuazione dello </a:t>
            </a:r>
            <a:r>
              <a:rPr lang="it-IT" sz="2400" dirty="0" smtClean="0"/>
              <a:t>stesso.</a:t>
            </a:r>
            <a:r>
              <a:rPr lang="it-IT" sz="2400" b="1" dirty="0">
                <a:sym typeface="Symbol"/>
              </a:rPr>
              <a:t> (</a:t>
            </a:r>
            <a:r>
              <a:rPr lang="it-IT" sz="2400" b="1" u="sng" dirty="0">
                <a:solidFill>
                  <a:srgbClr val="FF0000"/>
                </a:solidFill>
                <a:effectLst>
                  <a:outerShdw blurRad="38100" dist="38100" dir="2700000" algn="tl">
                    <a:srgbClr val="000000">
                      <a:alpha val="43137"/>
                    </a:srgbClr>
                  </a:outerShdw>
                </a:effectLst>
                <a:sym typeface="Symbol"/>
              </a:rPr>
              <a:t>PARTENARIATO COMPRESO</a:t>
            </a:r>
            <a:r>
              <a:rPr lang="it-IT" sz="2400" b="1" dirty="0" smtClean="0">
                <a:sym typeface="Symbol"/>
              </a:rPr>
              <a:t>)</a:t>
            </a:r>
            <a:r>
              <a:rPr lang="it-IT" sz="2400" dirty="0" smtClean="0">
                <a:sym typeface="Symbol"/>
              </a:rPr>
              <a:t>	</a:t>
            </a:r>
          </a:p>
          <a:p>
            <a:pPr marL="457200" indent="-457200" algn="just">
              <a:buFontTx/>
              <a:buAutoNum type="alphaLcParenR"/>
              <a:defRPr/>
            </a:pPr>
            <a:r>
              <a:rPr lang="it-IT" sz="2400" b="1" dirty="0" smtClean="0">
                <a:solidFill>
                  <a:srgbClr val="21449C"/>
                </a:solidFill>
              </a:rPr>
              <a:t>attivazione </a:t>
            </a:r>
            <a:r>
              <a:rPr lang="it-IT" sz="2400" b="1" dirty="0">
                <a:solidFill>
                  <a:srgbClr val="21449C"/>
                </a:solidFill>
              </a:rPr>
              <a:t>di un rapporto di partenariato: </a:t>
            </a:r>
            <a:r>
              <a:rPr lang="it-IT" sz="2400" dirty="0"/>
              <a:t>in relazione al numero di associazioni che propongono congiuntamente il progetto.</a:t>
            </a:r>
          </a:p>
          <a:p>
            <a:pPr marL="457200" indent="-457200" algn="just">
              <a:lnSpc>
                <a:spcPct val="150000"/>
              </a:lnSpc>
              <a:buFontTx/>
              <a:buAutoNum type="alphaLcParenR"/>
              <a:defRPr/>
            </a:pPr>
            <a:endParaRPr lang="it-IT" sz="2400" b="1" dirty="0">
              <a:solidFill>
                <a:srgbClr val="21449C"/>
              </a:solidFill>
              <a:sym typeface="Symbol"/>
            </a:endParaRPr>
          </a:p>
        </p:txBody>
      </p:sp>
      <p:sp>
        <p:nvSpPr>
          <p:cNvPr id="2" name="Rettangolo 1"/>
          <p:cNvSpPr/>
          <p:nvPr/>
        </p:nvSpPr>
        <p:spPr>
          <a:xfrm>
            <a:off x="3979146" y="44626"/>
            <a:ext cx="4499950" cy="769441"/>
          </a:xfrm>
          <a:prstGeom prst="rect">
            <a:avLst/>
          </a:prstGeom>
        </p:spPr>
        <p:txBody>
          <a:bodyPr wrap="none">
            <a:spAutoFit/>
          </a:bodyPr>
          <a:lstStyle/>
          <a:p>
            <a:r>
              <a:rPr lang="it-IT" dirty="0" smtClean="0">
                <a:solidFill>
                  <a:srgbClr val="FF0000"/>
                </a:solidFill>
              </a:rPr>
              <a:t>FORMAZIONE </a:t>
            </a:r>
            <a:r>
              <a:rPr lang="it-IT" dirty="0">
                <a:solidFill>
                  <a:srgbClr val="FF0000"/>
                </a:solidFill>
              </a:rPr>
              <a:t>APS</a:t>
            </a:r>
            <a:r>
              <a:rPr lang="it-IT" dirty="0"/>
              <a:t>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827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30" y="1700808"/>
            <a:ext cx="8489951" cy="762000"/>
          </a:xfrm>
        </p:spPr>
        <p:txBody>
          <a:bodyPr/>
          <a:lstStyle/>
          <a:p>
            <a:pPr algn="ctr">
              <a:defRPr/>
            </a:pPr>
            <a:r>
              <a:rPr lang="it-IT" sz="3200" cap="all" dirty="0" smtClean="0">
                <a:solidFill>
                  <a:schemeClr val="accent2"/>
                </a:solidFill>
              </a:rPr>
              <a:t>A PARITA’ DI PUNTEGGIO:</a:t>
            </a:r>
            <a:endParaRPr lang="it-IT" sz="3200" cap="all" dirty="0">
              <a:solidFill>
                <a:schemeClr val="accent2"/>
              </a:solidFill>
            </a:endParaRPr>
          </a:p>
        </p:txBody>
      </p:sp>
      <p:sp>
        <p:nvSpPr>
          <p:cNvPr id="26627" name="Segnaposto contenuto 2"/>
          <p:cNvSpPr>
            <a:spLocks noGrp="1"/>
          </p:cNvSpPr>
          <p:nvPr>
            <p:ph idx="1"/>
          </p:nvPr>
        </p:nvSpPr>
        <p:spPr>
          <a:xfrm>
            <a:off x="250824" y="1916832"/>
            <a:ext cx="8929688" cy="4032448"/>
          </a:xfrm>
        </p:spPr>
        <p:txBody>
          <a:bodyPr/>
          <a:lstStyle/>
          <a:p>
            <a:endParaRPr lang="it-IT" b="1" dirty="0" smtClean="0">
              <a:solidFill>
                <a:srgbClr val="FF0000"/>
              </a:solidFill>
            </a:endParaRPr>
          </a:p>
          <a:p>
            <a:pPr marL="514350" indent="-514350">
              <a:lnSpc>
                <a:spcPct val="150000"/>
              </a:lnSpc>
              <a:buFont typeface="+mj-lt"/>
              <a:buAutoNum type="arabicPeriod"/>
            </a:pPr>
            <a:r>
              <a:rPr lang="it-IT" sz="2400" dirty="0" smtClean="0"/>
              <a:t>progetti </a:t>
            </a:r>
            <a:r>
              <a:rPr lang="it-IT" sz="2400" dirty="0"/>
              <a:t>che hanno ottenuto un punteggio maggiore nell’ambito del criterio </a:t>
            </a:r>
            <a:r>
              <a:rPr lang="it-IT" sz="2400" b="1" dirty="0" smtClean="0">
                <a:solidFill>
                  <a:srgbClr val="21449C"/>
                </a:solidFill>
              </a:rPr>
              <a:t>a) </a:t>
            </a:r>
            <a:r>
              <a:rPr lang="it-IT" sz="2400" b="1" dirty="0">
                <a:solidFill>
                  <a:srgbClr val="21449C"/>
                </a:solidFill>
              </a:rPr>
              <a:t>grado di partecipazione </a:t>
            </a:r>
            <a:r>
              <a:rPr lang="it-IT" sz="2400" b="1" dirty="0" smtClean="0">
                <a:solidFill>
                  <a:srgbClr val="21449C"/>
                </a:solidFill>
              </a:rPr>
              <a:t>formativa</a:t>
            </a:r>
            <a:r>
              <a:rPr lang="it-IT" sz="2400" dirty="0" smtClean="0"/>
              <a:t>; </a:t>
            </a:r>
          </a:p>
          <a:p>
            <a:pPr marL="514350" indent="-514350">
              <a:lnSpc>
                <a:spcPct val="150000"/>
              </a:lnSpc>
              <a:buFont typeface="+mj-lt"/>
              <a:buAutoNum type="arabicPeriod"/>
            </a:pPr>
            <a:r>
              <a:rPr lang="it-IT" sz="2400" dirty="0" smtClean="0"/>
              <a:t>progetti </a:t>
            </a:r>
            <a:r>
              <a:rPr lang="it-IT" sz="2400" dirty="0"/>
              <a:t>che hanno ottenuto un punteggio maggiore nell’ambito del criterio </a:t>
            </a:r>
            <a:r>
              <a:rPr lang="it-IT" sz="2400" b="1" dirty="0">
                <a:solidFill>
                  <a:srgbClr val="21449C"/>
                </a:solidFill>
              </a:rPr>
              <a:t>b) dimensione ed economicità </a:t>
            </a:r>
            <a:r>
              <a:rPr lang="it-IT" sz="2400" dirty="0"/>
              <a:t>del progetto</a:t>
            </a:r>
            <a:r>
              <a:rPr lang="it-IT" sz="2400" dirty="0" smtClean="0"/>
              <a:t>;</a:t>
            </a:r>
          </a:p>
          <a:p>
            <a:pPr marL="514350" indent="-514350">
              <a:lnSpc>
                <a:spcPct val="150000"/>
              </a:lnSpc>
              <a:buFont typeface="+mj-lt"/>
              <a:buAutoNum type="arabicPeriod"/>
            </a:pPr>
            <a:r>
              <a:rPr lang="it-IT" sz="2400" b="1" dirty="0" smtClean="0">
                <a:solidFill>
                  <a:srgbClr val="21449C"/>
                </a:solidFill>
              </a:rPr>
              <a:t>ordine </a:t>
            </a:r>
            <a:r>
              <a:rPr lang="it-IT" sz="2400" b="1" dirty="0">
                <a:solidFill>
                  <a:srgbClr val="21449C"/>
                </a:solidFill>
              </a:rPr>
              <a:t>cronologico</a:t>
            </a:r>
            <a:r>
              <a:rPr lang="it-IT" sz="2400" dirty="0">
                <a:solidFill>
                  <a:srgbClr val="21449C"/>
                </a:solidFill>
              </a:rPr>
              <a:t> </a:t>
            </a:r>
            <a:r>
              <a:rPr lang="it-IT" sz="2400" dirty="0" smtClean="0">
                <a:solidFill>
                  <a:srgbClr val="21449C"/>
                </a:solidFill>
              </a:rPr>
              <a:t> </a:t>
            </a:r>
            <a:r>
              <a:rPr lang="it-IT" sz="2400" dirty="0" smtClean="0"/>
              <a:t>di </a:t>
            </a:r>
            <a:r>
              <a:rPr lang="it-IT" sz="2400" dirty="0"/>
              <a:t>presentazione della domanda.</a:t>
            </a:r>
            <a:endParaRPr lang="it-IT" sz="2400" dirty="0" smtClean="0"/>
          </a:p>
          <a:p>
            <a:pPr marL="0" indent="0">
              <a:buNone/>
            </a:pPr>
            <a:r>
              <a:rPr lang="it-IT" dirty="0" smtClean="0"/>
              <a:t>			</a:t>
            </a:r>
            <a:endParaRPr lang="it-IT" b="1" dirty="0" smtClean="0">
              <a:solidFill>
                <a:srgbClr val="FF0000"/>
              </a:solidFill>
            </a:endParaRPr>
          </a:p>
        </p:txBody>
      </p:sp>
      <p:sp>
        <p:nvSpPr>
          <p:cNvPr id="5" name="Rettangolo 4"/>
          <p:cNvSpPr/>
          <p:nvPr/>
        </p:nvSpPr>
        <p:spPr>
          <a:xfrm>
            <a:off x="3907138" y="44626"/>
            <a:ext cx="4499950" cy="769441"/>
          </a:xfrm>
          <a:prstGeom prst="rect">
            <a:avLst/>
          </a:prstGeom>
        </p:spPr>
        <p:txBody>
          <a:bodyPr wrap="none">
            <a:spAutoFit/>
          </a:bodyPr>
          <a:lstStyle/>
          <a:p>
            <a:r>
              <a:rPr lang="it-IT" dirty="0" smtClean="0">
                <a:solidFill>
                  <a:srgbClr val="FF0000"/>
                </a:solidFill>
              </a:rPr>
              <a:t>FORMAZIONE </a:t>
            </a:r>
            <a:r>
              <a:rPr lang="it-IT" dirty="0">
                <a:solidFill>
                  <a:srgbClr val="FF0000"/>
                </a:solidFill>
              </a:rPr>
              <a:t>APS</a:t>
            </a:r>
            <a:r>
              <a:rPr lang="it-IT" dirty="0"/>
              <a:t> </a:t>
            </a:r>
          </a:p>
        </p:txBody>
      </p:sp>
      <p:sp>
        <p:nvSpPr>
          <p:cNvPr id="6" name="Freccia in giù 5"/>
          <p:cNvSpPr/>
          <p:nvPr/>
        </p:nvSpPr>
        <p:spPr bwMode="auto">
          <a:xfrm>
            <a:off x="3847123" y="1124744"/>
            <a:ext cx="484632" cy="489204"/>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rgbClr val="21449C"/>
              </a:solidFill>
              <a:effectLst/>
              <a:latin typeface="DecimaWE Rg" pitchFamily="2"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96962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Effect transition="in" filter="wipe(down)">
                                      <p:cBhvr>
                                        <p:cTn id="13" dur="580">
                                          <p:stCondLst>
                                            <p:cond delay="0"/>
                                          </p:stCondLst>
                                        </p:cTn>
                                        <p:tgtEl>
                                          <p:spTgt spid="26627">
                                            <p:txEl>
                                              <p:pRg st="4" end="4"/>
                                            </p:txEl>
                                          </p:spTgt>
                                        </p:tgtEl>
                                      </p:cBhvr>
                                    </p:animEffect>
                                    <p:anim calcmode="lin" valueType="num">
                                      <p:cBhvr>
                                        <p:cTn id="14" dur="1822" tmFilter="0,0; 0.14,0.36; 0.43,0.73; 0.71,0.91; 1.0,1.0">
                                          <p:stCondLst>
                                            <p:cond delay="0"/>
                                          </p:stCondLst>
                                        </p:cTn>
                                        <p:tgtEl>
                                          <p:spTgt spid="26627">
                                            <p:txEl>
                                              <p:pRg st="4" end="4"/>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6627">
                                            <p:txEl>
                                              <p:pRg st="4" end="4"/>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6627">
                                            <p:txEl>
                                              <p:pRg st="4" end="4"/>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6627">
                                            <p:txEl>
                                              <p:pRg st="4" end="4"/>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6627">
                                            <p:txEl>
                                              <p:pRg st="4" end="4"/>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6627">
                                            <p:txEl>
                                              <p:pRg st="4" end="4"/>
                                            </p:txEl>
                                          </p:spTgt>
                                        </p:tgtEl>
                                      </p:cBhvr>
                                      <p:to x="100000" y="60000"/>
                                    </p:animScale>
                                    <p:animScale>
                                      <p:cBhvr>
                                        <p:cTn id="20" dur="166" decel="50000">
                                          <p:stCondLst>
                                            <p:cond delay="676"/>
                                          </p:stCondLst>
                                        </p:cTn>
                                        <p:tgtEl>
                                          <p:spTgt spid="26627">
                                            <p:txEl>
                                              <p:pRg st="4" end="4"/>
                                            </p:txEl>
                                          </p:spTgt>
                                        </p:tgtEl>
                                      </p:cBhvr>
                                      <p:to x="100000" y="100000"/>
                                    </p:animScale>
                                    <p:animScale>
                                      <p:cBhvr>
                                        <p:cTn id="21" dur="26">
                                          <p:stCondLst>
                                            <p:cond delay="1312"/>
                                          </p:stCondLst>
                                        </p:cTn>
                                        <p:tgtEl>
                                          <p:spTgt spid="26627">
                                            <p:txEl>
                                              <p:pRg st="4" end="4"/>
                                            </p:txEl>
                                          </p:spTgt>
                                        </p:tgtEl>
                                      </p:cBhvr>
                                      <p:to x="100000" y="80000"/>
                                    </p:animScale>
                                    <p:animScale>
                                      <p:cBhvr>
                                        <p:cTn id="22" dur="166" decel="50000">
                                          <p:stCondLst>
                                            <p:cond delay="1338"/>
                                          </p:stCondLst>
                                        </p:cTn>
                                        <p:tgtEl>
                                          <p:spTgt spid="26627">
                                            <p:txEl>
                                              <p:pRg st="4" end="4"/>
                                            </p:txEl>
                                          </p:spTgt>
                                        </p:tgtEl>
                                      </p:cBhvr>
                                      <p:to x="100000" y="100000"/>
                                    </p:animScale>
                                    <p:animScale>
                                      <p:cBhvr>
                                        <p:cTn id="23" dur="26">
                                          <p:stCondLst>
                                            <p:cond delay="1642"/>
                                          </p:stCondLst>
                                        </p:cTn>
                                        <p:tgtEl>
                                          <p:spTgt spid="26627">
                                            <p:txEl>
                                              <p:pRg st="4" end="4"/>
                                            </p:txEl>
                                          </p:spTgt>
                                        </p:tgtEl>
                                      </p:cBhvr>
                                      <p:to x="100000" y="90000"/>
                                    </p:animScale>
                                    <p:animScale>
                                      <p:cBhvr>
                                        <p:cTn id="24" dur="166" decel="50000">
                                          <p:stCondLst>
                                            <p:cond delay="1668"/>
                                          </p:stCondLst>
                                        </p:cTn>
                                        <p:tgtEl>
                                          <p:spTgt spid="26627">
                                            <p:txEl>
                                              <p:pRg st="4" end="4"/>
                                            </p:txEl>
                                          </p:spTgt>
                                        </p:tgtEl>
                                      </p:cBhvr>
                                      <p:to x="100000" y="100000"/>
                                    </p:animScale>
                                    <p:animScale>
                                      <p:cBhvr>
                                        <p:cTn id="25" dur="26">
                                          <p:stCondLst>
                                            <p:cond delay="1808"/>
                                          </p:stCondLst>
                                        </p:cTn>
                                        <p:tgtEl>
                                          <p:spTgt spid="26627">
                                            <p:txEl>
                                              <p:pRg st="4" end="4"/>
                                            </p:txEl>
                                          </p:spTgt>
                                        </p:tgtEl>
                                      </p:cBhvr>
                                      <p:to x="100000" y="95000"/>
                                    </p:animScale>
                                    <p:animScale>
                                      <p:cBhvr>
                                        <p:cTn id="26" dur="166" decel="50000">
                                          <p:stCondLst>
                                            <p:cond delay="1834"/>
                                          </p:stCondLst>
                                        </p:cTn>
                                        <p:tgtEl>
                                          <p:spTgt spid="26627">
                                            <p:txEl>
                                              <p:pRg st="4" end="4"/>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21449C"/>
                </a:solidFill>
              </a:rPr>
              <a:t>OBBLIGHI DEL BENEFICIARIO:</a:t>
            </a:r>
            <a:endParaRPr lang="it-IT" dirty="0">
              <a:solidFill>
                <a:srgbClr val="21449C"/>
              </a:solidFill>
            </a:endParaRPr>
          </a:p>
        </p:txBody>
      </p:sp>
      <p:sp>
        <p:nvSpPr>
          <p:cNvPr id="3" name="Segnaposto contenuto 2"/>
          <p:cNvSpPr>
            <a:spLocks noGrp="1"/>
          </p:cNvSpPr>
          <p:nvPr>
            <p:ph idx="1"/>
          </p:nvPr>
        </p:nvSpPr>
        <p:spPr>
          <a:xfrm>
            <a:off x="400051" y="1772816"/>
            <a:ext cx="8420423" cy="4104456"/>
          </a:xfrm>
        </p:spPr>
        <p:txBody>
          <a:bodyPr/>
          <a:lstStyle/>
          <a:p>
            <a:pPr marL="0" indent="0" algn="ctr">
              <a:buNone/>
            </a:pPr>
            <a:r>
              <a:rPr lang="it-IT" b="1" dirty="0" smtClean="0">
                <a:solidFill>
                  <a:srgbClr val="FF0000"/>
                </a:solidFill>
              </a:rPr>
              <a:t>APPORRE SU TUTTO IL MATERIALE RELATIVO AL PROGETTO o INIZIATIVA FORMATIVA </a:t>
            </a:r>
          </a:p>
          <a:p>
            <a:pPr lvl="3"/>
            <a:r>
              <a:rPr lang="it-IT" dirty="0" smtClean="0"/>
              <a:t>	</a:t>
            </a:r>
          </a:p>
          <a:p>
            <a:pPr lvl="3"/>
            <a:r>
              <a:rPr lang="it-IT" sz="3200" b="1" dirty="0">
                <a:solidFill>
                  <a:srgbClr val="21449C"/>
                </a:solidFill>
              </a:rPr>
              <a:t>	</a:t>
            </a:r>
            <a:r>
              <a:rPr lang="it-IT" sz="2400" b="1" dirty="0" smtClean="0">
                <a:solidFill>
                  <a:srgbClr val="21449C"/>
                </a:solidFill>
                <a:latin typeface="DecimaWE Rg" panose="02000000000000000000" pitchFamily="2" charset="0"/>
              </a:rPr>
              <a:t>VOLANTINI, INVITI, MANIFESTI, MESSAGGI PUBBLICITARI «con il contributo regionale di cui agli articoli 23 e 28 della L.R. 23/2012» e il logo:</a:t>
            </a:r>
          </a:p>
          <a:p>
            <a:pPr lvl="3"/>
            <a:endParaRPr lang="it-IT" sz="3200" b="1" dirty="0">
              <a:solidFill>
                <a:srgbClr val="21449C"/>
              </a:solidFill>
            </a:endParaRPr>
          </a:p>
        </p:txBody>
      </p:sp>
      <p:sp>
        <p:nvSpPr>
          <p:cNvPr id="4" name="Freccia a destra 3"/>
          <p:cNvSpPr/>
          <p:nvPr/>
        </p:nvSpPr>
        <p:spPr bwMode="auto">
          <a:xfrm>
            <a:off x="899592" y="3498716"/>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5" y="4581128"/>
            <a:ext cx="5057775" cy="112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03592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smtClean="0">
                <a:solidFill>
                  <a:srgbClr val="21449C"/>
                </a:solidFill>
              </a:rPr>
              <a:t>DATE E SCADENZE DA RICORDARE</a:t>
            </a:r>
            <a:endParaRPr lang="it-IT" dirty="0">
              <a:solidFill>
                <a:srgbClr val="21449C"/>
              </a:solidFill>
            </a:endParaRPr>
          </a:p>
        </p:txBody>
      </p:sp>
      <p:sp>
        <p:nvSpPr>
          <p:cNvPr id="5" name="Segnaposto contenuto 4"/>
          <p:cNvSpPr>
            <a:spLocks noGrp="1"/>
          </p:cNvSpPr>
          <p:nvPr>
            <p:ph idx="1"/>
          </p:nvPr>
        </p:nvSpPr>
        <p:spPr>
          <a:xfrm>
            <a:off x="400051" y="1981201"/>
            <a:ext cx="8058151" cy="3896072"/>
          </a:xfrm>
        </p:spPr>
        <p:txBody>
          <a:bodyPr/>
          <a:lstStyle/>
          <a:p>
            <a:pPr algn="ctr"/>
            <a:r>
              <a:rPr lang="it-IT" dirty="0" smtClean="0"/>
              <a:t>La domanda va presentata </a:t>
            </a:r>
            <a:r>
              <a:rPr lang="it-IT" b="1" dirty="0" smtClean="0"/>
              <a:t>entro e non oltre </a:t>
            </a:r>
            <a:r>
              <a:rPr lang="it-IT" dirty="0" smtClean="0"/>
              <a:t>il </a:t>
            </a:r>
            <a:r>
              <a:rPr lang="it-IT" sz="3200" b="1" dirty="0" smtClean="0">
                <a:solidFill>
                  <a:srgbClr val="FF0000"/>
                </a:solidFill>
              </a:rPr>
              <a:t>28.02.2018</a:t>
            </a:r>
          </a:p>
          <a:p>
            <a:pPr algn="just">
              <a:buFont typeface="Wingdings" panose="05000000000000000000" pitchFamily="2" charset="2"/>
              <a:buChar char="Ø"/>
            </a:pPr>
            <a:r>
              <a:rPr lang="it-IT" dirty="0" smtClean="0"/>
              <a:t>Entro </a:t>
            </a:r>
            <a:r>
              <a:rPr lang="it-IT" b="1" dirty="0" smtClean="0">
                <a:solidFill>
                  <a:srgbClr val="21449C"/>
                </a:solidFill>
              </a:rPr>
              <a:t>30 giorni </a:t>
            </a:r>
            <a:r>
              <a:rPr lang="it-IT" dirty="0" smtClean="0"/>
              <a:t>dalla scadenza: avvio del procedimento (</a:t>
            </a:r>
            <a:r>
              <a:rPr lang="it-IT" b="1" dirty="0" smtClean="0"/>
              <a:t>pubblicazione sul sito</a:t>
            </a:r>
            <a:r>
              <a:rPr lang="it-IT" dirty="0" smtClean="0"/>
              <a:t>)</a:t>
            </a:r>
          </a:p>
          <a:p>
            <a:pPr algn="just">
              <a:buFont typeface="Wingdings" panose="05000000000000000000" pitchFamily="2" charset="2"/>
              <a:buChar char="Ø"/>
            </a:pPr>
            <a:r>
              <a:rPr lang="it-IT" dirty="0" smtClean="0"/>
              <a:t>Entro </a:t>
            </a:r>
            <a:r>
              <a:rPr lang="it-IT" b="1" dirty="0" smtClean="0">
                <a:solidFill>
                  <a:srgbClr val="21449C"/>
                </a:solidFill>
              </a:rPr>
              <a:t>90 giorni </a:t>
            </a:r>
            <a:r>
              <a:rPr lang="it-IT" dirty="0" smtClean="0"/>
              <a:t>dalla scadenza: approvazione della graduatoria </a:t>
            </a:r>
            <a:r>
              <a:rPr lang="it-IT" dirty="0"/>
              <a:t>(</a:t>
            </a:r>
            <a:r>
              <a:rPr lang="it-IT" b="1" dirty="0"/>
              <a:t>pubblicazione sul sito</a:t>
            </a:r>
            <a:r>
              <a:rPr lang="it-IT" dirty="0" smtClean="0"/>
              <a:t>) dei progetti e iniziative formative </a:t>
            </a:r>
            <a:r>
              <a:rPr lang="it-IT" u="sng" dirty="0" smtClean="0">
                <a:solidFill>
                  <a:srgbClr val="00B050"/>
                </a:solidFill>
              </a:rPr>
              <a:t>da finanziare</a:t>
            </a:r>
            <a:r>
              <a:rPr lang="it-IT" dirty="0" smtClean="0"/>
              <a:t>, ammissibili ma </a:t>
            </a:r>
            <a:r>
              <a:rPr lang="it-IT" u="sng" dirty="0" smtClean="0">
                <a:solidFill>
                  <a:srgbClr val="00B0F0"/>
                </a:solidFill>
              </a:rPr>
              <a:t>non finanziabili</a:t>
            </a:r>
            <a:r>
              <a:rPr lang="it-IT" dirty="0" smtClean="0"/>
              <a:t> e </a:t>
            </a:r>
            <a:r>
              <a:rPr lang="it-IT" u="sng" dirty="0" smtClean="0">
                <a:solidFill>
                  <a:srgbClr val="FF0000"/>
                </a:solidFill>
              </a:rPr>
              <a:t>inammissibili</a:t>
            </a:r>
            <a:endParaRPr lang="it-IT" u="sng" dirty="0">
              <a:solidFill>
                <a:srgbClr val="FF0000"/>
              </a:solidFill>
            </a:endParaRPr>
          </a:p>
          <a:p>
            <a:pPr>
              <a:buFont typeface="Wingdings" panose="05000000000000000000" pitchFamily="2" charset="2"/>
              <a:buChar char="Ø"/>
            </a:pPr>
            <a:endParaRPr lang="it-IT" dirty="0" smtClean="0"/>
          </a:p>
          <a:p>
            <a:pPr>
              <a:buFont typeface="Wingdings" panose="05000000000000000000" pitchFamily="2" charset="2"/>
              <a:buChar char="Ø"/>
            </a:pPr>
            <a:endParaRPr lang="it-IT"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43591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smtClean="0">
                <a:solidFill>
                  <a:srgbClr val="21449C"/>
                </a:solidFill>
              </a:rPr>
              <a:t>AVVIO DEL PROGETTO</a:t>
            </a:r>
            <a:endParaRPr lang="it-IT" dirty="0">
              <a:solidFill>
                <a:srgbClr val="21449C"/>
              </a:solidFill>
            </a:endParaRPr>
          </a:p>
        </p:txBody>
      </p:sp>
      <p:sp>
        <p:nvSpPr>
          <p:cNvPr id="5" name="Segnaposto contenuto 4"/>
          <p:cNvSpPr>
            <a:spLocks noGrp="1"/>
          </p:cNvSpPr>
          <p:nvPr>
            <p:ph idx="1"/>
          </p:nvPr>
        </p:nvSpPr>
        <p:spPr>
          <a:xfrm>
            <a:off x="395538" y="1700808"/>
            <a:ext cx="8058151" cy="4248472"/>
          </a:xfrm>
        </p:spPr>
        <p:txBody>
          <a:bodyPr/>
          <a:lstStyle/>
          <a:p>
            <a:pPr marL="0" indent="0" algn="just">
              <a:buNone/>
            </a:pPr>
            <a:r>
              <a:rPr lang="it-IT" sz="2400" dirty="0"/>
              <a:t>Il progetto e l’iniziativa formativa possono essere avviati </a:t>
            </a:r>
            <a:r>
              <a:rPr lang="it-IT" sz="2400" u="sng" dirty="0"/>
              <a:t>solo </a:t>
            </a:r>
            <a:r>
              <a:rPr lang="it-IT" sz="2400" dirty="0">
                <a:solidFill>
                  <a:srgbClr val="00B0F0"/>
                </a:solidFill>
                <a:effectLst>
                  <a:outerShdw blurRad="38100" dist="38100" dir="2700000" algn="tl">
                    <a:srgbClr val="000000">
                      <a:alpha val="43137"/>
                    </a:srgbClr>
                  </a:outerShdw>
                </a:effectLst>
              </a:rPr>
              <a:t>successivamente</a:t>
            </a:r>
            <a:r>
              <a:rPr lang="it-IT" sz="2400" dirty="0">
                <a:solidFill>
                  <a:srgbClr val="00B0F0"/>
                </a:solidFill>
              </a:rPr>
              <a:t> </a:t>
            </a:r>
            <a:r>
              <a:rPr lang="it-IT" sz="2400" dirty="0"/>
              <a:t>alla data </a:t>
            </a:r>
            <a:r>
              <a:rPr lang="it-IT" sz="2400" dirty="0" smtClean="0"/>
              <a:t>di </a:t>
            </a:r>
            <a:r>
              <a:rPr lang="it-IT" sz="2400" b="1" dirty="0" smtClean="0">
                <a:effectLst>
                  <a:outerShdw blurRad="38100" dist="38100" dir="2700000" algn="tl">
                    <a:srgbClr val="000000">
                      <a:alpha val="43137"/>
                    </a:srgbClr>
                  </a:outerShdw>
                </a:effectLst>
              </a:rPr>
              <a:t>presentazione </a:t>
            </a:r>
            <a:r>
              <a:rPr lang="it-IT" sz="2400" b="1" dirty="0">
                <a:effectLst>
                  <a:outerShdw blurRad="38100" dist="38100" dir="2700000" algn="tl">
                    <a:srgbClr val="000000">
                      <a:alpha val="43137"/>
                    </a:srgbClr>
                  </a:outerShdw>
                </a:effectLst>
              </a:rPr>
              <a:t>della domanda </a:t>
            </a:r>
            <a:r>
              <a:rPr lang="it-IT" sz="2400" dirty="0"/>
              <a:t>di contributo e sono </a:t>
            </a:r>
            <a:r>
              <a:rPr lang="it-IT" sz="2400" dirty="0">
                <a:effectLst>
                  <a:outerShdw blurRad="38100" dist="38100" dir="2700000" algn="tl">
                    <a:srgbClr val="000000">
                      <a:alpha val="43137"/>
                    </a:srgbClr>
                  </a:outerShdw>
                </a:effectLst>
              </a:rPr>
              <a:t>avviati entro </a:t>
            </a:r>
            <a:r>
              <a:rPr lang="it-IT" sz="2400" dirty="0">
                <a:solidFill>
                  <a:srgbClr val="00B0F0"/>
                </a:solidFill>
                <a:effectLst>
                  <a:outerShdw blurRad="38100" dist="38100" dir="2700000" algn="tl">
                    <a:srgbClr val="000000">
                      <a:alpha val="43137"/>
                    </a:srgbClr>
                  </a:outerShdw>
                </a:effectLst>
              </a:rPr>
              <a:t>sessanta giorni</a:t>
            </a:r>
            <a:r>
              <a:rPr lang="it-IT" sz="2400" dirty="0">
                <a:solidFill>
                  <a:srgbClr val="00B0F0"/>
                </a:solidFill>
              </a:rPr>
              <a:t> </a:t>
            </a:r>
            <a:r>
              <a:rPr lang="it-IT" sz="2400" dirty="0">
                <a:effectLst>
                  <a:outerShdw blurRad="38100" dist="38100" dir="2700000" algn="tl">
                    <a:srgbClr val="000000">
                      <a:alpha val="43137"/>
                    </a:srgbClr>
                  </a:outerShdw>
                </a:effectLst>
              </a:rPr>
              <a:t>dalla</a:t>
            </a:r>
            <a:r>
              <a:rPr lang="it-IT" sz="2400" dirty="0"/>
              <a:t> data </a:t>
            </a:r>
            <a:r>
              <a:rPr lang="it-IT" sz="2400" dirty="0" smtClean="0"/>
              <a:t>di comunicazione </a:t>
            </a:r>
            <a:r>
              <a:rPr lang="it-IT" sz="2400" dirty="0"/>
              <a:t>della </a:t>
            </a:r>
            <a:r>
              <a:rPr lang="it-IT" sz="2400" dirty="0">
                <a:effectLst>
                  <a:outerShdw blurRad="38100" dist="38100" dir="2700000" algn="tl">
                    <a:srgbClr val="000000">
                      <a:alpha val="43137"/>
                    </a:srgbClr>
                  </a:outerShdw>
                </a:effectLst>
              </a:rPr>
              <a:t>concessione</a:t>
            </a:r>
            <a:r>
              <a:rPr lang="it-IT" sz="2400" dirty="0"/>
              <a:t> del </a:t>
            </a:r>
            <a:r>
              <a:rPr lang="it-IT" sz="2400" dirty="0" smtClean="0"/>
              <a:t>contributo (</a:t>
            </a:r>
            <a:r>
              <a:rPr lang="it-IT" sz="2400" b="1" dirty="0" smtClean="0">
                <a:solidFill>
                  <a:srgbClr val="00B0F0"/>
                </a:solidFill>
              </a:rPr>
              <a:t>non</a:t>
            </a:r>
            <a:r>
              <a:rPr lang="it-IT" sz="2400" dirty="0" smtClean="0"/>
              <a:t> serve comunicazione ufficiale di avvio progetto).</a:t>
            </a:r>
          </a:p>
          <a:p>
            <a:pPr marL="0" indent="0" algn="just">
              <a:spcBef>
                <a:spcPts val="1200"/>
              </a:spcBef>
              <a:buNone/>
            </a:pPr>
            <a:r>
              <a:rPr lang="it-IT" sz="2200" dirty="0" smtClean="0"/>
              <a:t>Il contributo può essere </a:t>
            </a:r>
            <a:r>
              <a:rPr lang="it-IT" sz="2200" dirty="0" smtClean="0">
                <a:solidFill>
                  <a:srgbClr val="00B050"/>
                </a:solidFill>
                <a:effectLst>
                  <a:outerShdw blurRad="38100" dist="38100" dir="2700000" algn="tl">
                    <a:srgbClr val="000000">
                      <a:alpha val="43137"/>
                    </a:srgbClr>
                  </a:outerShdw>
                </a:effectLst>
              </a:rPr>
              <a:t>cumulato</a:t>
            </a:r>
            <a:r>
              <a:rPr lang="it-IT" sz="2200" dirty="0" smtClean="0">
                <a:solidFill>
                  <a:srgbClr val="00B050"/>
                </a:solidFill>
              </a:rPr>
              <a:t> </a:t>
            </a:r>
            <a:r>
              <a:rPr lang="it-IT" sz="2200" dirty="0"/>
              <a:t>con altri </a:t>
            </a:r>
            <a:r>
              <a:rPr lang="it-IT" sz="2200" dirty="0" smtClean="0"/>
              <a:t>benefici regionali </a:t>
            </a:r>
            <a:r>
              <a:rPr lang="it-IT" sz="2200" dirty="0"/>
              <a:t>o di altri enti pubblici e privati, fino alla copertura della spesa effettivamente sostenuta. Qualora la somma dei contributi pubblici e privati </a:t>
            </a:r>
            <a:r>
              <a:rPr lang="it-IT" sz="2200" dirty="0" smtClean="0"/>
              <a:t>concessi, </a:t>
            </a:r>
            <a:r>
              <a:rPr lang="it-IT" sz="2200" dirty="0"/>
              <a:t>comprese le eventuali entrate generate dall’iniziativa, superi </a:t>
            </a:r>
            <a:r>
              <a:rPr lang="it-IT" sz="2200" dirty="0" smtClean="0"/>
              <a:t>l’importo della </a:t>
            </a:r>
            <a:r>
              <a:rPr lang="it-IT" sz="2200" dirty="0"/>
              <a:t>spesa effettivamente sostenuta per il progetto o iniziativa formativa, il contributo </a:t>
            </a:r>
            <a:r>
              <a:rPr lang="it-IT" sz="2200" dirty="0" smtClean="0"/>
              <a:t>regionale è </a:t>
            </a:r>
            <a:r>
              <a:rPr lang="it-IT" sz="2200" dirty="0"/>
              <a:t>proporzionalmente </a:t>
            </a:r>
            <a:r>
              <a:rPr lang="it-IT" sz="2200" dirty="0">
                <a:solidFill>
                  <a:srgbClr val="00B050"/>
                </a:solidFill>
                <a:effectLst>
                  <a:outerShdw blurRad="38100" dist="38100" dir="2700000" algn="tl">
                    <a:srgbClr val="000000">
                      <a:alpha val="43137"/>
                    </a:srgbClr>
                  </a:outerShdw>
                </a:effectLst>
              </a:rPr>
              <a:t>rideterminato</a:t>
            </a:r>
            <a:r>
              <a:rPr lang="it-IT" sz="2200" dirty="0"/>
              <a:t>.</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719717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sz="2800" dirty="0" smtClean="0">
                <a:solidFill>
                  <a:srgbClr val="21449C"/>
                </a:solidFill>
              </a:rPr>
              <a:t>CONCESSIONE ED EROGAZIONE DEI CONTRIBUTI</a:t>
            </a:r>
            <a:endParaRPr lang="it-IT" sz="2800" dirty="0">
              <a:solidFill>
                <a:srgbClr val="21449C"/>
              </a:solidFill>
            </a:endParaRPr>
          </a:p>
        </p:txBody>
      </p:sp>
      <p:sp>
        <p:nvSpPr>
          <p:cNvPr id="5" name="Segnaposto contenuto 4"/>
          <p:cNvSpPr>
            <a:spLocks noGrp="1"/>
          </p:cNvSpPr>
          <p:nvPr>
            <p:ph idx="1"/>
          </p:nvPr>
        </p:nvSpPr>
        <p:spPr>
          <a:xfrm>
            <a:off x="400051" y="1700808"/>
            <a:ext cx="8058151" cy="4320480"/>
          </a:xfrm>
        </p:spPr>
        <p:txBody>
          <a:bodyPr/>
          <a:lstStyle/>
          <a:p>
            <a:pPr marL="0" indent="0" algn="just">
              <a:buNone/>
            </a:pPr>
            <a:r>
              <a:rPr lang="it-IT" sz="2000" dirty="0"/>
              <a:t>I contributi sono concessi con decreto del Direttore del Servizio, entro </a:t>
            </a:r>
            <a:r>
              <a:rPr lang="it-IT" sz="2000" b="1" dirty="0">
                <a:solidFill>
                  <a:srgbClr val="21449C"/>
                </a:solidFill>
              </a:rPr>
              <a:t>sessanta giorni</a:t>
            </a:r>
            <a:r>
              <a:rPr lang="it-IT" sz="2000" dirty="0"/>
              <a:t> </a:t>
            </a:r>
            <a:r>
              <a:rPr lang="it-IT" sz="2000" dirty="0" smtClean="0"/>
              <a:t>dalla data </a:t>
            </a:r>
            <a:r>
              <a:rPr lang="it-IT" sz="2000" dirty="0"/>
              <a:t>di pubblicazione sul sito della Regione della graduatoria </a:t>
            </a:r>
            <a:r>
              <a:rPr lang="it-IT" sz="2000" dirty="0" smtClean="0"/>
              <a:t> e viene </a:t>
            </a:r>
            <a:r>
              <a:rPr lang="it-IT" sz="2000" dirty="0"/>
              <a:t>disposta, a titolo di </a:t>
            </a:r>
            <a:r>
              <a:rPr lang="it-IT" sz="2000" b="1" dirty="0">
                <a:solidFill>
                  <a:srgbClr val="0070C0"/>
                </a:solidFill>
              </a:rPr>
              <a:t>anticipo</a:t>
            </a:r>
            <a:r>
              <a:rPr lang="it-IT" sz="2000" dirty="0">
                <a:solidFill>
                  <a:srgbClr val="0070C0"/>
                </a:solidFill>
              </a:rPr>
              <a:t> </a:t>
            </a:r>
            <a:r>
              <a:rPr lang="it-IT" sz="2000" dirty="0" smtClean="0"/>
              <a:t>(e compatibilmente </a:t>
            </a:r>
            <a:r>
              <a:rPr lang="it-IT" sz="2000" dirty="0"/>
              <a:t>con i vincoli posti dal patto di stabilità e di </a:t>
            </a:r>
            <a:r>
              <a:rPr lang="it-IT" sz="2000" dirty="0" smtClean="0"/>
              <a:t>crescita) </a:t>
            </a:r>
            <a:r>
              <a:rPr lang="it-IT" sz="2000" dirty="0"/>
              <a:t>l’erogazione di un </a:t>
            </a:r>
            <a:r>
              <a:rPr lang="it-IT" sz="2000" dirty="0" smtClean="0"/>
              <a:t>importo pari </a:t>
            </a:r>
            <a:r>
              <a:rPr lang="it-IT" sz="2000" dirty="0"/>
              <a:t>al </a:t>
            </a:r>
            <a:r>
              <a:rPr lang="it-IT" sz="2400" b="1" dirty="0" smtClean="0">
                <a:solidFill>
                  <a:srgbClr val="21449C"/>
                </a:solidFill>
              </a:rPr>
              <a:t>60%</a:t>
            </a:r>
            <a:r>
              <a:rPr lang="it-IT" sz="2000" dirty="0" smtClean="0"/>
              <a:t> dell’ammontare </a:t>
            </a:r>
            <a:r>
              <a:rPr lang="it-IT" sz="2000" dirty="0"/>
              <a:t>del contributo concesso. All’erogazione del </a:t>
            </a:r>
            <a:r>
              <a:rPr lang="it-IT" sz="2000" b="1" dirty="0">
                <a:solidFill>
                  <a:srgbClr val="21449C"/>
                </a:solidFill>
              </a:rPr>
              <a:t>saldo</a:t>
            </a:r>
            <a:r>
              <a:rPr lang="it-IT" sz="2000" dirty="0"/>
              <a:t> del contributo si provvede a seguito dell’approvazione del </a:t>
            </a:r>
            <a:r>
              <a:rPr lang="it-IT" sz="2000" dirty="0" smtClean="0"/>
              <a:t>rendiconto di </a:t>
            </a:r>
            <a:r>
              <a:rPr lang="it-IT" sz="2000" dirty="0"/>
              <a:t>spesa, </a:t>
            </a:r>
            <a:r>
              <a:rPr lang="it-IT" sz="2000" dirty="0" smtClean="0"/>
              <a:t>entro </a:t>
            </a:r>
            <a:r>
              <a:rPr lang="it-IT" sz="2000" b="1" dirty="0">
                <a:solidFill>
                  <a:srgbClr val="21449C"/>
                </a:solidFill>
              </a:rPr>
              <a:t>sessanta giorni </a:t>
            </a:r>
            <a:r>
              <a:rPr lang="it-IT" sz="2000" dirty="0"/>
              <a:t>dalla data </a:t>
            </a:r>
            <a:r>
              <a:rPr lang="it-IT" sz="2000" dirty="0" smtClean="0"/>
              <a:t>di presentazione </a:t>
            </a:r>
            <a:r>
              <a:rPr lang="it-IT" sz="2000" dirty="0"/>
              <a:t>del rendiconto </a:t>
            </a:r>
            <a:r>
              <a:rPr lang="it-IT" sz="2000" dirty="0" smtClean="0"/>
              <a:t>medesimo, (compatibilmente </a:t>
            </a:r>
            <a:r>
              <a:rPr lang="it-IT" sz="2000" dirty="0"/>
              <a:t>con i vincoli del patto di stabilità e di </a:t>
            </a:r>
            <a:r>
              <a:rPr lang="it-IT" sz="2000" dirty="0" smtClean="0"/>
              <a:t>crescita). </a:t>
            </a:r>
          </a:p>
          <a:p>
            <a:pPr marL="0" indent="0" algn="just">
              <a:buNone/>
            </a:pPr>
            <a:r>
              <a:rPr lang="it-IT" sz="2000" dirty="0"/>
              <a:t>	</a:t>
            </a:r>
            <a:r>
              <a:rPr lang="it-IT" sz="2000" dirty="0" smtClean="0"/>
              <a:t>Il termine di </a:t>
            </a:r>
            <a:r>
              <a:rPr lang="it-IT" sz="2000" dirty="0"/>
              <a:t>rendicontazione è indicato nel decreto di </a:t>
            </a:r>
            <a:r>
              <a:rPr lang="it-IT" sz="2000" dirty="0" smtClean="0"/>
              <a:t>concessione ed è fissato </a:t>
            </a:r>
            <a:r>
              <a:rPr lang="it-IT" sz="2000" dirty="0"/>
              <a:t>al </a:t>
            </a:r>
            <a:r>
              <a:rPr lang="it-IT" sz="2400" b="1" dirty="0">
                <a:solidFill>
                  <a:srgbClr val="21449C"/>
                </a:solidFill>
                <a:effectLst>
                  <a:outerShdw blurRad="38100" dist="38100" dir="2700000" algn="tl">
                    <a:srgbClr val="000000">
                      <a:alpha val="43137"/>
                    </a:srgbClr>
                  </a:outerShdw>
                </a:effectLst>
              </a:rPr>
              <a:t>30 settembre </a:t>
            </a:r>
            <a:r>
              <a:rPr lang="it-IT" sz="2000" dirty="0">
                <a:solidFill>
                  <a:srgbClr val="21449C"/>
                </a:solidFill>
                <a:effectLst>
                  <a:outerShdw blurRad="38100" dist="38100" dir="2700000" algn="tl">
                    <a:srgbClr val="000000">
                      <a:alpha val="43137"/>
                    </a:srgbClr>
                  </a:outerShdw>
                </a:effectLst>
              </a:rPr>
              <a:t>dell’anno solare successivo</a:t>
            </a:r>
            <a:r>
              <a:rPr lang="it-IT" sz="2000" dirty="0"/>
              <a:t> </a:t>
            </a:r>
            <a:r>
              <a:rPr lang="it-IT" sz="2000" dirty="0" smtClean="0"/>
              <a:t>a quello </a:t>
            </a:r>
            <a:r>
              <a:rPr lang="it-IT" sz="2000" dirty="0"/>
              <a:t>di presentazione della domanda</a:t>
            </a:r>
            <a:r>
              <a:rPr lang="it-IT" sz="2000" dirty="0" smtClean="0"/>
              <a:t>.</a:t>
            </a:r>
          </a:p>
          <a:p>
            <a:pPr marL="0" indent="0" algn="just">
              <a:buNone/>
            </a:pPr>
            <a:r>
              <a:rPr lang="it-IT" sz="2000" dirty="0" smtClean="0"/>
              <a:t>	Eventuali </a:t>
            </a:r>
            <a:r>
              <a:rPr lang="it-IT" sz="2000" dirty="0"/>
              <a:t>richieste di proroga (</a:t>
            </a:r>
            <a:r>
              <a:rPr lang="it-IT" sz="2000" dirty="0" err="1">
                <a:solidFill>
                  <a:srgbClr val="21449C"/>
                </a:solidFill>
              </a:rPr>
              <a:t>max</a:t>
            </a:r>
            <a:r>
              <a:rPr lang="it-IT" sz="2000" dirty="0">
                <a:solidFill>
                  <a:srgbClr val="21449C"/>
                </a:solidFill>
              </a:rPr>
              <a:t> 6 mesi</a:t>
            </a:r>
            <a:r>
              <a:rPr lang="it-IT" sz="2000" dirty="0"/>
              <a:t>) devono essere presentate con istanza debitamente motivata </a:t>
            </a:r>
            <a:r>
              <a:rPr lang="it-IT" sz="2000" b="1" dirty="0">
                <a:solidFill>
                  <a:srgbClr val="00B050"/>
                </a:solidFill>
              </a:rPr>
              <a:t>prima</a:t>
            </a:r>
            <a:r>
              <a:rPr lang="it-IT" sz="2000" dirty="0">
                <a:solidFill>
                  <a:srgbClr val="00B050"/>
                </a:solidFill>
              </a:rPr>
              <a:t> </a:t>
            </a:r>
            <a:r>
              <a:rPr lang="it-IT" sz="2000" dirty="0"/>
              <a:t>dello scadere del termine di rendicontazione</a:t>
            </a:r>
          </a:p>
          <a:p>
            <a:pPr marL="0" indent="0" algn="just">
              <a:buNone/>
            </a:pPr>
            <a:r>
              <a:rPr lang="it-IT" sz="2000" dirty="0" smtClean="0">
                <a:solidFill>
                  <a:schemeClr val="bg1"/>
                </a:solidFill>
              </a:rPr>
              <a:t>Al </a:t>
            </a:r>
            <a:r>
              <a:rPr lang="it-IT" sz="2000" dirty="0">
                <a:solidFill>
                  <a:schemeClr val="bg1"/>
                </a:solidFill>
              </a:rPr>
              <a:t>fine di agevolare la presentazione del rendiconto, il Servizio predispone e rende disponibile sul sito internet regionale la relativa </a:t>
            </a:r>
            <a:r>
              <a:rPr lang="it-IT" sz="2000" u="sng" dirty="0">
                <a:solidFill>
                  <a:srgbClr val="00B050"/>
                </a:solidFill>
                <a:effectLst>
                  <a:outerShdw blurRad="38100" dist="38100" dir="2700000" algn="tl">
                    <a:srgbClr val="000000">
                      <a:alpha val="43137"/>
                    </a:srgbClr>
                  </a:outerShdw>
                </a:effectLst>
              </a:rPr>
              <a:t>modulistica</a:t>
            </a:r>
            <a:r>
              <a:rPr lang="it-IT" sz="2000" dirty="0"/>
              <a:t>.</a:t>
            </a:r>
          </a:p>
          <a:p>
            <a:pPr marL="0" indent="0" algn="just">
              <a:buNone/>
            </a:pPr>
            <a:endParaRPr lang="it-IT" sz="2000" dirty="0" smtClean="0"/>
          </a:p>
          <a:p>
            <a:pPr marL="0" indent="0" algn="just">
              <a:buNone/>
            </a:pPr>
            <a:endParaRPr lang="it-IT" sz="2000" dirty="0"/>
          </a:p>
        </p:txBody>
      </p:sp>
      <p:sp>
        <p:nvSpPr>
          <p:cNvPr id="6" name="Freccia a destra 5"/>
          <p:cNvSpPr/>
          <p:nvPr/>
        </p:nvSpPr>
        <p:spPr bwMode="auto">
          <a:xfrm>
            <a:off x="748960" y="4351403"/>
            <a:ext cx="360040" cy="24231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reccia a destra 7"/>
          <p:cNvSpPr/>
          <p:nvPr/>
        </p:nvSpPr>
        <p:spPr bwMode="auto">
          <a:xfrm>
            <a:off x="748960" y="5373216"/>
            <a:ext cx="360040" cy="24231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spTree>
    <p:extLst>
      <p:ext uri="{BB962C8B-B14F-4D97-AF65-F5344CB8AC3E}">
        <p14:creationId xmlns:p14="http://schemas.microsoft.com/office/powerpoint/2010/main" val="16761210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5" y="765177"/>
            <a:ext cx="7989887" cy="987425"/>
          </a:xfrm>
        </p:spPr>
        <p:txBody>
          <a:bodyPr/>
          <a:lstStyle/>
          <a:p>
            <a:pPr algn="ctr" eaLnBrk="1" hangingPunct="1">
              <a:defRPr/>
            </a:pPr>
            <a:r>
              <a:rPr lang="it-IT" sz="3200" cap="all" dirty="0" smtClean="0">
                <a:solidFill>
                  <a:schemeClr val="accent2"/>
                </a:solidFill>
              </a:rPr>
              <a:t>Beneficiari</a:t>
            </a:r>
          </a:p>
        </p:txBody>
      </p:sp>
      <p:graphicFrame>
        <p:nvGraphicFramePr>
          <p:cNvPr id="2" name="Diagramma 1"/>
          <p:cNvGraphicFramePr/>
          <p:nvPr>
            <p:extLst>
              <p:ext uri="{D42A27DB-BD31-4B8C-83A1-F6EECF244321}">
                <p14:modId xmlns:p14="http://schemas.microsoft.com/office/powerpoint/2010/main" val="2732164583"/>
              </p:ext>
            </p:extLst>
          </p:nvPr>
        </p:nvGraphicFramePr>
        <p:xfrm>
          <a:off x="107949" y="1628777"/>
          <a:ext cx="8640515" cy="4310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400000" flipV="1">
            <a:off x="6527881" y="3338388"/>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400000" flipV="1">
            <a:off x="6527884"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fade">
                                      <p:cBhvr>
                                        <p:cTn id="7" dur="2000"/>
                                        <p:tgtEl>
                                          <p:spTgt spid="69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smtClean="0">
                <a:solidFill>
                  <a:srgbClr val="21449C"/>
                </a:solidFill>
              </a:rPr>
              <a:t>RENDICONTAZIONE DELLA SPESA</a:t>
            </a:r>
            <a:endParaRPr lang="it-IT" dirty="0">
              <a:solidFill>
                <a:srgbClr val="21449C"/>
              </a:solidFill>
            </a:endParaRPr>
          </a:p>
        </p:txBody>
      </p:sp>
      <p:sp>
        <p:nvSpPr>
          <p:cNvPr id="5" name="Segnaposto contenuto 4"/>
          <p:cNvSpPr>
            <a:spLocks noGrp="1"/>
          </p:cNvSpPr>
          <p:nvPr>
            <p:ph idx="1"/>
          </p:nvPr>
        </p:nvSpPr>
        <p:spPr>
          <a:xfrm>
            <a:off x="395538" y="1700809"/>
            <a:ext cx="8058151" cy="4392488"/>
          </a:xfrm>
        </p:spPr>
        <p:txBody>
          <a:bodyPr/>
          <a:lstStyle/>
          <a:p>
            <a:pPr marL="0" indent="0">
              <a:buNone/>
            </a:pPr>
            <a:r>
              <a:rPr lang="it-IT" sz="2000" dirty="0" smtClean="0"/>
              <a:t>I </a:t>
            </a:r>
            <a:r>
              <a:rPr lang="it-IT" sz="2000" dirty="0"/>
              <a:t>beneficiari sono tenuti a presentare a titolo di </a:t>
            </a:r>
            <a:r>
              <a:rPr lang="it-IT" sz="2000" b="1" dirty="0">
                <a:effectLst>
                  <a:outerShdw blurRad="38100" dist="38100" dir="2700000" algn="tl">
                    <a:srgbClr val="000000">
                      <a:alpha val="43137"/>
                    </a:srgbClr>
                  </a:outerShdw>
                </a:effectLst>
              </a:rPr>
              <a:t>rendiconto</a:t>
            </a:r>
            <a:r>
              <a:rPr lang="it-IT" sz="2000" dirty="0"/>
              <a:t>:</a:t>
            </a:r>
          </a:p>
          <a:p>
            <a:pPr marL="0" indent="0" algn="just">
              <a:buNone/>
            </a:pPr>
            <a:r>
              <a:rPr lang="it-IT" sz="1900" b="1" dirty="0">
                <a:solidFill>
                  <a:srgbClr val="21449C"/>
                </a:solidFill>
              </a:rPr>
              <a:t>a) </a:t>
            </a:r>
            <a:r>
              <a:rPr lang="it-IT" sz="1900" dirty="0"/>
              <a:t>l’</a:t>
            </a:r>
            <a:r>
              <a:rPr lang="it-IT" sz="1900" b="1" dirty="0">
                <a:solidFill>
                  <a:srgbClr val="21449C"/>
                </a:solidFill>
              </a:rPr>
              <a:t>elenco analitico </a:t>
            </a:r>
            <a:r>
              <a:rPr lang="it-IT" sz="1900" dirty="0"/>
              <a:t>della documentazione giustificativa delle spese, redatta sul </a:t>
            </a:r>
            <a:r>
              <a:rPr lang="it-IT" sz="1900" dirty="0" smtClean="0"/>
              <a:t>modello predisposto </a:t>
            </a:r>
            <a:r>
              <a:rPr lang="it-IT" sz="1900" dirty="0"/>
              <a:t>dal Servizio, </a:t>
            </a:r>
            <a:r>
              <a:rPr lang="it-IT" sz="1900" u="sng" dirty="0"/>
              <a:t>esclusivamente in relazione all’utilizzo delle somme percepite a titolo </a:t>
            </a:r>
            <a:r>
              <a:rPr lang="it-IT" sz="1900" u="sng" dirty="0" smtClean="0"/>
              <a:t>di </a:t>
            </a:r>
            <a:r>
              <a:rPr lang="it-IT" sz="1900" b="1" u="sng" dirty="0" smtClean="0">
                <a:solidFill>
                  <a:srgbClr val="00B050"/>
                </a:solidFill>
              </a:rPr>
              <a:t>contributo</a:t>
            </a:r>
            <a:r>
              <a:rPr lang="it-IT" sz="1900" dirty="0" smtClean="0"/>
              <a:t>;</a:t>
            </a:r>
            <a:endParaRPr lang="it-IT" sz="1900" dirty="0"/>
          </a:p>
          <a:p>
            <a:pPr marL="0" indent="0" algn="just">
              <a:buNone/>
            </a:pPr>
            <a:r>
              <a:rPr lang="it-IT" sz="1900" b="1" dirty="0">
                <a:solidFill>
                  <a:srgbClr val="21449C"/>
                </a:solidFill>
              </a:rPr>
              <a:t>b)</a:t>
            </a:r>
            <a:r>
              <a:rPr lang="it-IT" sz="1900" dirty="0"/>
              <a:t> la </a:t>
            </a:r>
            <a:r>
              <a:rPr lang="it-IT" sz="1900" b="1" dirty="0">
                <a:solidFill>
                  <a:srgbClr val="21449C"/>
                </a:solidFill>
              </a:rPr>
              <a:t>relazione finale </a:t>
            </a:r>
            <a:r>
              <a:rPr lang="it-IT" sz="1900" dirty="0"/>
              <a:t>dettagliata sull’attività svolta, </a:t>
            </a:r>
            <a:r>
              <a:rPr lang="it-IT" sz="1900" dirty="0" smtClean="0"/>
              <a:t>indicando la </a:t>
            </a:r>
            <a:r>
              <a:rPr lang="it-IT" sz="1900" u="sng" dirty="0" smtClean="0"/>
              <a:t>data di </a:t>
            </a:r>
            <a:r>
              <a:rPr lang="it-IT" sz="1900" u="sng" dirty="0" smtClean="0">
                <a:solidFill>
                  <a:srgbClr val="00B050"/>
                </a:solidFill>
              </a:rPr>
              <a:t>inizio</a:t>
            </a:r>
            <a:r>
              <a:rPr lang="it-IT" sz="1900" u="sng" dirty="0" smtClean="0"/>
              <a:t> e </a:t>
            </a:r>
            <a:r>
              <a:rPr lang="it-IT" sz="1900" u="sng" dirty="0" smtClean="0">
                <a:solidFill>
                  <a:srgbClr val="00B050"/>
                </a:solidFill>
              </a:rPr>
              <a:t>fine</a:t>
            </a:r>
            <a:r>
              <a:rPr lang="it-IT" sz="1900" u="sng" dirty="0" smtClean="0"/>
              <a:t> progetto</a:t>
            </a:r>
            <a:r>
              <a:rPr lang="it-IT" sz="1900" dirty="0" smtClean="0"/>
              <a:t> e tutti i dati sugli </a:t>
            </a:r>
            <a:r>
              <a:rPr lang="it-IT" sz="1900" u="sng" dirty="0" smtClean="0">
                <a:solidFill>
                  <a:srgbClr val="00B050"/>
                </a:solidFill>
              </a:rPr>
              <a:t>associati</a:t>
            </a:r>
            <a:r>
              <a:rPr lang="it-IT" sz="1900" u="sng" dirty="0" smtClean="0"/>
              <a:t> partecipanti</a:t>
            </a:r>
            <a:r>
              <a:rPr lang="it-IT" sz="1900" dirty="0" smtClean="0"/>
              <a:t>, attestando </a:t>
            </a:r>
            <a:r>
              <a:rPr lang="it-IT" sz="1900" dirty="0"/>
              <a:t>che il progetto o iniziativa </a:t>
            </a:r>
            <a:r>
              <a:rPr lang="it-IT" sz="1900" dirty="0" smtClean="0"/>
              <a:t>è stato </a:t>
            </a:r>
            <a:r>
              <a:rPr lang="it-IT" sz="1900" dirty="0"/>
              <a:t>realizzato e che il contributo è stato impiegato in conformità ai fini per i quali è </a:t>
            </a:r>
            <a:r>
              <a:rPr lang="it-IT" sz="1900" dirty="0" smtClean="0"/>
              <a:t>stato concesso</a:t>
            </a:r>
            <a:r>
              <a:rPr lang="it-IT" sz="1900" dirty="0"/>
              <a:t>;</a:t>
            </a:r>
          </a:p>
          <a:p>
            <a:pPr marL="0" indent="0" algn="just">
              <a:buNone/>
            </a:pPr>
            <a:r>
              <a:rPr lang="it-IT" sz="1900" b="1" dirty="0">
                <a:solidFill>
                  <a:srgbClr val="21449C"/>
                </a:solidFill>
              </a:rPr>
              <a:t>c)</a:t>
            </a:r>
            <a:r>
              <a:rPr lang="it-IT" sz="1900" dirty="0"/>
              <a:t> la </a:t>
            </a:r>
            <a:r>
              <a:rPr lang="it-IT" sz="1900" b="1" dirty="0">
                <a:solidFill>
                  <a:srgbClr val="21449C"/>
                </a:solidFill>
              </a:rPr>
              <a:t>dichiarazione</a:t>
            </a:r>
            <a:r>
              <a:rPr lang="it-IT" sz="1900" dirty="0"/>
              <a:t> attestante l’</a:t>
            </a:r>
            <a:r>
              <a:rPr lang="it-IT" sz="1900" b="1" dirty="0">
                <a:solidFill>
                  <a:srgbClr val="00B0F0"/>
                </a:solidFill>
              </a:rPr>
              <a:t>importo totale </a:t>
            </a:r>
            <a:r>
              <a:rPr lang="it-IT" sz="1900" dirty="0"/>
              <a:t>della spesa effettivamente sostenuta </a:t>
            </a:r>
            <a:r>
              <a:rPr lang="it-IT" sz="1900" dirty="0" smtClean="0"/>
              <a:t>per il </a:t>
            </a:r>
            <a:r>
              <a:rPr lang="it-IT" sz="1900" dirty="0"/>
              <a:t>progetto o iniziativa formativa e l’entità e la provenienza di eventuali altri </a:t>
            </a:r>
            <a:r>
              <a:rPr lang="it-IT" sz="1900" dirty="0" smtClean="0"/>
              <a:t>contributi ottenuti </a:t>
            </a:r>
            <a:r>
              <a:rPr lang="it-IT" sz="1900" dirty="0"/>
              <a:t>per il medesimo progetto o iniziativa, comprese le eventuali entrate </a:t>
            </a:r>
            <a:r>
              <a:rPr lang="it-IT" sz="1900" dirty="0" smtClean="0"/>
              <a:t>generate dall’iniziativa</a:t>
            </a:r>
            <a:r>
              <a:rPr lang="it-IT" sz="1900" dirty="0"/>
              <a:t>, tenuto conto che la somma dei contributi ottenuti non deve </a:t>
            </a:r>
            <a:r>
              <a:rPr lang="it-IT" sz="1900" dirty="0" smtClean="0"/>
              <a:t>complessivamente superare </a:t>
            </a:r>
            <a:r>
              <a:rPr lang="it-IT" sz="1900" dirty="0"/>
              <a:t>l’ammontare della spesa effettivamente sostenuta dal beneficiario.</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418268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0051" y="990600"/>
            <a:ext cx="8348415" cy="762000"/>
          </a:xfrm>
        </p:spPr>
        <p:txBody>
          <a:bodyPr/>
          <a:lstStyle/>
          <a:p>
            <a:pPr algn="ctr"/>
            <a:r>
              <a:rPr lang="it-IT" sz="3000" dirty="0" smtClean="0">
                <a:solidFill>
                  <a:srgbClr val="21449C"/>
                </a:solidFill>
              </a:rPr>
              <a:t>REVOCA e RIDETERMINAZIONE DEL CONTRIBUTO</a:t>
            </a:r>
            <a:endParaRPr lang="it-IT" sz="3000" dirty="0"/>
          </a:p>
        </p:txBody>
      </p:sp>
      <p:sp>
        <p:nvSpPr>
          <p:cNvPr id="3" name="Segnaposto contenuto 2"/>
          <p:cNvSpPr>
            <a:spLocks noGrp="1"/>
          </p:cNvSpPr>
          <p:nvPr>
            <p:ph idx="1"/>
          </p:nvPr>
        </p:nvSpPr>
        <p:spPr>
          <a:xfrm>
            <a:off x="395538" y="1700808"/>
            <a:ext cx="8420423" cy="4248472"/>
          </a:xfrm>
        </p:spPr>
        <p:txBody>
          <a:bodyPr/>
          <a:lstStyle/>
          <a:p>
            <a:pPr marL="0" indent="0">
              <a:buNone/>
            </a:pPr>
            <a:r>
              <a:rPr lang="it-IT" sz="2000" dirty="0"/>
              <a:t>Il contributo è </a:t>
            </a:r>
            <a:r>
              <a:rPr lang="it-IT" sz="2000" b="1" dirty="0" smtClean="0">
                <a:solidFill>
                  <a:srgbClr val="FF0000"/>
                </a:solidFill>
              </a:rPr>
              <a:t>REVOCATO</a:t>
            </a:r>
            <a:r>
              <a:rPr lang="it-IT" sz="2000" dirty="0"/>
              <a:t> </a:t>
            </a:r>
            <a:r>
              <a:rPr lang="it-IT" sz="2000" dirty="0" smtClean="0"/>
              <a:t>nei </a:t>
            </a:r>
            <a:r>
              <a:rPr lang="it-IT" sz="2000" dirty="0"/>
              <a:t>seguenti casi:</a:t>
            </a:r>
          </a:p>
          <a:p>
            <a:pPr marL="0" indent="0">
              <a:buNone/>
            </a:pPr>
            <a:r>
              <a:rPr lang="it-IT" sz="2000" b="1" dirty="0">
                <a:solidFill>
                  <a:srgbClr val="21449C"/>
                </a:solidFill>
              </a:rPr>
              <a:t>a)</a:t>
            </a:r>
            <a:r>
              <a:rPr lang="it-IT" sz="2000" dirty="0"/>
              <a:t> rinuncia del beneficiario;</a:t>
            </a:r>
          </a:p>
          <a:p>
            <a:pPr marL="0" indent="0" algn="just">
              <a:buNone/>
            </a:pPr>
            <a:r>
              <a:rPr lang="it-IT" sz="2000" b="1" dirty="0">
                <a:solidFill>
                  <a:srgbClr val="21449C"/>
                </a:solidFill>
              </a:rPr>
              <a:t>b)</a:t>
            </a:r>
            <a:r>
              <a:rPr lang="it-IT" sz="2000" dirty="0"/>
              <a:t> venir meno dei requisiti di ammissibilità </a:t>
            </a:r>
            <a:r>
              <a:rPr lang="it-IT" sz="2000" dirty="0" smtClean="0"/>
              <a:t>dichiarati </a:t>
            </a:r>
            <a:r>
              <a:rPr lang="it-IT" sz="2000" dirty="0"/>
              <a:t>all’atto </a:t>
            </a:r>
            <a:r>
              <a:rPr lang="it-IT" sz="2000" dirty="0" smtClean="0"/>
              <a:t>di presentazione </a:t>
            </a:r>
            <a:r>
              <a:rPr lang="it-IT" sz="2000" dirty="0"/>
              <a:t>della domanda;</a:t>
            </a:r>
          </a:p>
          <a:p>
            <a:pPr marL="0" indent="0">
              <a:buNone/>
            </a:pPr>
            <a:r>
              <a:rPr lang="it-IT" sz="2000" b="1" dirty="0">
                <a:solidFill>
                  <a:srgbClr val="21449C"/>
                </a:solidFill>
              </a:rPr>
              <a:t>c)</a:t>
            </a:r>
            <a:r>
              <a:rPr lang="it-IT" sz="2000" dirty="0"/>
              <a:t> </a:t>
            </a:r>
            <a:r>
              <a:rPr lang="it-IT" sz="2000" b="1" u="sng" dirty="0">
                <a:solidFill>
                  <a:srgbClr val="FF0000"/>
                </a:solidFill>
              </a:rPr>
              <a:t>mancata presentazione del rendiconto nei termini </a:t>
            </a:r>
            <a:r>
              <a:rPr lang="it-IT" sz="2000" b="1" u="sng" dirty="0" smtClean="0">
                <a:solidFill>
                  <a:srgbClr val="FF0000"/>
                </a:solidFill>
              </a:rPr>
              <a:t>stabiliti</a:t>
            </a:r>
            <a:r>
              <a:rPr lang="it-IT" sz="2000" dirty="0" smtClean="0"/>
              <a:t>;</a:t>
            </a:r>
            <a:endParaRPr lang="it-IT" sz="2000" dirty="0"/>
          </a:p>
          <a:p>
            <a:pPr marL="0" indent="0" algn="just">
              <a:buNone/>
            </a:pPr>
            <a:r>
              <a:rPr lang="it-IT" sz="2000" b="1" dirty="0">
                <a:solidFill>
                  <a:srgbClr val="21449C"/>
                </a:solidFill>
              </a:rPr>
              <a:t>d) </a:t>
            </a:r>
            <a:r>
              <a:rPr lang="it-IT" sz="2000" dirty="0"/>
              <a:t>mancata realizzazione ovvero modifica sostanziale del progetto o iniziativa </a:t>
            </a:r>
            <a:r>
              <a:rPr lang="it-IT" sz="2000" dirty="0" smtClean="0"/>
              <a:t>formativa originariamente </a:t>
            </a:r>
            <a:r>
              <a:rPr lang="it-IT" sz="2000" dirty="0"/>
              <a:t>programmati;</a:t>
            </a:r>
          </a:p>
          <a:p>
            <a:pPr marL="0" indent="0">
              <a:buNone/>
            </a:pPr>
            <a:r>
              <a:rPr lang="it-IT" sz="2000" b="1" dirty="0">
                <a:solidFill>
                  <a:srgbClr val="21449C"/>
                </a:solidFill>
              </a:rPr>
              <a:t>e) </a:t>
            </a:r>
            <a:r>
              <a:rPr lang="it-IT" sz="2000" dirty="0"/>
              <a:t>rendicontazione di un importo </a:t>
            </a:r>
            <a:r>
              <a:rPr lang="it-IT" sz="2000" b="1" dirty="0">
                <a:solidFill>
                  <a:srgbClr val="21449C"/>
                </a:solidFill>
              </a:rPr>
              <a:t>inferiore al </a:t>
            </a:r>
            <a:r>
              <a:rPr lang="it-IT" sz="2000" b="1" dirty="0" smtClean="0">
                <a:solidFill>
                  <a:srgbClr val="21449C"/>
                </a:solidFill>
              </a:rPr>
              <a:t>50 %</a:t>
            </a:r>
            <a:r>
              <a:rPr lang="it-IT" sz="2000" dirty="0" smtClean="0"/>
              <a:t> del </a:t>
            </a:r>
            <a:r>
              <a:rPr lang="it-IT" sz="2000" dirty="0"/>
              <a:t>contributo concesso.</a:t>
            </a:r>
          </a:p>
          <a:p>
            <a:pPr marL="0" indent="0" algn="just">
              <a:buNone/>
            </a:pPr>
            <a:r>
              <a:rPr lang="it-IT" sz="2000" dirty="0" smtClean="0"/>
              <a:t>La </a:t>
            </a:r>
            <a:r>
              <a:rPr lang="it-IT" sz="2000" b="1" dirty="0">
                <a:solidFill>
                  <a:srgbClr val="FF0000"/>
                </a:solidFill>
              </a:rPr>
              <a:t>revoca</a:t>
            </a:r>
            <a:r>
              <a:rPr lang="it-IT" sz="2000" dirty="0"/>
              <a:t> del contributo comporta l’obbligo di </a:t>
            </a:r>
            <a:r>
              <a:rPr lang="it-IT" sz="2000" b="1" dirty="0">
                <a:solidFill>
                  <a:srgbClr val="21449C"/>
                </a:solidFill>
              </a:rPr>
              <a:t>restituzione</a:t>
            </a:r>
            <a:r>
              <a:rPr lang="it-IT" sz="2000" dirty="0"/>
              <a:t> delle somme percepite, </a:t>
            </a:r>
            <a:r>
              <a:rPr lang="it-IT" sz="2000" dirty="0" smtClean="0"/>
              <a:t>secondo quanto </a:t>
            </a:r>
            <a:r>
              <a:rPr lang="it-IT" sz="2000" dirty="0"/>
              <a:t>previsto dall’articolo 49 della legge regionale 7/2000.</a:t>
            </a:r>
          </a:p>
          <a:p>
            <a:pPr marL="0" indent="0" algn="just">
              <a:buNone/>
            </a:pPr>
            <a:r>
              <a:rPr lang="it-IT" sz="2000" dirty="0" smtClean="0"/>
              <a:t>Qualora </a:t>
            </a:r>
            <a:r>
              <a:rPr lang="it-IT" sz="2000" dirty="0"/>
              <a:t>la spesa rendicontata, risulti </a:t>
            </a:r>
            <a:r>
              <a:rPr lang="it-IT" sz="2000" b="1" dirty="0">
                <a:solidFill>
                  <a:srgbClr val="21449C"/>
                </a:solidFill>
              </a:rPr>
              <a:t>inferiore</a:t>
            </a:r>
            <a:r>
              <a:rPr lang="it-IT" sz="2000" dirty="0"/>
              <a:t> al contributo concesso, si procede </a:t>
            </a:r>
            <a:r>
              <a:rPr lang="it-IT" sz="2000" dirty="0" smtClean="0"/>
              <a:t>alla </a:t>
            </a:r>
            <a:r>
              <a:rPr lang="it-IT" sz="2000" b="1" dirty="0" smtClean="0">
                <a:solidFill>
                  <a:srgbClr val="21449C"/>
                </a:solidFill>
              </a:rPr>
              <a:t>rideterminazione</a:t>
            </a:r>
            <a:r>
              <a:rPr lang="it-IT" sz="2000" dirty="0" smtClean="0"/>
              <a:t> </a:t>
            </a:r>
            <a:r>
              <a:rPr lang="it-IT" sz="2000" dirty="0"/>
              <a:t>del contributo medesimo.</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76547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3995936" y="116632"/>
            <a:ext cx="5148064" cy="648072"/>
          </a:xfrm>
        </p:spPr>
        <p:txBody>
          <a:bodyPr/>
          <a:lstStyle/>
          <a:p>
            <a:pPr eaLnBrk="1" hangingPunct="1"/>
            <a:r>
              <a:rPr lang="it-IT" dirty="0" smtClean="0">
                <a:solidFill>
                  <a:srgbClr val="FF0000"/>
                </a:solidFill>
              </a:rPr>
              <a:t>Per ulteriori informazioni</a:t>
            </a:r>
          </a:p>
        </p:txBody>
      </p:sp>
      <p:sp>
        <p:nvSpPr>
          <p:cNvPr id="96259" name="Rectangle 3"/>
          <p:cNvSpPr>
            <a:spLocks noGrp="1" noChangeArrowheads="1"/>
          </p:cNvSpPr>
          <p:nvPr>
            <p:ph type="body" idx="1"/>
          </p:nvPr>
        </p:nvSpPr>
        <p:spPr>
          <a:xfrm>
            <a:off x="107504" y="908721"/>
            <a:ext cx="9217024" cy="5112568"/>
          </a:xfrm>
        </p:spPr>
        <p:txBody>
          <a:bodyPr/>
          <a:lstStyle/>
          <a:p>
            <a:pPr marL="0" indent="0" eaLnBrk="1" hangingPunct="1">
              <a:buNone/>
              <a:defRPr/>
            </a:pPr>
            <a:endParaRPr lang="it-IT" sz="2000" b="1" dirty="0" smtClean="0"/>
          </a:p>
          <a:p>
            <a:pPr marL="0" indent="0" algn="ctr" eaLnBrk="1" hangingPunct="1">
              <a:buNone/>
              <a:defRPr/>
            </a:pPr>
            <a:r>
              <a:rPr lang="it-IT" sz="2400" b="1" dirty="0" smtClean="0">
                <a:solidFill>
                  <a:srgbClr val="000000"/>
                </a:solidFill>
              </a:rPr>
              <a:t>	</a:t>
            </a:r>
            <a:r>
              <a:rPr lang="it-IT" sz="3200" b="1" i="1" dirty="0" smtClean="0">
                <a:effectLst>
                  <a:outerShdw blurRad="38100" dist="38100" dir="2700000" algn="tl">
                    <a:srgbClr val="000000">
                      <a:alpha val="43137"/>
                    </a:srgbClr>
                  </a:outerShdw>
                </a:effectLst>
                <a:hlinkClick r:id="rId2"/>
              </a:rPr>
              <a:t>www.regione.fvg.it</a:t>
            </a:r>
            <a:endParaRPr lang="it-IT" sz="3200" b="1" i="1" dirty="0" smtClean="0">
              <a:effectLst>
                <a:outerShdw blurRad="38100" dist="38100" dir="2700000" algn="tl">
                  <a:srgbClr val="000000">
                    <a:alpha val="43137"/>
                  </a:srgbClr>
                </a:outerShdw>
              </a:effectLst>
            </a:endParaRPr>
          </a:p>
          <a:p>
            <a:pPr marL="0" indent="0" eaLnBrk="1" hangingPunct="1">
              <a:buNone/>
              <a:defRPr/>
            </a:pPr>
            <a:r>
              <a:rPr lang="it-IT" sz="3200" b="1" i="1" dirty="0" smtClean="0"/>
              <a:t>In alto selezionare il riquadro </a:t>
            </a:r>
            <a:r>
              <a:rPr lang="it-IT" sz="3200" b="1" i="1" dirty="0" smtClean="0">
                <a:solidFill>
                  <a:srgbClr val="FF0000"/>
                </a:solidFill>
              </a:rPr>
              <a:t>CULTURA SPORT</a:t>
            </a:r>
          </a:p>
          <a:p>
            <a:pPr marL="0" indent="0" algn="ctr" eaLnBrk="1" hangingPunct="1">
              <a:buNone/>
              <a:defRPr/>
            </a:pPr>
            <a:r>
              <a:rPr lang="it-IT" sz="3200" b="1" i="1" dirty="0" smtClean="0"/>
              <a:t>Selezionare </a:t>
            </a:r>
            <a:r>
              <a:rPr lang="it-IT" sz="3200" b="1" i="1" dirty="0" smtClean="0">
                <a:solidFill>
                  <a:srgbClr val="FF0000"/>
                </a:solidFill>
              </a:rPr>
              <a:t> </a:t>
            </a:r>
            <a:r>
              <a:rPr lang="it-IT" sz="3200" b="1" i="1" dirty="0" smtClean="0">
                <a:solidFill>
                  <a:srgbClr val="0070C0"/>
                </a:solidFill>
              </a:rPr>
              <a:t>SOLIDARIETA’</a:t>
            </a:r>
          </a:p>
          <a:p>
            <a:pPr marL="0" indent="0" eaLnBrk="1" hangingPunct="1">
              <a:buNone/>
              <a:defRPr/>
            </a:pPr>
            <a:r>
              <a:rPr lang="it-IT" sz="3200" b="1" i="1" dirty="0" smtClean="0"/>
              <a:t>Selezionare:</a:t>
            </a:r>
          </a:p>
          <a:p>
            <a:pPr marL="0" indent="0" algn="ctr" eaLnBrk="1" hangingPunct="1">
              <a:buNone/>
              <a:defRPr/>
            </a:pPr>
            <a:r>
              <a:rPr lang="it-IT" sz="3200" b="1" dirty="0" smtClean="0">
                <a:solidFill>
                  <a:srgbClr val="00B050"/>
                </a:solidFill>
              </a:rPr>
              <a:t>Contributi </a:t>
            </a:r>
            <a:r>
              <a:rPr lang="it-IT" sz="3200" b="1" dirty="0">
                <a:solidFill>
                  <a:srgbClr val="00B050"/>
                </a:solidFill>
              </a:rPr>
              <a:t>per progetti di formazione o di utilità </a:t>
            </a:r>
            <a:r>
              <a:rPr lang="it-IT" sz="3200" b="1" dirty="0" smtClean="0">
                <a:solidFill>
                  <a:srgbClr val="00B050"/>
                </a:solidFill>
              </a:rPr>
              <a:t>sociale</a:t>
            </a:r>
            <a:endParaRPr lang="it-IT" sz="3200" b="1" dirty="0">
              <a:solidFill>
                <a:srgbClr val="00B050"/>
              </a:solidFill>
            </a:endParaRPr>
          </a:p>
          <a:p>
            <a:pPr marL="0" indent="0" algn="ctr" eaLnBrk="1" hangingPunct="1">
              <a:buNone/>
              <a:defRPr/>
            </a:pPr>
            <a:r>
              <a:rPr lang="it-IT" sz="3200" i="1" dirty="0">
                <a:solidFill>
                  <a:srgbClr val="0070C0"/>
                </a:solidFill>
                <a:effectLst>
                  <a:outerShdw blurRad="38100" dist="38100" dir="2700000" algn="tl">
                    <a:srgbClr val="000000">
                      <a:alpha val="43137"/>
                    </a:srgbClr>
                  </a:outerShdw>
                </a:effectLst>
              </a:rPr>
              <a:t>grazie</a:t>
            </a:r>
          </a:p>
          <a:p>
            <a:pPr marL="0" indent="0" algn="ctr" eaLnBrk="1" hangingPunct="1">
              <a:buNone/>
              <a:defRPr/>
            </a:pPr>
            <a:r>
              <a:rPr lang="it-IT" sz="3200" i="1" dirty="0">
                <a:solidFill>
                  <a:srgbClr val="0070C0"/>
                </a:solidFill>
                <a:effectLst>
                  <a:outerShdw blurRad="38100" dist="38100" dir="2700000" algn="tl">
                    <a:srgbClr val="000000">
                      <a:alpha val="43137"/>
                    </a:srgbClr>
                  </a:outerShdw>
                </a:effectLst>
              </a:rPr>
              <a:t>stefania.cilli@regione.fvg.it </a:t>
            </a:r>
          </a:p>
          <a:p>
            <a:pPr marL="0" indent="0" algn="ctr" eaLnBrk="1" hangingPunct="1">
              <a:buNone/>
              <a:defRPr/>
            </a:pPr>
            <a:endParaRPr lang="it-IT" sz="3200" b="1" dirty="0" smtClean="0">
              <a:solidFill>
                <a:srgbClr val="00B050"/>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6392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96258"/>
                                        </p:tgtEl>
                                        <p:attrNameLst>
                                          <p:attrName>style.visibility</p:attrName>
                                        </p:attrNameLst>
                                      </p:cBhvr>
                                      <p:to>
                                        <p:strVal val="visible"/>
                                      </p:to>
                                    </p:set>
                                    <p:animEffect transition="in" filter="fade">
                                      <p:cBhvr>
                                        <p:cTn id="7" dur="600">
                                          <p:stCondLst>
                                            <p:cond delay="0"/>
                                          </p:stCondLst>
                                        </p:cTn>
                                        <p:tgtEl>
                                          <p:spTgt spid="96258"/>
                                        </p:tgtEl>
                                      </p:cBhvr>
                                    </p:animEffect>
                                    <p:anim calcmode="lin" valueType="num">
                                      <p:cBhvr>
                                        <p:cTn id="8" dur="600" fill="hold">
                                          <p:stCondLst>
                                            <p:cond delay="0"/>
                                          </p:stCondLst>
                                        </p:cTn>
                                        <p:tgtEl>
                                          <p:spTgt spid="9625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9625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9625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7505" y="1124745"/>
            <a:ext cx="8928547" cy="792088"/>
          </a:xfrm>
        </p:spPr>
        <p:txBody>
          <a:bodyPr/>
          <a:lstStyle/>
          <a:p>
            <a:pPr algn="ctr" eaLnBrk="1" hangingPunct="1">
              <a:defRPr/>
            </a:pPr>
            <a:r>
              <a:rPr lang="it-IT" sz="3200" cap="all" dirty="0" smtClean="0">
                <a:solidFill>
                  <a:schemeClr val="accent6"/>
                </a:solidFill>
              </a:rPr>
              <a:t>I BENEFICIARI</a:t>
            </a:r>
          </a:p>
        </p:txBody>
      </p:sp>
      <p:sp>
        <p:nvSpPr>
          <p:cNvPr id="23555" name="Rectangle 3"/>
          <p:cNvSpPr>
            <a:spLocks noGrp="1" noChangeArrowheads="1"/>
          </p:cNvSpPr>
          <p:nvPr>
            <p:ph type="body" idx="1"/>
          </p:nvPr>
        </p:nvSpPr>
        <p:spPr>
          <a:xfrm>
            <a:off x="179512" y="1844824"/>
            <a:ext cx="8964488" cy="3960440"/>
          </a:xfrm>
        </p:spPr>
        <p:txBody>
          <a:bodyPr/>
          <a:lstStyle/>
          <a:p>
            <a:pPr marL="0" indent="0" algn="ctr" eaLnBrk="1" hangingPunct="1">
              <a:buNone/>
              <a:defRPr/>
            </a:pPr>
            <a:r>
              <a:rPr lang="it-IT" sz="2400" dirty="0" smtClean="0">
                <a:solidFill>
                  <a:srgbClr val="0070C0"/>
                </a:solidFill>
              </a:rPr>
              <a:t>DEVONO ESSERE ISCRITTI, </a:t>
            </a:r>
          </a:p>
          <a:p>
            <a:pPr marL="0" indent="0" algn="ctr" eaLnBrk="1" hangingPunct="1">
              <a:buNone/>
              <a:defRPr/>
            </a:pPr>
            <a:r>
              <a:rPr lang="it-IT" sz="2400" u="sng" dirty="0" smtClean="0">
                <a:solidFill>
                  <a:srgbClr val="0070C0"/>
                </a:solidFill>
              </a:rPr>
              <a:t>ALLA DATA DI PRESENTAZIONE DELLA DOMANDA</a:t>
            </a:r>
            <a:r>
              <a:rPr lang="it-IT" sz="2400" dirty="0" smtClean="0">
                <a:solidFill>
                  <a:srgbClr val="0070C0"/>
                </a:solidFill>
              </a:rPr>
              <a:t>, </a:t>
            </a:r>
          </a:p>
          <a:p>
            <a:pPr marL="0" indent="0" algn="ctr" eaLnBrk="1" hangingPunct="1">
              <a:buNone/>
              <a:defRPr/>
            </a:pPr>
            <a:r>
              <a:rPr lang="it-IT" sz="2400" dirty="0" smtClean="0">
                <a:solidFill>
                  <a:srgbClr val="0070C0"/>
                </a:solidFill>
              </a:rPr>
              <a:t>NEL </a:t>
            </a:r>
            <a:r>
              <a:rPr lang="it-IT" sz="2400" b="1" dirty="0" smtClean="0">
                <a:solidFill>
                  <a:srgbClr val="0070C0"/>
                </a:solidFill>
              </a:rPr>
              <a:t>REGISTRO REGIONALE</a:t>
            </a:r>
          </a:p>
          <a:p>
            <a:pPr marL="0" indent="0" algn="ctr" eaLnBrk="1" hangingPunct="1">
              <a:buNone/>
              <a:defRPr/>
            </a:pPr>
            <a:r>
              <a:rPr lang="it-IT" sz="2400" dirty="0" smtClean="0">
                <a:solidFill>
                  <a:srgbClr val="0070C0"/>
                </a:solidFill>
              </a:rPr>
              <a:t>DELLE ASSOCIAZIONI DI PROMOZIONE SOCIALE</a:t>
            </a:r>
            <a:endParaRPr lang="it-IT" sz="1400" dirty="0" smtClean="0">
              <a:solidFill>
                <a:srgbClr val="0070C0"/>
              </a:solidFill>
            </a:endParaRPr>
          </a:p>
          <a:p>
            <a:pPr marL="0" indent="0" algn="ctr" eaLnBrk="1" hangingPunct="1">
              <a:lnSpc>
                <a:spcPct val="80000"/>
              </a:lnSpc>
              <a:buFontTx/>
              <a:buNone/>
              <a:defRPr/>
            </a:pPr>
            <a:r>
              <a:rPr lang="it-IT" sz="1400" b="1" dirty="0" smtClean="0"/>
              <a:t>(Art. 20  L.R. 23/2012)</a:t>
            </a:r>
          </a:p>
          <a:p>
            <a:pPr marL="0" indent="0" algn="ctr" eaLnBrk="1" hangingPunct="1">
              <a:lnSpc>
                <a:spcPct val="80000"/>
              </a:lnSpc>
              <a:buFontTx/>
              <a:buNone/>
              <a:defRPr/>
            </a:pPr>
            <a:endParaRPr lang="it-IT" sz="1400" b="1" i="1" dirty="0" smtClean="0">
              <a:solidFill>
                <a:srgbClr val="21449C"/>
              </a:solidFill>
            </a:endParaRPr>
          </a:p>
          <a:p>
            <a:pPr marL="0" indent="0" algn="ctr" eaLnBrk="1" hangingPunct="1">
              <a:lnSpc>
                <a:spcPct val="80000"/>
              </a:lnSpc>
              <a:buFontTx/>
              <a:buNone/>
              <a:defRPr/>
            </a:pPr>
            <a:r>
              <a:rPr lang="it-IT" sz="2000" b="1" i="1" dirty="0">
                <a:solidFill>
                  <a:srgbClr val="FF0000"/>
                </a:solidFill>
              </a:rPr>
              <a:t>N.B.: nell’ambito di un partenariato, </a:t>
            </a:r>
            <a:r>
              <a:rPr lang="it-IT" sz="2000" b="1" i="1" u="sng" dirty="0">
                <a:solidFill>
                  <a:srgbClr val="FF0000"/>
                </a:solidFill>
              </a:rPr>
              <a:t>tutte le organizzazioni partecipanti </a:t>
            </a:r>
          </a:p>
          <a:p>
            <a:pPr marL="0" indent="0" algn="ctr" eaLnBrk="1" hangingPunct="1">
              <a:lnSpc>
                <a:spcPct val="80000"/>
              </a:lnSpc>
              <a:buFontTx/>
              <a:buNone/>
              <a:defRPr/>
            </a:pPr>
            <a:r>
              <a:rPr lang="it-IT" sz="2000" b="1" i="1" dirty="0">
                <a:solidFill>
                  <a:srgbClr val="FF0000"/>
                </a:solidFill>
              </a:rPr>
              <a:t>devono essere </a:t>
            </a:r>
            <a:r>
              <a:rPr lang="it-IT" sz="2000" b="1" i="1" dirty="0" smtClean="0">
                <a:solidFill>
                  <a:srgbClr val="FF0000"/>
                </a:solidFill>
              </a:rPr>
              <a:t>iscritte</a:t>
            </a:r>
          </a:p>
          <a:p>
            <a:pPr marL="0" indent="0" algn="ctr" eaLnBrk="1" hangingPunct="1">
              <a:lnSpc>
                <a:spcPct val="80000"/>
              </a:lnSpc>
              <a:buFontTx/>
              <a:buNone/>
              <a:defRPr/>
            </a:pPr>
            <a:endParaRPr lang="it-IT" sz="2000" b="1" i="1" dirty="0">
              <a:solidFill>
                <a:srgbClr val="FF0000"/>
              </a:solidFill>
            </a:endParaRPr>
          </a:p>
          <a:p>
            <a:pPr marL="0" indent="0" algn="ctr" eaLnBrk="1" hangingPunct="1">
              <a:lnSpc>
                <a:spcPct val="80000"/>
              </a:lnSpc>
              <a:buFontTx/>
              <a:buNone/>
              <a:defRPr/>
            </a:pPr>
            <a:r>
              <a:rPr lang="it-IT" sz="3000" b="1" i="1" u="sng" dirty="0">
                <a:solidFill>
                  <a:srgbClr val="00B050"/>
                </a:solidFill>
              </a:rPr>
              <a:t>NON</a:t>
            </a:r>
            <a:r>
              <a:rPr lang="it-IT" sz="3000" b="1" i="1" dirty="0">
                <a:solidFill>
                  <a:srgbClr val="00B050"/>
                </a:solidFill>
              </a:rPr>
              <a:t> è considerato partenariato quello </a:t>
            </a:r>
            <a:endParaRPr lang="it-IT" sz="3000" b="1" i="1" dirty="0" smtClean="0">
              <a:solidFill>
                <a:srgbClr val="00B050"/>
              </a:solidFill>
            </a:endParaRPr>
          </a:p>
          <a:p>
            <a:pPr marL="0" indent="0" algn="ctr" eaLnBrk="1" hangingPunct="1">
              <a:lnSpc>
                <a:spcPct val="80000"/>
              </a:lnSpc>
              <a:buFontTx/>
              <a:buNone/>
              <a:defRPr/>
            </a:pPr>
            <a:r>
              <a:rPr lang="it-IT" sz="3000" b="1" i="1" u="sng" dirty="0" smtClean="0">
                <a:solidFill>
                  <a:srgbClr val="00B050"/>
                </a:solidFill>
              </a:rPr>
              <a:t>tra </a:t>
            </a:r>
            <a:r>
              <a:rPr lang="it-IT" sz="3000" b="1" i="1" u="sng" dirty="0">
                <a:solidFill>
                  <a:srgbClr val="00B050"/>
                </a:solidFill>
              </a:rPr>
              <a:t>articolazioni territoriali di una </a:t>
            </a:r>
            <a:r>
              <a:rPr lang="it-IT" sz="3000" b="1" i="1" u="sng" dirty="0" smtClean="0">
                <a:solidFill>
                  <a:srgbClr val="00B050"/>
                </a:solidFill>
              </a:rPr>
              <a:t>APS</a:t>
            </a:r>
            <a:endParaRPr lang="it-IT" sz="3000" b="1" i="1" u="sng" dirty="0">
              <a:solidFill>
                <a:srgbClr val="00B050"/>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ppt_x</p:attrName>
                                        </p:attrNameLst>
                                      </p:cBhvr>
                                      <p:tavLst>
                                        <p:tav tm="0">
                                          <p:val>
                                            <p:strVal val="#ppt_x-.2"/>
                                          </p:val>
                                        </p:tav>
                                        <p:tav tm="100000">
                                          <p:val>
                                            <p:strVal val="#ppt_x"/>
                                          </p:val>
                                        </p:tav>
                                      </p:tavLst>
                                    </p:anim>
                                    <p:anim calcmode="lin" valueType="num">
                                      <p:cBhvr>
                                        <p:cTn id="8" dur="1000" fill="hold"/>
                                        <p:tgtEl>
                                          <p:spTgt spid="235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Effect transition="in" filter="fade">
                                      <p:cBhvr>
                                        <p:cTn id="14" dur="500"/>
                                        <p:tgtEl>
                                          <p:spTgt spid="23555">
                                            <p:txEl>
                                              <p:pRg st="0" end="0"/>
                                            </p:txEl>
                                          </p:spTgt>
                                        </p:tgtEl>
                                      </p:cBhvr>
                                    </p:animEffect>
                                    <p:anim calcmode="lin" valueType="num">
                                      <p:cBhvr>
                                        <p:cTn id="15"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55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3555">
                                            <p:txEl>
                                              <p:pRg st="1" end="1"/>
                                            </p:txEl>
                                          </p:spTgt>
                                        </p:tgtEl>
                                        <p:attrNameLst>
                                          <p:attrName>style.visibility</p:attrName>
                                        </p:attrNameLst>
                                      </p:cBhvr>
                                      <p:to>
                                        <p:strVal val="visible"/>
                                      </p:to>
                                    </p:set>
                                    <p:animEffect transition="in" filter="fade">
                                      <p:cBhvr>
                                        <p:cTn id="21" dur="500"/>
                                        <p:tgtEl>
                                          <p:spTgt spid="23555">
                                            <p:txEl>
                                              <p:pRg st="1" end="1"/>
                                            </p:txEl>
                                          </p:spTgt>
                                        </p:tgtEl>
                                      </p:cBhvr>
                                    </p:animEffect>
                                    <p:anim calcmode="lin" valueType="num">
                                      <p:cBhvr>
                                        <p:cTn id="22"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355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3555">
                                            <p:txEl>
                                              <p:pRg st="2" end="2"/>
                                            </p:txEl>
                                          </p:spTgt>
                                        </p:tgtEl>
                                        <p:attrNameLst>
                                          <p:attrName>style.visibility</p:attrName>
                                        </p:attrNameLst>
                                      </p:cBhvr>
                                      <p:to>
                                        <p:strVal val="visible"/>
                                      </p:to>
                                    </p:set>
                                    <p:animEffect transition="in" filter="fade">
                                      <p:cBhvr>
                                        <p:cTn id="28" dur="500"/>
                                        <p:tgtEl>
                                          <p:spTgt spid="23555">
                                            <p:txEl>
                                              <p:pRg st="2" end="2"/>
                                            </p:txEl>
                                          </p:spTgt>
                                        </p:tgtEl>
                                      </p:cBhvr>
                                    </p:animEffect>
                                    <p:anim calcmode="lin" valueType="num">
                                      <p:cBhvr>
                                        <p:cTn id="2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355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3555">
                                            <p:txEl>
                                              <p:pRg st="3" end="3"/>
                                            </p:txEl>
                                          </p:spTgt>
                                        </p:tgtEl>
                                        <p:attrNameLst>
                                          <p:attrName>style.visibility</p:attrName>
                                        </p:attrNameLst>
                                      </p:cBhvr>
                                      <p:to>
                                        <p:strVal val="visible"/>
                                      </p:to>
                                    </p:set>
                                    <p:animEffect transition="in" filter="fade">
                                      <p:cBhvr>
                                        <p:cTn id="35" dur="500"/>
                                        <p:tgtEl>
                                          <p:spTgt spid="23555">
                                            <p:txEl>
                                              <p:pRg st="3" end="3"/>
                                            </p:txEl>
                                          </p:spTgt>
                                        </p:tgtEl>
                                      </p:cBhvr>
                                    </p:animEffect>
                                    <p:anim calcmode="lin" valueType="num">
                                      <p:cBhvr>
                                        <p:cTn id="36"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355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3555">
                                            <p:txEl>
                                              <p:pRg st="4" end="4"/>
                                            </p:txEl>
                                          </p:spTgt>
                                        </p:tgtEl>
                                        <p:attrNameLst>
                                          <p:attrName>style.visibility</p:attrName>
                                        </p:attrNameLst>
                                      </p:cBhvr>
                                      <p:to>
                                        <p:strVal val="visible"/>
                                      </p:to>
                                    </p:set>
                                    <p:animEffect transition="in" filter="fade">
                                      <p:cBhvr>
                                        <p:cTn id="42" dur="500"/>
                                        <p:tgtEl>
                                          <p:spTgt spid="23555">
                                            <p:txEl>
                                              <p:pRg st="4" end="4"/>
                                            </p:txEl>
                                          </p:spTgt>
                                        </p:tgtEl>
                                      </p:cBhvr>
                                    </p:animEffect>
                                    <p:anim calcmode="lin" valueType="num">
                                      <p:cBhvr>
                                        <p:cTn id="43"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355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6" y="1010816"/>
            <a:ext cx="8058151" cy="762000"/>
          </a:xfrm>
        </p:spPr>
        <p:txBody>
          <a:bodyPr/>
          <a:lstStyle/>
          <a:p>
            <a:pPr algn="ctr"/>
            <a:r>
              <a:rPr lang="it-IT" dirty="0" smtClean="0">
                <a:solidFill>
                  <a:schemeClr val="accent2"/>
                </a:solidFill>
              </a:rPr>
              <a:t/>
            </a:r>
            <a:br>
              <a:rPr lang="it-IT" dirty="0" smtClean="0">
                <a:solidFill>
                  <a:schemeClr val="accent2"/>
                </a:solidFill>
              </a:rPr>
            </a:br>
            <a:r>
              <a:rPr lang="it-IT" dirty="0" smtClean="0">
                <a:solidFill>
                  <a:schemeClr val="accent2"/>
                </a:solidFill>
              </a:rPr>
              <a:t>LA DOMANDA </a:t>
            </a:r>
            <a:br>
              <a:rPr lang="it-IT" dirty="0" smtClean="0">
                <a:solidFill>
                  <a:schemeClr val="accent2"/>
                </a:solidFill>
              </a:rPr>
            </a:br>
            <a:r>
              <a:rPr lang="it-IT" sz="2400" dirty="0" smtClean="0">
                <a:solidFill>
                  <a:schemeClr val="accent2"/>
                </a:solidFill>
              </a:rPr>
              <a:t>va firmata in originale allegando documento d’identità</a:t>
            </a:r>
            <a:br>
              <a:rPr lang="it-IT" sz="2400" dirty="0" smtClean="0">
                <a:solidFill>
                  <a:schemeClr val="accent2"/>
                </a:solidFill>
              </a:rPr>
            </a:br>
            <a:r>
              <a:rPr lang="it-IT" sz="2400" u="sng" dirty="0" smtClean="0">
                <a:solidFill>
                  <a:schemeClr val="accent2"/>
                </a:solidFill>
              </a:rPr>
              <a:t>oppure</a:t>
            </a:r>
            <a:r>
              <a:rPr lang="it-IT" sz="2400" dirty="0" smtClean="0">
                <a:solidFill>
                  <a:schemeClr val="accent2"/>
                </a:solidFill>
              </a:rPr>
              <a:t> sottoscritta con firma digitale</a:t>
            </a:r>
            <a:endParaRPr lang="it-IT" sz="2400" dirty="0"/>
          </a:p>
        </p:txBody>
      </p:sp>
      <p:sp>
        <p:nvSpPr>
          <p:cNvPr id="3" name="Segnaposto contenuto 2"/>
          <p:cNvSpPr>
            <a:spLocks noGrp="1"/>
          </p:cNvSpPr>
          <p:nvPr>
            <p:ph idx="1"/>
          </p:nvPr>
        </p:nvSpPr>
        <p:spPr>
          <a:xfrm>
            <a:off x="400051" y="1981200"/>
            <a:ext cx="8420423" cy="3968080"/>
          </a:xfrm>
        </p:spPr>
        <p:txBody>
          <a:bodyPr/>
          <a:lstStyle/>
          <a:p>
            <a:pPr marL="0" indent="0" algn="just">
              <a:buNone/>
            </a:pPr>
            <a:endParaRPr lang="it-IT" sz="2400" dirty="0" smtClean="0"/>
          </a:p>
          <a:p>
            <a:pPr marL="0" indent="0" algn="just">
              <a:spcAft>
                <a:spcPts val="600"/>
              </a:spcAft>
              <a:buNone/>
            </a:pPr>
            <a:r>
              <a:rPr lang="it-IT" sz="2000" dirty="0" smtClean="0"/>
              <a:t>SULLA BASE DELLA </a:t>
            </a:r>
            <a:r>
              <a:rPr lang="it-IT" sz="2000" b="1" dirty="0" smtClean="0"/>
              <a:t>MODULISTICA</a:t>
            </a:r>
            <a:r>
              <a:rPr lang="it-IT" sz="2000" dirty="0" smtClean="0"/>
              <a:t> PUBBLICATA </a:t>
            </a:r>
            <a:r>
              <a:rPr lang="it-IT" sz="2000" b="1" dirty="0" smtClean="0"/>
              <a:t>SUL SITO WEB</a:t>
            </a:r>
            <a:r>
              <a:rPr lang="it-IT" sz="2000" dirty="0" smtClean="0"/>
              <a:t> DELLA REGIONE FVG (con l’osservanza delle vigenti disposizioni in materia di imposta di bollo)</a:t>
            </a:r>
          </a:p>
          <a:p>
            <a:pPr marL="0" indent="0" algn="ctr">
              <a:spcAft>
                <a:spcPts val="600"/>
              </a:spcAft>
              <a:buNone/>
            </a:pPr>
            <a:endParaRPr lang="it-IT" sz="2000" dirty="0" smtClean="0"/>
          </a:p>
          <a:p>
            <a:pPr marL="0" indent="0" algn="just">
              <a:spcAft>
                <a:spcPts val="600"/>
              </a:spcAft>
              <a:buNone/>
            </a:pPr>
            <a:r>
              <a:rPr lang="it-IT" sz="2000" dirty="0" smtClean="0"/>
              <a:t>	</a:t>
            </a:r>
            <a:r>
              <a:rPr lang="it-IT" dirty="0" smtClean="0">
                <a:solidFill>
                  <a:srgbClr val="006600"/>
                </a:solidFill>
              </a:rPr>
              <a:t>Dal </a:t>
            </a:r>
            <a:r>
              <a:rPr lang="it-IT" b="1" dirty="0">
                <a:solidFill>
                  <a:srgbClr val="006600"/>
                </a:solidFill>
              </a:rPr>
              <a:t>1° gennaio 2018</a:t>
            </a:r>
            <a:r>
              <a:rPr lang="it-IT" dirty="0">
                <a:solidFill>
                  <a:srgbClr val="006600"/>
                </a:solidFill>
              </a:rPr>
              <a:t>, tutti gli enti del Terzo settore (ETS), comprese le </a:t>
            </a:r>
            <a:r>
              <a:rPr lang="it-IT" dirty="0" smtClean="0">
                <a:solidFill>
                  <a:srgbClr val="006600"/>
                </a:solidFill>
              </a:rPr>
              <a:t>associazioni </a:t>
            </a:r>
            <a:r>
              <a:rPr lang="it-IT" dirty="0">
                <a:solidFill>
                  <a:srgbClr val="006600"/>
                </a:solidFill>
              </a:rPr>
              <a:t>di promozione sociale (APS) iscritte nel Registro </a:t>
            </a:r>
            <a:r>
              <a:rPr lang="it-IT" dirty="0" smtClean="0">
                <a:solidFill>
                  <a:srgbClr val="006600"/>
                </a:solidFill>
              </a:rPr>
              <a:t>regionale, sono </a:t>
            </a:r>
            <a:r>
              <a:rPr lang="it-IT" b="1" dirty="0">
                <a:solidFill>
                  <a:srgbClr val="006600"/>
                </a:solidFill>
              </a:rPr>
              <a:t>esenti dall'imposta di bollo</a:t>
            </a:r>
            <a:r>
              <a:rPr lang="it-IT" dirty="0">
                <a:solidFill>
                  <a:srgbClr val="006600"/>
                </a:solidFill>
              </a:rPr>
              <a:t>, ai sensi del </a:t>
            </a:r>
            <a:r>
              <a:rPr lang="it-IT" dirty="0" err="1">
                <a:solidFill>
                  <a:srgbClr val="006600"/>
                </a:solidFill>
              </a:rPr>
              <a:t>D.Lgs.</a:t>
            </a:r>
            <a:r>
              <a:rPr lang="it-IT" dirty="0">
                <a:solidFill>
                  <a:srgbClr val="006600"/>
                </a:solidFill>
              </a:rPr>
              <a:t> n. </a:t>
            </a:r>
            <a:r>
              <a:rPr lang="it-IT" smtClean="0">
                <a:solidFill>
                  <a:srgbClr val="006600"/>
                </a:solidFill>
              </a:rPr>
              <a:t>117/2017 </a:t>
            </a:r>
            <a:r>
              <a:rPr lang="it-IT" dirty="0" smtClean="0">
                <a:solidFill>
                  <a:srgbClr val="006600"/>
                </a:solidFill>
              </a:rPr>
              <a:t>art. </a:t>
            </a:r>
            <a:r>
              <a:rPr lang="it-IT" dirty="0">
                <a:solidFill>
                  <a:srgbClr val="006600"/>
                </a:solidFill>
              </a:rPr>
              <a:t>82, comma 5.</a:t>
            </a:r>
          </a:p>
          <a:p>
            <a:pPr marL="0" indent="0" algn="ctr">
              <a:spcAft>
                <a:spcPts val="600"/>
              </a:spcAft>
              <a:buNone/>
            </a:pPr>
            <a:endParaRPr lang="it-IT" sz="2000" b="1" dirty="0"/>
          </a:p>
        </p:txBody>
      </p:sp>
      <p:sp>
        <p:nvSpPr>
          <p:cNvPr id="6" name="CasellaDiTesto 5"/>
          <p:cNvSpPr txBox="1"/>
          <p:nvPr/>
        </p:nvSpPr>
        <p:spPr>
          <a:xfrm>
            <a:off x="4168791" y="116632"/>
            <a:ext cx="4248472" cy="769441"/>
          </a:xfrm>
          <a:prstGeom prst="rect">
            <a:avLst/>
          </a:prstGeom>
          <a:noFill/>
        </p:spPr>
        <p:txBody>
          <a:bodyPr wrap="square" rtlCol="0">
            <a:spAutoFit/>
          </a:bodyPr>
          <a:lstStyle/>
          <a:p>
            <a:r>
              <a:rPr lang="it-IT" dirty="0" smtClean="0">
                <a:solidFill>
                  <a:srgbClr val="FF0000"/>
                </a:solidFill>
              </a:rPr>
              <a:t>CONTRIBUTI APS</a:t>
            </a:r>
            <a:endParaRPr lang="it-IT" dirty="0">
              <a:solidFill>
                <a:srgbClr val="FF0000"/>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reccia a destra 3"/>
          <p:cNvSpPr/>
          <p:nvPr/>
        </p:nvSpPr>
        <p:spPr bwMode="auto">
          <a:xfrm>
            <a:off x="258913" y="3933056"/>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spTree>
    <p:extLst>
      <p:ext uri="{BB962C8B-B14F-4D97-AF65-F5344CB8AC3E}">
        <p14:creationId xmlns:p14="http://schemas.microsoft.com/office/powerpoint/2010/main" val="76651600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br>
              <a:rPr lang="it-IT" dirty="0" smtClean="0"/>
            </a:br>
            <a:r>
              <a:rPr lang="it-IT" dirty="0"/>
              <a:t>	</a:t>
            </a:r>
            <a:r>
              <a:rPr lang="it-IT" dirty="0" smtClean="0"/>
              <a:t>			    </a:t>
            </a:r>
            <a:r>
              <a:rPr lang="it-IT" dirty="0" smtClean="0">
                <a:solidFill>
                  <a:srgbClr val="FF0000"/>
                </a:solidFill>
              </a:rPr>
              <a:t>CONTRIBUTI APS</a:t>
            </a:r>
            <a:r>
              <a:rPr lang="it-IT" dirty="0" smtClean="0"/>
              <a:t/>
            </a:r>
            <a:br>
              <a:rPr lang="it-IT" dirty="0" smtClean="0"/>
            </a:br>
            <a:r>
              <a:rPr lang="it-IT" dirty="0"/>
              <a:t/>
            </a:r>
            <a:br>
              <a:rPr lang="it-IT" dirty="0"/>
            </a:br>
            <a:r>
              <a:rPr lang="it-IT" dirty="0" smtClean="0"/>
              <a:t>corredata </a:t>
            </a:r>
            <a:r>
              <a:rPr lang="it-IT" dirty="0"/>
              <a:t>dall’</a:t>
            </a:r>
            <a:r>
              <a:rPr lang="it-IT" dirty="0">
                <a:solidFill>
                  <a:srgbClr val="00B050"/>
                </a:solidFill>
              </a:rPr>
              <a:t>ALLEGATO B </a:t>
            </a:r>
            <a:r>
              <a:rPr lang="it-IT" dirty="0" smtClean="0">
                <a:solidFill>
                  <a:srgbClr val="00B050"/>
                </a:solidFill>
              </a:rPr>
              <a:t>(progetti) </a:t>
            </a:r>
            <a:br>
              <a:rPr lang="it-IT" dirty="0" smtClean="0">
                <a:solidFill>
                  <a:srgbClr val="00B050"/>
                </a:solidFill>
              </a:rPr>
            </a:br>
            <a:r>
              <a:rPr lang="it-IT" dirty="0" smtClean="0">
                <a:solidFill>
                  <a:srgbClr val="00B050"/>
                </a:solidFill>
              </a:rPr>
              <a:t>o </a:t>
            </a:r>
            <a:r>
              <a:rPr lang="it-IT" dirty="0">
                <a:solidFill>
                  <a:srgbClr val="00B050"/>
                </a:solidFill>
              </a:rPr>
              <a:t>C (formazione) </a:t>
            </a:r>
            <a:r>
              <a:rPr lang="it-IT" dirty="0"/>
              <a:t>alla:</a:t>
            </a:r>
            <a:br>
              <a:rPr lang="it-IT" dirty="0"/>
            </a:br>
            <a:endParaRPr lang="it-IT" dirty="0"/>
          </a:p>
        </p:txBody>
      </p:sp>
      <p:sp>
        <p:nvSpPr>
          <p:cNvPr id="3" name="Segnaposto contenuto 2"/>
          <p:cNvSpPr>
            <a:spLocks noGrp="1"/>
          </p:cNvSpPr>
          <p:nvPr>
            <p:ph idx="1"/>
          </p:nvPr>
        </p:nvSpPr>
        <p:spPr/>
        <p:txBody>
          <a:bodyPr/>
          <a:lstStyle/>
          <a:p>
            <a:endParaRPr lang="it-IT" b="1" dirty="0"/>
          </a:p>
          <a:p>
            <a:pPr marL="0" indent="0">
              <a:buNone/>
            </a:pPr>
            <a:endParaRPr lang="it-IT" b="1" dirty="0" smtClean="0"/>
          </a:p>
          <a:p>
            <a:pPr marL="0" indent="0">
              <a:buNone/>
            </a:pPr>
            <a:r>
              <a:rPr lang="it-IT" b="1" dirty="0"/>
              <a:t>	</a:t>
            </a:r>
            <a:r>
              <a:rPr lang="it-IT" b="1" dirty="0" smtClean="0"/>
              <a:t>DIREZIONE </a:t>
            </a:r>
            <a:r>
              <a:rPr lang="it-IT" b="1" dirty="0"/>
              <a:t>CENTRALE CULTURA, SPORT e </a:t>
            </a:r>
            <a:r>
              <a:rPr lang="it-IT" b="1" dirty="0" smtClean="0"/>
              <a:t>			SOLIDARIETA</a:t>
            </a:r>
            <a:r>
              <a:rPr lang="it-IT" dirty="0" smtClean="0"/>
              <a:t>’</a:t>
            </a:r>
          </a:p>
          <a:p>
            <a:pPr marL="0" indent="0" algn="ctr">
              <a:buNone/>
            </a:pPr>
            <a:r>
              <a:rPr lang="it-IT" dirty="0" smtClean="0"/>
              <a:t>Servizio </a:t>
            </a:r>
            <a:r>
              <a:rPr lang="it-IT" dirty="0"/>
              <a:t>Volontariato e lingue minoritarie</a:t>
            </a:r>
          </a:p>
          <a:p>
            <a:pPr marL="0" indent="0" algn="ctr">
              <a:spcAft>
                <a:spcPts val="600"/>
              </a:spcAft>
              <a:buNone/>
            </a:pPr>
            <a:r>
              <a:rPr lang="it-IT" sz="3200" b="1" u="sng" dirty="0"/>
              <a:t>entro e non oltre </a:t>
            </a:r>
            <a:r>
              <a:rPr lang="it-IT" sz="3200" b="1" dirty="0">
                <a:solidFill>
                  <a:srgbClr val="FF0000"/>
                </a:solidFill>
              </a:rPr>
              <a:t>il </a:t>
            </a:r>
            <a:r>
              <a:rPr lang="it-IT" sz="3200" b="1" u="sng" dirty="0">
                <a:solidFill>
                  <a:srgbClr val="00B0F0"/>
                </a:solidFill>
                <a:effectLst>
                  <a:outerShdw blurRad="38100" dist="38100" dir="2700000" algn="tl">
                    <a:srgbClr val="000000">
                      <a:alpha val="43137"/>
                    </a:srgbClr>
                  </a:outerShdw>
                </a:effectLst>
              </a:rPr>
              <a:t>28 febbraio 2018</a:t>
            </a:r>
            <a:r>
              <a:rPr lang="it-IT" sz="3200" b="1" dirty="0">
                <a:solidFill>
                  <a:srgbClr val="00B0F0"/>
                </a:solidFill>
                <a:effectLst>
                  <a:outerShdw blurRad="38100" dist="38100" dir="2700000" algn="tl">
                    <a:srgbClr val="000000">
                      <a:alpha val="43137"/>
                    </a:srgbClr>
                  </a:outerShdw>
                </a:effectLst>
              </a:rPr>
              <a:t> </a:t>
            </a:r>
          </a:p>
          <a:p>
            <a:pPr marL="0" indent="0" algn="ctr">
              <a:spcAft>
                <a:spcPts val="600"/>
              </a:spcAft>
              <a:buNone/>
            </a:pPr>
            <a:r>
              <a:rPr lang="it-IT" sz="3200" b="1" dirty="0" smtClean="0">
                <a:solidFill>
                  <a:srgbClr val="FF0000"/>
                </a:solidFill>
              </a:rPr>
              <a:t>tramite </a:t>
            </a:r>
            <a:r>
              <a:rPr lang="it-IT" sz="3200" b="1" dirty="0">
                <a:solidFill>
                  <a:srgbClr val="FF0000"/>
                </a:solidFill>
              </a:rPr>
              <a:t>PEC	</a:t>
            </a:r>
            <a:r>
              <a:rPr lang="it-IT" sz="3400" b="1" u="sng" dirty="0" smtClean="0">
                <a:effectLst>
                  <a:outerShdw blurRad="38100" dist="38100" dir="2700000" algn="tl">
                    <a:srgbClr val="000000">
                      <a:alpha val="43137"/>
                    </a:srgbClr>
                  </a:outerShdw>
                </a:effectLst>
              </a:rPr>
              <a:t>cultura@certregione.fvg.it </a:t>
            </a:r>
            <a:endParaRPr lang="it-IT" sz="3400" b="1" u="sng" dirty="0">
              <a:effectLst>
                <a:outerShdw blurRad="38100" dist="38100" dir="2700000" algn="tl">
                  <a:srgbClr val="000000">
                    <a:alpha val="43137"/>
                  </a:srgbClr>
                </a:outerShdw>
              </a:effectLst>
            </a:endParaRPr>
          </a:p>
        </p:txBody>
      </p:sp>
      <p:sp>
        <p:nvSpPr>
          <p:cNvPr id="4" name="Freccia a destra 3"/>
          <p:cNvSpPr/>
          <p:nvPr/>
        </p:nvSpPr>
        <p:spPr bwMode="auto">
          <a:xfrm>
            <a:off x="251520" y="3002903"/>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spTree>
    <p:extLst>
      <p:ext uri="{BB962C8B-B14F-4D97-AF65-F5344CB8AC3E}">
        <p14:creationId xmlns:p14="http://schemas.microsoft.com/office/powerpoint/2010/main" val="17469652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0" indent="0" algn="ctr">
              <a:spcAft>
                <a:spcPts val="600"/>
              </a:spcAft>
            </a:pPr>
            <a:r>
              <a:rPr lang="it-IT" dirty="0">
                <a:solidFill>
                  <a:schemeClr val="accent2"/>
                </a:solidFill>
              </a:rPr>
              <a:t>LA CASELLA DI POSTA ELETTRONICA</a:t>
            </a:r>
            <a:endParaRPr lang="it-IT" dirty="0">
              <a:solidFill>
                <a:schemeClr val="accent2"/>
              </a:solidFill>
              <a:effectLst>
                <a:outerShdw blurRad="38100" dist="38100" dir="2700000" algn="tl">
                  <a:srgbClr val="000000">
                    <a:alpha val="43137"/>
                  </a:srgbClr>
                </a:outerShdw>
              </a:effectLst>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392312370"/>
              </p:ext>
            </p:extLst>
          </p:nvPr>
        </p:nvGraphicFramePr>
        <p:xfrm>
          <a:off x="400051" y="1981200"/>
          <a:ext cx="8058151"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sellaDiTesto 3"/>
          <p:cNvSpPr txBox="1"/>
          <p:nvPr/>
        </p:nvSpPr>
        <p:spPr>
          <a:xfrm>
            <a:off x="4168790" y="116632"/>
            <a:ext cx="4579673" cy="769441"/>
          </a:xfrm>
          <a:prstGeom prst="rect">
            <a:avLst/>
          </a:prstGeom>
          <a:noFill/>
        </p:spPr>
        <p:txBody>
          <a:bodyPr wrap="square" rtlCol="0">
            <a:spAutoFit/>
          </a:bodyPr>
          <a:lstStyle/>
          <a:p>
            <a:r>
              <a:rPr lang="it-IT" b="1" dirty="0" smtClean="0">
                <a:solidFill>
                  <a:srgbClr val="FF0000"/>
                </a:solidFill>
              </a:rPr>
              <a:t>CONTRIBUTI APS</a:t>
            </a:r>
            <a:endParaRPr lang="it-IT" b="1" dirty="0">
              <a:solidFill>
                <a:srgbClr val="FF0000"/>
              </a:solidFill>
            </a:endParaRPr>
          </a:p>
        </p:txBody>
      </p:sp>
    </p:spTree>
    <p:extLst>
      <p:ext uri="{BB962C8B-B14F-4D97-AF65-F5344CB8AC3E}">
        <p14:creationId xmlns:p14="http://schemas.microsoft.com/office/powerpoint/2010/main" val="355010697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80728"/>
            <a:ext cx="8058150" cy="762000"/>
          </a:xfrm>
        </p:spPr>
        <p:txBody>
          <a:bodyPr/>
          <a:lstStyle/>
          <a:p>
            <a:pPr algn="ctr"/>
            <a:r>
              <a:rPr lang="it-IT" dirty="0" smtClean="0">
                <a:solidFill>
                  <a:schemeClr val="accent2"/>
                </a:solidFill>
              </a:rPr>
              <a:t/>
            </a:r>
            <a:br>
              <a:rPr lang="it-IT" dirty="0" smtClean="0">
                <a:solidFill>
                  <a:schemeClr val="accent2"/>
                </a:solidFill>
              </a:rPr>
            </a:br>
            <a:r>
              <a:rPr lang="it-IT" dirty="0" smtClean="0">
                <a:solidFill>
                  <a:schemeClr val="accent2"/>
                </a:solidFill>
              </a:rPr>
              <a:t>ALLA DOMANDA (se in partenariato) </a:t>
            </a:r>
            <a:br>
              <a:rPr lang="it-IT" dirty="0" smtClean="0">
                <a:solidFill>
                  <a:schemeClr val="accent2"/>
                </a:solidFill>
              </a:rPr>
            </a:br>
            <a:endParaRPr lang="it-IT" sz="2400" dirty="0"/>
          </a:p>
        </p:txBody>
      </p:sp>
      <p:graphicFrame>
        <p:nvGraphicFramePr>
          <p:cNvPr id="9" name="Segnaposto contenuto 8"/>
          <p:cNvGraphicFramePr>
            <a:graphicFrameLocks noGrp="1"/>
          </p:cNvGraphicFramePr>
          <p:nvPr>
            <p:ph idx="1"/>
            <p:extLst>
              <p:ext uri="{D42A27DB-BD31-4B8C-83A1-F6EECF244321}">
                <p14:modId xmlns:p14="http://schemas.microsoft.com/office/powerpoint/2010/main" val="3278658958"/>
              </p:ext>
            </p:extLst>
          </p:nvPr>
        </p:nvGraphicFramePr>
        <p:xfrm>
          <a:off x="400050" y="1981200"/>
          <a:ext cx="8420422"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p:cNvSpPr txBox="1"/>
          <p:nvPr/>
        </p:nvSpPr>
        <p:spPr>
          <a:xfrm>
            <a:off x="4168790" y="116632"/>
            <a:ext cx="4579673" cy="769441"/>
          </a:xfrm>
          <a:prstGeom prst="rect">
            <a:avLst/>
          </a:prstGeom>
          <a:noFill/>
        </p:spPr>
        <p:txBody>
          <a:bodyPr wrap="square" rtlCol="0">
            <a:spAutoFit/>
          </a:bodyPr>
          <a:lstStyle/>
          <a:p>
            <a:r>
              <a:rPr lang="it-IT" b="1" dirty="0" smtClean="0">
                <a:solidFill>
                  <a:srgbClr val="FF0000"/>
                </a:solidFill>
              </a:rPr>
              <a:t>CONTRIBUTI APS</a:t>
            </a:r>
            <a:endParaRPr lang="it-IT" b="1" dirty="0">
              <a:solidFill>
                <a:srgbClr val="FF0000"/>
              </a:solidFill>
            </a:endParaRPr>
          </a:p>
        </p:txBody>
      </p:sp>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400000" flipV="1">
            <a:off x="6603415" y="3338390"/>
            <a:ext cx="5030787"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reccia a destra 4"/>
          <p:cNvSpPr/>
          <p:nvPr/>
        </p:nvSpPr>
        <p:spPr bwMode="auto">
          <a:xfrm>
            <a:off x="1115616" y="3023244"/>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4400" b="0" i="0" u="none" strike="noStrike" cap="none" normalizeH="0" baseline="0" smtClean="0">
              <a:ln>
                <a:noFill/>
              </a:ln>
              <a:solidFill>
                <a:schemeClr val="tx1"/>
              </a:solidFill>
              <a:effectLst/>
              <a:latin typeface="DecimaWE Rg" pitchFamily="2" charset="0"/>
            </a:endParaRPr>
          </a:p>
        </p:txBody>
      </p:sp>
    </p:spTree>
    <p:extLst>
      <p:ext uri="{BB962C8B-B14F-4D97-AF65-F5344CB8AC3E}">
        <p14:creationId xmlns:p14="http://schemas.microsoft.com/office/powerpoint/2010/main" val="259798896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412776"/>
            <a:ext cx="9036496" cy="432048"/>
          </a:xfrm>
        </p:spPr>
        <p:txBody>
          <a:bodyPr/>
          <a:lstStyle/>
          <a:p>
            <a:pPr algn="ctr"/>
            <a:r>
              <a:rPr lang="it-IT" sz="3200" dirty="0"/>
              <a:t/>
            </a:r>
            <a:br>
              <a:rPr lang="it-IT" sz="3200" dirty="0"/>
            </a:br>
            <a:r>
              <a:rPr lang="it-IT" sz="2800" dirty="0"/>
              <a:t>PROGETTI DI UTILITÀ SOCIALE, senza finalità di lucro,</a:t>
            </a:r>
            <a:endParaRPr lang="it-IT" sz="3000" dirty="0">
              <a:solidFill>
                <a:schemeClr val="accent2"/>
              </a:solidFill>
            </a:endParaRPr>
          </a:p>
        </p:txBody>
      </p:sp>
      <p:sp>
        <p:nvSpPr>
          <p:cNvPr id="3" name="Segnaposto contenuto 2"/>
          <p:cNvSpPr>
            <a:spLocks noGrp="1"/>
          </p:cNvSpPr>
          <p:nvPr>
            <p:ph idx="1"/>
          </p:nvPr>
        </p:nvSpPr>
        <p:spPr>
          <a:xfrm>
            <a:off x="179512" y="1700809"/>
            <a:ext cx="8964488" cy="4176464"/>
          </a:xfrm>
        </p:spPr>
        <p:txBody>
          <a:bodyPr/>
          <a:lstStyle/>
          <a:p>
            <a:pPr marL="0" indent="0" algn="ctr">
              <a:buNone/>
            </a:pPr>
            <a:endParaRPr lang="it-IT" sz="2300" dirty="0" smtClean="0"/>
          </a:p>
          <a:p>
            <a:pPr algn="ctr"/>
            <a:r>
              <a:rPr lang="it-IT" b="1" dirty="0" smtClean="0">
                <a:solidFill>
                  <a:srgbClr val="FF0000"/>
                </a:solidFill>
              </a:rPr>
              <a:t>nel territorio REGIONALE</a:t>
            </a:r>
          </a:p>
          <a:p>
            <a:pPr algn="ctr"/>
            <a:r>
              <a:rPr lang="it-IT" b="1" dirty="0" smtClean="0">
                <a:solidFill>
                  <a:srgbClr val="FF0000"/>
                </a:solidFill>
              </a:rPr>
              <a:t>durata non inferiore a </a:t>
            </a:r>
            <a:r>
              <a:rPr lang="it-IT" b="1" dirty="0" smtClean="0">
                <a:solidFill>
                  <a:srgbClr val="00B0F0"/>
                </a:solidFill>
              </a:rPr>
              <a:t>3 mesi </a:t>
            </a:r>
            <a:r>
              <a:rPr lang="it-IT" b="1" dirty="0" smtClean="0">
                <a:solidFill>
                  <a:srgbClr val="FF0000"/>
                </a:solidFill>
              </a:rPr>
              <a:t>e non superiore a </a:t>
            </a:r>
            <a:r>
              <a:rPr lang="it-IT" b="1" dirty="0" smtClean="0">
                <a:solidFill>
                  <a:srgbClr val="00B0F0"/>
                </a:solidFill>
              </a:rPr>
              <a:t>12 mesi</a:t>
            </a:r>
          </a:p>
          <a:p>
            <a:endParaRPr lang="it-IT" sz="2300" b="1" dirty="0" smtClean="0"/>
          </a:p>
          <a:p>
            <a:pPr marL="0" indent="0" algn="ctr">
              <a:buNone/>
            </a:pPr>
            <a:r>
              <a:rPr lang="it-IT" sz="2400" b="1" i="1" dirty="0" smtClean="0">
                <a:solidFill>
                  <a:schemeClr val="accent2"/>
                </a:solidFill>
              </a:rPr>
              <a:t>MAX </a:t>
            </a:r>
            <a:r>
              <a:rPr lang="it-IT" sz="2400" b="1" i="1" dirty="0" smtClean="0">
                <a:solidFill>
                  <a:srgbClr val="00B0F0"/>
                </a:solidFill>
              </a:rPr>
              <a:t>80%</a:t>
            </a:r>
            <a:r>
              <a:rPr lang="it-IT" sz="2400" b="1" i="1" dirty="0" smtClean="0">
                <a:solidFill>
                  <a:schemeClr val="accent2"/>
                </a:solidFill>
              </a:rPr>
              <a:t> DELLA SPESA AMMESSA</a:t>
            </a:r>
          </a:p>
          <a:p>
            <a:pPr marL="0" indent="0" algn="ctr">
              <a:buNone/>
            </a:pPr>
            <a:r>
              <a:rPr lang="it-IT" sz="2400" b="1" i="1" u="sng" dirty="0" smtClean="0">
                <a:solidFill>
                  <a:schemeClr val="accent2"/>
                </a:solidFill>
              </a:rPr>
              <a:t>MAX </a:t>
            </a:r>
            <a:r>
              <a:rPr lang="it-IT" sz="2400" b="1" i="1" u="sng" dirty="0" smtClean="0">
                <a:solidFill>
                  <a:srgbClr val="00B050"/>
                </a:solidFill>
              </a:rPr>
              <a:t>€ 5.000,00</a:t>
            </a:r>
            <a:r>
              <a:rPr lang="it-IT" sz="2400" b="1" i="1" u="sng" dirty="0" smtClean="0">
                <a:solidFill>
                  <a:srgbClr val="21449C"/>
                </a:solidFill>
              </a:rPr>
              <a:t> </a:t>
            </a:r>
            <a:r>
              <a:rPr lang="it-IT" sz="2400" b="1" i="1" u="sng" dirty="0" smtClean="0">
                <a:solidFill>
                  <a:schemeClr val="accent2"/>
                </a:solidFill>
              </a:rPr>
              <a:t>(singola associazione)</a:t>
            </a:r>
          </a:p>
          <a:p>
            <a:pPr marL="0" indent="0" algn="ctr">
              <a:buNone/>
            </a:pPr>
            <a:r>
              <a:rPr lang="it-IT" sz="2400" b="1" i="1" u="sng" dirty="0">
                <a:solidFill>
                  <a:schemeClr val="accent2"/>
                </a:solidFill>
              </a:rPr>
              <a:t>MAX </a:t>
            </a:r>
            <a:r>
              <a:rPr lang="it-IT" sz="2400" b="1" i="1" u="sng" dirty="0">
                <a:solidFill>
                  <a:srgbClr val="00B050"/>
                </a:solidFill>
              </a:rPr>
              <a:t>€ </a:t>
            </a:r>
            <a:r>
              <a:rPr lang="it-IT" sz="2400" b="1" i="1" u="sng" dirty="0" smtClean="0">
                <a:solidFill>
                  <a:srgbClr val="00B050"/>
                </a:solidFill>
              </a:rPr>
              <a:t>10.000,00</a:t>
            </a:r>
            <a:r>
              <a:rPr lang="it-IT" sz="2400" b="1" i="1" u="sng" dirty="0" smtClean="0">
                <a:solidFill>
                  <a:srgbClr val="21449C"/>
                </a:solidFill>
              </a:rPr>
              <a:t> </a:t>
            </a:r>
            <a:r>
              <a:rPr lang="it-IT" sz="2400" b="1" i="1" u="sng" dirty="0" smtClean="0">
                <a:solidFill>
                  <a:schemeClr val="accent2"/>
                </a:solidFill>
              </a:rPr>
              <a:t>(2 o + associazioni)</a:t>
            </a:r>
            <a:endParaRPr lang="it-IT" sz="2400" b="1" i="1" u="sng" dirty="0">
              <a:solidFill>
                <a:schemeClr val="accent2"/>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V="1">
            <a:off x="6603417" y="3338391"/>
            <a:ext cx="5030787" cy="17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4168790" y="116632"/>
            <a:ext cx="4579673" cy="769441"/>
          </a:xfrm>
          <a:prstGeom prst="rect">
            <a:avLst/>
          </a:prstGeom>
          <a:noFill/>
        </p:spPr>
        <p:txBody>
          <a:bodyPr wrap="square" rtlCol="0">
            <a:spAutoFit/>
          </a:bodyPr>
          <a:lstStyle/>
          <a:p>
            <a:r>
              <a:rPr lang="it-IT" b="1" dirty="0" smtClean="0">
                <a:solidFill>
                  <a:srgbClr val="FF0000"/>
                </a:solidFill>
              </a:rPr>
              <a:t>PROGETTI APS</a:t>
            </a:r>
            <a:endParaRPr lang="it-IT" b="1" dirty="0">
              <a:solidFill>
                <a:srgbClr val="FF0000"/>
              </a:solidFill>
            </a:endParaRPr>
          </a:p>
        </p:txBody>
      </p:sp>
    </p:spTree>
    <p:extLst>
      <p:ext uri="{BB962C8B-B14F-4D97-AF65-F5344CB8AC3E}">
        <p14:creationId xmlns:p14="http://schemas.microsoft.com/office/powerpoint/2010/main" val="21439526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DecimaWE Rg"/>
        <a:ea typeface=""/>
        <a:cs typeface=""/>
      </a:majorFont>
      <a:minorFont>
        <a:latin typeface="DecimaW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4226</TotalTime>
  <Words>1793</Words>
  <Application>Microsoft Office PowerPoint</Application>
  <PresentationFormat>Presentazione su schermo (4:3)</PresentationFormat>
  <Paragraphs>239</Paragraphs>
  <Slides>32</Slides>
  <Notes>1</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Struttura predefinita</vt:lpstr>
      <vt:lpstr>Presentazione standard di PowerPoint</vt:lpstr>
      <vt:lpstr>PROMOZIONE SOCIALE</vt:lpstr>
      <vt:lpstr>Beneficiari</vt:lpstr>
      <vt:lpstr>I BENEFICIARI</vt:lpstr>
      <vt:lpstr> LA DOMANDA  va firmata in originale allegando documento d’identità oppure sottoscritta con firma digitale</vt:lpstr>
      <vt:lpstr>             CONTRIBUTI APS  corredata dall’ALLEGATO B (progetti)  o C (formazione) alla: </vt:lpstr>
      <vt:lpstr>LA CASELLA DI POSTA ELETTRONICA</vt:lpstr>
      <vt:lpstr> ALLA DOMANDA (se in partenariato)  </vt:lpstr>
      <vt:lpstr> PROGETTI DI UTILITÀ SOCIALE, senza finalità di lucro,</vt:lpstr>
      <vt:lpstr>SPESE AMMISSIBILI (comprensive dell’IVA)</vt:lpstr>
      <vt:lpstr>SPESE AMMISSIBILI (comprensive dell’IVA)</vt:lpstr>
      <vt:lpstr>PER PERSONALE SI INTENDE:</vt:lpstr>
      <vt:lpstr>SPESE NON AMMISSIBILI PER:</vt:lpstr>
      <vt:lpstr>                                                 LE SPESE DEVONO          essere sostenute successivamente  alla presentazione della domanda,                             riferirsi all’arco temporale di durata del progetto,                  essere comprovate da idonea documentazione  giustificativa della spesa, debitamente quietanzata,          INTESTATA all’associazione richiedente  il contributo e          ANNULLATA SULL’ORIGINALE          </vt:lpstr>
      <vt:lpstr>Presentazione standard di PowerPoint</vt:lpstr>
      <vt:lpstr>CRITERI  DI VALUTAZIONE E DI PRIORITA’</vt:lpstr>
      <vt:lpstr>CRITERI  DI VALUTAZIONE E DI PRIORITA’</vt:lpstr>
      <vt:lpstr>CRITERI  DI VALUTAZIONE E DI PRIORITA’</vt:lpstr>
      <vt:lpstr>A PARITA’ DI PUNTEGGIO:</vt:lpstr>
      <vt:lpstr> I CONTRIBUTI  APS: </vt:lpstr>
      <vt:lpstr>              SPESE AMMISSIBILI (comprensive dell’IVA)  a) compensi a professionisti esterni e a professionisti associati per attività di docenza;  b) spese di locazione dei locali sede del corso di formazione (MAX 30% del costo dell’iniziativa   formativa); c) spese per il PERSONALE DELL’ASSOCIAZIONE * direttamente coinvolto nell’iniziativa formativa (MAX 20% dell’iniziativa formativa); d) le spese per l’assicurazione stipulata per l’iniziativa formativa e per i soli associati coinvolti nella stessa; e) rimborsi spese di viaggio, vitto, alloggio dei soli associati partecipanti all’attività di formazione ed entro i confini del territorio della regione Friuli Venezia Giulia; f) spese di noleggio di materiali ed attrezzature; g) spese per cancelleria, tipografiche, postali, beni consumabili (MAX 10% del costo dell’iniziativa formativa).             </vt:lpstr>
      <vt:lpstr>PER PERSONALE SI INTENDE:</vt:lpstr>
      <vt:lpstr>SPESE NON AMMISSIBILI</vt:lpstr>
      <vt:lpstr>CRITERI  DI VALUTAZIONE E DI PRIORITA’</vt:lpstr>
      <vt:lpstr>A PARITA’ DI PUNTEGGIO:</vt:lpstr>
      <vt:lpstr>OBBLIGHI DEL BENEFICIARIO:</vt:lpstr>
      <vt:lpstr>DATE E SCADENZE DA RICORDARE</vt:lpstr>
      <vt:lpstr>AVVIO DEL PROGETTO</vt:lpstr>
      <vt:lpstr>CONCESSIONE ED EROGAZIONE DEI CONTRIBUTI</vt:lpstr>
      <vt:lpstr>RENDICONTAZIONE DELLA SPESA</vt:lpstr>
      <vt:lpstr>REVOCA e RIDETERMINAZIONE DEL CONTRIBUTO</vt:lpstr>
      <vt:lpstr>Per ulteriori informazioni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sandro</dc:creator>
  <cp:lastModifiedBy>Cilli Stefania</cp:lastModifiedBy>
  <cp:revision>372</cp:revision>
  <cp:lastPrinted>2018-02-12T08:46:58Z</cp:lastPrinted>
  <dcterms:created xsi:type="dcterms:W3CDTF">2006-02-07T08:20:31Z</dcterms:created>
  <dcterms:modified xsi:type="dcterms:W3CDTF">2018-02-22T12:52:41Z</dcterms:modified>
</cp:coreProperties>
</file>