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5" r:id="rId2"/>
    <p:sldId id="324" r:id="rId3"/>
    <p:sldId id="342" r:id="rId4"/>
    <p:sldId id="276" r:id="rId5"/>
    <p:sldId id="336" r:id="rId6"/>
    <p:sldId id="326" r:id="rId7"/>
    <p:sldId id="334" r:id="rId8"/>
    <p:sldId id="330" r:id="rId9"/>
    <p:sldId id="348" r:id="rId10"/>
    <p:sldId id="349" r:id="rId11"/>
    <p:sldId id="335" r:id="rId12"/>
    <p:sldId id="321" r:id="rId13"/>
    <p:sldId id="332" r:id="rId14"/>
    <p:sldId id="333" r:id="rId15"/>
    <p:sldId id="343" r:id="rId16"/>
    <p:sldId id="345" r:id="rId17"/>
    <p:sldId id="347" r:id="rId18"/>
    <p:sldId id="331" r:id="rId19"/>
    <p:sldId id="328" r:id="rId20"/>
    <p:sldId id="329" r:id="rId21"/>
    <p:sldId id="325" r:id="rId22"/>
    <p:sldId id="340" r:id="rId23"/>
    <p:sldId id="341" r:id="rId24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>
      <p:cViewPr varScale="1">
        <p:scale>
          <a:sx n="115" d="100"/>
          <a:sy n="115" d="100"/>
        </p:scale>
        <p:origin x="-180" y="-96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fld id="{65C028A0-E1E6-466E-AFF5-EDA6D9BDD97B}" type="slidenum">
              <a:rPr lang="it-IT" sz="1200" smtClean="0">
                <a:latin typeface="Times New Roman" pitchFamily="18" charset="0"/>
              </a:rPr>
              <a:pPr eaLnBrk="1" hangingPunct="1"/>
              <a:t>4</a:t>
            </a:fld>
            <a:endParaRPr lang="it-IT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Capo I – Sviluppo competitivo delle PMI - continua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assistenza.gest.doc@insiel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79512" y="1052513"/>
            <a:ext cx="8856984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L.R. 8/2003, </a:t>
            </a:r>
            <a:r>
              <a:rPr lang="it-IT" sz="3600" b="1" dirty="0" smtClean="0">
                <a:solidFill>
                  <a:schemeClr val="bg1"/>
                </a:solidFill>
              </a:rPr>
              <a:t>art. 5:</a:t>
            </a:r>
          </a:p>
          <a:p>
            <a:pPr eaLnBrk="1" hangingPunct="1"/>
            <a:r>
              <a:rPr lang="it-IT" sz="3600" b="1" spc="-100" dirty="0">
                <a:solidFill>
                  <a:schemeClr val="bg1"/>
                </a:solidFill>
              </a:rPr>
              <a:t>Incentivi per l’acquisto di attrezzature sportive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Modalità inserimento e trasmissione domande tramite il «Front-end generalizzato contributivo - FEGC</a:t>
            </a:r>
            <a:r>
              <a:rPr lang="it-IT" sz="3600" b="1" dirty="0" smtClean="0">
                <a:solidFill>
                  <a:schemeClr val="bg1"/>
                </a:solidFill>
              </a:rPr>
              <a:t>»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2017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Stefano Munarin</a:t>
            </a:r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Insiel S.p.A.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143000" y="63246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Cultura, Sport, Solidarietà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7724725" cy="49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915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85394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856662" cy="4824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600" b="1" dirty="0" smtClean="0">
              <a:solidFill>
                <a:srgbClr val="21449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9" y="1700808"/>
            <a:ext cx="8144999" cy="3490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0579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2382"/>
            <a:ext cx="61531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892040" cy="16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Caricamento allegati</a:t>
            </a:r>
            <a:endParaRPr lang="it-IT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" y="2298782"/>
            <a:ext cx="9114839" cy="20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97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Caricamento modulo </a:t>
            </a:r>
            <a:r>
              <a:rPr 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di domanda firmato e bollato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aprirlo cliccando </a:t>
            </a:r>
            <a:r>
              <a:rPr lang="it-IT" dirty="0" smtClean="0"/>
              <a:t>sull’icona  </a:t>
            </a:r>
            <a:endParaRPr lang="it-IT" dirty="0"/>
          </a:p>
          <a:p>
            <a:pPr lvl="0"/>
            <a:r>
              <a:rPr lang="it-IT" dirty="0"/>
              <a:t>stamparlo</a:t>
            </a:r>
          </a:p>
          <a:p>
            <a:pPr lvl="0"/>
            <a:r>
              <a:rPr lang="it-IT" dirty="0"/>
              <a:t>firmato manualmente e bollarlo</a:t>
            </a:r>
          </a:p>
          <a:p>
            <a:pPr lvl="0"/>
            <a:r>
              <a:rPr lang="it-IT" dirty="0"/>
              <a:t>scansionarlo e salvare la scansione </a:t>
            </a:r>
            <a:r>
              <a:rPr lang="it-IT" dirty="0" smtClean="0"/>
              <a:t>PDF sul </a:t>
            </a:r>
            <a:r>
              <a:rPr lang="it-IT" dirty="0"/>
              <a:t>proprio </a:t>
            </a:r>
            <a:r>
              <a:rPr lang="it-IT" dirty="0" smtClean="0"/>
              <a:t>PC</a:t>
            </a:r>
            <a:endParaRPr lang="it-IT" dirty="0"/>
          </a:p>
          <a:p>
            <a:pPr lvl="0"/>
            <a:r>
              <a:rPr lang="it-IT" dirty="0"/>
              <a:t>ricaricarlo a sistema cliccando su “</a:t>
            </a:r>
            <a:r>
              <a:rPr lang="it-IT" b="1" dirty="0"/>
              <a:t>Sfoglia</a:t>
            </a:r>
            <a:r>
              <a:rPr lang="it-IT" dirty="0"/>
              <a:t>” e successivamente su “</a:t>
            </a:r>
            <a:r>
              <a:rPr lang="it-IT" b="1" dirty="0"/>
              <a:t>Carica PDF</a:t>
            </a:r>
            <a:r>
              <a:rPr lang="it-IT" dirty="0"/>
              <a:t>”: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143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677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057275"/>
            <a:ext cx="76295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590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Caricamento altri allegati</a:t>
            </a:r>
            <a:endParaRPr lang="it-IT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2" y="2420888"/>
            <a:ext cx="9076928" cy="204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033587"/>
            <a:ext cx="5991225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6" y="764704"/>
            <a:ext cx="8350250" cy="648071"/>
          </a:xfrm>
        </p:spPr>
        <p:txBody>
          <a:bodyPr/>
          <a:lstStyle/>
          <a:p>
            <a:pPr eaLnBrk="1" hangingPunct="1"/>
            <a:r>
              <a:rPr 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Registrazione ed accesso al sistema</a:t>
            </a:r>
            <a:endParaRPr lang="it-IT" sz="3200" dirty="0" smtClean="0">
              <a:solidFill>
                <a:srgbClr val="0070C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824513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705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1976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815185" cy="3732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346477" cy="201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3" y="3211162"/>
            <a:ext cx="7170762" cy="219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5" y="2852936"/>
            <a:ext cx="7702624" cy="2345432"/>
          </a:xfrm>
        </p:spPr>
        <p:txBody>
          <a:bodyPr/>
          <a:lstStyle/>
          <a:p>
            <a:pPr marL="0" indent="0">
              <a:buNone/>
            </a:pPr>
            <a:r>
              <a:rPr lang="it-IT" sz="2000" u="sng" dirty="0">
                <a:solidFill>
                  <a:srgbClr val="FF0000"/>
                </a:solidFill>
                <a:latin typeface="Calibri" panose="020F0502020204030204" pitchFamily="34" charset="0"/>
              </a:rPr>
              <a:t>Assistenza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  <a:r>
              <a:rPr lang="it-IT" sz="2000" u="sng" dirty="0" smtClean="0">
                <a:solidFill>
                  <a:srgbClr val="FF0000"/>
                </a:solidFill>
              </a:rPr>
              <a:t>applicativa Insiel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</a:rPr>
              <a:t>Numero Verde Gratuito: </a:t>
            </a:r>
            <a:r>
              <a:rPr lang="it-IT" sz="2000" b="1" dirty="0" smtClean="0">
                <a:solidFill>
                  <a:srgbClr val="FF0000"/>
                </a:solidFill>
              </a:rPr>
              <a:t>800 098 788 </a:t>
            </a:r>
            <a:r>
              <a:rPr lang="it-IT" sz="2000" dirty="0">
                <a:solidFill>
                  <a:srgbClr val="FF0000"/>
                </a:solidFill>
              </a:rPr>
              <a:t>(</a:t>
            </a:r>
            <a:r>
              <a:rPr lang="it-IT" sz="2000" dirty="0" err="1">
                <a:solidFill>
                  <a:srgbClr val="FF0000"/>
                </a:solidFill>
              </a:rPr>
              <a:t>lun-ven</a:t>
            </a:r>
            <a:r>
              <a:rPr lang="it-IT" sz="2000" dirty="0">
                <a:solidFill>
                  <a:srgbClr val="FF0000"/>
                </a:solidFill>
              </a:rPr>
              <a:t> 8.00 – 18.00).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Per </a:t>
            </a:r>
            <a:r>
              <a:rPr lang="it-IT" sz="2000" dirty="0">
                <a:solidFill>
                  <a:srgbClr val="FF0000"/>
                </a:solidFill>
              </a:rPr>
              <a:t>chiamate* da telefoni cellulari o dall’estero, il numero da contattare sarà lo 040 06 49 013</a:t>
            </a:r>
            <a:r>
              <a:rPr lang="it-IT" sz="2000" dirty="0" smtClean="0">
                <a:solidFill>
                  <a:srgbClr val="FF0000"/>
                </a:solidFill>
              </a:rPr>
              <a:t>. *</a:t>
            </a:r>
            <a:r>
              <a:rPr lang="it-IT" sz="2000" dirty="0">
                <a:solidFill>
                  <a:srgbClr val="FF0000"/>
                </a:solidFill>
              </a:rPr>
              <a:t>costo della chiamata a carico dell’utente secondo la tariffa del gestore </a:t>
            </a:r>
            <a:r>
              <a:rPr lang="it-IT" sz="2000" dirty="0" smtClean="0">
                <a:solidFill>
                  <a:srgbClr val="FF0000"/>
                </a:solidFill>
              </a:rPr>
              <a:t>telefonico</a:t>
            </a:r>
          </a:p>
          <a:p>
            <a:pPr marL="0" indent="0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FF0000"/>
                </a:solidFill>
              </a:rPr>
              <a:t> E-mail Insiel: </a:t>
            </a:r>
            <a:r>
              <a:rPr lang="it-IT" sz="2000" b="1" u="sng" dirty="0">
                <a:solidFill>
                  <a:schemeClr val="tx2"/>
                </a:solidFill>
                <a:hlinkClick r:id="rId2"/>
              </a:rPr>
              <a:t>assistenza.gest.doc@insiel.it</a:t>
            </a:r>
            <a:endParaRPr lang="it-IT" sz="2000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5" y="1484784"/>
            <a:ext cx="88106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7484318" cy="42217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</a:rPr>
              <a:t>Elenco Atti/Nuovo Atto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0101"/>
            <a:ext cx="67754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356992"/>
            <a:ext cx="8624858" cy="18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09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540552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923925"/>
            <a:ext cx="8286750" cy="501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 bwMode="auto">
          <a:xfrm>
            <a:off x="3059832" y="1340768"/>
            <a:ext cx="93610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067944" y="1052736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società sportiva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62281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2736851"/>
          </a:xfrm>
        </p:spPr>
        <p:txBody>
          <a:bodyPr/>
          <a:lstStyle/>
          <a:p>
            <a:pPr eaLnBrk="1" hangingPunct="1">
              <a:defRPr/>
            </a:pPr>
            <a:r>
              <a:rPr lang="it-IT" sz="1500" dirty="0" smtClean="0">
                <a:solidFill>
                  <a:schemeClr val="accent2"/>
                </a:solidFill>
              </a:rPr>
              <a:t/>
            </a:r>
            <a:br>
              <a:rPr lang="it-IT" sz="1500" dirty="0" smtClean="0">
                <a:solidFill>
                  <a:schemeClr val="accent2"/>
                </a:solidFill>
              </a:rPr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>
                <a:solidFill>
                  <a:schemeClr val="accent2"/>
                </a:solidFill>
              </a:rPr>
              <a:t/>
            </a:r>
            <a:br>
              <a:rPr lang="it-IT" sz="1600" i="1" dirty="0" smtClean="0">
                <a:solidFill>
                  <a:schemeClr val="accent2"/>
                </a:solidFill>
              </a:rPr>
            </a:br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3768693" y="1104347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del progetto di acquisto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3480661" y="1600751"/>
            <a:ext cx="5760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 bwMode="auto">
          <a:xfrm flipH="1">
            <a:off x="878073" y="1871954"/>
            <a:ext cx="259228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8" y="1104347"/>
            <a:ext cx="8846524" cy="4442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324544" y="1052736"/>
            <a:ext cx="54726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kern="0" cap="all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  <a:t/>
            </a:r>
            <a:br>
              <a:rPr lang="it-IT" sz="3200" b="1" kern="0" cap="all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1988840"/>
            <a:ext cx="9144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500" b="1" kern="0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  <a:t/>
            </a:r>
            <a:br>
              <a:rPr lang="it-IT" sz="1500" b="1" kern="0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90687"/>
            <a:ext cx="8191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395412"/>
            <a:ext cx="8258175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55976" y="373300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nelle NOTE inserire il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H="1">
            <a:off x="3563888" y="4077072"/>
            <a:ext cx="100811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1 8"/>
          <p:cNvCxnSpPr/>
          <p:nvPr/>
        </p:nvCxnSpPr>
        <p:spPr bwMode="auto">
          <a:xfrm>
            <a:off x="4427984" y="4077072"/>
            <a:ext cx="21602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1 11"/>
          <p:cNvCxnSpPr/>
          <p:nvPr/>
        </p:nvCxnSpPr>
        <p:spPr bwMode="auto">
          <a:xfrm flipH="1">
            <a:off x="4067944" y="980728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1 13"/>
          <p:cNvCxnSpPr/>
          <p:nvPr/>
        </p:nvCxnSpPr>
        <p:spPr bwMode="auto">
          <a:xfrm flipH="1">
            <a:off x="2362191" y="1168703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08720"/>
            <a:ext cx="4841015" cy="51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11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169</Words>
  <Application>Microsoft Office PowerPoint</Application>
  <PresentationFormat>Presentazione su schermo (4:3)</PresentationFormat>
  <Paragraphs>40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Struttura predefinita</vt:lpstr>
      <vt:lpstr>Presentazione standard di PowerPoint</vt:lpstr>
      <vt:lpstr>Registrazione ed accesso al sistema</vt:lpstr>
      <vt:lpstr>Elenco Atti/Nuovo Atto</vt:lpstr>
      <vt:lpstr>Presentazione standard di PowerPoint</vt:lpstr>
      <vt:lpstr>Presentazione standard di PowerPoint</vt:lpstr>
      <vt:lpstr>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Caricamento allegati</vt:lpstr>
      <vt:lpstr>Caricamento modulo di domanda firmato e bollato</vt:lpstr>
      <vt:lpstr>Presentazione standard di PowerPoint</vt:lpstr>
      <vt:lpstr>Caricamento altri allegati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Virgulin Paolo</cp:lastModifiedBy>
  <cp:revision>203</cp:revision>
  <cp:lastPrinted>2017-09-22T07:54:03Z</cp:lastPrinted>
  <dcterms:created xsi:type="dcterms:W3CDTF">2006-02-07T08:20:31Z</dcterms:created>
  <dcterms:modified xsi:type="dcterms:W3CDTF">2017-09-22T10:41:14Z</dcterms:modified>
</cp:coreProperties>
</file>