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8" r:id="rId3"/>
    <p:sldId id="283" r:id="rId4"/>
    <p:sldId id="284" r:id="rId5"/>
    <p:sldId id="285" r:id="rId6"/>
    <p:sldId id="292" r:id="rId7"/>
    <p:sldId id="293" r:id="rId8"/>
    <p:sldId id="294" r:id="rId9"/>
    <p:sldId id="295" r:id="rId10"/>
    <p:sldId id="302" r:id="rId11"/>
    <p:sldId id="296" r:id="rId12"/>
    <p:sldId id="297" r:id="rId13"/>
    <p:sldId id="298" r:id="rId14"/>
    <p:sldId id="299" r:id="rId15"/>
    <p:sldId id="300" r:id="rId16"/>
    <p:sldId id="301" r:id="rId17"/>
    <p:sldId id="279" r:id="rId18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8000"/>
    <a:srgbClr val="000000"/>
    <a:srgbClr val="FFFF00"/>
    <a:srgbClr val="1E377C"/>
    <a:srgbClr val="294BA9"/>
    <a:srgbClr val="CC0000"/>
    <a:srgbClr val="FF7C80"/>
    <a:srgbClr val="CC00CC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06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90E79D-DA48-42A4-B9DD-9215A719D6FF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6369BCB-C2CF-4DD5-BFD4-F801256DF222}">
      <dgm:prSet phldrT="[Testo]" custT="1"/>
      <dgm:spPr/>
      <dgm:t>
        <a:bodyPr/>
        <a:lstStyle/>
        <a:p>
          <a:r>
            <a:rPr lang="en-US" sz="1500" dirty="0" smtClean="0"/>
            <a:t>2.2 Setting-up common methodologies for actions (strategy, plan)</a:t>
          </a:r>
          <a:endParaRPr lang="it-IT" sz="1500" dirty="0"/>
        </a:p>
      </dgm:t>
    </dgm:pt>
    <dgm:pt modelId="{CDE30D48-DC67-48DB-B45A-4A7A4A7B9A81}" type="parTrans" cxnId="{3BF2ACC6-265D-4603-9284-738FEE0DD50D}">
      <dgm:prSet/>
      <dgm:spPr/>
      <dgm:t>
        <a:bodyPr/>
        <a:lstStyle/>
        <a:p>
          <a:endParaRPr lang="it-IT"/>
        </a:p>
      </dgm:t>
    </dgm:pt>
    <dgm:pt modelId="{8575820A-0998-4E00-97FD-05F5103BC77D}" type="sibTrans" cxnId="{3BF2ACC6-265D-4603-9284-738FEE0DD50D}">
      <dgm:prSet/>
      <dgm:spPr/>
      <dgm:t>
        <a:bodyPr/>
        <a:lstStyle/>
        <a:p>
          <a:endParaRPr lang="it-IT"/>
        </a:p>
      </dgm:t>
    </dgm:pt>
    <dgm:pt modelId="{82B7E6AE-B6AD-4D0D-8150-18B6DC6BE377}">
      <dgm:prSet phldrT="[Testo]" custT="1"/>
      <dgm:spPr/>
      <dgm:t>
        <a:bodyPr/>
        <a:lstStyle/>
        <a:p>
          <a:r>
            <a:rPr lang="en-GB" sz="1500" dirty="0" smtClean="0"/>
            <a:t>2.3 Project Communication Tools </a:t>
          </a:r>
          <a:endParaRPr lang="el-GR" sz="1500" dirty="0" smtClean="0"/>
        </a:p>
        <a:p>
          <a:r>
            <a:rPr lang="en-GB" sz="1500" dirty="0" smtClean="0"/>
            <a:t>(poster, templates, flyers, videos etc)</a:t>
          </a:r>
          <a:endParaRPr lang="it-IT" sz="1500" dirty="0"/>
        </a:p>
      </dgm:t>
    </dgm:pt>
    <dgm:pt modelId="{0E44A146-A726-41CD-8E53-984F145B8BB3}" type="parTrans" cxnId="{764FBF1B-BAC9-49BB-A9E2-97E67322D811}">
      <dgm:prSet/>
      <dgm:spPr/>
      <dgm:t>
        <a:bodyPr/>
        <a:lstStyle/>
        <a:p>
          <a:endParaRPr lang="it-IT"/>
        </a:p>
      </dgm:t>
    </dgm:pt>
    <dgm:pt modelId="{07FB33AD-43D2-44B8-8B1C-CF8A3CB8C413}" type="sibTrans" cxnId="{764FBF1B-BAC9-49BB-A9E2-97E67322D811}">
      <dgm:prSet/>
      <dgm:spPr/>
      <dgm:t>
        <a:bodyPr/>
        <a:lstStyle/>
        <a:p>
          <a:endParaRPr lang="it-IT"/>
        </a:p>
      </dgm:t>
    </dgm:pt>
    <dgm:pt modelId="{070385E2-8F31-4C38-8EDF-E2D1B4C89091}">
      <dgm:prSet phldrT="[Testo]" custT="1"/>
      <dgm:spPr/>
      <dgm:t>
        <a:bodyPr/>
        <a:lstStyle/>
        <a:p>
          <a:r>
            <a:rPr lang="en-US" sz="1500" dirty="0" smtClean="0"/>
            <a:t>2.4  Open Days and final Conference (Exchanging information)</a:t>
          </a:r>
          <a:endParaRPr lang="it-IT" sz="1500" dirty="0"/>
        </a:p>
      </dgm:t>
    </dgm:pt>
    <dgm:pt modelId="{B9CD6149-9B21-4CE0-8BC2-DE25A3A6B30B}" type="parTrans" cxnId="{958673B6-0C1D-43C2-9C2C-3946B21170A6}">
      <dgm:prSet/>
      <dgm:spPr/>
      <dgm:t>
        <a:bodyPr/>
        <a:lstStyle/>
        <a:p>
          <a:endParaRPr lang="it-IT"/>
        </a:p>
      </dgm:t>
    </dgm:pt>
    <dgm:pt modelId="{7164A05E-EF08-4A1F-81B5-15089C191899}" type="sibTrans" cxnId="{958673B6-0C1D-43C2-9C2C-3946B21170A6}">
      <dgm:prSet/>
      <dgm:spPr/>
      <dgm:t>
        <a:bodyPr/>
        <a:lstStyle/>
        <a:p>
          <a:endParaRPr lang="it-IT"/>
        </a:p>
      </dgm:t>
    </dgm:pt>
    <dgm:pt modelId="{854B61AC-3C3D-481C-A3D6-F5434410A6F4}">
      <dgm:prSet phldrT="[Testo]" custT="1"/>
      <dgm:spPr/>
      <dgm:t>
        <a:bodyPr/>
        <a:lstStyle/>
        <a:p>
          <a:r>
            <a:rPr lang="en-US" sz="1400" dirty="0" smtClean="0"/>
            <a:t>2.5 Coordination with Horizontal project - TALIA</a:t>
          </a:r>
          <a:endParaRPr lang="it-IT" sz="1600" dirty="0"/>
        </a:p>
      </dgm:t>
    </dgm:pt>
    <dgm:pt modelId="{72E4482D-9424-4065-B0C4-9DAE8474F5AF}" type="parTrans" cxnId="{C3D169B7-B41D-4CA5-A3E9-AD57DEDE99A5}">
      <dgm:prSet/>
      <dgm:spPr/>
      <dgm:t>
        <a:bodyPr/>
        <a:lstStyle/>
        <a:p>
          <a:endParaRPr lang="it-IT"/>
        </a:p>
      </dgm:t>
    </dgm:pt>
    <dgm:pt modelId="{987E518F-98D7-4D66-A4B1-10DC37868C0E}" type="sibTrans" cxnId="{C3D169B7-B41D-4CA5-A3E9-AD57DEDE99A5}">
      <dgm:prSet/>
      <dgm:spPr/>
      <dgm:t>
        <a:bodyPr/>
        <a:lstStyle/>
        <a:p>
          <a:endParaRPr lang="it-IT"/>
        </a:p>
      </dgm:t>
    </dgm:pt>
    <dgm:pt modelId="{7AE56268-78FD-4366-B787-B2A1B8E8DB49}">
      <dgm:prSet phldrT="[Testo]"/>
      <dgm:spPr/>
      <dgm:t>
        <a:bodyPr/>
        <a:lstStyle/>
        <a:p>
          <a:r>
            <a:rPr lang="en-US" dirty="0" smtClean="0"/>
            <a:t>2.6 Coordination with MED Programme </a:t>
          </a:r>
          <a:endParaRPr lang="it-IT" dirty="0"/>
        </a:p>
      </dgm:t>
    </dgm:pt>
    <dgm:pt modelId="{A19A3AEC-8CB5-4534-B900-2CE6C1A8EB6E}" type="parTrans" cxnId="{4705A693-2FE2-4746-9C68-0E8F4E535C89}">
      <dgm:prSet/>
      <dgm:spPr/>
      <dgm:t>
        <a:bodyPr/>
        <a:lstStyle/>
        <a:p>
          <a:endParaRPr lang="it-IT"/>
        </a:p>
      </dgm:t>
    </dgm:pt>
    <dgm:pt modelId="{777763F3-B77C-4794-9570-EF0BD756708D}" type="sibTrans" cxnId="{4705A693-2FE2-4746-9C68-0E8F4E535C89}">
      <dgm:prSet/>
      <dgm:spPr/>
      <dgm:t>
        <a:bodyPr/>
        <a:lstStyle/>
        <a:p>
          <a:endParaRPr lang="it-IT"/>
        </a:p>
      </dgm:t>
    </dgm:pt>
    <dgm:pt modelId="{AF80A41A-FA7C-4597-B5C2-3992FDA86734}">
      <dgm:prSet phldrT="[Testo]" custT="1"/>
      <dgm:spPr/>
      <dgm:t>
        <a:bodyPr/>
        <a:lstStyle/>
        <a:p>
          <a:r>
            <a:rPr lang="en-GB" sz="1300" dirty="0" smtClean="0"/>
            <a:t>2.7 Participation in External Events </a:t>
          </a:r>
          <a:endParaRPr lang="it-IT" sz="1300" dirty="0"/>
        </a:p>
      </dgm:t>
    </dgm:pt>
    <dgm:pt modelId="{DB14A691-3DEA-4D30-8B33-246FB1320B21}" type="parTrans" cxnId="{C07E122E-2B87-4978-A29A-C06A76DA8B10}">
      <dgm:prSet/>
      <dgm:spPr/>
      <dgm:t>
        <a:bodyPr/>
        <a:lstStyle/>
        <a:p>
          <a:endParaRPr lang="el-GR"/>
        </a:p>
      </dgm:t>
    </dgm:pt>
    <dgm:pt modelId="{22C66F54-9DDB-4595-A5F6-765B7339F322}" type="sibTrans" cxnId="{C07E122E-2B87-4978-A29A-C06A76DA8B10}">
      <dgm:prSet/>
      <dgm:spPr/>
      <dgm:t>
        <a:bodyPr/>
        <a:lstStyle/>
        <a:p>
          <a:endParaRPr lang="el-GR"/>
        </a:p>
      </dgm:t>
    </dgm:pt>
    <dgm:pt modelId="{B0A8D312-D715-4322-B541-9B1B6FFC3318}" type="pres">
      <dgm:prSet presAssocID="{BF90E79D-DA48-42A4-B9DD-9215A719D6F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09F2E25-A33F-477C-93E7-75C1098CBB1D}" type="pres">
      <dgm:prSet presAssocID="{BF90E79D-DA48-42A4-B9DD-9215A719D6FF}" presName="cycle" presStyleCnt="0"/>
      <dgm:spPr/>
      <dgm:t>
        <a:bodyPr/>
        <a:lstStyle/>
        <a:p>
          <a:endParaRPr lang="it-IT"/>
        </a:p>
      </dgm:t>
    </dgm:pt>
    <dgm:pt modelId="{BB31C1D0-A66B-473F-B510-6583C6DFA146}" type="pres">
      <dgm:prSet presAssocID="{BF90E79D-DA48-42A4-B9DD-9215A719D6FF}" presName="centerShape" presStyleCnt="0"/>
      <dgm:spPr/>
      <dgm:t>
        <a:bodyPr/>
        <a:lstStyle/>
        <a:p>
          <a:endParaRPr lang="it-IT"/>
        </a:p>
      </dgm:t>
    </dgm:pt>
    <dgm:pt modelId="{C4D6B62E-A9FE-47F4-AF16-41326ED87A32}" type="pres">
      <dgm:prSet presAssocID="{BF90E79D-DA48-42A4-B9DD-9215A719D6FF}" presName="connSite" presStyleLbl="node1" presStyleIdx="0" presStyleCnt="7"/>
      <dgm:spPr/>
      <dgm:t>
        <a:bodyPr/>
        <a:lstStyle/>
        <a:p>
          <a:endParaRPr lang="it-IT"/>
        </a:p>
      </dgm:t>
    </dgm:pt>
    <dgm:pt modelId="{65B42ED8-6F9D-488C-B4A8-171F256E1C5A}" type="pres">
      <dgm:prSet presAssocID="{BF90E79D-DA48-42A4-B9DD-9215A719D6FF}" presName="visible" presStyleLbl="node1" presStyleIdx="0" presStyleCnt="7" custScaleX="163213" custScaleY="156191" custLinFactNeighborX="13822" custLinFactNeighborY="552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ECF63E87-5048-4577-93DB-F4AE7A63DF07}" type="pres">
      <dgm:prSet presAssocID="{CDE30D48-DC67-48DB-B45A-4A7A4A7B9A81}" presName="Name25" presStyleLbl="parChTrans1D1" presStyleIdx="0" presStyleCnt="6"/>
      <dgm:spPr/>
      <dgm:t>
        <a:bodyPr/>
        <a:lstStyle/>
        <a:p>
          <a:endParaRPr lang="it-IT"/>
        </a:p>
      </dgm:t>
    </dgm:pt>
    <dgm:pt modelId="{C9913FB1-A45E-4E00-B43E-8B3FD6C04A0B}" type="pres">
      <dgm:prSet presAssocID="{86369BCB-C2CF-4DD5-BFD4-F801256DF222}" presName="node" presStyleCnt="0"/>
      <dgm:spPr/>
      <dgm:t>
        <a:bodyPr/>
        <a:lstStyle/>
        <a:p>
          <a:endParaRPr lang="it-IT"/>
        </a:p>
      </dgm:t>
    </dgm:pt>
    <dgm:pt modelId="{7FE846CA-AA92-4339-9CA4-5F7063A5CD78}" type="pres">
      <dgm:prSet presAssocID="{86369BCB-C2CF-4DD5-BFD4-F801256DF222}" presName="parentNode" presStyleLbl="node1" presStyleIdx="1" presStyleCnt="7" custScaleX="259062" custScaleY="259393" custLinFactNeighborX="35470" custLinFactNeighborY="26491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D07274D-6080-4D91-B053-7434691BB756}" type="pres">
      <dgm:prSet presAssocID="{86369BCB-C2CF-4DD5-BFD4-F801256DF22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80F6A09-4AC7-498C-8D16-A19534DBC6FE}" type="pres">
      <dgm:prSet presAssocID="{0E44A146-A726-41CD-8E53-984F145B8BB3}" presName="Name25" presStyleLbl="parChTrans1D1" presStyleIdx="1" presStyleCnt="6"/>
      <dgm:spPr/>
      <dgm:t>
        <a:bodyPr/>
        <a:lstStyle/>
        <a:p>
          <a:endParaRPr lang="it-IT"/>
        </a:p>
      </dgm:t>
    </dgm:pt>
    <dgm:pt modelId="{8259BB02-83CC-403A-B83B-C5E686DFA9E4}" type="pres">
      <dgm:prSet presAssocID="{82B7E6AE-B6AD-4D0D-8150-18B6DC6BE377}" presName="node" presStyleCnt="0"/>
      <dgm:spPr/>
      <dgm:t>
        <a:bodyPr/>
        <a:lstStyle/>
        <a:p>
          <a:endParaRPr lang="it-IT"/>
        </a:p>
      </dgm:t>
    </dgm:pt>
    <dgm:pt modelId="{9B2683E0-7A71-4789-865B-8DFCE1D0A01B}" type="pres">
      <dgm:prSet presAssocID="{82B7E6AE-B6AD-4D0D-8150-18B6DC6BE377}" presName="parentNode" presStyleLbl="node1" presStyleIdx="2" presStyleCnt="7" custScaleX="281944" custScaleY="233237" custLinFactX="162853" custLinFactNeighborX="200000" custLinFactNeighborY="-6100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DDE4D10-C38C-4727-97F0-23E8A836E671}" type="pres">
      <dgm:prSet presAssocID="{82B7E6AE-B6AD-4D0D-8150-18B6DC6BE37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3526D74-1005-4552-A900-F952C8968649}" type="pres">
      <dgm:prSet presAssocID="{B9CD6149-9B21-4CE0-8BC2-DE25A3A6B30B}" presName="Name25" presStyleLbl="parChTrans1D1" presStyleIdx="2" presStyleCnt="6"/>
      <dgm:spPr/>
      <dgm:t>
        <a:bodyPr/>
        <a:lstStyle/>
        <a:p>
          <a:endParaRPr lang="it-IT"/>
        </a:p>
      </dgm:t>
    </dgm:pt>
    <dgm:pt modelId="{E66A575F-1D53-4609-8DB8-C8DA29C468E3}" type="pres">
      <dgm:prSet presAssocID="{070385E2-8F31-4C38-8EDF-E2D1B4C89091}" presName="node" presStyleCnt="0"/>
      <dgm:spPr/>
      <dgm:t>
        <a:bodyPr/>
        <a:lstStyle/>
        <a:p>
          <a:endParaRPr lang="it-IT"/>
        </a:p>
      </dgm:t>
    </dgm:pt>
    <dgm:pt modelId="{B5674AFB-D8B3-413A-8ED7-1D1F12F777C7}" type="pres">
      <dgm:prSet presAssocID="{070385E2-8F31-4C38-8EDF-E2D1B4C89091}" presName="parentNode" presStyleLbl="node1" presStyleIdx="3" presStyleCnt="7" custScaleX="339487" custScaleY="187074" custLinFactX="187552" custLinFactNeighborX="200000" custLinFactNeighborY="77291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48C8E66-39AE-441C-99F2-7B9173FAE672}" type="pres">
      <dgm:prSet presAssocID="{070385E2-8F31-4C38-8EDF-E2D1B4C89091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382FE47-BCD4-4E14-9C0F-C5058BDD9781}" type="pres">
      <dgm:prSet presAssocID="{72E4482D-9424-4065-B0C4-9DAE8474F5AF}" presName="Name25" presStyleLbl="parChTrans1D1" presStyleIdx="3" presStyleCnt="6"/>
      <dgm:spPr/>
      <dgm:t>
        <a:bodyPr/>
        <a:lstStyle/>
        <a:p>
          <a:endParaRPr lang="it-IT"/>
        </a:p>
      </dgm:t>
    </dgm:pt>
    <dgm:pt modelId="{2B350EFA-68E9-4096-B9DD-93B24E9BA355}" type="pres">
      <dgm:prSet presAssocID="{854B61AC-3C3D-481C-A3D6-F5434410A6F4}" presName="node" presStyleCnt="0"/>
      <dgm:spPr/>
      <dgm:t>
        <a:bodyPr/>
        <a:lstStyle/>
        <a:p>
          <a:endParaRPr lang="it-IT"/>
        </a:p>
      </dgm:t>
    </dgm:pt>
    <dgm:pt modelId="{42C49A95-5486-4342-8E3C-0E6AA6A4989D}" type="pres">
      <dgm:prSet presAssocID="{854B61AC-3C3D-481C-A3D6-F5434410A6F4}" presName="parentNode" presStyleLbl="node1" presStyleIdx="4" presStyleCnt="7" custScaleX="271911" custScaleY="177572" custLinFactNeighborX="71089" custLinFactNeighborY="7773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9EA4BF2-6591-47AF-897E-F1F423A1F1B5}" type="pres">
      <dgm:prSet presAssocID="{854B61AC-3C3D-481C-A3D6-F5434410A6F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8BF9899-0815-419C-B164-F4EFC2C5A90C}" type="pres">
      <dgm:prSet presAssocID="{A19A3AEC-8CB5-4534-B900-2CE6C1A8EB6E}" presName="Name25" presStyleLbl="parChTrans1D1" presStyleIdx="4" presStyleCnt="6"/>
      <dgm:spPr/>
      <dgm:t>
        <a:bodyPr/>
        <a:lstStyle/>
        <a:p>
          <a:endParaRPr lang="it-IT"/>
        </a:p>
      </dgm:t>
    </dgm:pt>
    <dgm:pt modelId="{5FC9A084-1858-4CDE-A2BC-C15020F9567C}" type="pres">
      <dgm:prSet presAssocID="{7AE56268-78FD-4366-B787-B2A1B8E8DB49}" presName="node" presStyleCnt="0"/>
      <dgm:spPr/>
      <dgm:t>
        <a:bodyPr/>
        <a:lstStyle/>
        <a:p>
          <a:endParaRPr lang="it-IT"/>
        </a:p>
      </dgm:t>
    </dgm:pt>
    <dgm:pt modelId="{9FC2552D-C2C9-4229-9A91-61CA2CF20F95}" type="pres">
      <dgm:prSet presAssocID="{7AE56268-78FD-4366-B787-B2A1B8E8DB49}" presName="parentNode" presStyleLbl="node1" presStyleIdx="5" presStyleCnt="7" custScaleX="243280" custScaleY="240937" custLinFactX="-200000" custLinFactNeighborX="-279258" custLinFactNeighborY="-1413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180A4BA-4D2A-46F8-815B-85B352ACFE05}" type="pres">
      <dgm:prSet presAssocID="{7AE56268-78FD-4366-B787-B2A1B8E8DB4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D9A3790-3540-4639-93EB-C0E6938E3588}" type="pres">
      <dgm:prSet presAssocID="{DB14A691-3DEA-4D30-8B33-246FB1320B21}" presName="Name25" presStyleLbl="parChTrans1D1" presStyleIdx="5" presStyleCnt="6"/>
      <dgm:spPr/>
      <dgm:t>
        <a:bodyPr/>
        <a:lstStyle/>
        <a:p>
          <a:endParaRPr lang="en-GB"/>
        </a:p>
      </dgm:t>
    </dgm:pt>
    <dgm:pt modelId="{A1EECA5A-0750-480C-A570-95F05B6F8A94}" type="pres">
      <dgm:prSet presAssocID="{AF80A41A-FA7C-4597-B5C2-3992FDA86734}" presName="node" presStyleCnt="0"/>
      <dgm:spPr/>
    </dgm:pt>
    <dgm:pt modelId="{A431F2C5-BA26-4EC2-B60F-7C8C2BB806C2}" type="pres">
      <dgm:prSet presAssocID="{AF80A41A-FA7C-4597-B5C2-3992FDA86734}" presName="parentNode" presStyleLbl="node1" presStyleIdx="6" presStyleCnt="7" custScaleX="192018" custScaleY="225041" custLinFactX="-31589" custLinFactNeighborX="-100000" custLinFactNeighborY="-89835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4599BAF-34F0-4C50-9291-5E3908E4594D}" type="pres">
      <dgm:prSet presAssocID="{AF80A41A-FA7C-4597-B5C2-3992FDA86734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3C7823F2-355E-4BE4-8C40-490E21CBB690}" type="presOf" srcId="{854B61AC-3C3D-481C-A3D6-F5434410A6F4}" destId="{42C49A95-5486-4342-8E3C-0E6AA6A4989D}" srcOrd="0" destOrd="0" presId="urn:microsoft.com/office/officeart/2005/8/layout/radial2"/>
    <dgm:cxn modelId="{9C71E3B4-5631-416C-A7F2-35C805E4F378}" type="presOf" srcId="{7AE56268-78FD-4366-B787-B2A1B8E8DB49}" destId="{9FC2552D-C2C9-4229-9A91-61CA2CF20F95}" srcOrd="0" destOrd="0" presId="urn:microsoft.com/office/officeart/2005/8/layout/radial2"/>
    <dgm:cxn modelId="{82B154A1-1EA4-431D-BF70-52323026997F}" type="presOf" srcId="{0E44A146-A726-41CD-8E53-984F145B8BB3}" destId="{F80F6A09-4AC7-498C-8D16-A19534DBC6FE}" srcOrd="0" destOrd="0" presId="urn:microsoft.com/office/officeart/2005/8/layout/radial2"/>
    <dgm:cxn modelId="{3BF2ACC6-265D-4603-9284-738FEE0DD50D}" srcId="{BF90E79D-DA48-42A4-B9DD-9215A719D6FF}" destId="{86369BCB-C2CF-4DD5-BFD4-F801256DF222}" srcOrd="0" destOrd="0" parTransId="{CDE30D48-DC67-48DB-B45A-4A7A4A7B9A81}" sibTransId="{8575820A-0998-4E00-97FD-05F5103BC77D}"/>
    <dgm:cxn modelId="{764FBF1B-BAC9-49BB-A9E2-97E67322D811}" srcId="{BF90E79D-DA48-42A4-B9DD-9215A719D6FF}" destId="{82B7E6AE-B6AD-4D0D-8150-18B6DC6BE377}" srcOrd="1" destOrd="0" parTransId="{0E44A146-A726-41CD-8E53-984F145B8BB3}" sibTransId="{07FB33AD-43D2-44B8-8B1C-CF8A3CB8C413}"/>
    <dgm:cxn modelId="{3EFC80E0-2FC3-4BA5-93AC-94475629BF92}" type="presOf" srcId="{AF80A41A-FA7C-4597-B5C2-3992FDA86734}" destId="{A431F2C5-BA26-4EC2-B60F-7C8C2BB806C2}" srcOrd="0" destOrd="0" presId="urn:microsoft.com/office/officeart/2005/8/layout/radial2"/>
    <dgm:cxn modelId="{78492FFF-E054-47F0-BB96-74A77A5FD523}" type="presOf" srcId="{B9CD6149-9B21-4CE0-8BC2-DE25A3A6B30B}" destId="{E3526D74-1005-4552-A900-F952C8968649}" srcOrd="0" destOrd="0" presId="urn:microsoft.com/office/officeart/2005/8/layout/radial2"/>
    <dgm:cxn modelId="{C07E122E-2B87-4978-A29A-C06A76DA8B10}" srcId="{BF90E79D-DA48-42A4-B9DD-9215A719D6FF}" destId="{AF80A41A-FA7C-4597-B5C2-3992FDA86734}" srcOrd="5" destOrd="0" parTransId="{DB14A691-3DEA-4D30-8B33-246FB1320B21}" sibTransId="{22C66F54-9DDB-4595-A5F6-765B7339F322}"/>
    <dgm:cxn modelId="{ECE0BE88-1B9B-4232-B818-157C231E81D2}" type="presOf" srcId="{DB14A691-3DEA-4D30-8B33-246FB1320B21}" destId="{AD9A3790-3540-4639-93EB-C0E6938E3588}" srcOrd="0" destOrd="0" presId="urn:microsoft.com/office/officeart/2005/8/layout/radial2"/>
    <dgm:cxn modelId="{9F3E0234-7FFE-4AFB-BC80-EA0B97AF9AAB}" type="presOf" srcId="{82B7E6AE-B6AD-4D0D-8150-18B6DC6BE377}" destId="{9B2683E0-7A71-4789-865B-8DFCE1D0A01B}" srcOrd="0" destOrd="0" presId="urn:microsoft.com/office/officeart/2005/8/layout/radial2"/>
    <dgm:cxn modelId="{C8F50B90-60B2-4617-B7E6-A8BDB08DE735}" type="presOf" srcId="{BF90E79D-DA48-42A4-B9DD-9215A719D6FF}" destId="{B0A8D312-D715-4322-B541-9B1B6FFC3318}" srcOrd="0" destOrd="0" presId="urn:microsoft.com/office/officeart/2005/8/layout/radial2"/>
    <dgm:cxn modelId="{BF50194B-07CC-42B7-A13F-169E2DAEBF0C}" type="presOf" srcId="{86369BCB-C2CF-4DD5-BFD4-F801256DF222}" destId="{7FE846CA-AA92-4339-9CA4-5F7063A5CD78}" srcOrd="0" destOrd="0" presId="urn:microsoft.com/office/officeart/2005/8/layout/radial2"/>
    <dgm:cxn modelId="{C3D169B7-B41D-4CA5-A3E9-AD57DEDE99A5}" srcId="{BF90E79D-DA48-42A4-B9DD-9215A719D6FF}" destId="{854B61AC-3C3D-481C-A3D6-F5434410A6F4}" srcOrd="3" destOrd="0" parTransId="{72E4482D-9424-4065-B0C4-9DAE8474F5AF}" sibTransId="{987E518F-98D7-4D66-A4B1-10DC37868C0E}"/>
    <dgm:cxn modelId="{958673B6-0C1D-43C2-9C2C-3946B21170A6}" srcId="{BF90E79D-DA48-42A4-B9DD-9215A719D6FF}" destId="{070385E2-8F31-4C38-8EDF-E2D1B4C89091}" srcOrd="2" destOrd="0" parTransId="{B9CD6149-9B21-4CE0-8BC2-DE25A3A6B30B}" sibTransId="{7164A05E-EF08-4A1F-81B5-15089C191899}"/>
    <dgm:cxn modelId="{457BFDD3-83AC-4342-AB39-CE3EAFF0C48F}" type="presOf" srcId="{CDE30D48-DC67-48DB-B45A-4A7A4A7B9A81}" destId="{ECF63E87-5048-4577-93DB-F4AE7A63DF07}" srcOrd="0" destOrd="0" presId="urn:microsoft.com/office/officeart/2005/8/layout/radial2"/>
    <dgm:cxn modelId="{CEB89554-E51B-46D9-954F-65529501774B}" type="presOf" srcId="{A19A3AEC-8CB5-4534-B900-2CE6C1A8EB6E}" destId="{78BF9899-0815-419C-B164-F4EFC2C5A90C}" srcOrd="0" destOrd="0" presId="urn:microsoft.com/office/officeart/2005/8/layout/radial2"/>
    <dgm:cxn modelId="{DEA8900A-E659-4677-B2C4-999DB877DEFD}" type="presOf" srcId="{070385E2-8F31-4C38-8EDF-E2D1B4C89091}" destId="{B5674AFB-D8B3-413A-8ED7-1D1F12F777C7}" srcOrd="0" destOrd="0" presId="urn:microsoft.com/office/officeart/2005/8/layout/radial2"/>
    <dgm:cxn modelId="{4705A693-2FE2-4746-9C68-0E8F4E535C89}" srcId="{BF90E79D-DA48-42A4-B9DD-9215A719D6FF}" destId="{7AE56268-78FD-4366-B787-B2A1B8E8DB49}" srcOrd="4" destOrd="0" parTransId="{A19A3AEC-8CB5-4534-B900-2CE6C1A8EB6E}" sibTransId="{777763F3-B77C-4794-9570-EF0BD756708D}"/>
    <dgm:cxn modelId="{3928554E-144F-4B5B-A4B6-95DF2BCB9E56}" type="presOf" srcId="{72E4482D-9424-4065-B0C4-9DAE8474F5AF}" destId="{F382FE47-BCD4-4E14-9C0F-C5058BDD9781}" srcOrd="0" destOrd="0" presId="urn:microsoft.com/office/officeart/2005/8/layout/radial2"/>
    <dgm:cxn modelId="{CFE28490-F03C-4BC3-9D1C-D69FD9AA2508}" type="presParOf" srcId="{B0A8D312-D715-4322-B541-9B1B6FFC3318}" destId="{509F2E25-A33F-477C-93E7-75C1098CBB1D}" srcOrd="0" destOrd="0" presId="urn:microsoft.com/office/officeart/2005/8/layout/radial2"/>
    <dgm:cxn modelId="{377730D1-22C0-4AE9-88F4-BA8BF13E849F}" type="presParOf" srcId="{509F2E25-A33F-477C-93E7-75C1098CBB1D}" destId="{BB31C1D0-A66B-473F-B510-6583C6DFA146}" srcOrd="0" destOrd="0" presId="urn:microsoft.com/office/officeart/2005/8/layout/radial2"/>
    <dgm:cxn modelId="{0736A173-92C5-4ACB-AF74-F6E2D78C5076}" type="presParOf" srcId="{BB31C1D0-A66B-473F-B510-6583C6DFA146}" destId="{C4D6B62E-A9FE-47F4-AF16-41326ED87A32}" srcOrd="0" destOrd="0" presId="urn:microsoft.com/office/officeart/2005/8/layout/radial2"/>
    <dgm:cxn modelId="{D61985C0-E5A8-45AD-8F66-8EFE0FF82EB5}" type="presParOf" srcId="{BB31C1D0-A66B-473F-B510-6583C6DFA146}" destId="{65B42ED8-6F9D-488C-B4A8-171F256E1C5A}" srcOrd="1" destOrd="0" presId="urn:microsoft.com/office/officeart/2005/8/layout/radial2"/>
    <dgm:cxn modelId="{2DD2809C-9445-4405-AA53-E4A6C300FE4E}" type="presParOf" srcId="{509F2E25-A33F-477C-93E7-75C1098CBB1D}" destId="{ECF63E87-5048-4577-93DB-F4AE7A63DF07}" srcOrd="1" destOrd="0" presId="urn:microsoft.com/office/officeart/2005/8/layout/radial2"/>
    <dgm:cxn modelId="{40977A60-30F4-44DF-86A2-1E1DBDB9409A}" type="presParOf" srcId="{509F2E25-A33F-477C-93E7-75C1098CBB1D}" destId="{C9913FB1-A45E-4E00-B43E-8B3FD6C04A0B}" srcOrd="2" destOrd="0" presId="urn:microsoft.com/office/officeart/2005/8/layout/radial2"/>
    <dgm:cxn modelId="{66C9F53B-4C48-4AAB-A503-5B2B5933A6DD}" type="presParOf" srcId="{C9913FB1-A45E-4E00-B43E-8B3FD6C04A0B}" destId="{7FE846CA-AA92-4339-9CA4-5F7063A5CD78}" srcOrd="0" destOrd="0" presId="urn:microsoft.com/office/officeart/2005/8/layout/radial2"/>
    <dgm:cxn modelId="{23243512-71F2-4E27-9DC6-D5EB4E65F946}" type="presParOf" srcId="{C9913FB1-A45E-4E00-B43E-8B3FD6C04A0B}" destId="{FD07274D-6080-4D91-B053-7434691BB756}" srcOrd="1" destOrd="0" presId="urn:microsoft.com/office/officeart/2005/8/layout/radial2"/>
    <dgm:cxn modelId="{A04332A4-FF13-4D2A-8754-46C6C37576F0}" type="presParOf" srcId="{509F2E25-A33F-477C-93E7-75C1098CBB1D}" destId="{F80F6A09-4AC7-498C-8D16-A19534DBC6FE}" srcOrd="3" destOrd="0" presId="urn:microsoft.com/office/officeart/2005/8/layout/radial2"/>
    <dgm:cxn modelId="{C697A60C-5EC3-4510-A178-12926678B4A4}" type="presParOf" srcId="{509F2E25-A33F-477C-93E7-75C1098CBB1D}" destId="{8259BB02-83CC-403A-B83B-C5E686DFA9E4}" srcOrd="4" destOrd="0" presId="urn:microsoft.com/office/officeart/2005/8/layout/radial2"/>
    <dgm:cxn modelId="{EC1635D2-1922-458A-8170-25B8F04E9AD6}" type="presParOf" srcId="{8259BB02-83CC-403A-B83B-C5E686DFA9E4}" destId="{9B2683E0-7A71-4789-865B-8DFCE1D0A01B}" srcOrd="0" destOrd="0" presId="urn:microsoft.com/office/officeart/2005/8/layout/radial2"/>
    <dgm:cxn modelId="{DBD46B03-177F-4400-86FC-7E1365597F3B}" type="presParOf" srcId="{8259BB02-83CC-403A-B83B-C5E686DFA9E4}" destId="{DDDE4D10-C38C-4727-97F0-23E8A836E671}" srcOrd="1" destOrd="0" presId="urn:microsoft.com/office/officeart/2005/8/layout/radial2"/>
    <dgm:cxn modelId="{67268A85-8317-409D-9798-E919B267136C}" type="presParOf" srcId="{509F2E25-A33F-477C-93E7-75C1098CBB1D}" destId="{E3526D74-1005-4552-A900-F952C8968649}" srcOrd="5" destOrd="0" presId="urn:microsoft.com/office/officeart/2005/8/layout/radial2"/>
    <dgm:cxn modelId="{34A26457-81EF-4001-A2FC-06D82508839E}" type="presParOf" srcId="{509F2E25-A33F-477C-93E7-75C1098CBB1D}" destId="{E66A575F-1D53-4609-8DB8-C8DA29C468E3}" srcOrd="6" destOrd="0" presId="urn:microsoft.com/office/officeart/2005/8/layout/radial2"/>
    <dgm:cxn modelId="{B7B7BC5F-3F97-432B-A2C1-FE688B24C6B9}" type="presParOf" srcId="{E66A575F-1D53-4609-8DB8-C8DA29C468E3}" destId="{B5674AFB-D8B3-413A-8ED7-1D1F12F777C7}" srcOrd="0" destOrd="0" presId="urn:microsoft.com/office/officeart/2005/8/layout/radial2"/>
    <dgm:cxn modelId="{1E1B5FA4-951E-4C6F-9BF9-8046750EBFBD}" type="presParOf" srcId="{E66A575F-1D53-4609-8DB8-C8DA29C468E3}" destId="{948C8E66-39AE-441C-99F2-7B9173FAE672}" srcOrd="1" destOrd="0" presId="urn:microsoft.com/office/officeart/2005/8/layout/radial2"/>
    <dgm:cxn modelId="{26CC0A25-0FD5-46BC-AA19-0BF8259F2626}" type="presParOf" srcId="{509F2E25-A33F-477C-93E7-75C1098CBB1D}" destId="{F382FE47-BCD4-4E14-9C0F-C5058BDD9781}" srcOrd="7" destOrd="0" presId="urn:microsoft.com/office/officeart/2005/8/layout/radial2"/>
    <dgm:cxn modelId="{517F3024-C2F3-4871-BD32-993E3300A0D1}" type="presParOf" srcId="{509F2E25-A33F-477C-93E7-75C1098CBB1D}" destId="{2B350EFA-68E9-4096-B9DD-93B24E9BA355}" srcOrd="8" destOrd="0" presId="urn:microsoft.com/office/officeart/2005/8/layout/radial2"/>
    <dgm:cxn modelId="{5F0D6C63-AF1B-443F-938E-7ADE952B7194}" type="presParOf" srcId="{2B350EFA-68E9-4096-B9DD-93B24E9BA355}" destId="{42C49A95-5486-4342-8E3C-0E6AA6A4989D}" srcOrd="0" destOrd="0" presId="urn:microsoft.com/office/officeart/2005/8/layout/radial2"/>
    <dgm:cxn modelId="{59BF914B-0C06-4E85-BFD1-05B1CF0E3497}" type="presParOf" srcId="{2B350EFA-68E9-4096-B9DD-93B24E9BA355}" destId="{E9EA4BF2-6591-47AF-897E-F1F423A1F1B5}" srcOrd="1" destOrd="0" presId="urn:microsoft.com/office/officeart/2005/8/layout/radial2"/>
    <dgm:cxn modelId="{76FA3DC3-4182-4951-8DB5-1DFB90F3725A}" type="presParOf" srcId="{509F2E25-A33F-477C-93E7-75C1098CBB1D}" destId="{78BF9899-0815-419C-B164-F4EFC2C5A90C}" srcOrd="9" destOrd="0" presId="urn:microsoft.com/office/officeart/2005/8/layout/radial2"/>
    <dgm:cxn modelId="{77387583-A1A3-40C8-912E-5A4B3AD599B6}" type="presParOf" srcId="{509F2E25-A33F-477C-93E7-75C1098CBB1D}" destId="{5FC9A084-1858-4CDE-A2BC-C15020F9567C}" srcOrd="10" destOrd="0" presId="urn:microsoft.com/office/officeart/2005/8/layout/radial2"/>
    <dgm:cxn modelId="{CAB9843C-7FD5-4847-B818-39526268CD8A}" type="presParOf" srcId="{5FC9A084-1858-4CDE-A2BC-C15020F9567C}" destId="{9FC2552D-C2C9-4229-9A91-61CA2CF20F95}" srcOrd="0" destOrd="0" presId="urn:microsoft.com/office/officeart/2005/8/layout/radial2"/>
    <dgm:cxn modelId="{61EA9A9E-70CF-4DBF-B162-DFBCB8BCE2FA}" type="presParOf" srcId="{5FC9A084-1858-4CDE-A2BC-C15020F9567C}" destId="{D180A4BA-4D2A-46F8-815B-85B352ACFE05}" srcOrd="1" destOrd="0" presId="urn:microsoft.com/office/officeart/2005/8/layout/radial2"/>
    <dgm:cxn modelId="{D9A00458-F2EA-4627-AE2E-9C43D455AC17}" type="presParOf" srcId="{509F2E25-A33F-477C-93E7-75C1098CBB1D}" destId="{AD9A3790-3540-4639-93EB-C0E6938E3588}" srcOrd="11" destOrd="0" presId="urn:microsoft.com/office/officeart/2005/8/layout/radial2"/>
    <dgm:cxn modelId="{5088AA15-8654-4BD6-86ED-EB27E0001F84}" type="presParOf" srcId="{509F2E25-A33F-477C-93E7-75C1098CBB1D}" destId="{A1EECA5A-0750-480C-A570-95F05B6F8A94}" srcOrd="12" destOrd="0" presId="urn:microsoft.com/office/officeart/2005/8/layout/radial2"/>
    <dgm:cxn modelId="{2227ADC0-958B-4596-8036-CB6C76595782}" type="presParOf" srcId="{A1EECA5A-0750-480C-A570-95F05B6F8A94}" destId="{A431F2C5-BA26-4EC2-B60F-7C8C2BB806C2}" srcOrd="0" destOrd="0" presId="urn:microsoft.com/office/officeart/2005/8/layout/radial2"/>
    <dgm:cxn modelId="{BDA67F51-77EF-45A5-9378-537218771A4C}" type="presParOf" srcId="{A1EECA5A-0750-480C-A570-95F05B6F8A94}" destId="{54599BAF-34F0-4C50-9291-5E3908E4594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A3790-3540-4639-93EB-C0E6938E3588}">
      <dsp:nvSpPr>
        <dsp:cNvPr id="0" name=""/>
        <dsp:cNvSpPr/>
      </dsp:nvSpPr>
      <dsp:spPr>
        <a:xfrm rot="4108278">
          <a:off x="2280086" y="3225239"/>
          <a:ext cx="453991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453991" y="123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F9899-0815-419C-B164-F4EFC2C5A90C}">
      <dsp:nvSpPr>
        <dsp:cNvPr id="0" name=""/>
        <dsp:cNvSpPr/>
      </dsp:nvSpPr>
      <dsp:spPr>
        <a:xfrm rot="8116878">
          <a:off x="1486613" y="3158463"/>
          <a:ext cx="421876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421876" y="123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2FE47-BCD4-4E14-9C0F-C5058BDD9781}">
      <dsp:nvSpPr>
        <dsp:cNvPr id="0" name=""/>
        <dsp:cNvSpPr/>
      </dsp:nvSpPr>
      <dsp:spPr>
        <a:xfrm rot="1198527">
          <a:off x="2622937" y="3041188"/>
          <a:ext cx="1698862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698862" y="123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526D74-1005-4552-A900-F952C8968649}">
      <dsp:nvSpPr>
        <dsp:cNvPr id="0" name=""/>
        <dsp:cNvSpPr/>
      </dsp:nvSpPr>
      <dsp:spPr>
        <a:xfrm rot="42236">
          <a:off x="2673911" y="2626857"/>
          <a:ext cx="3418572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3418572" y="123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F6A09-4AC7-498C-8D16-A19534DBC6FE}">
      <dsp:nvSpPr>
        <dsp:cNvPr id="0" name=""/>
        <dsp:cNvSpPr/>
      </dsp:nvSpPr>
      <dsp:spPr>
        <a:xfrm rot="20328730">
          <a:off x="2554705" y="1802536"/>
          <a:ext cx="3530650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3530650" y="123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F63E87-5048-4577-93DB-F4AE7A63DF07}">
      <dsp:nvSpPr>
        <dsp:cNvPr id="0" name=""/>
        <dsp:cNvSpPr/>
      </dsp:nvSpPr>
      <dsp:spPr>
        <a:xfrm rot="18653942">
          <a:off x="2413057" y="1737202"/>
          <a:ext cx="1191419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191419" y="123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B42ED8-6F9D-488C-B4A8-171F256E1C5A}">
      <dsp:nvSpPr>
        <dsp:cNvPr id="0" name=""/>
        <dsp:cNvSpPr/>
      </dsp:nvSpPr>
      <dsp:spPr>
        <a:xfrm>
          <a:off x="1460298" y="1756206"/>
          <a:ext cx="1927318" cy="184439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E846CA-AA92-4339-9CA4-5F7063A5CD78}">
      <dsp:nvSpPr>
        <dsp:cNvPr id="0" name=""/>
        <dsp:cNvSpPr/>
      </dsp:nvSpPr>
      <dsp:spPr>
        <a:xfrm>
          <a:off x="3082360" y="-313845"/>
          <a:ext cx="1835496" cy="1837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2.2 Setting-up common methodologies for actions (strategy, plan)</a:t>
          </a:r>
          <a:endParaRPr lang="it-IT" sz="1500" kern="1200" dirty="0"/>
        </a:p>
      </dsp:txBody>
      <dsp:txXfrm>
        <a:off x="3351162" y="-44699"/>
        <a:ext cx="1297892" cy="1299549"/>
      </dsp:txXfrm>
    </dsp:sp>
    <dsp:sp modelId="{9B2683E0-7A71-4789-865B-8DFCE1D0A01B}">
      <dsp:nvSpPr>
        <dsp:cNvPr id="0" name=""/>
        <dsp:cNvSpPr/>
      </dsp:nvSpPr>
      <dsp:spPr>
        <a:xfrm>
          <a:off x="5871651" y="0"/>
          <a:ext cx="1997619" cy="16525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2.3 Project Communication Tools </a:t>
          </a:r>
          <a:endParaRPr lang="el-GR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(poster, templates, flyers, videos etc)</a:t>
          </a:r>
          <a:endParaRPr lang="it-IT" sz="1500" kern="1200" dirty="0"/>
        </a:p>
      </dsp:txBody>
      <dsp:txXfrm>
        <a:off x="6164196" y="242006"/>
        <a:ext cx="1412529" cy="1168510"/>
      </dsp:txXfrm>
    </dsp:sp>
    <dsp:sp modelId="{B5674AFB-D8B3-413A-8ED7-1D1F12F777C7}">
      <dsp:nvSpPr>
        <dsp:cNvPr id="0" name=""/>
        <dsp:cNvSpPr/>
      </dsp:nvSpPr>
      <dsp:spPr>
        <a:xfrm>
          <a:off x="6092056" y="2012253"/>
          <a:ext cx="2405321" cy="13254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2.4  Open Days and final Conference (Exchanging information)</a:t>
          </a:r>
          <a:endParaRPr lang="it-IT" sz="1500" kern="1200" dirty="0"/>
        </a:p>
      </dsp:txBody>
      <dsp:txXfrm>
        <a:off x="6444307" y="2206361"/>
        <a:ext cx="1700819" cy="937233"/>
      </dsp:txXfrm>
    </dsp:sp>
    <dsp:sp modelId="{42C49A95-5486-4342-8E3C-0E6AA6A4989D}">
      <dsp:nvSpPr>
        <dsp:cNvPr id="0" name=""/>
        <dsp:cNvSpPr/>
      </dsp:nvSpPr>
      <dsp:spPr>
        <a:xfrm>
          <a:off x="4149105" y="3020591"/>
          <a:ext cx="1926534" cy="12581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2.5 Coordination with Horizontal project - TALIA</a:t>
          </a:r>
          <a:endParaRPr lang="it-IT" sz="1600" kern="1200" dirty="0"/>
        </a:p>
      </dsp:txBody>
      <dsp:txXfrm>
        <a:off x="4431239" y="3204839"/>
        <a:ext cx="1362266" cy="889630"/>
      </dsp:txXfrm>
    </dsp:sp>
    <dsp:sp modelId="{9FC2552D-C2C9-4229-9A91-61CA2CF20F95}">
      <dsp:nvSpPr>
        <dsp:cNvPr id="0" name=""/>
        <dsp:cNvSpPr/>
      </dsp:nvSpPr>
      <dsp:spPr>
        <a:xfrm>
          <a:off x="76370" y="3069195"/>
          <a:ext cx="1723678" cy="1707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2.6 Coordination with MED Programme </a:t>
          </a:r>
          <a:endParaRPr lang="it-IT" sz="1400" kern="1200" dirty="0"/>
        </a:p>
      </dsp:txBody>
      <dsp:txXfrm>
        <a:off x="328797" y="3319191"/>
        <a:ext cx="1218824" cy="1207086"/>
      </dsp:txXfrm>
    </dsp:sp>
    <dsp:sp modelId="{A431F2C5-BA26-4EC2-B60F-7C8C2BB806C2}">
      <dsp:nvSpPr>
        <dsp:cNvPr id="0" name=""/>
        <dsp:cNvSpPr/>
      </dsp:nvSpPr>
      <dsp:spPr>
        <a:xfrm>
          <a:off x="2195606" y="3375151"/>
          <a:ext cx="1360479" cy="15944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2.7 Participation in External Events </a:t>
          </a:r>
          <a:endParaRPr lang="it-IT" sz="1300" kern="1200" dirty="0"/>
        </a:p>
      </dsp:txBody>
      <dsp:txXfrm>
        <a:off x="2394844" y="3608653"/>
        <a:ext cx="962003" cy="11274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CD9996E-2829-48FB-9ECB-80F90C936308}" type="datetimeFigureOut">
              <a:rPr lang="fr-FR" altLang="fr-FR"/>
              <a:pPr>
                <a:defRPr/>
              </a:pPr>
              <a:t>20/06/2018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9CAB391-EC00-4C8B-9D7F-92A29684C8A8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589986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42C9EA3-4F78-43C0-90CD-2B999B5B87C1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762321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608B41E-5316-45B2-8AF5-6044F5F7838D}" type="slidenum">
              <a:rPr lang="fr-FR" altLang="fr-FR" smtClean="0"/>
              <a:pPr>
                <a:spcBef>
                  <a:spcPct val="0"/>
                </a:spcBef>
              </a:pPr>
              <a:t>1</a:t>
            </a:fld>
            <a:endParaRPr lang="fr-FR" altLang="fr-FR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 smtClean="0"/>
          </a:p>
        </p:txBody>
      </p:sp>
    </p:spTree>
    <p:extLst>
      <p:ext uri="{BB962C8B-B14F-4D97-AF65-F5344CB8AC3E}">
        <p14:creationId xmlns:p14="http://schemas.microsoft.com/office/powerpoint/2010/main" val="1184512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Replan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necessary!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1155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0994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3938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6384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0E32F0A-EEEA-439E-A2B1-D8DECB0C4D61}" type="slidenum">
              <a:rPr lang="fr-FR" altLang="fr-FR" smtClean="0"/>
              <a:pPr>
                <a:spcBef>
                  <a:spcPct val="0"/>
                </a:spcBef>
              </a:pPr>
              <a:t>17</a:t>
            </a:fld>
            <a:endParaRPr lang="fr-FR" altLang="fr-FR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 smtClean="0"/>
          </a:p>
        </p:txBody>
      </p:sp>
    </p:spTree>
    <p:extLst>
      <p:ext uri="{BB962C8B-B14F-4D97-AF65-F5344CB8AC3E}">
        <p14:creationId xmlns:p14="http://schemas.microsoft.com/office/powerpoint/2010/main" val="1959348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9ACE4BE-437D-4BA9-BCFD-76BEDE043A43}" type="slidenum">
              <a:rPr lang="fr-FR" altLang="fr-FR" smtClean="0"/>
              <a:pPr>
                <a:spcBef>
                  <a:spcPct val="0"/>
                </a:spcBef>
              </a:pPr>
              <a:t>2</a:t>
            </a:fld>
            <a:endParaRPr lang="fr-FR" altLang="fr-FR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fr-FR" smtClean="0"/>
          </a:p>
        </p:txBody>
      </p:sp>
    </p:spTree>
    <p:extLst>
      <p:ext uri="{BB962C8B-B14F-4D97-AF65-F5344CB8AC3E}">
        <p14:creationId xmlns:p14="http://schemas.microsoft.com/office/powerpoint/2010/main" val="44456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5020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0234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1499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4527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662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8649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9584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003399"/>
                </a:solidFill>
                <a:latin typeface="Montserrat Hairline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003399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334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2302E-BFCB-488D-9731-09A7B27D5ACA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7627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D568B-BE23-484B-83C5-6DF82D75B40E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68413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D2910-0DA3-4F78-8A0A-3F708262B137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80339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0D874-1D12-4266-AC61-25165E28243F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77409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BC2E5-3152-45B5-AE4E-CB4ACF05EC40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5285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7C9DF-D696-4B6E-A0AD-4DD47AE6FD83}" type="slidenum">
              <a:rPr lang="fr-FR" altLang="fr-FR"/>
              <a:pPr>
                <a:defRPr/>
              </a:pPr>
              <a:t>‹N›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43665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00"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0018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110332"/>
          </a:xfrm>
        </p:spPr>
        <p:txBody>
          <a:bodyPr anchor="t"/>
          <a:lstStyle>
            <a:lvl1pPr algn="l">
              <a:defRPr sz="3000" b="1" cap="all" baseline="0">
                <a:solidFill>
                  <a:srgbClr val="003399"/>
                </a:solidFill>
                <a:latin typeface="Verdana" panose="020B060403050404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3613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465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29645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4599" y="2288293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4894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712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67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316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607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17048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baseline="0">
                <a:solidFill>
                  <a:srgbClr val="00339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59929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99"/>
          </a:solidFill>
          <a:latin typeface="Verdana" panose="020B0604030504040204" pitchFamily="34" charset="0"/>
          <a:ea typeface="MS PGothic" panose="020B0600070205080204" pitchFamily="34" charset="-128"/>
          <a:cs typeface="Montserrat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k.zachari@innovathens.gr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188260" y="351167"/>
            <a:ext cx="873162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Clr>
                <a:srgbClr val="003399"/>
              </a:buClr>
              <a:buSzPts val="3200"/>
            </a:pPr>
            <a:r>
              <a:rPr lang="es-ES" sz="2500" b="1" dirty="0" smtClean="0">
                <a:solidFill>
                  <a:srgbClr val="003399"/>
                </a:solidFill>
              </a:rPr>
              <a:t>Act </a:t>
            </a:r>
            <a:r>
              <a:rPr lang="es-ES" sz="2500" b="1" i="0" u="none" strike="noStrike" cap="none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2.3 </a:t>
            </a:r>
            <a:r>
              <a:rPr lang="es-ES" sz="2500" b="1" dirty="0" smtClean="0">
                <a:solidFill>
                  <a:srgbClr val="003399"/>
                </a:solidFill>
              </a:rPr>
              <a:t>- P</a:t>
            </a:r>
            <a:r>
              <a:rPr lang="en-US" sz="2500" b="1" dirty="0" err="1" smtClean="0">
                <a:solidFill>
                  <a:srgbClr val="003399"/>
                </a:solidFill>
              </a:rPr>
              <a:t>roject</a:t>
            </a:r>
            <a:r>
              <a:rPr lang="en-US" sz="2500" b="1" dirty="0" smtClean="0">
                <a:solidFill>
                  <a:srgbClr val="003399"/>
                </a:solidFill>
              </a:rPr>
              <a:t> Communication Tools (Delivering information) 1/2</a:t>
            </a:r>
            <a:endParaRPr lang="es-ES" sz="2500" b="1" dirty="0">
              <a:solidFill>
                <a:srgbClr val="003399"/>
              </a:solidFill>
            </a:endParaRP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0" y="0"/>
            <a:ext cx="9144000" cy="72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0" y="6813376"/>
            <a:ext cx="9144000" cy="720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Shape 104"/>
          <p:cNvCxnSpPr/>
          <p:nvPr/>
        </p:nvCxnSpPr>
        <p:spPr>
          <a:xfrm>
            <a:off x="467544" y="1052736"/>
            <a:ext cx="6552728" cy="0"/>
          </a:xfrm>
          <a:prstGeom prst="straightConnector1">
            <a:avLst/>
          </a:prstGeom>
          <a:noFill/>
          <a:ln w="9525" cap="flat" cmpd="sng">
            <a:solidFill>
              <a:srgbClr val="0033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Shape 105"/>
          <p:cNvSpPr txBox="1"/>
          <p:nvPr/>
        </p:nvSpPr>
        <p:spPr>
          <a:xfrm>
            <a:off x="386862" y="1141978"/>
            <a:ext cx="8064896" cy="5007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 dirty="0" smtClean="0">
              <a:solidFill>
                <a:srgbClr val="7F7F7F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" name="7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690838"/>
              </p:ext>
            </p:extLst>
          </p:nvPr>
        </p:nvGraphicFramePr>
        <p:xfrm>
          <a:off x="176233" y="1353733"/>
          <a:ext cx="8758517" cy="333133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729572"/>
                <a:gridCol w="1078305"/>
                <a:gridCol w="1030415"/>
                <a:gridCol w="4920225"/>
              </a:tblGrid>
              <a:tr h="555222"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000" b="1" u="none" strike="noStrike" cap="non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/>
                        </a:rPr>
                        <a:t>D.2.3.4. SMATH video</a:t>
                      </a:r>
                      <a:endParaRPr lang="en-GB" sz="1000" b="1" i="0" u="none" strike="noStrike" cap="none" dirty="0" smtClean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000" u="none" strike="noStrike" cap="non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/>
                        </a:rPr>
                        <a:t>Digital or written communication </a:t>
                      </a:r>
                      <a:endParaRPr lang="en-GB" sz="1000" b="0" i="0" u="none" strike="noStrike" cap="none" dirty="0" smtClean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000" u="none" strike="noStrike" cap="non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/>
                        </a:rPr>
                        <a:t>1 video</a:t>
                      </a:r>
                      <a:endParaRPr lang="en-GB" sz="1000" b="0" i="0" u="none" strike="noStrike" cap="none" dirty="0" smtClean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u="none" strike="noStrike" cap="non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/>
                        </a:rPr>
                        <a:t>SMATH video will present the project's progress, milestones and major results and will constitute an effective story telling tool of dissemination addressed to the main target groups.</a:t>
                      </a:r>
                      <a:endParaRPr lang="en-US" sz="1000" b="0" i="0" u="none" strike="noStrike" cap="none" dirty="0" smtClean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</a:tr>
              <a:tr h="555222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Del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Leader: PRIMI</a:t>
                      </a:r>
                    </a:p>
                    <a:p>
                      <a:pPr algn="l" fontAlgn="ctr"/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Partners Participating: TECHNOPOLIS, UNIVE</a:t>
                      </a:r>
                    </a:p>
                    <a:p>
                      <a:pPr algn="l" fontAlgn="ctr"/>
                      <a:endParaRPr lang="en-US" sz="1000" b="0" i="0" u="none" strike="noStrike" baseline="0" dirty="0" smtClean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GB" sz="1000" b="0" i="0" u="none" strike="noStrike" cap="none" dirty="0" smtClean="0">
                        <a:solidFill>
                          <a:srgbClr val="000000"/>
                        </a:solidFill>
                        <a:latin typeface="Verdana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GB" sz="1000" b="0" i="0" u="none" strike="noStrike" cap="none" dirty="0" smtClean="0">
                        <a:solidFill>
                          <a:srgbClr val="000000"/>
                        </a:solidFill>
                        <a:latin typeface="Verdana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00" b="0" i="0" u="none" strike="noStrike" cap="none" dirty="0" smtClean="0">
                        <a:solidFill>
                          <a:srgbClr val="000000"/>
                        </a:solidFill>
                        <a:latin typeface="Verdana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</a:tr>
              <a:tr h="555222"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000" b="1" u="none" strike="noStrike" cap="non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/>
                        </a:rPr>
                        <a:t>D.2.3.5.SMATH storytelling</a:t>
                      </a:r>
                      <a:endParaRPr lang="en-GB" sz="1000" b="1" i="0" u="none" strike="noStrike" cap="none" dirty="0" smtClean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000" u="none" strike="noStrike" cap="non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/>
                        </a:rPr>
                        <a:t>Digital or written communication </a:t>
                      </a:r>
                      <a:endParaRPr lang="en-GB" sz="1000" b="0" i="0" u="none" strike="noStrike" cap="none" dirty="0" smtClean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000" u="none" strike="noStrike" cap="non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/>
                        </a:rPr>
                        <a:t>5 story telling</a:t>
                      </a:r>
                      <a:endParaRPr lang="en-GB" sz="1000" b="0" i="0" u="none" strike="noStrike" cap="none" dirty="0" smtClean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u="none" strike="noStrike" cap="non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/>
                        </a:rPr>
                        <a:t>As a result of the piloting phase, paying attention to the transnational events organized, 5 story telling (in form of videos) will be prepared to support </a:t>
                      </a:r>
                      <a:r>
                        <a:rPr lang="en-US" sz="1000" u="none" strike="noStrike" cap="none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/>
                        </a:rPr>
                        <a:t>trasferring</a:t>
                      </a:r>
                      <a:r>
                        <a:rPr lang="en-US" sz="1000" u="none" strike="noStrike" cap="non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/>
                        </a:rPr>
                        <a:t> actions and the follow-up of the SMATH platform</a:t>
                      </a:r>
                      <a:endParaRPr lang="en-US" sz="1000" b="0" i="0" u="none" strike="noStrike" cap="none" dirty="0" smtClean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</a:tr>
              <a:tr h="555222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Del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Leader: PRIMI</a:t>
                      </a:r>
                    </a:p>
                    <a:p>
                      <a:pPr algn="l" fontAlgn="ctr"/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Partners Participating: All</a:t>
                      </a:r>
                    </a:p>
                    <a:p>
                      <a:pPr algn="l" fontAlgn="ctr"/>
                      <a:endParaRPr lang="en-US" sz="1000" b="0" i="0" u="none" strike="noStrike" baseline="0" dirty="0" smtClean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GB" sz="1000" b="0" i="0" u="none" strike="noStrike" cap="none" dirty="0" smtClean="0">
                        <a:solidFill>
                          <a:srgbClr val="000000"/>
                        </a:solidFill>
                        <a:latin typeface="Verdana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GB" sz="1000" b="0" i="0" u="none" strike="noStrike" cap="none" dirty="0" smtClean="0">
                        <a:solidFill>
                          <a:srgbClr val="000000"/>
                        </a:solidFill>
                        <a:latin typeface="Verdana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00" b="0" i="0" u="none" strike="noStrike" cap="none" dirty="0" smtClean="0">
                        <a:solidFill>
                          <a:srgbClr val="000000"/>
                        </a:solidFill>
                        <a:latin typeface="Verdana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</a:tr>
              <a:tr h="740296"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000" b="1" u="none" strike="noStrike" cap="non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/>
                        </a:rPr>
                        <a:t>D.2.3.6.Press Releases</a:t>
                      </a:r>
                      <a:endParaRPr lang="en-GB" sz="1000" b="1" i="0" u="none" strike="noStrike" cap="none" dirty="0" smtClean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000" u="none" strike="noStrike" cap="non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/>
                        </a:rPr>
                        <a:t>Digital or written communication </a:t>
                      </a:r>
                      <a:endParaRPr lang="en-GB" sz="1000" b="0" i="0" u="none" strike="noStrike" cap="none" dirty="0" smtClean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000" u="none" strike="noStrike" cap="non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/>
                        </a:rPr>
                        <a:t>20 Press releases</a:t>
                      </a:r>
                      <a:endParaRPr lang="en-GB" sz="1000" b="0" i="0" u="none" strike="noStrike" cap="none" dirty="0" smtClean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u="none" strike="noStrike" cap="non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/>
                        </a:rPr>
                        <a:t>Each partner will be responsible of promoting the projects progress through dedicated press and internet releases linked to relevant events and activities and publications in the internet. 2 per PP totally (total 20) until the end of the project.</a:t>
                      </a:r>
                      <a:endParaRPr lang="en-US" sz="1000" b="0" i="0" u="none" strike="noStrike" cap="none" dirty="0" smtClean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</a:tr>
              <a:tr h="37014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Del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Leader: TECHNOPOLIS</a:t>
                      </a:r>
                    </a:p>
                    <a:p>
                      <a:pPr algn="l" fontAlgn="ctr"/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Partners Participating: All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GB" sz="1000" b="0" i="0" u="none" strike="noStrike" cap="none" dirty="0" smtClean="0">
                        <a:solidFill>
                          <a:srgbClr val="000000"/>
                        </a:solidFill>
                        <a:latin typeface="Verdana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GB" sz="1000" b="0" i="0" u="none" strike="noStrike" cap="none" dirty="0" smtClean="0">
                        <a:solidFill>
                          <a:srgbClr val="000000"/>
                        </a:solidFill>
                        <a:latin typeface="Verdana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00" b="0" i="0" u="none" strike="noStrike" cap="none" dirty="0" smtClean="0">
                        <a:solidFill>
                          <a:srgbClr val="000000"/>
                        </a:solidFill>
                        <a:latin typeface="Verdana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682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188260" y="351167"/>
            <a:ext cx="873162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Clr>
                <a:srgbClr val="003399"/>
              </a:buClr>
              <a:buSzPts val="3200"/>
            </a:pPr>
            <a:r>
              <a:rPr lang="es-ES" sz="2500" b="1" dirty="0" smtClean="0">
                <a:solidFill>
                  <a:srgbClr val="003399"/>
                </a:solidFill>
              </a:rPr>
              <a:t>Act </a:t>
            </a:r>
            <a:r>
              <a:rPr lang="es-ES" sz="2500" b="1" i="0" u="none" strike="noStrike" cap="none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2.4 </a:t>
            </a:r>
            <a:r>
              <a:rPr lang="es-ES" sz="2500" b="1" dirty="0" smtClean="0">
                <a:solidFill>
                  <a:srgbClr val="003399"/>
                </a:solidFill>
              </a:rPr>
              <a:t>- </a:t>
            </a:r>
            <a:r>
              <a:rPr lang="en-US" sz="2500" b="1" dirty="0" smtClean="0">
                <a:solidFill>
                  <a:srgbClr val="003399"/>
                </a:solidFill>
              </a:rPr>
              <a:t> Open Days and final Conference</a:t>
            </a:r>
            <a:endParaRPr lang="es-ES" sz="2500" b="1" dirty="0">
              <a:solidFill>
                <a:srgbClr val="003399"/>
              </a:solidFill>
            </a:endParaRP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0" y="0"/>
            <a:ext cx="9144000" cy="72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0" y="6813376"/>
            <a:ext cx="9144000" cy="720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Shape 104"/>
          <p:cNvCxnSpPr/>
          <p:nvPr/>
        </p:nvCxnSpPr>
        <p:spPr>
          <a:xfrm>
            <a:off x="467544" y="1052736"/>
            <a:ext cx="6552728" cy="0"/>
          </a:xfrm>
          <a:prstGeom prst="straightConnector1">
            <a:avLst/>
          </a:prstGeom>
          <a:noFill/>
          <a:ln w="9525" cap="flat" cmpd="sng">
            <a:solidFill>
              <a:srgbClr val="0033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Shape 105"/>
          <p:cNvSpPr txBox="1"/>
          <p:nvPr/>
        </p:nvSpPr>
        <p:spPr>
          <a:xfrm>
            <a:off x="386862" y="1141978"/>
            <a:ext cx="8064896" cy="5007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 dirty="0" smtClean="0">
              <a:solidFill>
                <a:srgbClr val="7F7F7F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" name="7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213212"/>
              </p:ext>
            </p:extLst>
          </p:nvPr>
        </p:nvGraphicFramePr>
        <p:xfrm>
          <a:off x="268942" y="1105782"/>
          <a:ext cx="8758517" cy="426720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729572"/>
                <a:gridCol w="1078305"/>
                <a:gridCol w="1030415"/>
                <a:gridCol w="4920225"/>
              </a:tblGrid>
              <a:tr h="256854"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1" i="0" u="none" strike="noStrike" cap="none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/>
                        </a:rPr>
                        <a:t>D.2.4.1. Regional Open Days and awareness raising Events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000" b="0" i="0" u="none" strike="noStrike" cap="none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/>
                        </a:rPr>
                        <a:t>Public/ Political event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000" b="0" i="0" u="none" strike="noStrike" cap="none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/>
                        </a:rPr>
                        <a:t>8 Open Days proceedings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cap="none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/>
                        </a:rPr>
                        <a:t>Each Nest will organize one Open Day event after the middle of the Testing phase to communicate the project's progress and results to all interested </a:t>
                      </a:r>
                    </a:p>
                  </a:txBody>
                  <a:tcPr marL="0" marR="0" marT="0" marB="0" anchor="ctr"/>
                </a:tc>
              </a:tr>
              <a:tr h="256854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Del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Leader: TECHNOPOLIS</a:t>
                      </a:r>
                    </a:p>
                    <a:p>
                      <a:pPr algn="l" fontAlgn="ctr"/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Partners Participating: Veneto Region, ATM, RAZA, BARCELONA ACTIVA, FVG, PRIMI</a:t>
                      </a:r>
                    </a:p>
                    <a:p>
                      <a:pPr algn="l" fontAlgn="ctr"/>
                      <a:endParaRPr lang="en-US" sz="1000" b="0" i="0" u="none" strike="noStrike" baseline="0" dirty="0" smtClean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GB" sz="1000" b="0" i="0" u="none" strike="noStrike" cap="none" dirty="0" smtClean="0">
                        <a:solidFill>
                          <a:srgbClr val="000000"/>
                        </a:solidFill>
                        <a:latin typeface="Verdana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GB" sz="1000" b="0" i="0" u="none" strike="noStrike" cap="none" dirty="0" smtClean="0">
                        <a:solidFill>
                          <a:srgbClr val="000000"/>
                        </a:solidFill>
                        <a:latin typeface="Verdana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00" b="0" i="0" u="none" strike="noStrike" cap="none" dirty="0" smtClean="0">
                        <a:solidFill>
                          <a:srgbClr val="000000"/>
                        </a:solidFill>
                        <a:latin typeface="Verdana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</a:tr>
              <a:tr h="145551"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1" i="0" u="none" strike="noStrike" kern="1200" cap="none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/>
                        </a:rPr>
                        <a:t>D.2.4.2. MED congress on Creative industries and the cooperation with "cultural engines" to promote innovation and growth.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cap="none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/>
                        </a:rPr>
                        <a:t>Public Event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cap="none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/>
                        </a:rPr>
                        <a:t>1 Conference  Report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cap="none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/>
                        </a:rPr>
                        <a:t>The Event, organized in Arles by POLE ICP aims at promoting the model of cooperation between Creative Industries and cultural</a:t>
                      </a:r>
                      <a:br>
                        <a:rPr lang="en-US" sz="1000" b="0" i="0" u="none" strike="noStrike" cap="none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/>
                        </a:rPr>
                      </a:br>
                      <a:r>
                        <a:rPr lang="en-US" sz="1000" b="0" i="0" u="none" strike="noStrike" cap="none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/>
                        </a:rPr>
                        <a:t>"engines" tested with SMATH project. It will strengthen the impact of the testing phase and prepare the transferring</a:t>
                      </a:r>
                    </a:p>
                  </a:txBody>
                  <a:tcPr marL="0" marR="0" marT="0" marB="0" anchor="ctr"/>
                </a:tc>
              </a:tr>
              <a:tr h="145551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Del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Leader: Pole ICP</a:t>
                      </a:r>
                    </a:p>
                    <a:p>
                      <a:pPr algn="l" fontAlgn="ctr"/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Partners Participating: all</a:t>
                      </a:r>
                    </a:p>
                    <a:p>
                      <a:pPr algn="l" fontAlgn="ctr"/>
                      <a:endParaRPr lang="en-US" sz="1000" b="0" i="0" u="none" strike="noStrike" baseline="0" dirty="0" smtClean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GB" sz="1000" b="0" i="0" u="none" strike="noStrike" cap="none" dirty="0" smtClean="0">
                        <a:solidFill>
                          <a:srgbClr val="000000"/>
                        </a:solidFill>
                        <a:latin typeface="Verdana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GB" sz="1000" b="0" i="0" u="none" strike="noStrike" cap="none" dirty="0" smtClean="0">
                        <a:solidFill>
                          <a:srgbClr val="000000"/>
                        </a:solidFill>
                        <a:latin typeface="Verdana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00" b="0" i="0" u="none" strike="noStrike" cap="none" dirty="0" smtClean="0">
                        <a:solidFill>
                          <a:srgbClr val="000000"/>
                        </a:solidFill>
                        <a:latin typeface="Verdana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</a:tr>
              <a:tr h="2183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none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/>
                        </a:rPr>
                        <a:t>D.2.4.3 MED-Conference to promote the contribute of </a:t>
                      </a:r>
                      <a:r>
                        <a:rPr lang="en-US" sz="1000" b="1" i="0" u="none" strike="noStrike" cap="none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/>
                        </a:rPr>
                        <a:t>Cis</a:t>
                      </a:r>
                      <a:r>
                        <a:rPr lang="en-US" sz="1000" b="1" i="0" u="none" strike="noStrike" cap="none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/>
                        </a:rPr>
                        <a:t> to Social Innovation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cap="none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/>
                        </a:rPr>
                        <a:t>Public Event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cap="none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/>
                        </a:rPr>
                        <a:t>1 Conference Report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cap="none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/>
                        </a:rPr>
                        <a:t>The event, organized by BA will promote the link between CIs with Social Innovation and will prepare the setting up of 3 working groups according to the 3 SMATH main entries of Social Innovation(Social Cohesion-Urban regeneration-Responsible Tourism)</a:t>
                      </a:r>
                    </a:p>
                  </a:txBody>
                  <a:tcPr marL="0" marR="0" marT="0" marB="0" anchor="ctr"/>
                </a:tc>
              </a:tr>
              <a:tr h="21832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Del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Leader: BARCELONA ACTIVA</a:t>
                      </a:r>
                    </a:p>
                    <a:p>
                      <a:pPr algn="l" fontAlgn="ctr"/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Partners Participating: Veneto Region, UNIVE, ATM, RAZA, TECHNOPOLIS, FVG, Pole ICP, PRIMI</a:t>
                      </a:r>
                    </a:p>
                    <a:p>
                      <a:pPr algn="l" fontAlgn="ctr"/>
                      <a:endParaRPr lang="en-US" sz="1000" b="0" i="0" u="none" strike="noStrike" baseline="0" dirty="0" smtClean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GB" sz="1000" b="0" i="0" u="none" strike="noStrike" cap="none" dirty="0" smtClean="0">
                        <a:solidFill>
                          <a:srgbClr val="000000"/>
                        </a:solidFill>
                        <a:latin typeface="Verdana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GB" sz="1000" b="0" i="0" u="none" strike="noStrike" cap="none" dirty="0" smtClean="0">
                        <a:solidFill>
                          <a:srgbClr val="000000"/>
                        </a:solidFill>
                        <a:latin typeface="Verdana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00" b="0" i="0" u="none" strike="noStrike" cap="none" dirty="0" smtClean="0">
                        <a:solidFill>
                          <a:srgbClr val="000000"/>
                        </a:solidFill>
                        <a:latin typeface="Verdana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</a:tr>
              <a:tr h="145551"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1" i="0" u="none" strike="noStrike" cap="none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/>
                        </a:rPr>
                        <a:t>D.2.4.4. 1 MED Conference Proceedings’ Report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000" b="0" i="0" u="none" strike="noStrike" cap="none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/>
                        </a:rPr>
                        <a:t>Public/ Political event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000" b="0" i="0" u="none" strike="noStrike" cap="none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/>
                        </a:rPr>
                        <a:t>1 Final Conference report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0" i="0" u="none" strike="noStrike" cap="none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/>
                        </a:rPr>
                        <a:t>SMATH Conference will be hosted by Veneto Region and will deliver a proceedings report incorporating the articles/presentations of the conference, list of participants, outcomes, strategic directions,</a:t>
                      </a:r>
                      <a:br>
                        <a:rPr lang="en-US" sz="1000" b="0" i="0" u="none" strike="noStrike" cap="none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/>
                        </a:rPr>
                      </a:br>
                      <a:r>
                        <a:rPr lang="en-US" sz="1000" b="0" i="0" u="none" strike="noStrike" cap="none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/>
                        </a:rPr>
                        <a:t>to be distributed to all relevant target groups </a:t>
                      </a:r>
                    </a:p>
                  </a:txBody>
                  <a:tcPr marL="0" marR="0" marT="0" marB="0" anchor="ctr"/>
                </a:tc>
              </a:tr>
              <a:tr h="145551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Del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Leader: Veneto Region</a:t>
                      </a:r>
                    </a:p>
                    <a:p>
                      <a:pPr algn="l" fontAlgn="ctr"/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Partners Participating: UNIVE, ATM, RAZA, TECHNOPOLIS, BARCELONA ACTIVA, FVG, Pole ICP, PRIMI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GB" sz="1000" b="0" i="0" u="none" strike="noStrike" cap="none" dirty="0" smtClean="0">
                        <a:solidFill>
                          <a:srgbClr val="000000"/>
                        </a:solidFill>
                        <a:latin typeface="Verdana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GB" sz="1000" b="0" i="0" u="none" strike="noStrike" cap="none" dirty="0" smtClean="0">
                        <a:solidFill>
                          <a:srgbClr val="000000"/>
                        </a:solidFill>
                        <a:latin typeface="Verdana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00" b="0" i="0" u="none" strike="noStrike" cap="none" dirty="0" smtClean="0">
                        <a:solidFill>
                          <a:srgbClr val="000000"/>
                        </a:solidFill>
                        <a:latin typeface="Verdana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58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188260" y="351167"/>
            <a:ext cx="873162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Clr>
                <a:srgbClr val="003399"/>
              </a:buClr>
              <a:buSzPts val="3200"/>
            </a:pPr>
            <a:r>
              <a:rPr lang="es-ES" sz="2500" b="1" dirty="0" smtClean="0">
                <a:solidFill>
                  <a:srgbClr val="003399"/>
                </a:solidFill>
              </a:rPr>
              <a:t>Act </a:t>
            </a:r>
            <a:r>
              <a:rPr lang="es-ES" sz="2500" b="1" i="0" u="none" strike="noStrike" cap="none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2.5 </a:t>
            </a:r>
            <a:r>
              <a:rPr lang="es-ES" sz="2500" b="1" dirty="0" smtClean="0">
                <a:solidFill>
                  <a:srgbClr val="003399"/>
                </a:solidFill>
              </a:rPr>
              <a:t>- </a:t>
            </a:r>
            <a:r>
              <a:rPr lang="en-US" sz="2500" b="1" dirty="0" smtClean="0">
                <a:solidFill>
                  <a:srgbClr val="003399"/>
                </a:solidFill>
              </a:rPr>
              <a:t> 2.7 Coordination with TALIA, MED Programme, external events</a:t>
            </a:r>
            <a:endParaRPr lang="es-ES" sz="2500" b="1" dirty="0">
              <a:solidFill>
                <a:srgbClr val="003399"/>
              </a:solidFill>
            </a:endParaRP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0" y="0"/>
            <a:ext cx="9144000" cy="72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0" y="6813376"/>
            <a:ext cx="9144000" cy="720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Shape 104"/>
          <p:cNvCxnSpPr/>
          <p:nvPr/>
        </p:nvCxnSpPr>
        <p:spPr>
          <a:xfrm>
            <a:off x="467544" y="1052736"/>
            <a:ext cx="6552728" cy="0"/>
          </a:xfrm>
          <a:prstGeom prst="straightConnector1">
            <a:avLst/>
          </a:prstGeom>
          <a:noFill/>
          <a:ln w="9525" cap="flat" cmpd="sng">
            <a:solidFill>
              <a:srgbClr val="0033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Shape 105"/>
          <p:cNvSpPr txBox="1"/>
          <p:nvPr/>
        </p:nvSpPr>
        <p:spPr>
          <a:xfrm>
            <a:off x="386862" y="1141978"/>
            <a:ext cx="8064896" cy="5007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 dirty="0" smtClean="0">
              <a:solidFill>
                <a:srgbClr val="7F7F7F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327902" y="947986"/>
            <a:ext cx="8452337" cy="4729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lvl="0" indent="-257175">
              <a:lnSpc>
                <a:spcPct val="200000"/>
              </a:lnSpc>
              <a:spcBef>
                <a:spcPts val="400"/>
              </a:spcBef>
              <a:buClr>
                <a:srgbClr val="3AC2D1"/>
              </a:buClr>
              <a:buSzPts val="2000"/>
              <a:buFont typeface="Noto Sans Symbols"/>
              <a:buChar char="☐"/>
            </a:pPr>
            <a:r>
              <a:rPr lang="en-US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Activity 2.5</a:t>
            </a:r>
            <a:r>
              <a:rPr lang="en-US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Coordination with Horizontal project</a:t>
            </a:r>
          </a:p>
          <a:p>
            <a:pPr marL="257175" lvl="0" indent="-257175">
              <a:lnSpc>
                <a:spcPct val="200000"/>
              </a:lnSpc>
              <a:spcBef>
                <a:spcPts val="400"/>
              </a:spcBef>
              <a:buClr>
                <a:srgbClr val="3AC2D1"/>
              </a:buClr>
              <a:buSzPts val="2000"/>
            </a:pPr>
            <a:r>
              <a:rPr lang="en-US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Synergies, activities, participation in events and reporting</a:t>
            </a:r>
          </a:p>
          <a:p>
            <a:pPr fontAlgn="ctr"/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Del Leader: TECHNOPOLIS</a:t>
            </a:r>
          </a:p>
          <a:p>
            <a:pPr fontAlgn="ctr"/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Partners Participating: all</a:t>
            </a:r>
          </a:p>
          <a:p>
            <a:pPr marL="257175" lvl="0" indent="-257175">
              <a:lnSpc>
                <a:spcPct val="200000"/>
              </a:lnSpc>
              <a:spcBef>
                <a:spcPts val="400"/>
              </a:spcBef>
              <a:buClr>
                <a:srgbClr val="3AC2D1"/>
              </a:buClr>
              <a:buSzPts val="2000"/>
              <a:buFont typeface="Noto Sans Symbols"/>
              <a:buChar char="☐"/>
            </a:pPr>
            <a:r>
              <a:rPr lang="en-US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Activity 2.6</a:t>
            </a:r>
            <a:r>
              <a:rPr lang="en-US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Coordination with MED Programme </a:t>
            </a:r>
          </a:p>
          <a:p>
            <a:pPr marL="257175" lvl="0" indent="-257175">
              <a:lnSpc>
                <a:spcPct val="200000"/>
              </a:lnSpc>
              <a:spcBef>
                <a:spcPts val="400"/>
              </a:spcBef>
              <a:buClr>
                <a:srgbClr val="3AC2D1"/>
              </a:buClr>
              <a:buSzPts val="2000"/>
            </a:pPr>
            <a:r>
              <a:rPr lang="en-US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Participation in events and reporting</a:t>
            </a:r>
          </a:p>
          <a:p>
            <a:pPr fontAlgn="ctr"/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Del Leader: TECHNOPOLIS</a:t>
            </a:r>
          </a:p>
          <a:p>
            <a:pPr fontAlgn="ctr"/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Partners Participating: all</a:t>
            </a:r>
          </a:p>
          <a:p>
            <a:pPr marL="257175" lvl="0" indent="-257175">
              <a:lnSpc>
                <a:spcPct val="200000"/>
              </a:lnSpc>
              <a:spcBef>
                <a:spcPts val="400"/>
              </a:spcBef>
              <a:buClr>
                <a:srgbClr val="3AC2D1"/>
              </a:buClr>
              <a:buSzPts val="2000"/>
              <a:buFont typeface="Noto Sans Symbols"/>
              <a:buChar char="☐"/>
            </a:pPr>
            <a:r>
              <a:rPr lang="en-US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Activity 2.7</a:t>
            </a:r>
            <a:r>
              <a:rPr lang="en-US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Participation and presentation of SMATH in External events, Participation in events and reporting</a:t>
            </a:r>
          </a:p>
          <a:p>
            <a:pPr fontAlgn="ctr"/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Del Leader: TECHNOPOLIS</a:t>
            </a:r>
          </a:p>
          <a:p>
            <a:pPr fontAlgn="ctr"/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Partners Participating: all</a:t>
            </a:r>
          </a:p>
        </p:txBody>
      </p:sp>
    </p:spTree>
    <p:extLst>
      <p:ext uri="{BB962C8B-B14F-4D97-AF65-F5344CB8AC3E}">
        <p14:creationId xmlns:p14="http://schemas.microsoft.com/office/powerpoint/2010/main" val="376464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188260" y="351167"/>
            <a:ext cx="873162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Clr>
                <a:srgbClr val="003399"/>
              </a:buClr>
              <a:buSzPts val="3200"/>
            </a:pPr>
            <a:r>
              <a:rPr lang="en-US" sz="2500" b="1" dirty="0" err="1" smtClean="0">
                <a:solidFill>
                  <a:srgbClr val="003399"/>
                </a:solidFill>
              </a:rPr>
              <a:t>Timeplan</a:t>
            </a:r>
            <a:r>
              <a:rPr lang="en-US" sz="2500" b="1" dirty="0" smtClean="0">
                <a:solidFill>
                  <a:srgbClr val="003399"/>
                </a:solidFill>
              </a:rPr>
              <a:t> (AF)</a:t>
            </a:r>
            <a:endParaRPr lang="es-ES" sz="2500" b="1" dirty="0">
              <a:solidFill>
                <a:srgbClr val="003399"/>
              </a:solidFill>
            </a:endParaRP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0" y="0"/>
            <a:ext cx="9144000" cy="72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0" y="6813376"/>
            <a:ext cx="9144000" cy="720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Shape 104"/>
          <p:cNvCxnSpPr/>
          <p:nvPr/>
        </p:nvCxnSpPr>
        <p:spPr>
          <a:xfrm>
            <a:off x="467544" y="1052736"/>
            <a:ext cx="6552728" cy="0"/>
          </a:xfrm>
          <a:prstGeom prst="straightConnector1">
            <a:avLst/>
          </a:prstGeom>
          <a:noFill/>
          <a:ln w="9525" cap="flat" cmpd="sng">
            <a:solidFill>
              <a:srgbClr val="0033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Shape 105"/>
          <p:cNvSpPr txBox="1"/>
          <p:nvPr/>
        </p:nvSpPr>
        <p:spPr>
          <a:xfrm>
            <a:off x="386862" y="1141978"/>
            <a:ext cx="8064896" cy="5007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 dirty="0" smtClean="0">
              <a:solidFill>
                <a:srgbClr val="7F7F7F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6870" y="942806"/>
            <a:ext cx="8281240" cy="561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- Στρογγυλεμένο ορθογώνιο"/>
          <p:cNvSpPr/>
          <p:nvPr/>
        </p:nvSpPr>
        <p:spPr>
          <a:xfrm>
            <a:off x="950259" y="1048871"/>
            <a:ext cx="2958353" cy="251908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868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188260" y="351167"/>
            <a:ext cx="873162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indent="-457200" algn="l">
              <a:buClr>
                <a:srgbClr val="003399"/>
              </a:buClr>
              <a:buSzPts val="3200"/>
            </a:pPr>
            <a:r>
              <a:rPr lang="en-US" sz="2500" b="1" dirty="0" smtClean="0">
                <a:solidFill>
                  <a:srgbClr val="003399"/>
                </a:solidFill>
              </a:rPr>
              <a:t>Upcoming tasks and implementation plan (next 6 months)</a:t>
            </a: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0" y="0"/>
            <a:ext cx="9144000" cy="72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0" y="6813376"/>
            <a:ext cx="9144000" cy="720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Shape 104"/>
          <p:cNvCxnSpPr/>
          <p:nvPr/>
        </p:nvCxnSpPr>
        <p:spPr>
          <a:xfrm>
            <a:off x="467544" y="1052736"/>
            <a:ext cx="6552728" cy="0"/>
          </a:xfrm>
          <a:prstGeom prst="straightConnector1">
            <a:avLst/>
          </a:prstGeom>
          <a:noFill/>
          <a:ln w="9525" cap="flat" cmpd="sng">
            <a:solidFill>
              <a:srgbClr val="0033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Shape 105"/>
          <p:cNvSpPr txBox="1"/>
          <p:nvPr/>
        </p:nvSpPr>
        <p:spPr>
          <a:xfrm>
            <a:off x="386862" y="1141978"/>
            <a:ext cx="8064896" cy="5007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 dirty="0" smtClean="0">
              <a:solidFill>
                <a:srgbClr val="7F7F7F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9 - Πίνακας"/>
          <p:cNvGraphicFramePr>
            <a:graphicFrameLocks noGrp="1"/>
          </p:cNvGraphicFramePr>
          <p:nvPr/>
        </p:nvGraphicFramePr>
        <p:xfrm>
          <a:off x="403412" y="1257359"/>
          <a:ext cx="7727575" cy="4138183"/>
        </p:xfrm>
        <a:graphic>
          <a:graphicData uri="http://schemas.openxmlformats.org/drawingml/2006/table">
            <a:tbl>
              <a:tblPr/>
              <a:tblGrid>
                <a:gridCol w="866730"/>
                <a:gridCol w="2992497"/>
                <a:gridCol w="1934174"/>
                <a:gridCol w="1934174"/>
              </a:tblGrid>
              <a:tr h="280689">
                <a:tc>
                  <a:txBody>
                    <a:bodyPr/>
                    <a:lstStyle/>
                    <a:p>
                      <a:pPr fontAlgn="t"/>
                      <a:r>
                        <a:rPr lang="el-GR" sz="1100" dirty="0"/>
                        <a:t> </a:t>
                      </a:r>
                    </a:p>
                  </a:txBody>
                  <a:tcPr marL="71972" marR="71972" marT="35986" marB="3598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BD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l-GR" sz="1100"/>
                        <a:t> </a:t>
                      </a:r>
                    </a:p>
                  </a:txBody>
                  <a:tcPr marL="71972" marR="71972" marT="35986" marB="3598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BD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l-GR" sz="1100"/>
                        <a:t> </a:t>
                      </a:r>
                    </a:p>
                  </a:txBody>
                  <a:tcPr marL="71972" marR="71972" marT="35986" marB="3598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BD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l-GR" sz="1100"/>
                        <a:t> </a:t>
                      </a:r>
                    </a:p>
                  </a:txBody>
                  <a:tcPr marL="71972" marR="71972" marT="35986" marB="3598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BD2"/>
                    </a:solidFill>
                  </a:tcPr>
                </a:tc>
              </a:tr>
              <a:tr h="28068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u="none" strike="noStrike" dirty="0">
                          <a:solidFill>
                            <a:srgbClr val="002060"/>
                          </a:solidFill>
                          <a:latin typeface="Verdana"/>
                        </a:rPr>
                        <a:t>D2.1.1</a:t>
                      </a:r>
                      <a:endParaRPr lang="en-GB" sz="1050" dirty="0"/>
                    </a:p>
                  </a:txBody>
                  <a:tcPr marL="71972" marR="71972" marT="35986" marB="3598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AE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>
                          <a:solidFill>
                            <a:srgbClr val="002060"/>
                          </a:solidFill>
                          <a:latin typeface="Verdana"/>
                        </a:rPr>
                        <a:t>Draft of the methodology for the implementation of communication activities</a:t>
                      </a:r>
                      <a:endParaRPr lang="en-US" sz="1050"/>
                    </a:p>
                  </a:txBody>
                  <a:tcPr marL="71972" marR="71972" marT="35986" marB="3598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AE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u="none" strike="noStrike" dirty="0" smtClean="0">
                          <a:solidFill>
                            <a:srgbClr val="002060"/>
                          </a:solidFill>
                          <a:latin typeface="Verdana"/>
                        </a:rPr>
                        <a:t>TECHNOPOLIS</a:t>
                      </a:r>
                      <a:endParaRPr lang="en-GB" sz="1050" dirty="0"/>
                    </a:p>
                  </a:txBody>
                  <a:tcPr marL="71972" marR="71972" marT="35986" marB="3598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AE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 dirty="0" smtClean="0">
                          <a:solidFill>
                            <a:srgbClr val="002060"/>
                          </a:solidFill>
                          <a:latin typeface="Verdana"/>
                        </a:rPr>
                        <a:t>30/06/2018</a:t>
                      </a:r>
                      <a:endParaRPr lang="el-GR" sz="1050" dirty="0"/>
                    </a:p>
                  </a:txBody>
                  <a:tcPr marL="71972" marR="71972" marT="35986" marB="3598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AEE"/>
                    </a:solidFill>
                  </a:tcPr>
                </a:tc>
              </a:tr>
              <a:tr h="28068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u="none" strike="noStrike">
                          <a:solidFill>
                            <a:srgbClr val="002060"/>
                          </a:solidFill>
                          <a:latin typeface="Verdana"/>
                        </a:rPr>
                        <a:t>D.2.1.1</a:t>
                      </a:r>
                      <a:endParaRPr lang="en-GB" sz="1050"/>
                    </a:p>
                  </a:txBody>
                  <a:tcPr marL="71972" marR="71972" marT="35986" marB="3598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 dirty="0" smtClean="0">
                          <a:solidFill>
                            <a:srgbClr val="002060"/>
                          </a:solidFill>
                          <a:latin typeface="Verdana"/>
                        </a:rPr>
                        <a:t>Finalization </a:t>
                      </a:r>
                      <a:r>
                        <a:rPr lang="en-US" sz="1050" b="0" i="0" u="none" strike="noStrike" dirty="0">
                          <a:solidFill>
                            <a:srgbClr val="002060"/>
                          </a:solidFill>
                          <a:latin typeface="Verdana"/>
                        </a:rPr>
                        <a:t>of the methodology and related annexes</a:t>
                      </a:r>
                      <a:endParaRPr lang="en-US" sz="1050" dirty="0"/>
                    </a:p>
                  </a:txBody>
                  <a:tcPr marL="71972" marR="71972" marT="35986" marB="3598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u="none" strike="noStrike" dirty="0" smtClean="0">
                          <a:solidFill>
                            <a:srgbClr val="002060"/>
                          </a:solidFill>
                          <a:latin typeface="Verdana"/>
                        </a:rPr>
                        <a:t>After LP comments - TECHNOPOLIS</a:t>
                      </a:r>
                      <a:endParaRPr lang="en-GB" sz="1050" dirty="0"/>
                    </a:p>
                  </a:txBody>
                  <a:tcPr marL="71972" marR="71972" marT="35986" marB="3598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 dirty="0" smtClean="0">
                          <a:solidFill>
                            <a:srgbClr val="002060"/>
                          </a:solidFill>
                          <a:latin typeface="Verdana"/>
                        </a:rPr>
                        <a:t>15</a:t>
                      </a:r>
                      <a:r>
                        <a:rPr lang="el-GR" sz="1050" b="0" i="0" u="none" strike="noStrike" dirty="0" smtClean="0">
                          <a:solidFill>
                            <a:srgbClr val="002060"/>
                          </a:solidFill>
                          <a:latin typeface="Verdana"/>
                        </a:rPr>
                        <a:t>/0</a:t>
                      </a:r>
                      <a:r>
                        <a:rPr lang="en-US" sz="1050" b="0" i="0" u="none" strike="noStrike" dirty="0" smtClean="0">
                          <a:solidFill>
                            <a:srgbClr val="002060"/>
                          </a:solidFill>
                          <a:latin typeface="Verdana"/>
                        </a:rPr>
                        <a:t>7</a:t>
                      </a:r>
                      <a:r>
                        <a:rPr lang="el-GR" sz="1050" b="0" i="0" u="none" strike="noStrike" dirty="0" smtClean="0">
                          <a:solidFill>
                            <a:srgbClr val="002060"/>
                          </a:solidFill>
                          <a:latin typeface="Verdana"/>
                        </a:rPr>
                        <a:t>/2018</a:t>
                      </a:r>
                      <a:endParaRPr lang="el-GR" sz="1050" dirty="0"/>
                    </a:p>
                  </a:txBody>
                  <a:tcPr marL="71972" marR="71972" marT="35986" marB="3598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DF7"/>
                    </a:solidFill>
                  </a:tcPr>
                </a:tc>
              </a:tr>
              <a:tr h="28068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u="none" strike="noStrike">
                          <a:solidFill>
                            <a:srgbClr val="002060"/>
                          </a:solidFill>
                          <a:latin typeface="Verdana"/>
                        </a:rPr>
                        <a:t>D.2.2.1</a:t>
                      </a:r>
                      <a:endParaRPr lang="en-GB" sz="1050"/>
                    </a:p>
                  </a:txBody>
                  <a:tcPr marL="71972" marR="71972" marT="35986" marB="3598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AE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 dirty="0">
                          <a:solidFill>
                            <a:srgbClr val="002060"/>
                          </a:solidFill>
                          <a:latin typeface="Verdana"/>
                        </a:rPr>
                        <a:t>Backbone of the Joint Communication Strategy</a:t>
                      </a:r>
                      <a:endParaRPr lang="en-US" sz="1050" dirty="0"/>
                    </a:p>
                  </a:txBody>
                  <a:tcPr marL="71972" marR="71972" marT="35986" marB="3598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AE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u="none" strike="noStrike" dirty="0" smtClean="0">
                          <a:solidFill>
                            <a:srgbClr val="002060"/>
                          </a:solidFill>
                          <a:latin typeface="Verdana"/>
                        </a:rPr>
                        <a:t>TECHNOPOLIS</a:t>
                      </a:r>
                      <a:endParaRPr lang="en-GB" sz="1050" dirty="0"/>
                    </a:p>
                  </a:txBody>
                  <a:tcPr marL="71972" marR="71972" marT="35986" marB="3598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AE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 dirty="0" smtClean="0">
                          <a:solidFill>
                            <a:srgbClr val="002060"/>
                          </a:solidFill>
                          <a:latin typeface="Verdana"/>
                        </a:rPr>
                        <a:t>15</a:t>
                      </a:r>
                      <a:r>
                        <a:rPr lang="el-GR" sz="1050" b="0" i="0" u="none" strike="noStrike" dirty="0" smtClean="0">
                          <a:solidFill>
                            <a:srgbClr val="002060"/>
                          </a:solidFill>
                          <a:latin typeface="Verdana"/>
                        </a:rPr>
                        <a:t>/0</a:t>
                      </a:r>
                      <a:r>
                        <a:rPr lang="en-US" sz="1050" b="0" i="0" u="none" strike="noStrike" dirty="0" smtClean="0">
                          <a:solidFill>
                            <a:srgbClr val="002060"/>
                          </a:solidFill>
                          <a:latin typeface="Verdana"/>
                        </a:rPr>
                        <a:t>7</a:t>
                      </a:r>
                      <a:r>
                        <a:rPr lang="el-GR" sz="1050" b="0" i="0" u="none" strike="noStrike" dirty="0" smtClean="0">
                          <a:solidFill>
                            <a:srgbClr val="002060"/>
                          </a:solidFill>
                          <a:latin typeface="Verdana"/>
                        </a:rPr>
                        <a:t>/2018</a:t>
                      </a:r>
                      <a:endParaRPr lang="el-GR" sz="1050" dirty="0"/>
                    </a:p>
                  </a:txBody>
                  <a:tcPr marL="71972" marR="71972" marT="35986" marB="3598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AEE"/>
                    </a:solidFill>
                  </a:tcPr>
                </a:tc>
              </a:tr>
              <a:tr h="28068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u="none" strike="noStrike">
                          <a:solidFill>
                            <a:srgbClr val="002060"/>
                          </a:solidFill>
                          <a:latin typeface="Verdana"/>
                        </a:rPr>
                        <a:t>D.2.2.1</a:t>
                      </a:r>
                      <a:endParaRPr lang="en-GB" sz="1050"/>
                    </a:p>
                  </a:txBody>
                  <a:tcPr marL="71972" marR="71972" marT="35986" marB="3598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 dirty="0">
                          <a:solidFill>
                            <a:srgbClr val="002060"/>
                          </a:solidFill>
                          <a:latin typeface="Verdana"/>
                        </a:rPr>
                        <a:t>Approved backbone by the Partners</a:t>
                      </a:r>
                      <a:endParaRPr lang="en-US" sz="1050" dirty="0"/>
                    </a:p>
                  </a:txBody>
                  <a:tcPr marL="71972" marR="71972" marT="35986" marB="3598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u="none" strike="noStrike" dirty="0" err="1" smtClean="0">
                          <a:solidFill>
                            <a:srgbClr val="002060"/>
                          </a:solidFill>
                          <a:latin typeface="Verdana"/>
                        </a:rPr>
                        <a:t>TECHNOPOLIS+All</a:t>
                      </a:r>
                      <a:endParaRPr lang="en-GB" sz="1050" dirty="0"/>
                    </a:p>
                  </a:txBody>
                  <a:tcPr marL="71972" marR="71972" marT="35986" marB="3598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 dirty="0" smtClean="0">
                          <a:solidFill>
                            <a:srgbClr val="002060"/>
                          </a:solidFill>
                          <a:latin typeface="Verdana"/>
                        </a:rPr>
                        <a:t>31</a:t>
                      </a:r>
                      <a:r>
                        <a:rPr lang="el-GR" sz="1050" b="0" i="0" u="none" strike="noStrike" dirty="0" smtClean="0">
                          <a:solidFill>
                            <a:srgbClr val="002060"/>
                          </a:solidFill>
                          <a:latin typeface="Verdana"/>
                        </a:rPr>
                        <a:t>/0</a:t>
                      </a:r>
                      <a:r>
                        <a:rPr lang="en-US" sz="1050" b="0" i="0" u="none" strike="noStrike" dirty="0" smtClean="0">
                          <a:solidFill>
                            <a:srgbClr val="002060"/>
                          </a:solidFill>
                          <a:latin typeface="Verdana"/>
                        </a:rPr>
                        <a:t>7</a:t>
                      </a:r>
                      <a:r>
                        <a:rPr lang="el-GR" sz="1050" b="0" i="0" u="none" strike="noStrike" dirty="0" smtClean="0">
                          <a:solidFill>
                            <a:srgbClr val="002060"/>
                          </a:solidFill>
                          <a:latin typeface="Verdana"/>
                        </a:rPr>
                        <a:t>/2018</a:t>
                      </a:r>
                      <a:endParaRPr lang="el-GR" sz="1050" dirty="0"/>
                    </a:p>
                  </a:txBody>
                  <a:tcPr marL="71972" marR="71972" marT="35986" marB="3598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DF7"/>
                    </a:solidFill>
                  </a:tcPr>
                </a:tc>
              </a:tr>
              <a:tr h="28068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u="none" strike="noStrike">
                          <a:solidFill>
                            <a:srgbClr val="002060"/>
                          </a:solidFill>
                          <a:latin typeface="Verdana"/>
                        </a:rPr>
                        <a:t>D.2.2.1</a:t>
                      </a:r>
                      <a:endParaRPr lang="en-GB" sz="1050"/>
                    </a:p>
                  </a:txBody>
                  <a:tcPr marL="71972" marR="71972" marT="35986" marB="3598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AE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>
                          <a:solidFill>
                            <a:srgbClr val="002060"/>
                          </a:solidFill>
                          <a:latin typeface="Verdana"/>
                        </a:rPr>
                        <a:t>Finalisation of the Joint Communication Strategy</a:t>
                      </a:r>
                      <a:endParaRPr lang="en-US" sz="1050"/>
                    </a:p>
                  </a:txBody>
                  <a:tcPr marL="71972" marR="71972" marT="35986" marB="3598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AE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u="none" strike="noStrike" dirty="0" smtClean="0">
                          <a:solidFill>
                            <a:srgbClr val="002060"/>
                          </a:solidFill>
                          <a:latin typeface="Verdana"/>
                        </a:rPr>
                        <a:t>TECHNOPOLIS</a:t>
                      </a:r>
                      <a:endParaRPr lang="en-GB" sz="1050" dirty="0"/>
                    </a:p>
                  </a:txBody>
                  <a:tcPr marL="71972" marR="71972" marT="35986" marB="3598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AE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 dirty="0" smtClean="0">
                          <a:solidFill>
                            <a:srgbClr val="002060"/>
                          </a:solidFill>
                          <a:latin typeface="Verdana"/>
                        </a:rPr>
                        <a:t>20/09/2018</a:t>
                      </a:r>
                      <a:endParaRPr lang="en-US" sz="1050" dirty="0"/>
                    </a:p>
                  </a:txBody>
                  <a:tcPr marL="71972" marR="71972" marT="35986" marB="3598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AEE"/>
                    </a:solidFill>
                  </a:tcPr>
                </a:tc>
              </a:tr>
              <a:tr h="28068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u="none" strike="noStrike" dirty="0">
                          <a:solidFill>
                            <a:srgbClr val="002060"/>
                          </a:solidFill>
                          <a:latin typeface="Verdana"/>
                        </a:rPr>
                        <a:t>D.2.2.2</a:t>
                      </a:r>
                      <a:endParaRPr lang="en-GB" sz="1050" dirty="0"/>
                    </a:p>
                  </a:txBody>
                  <a:tcPr marL="71972" marR="71972" marT="35986" marB="3598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 dirty="0">
                          <a:solidFill>
                            <a:srgbClr val="002060"/>
                          </a:solidFill>
                          <a:latin typeface="Verdana"/>
                        </a:rPr>
                        <a:t>Workshop on innovative means of communication</a:t>
                      </a:r>
                      <a:endParaRPr lang="en-US" sz="1050" dirty="0"/>
                    </a:p>
                  </a:txBody>
                  <a:tcPr marL="71972" marR="71972" marT="35986" marB="3598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50" b="0" i="0" u="none" strike="noStrike" cap="none" dirty="0" smtClean="0">
                          <a:solidFill>
                            <a:srgbClr val="002060"/>
                          </a:solidFill>
                          <a:latin typeface="Verdana"/>
                          <a:ea typeface="+mn-ea"/>
                          <a:cs typeface="+mn-cs"/>
                          <a:sym typeface="Arial"/>
                        </a:rPr>
                        <a:t>Veneto Region</a:t>
                      </a:r>
                      <a:endParaRPr lang="en-GB" sz="1050" b="0" i="0" u="none" strike="noStrike" cap="none" dirty="0">
                        <a:solidFill>
                          <a:srgbClr val="002060"/>
                        </a:solidFill>
                        <a:latin typeface="Verdana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1972" marR="71972" marT="35986" marB="3598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u="none" strike="noStrike" dirty="0" smtClean="0">
                          <a:solidFill>
                            <a:srgbClr val="002060"/>
                          </a:solidFill>
                          <a:latin typeface="Verdana"/>
                        </a:rPr>
                        <a:t>?</a:t>
                      </a:r>
                      <a:endParaRPr lang="en-GB" sz="1050" dirty="0"/>
                    </a:p>
                  </a:txBody>
                  <a:tcPr marL="71972" marR="71972" marT="35986" marB="3598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DF7"/>
                    </a:solidFill>
                  </a:tcPr>
                </a:tc>
              </a:tr>
              <a:tr h="28068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u="none" strike="noStrike" dirty="0">
                          <a:solidFill>
                            <a:srgbClr val="002060"/>
                          </a:solidFill>
                          <a:latin typeface="Verdana"/>
                        </a:rPr>
                        <a:t>D.2.2.2</a:t>
                      </a:r>
                      <a:endParaRPr lang="en-GB" sz="1050" dirty="0"/>
                    </a:p>
                  </a:txBody>
                  <a:tcPr marL="71972" marR="71972" marT="35986" marB="3598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AE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 dirty="0">
                          <a:solidFill>
                            <a:srgbClr val="002060"/>
                          </a:solidFill>
                          <a:latin typeface="Verdana"/>
                        </a:rPr>
                        <a:t>Proposal of Agenda for the workshop </a:t>
                      </a:r>
                      <a:endParaRPr lang="en-US" sz="1050" dirty="0"/>
                    </a:p>
                  </a:txBody>
                  <a:tcPr marL="71972" marR="71972" marT="35986" marB="3598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AEE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50" b="0" i="0" u="none" strike="noStrike" cap="none" dirty="0" smtClean="0">
                          <a:solidFill>
                            <a:srgbClr val="002060"/>
                          </a:solidFill>
                          <a:latin typeface="Verdana"/>
                          <a:ea typeface="+mn-ea"/>
                          <a:cs typeface="+mn-cs"/>
                          <a:sym typeface="Arial"/>
                        </a:rPr>
                        <a:t>Veneto Region</a:t>
                      </a:r>
                      <a:endParaRPr lang="en-GB" sz="1050" b="0" i="0" u="none" strike="noStrike" cap="none" dirty="0">
                        <a:solidFill>
                          <a:srgbClr val="002060"/>
                        </a:solidFill>
                        <a:latin typeface="Verdana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1972" marR="71972" marT="35986" marB="3598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AE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 dirty="0" smtClean="0">
                          <a:solidFill>
                            <a:srgbClr val="002060"/>
                          </a:solidFill>
                          <a:latin typeface="Verdana"/>
                        </a:rPr>
                        <a:t>?</a:t>
                      </a:r>
                      <a:endParaRPr lang="el-GR" sz="1050" dirty="0"/>
                    </a:p>
                  </a:txBody>
                  <a:tcPr marL="71972" marR="71972" marT="35986" marB="3598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AEE"/>
                    </a:solidFill>
                  </a:tcPr>
                </a:tc>
              </a:tr>
              <a:tr h="28068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u="none" strike="noStrike" dirty="0" smtClean="0">
                          <a:solidFill>
                            <a:srgbClr val="002060"/>
                          </a:solidFill>
                          <a:latin typeface="Verdana"/>
                        </a:rPr>
                        <a:t>D.2.2.3</a:t>
                      </a:r>
                      <a:endParaRPr lang="en-GB" sz="1050" dirty="0"/>
                    </a:p>
                  </a:txBody>
                  <a:tcPr marL="71972" marR="71972" marT="35986" marB="3598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 dirty="0" smtClean="0">
                          <a:solidFill>
                            <a:srgbClr val="002060"/>
                          </a:solidFill>
                          <a:latin typeface="Verdana"/>
                        </a:rPr>
                        <a:t>1 communication plan for the social network actions</a:t>
                      </a:r>
                      <a:endParaRPr lang="en-GB" sz="1050" dirty="0"/>
                    </a:p>
                  </a:txBody>
                  <a:tcPr marL="71972" marR="71972" marT="35986" marB="3598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u="none" strike="noStrike" dirty="0" smtClean="0">
                          <a:solidFill>
                            <a:srgbClr val="002060"/>
                          </a:solidFill>
                          <a:latin typeface="Verdana"/>
                        </a:rPr>
                        <a:t>TECHNOPOLIS</a:t>
                      </a:r>
                      <a:endParaRPr lang="en-GB" sz="1050" dirty="0"/>
                    </a:p>
                  </a:txBody>
                  <a:tcPr marL="71972" marR="71972" marT="35986" marB="3598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 dirty="0" smtClean="0">
                          <a:solidFill>
                            <a:srgbClr val="002060"/>
                          </a:solidFill>
                          <a:latin typeface="Verdana"/>
                        </a:rPr>
                        <a:t>15 days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2060"/>
                          </a:solidFill>
                          <a:latin typeface="Verdana"/>
                        </a:rPr>
                        <a:t> after the workshop</a:t>
                      </a:r>
                      <a:endParaRPr lang="el-GR" sz="1050" dirty="0"/>
                    </a:p>
                  </a:txBody>
                  <a:tcPr marL="71972" marR="71972" marT="35986" marB="3598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DF7"/>
                    </a:solidFill>
                  </a:tcPr>
                </a:tc>
              </a:tr>
              <a:tr h="28068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u="none" strike="noStrike" dirty="0">
                          <a:solidFill>
                            <a:srgbClr val="002060"/>
                          </a:solidFill>
                          <a:latin typeface="Verdana"/>
                        </a:rPr>
                        <a:t>D.2.3.1</a:t>
                      </a:r>
                      <a:endParaRPr lang="en-GB" sz="1050" dirty="0"/>
                    </a:p>
                  </a:txBody>
                  <a:tcPr marL="71972" marR="71972" marT="35986" marB="3598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AE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u="none" strike="noStrike" dirty="0">
                          <a:solidFill>
                            <a:srgbClr val="002060"/>
                          </a:solidFill>
                          <a:latin typeface="Verdana"/>
                        </a:rPr>
                        <a:t>Project Corporate Image </a:t>
                      </a:r>
                      <a:r>
                        <a:rPr lang="en-GB" sz="1050" b="0" i="0" u="none" strike="noStrike" dirty="0" smtClean="0">
                          <a:solidFill>
                            <a:srgbClr val="002060"/>
                          </a:solidFill>
                          <a:latin typeface="Verdana"/>
                        </a:rPr>
                        <a:t>(PPT</a:t>
                      </a:r>
                      <a:r>
                        <a:rPr lang="en-GB" sz="1050" b="0" i="0" u="none" strike="noStrike" dirty="0">
                          <a:solidFill>
                            <a:srgbClr val="002060"/>
                          </a:solidFill>
                          <a:latin typeface="Verdana"/>
                        </a:rPr>
                        <a:t>, poster, </a:t>
                      </a:r>
                      <a:r>
                        <a:rPr lang="en-GB" sz="1050" b="0" i="0" u="none" strike="noStrike" dirty="0" smtClean="0">
                          <a:solidFill>
                            <a:srgbClr val="002060"/>
                          </a:solidFill>
                          <a:latin typeface="Verdana"/>
                        </a:rPr>
                        <a:t>deliverable</a:t>
                      </a:r>
                      <a:r>
                        <a:rPr lang="en-GB" sz="1050" b="0" i="0" u="none" strike="noStrike" baseline="0" dirty="0" smtClean="0">
                          <a:solidFill>
                            <a:srgbClr val="002060"/>
                          </a:solidFill>
                          <a:latin typeface="Verdana"/>
                        </a:rPr>
                        <a:t> </a:t>
                      </a:r>
                      <a:r>
                        <a:rPr lang="en-GB" sz="1050" b="0" i="0" u="none" strike="noStrike" dirty="0" err="1" smtClean="0">
                          <a:solidFill>
                            <a:srgbClr val="002060"/>
                          </a:solidFill>
                          <a:latin typeface="Verdana"/>
                        </a:rPr>
                        <a:t>etc</a:t>
                      </a:r>
                      <a:r>
                        <a:rPr lang="en-GB" sz="1050" b="0" i="0" u="none" strike="noStrike" dirty="0">
                          <a:solidFill>
                            <a:srgbClr val="002060"/>
                          </a:solidFill>
                          <a:latin typeface="Verdana"/>
                        </a:rPr>
                        <a:t>)</a:t>
                      </a:r>
                      <a:endParaRPr lang="en-GB" sz="1050" dirty="0"/>
                    </a:p>
                  </a:txBody>
                  <a:tcPr marL="71972" marR="71972" marT="35986" marB="3598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AE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u="none" strike="noStrike" dirty="0" smtClean="0">
                          <a:solidFill>
                            <a:srgbClr val="002060"/>
                          </a:solidFill>
                          <a:latin typeface="Verdana"/>
                        </a:rPr>
                        <a:t>TECHNOPOLIS</a:t>
                      </a:r>
                      <a:endParaRPr lang="en-GB" sz="1050" dirty="0"/>
                    </a:p>
                  </a:txBody>
                  <a:tcPr marL="71972" marR="71972" marT="35986" marB="3598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AE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 dirty="0" smtClean="0">
                          <a:solidFill>
                            <a:srgbClr val="002060"/>
                          </a:solidFill>
                          <a:latin typeface="Verdana"/>
                        </a:rPr>
                        <a:t>10</a:t>
                      </a:r>
                      <a:r>
                        <a:rPr lang="el-GR" sz="1050" b="0" i="0" u="none" strike="noStrike" dirty="0" smtClean="0">
                          <a:solidFill>
                            <a:srgbClr val="002060"/>
                          </a:solidFill>
                          <a:latin typeface="Verdana"/>
                        </a:rPr>
                        <a:t>/0</a:t>
                      </a:r>
                      <a:r>
                        <a:rPr lang="en-US" sz="1050" b="0" i="0" u="none" strike="noStrike" dirty="0" smtClean="0">
                          <a:solidFill>
                            <a:srgbClr val="002060"/>
                          </a:solidFill>
                          <a:latin typeface="Verdana"/>
                        </a:rPr>
                        <a:t>8</a:t>
                      </a:r>
                      <a:r>
                        <a:rPr lang="el-GR" sz="1050" b="0" i="0" u="none" strike="noStrike" dirty="0" smtClean="0">
                          <a:solidFill>
                            <a:srgbClr val="002060"/>
                          </a:solidFill>
                          <a:latin typeface="Verdana"/>
                        </a:rPr>
                        <a:t>/2018</a:t>
                      </a:r>
                      <a:endParaRPr lang="el-GR" sz="1050" dirty="0"/>
                    </a:p>
                  </a:txBody>
                  <a:tcPr marL="71972" marR="71972" marT="35986" marB="3598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AEE"/>
                    </a:solidFill>
                  </a:tcPr>
                </a:tc>
              </a:tr>
              <a:tr h="28068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u="none" strike="noStrike" dirty="0" smtClean="0">
                          <a:solidFill>
                            <a:srgbClr val="002060"/>
                          </a:solidFill>
                          <a:latin typeface="Verdana"/>
                        </a:rPr>
                        <a:t>D.2.3.3</a:t>
                      </a:r>
                      <a:endParaRPr lang="en-GB" sz="1050" dirty="0"/>
                    </a:p>
                  </a:txBody>
                  <a:tcPr marL="71972" marR="71972" marT="35986" marB="3598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 dirty="0" smtClean="0">
                          <a:solidFill>
                            <a:srgbClr val="002060"/>
                          </a:solidFill>
                          <a:latin typeface="Verdana"/>
                        </a:rPr>
                        <a:t>Newsletter structure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2060"/>
                          </a:solidFill>
                          <a:latin typeface="Verdana"/>
                        </a:rPr>
                        <a:t> and proposal for 1</a:t>
                      </a:r>
                      <a:r>
                        <a:rPr lang="en-US" sz="1050" b="0" i="0" u="none" strike="noStrike" baseline="30000" dirty="0" smtClean="0">
                          <a:solidFill>
                            <a:srgbClr val="002060"/>
                          </a:solidFill>
                          <a:latin typeface="Verdana"/>
                        </a:rPr>
                        <a:t>st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2060"/>
                          </a:solidFill>
                          <a:latin typeface="Verdana"/>
                        </a:rPr>
                        <a:t> newsletter info</a:t>
                      </a:r>
                      <a:endParaRPr lang="el-GR" sz="1050" dirty="0"/>
                    </a:p>
                  </a:txBody>
                  <a:tcPr marL="71972" marR="71972" marT="35986" marB="3598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0" i="0" u="none" strike="noStrike" dirty="0" smtClean="0">
                          <a:solidFill>
                            <a:srgbClr val="002060"/>
                          </a:solidFill>
                          <a:latin typeface="Verdana"/>
                        </a:rPr>
                        <a:t>TECHNOPOLIS</a:t>
                      </a:r>
                      <a:endParaRPr lang="en-GB" sz="1050" dirty="0"/>
                    </a:p>
                  </a:txBody>
                  <a:tcPr marL="71972" marR="71972" marT="35986" marB="3598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DF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 dirty="0" smtClean="0">
                          <a:solidFill>
                            <a:srgbClr val="002060"/>
                          </a:solidFill>
                          <a:latin typeface="Verdana"/>
                        </a:rPr>
                        <a:t>30</a:t>
                      </a:r>
                      <a:r>
                        <a:rPr lang="el-GR" sz="1050" b="0" i="0" u="none" strike="noStrike" dirty="0" smtClean="0">
                          <a:solidFill>
                            <a:srgbClr val="002060"/>
                          </a:solidFill>
                          <a:latin typeface="Verdana"/>
                        </a:rPr>
                        <a:t>/0</a:t>
                      </a:r>
                      <a:r>
                        <a:rPr lang="en-US" sz="1050" b="0" i="0" u="none" strike="noStrike" dirty="0" smtClean="0">
                          <a:solidFill>
                            <a:srgbClr val="002060"/>
                          </a:solidFill>
                          <a:latin typeface="Verdana"/>
                        </a:rPr>
                        <a:t>8</a:t>
                      </a:r>
                      <a:r>
                        <a:rPr lang="el-GR" sz="1050" b="0" i="0" u="none" strike="noStrike" dirty="0" smtClean="0">
                          <a:solidFill>
                            <a:srgbClr val="002060"/>
                          </a:solidFill>
                          <a:latin typeface="Verdana"/>
                        </a:rPr>
                        <a:t>/2018</a:t>
                      </a:r>
                      <a:endParaRPr lang="el-GR" sz="1050" dirty="0"/>
                    </a:p>
                  </a:txBody>
                  <a:tcPr marL="71972" marR="71972" marT="35986" marB="35986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D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096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188260" y="351167"/>
            <a:ext cx="873162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indent="-457200" algn="l">
              <a:buClr>
                <a:srgbClr val="003399"/>
              </a:buClr>
              <a:buSzPts val="3200"/>
            </a:pPr>
            <a:r>
              <a:rPr lang="en-US" sz="2500" b="1" dirty="0" smtClean="0">
                <a:solidFill>
                  <a:srgbClr val="003399"/>
                </a:solidFill>
              </a:rPr>
              <a:t>Upcoming tasks and implementation plan (next 6 months)</a:t>
            </a:r>
          </a:p>
        </p:txBody>
      </p:sp>
      <p:cxnSp>
        <p:nvCxnSpPr>
          <p:cNvPr id="104" name="Shape 104"/>
          <p:cNvCxnSpPr/>
          <p:nvPr/>
        </p:nvCxnSpPr>
        <p:spPr>
          <a:xfrm>
            <a:off x="467544" y="1052736"/>
            <a:ext cx="6552728" cy="0"/>
          </a:xfrm>
          <a:prstGeom prst="straightConnector1">
            <a:avLst/>
          </a:prstGeom>
          <a:noFill/>
          <a:ln w="9525" cap="flat" cmpd="sng">
            <a:solidFill>
              <a:srgbClr val="0033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Shape 105"/>
          <p:cNvSpPr txBox="1"/>
          <p:nvPr/>
        </p:nvSpPr>
        <p:spPr>
          <a:xfrm>
            <a:off x="386862" y="1141978"/>
            <a:ext cx="8064896" cy="5007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 dirty="0" smtClean="0">
              <a:solidFill>
                <a:srgbClr val="7F7F7F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54424" y="1706578"/>
            <a:ext cx="767378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it-IT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All Partners’ activities which foreseen workshops, meetings and events, </a:t>
            </a:r>
            <a:r>
              <a:rPr lang="en-GB" altLang="it-IT" sz="24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additional </a:t>
            </a:r>
            <a:r>
              <a:rPr lang="en-GB" altLang="it-IT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than those scheduled into WP2,  will have to organize</a:t>
            </a:r>
            <a:r>
              <a:rPr lang="en-GB" altLang="it-IT" sz="2400" u="sng" dirty="0">
                <a:solidFill>
                  <a:srgbClr val="00808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</a:t>
            </a:r>
            <a:r>
              <a:rPr lang="en-GB" altLang="it-IT" sz="240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GB" altLang="it-IT" sz="24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promote</a:t>
            </a:r>
            <a:r>
              <a:rPr lang="en-GB" altLang="it-IT" sz="2400" u="sng" dirty="0" smtClean="0">
                <a:solidFill>
                  <a:srgbClr val="00808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GB" altLang="it-IT" sz="2400" u="sng" dirty="0">
                <a:solidFill>
                  <a:srgbClr val="00808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and report</a:t>
            </a:r>
            <a:r>
              <a:rPr lang="en-GB" altLang="it-IT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them following the guidelines of this document and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it-IT" sz="24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in close connection with Communication Manager and </a:t>
            </a:r>
            <a:r>
              <a:rPr lang="en-GB" altLang="it-IT" sz="2400" dirty="0" smtClean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the Project Coordinator.</a:t>
            </a:r>
            <a:endParaRPr lang="en-GB" altLang="it-IT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95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/>
        </p:nvSpPr>
        <p:spPr>
          <a:xfrm>
            <a:off x="582930" y="3600450"/>
            <a:ext cx="8012430" cy="11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80000"/>
              </a:lnSpc>
              <a:buClr>
                <a:srgbClr val="888888"/>
              </a:buClr>
              <a:buSzPts val="2960"/>
            </a:pPr>
            <a:r>
              <a:rPr lang="en-US" sz="2960" dirty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Contact details</a:t>
            </a:r>
          </a:p>
          <a:p>
            <a:pPr lvl="0" algn="ctr">
              <a:lnSpc>
                <a:spcPct val="80000"/>
              </a:lnSpc>
              <a:buClr>
                <a:srgbClr val="888888"/>
              </a:buClr>
              <a:buSzPts val="2960"/>
            </a:pPr>
            <a:r>
              <a:rPr lang="en-US" sz="2960" b="0" i="0" u="none" strike="noStrike" cap="none" dirty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Konstantina Zachari, </a:t>
            </a:r>
          </a:p>
          <a:p>
            <a:pPr lvl="0" algn="ctr">
              <a:lnSpc>
                <a:spcPct val="80000"/>
              </a:lnSpc>
              <a:buClr>
                <a:srgbClr val="888888"/>
              </a:buClr>
              <a:buSzPts val="2960"/>
            </a:pPr>
            <a:r>
              <a:rPr lang="en-GB" sz="2400" u="sng" dirty="0" smtClean="0">
                <a:hlinkClick r:id="rId3"/>
              </a:rPr>
              <a:t>k.zachari@innovathens.gr</a:t>
            </a:r>
            <a:endParaRPr lang="en-GB" sz="2400" u="sng" dirty="0" smtClean="0"/>
          </a:p>
          <a:p>
            <a:pPr lvl="0" algn="ctr">
              <a:lnSpc>
                <a:spcPct val="80000"/>
              </a:lnSpc>
              <a:buClr>
                <a:srgbClr val="888888"/>
              </a:buClr>
              <a:buSzPts val="2960"/>
            </a:pPr>
            <a:endParaRPr lang="en-GB" sz="2400" u="sng" dirty="0" smtClean="0"/>
          </a:p>
          <a:p>
            <a:pPr algn="ctr">
              <a:lnSpc>
                <a:spcPct val="80000"/>
              </a:lnSpc>
              <a:buClr>
                <a:srgbClr val="888888"/>
              </a:buClr>
              <a:buSzPts val="2960"/>
            </a:pPr>
            <a:r>
              <a:rPr lang="en-GB" sz="2960" dirty="0">
                <a:solidFill>
                  <a:srgbClr val="888888"/>
                </a:solidFill>
                <a:latin typeface="Calibri"/>
                <a:ea typeface="Calibri"/>
                <a:cs typeface="Calibri"/>
              </a:rPr>
              <a:t>T. (+30) 213 0109300 (int. 117)</a:t>
            </a:r>
          </a:p>
          <a:p>
            <a:pPr lvl="0" algn="ctr">
              <a:lnSpc>
                <a:spcPct val="80000"/>
              </a:lnSpc>
              <a:buClr>
                <a:srgbClr val="888888"/>
              </a:buClr>
              <a:buSzPts val="2960"/>
            </a:pPr>
            <a:endParaRPr lang="en-US" sz="2400" dirty="0" smtClea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80000"/>
              </a:lnSpc>
              <a:buClr>
                <a:srgbClr val="888888"/>
              </a:buClr>
              <a:buSzPts val="2960"/>
            </a:pPr>
            <a:endParaRPr sz="296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4000"/>
              <a:buFont typeface="Calibri"/>
              <a:buNone/>
            </a:pPr>
            <a:r>
              <a:rPr lang="es-ES" sz="4000" b="1" dirty="0" smtClean="0">
                <a:solidFill>
                  <a:srgbClr val="003399"/>
                </a:solidFill>
              </a:rPr>
              <a:t>Thank you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7295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93"/>
          <p:cNvSpPr txBox="1"/>
          <p:nvPr/>
        </p:nvSpPr>
        <p:spPr>
          <a:xfrm>
            <a:off x="1869468" y="3284984"/>
            <a:ext cx="5256584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80000"/>
              </a:lnSpc>
              <a:buClr>
                <a:srgbClr val="888888"/>
              </a:buClr>
              <a:buSzPts val="2960"/>
            </a:pPr>
            <a:r>
              <a:rPr lang="en-US" sz="2960" dirty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SMATH Kick-off Meeting</a:t>
            </a:r>
            <a:br>
              <a:rPr lang="en-US" sz="2960" dirty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960" dirty="0" err="1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Mestre</a:t>
            </a:r>
            <a:r>
              <a:rPr lang="en-US" sz="2960" dirty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, 14-15 June 2018</a:t>
            </a:r>
          </a:p>
          <a:p>
            <a:pPr lvl="0" algn="ctr">
              <a:lnSpc>
                <a:spcPct val="80000"/>
              </a:lnSpc>
              <a:buClr>
                <a:srgbClr val="888888"/>
              </a:buClr>
              <a:buSzPts val="2960"/>
            </a:pPr>
            <a:endParaRPr lang="en-US" sz="2960" dirty="0" smtClea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80000"/>
              </a:lnSpc>
              <a:buClr>
                <a:srgbClr val="888888"/>
              </a:buClr>
              <a:buSzPts val="2960"/>
              <a:tabLst>
                <a:tab pos="628650" algn="l"/>
              </a:tabLst>
            </a:pPr>
            <a:endParaRPr lang="en-US" sz="2960" dirty="0" smtClea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80000"/>
              </a:lnSpc>
              <a:buClr>
                <a:srgbClr val="888888"/>
              </a:buClr>
              <a:buSzPts val="2960"/>
              <a:tabLst>
                <a:tab pos="628650" algn="l"/>
              </a:tabLst>
            </a:pPr>
            <a:r>
              <a:rPr lang="en-US" sz="2960" dirty="0" err="1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Technopolis</a:t>
            </a:r>
            <a:r>
              <a:rPr lang="en-US" sz="2960" dirty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SA</a:t>
            </a:r>
          </a:p>
          <a:p>
            <a:pPr lvl="0" algn="ctr">
              <a:lnSpc>
                <a:spcPct val="80000"/>
              </a:lnSpc>
              <a:buClr>
                <a:srgbClr val="888888"/>
              </a:buClr>
              <a:buSzPts val="2960"/>
            </a:pPr>
            <a:endParaRPr lang="en-US" sz="2960" b="0" i="0" u="none" strike="noStrike" cap="none" dirty="0" smtClea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80000"/>
              </a:lnSpc>
              <a:buClr>
                <a:srgbClr val="888888"/>
              </a:buClr>
              <a:buSzPts val="2960"/>
            </a:pPr>
            <a:endParaRPr sz="296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94"/>
          <p:cNvSpPr txBox="1">
            <a:spLocks/>
          </p:cNvSpPr>
          <p:nvPr/>
        </p:nvSpPr>
        <p:spPr bwMode="auto">
          <a:xfrm>
            <a:off x="611560" y="126876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 cap="none" baseline="0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99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ontserrat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4000"/>
              <a:buFont typeface="Calibri"/>
              <a:buNone/>
            </a:pPr>
            <a:r>
              <a:rPr lang="en-GB" sz="4000" kern="0" dirty="0" smtClean="0"/>
              <a:t>WP2 Communication</a:t>
            </a:r>
            <a:br>
              <a:rPr lang="en-GB" sz="4000" kern="0" dirty="0" smtClean="0"/>
            </a:br>
            <a:r>
              <a:rPr lang="en-GB" sz="4000" kern="0" dirty="0" smtClean="0"/>
              <a:t>WP and tasks presentation</a:t>
            </a:r>
            <a:endParaRPr lang="en-GB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778" y="4077072"/>
            <a:ext cx="2521396" cy="1534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Montserrat" charset="0"/>
              </a:rPr>
              <a:t>Contents</a:t>
            </a:r>
            <a:endParaRPr lang="fr-FR" dirty="0">
              <a:cs typeface="Montserra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WP objectives and overview of activities</a:t>
            </a:r>
          </a:p>
          <a:p>
            <a:endParaRPr lang="en-GB" dirty="0"/>
          </a:p>
          <a:p>
            <a:r>
              <a:rPr lang="en-GB" dirty="0"/>
              <a:t>Upcoming tasks and implementation plan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0151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cs typeface="Montserrat" charset="0"/>
              </a:rPr>
              <a:t>WP2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i="1" dirty="0">
                <a:latin typeface="Calibri" pitchFamily="34" charset="0"/>
                <a:cs typeface="Calibri" pitchFamily="34" charset="0"/>
              </a:rPr>
              <a:t>Support and increase capabilities of the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Creative Clusters, cultural industries and Creative networks</a:t>
            </a:r>
          </a:p>
          <a:p>
            <a:pPr>
              <a:buFont typeface="Arial" pitchFamily="34" charset="0"/>
              <a:buChar char="•"/>
            </a:pPr>
            <a:r>
              <a:rPr lang="en-US" i="1" dirty="0">
                <a:latin typeface="Calibri" pitchFamily="34" charset="0"/>
                <a:cs typeface="Calibri" pitchFamily="34" charset="0"/>
              </a:rPr>
              <a:t>raise awareness of the eco system of culture, creativity and innovation </a:t>
            </a:r>
          </a:p>
          <a:p>
            <a:endParaRPr lang="en-US" i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6979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892480" cy="468052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“traditional” and  social/digital tools 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latin typeface="Calibri" pitchFamily="34" charset="0"/>
                <a:cs typeface="Calibri" pitchFamily="34" charset="0"/>
              </a:rPr>
              <a:t> dedicated actions for the Creative Clusters, cultural industries and Creative networks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latin typeface="Calibri" pitchFamily="34" charset="0"/>
                <a:cs typeface="Calibri" pitchFamily="34" charset="0"/>
              </a:rPr>
              <a:t>general information addressed to the eco system of culture, creativity and innovation that will support the project (Academia, Local Regional Authorities, Association, Citizens)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latin typeface="Calibri" pitchFamily="34" charset="0"/>
                <a:cs typeface="Calibri" pitchFamily="34" charset="0"/>
              </a:rPr>
              <a:t>coordination with the other EU transnational initiatives, horizontal  projects and with MED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programme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endParaRPr lang="en-US" i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3288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395536" y="476672"/>
            <a:ext cx="7772400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3200"/>
              <a:buFont typeface="Calibri"/>
              <a:buNone/>
            </a:pPr>
            <a:r>
              <a:rPr lang="es-ES" sz="3200" b="1" i="0" u="none" strike="noStrike" cap="none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WP2 Activities</a:t>
            </a:r>
            <a:endParaRPr dirty="0"/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0" y="0"/>
            <a:ext cx="9144000" cy="72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0" y="6813376"/>
            <a:ext cx="9144000" cy="720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Shape 104"/>
          <p:cNvCxnSpPr/>
          <p:nvPr/>
        </p:nvCxnSpPr>
        <p:spPr>
          <a:xfrm>
            <a:off x="467544" y="1052736"/>
            <a:ext cx="6552728" cy="0"/>
          </a:xfrm>
          <a:prstGeom prst="straightConnector1">
            <a:avLst/>
          </a:prstGeom>
          <a:noFill/>
          <a:ln w="9525" cap="flat" cmpd="sng">
            <a:solidFill>
              <a:srgbClr val="003399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8" name="Diagramma 3"/>
          <p:cNvGraphicFramePr/>
          <p:nvPr>
            <p:extLst/>
          </p:nvPr>
        </p:nvGraphicFramePr>
        <p:xfrm>
          <a:off x="283916" y="1219398"/>
          <a:ext cx="8606415" cy="5104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58561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476218" y="351167"/>
            <a:ext cx="8443663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Clr>
                <a:srgbClr val="003399"/>
              </a:buClr>
              <a:buSzPts val="3200"/>
            </a:pPr>
            <a:r>
              <a:rPr lang="es-ES" sz="2500" b="1" dirty="0" smtClean="0">
                <a:solidFill>
                  <a:srgbClr val="003399"/>
                </a:solidFill>
              </a:rPr>
              <a:t>Act </a:t>
            </a:r>
            <a:r>
              <a:rPr lang="es-ES" sz="2500" b="1" i="0" u="none" strike="noStrike" cap="none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2.2 </a:t>
            </a:r>
            <a:r>
              <a:rPr lang="es-ES" sz="2500" b="1" dirty="0" smtClean="0">
                <a:solidFill>
                  <a:srgbClr val="003399"/>
                </a:solidFill>
              </a:rPr>
              <a:t>- </a:t>
            </a:r>
            <a:r>
              <a:rPr lang="en-US" sz="2500" b="1" dirty="0" smtClean="0">
                <a:solidFill>
                  <a:srgbClr val="003399"/>
                </a:solidFill>
              </a:rPr>
              <a:t>Setting-up common methodologies for actions</a:t>
            </a:r>
            <a:endParaRPr lang="es-ES" sz="2500" b="1" dirty="0">
              <a:solidFill>
                <a:srgbClr val="003399"/>
              </a:solidFill>
            </a:endParaRP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0" y="0"/>
            <a:ext cx="9144000" cy="72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0" y="6813376"/>
            <a:ext cx="9144000" cy="720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Shape 104"/>
          <p:cNvCxnSpPr/>
          <p:nvPr/>
        </p:nvCxnSpPr>
        <p:spPr>
          <a:xfrm>
            <a:off x="467544" y="1052736"/>
            <a:ext cx="6552728" cy="0"/>
          </a:xfrm>
          <a:prstGeom prst="straightConnector1">
            <a:avLst/>
          </a:prstGeom>
          <a:noFill/>
          <a:ln w="9525" cap="flat" cmpd="sng">
            <a:solidFill>
              <a:srgbClr val="0033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Shape 105"/>
          <p:cNvSpPr txBox="1"/>
          <p:nvPr/>
        </p:nvSpPr>
        <p:spPr>
          <a:xfrm>
            <a:off x="386862" y="1141978"/>
            <a:ext cx="8064896" cy="5007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 dirty="0" smtClean="0">
              <a:solidFill>
                <a:srgbClr val="7F7F7F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9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640982"/>
              </p:ext>
            </p:extLst>
          </p:nvPr>
        </p:nvGraphicFramePr>
        <p:xfrm>
          <a:off x="502023" y="1237131"/>
          <a:ext cx="7691718" cy="424459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518907"/>
                <a:gridCol w="772052"/>
                <a:gridCol w="1498343"/>
                <a:gridCol w="3902416"/>
              </a:tblGrid>
              <a:tr h="59829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u="none" strike="noStrike" dirty="0"/>
                        <a:t>D.2.2.1. 1 Joint Communication Strategy Plan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/>
                        <a:t>Plan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/>
                        <a:t>1 Communication Plan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The Guide will define and describe the principles &amp; guidelines of the project's communication strategy (objectives, partners' roles, target groups, toolkit, channels, activities, </a:t>
                      </a:r>
                      <a:r>
                        <a:rPr lang="en-US" sz="1000" u="none" strike="noStrike" dirty="0" err="1"/>
                        <a:t>timeplan</a:t>
                      </a:r>
                      <a:r>
                        <a:rPr lang="en-US" sz="1000" u="none" strike="noStrike" dirty="0"/>
                        <a:t>, outputs) which will be evaluated by concrete criteria set.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</a:tr>
              <a:tr h="598299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Del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Verdana"/>
                        </a:rPr>
                        <a:t> Leader: TECHNOPOLIS</a:t>
                      </a:r>
                    </a:p>
                    <a:p>
                      <a:pPr algn="l" fontAlgn="ctr"/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Verdana"/>
                        </a:rPr>
                        <a:t>Partners Participating: UNIVE, ATM, BARCELONA ACTIVA, FVG, Pole ICP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</a:tr>
              <a:tr h="5982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/>
                        <a:t>D.2.2.2 - 1 workshop on innovative means of communication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/>
                        <a:t>Plan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/>
                        <a:t>1 training course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Considering the project topic and the need to define an appropriate and shared communication model, a 2-day workshop addressed to Partners, particularly those in charge for the </a:t>
                      </a:r>
                      <a:r>
                        <a:rPr lang="en-US" sz="1000" u="none" strike="noStrike" dirty="0" err="1"/>
                        <a:t>communciation</a:t>
                      </a:r>
                      <a:r>
                        <a:rPr lang="en-US" sz="1000" u="none" strike="noStrike" dirty="0"/>
                        <a:t> activities, will be organized at the beginning of the project to have a common understanding and a common set of instruments for the communication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</a:tr>
              <a:tr h="598299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Del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Verdana"/>
                        </a:rPr>
                        <a:t> Leader: Veneto Region</a:t>
                      </a:r>
                    </a:p>
                    <a:p>
                      <a:pPr algn="l" fontAlgn="ctr"/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Verdana"/>
                        </a:rPr>
                        <a:t>Partners Participating: all</a:t>
                      </a:r>
                    </a:p>
                    <a:p>
                      <a:pPr algn="l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</a:tr>
              <a:tr h="3988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/>
                        <a:t>D.2.2.3 - 1 communication plan for the social network actions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/>
                        <a:t>Plan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/>
                        <a:t>1 Social Network plan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As an outcome of the training workshop, a detailed SOCIAL MEDIA STRATEGY will be elaborated, together with the information on existing portals, platforms, networks to be included in the flow of social communications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</a:tr>
              <a:tr h="398867">
                <a:tc gridSpan="4"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latin typeface="Verdana"/>
                      </a:endParaRPr>
                    </a:p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Del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Verdana"/>
                        </a:rPr>
                        <a:t> Leader: TECHNOPOLIS</a:t>
                      </a:r>
                    </a:p>
                    <a:p>
                      <a:pPr algn="l" fontAlgn="ctr"/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Verdana"/>
                        </a:rPr>
                        <a:t>Partners Participating: all</a:t>
                      </a:r>
                    </a:p>
                    <a:p>
                      <a:pPr algn="l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622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476218" y="351167"/>
            <a:ext cx="8443663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Clr>
                <a:srgbClr val="003399"/>
              </a:buClr>
              <a:buSzPts val="3200"/>
            </a:pPr>
            <a:r>
              <a:rPr lang="es-ES" sz="2500" b="1" dirty="0" smtClean="0">
                <a:solidFill>
                  <a:srgbClr val="003399"/>
                </a:solidFill>
              </a:rPr>
              <a:t>Act </a:t>
            </a:r>
            <a:r>
              <a:rPr lang="es-ES" sz="2500" b="1" i="0" u="none" strike="noStrike" cap="none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2.2 </a:t>
            </a:r>
            <a:r>
              <a:rPr lang="es-ES" sz="2500" b="1" dirty="0" smtClean="0">
                <a:solidFill>
                  <a:srgbClr val="003399"/>
                </a:solidFill>
              </a:rPr>
              <a:t>- </a:t>
            </a:r>
            <a:r>
              <a:rPr lang="en-US" sz="2500" b="1" dirty="0" smtClean="0">
                <a:solidFill>
                  <a:srgbClr val="003399"/>
                </a:solidFill>
              </a:rPr>
              <a:t>Setting-up common methodologies for actions</a:t>
            </a:r>
            <a:endParaRPr lang="es-ES" sz="2500" b="1" dirty="0">
              <a:solidFill>
                <a:srgbClr val="003399"/>
              </a:solidFill>
            </a:endParaRP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0" y="0"/>
            <a:ext cx="9144000" cy="72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0" y="6813376"/>
            <a:ext cx="9144000" cy="720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Shape 104"/>
          <p:cNvCxnSpPr/>
          <p:nvPr/>
        </p:nvCxnSpPr>
        <p:spPr>
          <a:xfrm>
            <a:off x="467544" y="1052736"/>
            <a:ext cx="6552728" cy="0"/>
          </a:xfrm>
          <a:prstGeom prst="straightConnector1">
            <a:avLst/>
          </a:prstGeom>
          <a:noFill/>
          <a:ln w="9525" cap="flat" cmpd="sng">
            <a:solidFill>
              <a:srgbClr val="0033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Shape 105"/>
          <p:cNvSpPr txBox="1"/>
          <p:nvPr/>
        </p:nvSpPr>
        <p:spPr>
          <a:xfrm>
            <a:off x="386862" y="1141978"/>
            <a:ext cx="8064896" cy="5007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 dirty="0" smtClean="0">
              <a:solidFill>
                <a:srgbClr val="7F7F7F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328" y="1182508"/>
            <a:ext cx="6977343" cy="503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TextBox"/>
          <p:cNvSpPr txBox="1"/>
          <p:nvPr/>
        </p:nvSpPr>
        <p:spPr>
          <a:xfrm>
            <a:off x="7279341" y="2241176"/>
            <a:ext cx="16853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Joint Communication Strategy Plan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3694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188260" y="351167"/>
            <a:ext cx="873162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l">
              <a:buClr>
                <a:srgbClr val="003399"/>
              </a:buClr>
              <a:buSzPts val="3200"/>
            </a:pPr>
            <a:r>
              <a:rPr lang="es-ES" sz="2500" b="1" dirty="0" smtClean="0">
                <a:solidFill>
                  <a:srgbClr val="003399"/>
                </a:solidFill>
              </a:rPr>
              <a:t>Act </a:t>
            </a:r>
            <a:r>
              <a:rPr lang="es-ES" sz="2500" b="1" i="0" u="none" strike="noStrike" cap="none" dirty="0" smtClean="0">
                <a:solidFill>
                  <a:srgbClr val="003399"/>
                </a:solidFill>
                <a:latin typeface="Calibri"/>
                <a:ea typeface="Calibri"/>
                <a:cs typeface="Calibri"/>
                <a:sym typeface="Calibri"/>
              </a:rPr>
              <a:t>2.3 </a:t>
            </a:r>
            <a:r>
              <a:rPr lang="es-ES" sz="2500" b="1" dirty="0" smtClean="0">
                <a:solidFill>
                  <a:srgbClr val="003399"/>
                </a:solidFill>
              </a:rPr>
              <a:t>- P</a:t>
            </a:r>
            <a:r>
              <a:rPr lang="en-US" sz="2500" b="1" dirty="0" err="1" smtClean="0">
                <a:solidFill>
                  <a:srgbClr val="003399"/>
                </a:solidFill>
              </a:rPr>
              <a:t>roject</a:t>
            </a:r>
            <a:r>
              <a:rPr lang="en-US" sz="2500" b="1" dirty="0" smtClean="0">
                <a:solidFill>
                  <a:srgbClr val="003399"/>
                </a:solidFill>
              </a:rPr>
              <a:t> Communication Tools (Delivering information) 1/2</a:t>
            </a:r>
            <a:endParaRPr lang="es-ES" sz="2500" b="1" dirty="0">
              <a:solidFill>
                <a:srgbClr val="003399"/>
              </a:solidFill>
            </a:endParaRP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0" y="0"/>
            <a:ext cx="9144000" cy="72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0" y="6813376"/>
            <a:ext cx="9144000" cy="720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Shape 104"/>
          <p:cNvCxnSpPr/>
          <p:nvPr/>
        </p:nvCxnSpPr>
        <p:spPr>
          <a:xfrm>
            <a:off x="467544" y="1052736"/>
            <a:ext cx="6552728" cy="0"/>
          </a:xfrm>
          <a:prstGeom prst="straightConnector1">
            <a:avLst/>
          </a:prstGeom>
          <a:noFill/>
          <a:ln w="9525" cap="flat" cmpd="sng">
            <a:solidFill>
              <a:srgbClr val="00339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Shape 105"/>
          <p:cNvSpPr txBox="1"/>
          <p:nvPr/>
        </p:nvSpPr>
        <p:spPr>
          <a:xfrm>
            <a:off x="386862" y="1141978"/>
            <a:ext cx="8064896" cy="5007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 dirty="0" smtClean="0">
              <a:solidFill>
                <a:srgbClr val="7F7F7F"/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" name="7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533120"/>
              </p:ext>
            </p:extLst>
          </p:nvPr>
        </p:nvGraphicFramePr>
        <p:xfrm>
          <a:off x="174812" y="1738163"/>
          <a:ext cx="8758517" cy="320040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729572"/>
                <a:gridCol w="1078305"/>
                <a:gridCol w="1030415"/>
                <a:gridCol w="4920225"/>
              </a:tblGrid>
              <a:tr h="256854"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000" b="1" u="none" strike="noStrike" cap="non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/>
                        </a:rPr>
                        <a:t>D.2.3.1. Project's corporate image</a:t>
                      </a:r>
                      <a:endParaRPr lang="en-GB" sz="1000" b="1" i="0" u="none" strike="noStrike" cap="none" dirty="0" smtClean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000" u="none" strike="noStrike" cap="non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/>
                        </a:rPr>
                        <a:t>Digital or written communication </a:t>
                      </a:r>
                      <a:endParaRPr lang="en-GB" sz="1000" b="0" i="0" u="none" strike="noStrike" cap="none" dirty="0" smtClean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000" u="none" strike="noStrike" cap="non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/>
                        </a:rPr>
                        <a:t>posters, folders, templates</a:t>
                      </a:r>
                      <a:endParaRPr lang="en-GB" sz="1000" b="0" i="0" u="none" strike="noStrike" cap="none" dirty="0" smtClean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u="none" strike="noStrike" cap="non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/>
                        </a:rPr>
                        <a:t>Design of the project's common templates to be used for the deliverables, events' &amp;meetings' presentations. Design &amp; development of corporate image including 1 project poster.</a:t>
                      </a:r>
                      <a:endParaRPr lang="en-US" sz="1000" b="0" i="0" u="none" strike="noStrike" cap="none" dirty="0" smtClean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</a:tr>
              <a:tr h="256854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Del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Leader: TECHNOPOLIS</a:t>
                      </a:r>
                    </a:p>
                    <a:p>
                      <a:pPr algn="l" fontAlgn="ctr"/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Partners Participating: Veneto Region</a:t>
                      </a:r>
                    </a:p>
                    <a:p>
                      <a:pPr algn="l" fontAlgn="ctr"/>
                      <a:endParaRPr lang="en-US" sz="1000" b="0" i="0" u="none" strike="noStrike" baseline="0" dirty="0" smtClean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l" fontAlgn="ctr"/>
                      <a:endParaRPr lang="en-US" sz="1000" b="0" i="0" u="none" strike="noStrike" baseline="0" dirty="0" smtClean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GB" sz="1000" b="0" i="0" u="none" strike="noStrike" cap="none" dirty="0" smtClean="0">
                        <a:solidFill>
                          <a:srgbClr val="000000"/>
                        </a:solidFill>
                        <a:latin typeface="Verdana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GB" sz="1000" b="0" i="0" u="none" strike="noStrike" cap="none" dirty="0" smtClean="0">
                        <a:solidFill>
                          <a:srgbClr val="000000"/>
                        </a:solidFill>
                        <a:latin typeface="Verdana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00" b="0" i="0" u="none" strike="noStrike" cap="none" dirty="0" smtClean="0">
                        <a:solidFill>
                          <a:srgbClr val="000000"/>
                        </a:solidFill>
                        <a:latin typeface="Verdana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</a:tr>
              <a:tr h="145551"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000" b="1" u="none" strike="noStrike" cap="non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/>
                        </a:rPr>
                        <a:t>D.2.3.2. Project leaflets</a:t>
                      </a:r>
                      <a:endParaRPr lang="en-GB" sz="1000" b="1" i="0" u="none" strike="noStrike" cap="none" dirty="0" smtClean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000" u="none" strike="noStrike" cap="non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/>
                        </a:rPr>
                        <a:t>Digital or written communication </a:t>
                      </a:r>
                      <a:endParaRPr lang="en-GB" sz="1000" b="0" i="0" u="none" strike="noStrike" cap="none" dirty="0" smtClean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000" u="none" strike="noStrike" cap="non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/>
                        </a:rPr>
                        <a:t>Flyers</a:t>
                      </a:r>
                      <a:endParaRPr lang="en-GB" sz="1000" b="0" i="0" u="none" strike="noStrike" cap="none" dirty="0" smtClean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u="none" strike="noStrike" cap="non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/>
                        </a:rPr>
                        <a:t>Elaboration of 2 flyers. The first one will present the project in general; the second one will be linked to the promotion of the Nests established at local level. </a:t>
                      </a:r>
                      <a:endParaRPr lang="en-US" sz="1000" b="0" i="0" u="none" strike="noStrike" cap="none" dirty="0" smtClean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</a:tr>
              <a:tr h="145551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Del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Leader: TECHNOPOLIS</a:t>
                      </a:r>
                    </a:p>
                    <a:p>
                      <a:pPr algn="l" fontAlgn="ctr"/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Partners Participating: ATM, RAZA, BARCELONA ACTIVA, FVG, PRIMI</a:t>
                      </a:r>
                    </a:p>
                    <a:p>
                      <a:pPr algn="l" fontAlgn="ctr"/>
                      <a:endParaRPr lang="en-US" sz="1000" b="0" i="0" u="none" strike="noStrike" baseline="0" dirty="0" smtClean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l" fontAlgn="ctr"/>
                      <a:endParaRPr lang="en-US" sz="1000" b="0" i="0" u="none" strike="noStrike" baseline="0" dirty="0" smtClean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GB" sz="1000" b="0" i="0" u="none" strike="noStrike" cap="none" dirty="0" smtClean="0">
                        <a:solidFill>
                          <a:srgbClr val="000000"/>
                        </a:solidFill>
                        <a:latin typeface="Verdana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GB" sz="1000" b="0" i="0" u="none" strike="noStrike" cap="none" dirty="0" smtClean="0">
                        <a:solidFill>
                          <a:srgbClr val="000000"/>
                        </a:solidFill>
                        <a:latin typeface="Verdana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00" b="0" i="0" u="none" strike="noStrike" cap="none" dirty="0" smtClean="0">
                        <a:solidFill>
                          <a:srgbClr val="000000"/>
                        </a:solidFill>
                        <a:latin typeface="Verdana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</a:tr>
              <a:tr h="218326"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000" b="1" u="none" strike="noStrike" cap="non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/>
                        </a:rPr>
                        <a:t>D.2.3.3. Newsletters</a:t>
                      </a:r>
                      <a:endParaRPr lang="en-GB" sz="1000" b="1" i="0" u="none" strike="noStrike" cap="none" dirty="0" smtClean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000" u="none" strike="noStrike" cap="non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/>
                        </a:rPr>
                        <a:t>Digital or written communication </a:t>
                      </a:r>
                      <a:endParaRPr lang="en-GB" sz="1000" b="0" i="0" u="none" strike="noStrike" cap="none" dirty="0" smtClean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000" u="none" strike="noStrike" cap="non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/>
                        </a:rPr>
                        <a:t>5 Newsletters</a:t>
                      </a:r>
                      <a:endParaRPr lang="en-GB" sz="1000" b="0" i="0" u="none" strike="noStrike" cap="none" dirty="0" smtClean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u="none" strike="noStrike" cap="non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/>
                        </a:rPr>
                        <a:t>The project will develop 5 Newsletters and will be distributed to key stakeholders that will constitutes the main target groups of the project (Policy Makers, Providers of Open Data, SMEs, Intermediary organizations, Innovation &amp; Knowledge providers, researchers etc).</a:t>
                      </a:r>
                      <a:endParaRPr lang="en-US" sz="1000" b="0" i="0" u="none" strike="noStrike" cap="none" dirty="0" smtClean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</a:tr>
              <a:tr h="21832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Del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Leader: TECHNOPOLIS</a:t>
                      </a:r>
                    </a:p>
                    <a:p>
                      <a:pPr algn="l" fontAlgn="ctr"/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Partners Participating: All</a:t>
                      </a:r>
                    </a:p>
                    <a:p>
                      <a:pPr algn="l" fontAlgn="ctr"/>
                      <a:endParaRPr lang="en-US" sz="1000" b="0" i="0" u="none" strike="noStrike" baseline="0" dirty="0" smtClean="0">
                        <a:solidFill>
                          <a:srgbClr val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GB" sz="1000" b="0" i="0" u="none" strike="noStrike" cap="none" dirty="0" smtClean="0">
                        <a:solidFill>
                          <a:srgbClr val="000000"/>
                        </a:solidFill>
                        <a:latin typeface="Verdana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GB" sz="1000" b="0" i="0" u="none" strike="noStrike" cap="none" dirty="0" smtClean="0">
                        <a:solidFill>
                          <a:srgbClr val="000000"/>
                        </a:solidFill>
                        <a:latin typeface="Verdana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000" b="0" i="0" u="none" strike="noStrike" cap="none" dirty="0" smtClean="0">
                        <a:solidFill>
                          <a:srgbClr val="000000"/>
                        </a:solidFill>
                        <a:latin typeface="Verdana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51337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_med">
  <a:themeElements>
    <a:clrScheme name="Thème Office 13">
      <a:dk1>
        <a:srgbClr val="808080"/>
      </a:dk1>
      <a:lt1>
        <a:srgbClr val="FFFFFF"/>
      </a:lt1>
      <a:dk2>
        <a:srgbClr val="008BD2"/>
      </a:dk2>
      <a:lt2>
        <a:srgbClr val="808080"/>
      </a:lt2>
      <a:accent1>
        <a:srgbClr val="008BD2"/>
      </a:accent1>
      <a:accent2>
        <a:srgbClr val="FFDD00"/>
      </a:accent2>
      <a:accent3>
        <a:srgbClr val="FFFFFF"/>
      </a:accent3>
      <a:accent4>
        <a:srgbClr val="6C6C6C"/>
      </a:accent4>
      <a:accent5>
        <a:srgbClr val="AAC4E5"/>
      </a:accent5>
      <a:accent6>
        <a:srgbClr val="E7C800"/>
      </a:accent6>
      <a:hlink>
        <a:srgbClr val="C0A686"/>
      </a:hlink>
      <a:folHlink>
        <a:srgbClr val="164194"/>
      </a:folHlink>
    </a:clrScheme>
    <a:fontScheme name="Personnalisé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3">
        <a:dk1>
          <a:srgbClr val="808080"/>
        </a:dk1>
        <a:lt1>
          <a:srgbClr val="FFFFFF"/>
        </a:lt1>
        <a:dk2>
          <a:srgbClr val="008BD2"/>
        </a:dk2>
        <a:lt2>
          <a:srgbClr val="808080"/>
        </a:lt2>
        <a:accent1>
          <a:srgbClr val="008BD2"/>
        </a:accent1>
        <a:accent2>
          <a:srgbClr val="FFDD00"/>
        </a:accent2>
        <a:accent3>
          <a:srgbClr val="FFFFFF"/>
        </a:accent3>
        <a:accent4>
          <a:srgbClr val="6C6C6C"/>
        </a:accent4>
        <a:accent5>
          <a:srgbClr val="AAC4E5"/>
        </a:accent5>
        <a:accent6>
          <a:srgbClr val="E7C800"/>
        </a:accent6>
        <a:hlink>
          <a:srgbClr val="C0A686"/>
        </a:hlink>
        <a:folHlink>
          <a:srgbClr val="1641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blank_med</Template>
  <TotalTime>1482</TotalTime>
  <Words>1353</Words>
  <Application>Microsoft Office PowerPoint</Application>
  <PresentationFormat>Presentazione su schermo (4:3)</PresentationFormat>
  <Paragraphs>192</Paragraphs>
  <Slides>17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blank_med</vt:lpstr>
      <vt:lpstr>Presentazione standard di PowerPoint</vt:lpstr>
      <vt:lpstr>Presentazione standard di PowerPoint</vt:lpstr>
      <vt:lpstr>Contents</vt:lpstr>
      <vt:lpstr>WP2 Objective</vt:lpstr>
      <vt:lpstr>How?</vt:lpstr>
      <vt:lpstr>WP2 Activities</vt:lpstr>
      <vt:lpstr>Act 2.2 - Setting-up common methodologies for actions</vt:lpstr>
      <vt:lpstr>Act 2.2 - Setting-up common methodologies for actions</vt:lpstr>
      <vt:lpstr>Act 2.3 - Project Communication Tools (Delivering information) 1/2</vt:lpstr>
      <vt:lpstr>Act 2.3 - Project Communication Tools (Delivering information) 1/2</vt:lpstr>
      <vt:lpstr>Act 2.4 -  Open Days and final Conference</vt:lpstr>
      <vt:lpstr>Act 2.5 -  2.7 Coordination with TALIA, MED Programme, external events</vt:lpstr>
      <vt:lpstr>Timeplan (AF)</vt:lpstr>
      <vt:lpstr>Upcoming tasks and implementation plan (next 6 months)</vt:lpstr>
      <vt:lpstr>Upcoming tasks and implementation plan (next 6 months)</vt:lpstr>
      <vt:lpstr>Thank you</vt:lpstr>
      <vt:lpstr>Presentazione standard di PowerPoint</vt:lpstr>
    </vt:vector>
  </TitlesOfParts>
  <Company>CR PACA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Power Point Sous-titre</dc:title>
  <dc:creator>Mélanie PHAN</dc:creator>
  <cp:lastModifiedBy>Mara Tognon</cp:lastModifiedBy>
  <cp:revision>98</cp:revision>
  <dcterms:created xsi:type="dcterms:W3CDTF">2012-02-17T13:58:30Z</dcterms:created>
  <dcterms:modified xsi:type="dcterms:W3CDTF">2018-06-20T08:29:13Z</dcterms:modified>
</cp:coreProperties>
</file>