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89" r:id="rId2"/>
    <p:sldId id="278" r:id="rId3"/>
    <p:sldId id="286" r:id="rId4"/>
    <p:sldId id="287" r:id="rId5"/>
    <p:sldId id="288" r:id="rId6"/>
    <p:sldId id="290" r:id="rId7"/>
    <p:sldId id="291" r:id="rId8"/>
  </p:sldIdLst>
  <p:sldSz cx="9144000" cy="6858000" type="screen4x3"/>
  <p:notesSz cx="6669088" cy="97536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4BA9"/>
    <a:srgbClr val="99FF66"/>
    <a:srgbClr val="003300"/>
    <a:srgbClr val="008000"/>
    <a:srgbClr val="FF7C80"/>
    <a:srgbClr val="CC00CC"/>
    <a:srgbClr val="00CCFF"/>
    <a:srgbClr val="000000"/>
    <a:srgbClr val="FFFF00"/>
    <a:srgbClr val="1E37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-1376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876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8768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CD9996E-2829-48FB-9ECB-80F90C936308}" type="datetimeFigureOut">
              <a:rPr lang="fr-FR" altLang="fr-FR"/>
              <a:pPr>
                <a:defRPr/>
              </a:pPr>
              <a:t>15/06/18</a:t>
            </a:fld>
            <a:endParaRPr lang="fr-FR" alt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264227"/>
            <a:ext cx="2889938" cy="4876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777607" y="9264227"/>
            <a:ext cx="2889938" cy="48768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9CAB391-EC00-4C8B-9D7F-92A29684C8A8}" type="slidenum">
              <a:rPr lang="fr-FR" altLang="fr-FR"/>
              <a:pPr>
                <a:defRPr/>
              </a:pPr>
              <a:t>‹n.›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95899862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938" cy="48768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7607" y="0"/>
            <a:ext cx="2889938" cy="48768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6938" y="731838"/>
            <a:ext cx="4875212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909" y="4632960"/>
            <a:ext cx="5335270" cy="43891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noProof="0" smtClean="0"/>
              <a:t>Cliquez pour modifier les styles du texte du masque</a:t>
            </a:r>
          </a:p>
          <a:p>
            <a:pPr lvl="1"/>
            <a:r>
              <a:rPr lang="fr-FR" altLang="fr-FR" noProof="0" smtClean="0"/>
              <a:t>Deuxième niveau</a:t>
            </a:r>
          </a:p>
          <a:p>
            <a:pPr lvl="2"/>
            <a:r>
              <a:rPr lang="fr-FR" altLang="fr-FR" noProof="0" smtClean="0"/>
              <a:t>Troisième niveau</a:t>
            </a:r>
          </a:p>
          <a:p>
            <a:pPr lvl="3"/>
            <a:r>
              <a:rPr lang="fr-FR" altLang="fr-FR" noProof="0" smtClean="0"/>
              <a:t>Quatrième niveau</a:t>
            </a:r>
          </a:p>
          <a:p>
            <a:pPr lvl="4"/>
            <a:r>
              <a:rPr lang="fr-FR" altLang="fr-FR" noProof="0" smtClean="0"/>
              <a:t>Cinquième niveau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64227"/>
            <a:ext cx="2889938" cy="48768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7607" y="9264227"/>
            <a:ext cx="2889938" cy="48768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42C9EA3-4F78-43C0-90CD-2B999B5B87C1}" type="slidenum">
              <a:rPr lang="fr-FR" altLang="fr-FR"/>
              <a:pPr>
                <a:defRPr/>
              </a:pPr>
              <a:t>‹n.›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37623215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anose="020B0600070205080204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9ACE4BE-437D-4BA9-BCFD-76BEDE043A43}" type="slidenum">
              <a:rPr lang="fr-FR" altLang="fr-FR" smtClean="0"/>
              <a:pPr>
                <a:spcBef>
                  <a:spcPct val="0"/>
                </a:spcBef>
              </a:pPr>
              <a:t>1</a:t>
            </a:fld>
            <a:endParaRPr lang="fr-FR" altLang="fr-FR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fr-FR" smtClean="0"/>
          </a:p>
        </p:txBody>
      </p:sp>
    </p:spTree>
    <p:extLst>
      <p:ext uri="{BB962C8B-B14F-4D97-AF65-F5344CB8AC3E}">
        <p14:creationId xmlns:p14="http://schemas.microsoft.com/office/powerpoint/2010/main" val="444567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9ACE4BE-437D-4BA9-BCFD-76BEDE043A43}" type="slidenum">
              <a:rPr lang="fr-FR" altLang="fr-FR" smtClean="0"/>
              <a:pPr>
                <a:spcBef>
                  <a:spcPct val="0"/>
                </a:spcBef>
              </a:pPr>
              <a:t>2</a:t>
            </a:fld>
            <a:endParaRPr lang="fr-FR" altLang="fr-FR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fr-FR" smtClean="0"/>
          </a:p>
        </p:txBody>
      </p:sp>
    </p:spTree>
    <p:extLst>
      <p:ext uri="{BB962C8B-B14F-4D97-AF65-F5344CB8AC3E}">
        <p14:creationId xmlns:p14="http://schemas.microsoft.com/office/powerpoint/2010/main" val="444567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9ACE4BE-437D-4BA9-BCFD-76BEDE043A43}" type="slidenum">
              <a:rPr lang="fr-FR" altLang="fr-FR" smtClean="0"/>
              <a:pPr>
                <a:spcBef>
                  <a:spcPct val="0"/>
                </a:spcBef>
              </a:pPr>
              <a:t>3</a:t>
            </a:fld>
            <a:endParaRPr lang="fr-FR" altLang="fr-FR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fr-FR" smtClean="0"/>
          </a:p>
        </p:txBody>
      </p:sp>
    </p:spTree>
    <p:extLst>
      <p:ext uri="{BB962C8B-B14F-4D97-AF65-F5344CB8AC3E}">
        <p14:creationId xmlns:p14="http://schemas.microsoft.com/office/powerpoint/2010/main" val="444567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9ACE4BE-437D-4BA9-BCFD-76BEDE043A43}" type="slidenum">
              <a:rPr lang="fr-FR" altLang="fr-FR" smtClean="0"/>
              <a:pPr>
                <a:spcBef>
                  <a:spcPct val="0"/>
                </a:spcBef>
              </a:pPr>
              <a:t>4</a:t>
            </a:fld>
            <a:endParaRPr lang="fr-FR" altLang="fr-FR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fr-FR" smtClean="0"/>
          </a:p>
        </p:txBody>
      </p:sp>
    </p:spTree>
    <p:extLst>
      <p:ext uri="{BB962C8B-B14F-4D97-AF65-F5344CB8AC3E}">
        <p14:creationId xmlns:p14="http://schemas.microsoft.com/office/powerpoint/2010/main" val="444567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9ACE4BE-437D-4BA9-BCFD-76BEDE043A43}" type="slidenum">
              <a:rPr lang="fr-FR" altLang="fr-FR" smtClean="0"/>
              <a:pPr>
                <a:spcBef>
                  <a:spcPct val="0"/>
                </a:spcBef>
              </a:pPr>
              <a:t>5</a:t>
            </a:fld>
            <a:endParaRPr lang="fr-FR" altLang="fr-FR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fr-FR" smtClean="0"/>
          </a:p>
        </p:txBody>
      </p:sp>
    </p:spTree>
    <p:extLst>
      <p:ext uri="{BB962C8B-B14F-4D97-AF65-F5344CB8AC3E}">
        <p14:creationId xmlns:p14="http://schemas.microsoft.com/office/powerpoint/2010/main" val="444567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9ACE4BE-437D-4BA9-BCFD-76BEDE043A43}" type="slidenum">
              <a:rPr lang="fr-FR" altLang="fr-FR" smtClean="0"/>
              <a:pPr>
                <a:spcBef>
                  <a:spcPct val="0"/>
                </a:spcBef>
              </a:pPr>
              <a:t>6</a:t>
            </a:fld>
            <a:endParaRPr lang="fr-FR" altLang="fr-FR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fr-FR" smtClean="0"/>
          </a:p>
        </p:txBody>
      </p:sp>
    </p:spTree>
    <p:extLst>
      <p:ext uri="{BB962C8B-B14F-4D97-AF65-F5344CB8AC3E}">
        <p14:creationId xmlns:p14="http://schemas.microsoft.com/office/powerpoint/2010/main" val="444567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9ACE4BE-437D-4BA9-BCFD-76BEDE043A43}" type="slidenum">
              <a:rPr lang="fr-FR" altLang="fr-FR" smtClean="0"/>
              <a:pPr>
                <a:spcBef>
                  <a:spcPct val="0"/>
                </a:spcBef>
              </a:pPr>
              <a:t>7</a:t>
            </a:fld>
            <a:endParaRPr lang="fr-FR" altLang="fr-FR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fr-FR" smtClean="0"/>
          </a:p>
        </p:txBody>
      </p:sp>
    </p:spTree>
    <p:extLst>
      <p:ext uri="{BB962C8B-B14F-4D97-AF65-F5344CB8AC3E}">
        <p14:creationId xmlns:p14="http://schemas.microsoft.com/office/powerpoint/2010/main" val="44456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aseline="0">
                <a:solidFill>
                  <a:srgbClr val="003399"/>
                </a:solidFill>
                <a:latin typeface="Montserrat Hairline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sz="2400" baseline="0">
                <a:solidFill>
                  <a:srgbClr val="003399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dirty="0" smtClean="0"/>
              <a:t>Modifiez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73344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003399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52302E-BFCB-488D-9731-09A7B27D5ACA}" type="slidenum">
              <a:rPr lang="fr-FR" altLang="fr-FR"/>
              <a:pPr>
                <a:defRPr/>
              </a:pPr>
              <a:t>‹n.›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776277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baseline="0">
                <a:solidFill>
                  <a:srgbClr val="003399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FD568B-BE23-484B-83C5-6DF82D75B40E}" type="slidenum">
              <a:rPr lang="fr-FR" altLang="fr-FR"/>
              <a:pPr>
                <a:defRPr/>
              </a:pPr>
              <a:t>‹n.›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8684130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baseline="0">
                <a:solidFill>
                  <a:srgbClr val="00339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l-GR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9D2910-0DA3-4F78-8A0A-3F708262B137}" type="slidenum">
              <a:rPr lang="fr-FR" altLang="fr-FR"/>
              <a:pPr>
                <a:defRPr/>
              </a:pPr>
              <a:t>‹n.›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8803390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baseline="0">
                <a:solidFill>
                  <a:srgbClr val="00339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Espace réservé de la dat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30D874-1D12-4266-AC61-25165E28243F}" type="slidenum">
              <a:rPr lang="fr-FR" altLang="fr-FR"/>
              <a:pPr>
                <a:defRPr/>
              </a:pPr>
              <a:t>‹n.›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8774097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EBC2E5-3152-45B5-AE4E-CB4ACF05EC40}" type="slidenum">
              <a:rPr lang="fr-FR" altLang="fr-FR"/>
              <a:pPr>
                <a:defRPr/>
              </a:pPr>
              <a:t>‹n.›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052853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87C9DF-D696-4B6E-A0AD-4DD47AE6FD83}" type="slidenum">
              <a:rPr lang="fr-FR" altLang="fr-FR"/>
              <a:pPr>
                <a:defRPr/>
              </a:pPr>
              <a:t>‹n.›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743665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400" baseline="0">
                <a:solidFill>
                  <a:srgbClr val="003399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17032"/>
          </a:xfrm>
        </p:spPr>
        <p:txBody>
          <a:bodyPr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30018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110332"/>
          </a:xfrm>
        </p:spPr>
        <p:txBody>
          <a:bodyPr anchor="t"/>
          <a:lstStyle>
            <a:lvl1pPr algn="l">
              <a:defRPr sz="3000" b="1" cap="all" baseline="0">
                <a:solidFill>
                  <a:srgbClr val="003399"/>
                </a:solidFill>
                <a:latin typeface="Verdana" panose="020B0604030504040204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236134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none" baseline="0">
                <a:solidFill>
                  <a:srgbClr val="003399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39890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39890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74655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003399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296457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64599" y="2288293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54894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003399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77123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8670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 baseline="0">
                <a:solidFill>
                  <a:srgbClr val="003399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31619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26073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717048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 baseline="0">
                <a:solidFill>
                  <a:srgbClr val="003399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599293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7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Modifiez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06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  <p:sldLayoutId id="2147483829" r:id="rId13"/>
    <p:sldLayoutId id="2147483830" r:id="rId14"/>
    <p:sldLayoutId id="2147483831" r:id="rId15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3399"/>
          </a:solidFill>
          <a:latin typeface="Verdana" panose="020B0604030504040204" pitchFamily="34" charset="0"/>
          <a:ea typeface="MS PGothic" panose="020B0600070205080204" pitchFamily="34" charset="-128"/>
          <a:cs typeface="Montserrat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3399"/>
          </a:solidFill>
          <a:latin typeface="Verdana" panose="020B0604030504040204" pitchFamily="34" charset="0"/>
          <a:ea typeface="MS PGothic" panose="020B0600070205080204" pitchFamily="34" charset="-128"/>
          <a:cs typeface="Montserrat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3399"/>
          </a:solidFill>
          <a:latin typeface="Verdana" panose="020B0604030504040204" pitchFamily="34" charset="0"/>
          <a:ea typeface="MS PGothic" panose="020B0600070205080204" pitchFamily="34" charset="-128"/>
          <a:cs typeface="Montserrat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3399"/>
          </a:solidFill>
          <a:latin typeface="Verdana" panose="020B0604030504040204" pitchFamily="34" charset="0"/>
          <a:ea typeface="MS PGothic" panose="020B0600070205080204" pitchFamily="34" charset="-128"/>
          <a:cs typeface="Montserrat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3399"/>
          </a:solidFill>
          <a:latin typeface="Verdana" panose="020B0604030504040204" pitchFamily="34" charset="0"/>
          <a:ea typeface="MS PGothic" panose="020B0600070205080204" pitchFamily="34" charset="-128"/>
          <a:cs typeface="Montserrat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re 8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2592288"/>
          </a:xfrm>
        </p:spPr>
        <p:txBody>
          <a:bodyPr/>
          <a:lstStyle/>
          <a:p>
            <a:pPr algn="ctr"/>
            <a:r>
              <a:rPr lang="en-GB" altLang="fr-FR" sz="4000" b="0" dirty="0" smtClean="0">
                <a:latin typeface="Helvetica"/>
                <a:cs typeface="Helvetica"/>
              </a:rPr>
              <a:t>SMART ATHMOSPHERES</a:t>
            </a:r>
            <a:br>
              <a:rPr lang="en-GB" altLang="fr-FR" sz="4000" b="0" dirty="0" smtClean="0">
                <a:latin typeface="Helvetica"/>
                <a:cs typeface="Helvetica"/>
              </a:rPr>
            </a:br>
            <a:r>
              <a:rPr lang="en-GB" altLang="fr-FR" sz="4000" b="0" dirty="0" smtClean="0">
                <a:latin typeface="Helvetica Light"/>
                <a:cs typeface="Helvetica Light"/>
              </a:rPr>
              <a:t>Creating new and better connections </a:t>
            </a:r>
            <a:r>
              <a:rPr lang="en-GB" altLang="fr-FR" sz="4000" b="0" smtClean="0">
                <a:latin typeface="Helvetica Light"/>
                <a:cs typeface="Helvetica Light"/>
              </a:rPr>
              <a:t>between </a:t>
            </a:r>
            <a:r>
              <a:rPr lang="en-GB" altLang="fr-FR" sz="4000" b="0" smtClean="0">
                <a:latin typeface="Helvetica Light"/>
                <a:cs typeface="Helvetica Light"/>
              </a:rPr>
              <a:t/>
            </a:r>
            <a:br>
              <a:rPr lang="en-GB" altLang="fr-FR" sz="4000" b="0" smtClean="0">
                <a:latin typeface="Helvetica Light"/>
                <a:cs typeface="Helvetica Light"/>
              </a:rPr>
            </a:br>
            <a:r>
              <a:rPr lang="en-GB" altLang="fr-FR" sz="4000" b="0" smtClean="0">
                <a:latin typeface="Helvetica Light"/>
                <a:cs typeface="Helvetica Light"/>
              </a:rPr>
              <a:t>culture </a:t>
            </a:r>
            <a:r>
              <a:rPr lang="en-GB" altLang="fr-FR" sz="4000" b="0" dirty="0" smtClean="0">
                <a:latin typeface="Helvetica Light"/>
                <a:cs typeface="Helvetica Light"/>
              </a:rPr>
              <a:t>and creativity </a:t>
            </a:r>
            <a:endParaRPr lang="en-GB" altLang="fr-FR" sz="6000" b="0" dirty="0" smtClean="0">
              <a:latin typeface="Helvetica Light"/>
              <a:cs typeface="Helvetica Light"/>
            </a:endParaRPr>
          </a:p>
        </p:txBody>
      </p:sp>
      <p:sp>
        <p:nvSpPr>
          <p:cNvPr id="15364" name="Espace réservé du contenu 10"/>
          <p:cNvSpPr>
            <a:spLocks noGrp="1"/>
          </p:cNvSpPr>
          <p:nvPr>
            <p:ph idx="1"/>
          </p:nvPr>
        </p:nvSpPr>
        <p:spPr>
          <a:xfrm>
            <a:off x="467544" y="3068960"/>
            <a:ext cx="8229600" cy="2016224"/>
          </a:xfrm>
        </p:spPr>
        <p:txBody>
          <a:bodyPr/>
          <a:lstStyle/>
          <a:p>
            <a:pPr marL="0" lvl="1" indent="0" algn="ctr">
              <a:spcBef>
                <a:spcPts val="0"/>
              </a:spcBef>
              <a:buNone/>
            </a:pPr>
            <a:r>
              <a:rPr lang="en-GB" altLang="fr-FR" sz="2800" dirty="0" err="1" smtClean="0">
                <a:solidFill>
                  <a:srgbClr val="004569"/>
                </a:solidFill>
                <a:latin typeface="Helvetica"/>
                <a:cs typeface="Helvetica"/>
              </a:rPr>
              <a:t>Fabrizio</a:t>
            </a:r>
            <a:r>
              <a:rPr lang="en-GB" altLang="fr-FR" sz="2800" dirty="0" smtClean="0">
                <a:solidFill>
                  <a:srgbClr val="004569"/>
                </a:solidFill>
                <a:latin typeface="Helvetica"/>
                <a:cs typeface="Helvetica"/>
              </a:rPr>
              <a:t> Panozzo</a:t>
            </a:r>
          </a:p>
          <a:p>
            <a:pPr marL="0" lvl="1" indent="0" algn="ctr">
              <a:spcBef>
                <a:spcPts val="0"/>
              </a:spcBef>
              <a:buNone/>
            </a:pPr>
            <a:r>
              <a:rPr lang="en-GB" altLang="fr-FR" sz="2800" dirty="0" err="1" smtClean="0">
                <a:solidFill>
                  <a:srgbClr val="004569"/>
                </a:solidFill>
                <a:latin typeface="Helvetica Light"/>
                <a:cs typeface="Helvetica Light"/>
              </a:rPr>
              <a:t>Ca</a:t>
            </a:r>
            <a:r>
              <a:rPr lang="en-GB" altLang="fr-FR" sz="2800" dirty="0" smtClean="0">
                <a:solidFill>
                  <a:srgbClr val="004569"/>
                </a:solidFill>
                <a:latin typeface="Helvetica Light"/>
                <a:cs typeface="Helvetica Light"/>
              </a:rPr>
              <a:t>’ Foscari University</a:t>
            </a:r>
          </a:p>
          <a:p>
            <a:pPr marL="0" lvl="1" indent="0" algn="ctr">
              <a:spcBef>
                <a:spcPts val="0"/>
              </a:spcBef>
              <a:buNone/>
            </a:pPr>
            <a:r>
              <a:rPr lang="en-GB" altLang="fr-FR" sz="2800" dirty="0" smtClean="0">
                <a:solidFill>
                  <a:srgbClr val="004569"/>
                </a:solidFill>
                <a:latin typeface="Helvetica Light"/>
                <a:cs typeface="Helvetica Light"/>
              </a:rPr>
              <a:t>Laboratory for the Management of </a:t>
            </a:r>
          </a:p>
          <a:p>
            <a:pPr marL="0" lvl="1" indent="0" algn="ctr">
              <a:spcBef>
                <a:spcPts val="0"/>
              </a:spcBef>
              <a:buNone/>
            </a:pPr>
            <a:r>
              <a:rPr lang="en-GB" altLang="fr-FR" sz="2800" dirty="0" smtClean="0">
                <a:solidFill>
                  <a:srgbClr val="004569"/>
                </a:solidFill>
                <a:latin typeface="Helvetica Light"/>
                <a:cs typeface="Helvetica Light"/>
              </a:rPr>
              <a:t>Arts and Culture (</a:t>
            </a:r>
            <a:r>
              <a:rPr lang="en-GB" altLang="fr-FR" sz="2800" dirty="0" err="1" smtClean="0">
                <a:solidFill>
                  <a:srgbClr val="004569"/>
                </a:solidFill>
                <a:latin typeface="Helvetica Light"/>
                <a:cs typeface="Helvetica Light"/>
              </a:rPr>
              <a:t>maclab</a:t>
            </a:r>
            <a:r>
              <a:rPr lang="en-GB" altLang="fr-FR" sz="2800" dirty="0" smtClean="0">
                <a:solidFill>
                  <a:srgbClr val="004569"/>
                </a:solidFill>
                <a:latin typeface="Helvetica Light"/>
                <a:cs typeface="Helvetica Light"/>
              </a:rPr>
              <a:t>)</a:t>
            </a:r>
          </a:p>
        </p:txBody>
      </p:sp>
      <p:sp>
        <p:nvSpPr>
          <p:cNvPr id="4" name="Espace réservé du contenu 10"/>
          <p:cNvSpPr txBox="1">
            <a:spLocks/>
          </p:cNvSpPr>
          <p:nvPr/>
        </p:nvSpPr>
        <p:spPr bwMode="auto">
          <a:xfrm>
            <a:off x="611560" y="5229200"/>
            <a:ext cx="8229600" cy="423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1" indent="0" algn="ctr">
              <a:spcBef>
                <a:spcPts val="0"/>
              </a:spcBef>
              <a:buFontTx/>
              <a:buNone/>
            </a:pPr>
            <a:r>
              <a:rPr lang="en-GB" altLang="fr-FR" sz="2800" dirty="0" err="1" smtClean="0">
                <a:solidFill>
                  <a:srgbClr val="004569"/>
                </a:solidFill>
                <a:latin typeface="Helvetica Light"/>
                <a:cs typeface="Helvetica Light"/>
              </a:rPr>
              <a:t>Mestre</a:t>
            </a:r>
            <a:r>
              <a:rPr lang="en-GB" altLang="fr-FR" sz="2800" dirty="0" smtClean="0">
                <a:solidFill>
                  <a:srgbClr val="004569"/>
                </a:solidFill>
                <a:latin typeface="Helvetica Light"/>
                <a:cs typeface="Helvetica Light"/>
              </a:rPr>
              <a:t>, June 15, 2018</a:t>
            </a:r>
            <a:endParaRPr lang="en-GB" altLang="fr-FR" sz="2800" dirty="0" smtClean="0">
              <a:solidFill>
                <a:srgbClr val="004569"/>
              </a:solidFill>
              <a:latin typeface="Helvetica Light"/>
              <a:cs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9372485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r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altLang="fr-FR" sz="4400" b="0" dirty="0" smtClean="0">
                <a:latin typeface="Helvetica"/>
                <a:cs typeface="Helvetica"/>
              </a:rPr>
              <a:t>SMART ATHMOSPHERES</a:t>
            </a:r>
            <a:endParaRPr lang="fr-FR" altLang="fr-FR" sz="6600" b="0" dirty="0" smtClean="0">
              <a:latin typeface="Helvetica"/>
              <a:cs typeface="Helvetica"/>
            </a:endParaRPr>
          </a:p>
        </p:txBody>
      </p:sp>
      <p:sp>
        <p:nvSpPr>
          <p:cNvPr id="15364" name="Espace réservé du contenu 10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752528"/>
          </a:xfrm>
        </p:spPr>
        <p:txBody>
          <a:bodyPr/>
          <a:lstStyle/>
          <a:p>
            <a:pPr marL="0" lvl="1" indent="0">
              <a:spcBef>
                <a:spcPts val="0"/>
              </a:spcBef>
              <a:buNone/>
            </a:pPr>
            <a:r>
              <a:rPr lang="en-GB" altLang="fr-FR" sz="2800" dirty="0" smtClean="0">
                <a:solidFill>
                  <a:srgbClr val="004569"/>
                </a:solidFill>
                <a:latin typeface="Helvetica Light"/>
                <a:cs typeface="Helvetica Light"/>
              </a:rPr>
              <a:t>Why Atmospheres ? </a:t>
            </a:r>
          </a:p>
          <a:p>
            <a:pPr marL="0" lvl="1" indent="0">
              <a:spcBef>
                <a:spcPts val="0"/>
              </a:spcBef>
              <a:buNone/>
            </a:pPr>
            <a:endParaRPr lang="en-GB" altLang="fr-FR" sz="2800" dirty="0" smtClean="0">
              <a:solidFill>
                <a:srgbClr val="004569"/>
              </a:solidFill>
              <a:latin typeface="Helvetica Light"/>
              <a:cs typeface="Helvetica Light"/>
            </a:endParaRPr>
          </a:p>
          <a:p>
            <a:pPr marL="0" lvl="1" indent="0">
              <a:spcBef>
                <a:spcPts val="0"/>
              </a:spcBef>
              <a:buNone/>
            </a:pPr>
            <a:r>
              <a:rPr lang="en-GB" altLang="fr-FR" sz="2800" dirty="0" smtClean="0">
                <a:solidFill>
                  <a:srgbClr val="004569"/>
                </a:solidFill>
                <a:latin typeface="Helvetica Light"/>
                <a:cs typeface="Helvetica Light"/>
              </a:rPr>
              <a:t>The inventor of the notion of “district” or “cluster” explains its success with “</a:t>
            </a:r>
            <a:r>
              <a:rPr lang="en-GB" sz="2800" i="1" dirty="0" smtClean="0">
                <a:solidFill>
                  <a:srgbClr val="004569"/>
                </a:solidFill>
                <a:latin typeface="Helvetica Light"/>
                <a:cs typeface="Helvetica Light"/>
              </a:rPr>
              <a:t>the widespread knowledge and information that are in the air</a:t>
            </a:r>
            <a:r>
              <a:rPr lang="en-GB" sz="2800" dirty="0" smtClean="0">
                <a:solidFill>
                  <a:srgbClr val="004569"/>
                </a:solidFill>
                <a:latin typeface="Helvetica Light"/>
                <a:cs typeface="Helvetica Light"/>
              </a:rPr>
              <a:t>” </a:t>
            </a:r>
          </a:p>
          <a:p>
            <a:pPr marL="0" lvl="1" indent="0">
              <a:spcBef>
                <a:spcPts val="0"/>
              </a:spcBef>
              <a:buNone/>
            </a:pPr>
            <a:r>
              <a:rPr lang="en-GB" sz="2800" dirty="0" smtClean="0">
                <a:solidFill>
                  <a:srgbClr val="004569"/>
                </a:solidFill>
                <a:latin typeface="Helvetica Light"/>
                <a:cs typeface="Helvetica Light"/>
              </a:rPr>
              <a:t>or </a:t>
            </a:r>
          </a:p>
          <a:p>
            <a:pPr marL="0" lvl="1" indent="0">
              <a:spcBef>
                <a:spcPts val="0"/>
              </a:spcBef>
              <a:buNone/>
            </a:pPr>
            <a:r>
              <a:rPr lang="en-GB" sz="2800" dirty="0" smtClean="0">
                <a:solidFill>
                  <a:srgbClr val="004569"/>
                </a:solidFill>
                <a:latin typeface="Helvetica Light"/>
                <a:cs typeface="Helvetica Light"/>
              </a:rPr>
              <a:t>“</a:t>
            </a:r>
            <a:r>
              <a:rPr lang="en-GB" sz="2800" i="1" dirty="0" smtClean="0">
                <a:solidFill>
                  <a:srgbClr val="004569"/>
                </a:solidFill>
                <a:latin typeface="Helvetica Light"/>
                <a:cs typeface="Helvetica Light"/>
              </a:rPr>
              <a:t>the special atmosphere that gives the various advantages to the firms gathered together in a particular area</a:t>
            </a:r>
            <a:r>
              <a:rPr lang="en-GB" sz="2800" dirty="0" smtClean="0">
                <a:solidFill>
                  <a:srgbClr val="004569"/>
                </a:solidFill>
                <a:latin typeface="Helvetica Light"/>
                <a:cs typeface="Helvetica Light"/>
              </a:rPr>
              <a:t>” </a:t>
            </a:r>
          </a:p>
          <a:p>
            <a:pPr marL="0" lvl="1" indent="0" algn="r">
              <a:spcBef>
                <a:spcPts val="0"/>
              </a:spcBef>
              <a:buNone/>
            </a:pPr>
            <a:r>
              <a:rPr lang="en-GB" sz="2800" dirty="0" smtClean="0">
                <a:solidFill>
                  <a:srgbClr val="004569"/>
                </a:solidFill>
                <a:latin typeface="Helvetica Light"/>
                <a:cs typeface="Helvetica Light"/>
              </a:rPr>
              <a:t>(A. Marshall, 1873/79)</a:t>
            </a:r>
            <a:endParaRPr lang="en-GB" altLang="fr-FR" sz="2800" dirty="0" smtClean="0">
              <a:solidFill>
                <a:srgbClr val="004569"/>
              </a:solidFill>
              <a:latin typeface="Helvetica Light"/>
              <a:cs typeface="Helvetica Light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r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altLang="fr-FR" sz="4400" b="0" dirty="0" smtClean="0">
                <a:latin typeface="Helvetica"/>
                <a:cs typeface="Helvetica"/>
              </a:rPr>
              <a:t>SMART ATHMOSPHERES</a:t>
            </a:r>
            <a:endParaRPr lang="fr-FR" altLang="fr-FR" sz="6600" b="0" dirty="0" smtClean="0">
              <a:latin typeface="Helvetica"/>
              <a:cs typeface="Helvetica"/>
            </a:endParaRPr>
          </a:p>
        </p:txBody>
      </p:sp>
      <p:sp>
        <p:nvSpPr>
          <p:cNvPr id="15364" name="Espace réservé du contenu 10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36504"/>
          </a:xfrm>
        </p:spPr>
        <p:txBody>
          <a:bodyPr/>
          <a:lstStyle/>
          <a:p>
            <a:pPr marL="0" lvl="1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altLang="fr-FR" sz="2800" dirty="0" smtClean="0">
                <a:solidFill>
                  <a:srgbClr val="004569"/>
                </a:solidFill>
                <a:latin typeface="Helvetica Light"/>
                <a:cs typeface="Helvetica Light"/>
              </a:rPr>
              <a:t>Smart ? </a:t>
            </a:r>
          </a:p>
          <a:p>
            <a:pPr marL="0" lvl="1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2800" i="1" dirty="0" smtClean="0">
                <a:solidFill>
                  <a:srgbClr val="004569"/>
                </a:solidFill>
                <a:latin typeface="Helvetica Light"/>
                <a:cs typeface="Helvetica Light"/>
              </a:rPr>
              <a:t>“When widespread knowledge and information generate various advantages”</a:t>
            </a:r>
            <a:endParaRPr lang="en-GB" altLang="fr-FR" sz="2800" i="1" dirty="0">
              <a:solidFill>
                <a:srgbClr val="004569"/>
              </a:solidFill>
              <a:latin typeface="Helvetica Light"/>
              <a:cs typeface="Helvetica Light"/>
            </a:endParaRPr>
          </a:p>
          <a:p>
            <a:pPr marL="0" lvl="1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altLang="fr-FR" sz="2800" dirty="0" smtClean="0">
                <a:solidFill>
                  <a:srgbClr val="004569"/>
                </a:solidFill>
                <a:latin typeface="Helvetica Light"/>
                <a:cs typeface="Helvetica Light"/>
              </a:rPr>
              <a:t>Being smart implies not only having information and knowledge but also making sure that they produces actual result.</a:t>
            </a:r>
            <a:endParaRPr lang="en-GB" altLang="fr-FR" sz="2800" dirty="0">
              <a:solidFill>
                <a:srgbClr val="004569"/>
              </a:solidFill>
              <a:latin typeface="Helvetica Light"/>
              <a:cs typeface="Helvetica Light"/>
            </a:endParaRPr>
          </a:p>
          <a:p>
            <a:pPr marL="0" lvl="1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altLang="fr-FR" sz="2800" dirty="0" smtClean="0">
                <a:solidFill>
                  <a:srgbClr val="004569"/>
                </a:solidFill>
                <a:latin typeface="Helvetica Light"/>
                <a:cs typeface="Helvetica Light"/>
              </a:rPr>
              <a:t>SMATH applies these basic ideas to Cultural and Creative economy</a:t>
            </a:r>
          </a:p>
        </p:txBody>
      </p:sp>
    </p:spTree>
    <p:extLst>
      <p:ext uri="{BB962C8B-B14F-4D97-AF65-F5344CB8AC3E}">
        <p14:creationId xmlns:p14="http://schemas.microsoft.com/office/powerpoint/2010/main" val="39321804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Model-of-the-Creative-Industries-Thorsby-200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60" y="14075"/>
            <a:ext cx="6516216" cy="5872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998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r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altLang="fr-FR" sz="4400" b="0" dirty="0" smtClean="0">
                <a:latin typeface="Helvetica"/>
                <a:cs typeface="Helvetica"/>
              </a:rPr>
              <a:t>CULTURE OR CREATIVITY ?</a:t>
            </a:r>
            <a:endParaRPr lang="fr-FR" altLang="fr-FR" sz="6600" b="0" dirty="0" smtClean="0">
              <a:latin typeface="Helvetica"/>
              <a:cs typeface="Helvetica"/>
            </a:endParaRPr>
          </a:p>
        </p:txBody>
      </p:sp>
      <p:sp>
        <p:nvSpPr>
          <p:cNvPr id="15364" name="Espace réservé du contenu 10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320480"/>
          </a:xfrm>
        </p:spPr>
        <p:txBody>
          <a:bodyPr/>
          <a:lstStyle/>
          <a:p>
            <a:pPr marL="0" lvl="1" indent="0">
              <a:spcBef>
                <a:spcPts val="0"/>
              </a:spcBef>
              <a:buNone/>
            </a:pPr>
            <a:r>
              <a:rPr lang="en-GB" sz="2800" dirty="0" smtClean="0">
                <a:solidFill>
                  <a:srgbClr val="004569"/>
                </a:solidFill>
                <a:latin typeface="Helvetica Light"/>
                <a:cs typeface="Helvetica Light"/>
              </a:rPr>
              <a:t>Culture/art </a:t>
            </a:r>
            <a:r>
              <a:rPr lang="en-GB" sz="2800" dirty="0">
                <a:solidFill>
                  <a:srgbClr val="004569"/>
                </a:solidFill>
                <a:latin typeface="Helvetica Light"/>
                <a:cs typeface="Helvetica Light"/>
              </a:rPr>
              <a:t>and creativity may sound close in theory but in practice they </a:t>
            </a:r>
            <a:r>
              <a:rPr lang="en-GB" sz="2800" dirty="0" smtClean="0">
                <a:solidFill>
                  <a:srgbClr val="004569"/>
                </a:solidFill>
                <a:latin typeface="Helvetica Light"/>
                <a:cs typeface="Helvetica Light"/>
              </a:rPr>
              <a:t>are not</a:t>
            </a:r>
          </a:p>
          <a:p>
            <a:pPr marL="0" lvl="1" indent="0">
              <a:spcBef>
                <a:spcPts val="0"/>
              </a:spcBef>
              <a:buNone/>
            </a:pPr>
            <a:endParaRPr lang="en-GB" sz="2800" dirty="0" smtClean="0">
              <a:solidFill>
                <a:srgbClr val="004569"/>
              </a:solidFill>
              <a:latin typeface="Helvetica Light"/>
              <a:cs typeface="Helvetica Light"/>
            </a:endParaRPr>
          </a:p>
          <a:p>
            <a:pPr marL="0" lvl="1" indent="0">
              <a:spcBef>
                <a:spcPts val="0"/>
              </a:spcBef>
              <a:buNone/>
            </a:pPr>
            <a:r>
              <a:rPr lang="en-GB" sz="2800" dirty="0" smtClean="0">
                <a:solidFill>
                  <a:srgbClr val="004569"/>
                </a:solidFill>
                <a:latin typeface="Helvetica Light"/>
                <a:cs typeface="Helvetica Light"/>
              </a:rPr>
              <a:t>SMATH capitalizes on this to generate a new</a:t>
            </a:r>
            <a:r>
              <a:rPr lang="en-GB" sz="2800" dirty="0">
                <a:solidFill>
                  <a:srgbClr val="004569"/>
                </a:solidFill>
                <a:latin typeface="Helvetica Light"/>
                <a:cs typeface="Helvetica Light"/>
              </a:rPr>
              <a:t>, specific spirit of collaboration between culture and </a:t>
            </a:r>
            <a:r>
              <a:rPr lang="en-GB" sz="2800" dirty="0" smtClean="0">
                <a:solidFill>
                  <a:srgbClr val="004569"/>
                </a:solidFill>
                <a:latin typeface="Helvetica Light"/>
                <a:cs typeface="Helvetica Light"/>
              </a:rPr>
              <a:t>creativity </a:t>
            </a:r>
          </a:p>
          <a:p>
            <a:pPr marL="0" lvl="1" indent="0">
              <a:spcBef>
                <a:spcPts val="0"/>
              </a:spcBef>
              <a:buNone/>
            </a:pPr>
            <a:endParaRPr lang="en-GB" sz="2800" dirty="0" smtClean="0">
              <a:solidFill>
                <a:srgbClr val="004569"/>
              </a:solidFill>
              <a:latin typeface="Helvetica Light"/>
              <a:cs typeface="Helvetica Light"/>
            </a:endParaRPr>
          </a:p>
          <a:p>
            <a:pPr marL="0" lvl="1" indent="0">
              <a:spcBef>
                <a:spcPts val="0"/>
              </a:spcBef>
              <a:buNone/>
            </a:pPr>
            <a:r>
              <a:rPr lang="en-GB" sz="2800" dirty="0" smtClean="0">
                <a:solidFill>
                  <a:srgbClr val="004569"/>
                </a:solidFill>
                <a:latin typeface="Helvetica Light"/>
                <a:cs typeface="Helvetica Light"/>
              </a:rPr>
              <a:t>Social </a:t>
            </a:r>
            <a:r>
              <a:rPr lang="en-GB" sz="2800" dirty="0">
                <a:solidFill>
                  <a:srgbClr val="004569"/>
                </a:solidFill>
                <a:latin typeface="Helvetica Light"/>
                <a:cs typeface="Helvetica Light"/>
              </a:rPr>
              <a:t>innovation is </a:t>
            </a:r>
            <a:r>
              <a:rPr lang="en-GB" sz="2800" dirty="0" smtClean="0">
                <a:solidFill>
                  <a:srgbClr val="004569"/>
                </a:solidFill>
                <a:latin typeface="Helvetica Light"/>
                <a:cs typeface="Helvetica Light"/>
              </a:rPr>
              <a:t>seen </a:t>
            </a:r>
            <a:r>
              <a:rPr lang="en-GB" sz="2800" dirty="0">
                <a:solidFill>
                  <a:srgbClr val="004569"/>
                </a:solidFill>
                <a:latin typeface="Helvetica Light"/>
                <a:cs typeface="Helvetica Light"/>
              </a:rPr>
              <a:t>as the trigger </a:t>
            </a:r>
            <a:r>
              <a:rPr lang="en-GB" sz="2800" dirty="0" smtClean="0">
                <a:solidFill>
                  <a:srgbClr val="004569"/>
                </a:solidFill>
                <a:latin typeface="Helvetica Light"/>
                <a:cs typeface="Helvetica Light"/>
              </a:rPr>
              <a:t>: we need to develop innovative social ties between “artists” and “industries”</a:t>
            </a:r>
            <a:endParaRPr lang="en-GB" altLang="fr-FR" sz="2800" dirty="0" smtClean="0">
              <a:solidFill>
                <a:srgbClr val="004569"/>
              </a:solidFill>
              <a:latin typeface="Helvetica Light"/>
              <a:cs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767998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r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altLang="fr-FR" sz="4400" b="0" dirty="0" smtClean="0">
                <a:latin typeface="Helvetica"/>
                <a:cs typeface="Helvetica"/>
              </a:rPr>
              <a:t>HOW ?</a:t>
            </a:r>
            <a:endParaRPr lang="fr-FR" altLang="fr-FR" sz="6600" b="0" dirty="0" smtClean="0">
              <a:latin typeface="Helvetica"/>
              <a:cs typeface="Helvetica"/>
            </a:endParaRPr>
          </a:p>
        </p:txBody>
      </p:sp>
      <p:sp>
        <p:nvSpPr>
          <p:cNvPr id="15364" name="Espace réservé du contenu 10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320480"/>
          </a:xfrm>
        </p:spPr>
        <p:txBody>
          <a:bodyPr/>
          <a:lstStyle/>
          <a:p>
            <a:pPr marL="0" lvl="1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2800" dirty="0" smtClean="0">
                <a:solidFill>
                  <a:srgbClr val="004569"/>
                </a:solidFill>
                <a:latin typeface="Helvetica Light"/>
                <a:cs typeface="Helvetica Light"/>
              </a:rPr>
              <a:t>Expanded and intensified mutual knowledge and </a:t>
            </a:r>
            <a:r>
              <a:rPr lang="en-GB" sz="2800" dirty="0">
                <a:solidFill>
                  <a:srgbClr val="004569"/>
                </a:solidFill>
                <a:latin typeface="Helvetica Light"/>
                <a:cs typeface="Helvetica Light"/>
              </a:rPr>
              <a:t>cross-fertilization </a:t>
            </a:r>
            <a:endParaRPr lang="en-GB" sz="2800" dirty="0" smtClean="0">
              <a:solidFill>
                <a:srgbClr val="004569"/>
              </a:solidFill>
              <a:latin typeface="Helvetica Light"/>
              <a:cs typeface="Helvetica Light"/>
            </a:endParaRPr>
          </a:p>
          <a:p>
            <a:pPr marL="0" lvl="1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2800" dirty="0" smtClean="0">
                <a:solidFill>
                  <a:srgbClr val="004569"/>
                </a:solidFill>
                <a:latin typeface="Helvetica Light"/>
                <a:cs typeface="Helvetica Light"/>
              </a:rPr>
              <a:t>Highly </a:t>
            </a:r>
            <a:r>
              <a:rPr lang="en-GB" sz="2800" dirty="0">
                <a:solidFill>
                  <a:srgbClr val="004569"/>
                </a:solidFill>
                <a:latin typeface="Helvetica Light"/>
                <a:cs typeface="Helvetica Light"/>
              </a:rPr>
              <a:t>focused development of practice-based models and tools.</a:t>
            </a:r>
            <a:r>
              <a:rPr lang="it-IT" sz="2800" dirty="0">
                <a:solidFill>
                  <a:srgbClr val="004569"/>
                </a:solidFill>
                <a:latin typeface="Helvetica Light"/>
                <a:cs typeface="Helvetica Light"/>
              </a:rPr>
              <a:t> </a:t>
            </a:r>
            <a:endParaRPr lang="en-GB" altLang="fr-FR" sz="2800" dirty="0">
              <a:solidFill>
                <a:srgbClr val="004569"/>
              </a:solidFill>
              <a:latin typeface="Helvetica Light"/>
              <a:cs typeface="Helvetica Light"/>
            </a:endParaRPr>
          </a:p>
          <a:p>
            <a:pPr marL="0" lvl="1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2800" dirty="0" smtClean="0">
                <a:solidFill>
                  <a:srgbClr val="004569"/>
                </a:solidFill>
                <a:latin typeface="Helvetica Light"/>
                <a:cs typeface="Helvetica Light"/>
              </a:rPr>
              <a:t>Richer collaboration between two </a:t>
            </a:r>
            <a:r>
              <a:rPr lang="en-GB" sz="2800" dirty="0">
                <a:solidFill>
                  <a:srgbClr val="004569"/>
                </a:solidFill>
                <a:latin typeface="Helvetica Light"/>
                <a:cs typeface="Helvetica Light"/>
              </a:rPr>
              <a:t>aggregates of “cultural engines” and “value enhancing services</a:t>
            </a:r>
            <a:r>
              <a:rPr lang="en-GB" sz="2800" dirty="0" smtClean="0">
                <a:solidFill>
                  <a:srgbClr val="004569"/>
                </a:solidFill>
                <a:latin typeface="Helvetica Light"/>
                <a:cs typeface="Helvetica Light"/>
              </a:rPr>
              <a:t>”</a:t>
            </a:r>
          </a:p>
          <a:p>
            <a:pPr marL="0" lvl="1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2800" dirty="0" smtClean="0">
                <a:solidFill>
                  <a:srgbClr val="004569"/>
                </a:solidFill>
                <a:latin typeface="Helvetica Light"/>
                <a:cs typeface="Helvetica Light"/>
              </a:rPr>
              <a:t>The “</a:t>
            </a:r>
            <a:r>
              <a:rPr lang="en-GB" sz="2800" dirty="0">
                <a:solidFill>
                  <a:srgbClr val="004569"/>
                </a:solidFill>
                <a:latin typeface="Helvetica Light"/>
                <a:cs typeface="Helvetica Light"/>
              </a:rPr>
              <a:t>Creative </a:t>
            </a:r>
            <a:r>
              <a:rPr lang="en-GB" sz="2800" dirty="0" smtClean="0">
                <a:solidFill>
                  <a:srgbClr val="004569"/>
                </a:solidFill>
                <a:latin typeface="Helvetica Light"/>
                <a:cs typeface="Helvetica Light"/>
              </a:rPr>
              <a:t>Nest” </a:t>
            </a:r>
            <a:r>
              <a:rPr lang="en-GB" sz="2800" dirty="0">
                <a:solidFill>
                  <a:srgbClr val="004569"/>
                </a:solidFill>
                <a:latin typeface="Helvetica Light"/>
                <a:cs typeface="Helvetica Light"/>
              </a:rPr>
              <a:t>as the physical and symbolic spaces in which Smart Atmosphere </a:t>
            </a:r>
            <a:r>
              <a:rPr lang="en-GB" sz="2800" dirty="0" smtClean="0">
                <a:solidFill>
                  <a:srgbClr val="004569"/>
                </a:solidFill>
                <a:latin typeface="Helvetica Light"/>
                <a:cs typeface="Helvetica Light"/>
              </a:rPr>
              <a:t>generate </a:t>
            </a:r>
            <a:r>
              <a:rPr lang="en-GB" sz="2800" dirty="0">
                <a:solidFill>
                  <a:srgbClr val="004569"/>
                </a:solidFill>
                <a:latin typeface="Helvetica Light"/>
                <a:cs typeface="Helvetica Light"/>
              </a:rPr>
              <a:t>positive spill </a:t>
            </a:r>
            <a:r>
              <a:rPr lang="en-GB" sz="2800" dirty="0" smtClean="0">
                <a:solidFill>
                  <a:srgbClr val="004569"/>
                </a:solidFill>
                <a:latin typeface="Helvetica Light"/>
                <a:cs typeface="Helvetica Light"/>
              </a:rPr>
              <a:t>overs</a:t>
            </a:r>
            <a:endParaRPr lang="it-IT" sz="2800" dirty="0">
              <a:solidFill>
                <a:srgbClr val="004569"/>
              </a:solidFill>
              <a:latin typeface="Helvetica Light"/>
              <a:cs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130444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orsoni-cover-f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4585" y="0"/>
            <a:ext cx="10387611" cy="566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8082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nk_med">
  <a:themeElements>
    <a:clrScheme name="Thème Office 13">
      <a:dk1>
        <a:srgbClr val="808080"/>
      </a:dk1>
      <a:lt1>
        <a:srgbClr val="FFFFFF"/>
      </a:lt1>
      <a:dk2>
        <a:srgbClr val="008BD2"/>
      </a:dk2>
      <a:lt2>
        <a:srgbClr val="808080"/>
      </a:lt2>
      <a:accent1>
        <a:srgbClr val="008BD2"/>
      </a:accent1>
      <a:accent2>
        <a:srgbClr val="FFDD00"/>
      </a:accent2>
      <a:accent3>
        <a:srgbClr val="FFFFFF"/>
      </a:accent3>
      <a:accent4>
        <a:srgbClr val="6C6C6C"/>
      </a:accent4>
      <a:accent5>
        <a:srgbClr val="AAC4E5"/>
      </a:accent5>
      <a:accent6>
        <a:srgbClr val="E7C800"/>
      </a:accent6>
      <a:hlink>
        <a:srgbClr val="C0A686"/>
      </a:hlink>
      <a:folHlink>
        <a:srgbClr val="164194"/>
      </a:folHlink>
    </a:clrScheme>
    <a:fontScheme name="Personnalisé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13">
        <a:dk1>
          <a:srgbClr val="808080"/>
        </a:dk1>
        <a:lt1>
          <a:srgbClr val="FFFFFF"/>
        </a:lt1>
        <a:dk2>
          <a:srgbClr val="008BD2"/>
        </a:dk2>
        <a:lt2>
          <a:srgbClr val="808080"/>
        </a:lt2>
        <a:accent1>
          <a:srgbClr val="008BD2"/>
        </a:accent1>
        <a:accent2>
          <a:srgbClr val="FFDD00"/>
        </a:accent2>
        <a:accent3>
          <a:srgbClr val="FFFFFF"/>
        </a:accent3>
        <a:accent4>
          <a:srgbClr val="6C6C6C"/>
        </a:accent4>
        <a:accent5>
          <a:srgbClr val="AAC4E5"/>
        </a:accent5>
        <a:accent6>
          <a:srgbClr val="E7C800"/>
        </a:accent6>
        <a:hlink>
          <a:srgbClr val="C0A686"/>
        </a:hlink>
        <a:folHlink>
          <a:srgbClr val="16419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1768</TotalTime>
  <Words>255</Words>
  <Application>Microsoft Macintosh PowerPoint</Application>
  <PresentationFormat>Presentazione su schermo (4:3)</PresentationFormat>
  <Paragraphs>36</Paragraphs>
  <Slides>7</Slides>
  <Notes>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8" baseType="lpstr">
      <vt:lpstr>blank_med</vt:lpstr>
      <vt:lpstr>SMART ATHMOSPHERES Creating new and better connections between  culture and creativity </vt:lpstr>
      <vt:lpstr>SMART ATHMOSPHERES</vt:lpstr>
      <vt:lpstr>SMART ATHMOSPHERES</vt:lpstr>
      <vt:lpstr>Presentazione di PowerPoint</vt:lpstr>
      <vt:lpstr>CULTURE OR CREATIVITY ?</vt:lpstr>
      <vt:lpstr>HOW ?</vt:lpstr>
      <vt:lpstr>Presentazione di PowerPoint</vt:lpstr>
    </vt:vector>
  </TitlesOfParts>
  <Company>CR PACA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Power Point Sous-titre</dc:title>
  <dc:creator>Mélanie PHAN</dc:creator>
  <cp:lastModifiedBy>Fabrizio Panozzo</cp:lastModifiedBy>
  <cp:revision>131</cp:revision>
  <cp:lastPrinted>2018-06-15T06:15:07Z</cp:lastPrinted>
  <dcterms:created xsi:type="dcterms:W3CDTF">2012-02-17T13:58:30Z</dcterms:created>
  <dcterms:modified xsi:type="dcterms:W3CDTF">2018-06-15T06:22:51Z</dcterms:modified>
</cp:coreProperties>
</file>