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3" r:id="rId2"/>
  </p:sldMasterIdLst>
  <p:notesMasterIdLst>
    <p:notesMasterId r:id="rId25"/>
  </p:notesMasterIdLst>
  <p:handoutMasterIdLst>
    <p:handoutMasterId r:id="rId26"/>
  </p:handoutMasterIdLst>
  <p:sldIdLst>
    <p:sldId id="256" r:id="rId3"/>
    <p:sldId id="291" r:id="rId4"/>
    <p:sldId id="292" r:id="rId5"/>
    <p:sldId id="295" r:id="rId6"/>
    <p:sldId id="296" r:id="rId7"/>
    <p:sldId id="297" r:id="rId8"/>
    <p:sldId id="298" r:id="rId9"/>
    <p:sldId id="293" r:id="rId10"/>
    <p:sldId id="257" r:id="rId11"/>
    <p:sldId id="294" r:id="rId12"/>
    <p:sldId id="261" r:id="rId13"/>
    <p:sldId id="260" r:id="rId14"/>
    <p:sldId id="258" r:id="rId15"/>
    <p:sldId id="283" r:id="rId16"/>
    <p:sldId id="281" r:id="rId17"/>
    <p:sldId id="299" r:id="rId18"/>
    <p:sldId id="300" r:id="rId19"/>
    <p:sldId id="301" r:id="rId20"/>
    <p:sldId id="302" r:id="rId21"/>
    <p:sldId id="303" r:id="rId22"/>
    <p:sldId id="304" r:id="rId23"/>
    <p:sldId id="309" r:id="rId24"/>
  </p:sldIdLst>
  <p:sldSz cx="9144000" cy="6858000" type="screen4x3"/>
  <p:notesSz cx="6797675" cy="9926638"/>
  <p:embeddedFontLs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Ubuntu" panose="020B0604020202020204" charset="0"/>
      <p:regular r:id="rId33"/>
      <p:bold r:id="rId34"/>
      <p:italic r:id="rId35"/>
      <p:boldItalic r:id="rId36"/>
    </p:embeddedFont>
    <p:embeddedFont>
      <p:font typeface="Lucida Sans Unicode" panose="020B0602030504020204" pitchFamily="3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11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21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5F3F3-E6FD-456B-B0B9-666DD21C9606}" type="datetimeFigureOut">
              <a:rPr lang="it-IT" smtClean="0"/>
              <a:pPr/>
              <a:t>26/09/2019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21407-725B-4436-BC53-07DCF80BA2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345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0862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79767" y="4715146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66030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Segnaposto not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7172" name="Segnaposto numero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C52705-CC2A-4B1C-81C6-5664495F870F}" type="slidenum">
              <a:rPr lang="it-IT" altLang="it-IT"/>
              <a:pPr/>
              <a:t>19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79767" y="4715146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32528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996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2380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8392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3105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924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4469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133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1E1-6A2D-4503-A88B-DBCEBFEF6309}" type="datetimeFigureOut">
              <a:rPr lang="it-IT" smtClean="0"/>
              <a:pPr/>
              <a:t>26/09/2019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68C-148C-41AC-B16A-7E80916BEB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52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1E1-6A2D-4503-A88B-DBCEBFEF6309}" type="datetimeFigureOut">
              <a:rPr lang="it-IT" smtClean="0"/>
              <a:pPr/>
              <a:t>26/09/2019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68C-148C-41AC-B16A-7E80916BEB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18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1E1-6A2D-4503-A88B-DBCEBFEF6309}" type="datetimeFigureOut">
              <a:rPr lang="it-IT" smtClean="0"/>
              <a:pPr/>
              <a:t>26/09/2019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68C-148C-41AC-B16A-7E80916BEB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064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Shape 176" descr="adriatic-ionian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306" y="122219"/>
            <a:ext cx="1321612" cy="80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 descr="LogoRegioneMarch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8148" y="285728"/>
            <a:ext cx="871200" cy="4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 descr="logo-adrion-300x12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3636" y="214290"/>
            <a:ext cx="13173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Shape 185" descr="adriatic-ionian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4800" y="122218"/>
            <a:ext cx="1451118" cy="87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 descr="LogoRegioneMarch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525" y="327024"/>
            <a:ext cx="871200" cy="4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logo-adrion-300x12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61907" y="265475"/>
            <a:ext cx="13173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1E1-6A2D-4503-A88B-DBCEBFEF6309}" type="datetimeFigureOut">
              <a:rPr lang="it-IT" smtClean="0"/>
              <a:pPr/>
              <a:t>26/09/2019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68C-148C-41AC-B16A-7E80916BEB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953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49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e testo verticale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 rot="5400000">
            <a:off x="541348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1556792"/>
            <a:ext cx="6480720" cy="634082"/>
          </a:xfrm>
        </p:spPr>
        <p:txBody>
          <a:bodyPr/>
          <a:lstStyle/>
          <a:p>
            <a:r>
              <a:rPr lang="es-ES" dirty="0" smtClean="0"/>
              <a:t>Haga clic para modificar el</a:t>
            </a:r>
            <a:endParaRPr lang="mk-MK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95736" y="2276872"/>
            <a:ext cx="3096344" cy="403244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5508104" y="2276872"/>
            <a:ext cx="3168352" cy="4032448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3870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1E1-6A2D-4503-A88B-DBCEBFEF6309}" type="datetimeFigureOut">
              <a:rPr lang="it-IT" smtClean="0"/>
              <a:pPr/>
              <a:t>26/09/2019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68C-148C-41AC-B16A-7E80916BEB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54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1E1-6A2D-4503-A88B-DBCEBFEF6309}" type="datetimeFigureOut">
              <a:rPr lang="it-IT" smtClean="0"/>
              <a:pPr/>
              <a:t>26/09/2019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68C-148C-41AC-B16A-7E80916BEB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35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1E1-6A2D-4503-A88B-DBCEBFEF6309}" type="datetimeFigureOut">
              <a:rPr lang="it-IT" smtClean="0"/>
              <a:pPr/>
              <a:t>26/09/2019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68C-148C-41AC-B16A-7E80916BEB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17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1E1-6A2D-4503-A88B-DBCEBFEF6309}" type="datetimeFigureOut">
              <a:rPr lang="it-IT" smtClean="0"/>
              <a:pPr/>
              <a:t>26/09/2019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68C-148C-41AC-B16A-7E80916BEB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84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1E1-6A2D-4503-A88B-DBCEBFEF6309}" type="datetimeFigureOut">
              <a:rPr lang="it-IT" smtClean="0"/>
              <a:pPr/>
              <a:t>26/09/2019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68C-148C-41AC-B16A-7E80916BEB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44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1E1-6A2D-4503-A88B-DBCEBFEF6309}" type="datetimeFigureOut">
              <a:rPr lang="it-IT" smtClean="0"/>
              <a:pPr/>
              <a:t>26/09/2019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68C-148C-41AC-B16A-7E80916BEB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43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1E1-6A2D-4503-A88B-DBCEBFEF6309}" type="datetimeFigureOut">
              <a:rPr lang="it-IT" smtClean="0"/>
              <a:pPr/>
              <a:t>26/09/2019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68C-148C-41AC-B16A-7E80916BEB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48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001E1-6A2D-4503-A88B-DBCEBFEF6309}" type="datetimeFigureOut">
              <a:rPr lang="it-IT" smtClean="0"/>
              <a:pPr/>
              <a:t>26/09/2019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9168C-148C-41AC-B16A-7E80916BEB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31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9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611560" y="1196750"/>
            <a:ext cx="70569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>
                <a:sym typeface="Ubuntu"/>
              </a:rPr>
              <a:t/>
            </a:r>
            <a:br>
              <a:rPr lang="en-US" dirty="0" smtClean="0">
                <a:sym typeface="Ubuntu"/>
              </a:rPr>
            </a:br>
            <a:r>
              <a:rPr lang="en-US" dirty="0" smtClean="0">
                <a:sym typeface="Ubuntu"/>
              </a:rPr>
              <a:t>CHIMERA</a:t>
            </a:r>
            <a:r>
              <a:rPr lang="en-US" dirty="0" smtClean="0">
                <a:sym typeface="Ubuntu"/>
              </a:rPr>
              <a:t/>
            </a:r>
            <a:br>
              <a:rPr lang="en-US" dirty="0" smtClean="0">
                <a:sym typeface="Ubuntu"/>
              </a:rPr>
            </a:br>
            <a:r>
              <a:rPr lang="en-US" dirty="0" smtClean="0">
                <a:sym typeface="Ubuntu"/>
              </a:rPr>
              <a:t>Le </a:t>
            </a:r>
            <a:r>
              <a:rPr lang="en-US" dirty="0" err="1" smtClean="0">
                <a:sym typeface="Ubuntu"/>
              </a:rPr>
              <a:t>Strategie</a:t>
            </a:r>
            <a:r>
              <a:rPr lang="en-US" dirty="0" smtClean="0">
                <a:sym typeface="Ubuntu"/>
              </a:rPr>
              <a:t> Macro </a:t>
            </a:r>
            <a:r>
              <a:rPr lang="en-US" dirty="0" err="1" smtClean="0">
                <a:sym typeface="Ubuntu"/>
              </a:rPr>
              <a:t>Regionali</a:t>
            </a:r>
            <a:r>
              <a:rPr lang="en-US" dirty="0" smtClean="0">
                <a:sym typeface="Ubuntu"/>
              </a:rPr>
              <a:t> : </a:t>
            </a:r>
            <a:r>
              <a:rPr lang="en-US" dirty="0" err="1" smtClean="0">
                <a:sym typeface="Ubuntu"/>
              </a:rPr>
              <a:t>laboratori</a:t>
            </a:r>
            <a:r>
              <a:rPr lang="en-US" dirty="0" smtClean="0">
                <a:sym typeface="Ubuntu"/>
              </a:rPr>
              <a:t> per </a:t>
            </a:r>
            <a:r>
              <a:rPr lang="en-US" dirty="0" err="1" smtClean="0">
                <a:sym typeface="Ubuntu"/>
              </a:rPr>
              <a:t>una</a:t>
            </a:r>
            <a:r>
              <a:rPr lang="en-US" dirty="0" smtClean="0">
                <a:sym typeface="Ubuntu"/>
              </a:rPr>
              <a:t> </a:t>
            </a:r>
            <a:r>
              <a:rPr lang="en-US" dirty="0" err="1" smtClean="0">
                <a:sym typeface="Ubuntu"/>
              </a:rPr>
              <a:t>nuova</a:t>
            </a:r>
            <a:r>
              <a:rPr lang="en-US" dirty="0" smtClean="0">
                <a:sym typeface="Ubuntu"/>
              </a:rPr>
              <a:t> Europa</a:t>
            </a:r>
            <a:endParaRPr lang="en-US" dirty="0">
              <a:sym typeface="Ubuntu"/>
            </a:endParaRPr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smtClean="0"/>
              <a:t>Trieste 27 </a:t>
            </a:r>
            <a:r>
              <a:rPr lang="it-IT" dirty="0" smtClean="0"/>
              <a:t>settembre 2019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1547812" y="4857750"/>
            <a:ext cx="6767512" cy="77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323528" y="1182124"/>
            <a:ext cx="8208912" cy="20026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spcBef>
                <a:spcPts val="1000"/>
              </a:spcBef>
              <a:buClr>
                <a:srgbClr val="666666"/>
              </a:buClr>
              <a:buSzPct val="100000"/>
            </a:pPr>
            <a:r>
              <a:rPr lang="en-US" sz="2200" b="1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MILESTONES</a:t>
            </a:r>
          </a:p>
          <a:p>
            <a:pPr marL="342900" lvl="0" indent="-342900" algn="just">
              <a:spcBef>
                <a:spcPts val="1000"/>
              </a:spcBef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10-11 Maggio 2016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: ADRION Monitoring Committee  ha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approvato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progetto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strategico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 sotto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condizione</a:t>
            </a:r>
            <a:endParaRPr lang="en-US" sz="2200" dirty="0" smtClea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1000"/>
              </a:spcBef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31 Maggio 2016: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l’Autorità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Gestione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inviato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comunicazione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ufficiale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al Lead Partner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di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approvazione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condizioni</a:t>
            </a:r>
            <a:endParaRPr lang="en-US" sz="2200" dirty="0" smtClea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1000"/>
              </a:spcBef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2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Maggio 2017: 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Nuova Application Form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caricata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nel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Sistema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Elettronico</a:t>
            </a:r>
            <a:endParaRPr lang="en-US" sz="22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1000"/>
              </a:spcBef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7 </a:t>
            </a:r>
            <a:r>
              <a:rPr lang="en-US" sz="22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Luglio</a:t>
            </a:r>
            <a:r>
              <a:rPr lang="en-US" sz="2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2017: Application Form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approvata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dall’Autorità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Gestione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Programma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ADRION</a:t>
            </a:r>
            <a:endParaRPr lang="en-US" sz="22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1000"/>
              </a:spcBef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28 Agosto 2017</a:t>
            </a:r>
            <a:r>
              <a:rPr lang="en-US" sz="2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: Subsidy Contract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sottoscritto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dalla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Slovenia</a:t>
            </a:r>
          </a:p>
          <a:p>
            <a:pPr marL="342900" lvl="0" indent="-342900" algn="just">
              <a:spcBef>
                <a:spcPts val="1000"/>
              </a:spcBef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20 </a:t>
            </a:r>
            <a:r>
              <a:rPr lang="en-US" sz="2200" b="1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Dicembre</a:t>
            </a:r>
            <a:r>
              <a:rPr lang="en-US" sz="2200" b="1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2017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: Partnership Agreement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sottoscritto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tutti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I Partner</a:t>
            </a:r>
            <a:endParaRPr lang="en-US" sz="22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1000"/>
              </a:spcBef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1000"/>
              </a:spcBef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1000"/>
              </a:spcBef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5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ctrTitle"/>
          </p:nvPr>
        </p:nvSpPr>
        <p:spPr>
          <a:xfrm>
            <a:off x="323528" y="2130425"/>
            <a:ext cx="8712968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spcAft>
                <a:spcPts val="2400"/>
              </a:spcAft>
            </a:pP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rgbClr val="666666"/>
                </a:solidFill>
              </a:rPr>
              <a:t/>
            </a:r>
            <a:br>
              <a:rPr lang="en-US" sz="2200" dirty="0">
                <a:solidFill>
                  <a:srgbClr val="666666"/>
                </a:solidFill>
              </a:rPr>
            </a:br>
            <a:r>
              <a:rPr lang="en-US" sz="2200" b="1" dirty="0" smtClean="0">
                <a:solidFill>
                  <a:srgbClr val="666666"/>
                </a:solidFill>
              </a:rPr>
              <a:t>IL PROGETTO</a:t>
            </a:r>
            <a:br>
              <a:rPr lang="en-US" sz="2200" b="1" dirty="0" smtClean="0">
                <a:solidFill>
                  <a:srgbClr val="666666"/>
                </a:solidFill>
              </a:rPr>
            </a:br>
            <a:r>
              <a:rPr lang="en-US" sz="2200" b="1" dirty="0">
                <a:solidFill>
                  <a:srgbClr val="666666"/>
                </a:solidFill>
              </a:rPr>
              <a:t/>
            </a:r>
            <a:br>
              <a:rPr lang="en-US" sz="2200" b="1" dirty="0">
                <a:solidFill>
                  <a:srgbClr val="666666"/>
                </a:solidFill>
              </a:rPr>
            </a:b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Programma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	ADRION ASSE IV</a:t>
            </a:r>
            <a:b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Progetto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	 FACILITY POINT Supporting the Governance of the EUSAIR</a:t>
            </a:r>
            <a:b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Budget		€ </a:t>
            </a:r>
            <a:r>
              <a:rPr lang="en-US" sz="2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11 501 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170.00</a:t>
            </a:r>
            <a:b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Lead Partner</a:t>
            </a:r>
            <a:r>
              <a:rPr lang="en-US" sz="2200" dirty="0">
                <a:solidFill>
                  <a:srgbClr val="666666"/>
                </a:solidFill>
              </a:rPr>
              <a:t>	</a:t>
            </a:r>
            <a:r>
              <a:rPr lang="en-US" sz="2200" dirty="0" smtClean="0">
                <a:solidFill>
                  <a:srgbClr val="666666"/>
                </a:solidFill>
              </a:rPr>
              <a:t>Government </a:t>
            </a:r>
            <a:r>
              <a:rPr lang="en-US" sz="2200" dirty="0">
                <a:solidFill>
                  <a:srgbClr val="666666"/>
                </a:solidFill>
              </a:rPr>
              <a:t>Office for Development and </a:t>
            </a:r>
            <a:r>
              <a:rPr lang="en-US" sz="2200" dirty="0" smtClean="0">
                <a:solidFill>
                  <a:srgbClr val="666666"/>
                </a:solidFill>
              </a:rPr>
              <a:t>European 			Cohesion </a:t>
            </a:r>
            <a:r>
              <a:rPr lang="en-US" sz="2200" dirty="0">
                <a:solidFill>
                  <a:srgbClr val="666666"/>
                </a:solidFill>
              </a:rPr>
              <a:t>Policy – </a:t>
            </a:r>
            <a:r>
              <a:rPr lang="en-US" sz="2200" dirty="0" smtClean="0">
                <a:solidFill>
                  <a:srgbClr val="666666"/>
                </a:solidFill>
              </a:rPr>
              <a:t>SLOVENIA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Partners	9</a:t>
            </a:r>
            <a:r>
              <a:rPr lang="en-US" sz="2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err="1" smtClean="0">
                <a:solidFill>
                  <a:srgbClr val="666666"/>
                </a:solidFill>
              </a:rPr>
              <a:t>Durata</a:t>
            </a:r>
            <a:r>
              <a:rPr lang="en-US" sz="2200" dirty="0" smtClean="0">
                <a:solidFill>
                  <a:srgbClr val="666666"/>
                </a:solidFill>
              </a:rPr>
              <a:t>		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01 </a:t>
            </a:r>
            <a:r>
              <a:rPr lang="en-US" sz="22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maggio</a:t>
            </a:r>
            <a:r>
              <a:rPr lang="en-US" sz="2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2016- 31 </a:t>
            </a:r>
            <a:r>
              <a:rPr lang="en-US" sz="22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dicembre</a:t>
            </a:r>
            <a:r>
              <a:rPr lang="en-US" sz="2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2022</a:t>
            </a:r>
            <a:br>
              <a:rPr lang="en-US" sz="2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subTitle" idx="1"/>
          </p:nvPr>
        </p:nvSpPr>
        <p:spPr>
          <a:xfrm>
            <a:off x="428596" y="1643050"/>
            <a:ext cx="8219256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lvl="0" indent="-285750" algn="just">
              <a:spcBef>
                <a:spcPts val="1000"/>
              </a:spcBef>
              <a:buClr>
                <a:srgbClr val="666666"/>
              </a:buClr>
              <a:buFont typeface="Ubuntu"/>
              <a:buChar char="●"/>
            </a:pPr>
            <a:r>
              <a:rPr lang="en-US" sz="18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Lead Partner	Government </a:t>
            </a:r>
            <a:r>
              <a:rPr lang="en-US" sz="1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Office for Development and </a:t>
            </a:r>
            <a:r>
              <a:rPr lang="en-US" sz="18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European 			Cohesion </a:t>
            </a:r>
            <a:r>
              <a:rPr lang="en-US" sz="1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Policy – </a:t>
            </a:r>
            <a:r>
              <a:rPr lang="en-US" sz="18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SLOVENIA (WPM/WP T1/WP T2/WPC)</a:t>
            </a:r>
          </a:p>
          <a:p>
            <a:pPr marL="285750" lvl="0" indent="-285750" algn="just">
              <a:spcBef>
                <a:spcPts val="1000"/>
              </a:spcBef>
              <a:buClr>
                <a:srgbClr val="666666"/>
              </a:buClr>
              <a:buFont typeface="Ubuntu"/>
              <a:buChar char="●"/>
            </a:pPr>
            <a:r>
              <a:rPr lang="en-US" sz="18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PP2		Ministry </a:t>
            </a:r>
            <a:r>
              <a:rPr lang="en-US" sz="1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of the Foreign Affairs </a:t>
            </a:r>
            <a:r>
              <a:rPr lang="en-US" sz="18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- ALBANIA </a:t>
            </a:r>
          </a:p>
          <a:p>
            <a:pPr marL="285750" lvl="0" indent="-285750" algn="just">
              <a:spcBef>
                <a:spcPts val="1000"/>
              </a:spcBef>
              <a:buClr>
                <a:srgbClr val="666666"/>
              </a:buClr>
              <a:buFont typeface="Ubuntu"/>
              <a:buChar char="●"/>
            </a:pPr>
            <a:r>
              <a:rPr lang="en-US" sz="1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PP3		</a:t>
            </a:r>
            <a:r>
              <a:rPr lang="en-US" sz="18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Directorate </a:t>
            </a:r>
            <a:r>
              <a:rPr lang="en-US" sz="1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for European Integration of </a:t>
            </a:r>
            <a:r>
              <a:rPr lang="en-US" sz="18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Council </a:t>
            </a:r>
            <a:r>
              <a:rPr lang="en-US" sz="1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8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			Ministers - BOSNIA HERZEGOVINA</a:t>
            </a:r>
          </a:p>
          <a:p>
            <a:pPr marL="285750" lvl="0" indent="-285750" algn="just">
              <a:spcBef>
                <a:spcPts val="1000"/>
              </a:spcBef>
              <a:buClr>
                <a:srgbClr val="666666"/>
              </a:buClr>
              <a:buFont typeface="Ubuntu"/>
              <a:buChar char="●"/>
            </a:pPr>
            <a:r>
              <a:rPr lang="en-US" sz="18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PP4		</a:t>
            </a:r>
            <a:r>
              <a:rPr lang="en-US" sz="1800" dirty="0" smtClean="0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Ministry </a:t>
            </a:r>
            <a:r>
              <a:rPr lang="en-US" sz="1800" dirty="0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of Tourism of the Republic </a:t>
            </a:r>
            <a:r>
              <a:rPr lang="en-US" sz="1800" dirty="0" smtClean="0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CROATIA</a:t>
            </a:r>
            <a:endParaRPr lang="en-US" sz="1800" dirty="0" smtClea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just">
              <a:spcBef>
                <a:spcPts val="1000"/>
              </a:spcBef>
              <a:buClr>
                <a:srgbClr val="666666"/>
              </a:buClr>
              <a:buFont typeface="Ubuntu"/>
              <a:buChar char="●"/>
            </a:pPr>
            <a:r>
              <a:rPr lang="en-US" sz="18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PP5		</a:t>
            </a:r>
            <a:r>
              <a:rPr lang="en-US" sz="1800" dirty="0" smtClean="0">
                <a:solidFill>
                  <a:srgbClr val="666666"/>
                </a:solidFill>
                <a:latin typeface="Calibri" panose="020F0502020204030204" pitchFamily="34" charset="0"/>
                <a:ea typeface="Calibri"/>
                <a:cs typeface="Calibri"/>
              </a:rPr>
              <a:t>Special </a:t>
            </a:r>
            <a:r>
              <a:rPr lang="en-US" sz="1800" dirty="0">
                <a:solidFill>
                  <a:srgbClr val="666666"/>
                </a:solidFill>
                <a:latin typeface="Calibri" panose="020F0502020204030204" pitchFamily="34" charset="0"/>
                <a:ea typeface="Calibri"/>
                <a:cs typeface="Calibri"/>
              </a:rPr>
              <a:t>Service for Strategy, Planning and Evaluation </a:t>
            </a:r>
            <a:r>
              <a:rPr lang="en-US" sz="1800" dirty="0" smtClean="0">
                <a:solidFill>
                  <a:srgbClr val="666666"/>
                </a:solidFill>
                <a:latin typeface="Calibri" panose="020F0502020204030204" pitchFamily="34" charset="0"/>
                <a:ea typeface="Calibri"/>
                <a:cs typeface="Calibri"/>
              </a:rPr>
              <a:t>			(</a:t>
            </a:r>
            <a:r>
              <a:rPr lang="en-US" sz="1800" dirty="0">
                <a:solidFill>
                  <a:srgbClr val="666666"/>
                </a:solidFill>
                <a:latin typeface="Calibri" panose="020F0502020204030204" pitchFamily="34" charset="0"/>
                <a:ea typeface="Calibri"/>
                <a:cs typeface="Calibri"/>
              </a:rPr>
              <a:t>EYSSA), National Coordination Authority of the NSRF, </a:t>
            </a:r>
            <a:r>
              <a:rPr lang="en-US" sz="1800" dirty="0" smtClean="0">
                <a:solidFill>
                  <a:srgbClr val="666666"/>
                </a:solidFill>
                <a:latin typeface="Calibri" panose="020F0502020204030204" pitchFamily="34" charset="0"/>
                <a:ea typeface="Calibri"/>
                <a:cs typeface="Calibri"/>
              </a:rPr>
              <a:t>			Ministry </a:t>
            </a:r>
            <a:r>
              <a:rPr lang="en-US" sz="1800" dirty="0">
                <a:solidFill>
                  <a:srgbClr val="666666"/>
                </a:solidFill>
                <a:latin typeface="Calibri" panose="020F0502020204030204" pitchFamily="34" charset="0"/>
                <a:ea typeface="Calibri"/>
                <a:cs typeface="Calibri"/>
              </a:rPr>
              <a:t>of Economy and Development </a:t>
            </a:r>
            <a:r>
              <a:rPr lang="en-US" sz="1800" dirty="0" smtClean="0">
                <a:solidFill>
                  <a:srgbClr val="666666"/>
                </a:solidFill>
                <a:latin typeface="Calibri" panose="020F0502020204030204" pitchFamily="34" charset="0"/>
                <a:ea typeface="Calibri"/>
                <a:cs typeface="Calibri"/>
              </a:rPr>
              <a:t>– GREECE </a:t>
            </a:r>
            <a:r>
              <a:rPr lang="en-US" sz="18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(WPT3)</a:t>
            </a:r>
          </a:p>
          <a:p>
            <a:pPr marL="285750" lvl="0" indent="-285750" algn="just">
              <a:spcBef>
                <a:spcPts val="1000"/>
              </a:spcBef>
              <a:buClr>
                <a:srgbClr val="666666"/>
              </a:buClr>
              <a:buFont typeface="Ubuntu"/>
              <a:buChar char="●"/>
            </a:pPr>
            <a:r>
              <a:rPr lang="en-US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PP6	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Marche Region – Integrated Planning, International 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	Activities, Trade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Cooperation 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– ITALY (WPT4)</a:t>
            </a:r>
          </a:p>
          <a:p>
            <a:pPr marL="285750" lvl="0" indent="-285750" algn="just">
              <a:spcBef>
                <a:spcPts val="1000"/>
              </a:spcBef>
              <a:buClr>
                <a:srgbClr val="666666"/>
              </a:buClr>
              <a:buFont typeface="Ubuntu"/>
              <a:buChar char="●"/>
            </a:pPr>
            <a:r>
              <a:rPr lang="en-US" sz="18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PP7	</a:t>
            </a:r>
            <a:r>
              <a:rPr lang="en-US" sz="1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	Ministry of European </a:t>
            </a:r>
            <a:r>
              <a:rPr lang="en-US" sz="18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Affairs - MONTENEGRO</a:t>
            </a:r>
          </a:p>
          <a:p>
            <a:pPr marL="285750" lvl="0" indent="-285750" algn="just">
              <a:spcBef>
                <a:spcPts val="1000"/>
              </a:spcBef>
              <a:buClr>
                <a:srgbClr val="666666"/>
              </a:buClr>
              <a:buFont typeface="Ubuntu"/>
              <a:buChar char="●"/>
            </a:pPr>
            <a:r>
              <a:rPr lang="en-US" sz="18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PP8	</a:t>
            </a:r>
            <a:r>
              <a:rPr lang="en-US" sz="1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	European Integration Office Government </a:t>
            </a:r>
            <a:r>
              <a:rPr lang="en-US" sz="18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- SERBIA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Ubuntu"/>
              <a:buChar char="●"/>
            </a:pPr>
            <a:r>
              <a:rPr lang="en-US" sz="18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PP9		Municipality of </a:t>
            </a:r>
            <a:r>
              <a:rPr lang="en-US" sz="18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Izola</a:t>
            </a:r>
            <a:r>
              <a:rPr lang="en-US" sz="18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- SLOVENIA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Ubuntu"/>
              <a:buChar char="●"/>
            </a:pPr>
            <a:endParaRPr lang="en-US" sz="1800" dirty="0" smtClea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Ubuntu"/>
              <a:buChar char="●"/>
            </a:pPr>
            <a:endParaRPr lang="en-US" sz="1800" dirty="0" smtClea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Ubuntu"/>
              <a:buChar char="●"/>
            </a:pPr>
            <a:endParaRPr lang="en-US" sz="1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050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pPr lvl="0" algn="r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12</a:t>
            </a:fld>
            <a:endParaRPr lang="en-US" sz="1050" dirty="0">
              <a:solidFill>
                <a:srgbClr val="666666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Shape 307"/>
          <p:cNvSpPr txBox="1"/>
          <p:nvPr/>
        </p:nvSpPr>
        <p:spPr>
          <a:xfrm>
            <a:off x="1371600" y="908720"/>
            <a:ext cx="6152728" cy="5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Calibri"/>
              <a:buNone/>
            </a:pPr>
            <a:r>
              <a:rPr lang="en-US" sz="4000" b="1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FACILITY POINT PARTNERS</a:t>
            </a:r>
            <a:endParaRPr lang="en-US" sz="40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APPLICATION FORM</a:t>
            </a:r>
            <a:endParaRPr lang="en-US" sz="40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13</a:t>
            </a:fld>
            <a:endParaRPr lang="en-US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766377"/>
              </p:ext>
            </p:extLst>
          </p:nvPr>
        </p:nvGraphicFramePr>
        <p:xfrm>
          <a:off x="323528" y="1916832"/>
          <a:ext cx="8435280" cy="4333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6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alibri" panose="020F0502020204030204" pitchFamily="34" charset="0"/>
                        </a:rPr>
                        <a:t>WORK PACKAGES</a:t>
                      </a:r>
                      <a:endParaRPr lang="it-IT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alibri" panose="020F0502020204030204" pitchFamily="34" charset="0"/>
                        </a:rPr>
                        <a:t>LEAD</a:t>
                      </a:r>
                      <a:r>
                        <a:rPr lang="it-IT" sz="1600" baseline="0" dirty="0" smtClean="0">
                          <a:latin typeface="Calibri" panose="020F0502020204030204" pitchFamily="34" charset="0"/>
                        </a:rPr>
                        <a:t> PARTNER</a:t>
                      </a:r>
                      <a:endParaRPr lang="it-IT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Management </a:t>
                      </a:r>
                      <a:endParaRPr lang="it-IT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Government Office for Development and European Cohesion Policy – SLOVENIA</a:t>
                      </a:r>
                      <a:endParaRPr lang="it-IT" sz="1600" b="0" i="0" u="none" strike="noStrike" cap="none" dirty="0">
                        <a:solidFill>
                          <a:srgbClr val="666666"/>
                        </a:solidFill>
                        <a:latin typeface="Calibri" panose="020F0502020204030204" pitchFamily="3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T1 Assistance to GB and </a:t>
                      </a:r>
                      <a:r>
                        <a:rPr lang="it-IT" sz="1600" dirty="0" err="1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TSGs</a:t>
                      </a:r>
                      <a:endParaRPr lang="it-IT" sz="1600" dirty="0" smtClean="0">
                        <a:solidFill>
                          <a:srgbClr val="666666"/>
                        </a:solidFill>
                        <a:latin typeface="Calibri" panose="020F0502020204030204" pitchFamily="34" charset="0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Government Office for Development and European Cohesion Policy – SLOVENIA</a:t>
                      </a:r>
                      <a:endParaRPr lang="it-IT" sz="1600" b="0" i="0" u="none" strike="noStrike" cap="none" dirty="0" smtClean="0">
                        <a:solidFill>
                          <a:srgbClr val="666666"/>
                        </a:solidFill>
                        <a:latin typeface="Calibri" panose="020F0502020204030204" pitchFamily="3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T2 </a:t>
                      </a:r>
                      <a:r>
                        <a:rPr lang="it-IT" sz="1600" dirty="0" err="1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Facilitating</a:t>
                      </a: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 Strategic Project Development and Financial </a:t>
                      </a:r>
                      <a:r>
                        <a:rPr lang="it-IT" sz="1600" dirty="0" err="1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Dialogue</a:t>
                      </a:r>
                      <a:endParaRPr lang="it-IT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i="0" u="none" strike="noStrike" cap="none" dirty="0" err="1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Municipality</a:t>
                      </a:r>
                      <a:r>
                        <a:rPr lang="it-IT" sz="1600" b="0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 of </a:t>
                      </a:r>
                      <a:r>
                        <a:rPr lang="it-IT" sz="1600" b="0" i="0" u="none" strike="noStrike" cap="none" dirty="0" err="1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Izola</a:t>
                      </a:r>
                      <a:r>
                        <a:rPr lang="it-IT" sz="1600" b="0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 – SLOVENIA</a:t>
                      </a:r>
                      <a:endParaRPr lang="it-IT" sz="1600" b="0" i="0" u="none" strike="noStrike" cap="none" dirty="0">
                        <a:solidFill>
                          <a:srgbClr val="666666"/>
                        </a:solidFill>
                        <a:latin typeface="Calibri" panose="020F0502020204030204" pitchFamily="3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T3 Building </a:t>
                      </a:r>
                      <a:r>
                        <a:rPr lang="it-IT" sz="1600" dirty="0" err="1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capacities</a:t>
                      </a: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 for </a:t>
                      </a:r>
                      <a:r>
                        <a:rPr lang="it-IT" sz="1600" dirty="0" err="1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monitoring</a:t>
                      </a: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 and Evaluation of EUSAIR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Special Service for Strategy, Planning and Evaluation (EYSSA), National Coordination Authority of the NSRF, Ministry of Economy and Development - GREECE</a:t>
                      </a:r>
                      <a:endParaRPr lang="it-IT" sz="1600" b="0" i="0" u="none" strike="noStrike" cap="none" dirty="0">
                        <a:solidFill>
                          <a:srgbClr val="666666"/>
                        </a:solidFill>
                        <a:latin typeface="Calibri" panose="020F0502020204030204" pitchFamily="3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T4 Stakeholder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Regione Marche - Programmazione</a:t>
                      </a:r>
                    </a:p>
                    <a:p>
                      <a:r>
                        <a:rPr lang="it-IT" sz="1600" b="0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integrata, Commercio, Cooperazione e</a:t>
                      </a:r>
                    </a:p>
                    <a:p>
                      <a:r>
                        <a:rPr lang="it-IT" sz="1600" b="0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Internazionalizzazione</a:t>
                      </a:r>
                      <a:endParaRPr lang="it-IT" sz="1600" b="0" i="0" u="none" strike="noStrike" cap="none" dirty="0">
                        <a:solidFill>
                          <a:srgbClr val="666666"/>
                        </a:solidFill>
                        <a:latin typeface="Calibri" panose="020F0502020204030204" pitchFamily="3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Communication</a:t>
                      </a: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Government Office for Development and European Cohesion Policy – SLOVENIA</a:t>
                      </a:r>
                      <a:endParaRPr lang="it-IT" sz="1600" b="0" i="0" u="none" strike="noStrike" cap="none" dirty="0" smtClean="0">
                        <a:solidFill>
                          <a:srgbClr val="666666"/>
                        </a:solidFill>
                        <a:latin typeface="Calibri" panose="020F0502020204030204" pitchFamily="3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Shape 307"/>
          <p:cNvSpPr txBox="1"/>
          <p:nvPr/>
        </p:nvSpPr>
        <p:spPr>
          <a:xfrm>
            <a:off x="971600" y="947988"/>
            <a:ext cx="6552728" cy="5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Calibri"/>
              <a:buNone/>
            </a:pPr>
            <a:r>
              <a:rPr lang="en-US" sz="4000" b="1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FACILITY POINT WPs</a:t>
            </a:r>
            <a:endParaRPr lang="en-US" sz="40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APPLICATION FORM</a:t>
            </a:r>
            <a:endParaRPr lang="en-US" sz="40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14</a:t>
            </a:fld>
            <a:endParaRPr lang="en-US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390649"/>
              </p:ext>
            </p:extLst>
          </p:nvPr>
        </p:nvGraphicFramePr>
        <p:xfrm>
          <a:off x="251520" y="1830432"/>
          <a:ext cx="8435280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alibri" panose="020F0502020204030204" pitchFamily="34" charset="0"/>
                        </a:rPr>
                        <a:t>WORK PACKAGES</a:t>
                      </a:r>
                      <a:endParaRPr lang="it-IT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alibri" panose="020F0502020204030204" pitchFamily="34" charset="0"/>
                        </a:rPr>
                        <a:t>BUDGET €</a:t>
                      </a:r>
                      <a:endParaRPr lang="it-IT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Management  (and </a:t>
                      </a:r>
                      <a:r>
                        <a:rPr lang="it-IT" sz="1600" dirty="0" err="1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Preparation</a:t>
                      </a: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)</a:t>
                      </a:r>
                      <a:endParaRPr lang="it-IT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754.540,60 (+48.999,89)</a:t>
                      </a:r>
                      <a:endParaRPr lang="it-IT" sz="1600" b="0" i="0" u="none" strike="noStrike" cap="none" dirty="0">
                        <a:solidFill>
                          <a:srgbClr val="666666"/>
                        </a:solidFill>
                        <a:latin typeface="Calibri" panose="020F0502020204030204" pitchFamily="3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T1 Assistance to GB and </a:t>
                      </a:r>
                      <a:r>
                        <a:rPr lang="it-IT" sz="1600" dirty="0" err="1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TSGs</a:t>
                      </a:r>
                      <a:endParaRPr lang="it-IT" sz="1600" dirty="0" smtClean="0">
                        <a:solidFill>
                          <a:srgbClr val="666666"/>
                        </a:solidFill>
                        <a:latin typeface="Calibri" panose="020F0502020204030204" pitchFamily="34" charset="0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3.653.760,40</a:t>
                      </a:r>
                      <a:endParaRPr lang="it-IT" sz="1600" b="0" i="0" u="none" strike="noStrike" cap="none" dirty="0">
                        <a:solidFill>
                          <a:srgbClr val="666666"/>
                        </a:solidFill>
                        <a:latin typeface="Calibri" panose="020F0502020204030204" pitchFamily="3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T2 </a:t>
                      </a:r>
                      <a:r>
                        <a:rPr lang="it-IT" sz="1600" dirty="0" err="1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Facilitating</a:t>
                      </a: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 Strategic Project Development and Financial </a:t>
                      </a:r>
                      <a:r>
                        <a:rPr lang="it-IT" sz="1600" dirty="0" err="1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Dialogue</a:t>
                      </a:r>
                      <a:endParaRPr lang="it-IT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3.700.507,10</a:t>
                      </a:r>
                      <a:endParaRPr lang="it-IT" sz="1600" b="0" i="0" u="none" strike="noStrike" cap="none" dirty="0">
                        <a:solidFill>
                          <a:srgbClr val="666666"/>
                        </a:solidFill>
                        <a:latin typeface="Calibri" panose="020F0502020204030204" pitchFamily="3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T3 Building </a:t>
                      </a:r>
                      <a:r>
                        <a:rPr lang="it-IT" sz="1600" dirty="0" err="1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capacities</a:t>
                      </a: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 for </a:t>
                      </a:r>
                      <a:r>
                        <a:rPr lang="it-IT" sz="1600" dirty="0" err="1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monitoring</a:t>
                      </a: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 and Evaluation of EUSAIR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1.566.449,00</a:t>
                      </a:r>
                      <a:endParaRPr lang="it-IT" sz="1600" b="0" i="0" u="none" strike="noStrike" cap="none" dirty="0">
                        <a:solidFill>
                          <a:srgbClr val="666666"/>
                        </a:solidFill>
                        <a:latin typeface="Calibri" panose="020F0502020204030204" pitchFamily="3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T4 Stakeholder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931.842,50</a:t>
                      </a:r>
                      <a:endParaRPr lang="it-IT" sz="1600" b="0" i="0" u="none" strike="noStrike" cap="none" dirty="0">
                        <a:solidFill>
                          <a:srgbClr val="666666"/>
                        </a:solidFill>
                        <a:latin typeface="Calibri" panose="020F0502020204030204" pitchFamily="3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Communication</a:t>
                      </a: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845.070,51</a:t>
                      </a:r>
                      <a:endParaRPr lang="it-IT" sz="1600" b="0" i="0" u="none" strike="noStrike" cap="none" dirty="0">
                        <a:solidFill>
                          <a:srgbClr val="666666"/>
                        </a:solidFill>
                        <a:latin typeface="Calibri" panose="020F0502020204030204" pitchFamily="3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11.501.170,00</a:t>
                      </a:r>
                      <a:endParaRPr lang="it-IT" sz="1600" b="1" i="0" u="none" strike="noStrike" cap="none" dirty="0">
                        <a:solidFill>
                          <a:srgbClr val="666666"/>
                        </a:solidFill>
                        <a:latin typeface="Calibri" panose="020F0502020204030204" pitchFamily="3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Shape 307"/>
          <p:cNvSpPr txBox="1"/>
          <p:nvPr/>
        </p:nvSpPr>
        <p:spPr>
          <a:xfrm>
            <a:off x="971600" y="947988"/>
            <a:ext cx="6552728" cy="5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Calibri"/>
              <a:buNone/>
            </a:pPr>
            <a:r>
              <a:rPr lang="en-US" sz="4000" b="1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FACILITY POINT BUDGET</a:t>
            </a:r>
            <a:endParaRPr lang="en-US" sz="40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284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263234" y="2441563"/>
            <a:ext cx="5489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200" b="1" dirty="0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 txBox="1"/>
          <p:nvPr/>
        </p:nvSpPr>
        <p:spPr>
          <a:xfrm>
            <a:off x="263234" y="4020018"/>
            <a:ext cx="5489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200" b="1" dirty="0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1763188" y="1391849"/>
            <a:ext cx="5253300" cy="5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Calibri"/>
              <a:buNone/>
            </a:pPr>
            <a:r>
              <a:rPr lang="en-US" sz="4000" b="1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REGIONE</a:t>
            </a:r>
            <a:r>
              <a:rPr lang="en-US" sz="3000" b="1" dirty="0" smtClean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MARCHE</a:t>
            </a:r>
            <a:r>
              <a:rPr lang="en-US" sz="3000" b="1" dirty="0" smtClean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PP6</a:t>
            </a:r>
            <a:endParaRPr lang="en-US" sz="40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15</a:t>
            </a:fld>
            <a:endParaRPr lang="en-US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985030"/>
              </p:ext>
            </p:extLst>
          </p:nvPr>
        </p:nvGraphicFramePr>
        <p:xfrm>
          <a:off x="251520" y="2495950"/>
          <a:ext cx="8435280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alibri" panose="020F0502020204030204" pitchFamily="34" charset="0"/>
                        </a:rPr>
                        <a:t>WORK PACKAGES</a:t>
                      </a:r>
                      <a:endParaRPr lang="it-IT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alibri" panose="020F0502020204030204" pitchFamily="34" charset="0"/>
                        </a:rPr>
                        <a:t>BUDGET ASSEGNATO</a:t>
                      </a:r>
                      <a:r>
                        <a:rPr lang="it-IT" sz="16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dirty="0" smtClean="0">
                          <a:latin typeface="Calibri" panose="020F0502020204030204" pitchFamily="34" charset="0"/>
                        </a:rPr>
                        <a:t>€</a:t>
                      </a:r>
                      <a:endParaRPr lang="it-IT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Management  (and </a:t>
                      </a:r>
                      <a:r>
                        <a:rPr lang="it-IT" sz="1600" dirty="0" err="1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Preparation</a:t>
                      </a: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)</a:t>
                      </a:r>
                      <a:endParaRPr lang="it-IT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46.880,00 (+3.999,89)</a:t>
                      </a:r>
                      <a:endParaRPr lang="it-IT" sz="1600" b="0" i="0" u="none" strike="noStrike" cap="none" dirty="0">
                        <a:solidFill>
                          <a:srgbClr val="666666"/>
                        </a:solidFill>
                        <a:latin typeface="Calibri" panose="020F0502020204030204" pitchFamily="3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T1 Assistance to GB and </a:t>
                      </a:r>
                      <a:r>
                        <a:rPr lang="it-IT" sz="1600" dirty="0" err="1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TSGs</a:t>
                      </a:r>
                      <a:endParaRPr lang="it-IT" sz="1600" dirty="0" smtClean="0">
                        <a:solidFill>
                          <a:srgbClr val="666666"/>
                        </a:solidFill>
                        <a:latin typeface="Calibri" panose="020F0502020204030204" pitchFamily="34" charset="0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884.662,90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T2 </a:t>
                      </a:r>
                      <a:r>
                        <a:rPr lang="it-IT" sz="1600" dirty="0" err="1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Facilitating</a:t>
                      </a: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 Strategic Project Development and Financial </a:t>
                      </a:r>
                      <a:r>
                        <a:rPr lang="it-IT" sz="1600" dirty="0" err="1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Dialogue</a:t>
                      </a:r>
                      <a:endParaRPr lang="it-IT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1.168.214,40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T3 Building </a:t>
                      </a:r>
                      <a:r>
                        <a:rPr lang="it-IT" sz="1600" dirty="0" err="1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capacities</a:t>
                      </a: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 for </a:t>
                      </a:r>
                      <a:r>
                        <a:rPr lang="it-IT" sz="1600" dirty="0" err="1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monitoring</a:t>
                      </a: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 and Evaluation of EUSAIR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322.140,00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T4 Stakeholder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676.904,00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Communication</a:t>
                      </a:r>
                      <a:r>
                        <a:rPr lang="it-IT" sz="1600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50.298,31</a:t>
                      </a:r>
                      <a:endParaRPr lang="it-IT" sz="1600" b="0" i="0" u="none" strike="noStrike" cap="none" dirty="0">
                        <a:solidFill>
                          <a:srgbClr val="666666"/>
                        </a:solidFill>
                        <a:latin typeface="Calibri" panose="020F0502020204030204" pitchFamily="3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</a:rPr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i="0" u="none" strike="noStrike" cap="none" dirty="0" smtClean="0">
                          <a:solidFill>
                            <a:srgbClr val="666666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3.153.099,50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327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contenuto 2"/>
          <p:cNvSpPr>
            <a:spLocks noGrp="1"/>
          </p:cNvSpPr>
          <p:nvPr>
            <p:ph idx="1"/>
          </p:nvPr>
        </p:nvSpPr>
        <p:spPr>
          <a:xfrm>
            <a:off x="428596" y="1785926"/>
            <a:ext cx="8291512" cy="3633788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endParaRPr lang="it-IT" altLang="it-IT" dirty="0" smtClean="0"/>
          </a:p>
          <a:p>
            <a:pPr marL="0" indent="0" algn="ctr">
              <a:buFont typeface="Arial" pitchFamily="34" charset="0"/>
              <a:buNone/>
            </a:pPr>
            <a:r>
              <a:rPr lang="it-IT" altLang="it-IT" sz="4000" dirty="0" smtClean="0"/>
              <a:t>Piattaforma degli </a:t>
            </a:r>
            <a:r>
              <a:rPr lang="it-IT" altLang="it-IT" sz="4000" dirty="0" err="1" smtClean="0"/>
              <a:t>Stakeholders</a:t>
            </a:r>
            <a:endParaRPr lang="it-IT" altLang="it-IT" sz="4000" dirty="0" smtClean="0"/>
          </a:p>
          <a:p>
            <a:pPr marL="0" indent="0" algn="ctr">
              <a:buFont typeface="Arial" pitchFamily="34" charset="0"/>
              <a:buNone/>
            </a:pPr>
            <a:r>
              <a:rPr lang="it-IT" altLang="it-IT" sz="4000" dirty="0" smtClean="0"/>
              <a:t>ESP</a:t>
            </a:r>
          </a:p>
          <a:p>
            <a:pPr marL="0" indent="0" algn="ctr">
              <a:buFont typeface="Arial" pitchFamily="34" charset="0"/>
              <a:buNone/>
            </a:pPr>
            <a:endParaRPr lang="it-IT" altLang="it-IT" sz="40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418013"/>
            <a:ext cx="34861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Segnaposto contenuto 2"/>
          <p:cNvSpPr>
            <a:spLocks noGrp="1"/>
          </p:cNvSpPr>
          <p:nvPr>
            <p:ph idx="1"/>
          </p:nvPr>
        </p:nvSpPr>
        <p:spPr>
          <a:xfrm>
            <a:off x="539750" y="2789238"/>
            <a:ext cx="5770563" cy="3303587"/>
          </a:xfrm>
        </p:spPr>
        <p:txBody>
          <a:bodyPr/>
          <a:lstStyle/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it-IT" altLang="it-IT" sz="2500" b="1" dirty="0" smtClean="0"/>
              <a:t>Coinvolgere gli attori non istituzionali</a:t>
            </a:r>
            <a:r>
              <a:rPr lang="it-IT" altLang="it-IT" sz="2500" dirty="0" smtClean="0"/>
              <a:t>  (società civile, università, ONG, imprese)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altLang="it-IT" sz="2500" b="1" dirty="0" err="1" smtClean="0"/>
              <a:t>Attivare</a:t>
            </a:r>
            <a:r>
              <a:rPr lang="en-US" altLang="it-IT" sz="2500" b="1" dirty="0" smtClean="0"/>
              <a:t> </a:t>
            </a:r>
            <a:r>
              <a:rPr lang="en-US" altLang="it-IT" sz="2500" dirty="0" err="1" smtClean="0"/>
              <a:t>una</a:t>
            </a:r>
            <a:r>
              <a:rPr lang="en-US" altLang="it-IT" sz="2500" dirty="0" smtClean="0"/>
              <a:t> </a:t>
            </a:r>
            <a:r>
              <a:rPr lang="en-US" altLang="it-IT" sz="2500" b="1" dirty="0" err="1" smtClean="0"/>
              <a:t>comunicazione</a:t>
            </a:r>
            <a:r>
              <a:rPr lang="en-US" altLang="it-IT" sz="2500" dirty="0" smtClean="0"/>
              <a:t> continua </a:t>
            </a:r>
            <a:r>
              <a:rPr lang="en-US" altLang="it-IT" sz="2500" dirty="0" err="1" smtClean="0"/>
              <a:t>tra</a:t>
            </a:r>
            <a:r>
              <a:rPr lang="en-US" altLang="it-IT" sz="2500" dirty="0" smtClean="0"/>
              <a:t> I  key implementers e </a:t>
            </a:r>
            <a:r>
              <a:rPr lang="en-US" altLang="it-IT" sz="2500" dirty="0" err="1" smtClean="0"/>
              <a:t>gli</a:t>
            </a:r>
            <a:r>
              <a:rPr lang="en-US" altLang="it-IT" sz="2500" dirty="0" smtClean="0"/>
              <a:t> </a:t>
            </a:r>
            <a:r>
              <a:rPr lang="en-US" altLang="it-IT" sz="2500" dirty="0" err="1" smtClean="0"/>
              <a:t>altri</a:t>
            </a:r>
            <a:r>
              <a:rPr lang="en-US" altLang="it-IT" sz="2500" dirty="0" smtClean="0"/>
              <a:t>  </a:t>
            </a:r>
            <a:r>
              <a:rPr lang="en-US" altLang="it-IT" sz="2500" dirty="0" err="1" smtClean="0"/>
              <a:t>portatori</a:t>
            </a:r>
            <a:r>
              <a:rPr lang="en-US" altLang="it-IT" sz="2500" dirty="0" smtClean="0"/>
              <a:t> di </a:t>
            </a:r>
            <a:r>
              <a:rPr lang="en-US" altLang="it-IT" sz="2500" dirty="0" err="1" smtClean="0"/>
              <a:t>interesse</a:t>
            </a:r>
            <a:r>
              <a:rPr lang="en-US" altLang="it-IT" sz="2500" dirty="0" smtClean="0"/>
              <a:t> 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altLang="it-IT" sz="2500" b="1" dirty="0" err="1" smtClean="0"/>
              <a:t>generare</a:t>
            </a:r>
            <a:r>
              <a:rPr lang="en-US" altLang="it-IT" sz="2500" dirty="0" smtClean="0"/>
              <a:t>  </a:t>
            </a:r>
            <a:r>
              <a:rPr lang="en-US" altLang="it-IT" sz="2500" dirty="0" err="1" smtClean="0"/>
              <a:t>idee</a:t>
            </a:r>
            <a:r>
              <a:rPr lang="en-US" altLang="it-IT" sz="2500" dirty="0" smtClean="0"/>
              <a:t> </a:t>
            </a:r>
            <a:r>
              <a:rPr lang="en-US" altLang="it-IT" sz="2500" dirty="0" err="1" smtClean="0"/>
              <a:t>progettuali</a:t>
            </a:r>
            <a:r>
              <a:rPr lang="en-US" altLang="it-IT" sz="2500" dirty="0" smtClean="0"/>
              <a:t> e </a:t>
            </a:r>
            <a:r>
              <a:rPr lang="en-US" altLang="it-IT" sz="2500" b="1" dirty="0" err="1" smtClean="0"/>
              <a:t>collaborazioni</a:t>
            </a:r>
            <a:r>
              <a:rPr lang="en-US" altLang="it-IT" sz="2500" dirty="0" smtClean="0"/>
              <a:t> con </a:t>
            </a:r>
            <a:r>
              <a:rPr lang="en-US" altLang="it-IT" sz="2500" dirty="0" err="1" smtClean="0"/>
              <a:t>i</a:t>
            </a:r>
            <a:r>
              <a:rPr lang="en-US" altLang="it-IT" sz="2500" dirty="0" smtClean="0"/>
              <a:t> </a:t>
            </a:r>
            <a:r>
              <a:rPr lang="en-US" altLang="it-IT" sz="2500" dirty="0" err="1" smtClean="0"/>
              <a:t>portatpro</a:t>
            </a:r>
            <a:r>
              <a:rPr lang="en-US" altLang="it-IT" sz="2500" dirty="0" smtClean="0"/>
              <a:t> di </a:t>
            </a:r>
            <a:r>
              <a:rPr lang="en-US" altLang="it-IT" sz="2500" dirty="0" err="1" smtClean="0"/>
              <a:t>interesse</a:t>
            </a:r>
            <a:r>
              <a:rPr lang="en-US" altLang="it-IT" sz="2500" dirty="0" smtClean="0"/>
              <a:t>  in </a:t>
            </a:r>
            <a:r>
              <a:rPr lang="en-US" altLang="it-IT" sz="2500" dirty="0" err="1" smtClean="0"/>
              <a:t>potenziali</a:t>
            </a:r>
            <a:r>
              <a:rPr lang="en-US" altLang="it-IT" sz="2500" dirty="0" smtClean="0"/>
              <a:t> </a:t>
            </a:r>
            <a:r>
              <a:rPr lang="en-US" altLang="it-IT" sz="2500" dirty="0" err="1" smtClean="0"/>
              <a:t>partenariati</a:t>
            </a:r>
            <a:endParaRPr lang="en-US" altLang="it-IT" sz="2500" dirty="0" smtClean="0"/>
          </a:p>
        </p:txBody>
      </p:sp>
      <p:sp>
        <p:nvSpPr>
          <p:cNvPr id="4101" name="Segnaposto contenuto 2"/>
          <p:cNvSpPr txBox="1">
            <a:spLocks/>
          </p:cNvSpPr>
          <p:nvPr/>
        </p:nvSpPr>
        <p:spPr bwMode="auto">
          <a:xfrm>
            <a:off x="323528" y="1825625"/>
            <a:ext cx="6785297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it-IT" altLang="it-IT" sz="3200" dirty="0" smtClean="0">
                <a:latin typeface="Calibri" pitchFamily="34" charset="0"/>
              </a:rPr>
              <a:t>Piattaforma degli </a:t>
            </a:r>
            <a:r>
              <a:rPr lang="it-IT" altLang="it-IT" sz="3200" dirty="0" err="1" smtClean="0">
                <a:latin typeface="Calibri" pitchFamily="34" charset="0"/>
              </a:rPr>
              <a:t>Stakeholders</a:t>
            </a:r>
            <a:r>
              <a:rPr lang="it-IT" altLang="it-IT" sz="3200" dirty="0" smtClean="0">
                <a:latin typeface="Calibri" pitchFamily="34" charset="0"/>
              </a:rPr>
              <a:t>: obiettivi</a:t>
            </a:r>
            <a:endParaRPr lang="it-IT" altLang="it-IT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contenuto 2"/>
          <p:cNvSpPr>
            <a:spLocks noGrp="1"/>
          </p:cNvSpPr>
          <p:nvPr>
            <p:ph idx="1"/>
          </p:nvPr>
        </p:nvSpPr>
        <p:spPr>
          <a:xfrm>
            <a:off x="428596" y="1500174"/>
            <a:ext cx="4657725" cy="1944688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it-IT" altLang="it-IT" dirty="0" smtClean="0"/>
              <a:t>Piattaforma significa: incontri, </a:t>
            </a:r>
            <a:r>
              <a:rPr lang="it-IT" altLang="it-IT" dirty="0" err="1" smtClean="0"/>
              <a:t>fora,partnerships</a:t>
            </a:r>
            <a:r>
              <a:rPr lang="it-IT" altLang="it-IT" dirty="0" smtClean="0"/>
              <a:t> e alleanze </a:t>
            </a:r>
          </a:p>
          <a:p>
            <a:pPr marL="0" indent="0">
              <a:buFont typeface="Arial" pitchFamily="34" charset="0"/>
              <a:buNone/>
            </a:pPr>
            <a:endParaRPr lang="it-IT" altLang="it-IT" dirty="0" smtClean="0"/>
          </a:p>
          <a:p>
            <a:pPr marL="0" indent="0">
              <a:buFont typeface="Arial" pitchFamily="34" charset="0"/>
              <a:buNone/>
            </a:pPr>
            <a:r>
              <a:rPr lang="it-IT" altLang="it-IT" dirty="0" smtClean="0"/>
              <a:t>La Struttura della Piattaforma consiste in 4 sezioni( mostrate nella slide successiva).</a:t>
            </a:r>
          </a:p>
        </p:txBody>
      </p:sp>
      <p:pic>
        <p:nvPicPr>
          <p:cNvPr id="5124" name="Picture 5" descr="Risultati immagini per team 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928934"/>
            <a:ext cx="3767137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503E3D9E-182E-4DC0-8C26-745CD47D3DB8}"/>
              </a:ext>
            </a:extLst>
          </p:cNvPr>
          <p:cNvSpPr txBox="1">
            <a:spLocks/>
          </p:cNvSpPr>
          <p:nvPr/>
        </p:nvSpPr>
        <p:spPr>
          <a:xfrm>
            <a:off x="5464175" y="2852738"/>
            <a:ext cx="2233613" cy="4349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Sharing Channel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F8B19631-6C0A-418A-9AC7-84018AA8265D}"/>
              </a:ext>
            </a:extLst>
          </p:cNvPr>
          <p:cNvSpPr txBox="1">
            <a:spLocks/>
          </p:cNvSpPr>
          <p:nvPr/>
        </p:nvSpPr>
        <p:spPr>
          <a:xfrm>
            <a:off x="900113" y="2924175"/>
            <a:ext cx="2293937" cy="4349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0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Searching</a:t>
            </a:r>
            <a:r>
              <a:rPr lang="it-IT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Channel</a:t>
            </a:r>
          </a:p>
        </p:txBody>
      </p:sp>
      <p:sp>
        <p:nvSpPr>
          <p:cNvPr id="10" name="Rettangolo arrotondato 9">
            <a:extLst>
              <a:ext uri="{FF2B5EF4-FFF2-40B4-BE49-F238E27FC236}">
                <a16:creationId xmlns:a16="http://schemas.microsoft.com/office/drawing/2014/main" id="{1663F569-A4CC-45F0-B13D-60D5828AE001}"/>
              </a:ext>
            </a:extLst>
          </p:cNvPr>
          <p:cNvSpPr/>
          <p:nvPr/>
        </p:nvSpPr>
        <p:spPr>
          <a:xfrm>
            <a:off x="323850" y="928670"/>
            <a:ext cx="8496300" cy="56689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8013B602-9161-4EDD-9FCB-E777538111B3}"/>
              </a:ext>
            </a:extLst>
          </p:cNvPr>
          <p:cNvSpPr txBox="1">
            <a:spLocks/>
          </p:cNvSpPr>
          <p:nvPr/>
        </p:nvSpPr>
        <p:spPr>
          <a:xfrm>
            <a:off x="1785918" y="1214422"/>
            <a:ext cx="5254625" cy="72072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6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Stakeholders</a:t>
            </a:r>
            <a:r>
              <a:rPr lang="it-IT" sz="2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’ Platform </a:t>
            </a:r>
            <a:r>
              <a:rPr lang="it-IT" sz="26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structure</a:t>
            </a:r>
            <a:endParaRPr lang="it-IT" sz="26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16C50A1-3665-427C-A0A5-FEADF9344FC4}"/>
              </a:ext>
            </a:extLst>
          </p:cNvPr>
          <p:cNvSpPr txBox="1">
            <a:spLocks/>
          </p:cNvSpPr>
          <p:nvPr/>
        </p:nvSpPr>
        <p:spPr>
          <a:xfrm>
            <a:off x="1042988" y="5199063"/>
            <a:ext cx="2160587" cy="4333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Tools Channel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712C63B6-F48E-4624-88A5-D927CD53A2C3}"/>
              </a:ext>
            </a:extLst>
          </p:cNvPr>
          <p:cNvSpPr txBox="1">
            <a:spLocks/>
          </p:cNvSpPr>
          <p:nvPr/>
        </p:nvSpPr>
        <p:spPr>
          <a:xfrm>
            <a:off x="5734050" y="5229225"/>
            <a:ext cx="1944688" cy="434975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Learning Channel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2F47A1E8-C3BF-49E8-B73D-D9F9A6BFC17A}"/>
              </a:ext>
            </a:extLst>
          </p:cNvPr>
          <p:cNvSpPr txBox="1">
            <a:spLocks/>
          </p:cNvSpPr>
          <p:nvPr/>
        </p:nvSpPr>
        <p:spPr>
          <a:xfrm>
            <a:off x="735013" y="3359150"/>
            <a:ext cx="2828925" cy="433388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400" dirty="0"/>
              <a:t>Existing projects, trends reports, documents on your Pillar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7B50E898-2657-416E-9C92-87AD81F4A74C}"/>
              </a:ext>
            </a:extLst>
          </p:cNvPr>
          <p:cNvSpPr txBox="1">
            <a:spLocks/>
          </p:cNvSpPr>
          <p:nvPr/>
        </p:nvSpPr>
        <p:spPr>
          <a:xfrm>
            <a:off x="5608638" y="5586413"/>
            <a:ext cx="2232025" cy="4349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400" dirty="0"/>
              <a:t>Empower yourself! Find out our training pills 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54" name="Elemento grafico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7213" y="2173288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Elemento grafico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9988" y="45116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Elemento grafico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35756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Elemento grafico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0775" y="2133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Elemento grafico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47838" y="43656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olo 1">
            <a:extLst>
              <a:ext uri="{FF2B5EF4-FFF2-40B4-BE49-F238E27FC236}">
                <a16:creationId xmlns:a16="http://schemas.microsoft.com/office/drawing/2014/main" id="{A6A2C330-D44F-44AE-97E1-73A11F0188DA}"/>
              </a:ext>
            </a:extLst>
          </p:cNvPr>
          <p:cNvSpPr txBox="1">
            <a:spLocks/>
          </p:cNvSpPr>
          <p:nvPr/>
        </p:nvSpPr>
        <p:spPr>
          <a:xfrm>
            <a:off x="3286116" y="4286256"/>
            <a:ext cx="2119312" cy="4349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Personal Dashboard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6794B752-3B38-46D6-B76B-651E93306350}"/>
              </a:ext>
            </a:extLst>
          </p:cNvPr>
          <p:cNvSpPr txBox="1">
            <a:spLocks/>
          </p:cNvSpPr>
          <p:nvPr/>
        </p:nvSpPr>
        <p:spPr>
          <a:xfrm>
            <a:off x="977900" y="5586413"/>
            <a:ext cx="2319338" cy="433387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400" dirty="0"/>
              <a:t>Interactive tools (for Platform Manager)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itolo 1">
            <a:extLst>
              <a:ext uri="{FF2B5EF4-FFF2-40B4-BE49-F238E27FC236}">
                <a16:creationId xmlns:a16="http://schemas.microsoft.com/office/drawing/2014/main" id="{4CD0AB1C-4CF4-4874-BB17-4417A4421322}"/>
              </a:ext>
            </a:extLst>
          </p:cNvPr>
          <p:cNvSpPr txBox="1">
            <a:spLocks/>
          </p:cNvSpPr>
          <p:nvPr/>
        </p:nvSpPr>
        <p:spPr>
          <a:xfrm>
            <a:off x="5292725" y="3284538"/>
            <a:ext cx="2828925" cy="433387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400" dirty="0"/>
              <a:t>Share your contents, ideas and events with other stakeholder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827584" y="1484784"/>
            <a:ext cx="70569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ctrTitle"/>
          </p:nvPr>
        </p:nvSpPr>
        <p:spPr>
          <a:xfrm>
            <a:off x="611560" y="1628800"/>
            <a:ext cx="7846640" cy="1971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dirty="0" smtClean="0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en-US" sz="3600" b="1" dirty="0" smtClean="0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</a:br>
            <a:endParaRPr lang="en-US" sz="4400" b="1" i="0" u="none" strike="noStrike" cap="none" dirty="0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1334480" y="4221088"/>
            <a:ext cx="6400800" cy="1320552"/>
          </a:xfrm>
        </p:spPr>
        <p:txBody>
          <a:bodyPr/>
          <a:lstStyle/>
          <a:p>
            <a:endParaRPr lang="it-IT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hape 249"/>
          <p:cNvSpPr txBox="1"/>
          <p:nvPr/>
        </p:nvSpPr>
        <p:spPr>
          <a:xfrm>
            <a:off x="1401300" y="1359458"/>
            <a:ext cx="7056900" cy="34563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10" y="3105884"/>
            <a:ext cx="7059780" cy="646232"/>
          </a:xfrm>
          <a:prstGeom prst="rect">
            <a:avLst/>
          </a:prstGeom>
        </p:spPr>
      </p:pic>
      <p:sp>
        <p:nvSpPr>
          <p:cNvPr id="7" name="Shape 249"/>
          <p:cNvSpPr txBox="1"/>
          <p:nvPr/>
        </p:nvSpPr>
        <p:spPr>
          <a:xfrm>
            <a:off x="755576" y="1412776"/>
            <a:ext cx="7056900" cy="34030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it-IT" sz="1800" dirty="0">
                <a:solidFill>
                  <a:srgbClr val="C00000"/>
                </a:solidFill>
              </a:rPr>
              <a:t>COSA SONO LE STRATEGIE MACROREGIONALI EUROPEE</a:t>
            </a:r>
            <a:br>
              <a:rPr lang="it-IT" sz="1800" dirty="0">
                <a:solidFill>
                  <a:srgbClr val="C00000"/>
                </a:solidFill>
              </a:rPr>
            </a:br>
            <a:r>
              <a:rPr lang="it-IT" sz="1800" dirty="0">
                <a:solidFill>
                  <a:srgbClr val="0070C0"/>
                </a:solidFill>
              </a:rPr>
              <a:t/>
            </a:r>
            <a:br>
              <a:rPr lang="it-IT" sz="1800" dirty="0">
                <a:solidFill>
                  <a:srgbClr val="0070C0"/>
                </a:solidFill>
              </a:rPr>
            </a:br>
            <a:r>
              <a:rPr lang="it-IT" sz="1800" dirty="0">
                <a:solidFill>
                  <a:srgbClr val="0070C0"/>
                </a:solidFill>
              </a:rPr>
              <a:t>Le Strategie </a:t>
            </a:r>
            <a:r>
              <a:rPr lang="it-IT" sz="1800" dirty="0" err="1">
                <a:solidFill>
                  <a:srgbClr val="0070C0"/>
                </a:solidFill>
              </a:rPr>
              <a:t>Macroregionali</a:t>
            </a:r>
            <a:r>
              <a:rPr lang="it-IT" sz="1800" dirty="0">
                <a:solidFill>
                  <a:srgbClr val="0070C0"/>
                </a:solidFill>
              </a:rPr>
              <a:t> nascono  per volontà degli Stati e con il coordinamento delle Istituzioni Europee con l’intento di affrontare </a:t>
            </a:r>
            <a:r>
              <a:rPr lang="it-IT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sfide e opportunità comuni di un territorio</a:t>
            </a:r>
            <a:r>
              <a:rPr lang="it-IT" sz="1800" dirty="0">
                <a:solidFill>
                  <a:srgbClr val="0070C0"/>
                </a:solidFill>
              </a:rPr>
              <a:t> a livello transfrontaliero. </a:t>
            </a:r>
            <a:br>
              <a:rPr lang="it-IT" sz="1800" dirty="0">
                <a:solidFill>
                  <a:srgbClr val="0070C0"/>
                </a:solidFill>
              </a:rPr>
            </a:br>
            <a:r>
              <a:rPr lang="it-IT" sz="1800" dirty="0">
                <a:solidFill>
                  <a:srgbClr val="0070C0"/>
                </a:solidFill>
              </a:rPr>
              <a:t/>
            </a:r>
            <a:br>
              <a:rPr lang="it-IT" sz="1800" dirty="0">
                <a:solidFill>
                  <a:srgbClr val="0070C0"/>
                </a:solidFill>
              </a:rPr>
            </a:br>
            <a:r>
              <a:rPr lang="it-IT" sz="1800" dirty="0">
                <a:solidFill>
                  <a:srgbClr val="0070C0"/>
                </a:solidFill>
              </a:rPr>
              <a:t>I Paesi partecipanti fanno fronte comune a queste sfide mediante la condivisione delle risorse, il rafforzamento della cooperazione e lo sviluppo di progetti comuni, sostenendo, al contempo, potenzialità e best </a:t>
            </a:r>
            <a:r>
              <a:rPr lang="it-IT" sz="1800" dirty="0" err="1">
                <a:solidFill>
                  <a:srgbClr val="0070C0"/>
                </a:solidFill>
              </a:rPr>
              <a:t>practice</a:t>
            </a:r>
            <a:r>
              <a:rPr lang="it-IT" sz="1800" dirty="0">
                <a:solidFill>
                  <a:srgbClr val="0070C0"/>
                </a:solidFill>
              </a:rPr>
              <a:t> diffuse in un sistema sinergico e solido tra tutti gli Stati interessati.</a:t>
            </a:r>
            <a:br>
              <a:rPr lang="it-IT" sz="1800" dirty="0">
                <a:solidFill>
                  <a:srgbClr val="0070C0"/>
                </a:solidFill>
              </a:rPr>
            </a:br>
            <a:r>
              <a:rPr lang="it-IT" sz="1600" dirty="0">
                <a:solidFill>
                  <a:srgbClr val="C00000"/>
                </a:solidFill>
              </a:rPr>
              <a:t/>
            </a:r>
            <a:br>
              <a:rPr lang="it-IT" sz="1600" dirty="0">
                <a:solidFill>
                  <a:srgbClr val="C00000"/>
                </a:solidFill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980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428596" y="1214422"/>
            <a:ext cx="8218487" cy="4608512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it-IT" dirty="0" smtClean="0"/>
              <a:t>La parte </a:t>
            </a:r>
            <a:r>
              <a:rPr lang="en-US" altLang="it-IT" dirty="0" err="1" smtClean="0"/>
              <a:t>più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importante</a:t>
            </a:r>
            <a:r>
              <a:rPr lang="en-US" altLang="it-IT" dirty="0" smtClean="0"/>
              <a:t> della  ESP è lo Sharing Channel, </a:t>
            </a:r>
            <a:r>
              <a:rPr lang="en-US" altLang="it-IT" dirty="0" err="1" smtClean="0"/>
              <a:t>uno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spazio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virtuale</a:t>
            </a:r>
            <a:r>
              <a:rPr lang="en-US" altLang="it-IT" dirty="0" smtClean="0"/>
              <a:t> dove è </a:t>
            </a:r>
            <a:r>
              <a:rPr lang="en-US" altLang="it-IT" dirty="0" err="1" smtClean="0"/>
              <a:t>possibile</a:t>
            </a:r>
            <a:r>
              <a:rPr lang="en-US" altLang="it-IT" dirty="0" smtClean="0"/>
              <a:t>:</a:t>
            </a:r>
          </a:p>
          <a:p>
            <a:pPr marL="0" indent="0">
              <a:buFont typeface="Arial" pitchFamily="34" charset="0"/>
              <a:buNone/>
            </a:pPr>
            <a:endParaRPr lang="en-US" altLang="it-IT" sz="2000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it-IT" b="1" dirty="0" err="1" smtClean="0"/>
              <a:t>creare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differenti</a:t>
            </a:r>
            <a:r>
              <a:rPr lang="en-US" altLang="it-IT" dirty="0" smtClean="0"/>
              <a:t> </a:t>
            </a:r>
            <a:r>
              <a:rPr lang="en-US" altLang="it-IT" b="1" dirty="0" err="1" smtClean="0"/>
              <a:t>gruppi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attorno</a:t>
            </a:r>
            <a:r>
              <a:rPr lang="en-US" altLang="it-IT" dirty="0" smtClean="0"/>
              <a:t> a </a:t>
            </a:r>
            <a:r>
              <a:rPr lang="en-US" altLang="it-IT" dirty="0" err="1" smtClean="0"/>
              <a:t>specifici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argomenti</a:t>
            </a:r>
            <a:r>
              <a:rPr lang="en-US" altLang="it-IT" dirty="0" smtClean="0"/>
              <a:t> (</a:t>
            </a:r>
            <a:r>
              <a:rPr lang="en-US" altLang="it-IT" dirty="0" err="1" smtClean="0"/>
              <a:t>chiusi</a:t>
            </a:r>
            <a:r>
              <a:rPr lang="en-US" altLang="it-IT" dirty="0" smtClean="0"/>
              <a:t>, </a:t>
            </a:r>
            <a:r>
              <a:rPr lang="en-US" altLang="it-IT" dirty="0" err="1" smtClean="0"/>
              <a:t>moderati</a:t>
            </a:r>
            <a:r>
              <a:rPr lang="en-US" altLang="it-IT" dirty="0" smtClean="0"/>
              <a:t> o </a:t>
            </a:r>
            <a:r>
              <a:rPr lang="en-US" altLang="it-IT" dirty="0" err="1" smtClean="0"/>
              <a:t>aperti</a:t>
            </a:r>
            <a:r>
              <a:rPr lang="en-US" altLang="it-IT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it-IT" b="1" dirty="0" err="1" smtClean="0"/>
              <a:t>condividere</a:t>
            </a:r>
            <a:r>
              <a:rPr lang="en-US" altLang="it-IT" dirty="0" smtClean="0"/>
              <a:t> </a:t>
            </a:r>
            <a:r>
              <a:rPr lang="en-US" altLang="it-IT" b="1" dirty="0" err="1" smtClean="0"/>
              <a:t>documenti</a:t>
            </a:r>
            <a:endParaRPr lang="en-US" altLang="it-IT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it-IT" dirty="0" err="1" smtClean="0"/>
              <a:t>creare</a:t>
            </a:r>
            <a:r>
              <a:rPr lang="en-US" altLang="it-IT" dirty="0" smtClean="0"/>
              <a:t> </a:t>
            </a:r>
            <a:r>
              <a:rPr lang="en-US" altLang="it-IT" b="1" dirty="0" err="1" smtClean="0"/>
              <a:t>questionari</a:t>
            </a:r>
            <a:r>
              <a:rPr lang="en-US" altLang="it-IT" b="1" dirty="0" smtClean="0"/>
              <a:t> o </a:t>
            </a:r>
            <a:r>
              <a:rPr lang="en-US" altLang="it-IT" b="1" dirty="0" err="1" smtClean="0"/>
              <a:t>sondaggi</a:t>
            </a:r>
            <a:endParaRPr lang="en-US" altLang="it-IT" b="1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it-IT" b="1" dirty="0" err="1" smtClean="0"/>
              <a:t>organizzare</a:t>
            </a:r>
            <a:r>
              <a:rPr lang="en-US" altLang="it-IT" dirty="0" smtClean="0"/>
              <a:t> </a:t>
            </a:r>
            <a:r>
              <a:rPr lang="en-US" altLang="it-IT" b="1" dirty="0" err="1" smtClean="0"/>
              <a:t>eventi</a:t>
            </a:r>
            <a:endParaRPr lang="en-US" altLang="it-IT" b="1" dirty="0" smtClean="0"/>
          </a:p>
          <a:p>
            <a:pPr marL="0" indent="0">
              <a:buFont typeface="Arial" pitchFamily="34" charset="0"/>
              <a:buNone/>
            </a:pPr>
            <a:endParaRPr lang="it-IT" altLang="it-IT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contenuto 2"/>
          <p:cNvSpPr>
            <a:spLocks noGrp="1"/>
          </p:cNvSpPr>
          <p:nvPr>
            <p:ph idx="1"/>
          </p:nvPr>
        </p:nvSpPr>
        <p:spPr>
          <a:xfrm>
            <a:off x="468313" y="1844675"/>
            <a:ext cx="8218487" cy="1944688"/>
          </a:xfrm>
        </p:spPr>
        <p:txBody>
          <a:bodyPr/>
          <a:lstStyle/>
          <a:p>
            <a:pPr marL="0" indent="0" algn="just">
              <a:lnSpc>
                <a:spcPts val="38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it-IT" altLang="it-IT" dirty="0" smtClean="0"/>
              <a:t>La Piattaforma è uno spazio per potenziare la partecipazione attiva dei diversi tipi di  </a:t>
            </a:r>
          </a:p>
          <a:p>
            <a:pPr marL="0" indent="0" algn="just">
              <a:lnSpc>
                <a:spcPts val="38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it-IT" altLang="it-IT" dirty="0" smtClean="0"/>
              <a:t>			</a:t>
            </a:r>
            <a:r>
              <a:rPr lang="it-IT" altLang="it-IT" sz="3600" dirty="0" err="1" smtClean="0"/>
              <a:t>Stakeholder</a:t>
            </a:r>
            <a:endParaRPr lang="it-IT" altLang="it-IT" sz="3600" dirty="0" smtClean="0"/>
          </a:p>
        </p:txBody>
      </p:sp>
      <p:sp>
        <p:nvSpPr>
          <p:cNvPr id="9220" name="CasellaDiTesto 1"/>
          <p:cNvSpPr txBox="1">
            <a:spLocks noChangeArrowheads="1"/>
          </p:cNvSpPr>
          <p:nvPr/>
        </p:nvSpPr>
        <p:spPr bwMode="auto">
          <a:xfrm>
            <a:off x="4500562" y="4572008"/>
            <a:ext cx="4175125" cy="1754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2800" dirty="0" smtClean="0"/>
              <a:t>Principali </a:t>
            </a:r>
            <a:r>
              <a:rPr lang="it-IT" altLang="it-IT" sz="2800" dirty="0"/>
              <a:t>Stakeholder</a:t>
            </a:r>
            <a:br>
              <a:rPr lang="it-IT" altLang="it-IT" sz="2800" dirty="0"/>
            </a:br>
            <a:r>
              <a:rPr lang="it-IT" altLang="it-IT" sz="2000" dirty="0" smtClean="0"/>
              <a:t>(per ciascun </a:t>
            </a:r>
            <a:r>
              <a:rPr lang="it-IT" altLang="it-IT" sz="2000" dirty="0"/>
              <a:t>TSG)</a:t>
            </a:r>
          </a:p>
          <a:p>
            <a:pPr algn="ctr" eaLnBrk="1" hangingPunct="1"/>
            <a:r>
              <a:rPr lang="it-IT" altLang="it-IT" sz="1200" dirty="0"/>
              <a:t> </a:t>
            </a:r>
          </a:p>
          <a:p>
            <a:pPr algn="ctr" eaLnBrk="1" hangingPunct="1"/>
            <a:r>
              <a:rPr lang="it-IT" altLang="it-IT" sz="2800" dirty="0" err="1"/>
              <a:t>Other</a:t>
            </a:r>
            <a:r>
              <a:rPr lang="it-IT" altLang="it-IT" sz="2800" dirty="0"/>
              <a:t> </a:t>
            </a:r>
            <a:r>
              <a:rPr lang="it-IT" altLang="it-IT" sz="2800" dirty="0" err="1"/>
              <a:t>Stakeholder</a:t>
            </a:r>
            <a:endParaRPr lang="it-IT" altLang="it-IT" sz="2800" dirty="0"/>
          </a:p>
          <a:p>
            <a:pPr algn="ctr" eaLnBrk="1" hangingPunct="1"/>
            <a:r>
              <a:rPr lang="it-IT" altLang="it-IT" sz="2000" dirty="0"/>
              <a:t>       </a:t>
            </a:r>
            <a:r>
              <a:rPr lang="it-IT" altLang="it-IT" sz="2000" dirty="0" smtClean="0"/>
              <a:t>(per ciascun </a:t>
            </a:r>
            <a:r>
              <a:rPr lang="it-IT" altLang="it-IT" sz="2000" dirty="0"/>
              <a:t>TSG)</a:t>
            </a:r>
          </a:p>
        </p:txBody>
      </p:sp>
      <p:sp>
        <p:nvSpPr>
          <p:cNvPr id="9221" name="CasellaDiTesto 6"/>
          <p:cNvSpPr txBox="1">
            <a:spLocks noChangeArrowheads="1"/>
          </p:cNvSpPr>
          <p:nvPr/>
        </p:nvSpPr>
        <p:spPr bwMode="auto">
          <a:xfrm>
            <a:off x="357158" y="4643446"/>
            <a:ext cx="3744913" cy="954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it-IT" altLang="it-IT" sz="2800" dirty="0"/>
              <a:t>Key </a:t>
            </a:r>
            <a:r>
              <a:rPr lang="it-IT" altLang="it-IT" sz="2800" dirty="0" err="1"/>
              <a:t>Implementers</a:t>
            </a:r>
            <a:r>
              <a:rPr lang="it-IT" altLang="it-IT" sz="2800" dirty="0"/>
              <a:t> (G.B. / TSG </a:t>
            </a:r>
            <a:r>
              <a:rPr lang="it-IT" altLang="it-IT" sz="2800" dirty="0" err="1"/>
              <a:t>etc</a:t>
            </a:r>
            <a:r>
              <a:rPr lang="it-IT" altLang="it-IT" sz="2800" dirty="0"/>
              <a:t>..)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1EB7D98E-590B-4BC7-88DF-25C5A39D9CFA}"/>
              </a:ext>
            </a:extLst>
          </p:cNvPr>
          <p:cNvCxnSpPr>
            <a:cxnSpLocks/>
          </p:cNvCxnSpPr>
          <p:nvPr/>
        </p:nvCxnSpPr>
        <p:spPr>
          <a:xfrm flipH="1">
            <a:off x="2574925" y="3740150"/>
            <a:ext cx="1093788" cy="6477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6BA8A8E0-7A42-4D59-9067-F3C60A964892}"/>
              </a:ext>
            </a:extLst>
          </p:cNvPr>
          <p:cNvCxnSpPr>
            <a:cxnSpLocks/>
          </p:cNvCxnSpPr>
          <p:nvPr/>
        </p:nvCxnSpPr>
        <p:spPr>
          <a:xfrm>
            <a:off x="5126038" y="3700463"/>
            <a:ext cx="1298575" cy="77628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FFC9856C-97F3-4EE6-8B2C-28416E2685D5}"/>
              </a:ext>
            </a:extLst>
          </p:cNvPr>
          <p:cNvSpPr/>
          <p:nvPr/>
        </p:nvSpPr>
        <p:spPr>
          <a:xfrm>
            <a:off x="3071802" y="3000372"/>
            <a:ext cx="2555875" cy="571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contenuto 2"/>
          <p:cNvSpPr>
            <a:spLocks noGrp="1"/>
          </p:cNvSpPr>
          <p:nvPr>
            <p:ph idx="1"/>
          </p:nvPr>
        </p:nvSpPr>
        <p:spPr>
          <a:xfrm>
            <a:off x="149225" y="1844675"/>
            <a:ext cx="8845550" cy="5762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it-IT" altLang="it-IT" sz="2800" dirty="0" smtClean="0"/>
              <a:t>Questo processo necessita  di un supporto organizzativo</a:t>
            </a:r>
          </a:p>
        </p:txBody>
      </p:sp>
      <p:pic>
        <p:nvPicPr>
          <p:cNvPr id="14340" name="Immagine 2" descr="Immagine che contiene testo, screenshot&#10;&#10;Descrizione generata con affidabilità elev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2492375"/>
            <a:ext cx="5526088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Segnaposto contenuto 2"/>
          <p:cNvSpPr txBox="1">
            <a:spLocks/>
          </p:cNvSpPr>
          <p:nvPr/>
        </p:nvSpPr>
        <p:spPr bwMode="auto">
          <a:xfrm>
            <a:off x="5003800" y="2709863"/>
            <a:ext cx="40322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ts val="26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altLang="it-IT" sz="2300" b="1" dirty="0">
                <a:latin typeface="Calibri" pitchFamily="34" charset="0"/>
              </a:rPr>
              <a:t>1 Stakeholder Platform Manager </a:t>
            </a:r>
            <a:r>
              <a:rPr lang="it-IT" altLang="it-IT" sz="2300" dirty="0">
                <a:latin typeface="Calibri" pitchFamily="34" charset="0"/>
              </a:rPr>
              <a:t>(</a:t>
            </a:r>
            <a:r>
              <a:rPr lang="it-IT" altLang="it-IT" sz="2300" dirty="0" smtClean="0">
                <a:latin typeface="Calibri" pitchFamily="34" charset="0"/>
              </a:rPr>
              <a:t>procedura </a:t>
            </a:r>
            <a:r>
              <a:rPr lang="it-IT" altLang="it-IT" sz="2300" dirty="0">
                <a:latin typeface="Calibri" pitchFamily="34" charset="0"/>
              </a:rPr>
              <a:t>in progress)</a:t>
            </a:r>
          </a:p>
          <a:p>
            <a:pPr lvl="1">
              <a:lnSpc>
                <a:spcPts val="2600"/>
              </a:lnSpc>
              <a:spcBef>
                <a:spcPct val="20000"/>
              </a:spcBef>
              <a:buFont typeface="Arial" pitchFamily="34" charset="0"/>
              <a:buNone/>
            </a:pPr>
            <a:endParaRPr lang="it-IT" altLang="it-IT" sz="2300" dirty="0">
              <a:latin typeface="Calibri" pitchFamily="34" charset="0"/>
            </a:endParaRPr>
          </a:p>
          <a:p>
            <a:pPr lvl="1">
              <a:lnSpc>
                <a:spcPts val="26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altLang="it-IT" sz="2300" b="1" dirty="0">
                <a:latin typeface="Calibri" pitchFamily="34" charset="0"/>
              </a:rPr>
              <a:t>4 Platform Pillar </a:t>
            </a:r>
            <a:r>
              <a:rPr lang="it-IT" altLang="it-IT" sz="2300" b="1" dirty="0" err="1">
                <a:latin typeface="Calibri" pitchFamily="34" charset="0"/>
              </a:rPr>
              <a:t>Managers</a:t>
            </a:r>
            <a:r>
              <a:rPr lang="it-IT" altLang="it-IT" sz="2300" dirty="0">
                <a:latin typeface="Calibri" pitchFamily="34" charset="0"/>
              </a:rPr>
              <a:t/>
            </a:r>
            <a:br>
              <a:rPr lang="it-IT" altLang="it-IT" sz="2300" dirty="0">
                <a:latin typeface="Calibri" pitchFamily="34" charset="0"/>
              </a:rPr>
            </a:br>
            <a:r>
              <a:rPr lang="it-IT" altLang="it-IT" sz="2300" dirty="0" smtClean="0">
                <a:latin typeface="Calibri" pitchFamily="34" charset="0"/>
              </a:rPr>
              <a:t>anche in questo caso le procedure sono in progress </a:t>
            </a:r>
            <a:endParaRPr lang="it-IT" altLang="it-IT" sz="23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0034" y="1142984"/>
            <a:ext cx="8229600" cy="5286412"/>
          </a:xfrm>
        </p:spPr>
        <p:txBody>
          <a:bodyPr/>
          <a:lstStyle/>
          <a:p>
            <a:pPr>
              <a:buNone/>
            </a:pPr>
            <a:r>
              <a:rPr lang="it-IT" sz="2200" smtClean="0"/>
              <a:t>Il Regolamento UE n. 1303/2013 del Parlamento e del Consiglio Europeo definisce così la "strategia macroregionale" –: “un quadro integrato riconosciuto ed approvato dal Consiglio Europeo, che potrebbe essere sostenuto dai fondi SIE tra gli altri, per affrontare sfide comuni riguardanti un'area geografica definita, connesse agli Stati membri e ai paesi terzi situati nella stessa area geografica, che beneficiano così di una cooperazione rafforzata che contribuisce al conseguimento della coesione economica, sociale e territoriale”.</a:t>
            </a:r>
            <a:br>
              <a:rPr lang="it-IT" sz="2200" smtClean="0"/>
            </a:br>
            <a:r>
              <a:rPr lang="it-IT" sz="2200" smtClean="0"/>
              <a:t>La Commissione Europea le ha dunque definite come aree funzionali, in quanto vengono definite in funzione delle sfide e delle opportunità comuni. Nella Macro-Regione il termine “regione” è inteso come “area”, caratterizzata da determinate problematiche, e non indica dunque un territorio delimitato da specifici confini.</a:t>
            </a: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>
                <a:sym typeface="Calibri"/>
              </a:rPr>
              <a:pPr lvl="0"/>
              <a:t>3</a:t>
            </a:fld>
            <a:endParaRPr lang="en-US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243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217580"/>
          </a:xfrm>
        </p:spPr>
        <p:txBody>
          <a:bodyPr/>
          <a:lstStyle/>
          <a:p>
            <a:pPr indent="0">
              <a:buNone/>
            </a:pPr>
            <a:r>
              <a:rPr lang="it-IT" sz="2400" dirty="0" smtClean="0"/>
              <a:t>In altri termini:</a:t>
            </a:r>
          </a:p>
          <a:p>
            <a:r>
              <a:rPr lang="it-IT" sz="2400" dirty="0" smtClean="0"/>
              <a:t>Sono un nuovo modo di concepire la </a:t>
            </a:r>
            <a:r>
              <a:rPr lang="it-IT" sz="2400" dirty="0" err="1" smtClean="0"/>
              <a:t>governance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Coinvolgere tutti i tipi di portatori di interesse per ridisegnare il futuro dell’Europa: è la vera essenza delle Strategie macro regionali</a:t>
            </a:r>
          </a:p>
          <a:p>
            <a:r>
              <a:rPr lang="it-IT" sz="2400" dirty="0" smtClean="0"/>
              <a:t>Propongono un approccio pragmatico nell’affrontare sfide comuni  che nessun Paese sarebbe in grado di affrontare da solo (ambiente- inquinamento- connettività-mercato del lavoro…)</a:t>
            </a:r>
          </a:p>
          <a:p>
            <a:r>
              <a:rPr lang="it-IT" sz="2400" dirty="0" smtClean="0"/>
              <a:t>Approccio partecipativo  che   condiziona il livello politico dal basso</a:t>
            </a:r>
          </a:p>
          <a:p>
            <a:r>
              <a:rPr lang="it-IT" sz="2400" dirty="0" smtClean="0"/>
              <a:t>Allineamento dei fondi per la soluzione dei problemi (nazionale-regionale e locale)</a:t>
            </a:r>
            <a:endParaRPr lang="en-GB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4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72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655633"/>
          </a:xfrm>
        </p:spPr>
        <p:txBody>
          <a:bodyPr>
            <a:normAutofit fontScale="90000"/>
          </a:bodyPr>
          <a:lstStyle/>
          <a:p>
            <a:r>
              <a:rPr lang="it-IT" sz="2700" dirty="0" smtClean="0">
                <a:solidFill>
                  <a:srgbClr val="C00000"/>
                </a:solidFill>
              </a:rPr>
              <a:t/>
            </a:r>
            <a:br>
              <a:rPr lang="it-IT" sz="2700" dirty="0" smtClean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sz="3100" dirty="0" smtClean="0">
                <a:solidFill>
                  <a:srgbClr val="C00000"/>
                </a:solidFill>
              </a:rPr>
              <a:t>Le Strategie Macroregionali EU </a:t>
            </a:r>
            <a:r>
              <a:rPr lang="it-IT" sz="3100" dirty="0">
                <a:solidFill>
                  <a:srgbClr val="C00000"/>
                </a:solidFill>
              </a:rPr>
              <a:t/>
            </a:r>
            <a:br>
              <a:rPr lang="it-IT" sz="3100" dirty="0">
                <a:solidFill>
                  <a:srgbClr val="C00000"/>
                </a:solidFill>
              </a:rPr>
            </a:br>
            <a:endParaRPr lang="it-IT" sz="3100" dirty="0">
              <a:solidFill>
                <a:srgbClr val="C00000"/>
              </a:solidFill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9429816" cy="5643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6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335756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sz="2700" dirty="0">
                <a:solidFill>
                  <a:srgbClr val="0070C0"/>
                </a:solidFill>
              </a:rPr>
              <a:t>EUSAIR, acronimo di </a:t>
            </a:r>
            <a:r>
              <a:rPr lang="it-IT" sz="2700" dirty="0" err="1">
                <a:solidFill>
                  <a:srgbClr val="0070C0"/>
                </a:solidFill>
              </a:rPr>
              <a:t>EUropean</a:t>
            </a:r>
            <a:r>
              <a:rPr lang="it-IT" sz="2700" dirty="0">
                <a:solidFill>
                  <a:srgbClr val="0070C0"/>
                </a:solidFill>
              </a:rPr>
              <a:t> </a:t>
            </a:r>
            <a:r>
              <a:rPr lang="it-IT" sz="2700" dirty="0" err="1">
                <a:solidFill>
                  <a:srgbClr val="0070C0"/>
                </a:solidFill>
              </a:rPr>
              <a:t>Strategy</a:t>
            </a:r>
            <a:r>
              <a:rPr lang="it-IT" sz="2700" dirty="0">
                <a:solidFill>
                  <a:srgbClr val="0070C0"/>
                </a:solidFill>
              </a:rPr>
              <a:t> for the </a:t>
            </a:r>
            <a:r>
              <a:rPr lang="it-IT" sz="2700" dirty="0" err="1">
                <a:solidFill>
                  <a:srgbClr val="0070C0"/>
                </a:solidFill>
              </a:rPr>
              <a:t>Adriatic</a:t>
            </a:r>
            <a:r>
              <a:rPr lang="it-IT" sz="2700" dirty="0">
                <a:solidFill>
                  <a:srgbClr val="0070C0"/>
                </a:solidFill>
              </a:rPr>
              <a:t> and </a:t>
            </a:r>
            <a:r>
              <a:rPr lang="it-IT" sz="2700" dirty="0" err="1">
                <a:solidFill>
                  <a:srgbClr val="0070C0"/>
                </a:solidFill>
              </a:rPr>
              <a:t>Ionian</a:t>
            </a:r>
            <a:r>
              <a:rPr lang="it-IT" sz="2700" dirty="0">
                <a:solidFill>
                  <a:srgbClr val="0070C0"/>
                </a:solidFill>
              </a:rPr>
              <a:t> </a:t>
            </a:r>
            <a:r>
              <a:rPr lang="it-IT" sz="2700" dirty="0" err="1">
                <a:solidFill>
                  <a:srgbClr val="0070C0"/>
                </a:solidFill>
              </a:rPr>
              <a:t>Region</a:t>
            </a:r>
            <a:r>
              <a:rPr lang="it-IT" sz="2700" dirty="0">
                <a:solidFill>
                  <a:srgbClr val="0070C0"/>
                </a:solidFill>
              </a:rPr>
              <a:t> (Strategia Europea per la Regione Adriatico </a:t>
            </a:r>
            <a:r>
              <a:rPr lang="it-IT" sz="2700" dirty="0" smtClean="0">
                <a:solidFill>
                  <a:srgbClr val="0070C0"/>
                </a:solidFill>
              </a:rPr>
              <a:t>– Ionica</a:t>
            </a:r>
            <a:r>
              <a:rPr lang="it-IT" sz="2700" dirty="0">
                <a:solidFill>
                  <a:srgbClr val="0070C0"/>
                </a:solidFill>
              </a:rPr>
              <a:t>) è una Strategia </a:t>
            </a:r>
            <a:r>
              <a:rPr lang="it-IT" sz="2700" dirty="0" err="1">
                <a:solidFill>
                  <a:srgbClr val="0070C0"/>
                </a:solidFill>
              </a:rPr>
              <a:t>Macroregionale</a:t>
            </a:r>
            <a:r>
              <a:rPr lang="it-IT" sz="2700" dirty="0">
                <a:solidFill>
                  <a:srgbClr val="0070C0"/>
                </a:solidFill>
              </a:rPr>
              <a:t>, adottata dal Consiglio Europeo nell’ottobre del 2014 che coinvolge 8 Paesi (4 Stati membri UE Italia, Slovenia, Croazia e Grecia e 4 Paesi candidati Bosnia-Erzegovina, Albania, Montenegro e Serbia</a:t>
            </a:r>
            <a:r>
              <a:rPr lang="it-IT" sz="2700" dirty="0" smtClean="0">
                <a:solidFill>
                  <a:srgbClr val="0070C0"/>
                </a:solidFill>
              </a:rPr>
              <a:t>).</a:t>
            </a: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700" dirty="0" smtClean="0">
                <a:solidFill>
                  <a:srgbClr val="C00000"/>
                </a:solidFill>
              </a:rPr>
              <a:t>L’obiettivo </a:t>
            </a:r>
            <a:r>
              <a:rPr lang="it-IT" sz="2700" dirty="0">
                <a:solidFill>
                  <a:srgbClr val="C00000"/>
                </a:solidFill>
              </a:rPr>
              <a:t>della Strategia è promuovere il benessere economico e sociale dei cittadini della regione, creare sinergie e favorire il coordinamento delle politiche dei territori coinvolti, dare nuovo slancio alla cooperazione per incentivare la crescita economica, la nascita di nuovi posti di lavoro, l’attrattività e la competitività </a:t>
            </a:r>
            <a:r>
              <a:rPr lang="it-IT" sz="2700" dirty="0" smtClean="0">
                <a:solidFill>
                  <a:srgbClr val="C00000"/>
                </a:solidFill>
              </a:rPr>
              <a:t>dell’intera area</a:t>
            </a:r>
            <a:r>
              <a:rPr lang="it-IT" sz="2700" dirty="0">
                <a:solidFill>
                  <a:srgbClr val="C00000"/>
                </a:solidFill>
              </a:rPr>
              <a:t>.</a:t>
            </a:r>
            <a:r>
              <a:rPr lang="it-IT" dirty="0">
                <a:solidFill>
                  <a:srgbClr val="C00000"/>
                </a:solidFill>
              </a:rPr>
              <a:t/>
            </a:r>
            <a:br>
              <a:rPr lang="it-IT" dirty="0">
                <a:solidFill>
                  <a:srgbClr val="C00000"/>
                </a:solidFill>
              </a:rPr>
            </a:b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857224" y="1071546"/>
            <a:ext cx="7772400" cy="727071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Paesi</a:t>
            </a:r>
            <a:r>
              <a:rPr lang="en-US" dirty="0" smtClean="0">
                <a:solidFill>
                  <a:srgbClr val="C00000"/>
                </a:solidFill>
              </a:rPr>
              <a:t> partecipanti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Segnaposto contenuto 5" descr="EC_Adriatic and Ionian Region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14480" y="1928802"/>
            <a:ext cx="4824413" cy="4294188"/>
          </a:xfrm>
        </p:spPr>
      </p:pic>
      <p:sp>
        <p:nvSpPr>
          <p:cNvPr id="8" name="Rettangolo 7"/>
          <p:cNvSpPr/>
          <p:nvPr/>
        </p:nvSpPr>
        <p:spPr>
          <a:xfrm>
            <a:off x="6929422" y="2571744"/>
            <a:ext cx="22145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 smtClean="0">
                <a:solidFill>
                  <a:srgbClr val="C00000"/>
                </a:solidFill>
                <a:ea typeface="Calibri" pitchFamily="34" charset="0"/>
                <a:cs typeface="Lucida Sans Unicode" pitchFamily="34" charset="0"/>
              </a:rPr>
              <a:t>4 Stati membri UE</a:t>
            </a:r>
            <a:endParaRPr lang="it-IT" dirty="0" smtClean="0">
              <a:solidFill>
                <a:srgbClr val="C00000"/>
              </a:solidFill>
              <a:ea typeface="Calibri" pitchFamily="34" charset="0"/>
              <a:cs typeface="Lucida Sans Unicode" pitchFamily="34" charset="0"/>
            </a:endParaRPr>
          </a:p>
          <a:p>
            <a:r>
              <a:rPr lang="it-IT" dirty="0" smtClean="0">
                <a:solidFill>
                  <a:srgbClr val="0070C0"/>
                </a:solidFill>
                <a:ea typeface="Calibri" pitchFamily="34" charset="0"/>
                <a:cs typeface="Lucida Sans Unicode" pitchFamily="34" charset="0"/>
              </a:rPr>
              <a:t>Italia</a:t>
            </a:r>
          </a:p>
          <a:p>
            <a:r>
              <a:rPr lang="it-IT" dirty="0" smtClean="0">
                <a:solidFill>
                  <a:srgbClr val="0070C0"/>
                </a:solidFill>
                <a:ea typeface="Calibri" pitchFamily="34" charset="0"/>
                <a:cs typeface="Lucida Sans Unicode" pitchFamily="34" charset="0"/>
              </a:rPr>
              <a:t>Slovenia</a:t>
            </a:r>
          </a:p>
          <a:p>
            <a:r>
              <a:rPr lang="it-IT" dirty="0" smtClean="0">
                <a:solidFill>
                  <a:srgbClr val="0070C0"/>
                </a:solidFill>
                <a:ea typeface="Calibri" pitchFamily="34" charset="0"/>
                <a:cs typeface="Lucida Sans Unicode" pitchFamily="34" charset="0"/>
              </a:rPr>
              <a:t>Croazia</a:t>
            </a:r>
          </a:p>
          <a:p>
            <a:r>
              <a:rPr lang="it-IT" dirty="0" smtClean="0">
                <a:solidFill>
                  <a:srgbClr val="0070C0"/>
                </a:solidFill>
                <a:ea typeface="Calibri" pitchFamily="34" charset="0"/>
                <a:cs typeface="Lucida Sans Unicode" pitchFamily="34" charset="0"/>
              </a:rPr>
              <a:t>Grecia </a:t>
            </a:r>
          </a:p>
          <a:p>
            <a:r>
              <a:rPr lang="it-IT" b="1" u="sng" dirty="0" smtClean="0">
                <a:solidFill>
                  <a:srgbClr val="C00000"/>
                </a:solidFill>
                <a:ea typeface="Calibri" pitchFamily="34" charset="0"/>
                <a:cs typeface="Lucida Sans Unicode" pitchFamily="34" charset="0"/>
              </a:rPr>
              <a:t>4 Paesi candidati</a:t>
            </a:r>
            <a:r>
              <a:rPr lang="it-IT" b="1" dirty="0" smtClean="0">
                <a:solidFill>
                  <a:srgbClr val="C00000"/>
                </a:solidFill>
                <a:ea typeface="Calibri" pitchFamily="34" charset="0"/>
                <a:cs typeface="Lucida Sans Unicode" pitchFamily="34" charset="0"/>
              </a:rPr>
              <a:t> </a:t>
            </a:r>
          </a:p>
          <a:p>
            <a:r>
              <a:rPr lang="it-IT" dirty="0" smtClean="0">
                <a:solidFill>
                  <a:srgbClr val="0070C0"/>
                </a:solidFill>
                <a:ea typeface="Calibri" pitchFamily="34" charset="0"/>
                <a:cs typeface="Lucida Sans Unicode" pitchFamily="34" charset="0"/>
              </a:rPr>
              <a:t>Bosnia-Erzegovina</a:t>
            </a:r>
          </a:p>
          <a:p>
            <a:r>
              <a:rPr lang="it-IT" dirty="0" smtClean="0">
                <a:solidFill>
                  <a:srgbClr val="0070C0"/>
                </a:solidFill>
                <a:ea typeface="Calibri" pitchFamily="34" charset="0"/>
                <a:cs typeface="Lucida Sans Unicode" pitchFamily="34" charset="0"/>
              </a:rPr>
              <a:t>Albania</a:t>
            </a:r>
          </a:p>
          <a:p>
            <a:r>
              <a:rPr lang="it-IT" dirty="0" smtClean="0">
                <a:solidFill>
                  <a:srgbClr val="0070C0"/>
                </a:solidFill>
                <a:ea typeface="Calibri" pitchFamily="34" charset="0"/>
                <a:cs typeface="Lucida Sans Unicode" pitchFamily="34" charset="0"/>
              </a:rPr>
              <a:t>Montenegro</a:t>
            </a:r>
          </a:p>
          <a:p>
            <a:r>
              <a:rPr lang="it-IT" dirty="0" smtClean="0">
                <a:solidFill>
                  <a:srgbClr val="0070C0"/>
                </a:solidFill>
                <a:ea typeface="Calibri" pitchFamily="34" charset="0"/>
                <a:cs typeface="Lucida Sans Unicode" pitchFamily="34" charset="0"/>
              </a:rPr>
              <a:t>Serbia</a:t>
            </a:r>
          </a:p>
          <a:p>
            <a:r>
              <a:rPr lang="it-IT" b="1" u="sng" dirty="0">
                <a:solidFill>
                  <a:srgbClr val="C00000"/>
                </a:solidFill>
                <a:ea typeface="Calibri" pitchFamily="34" charset="0"/>
                <a:cs typeface="Lucida Sans Unicode" pitchFamily="34" charset="0"/>
              </a:rPr>
              <a:t>14 Regioni Italiane</a:t>
            </a:r>
          </a:p>
          <a:p>
            <a:endParaRPr lang="it-IT" b="1" u="sng" dirty="0" smtClean="0">
              <a:solidFill>
                <a:srgbClr val="C00000"/>
              </a:solidFill>
              <a:ea typeface="Calibri" pitchFamily="34" charset="0"/>
              <a:cs typeface="Lucida Sans Unicode" pitchFamily="34" charset="0"/>
            </a:endParaRPr>
          </a:p>
          <a:p>
            <a:r>
              <a:rPr lang="it-IT" b="1" u="sng" dirty="0" smtClean="0">
                <a:solidFill>
                  <a:srgbClr val="C00000"/>
                </a:solidFill>
                <a:ea typeface="Calibri" pitchFamily="34" charset="0"/>
                <a:cs typeface="Lucida Sans Unicode" pitchFamily="34" charset="0"/>
              </a:rPr>
              <a:t>70 </a:t>
            </a:r>
            <a:r>
              <a:rPr lang="it-IT" b="1" u="sng" dirty="0">
                <a:solidFill>
                  <a:srgbClr val="C00000"/>
                </a:solidFill>
                <a:ea typeface="Calibri" pitchFamily="34" charset="0"/>
                <a:cs typeface="Lucida Sans Unicode" pitchFamily="34" charset="0"/>
              </a:rPr>
              <a:t>milioni di abitanti</a:t>
            </a:r>
          </a:p>
        </p:txBody>
      </p:sp>
    </p:spTree>
    <p:extLst>
      <p:ext uri="{BB962C8B-B14F-4D97-AF65-F5344CB8AC3E}">
        <p14:creationId xmlns:p14="http://schemas.microsoft.com/office/powerpoint/2010/main" val="12080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217580"/>
          </a:xfrm>
        </p:spPr>
        <p:txBody>
          <a:bodyPr/>
          <a:lstStyle/>
          <a:p>
            <a:pPr indent="0">
              <a:buNone/>
            </a:pPr>
            <a:endParaRPr lang="it-IT" sz="2800" dirty="0" smtClean="0"/>
          </a:p>
          <a:p>
            <a:pPr indent="0">
              <a:buNone/>
            </a:pPr>
            <a:r>
              <a:rPr lang="it-IT" sz="2800" dirty="0" smtClean="0"/>
              <a:t>Valore aggiunto macroregionale</a:t>
            </a:r>
          </a:p>
          <a:p>
            <a:pPr indent="424800"/>
            <a:r>
              <a:rPr lang="it-IT" sz="2800" dirty="0" smtClean="0"/>
              <a:t>Apprendimento tra Paesi </a:t>
            </a:r>
          </a:p>
          <a:p>
            <a:pPr indent="424800"/>
            <a:r>
              <a:rPr lang="it-IT" sz="2800" dirty="0" smtClean="0"/>
              <a:t>Apprendimento dei Paesi in </a:t>
            </a:r>
            <a:r>
              <a:rPr lang="it-IT" sz="2800" dirty="0" err="1" smtClean="0"/>
              <a:t>pre</a:t>
            </a:r>
            <a:r>
              <a:rPr lang="it-IT" sz="2800" dirty="0" smtClean="0"/>
              <a:t> adesione</a:t>
            </a:r>
          </a:p>
          <a:p>
            <a:pPr indent="424800"/>
            <a:r>
              <a:rPr lang="it-IT" sz="2800" b="1" dirty="0" err="1" smtClean="0"/>
              <a:t>Governance</a:t>
            </a:r>
            <a:r>
              <a:rPr lang="it-IT" sz="2800" b="1" dirty="0" smtClean="0"/>
              <a:t> Multilivello</a:t>
            </a:r>
          </a:p>
          <a:p>
            <a:pPr indent="424800"/>
            <a:r>
              <a:rPr lang="it-IT" sz="2800" dirty="0" smtClean="0"/>
              <a:t>Senso di appartenenza ad un’Unica Regione  </a:t>
            </a:r>
          </a:p>
          <a:p>
            <a:pPr indent="424800">
              <a:buNone/>
            </a:pPr>
            <a:r>
              <a:rPr lang="it-IT" sz="2800" dirty="0" smtClean="0"/>
              <a:t>superando i nazionalismi</a:t>
            </a:r>
            <a:endParaRPr lang="en-GB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8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0086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1547812" y="4857750"/>
            <a:ext cx="6767512" cy="77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571472" y="1182124"/>
            <a:ext cx="7960968" cy="48186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spcBef>
                <a:spcPts val="1000"/>
              </a:spcBef>
              <a:buClr>
                <a:srgbClr val="666666"/>
              </a:buClr>
              <a:buSzPct val="100000"/>
            </a:pP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GOVERNANCE MULTILIVELLO</a:t>
            </a:r>
          </a:p>
          <a:p>
            <a:pPr marL="342900" lvl="0" indent="-342900" algn="just">
              <a:spcBef>
                <a:spcPts val="1000"/>
              </a:spcBef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È un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metodo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lavorativo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comporta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tempo ,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consapevolezza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competenze</a:t>
            </a:r>
            <a:endParaRPr lang="en-US" sz="2200" dirty="0" smtClea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1000"/>
              </a:spcBef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Come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sta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attuando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lvl="0" algn="just">
              <a:spcBef>
                <a:spcPts val="1000"/>
              </a:spcBef>
              <a:buClr>
                <a:srgbClr val="666666"/>
              </a:buClr>
              <a:buSzPct val="100000"/>
            </a:pPr>
            <a:endParaRPr lang="en-US" sz="2200" dirty="0" smtClea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spcBef>
                <a:spcPts val="1000"/>
              </a:spcBef>
              <a:buClr>
                <a:srgbClr val="666666"/>
              </a:buClr>
              <a:buSzPct val="100000"/>
            </a:pP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costruzione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della Governance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Multilivello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è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supportata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dal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Progetto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 algn="ctr">
              <a:spcBef>
                <a:spcPts val="1000"/>
              </a:spcBef>
              <a:buClr>
                <a:srgbClr val="666666"/>
              </a:buClr>
              <a:buSzPct val="100000"/>
            </a:pPr>
            <a:r>
              <a:rPr lang="en-US" sz="2200" b="1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“Supporting the Governance of the EUSAIR: FACILITY POINT”</a:t>
            </a:r>
          </a:p>
          <a:p>
            <a:pPr lvl="0" algn="ctr">
              <a:spcBef>
                <a:spcPts val="1000"/>
              </a:spcBef>
              <a:buClr>
                <a:srgbClr val="666666"/>
              </a:buClr>
              <a:buSzPct val="100000"/>
            </a:pP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Asse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IV del </a:t>
            </a:r>
            <a:r>
              <a:rPr lang="en-US" sz="2200" dirty="0" err="1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Programma</a:t>
            </a:r>
            <a:r>
              <a:rPr lang="en-US" sz="220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ADRION</a:t>
            </a:r>
          </a:p>
          <a:p>
            <a:pPr marL="342900" lvl="0" indent="-342900" algn="ctr">
              <a:spcBef>
                <a:spcPts val="1000"/>
              </a:spcBef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1000"/>
              </a:spcBef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Bef>
                <a:spcPts val="1000"/>
              </a:spcBef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537026" y="3495802"/>
            <a:ext cx="6342000" cy="36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25000"/>
              <a:buFont typeface="Ubuntu"/>
              <a:buNone/>
            </a:pPr>
            <a:endParaRPr lang="en-US" sz="24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839</Words>
  <Application>Microsoft Office PowerPoint</Application>
  <PresentationFormat>Presentazione su schermo (4:3)</PresentationFormat>
  <Paragraphs>165</Paragraphs>
  <Slides>22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Calibri Light</vt:lpstr>
      <vt:lpstr>Calibri</vt:lpstr>
      <vt:lpstr>Ubuntu</vt:lpstr>
      <vt:lpstr>Lucida Sans Unicode</vt:lpstr>
      <vt:lpstr>Personalizza struttura</vt:lpstr>
      <vt:lpstr>Tema di Office</vt:lpstr>
      <vt:lpstr> CHIMERA Le Strategie Macro Regionali : laboratori per una nuova Europa</vt:lpstr>
      <vt:lpstr> </vt:lpstr>
      <vt:lpstr>Presentazione standard di PowerPoint</vt:lpstr>
      <vt:lpstr>Presentazione standard di PowerPoint</vt:lpstr>
      <vt:lpstr>  Le Strategie Macroregionali EU  </vt:lpstr>
      <vt:lpstr>EUSAIR, acronimo di EUropean Strategy for the Adriatic and Ionian Region (Strategia Europea per la Regione Adriatico – Ionica) è una Strategia Macroregionale, adottata dal Consiglio Europeo nell’ottobre del 2014 che coinvolge 8 Paesi (4 Stati membri UE Italia, Slovenia, Croazia e Grecia e 4 Paesi candidati Bosnia-Erzegovina, Albania, Montenegro e Serbia).  L’obiettivo della Strategia è promuovere il benessere economico e sociale dei cittadini della regione, creare sinergie e favorire il coordinamento delle politiche dei territori coinvolti, dare nuovo slancio alla cooperazione per incentivare la crescita economica, la nascita di nuovi posti di lavoro, l’attrattività e la competitività dell’intera area. </vt:lpstr>
      <vt:lpstr>Paesi partecipanti</vt:lpstr>
      <vt:lpstr>Presentazione standard di PowerPoint</vt:lpstr>
      <vt:lpstr>Presentazione standard di PowerPoint</vt:lpstr>
      <vt:lpstr>Presentazione standard di PowerPoint</vt:lpstr>
      <vt:lpstr>  IL PROGETTO  Programma ADRION ASSE IV Progetto  FACILITY POINT Supporting the Governance of the EUSAIR Budget  € 11 501 170.00 Lead Partner Government Office for Development and European    Cohesion Policy – SLOVENIA Partners 9 Durata  01 maggio 2016- 31 dicembre 2022 </vt:lpstr>
      <vt:lpstr>Presentazione standard di PowerPoint</vt:lpstr>
      <vt:lpstr>APPLICATION FORM</vt:lpstr>
      <vt:lpstr>APPLICATION FORM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RUOLO DELLE REGIONI NELLA STRATEGIA ADRIATICO-IONICA</dc:title>
  <dc:creator>Donatella Romozzi</dc:creator>
  <cp:lastModifiedBy>Donatella Romozzi</cp:lastModifiedBy>
  <cp:revision>65</cp:revision>
  <cp:lastPrinted>2017-09-05T14:07:15Z</cp:lastPrinted>
  <dcterms:modified xsi:type="dcterms:W3CDTF">2019-09-26T08:37:24Z</dcterms:modified>
</cp:coreProperties>
</file>