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5" r:id="rId5"/>
    <p:sldId id="284" r:id="rId6"/>
    <p:sldId id="294" r:id="rId7"/>
    <p:sldId id="288" r:id="rId8"/>
    <p:sldId id="292" r:id="rId9"/>
    <p:sldId id="297" r:id="rId10"/>
    <p:sldId id="293" r:id="rId11"/>
    <p:sldId id="290" r:id="rId12"/>
    <p:sldId id="289" r:id="rId13"/>
    <p:sldId id="295" r:id="rId14"/>
    <p:sldId id="28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DANO Julie" initials="G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5" autoAdjust="0"/>
    <p:restoredTop sz="95274" autoAdjust="0"/>
  </p:normalViewPr>
  <p:slideViewPr>
    <p:cSldViewPr snapToGrid="0">
      <p:cViewPr>
        <p:scale>
          <a:sx n="63" d="100"/>
          <a:sy n="63" d="100"/>
        </p:scale>
        <p:origin x="344" y="1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D7DFB-E95B-47BA-A3C7-7D0AC89E7EA7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7FD49-BA54-4AAD-9957-759C02749D5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2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BDD53-15D9-4432-AA50-D1100E988442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4D08F-63D2-4D93-B569-16433D11B15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86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32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4D08F-63D2-4D93-B569-16433D11B15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76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93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00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68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833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71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43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1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11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77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94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2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43D5-F665-4419-B092-6832E2374E5D}" type="datetimeFigureOut">
              <a:rPr lang="fr-FR" smtClean="0"/>
              <a:t>26/09/2019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54F8-2A8A-4D90-A82B-1F100662B60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54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hyperlink" Target="mailto:valentina.tirloni@univ-cotedazur.fr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hyperlink" Target="mailto:valentina.tirloni@univ-cotedazur.fr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8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8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jp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3664" y="11266714"/>
            <a:ext cx="12181366" cy="17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6980413" y="57765"/>
            <a:ext cx="2420901" cy="111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9631549" y="175711"/>
            <a:ext cx="2382477" cy="5209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338470" y="2305217"/>
            <a:ext cx="4125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Venue </a:t>
            </a:r>
            <a:r>
              <a:rPr lang="fr-FR" sz="1400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: Trieste</a:t>
            </a:r>
            <a:endParaRPr lang="fr-FR" sz="1400" dirty="0">
              <a:solidFill>
                <a:schemeClr val="accent5">
                  <a:lumMod val="50000"/>
                </a:schemeClr>
              </a:solidFill>
              <a:latin typeface="Montserrat" panose="02000505000000020004" pitchFamily="2" charset="0"/>
            </a:endParaRPr>
          </a:p>
          <a:p>
            <a:pPr algn="ctr"/>
            <a:r>
              <a:rPr lang="fr-FR" sz="1400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date 2019, </a:t>
            </a:r>
            <a:r>
              <a:rPr lang="fr-FR" sz="1400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September</a:t>
            </a:r>
            <a:r>
              <a:rPr lang="fr-FR" sz="1400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the 26th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65485" y="943215"/>
            <a:ext cx="72716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chemeClr val="tx2"/>
              </a:solidFill>
            </a:endParaRPr>
          </a:p>
          <a:p>
            <a:pPr algn="ctr"/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International </a:t>
            </a:r>
            <a:r>
              <a:rPr lang="fr-FR" sz="2000" b="1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Conference</a:t>
            </a:r>
            <a:endParaRPr lang="fr-FR" sz="2000" b="1" dirty="0" smtClean="0">
              <a:solidFill>
                <a:schemeClr val="accent5">
                  <a:lumMod val="50000"/>
                </a:schemeClr>
              </a:solidFill>
              <a:latin typeface="Montserrat" panose="02000505000000020004" pitchFamily="2" charset="0"/>
            </a:endParaRPr>
          </a:p>
          <a:p>
            <a:pPr algn="ctr"/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« Culture and </a:t>
            </a:r>
            <a:r>
              <a:rPr lang="fr-FR" sz="2000" b="1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creativity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 »: </a:t>
            </a:r>
          </a:p>
          <a:p>
            <a:pPr algn="ctr"/>
            <a:r>
              <a:rPr lang="fr-FR" sz="1600" b="1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paving</a:t>
            </a: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the </a:t>
            </a:r>
            <a:r>
              <a:rPr lang="fr-FR" sz="1600" b="1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way</a:t>
            </a:r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to the future of EU </a:t>
            </a:r>
            <a:r>
              <a:rPr lang="fr-FR" sz="1600" b="1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policies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.</a:t>
            </a:r>
          </a:p>
          <a:p>
            <a:pPr algn="ctr"/>
            <a:r>
              <a:rPr lang="fr-FR" sz="2000" b="1" dirty="0" err="1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ChIMERA</a:t>
            </a:r>
            <a:r>
              <a:rPr lang="fr-FR" sz="2000" b="1" dirty="0" smtClean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Final Event</a:t>
            </a:r>
            <a:endParaRPr lang="fr-FR" sz="2000" b="1" dirty="0">
              <a:solidFill>
                <a:schemeClr val="accent5">
                  <a:lumMod val="50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298064" y="3527259"/>
            <a:ext cx="41127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Speaker Name: VALENTINA TIRLONI</a:t>
            </a:r>
          </a:p>
          <a:p>
            <a:pPr algn="ctr"/>
            <a:endParaRPr lang="fr-FR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Title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: Final </a:t>
            </a:r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results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ChIMERA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 MED </a:t>
            </a:r>
            <a:r>
              <a:rPr lang="fr-FR" sz="1600" dirty="0" err="1" smtClean="0">
                <a:solidFill>
                  <a:schemeClr val="accent5">
                    <a:lumMod val="50000"/>
                  </a:schemeClr>
                </a:solidFill>
              </a:rPr>
              <a:t>European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 Project for UNS</a:t>
            </a:r>
          </a:p>
          <a:p>
            <a:pPr algn="ctr"/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Institution: Université Nice Sophia Antipolis UNS</a:t>
            </a:r>
          </a:p>
          <a:p>
            <a:pPr algn="ctr"/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</a:rPr>
              <a:t>E-mail: </a:t>
            </a:r>
            <a:r>
              <a:rPr lang="fr-FR" sz="1600" dirty="0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valentina.tirloni@univ-cotedazur.fr</a:t>
            </a:r>
            <a:endParaRPr lang="fr-FR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572783" y="5542370"/>
            <a:ext cx="144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Logo </a:t>
            </a:r>
            <a:r>
              <a:rPr lang="fr-FR" sz="1600" dirty="0" err="1" smtClean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partner</a:t>
            </a: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15" y="5855005"/>
            <a:ext cx="2211685" cy="9976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l="24735" t="13801" r="26011" b="4743"/>
          <a:stretch/>
        </p:blipFill>
        <p:spPr>
          <a:xfrm>
            <a:off x="-15063" y="10141"/>
            <a:ext cx="6691667" cy="6847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03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5448" y="3244334"/>
            <a:ext cx="1732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499" y="5341278"/>
            <a:ext cx="1698305" cy="11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Nice Short Film Festival, October 11</a:t>
            </a:r>
            <a:r>
              <a:rPr lang="en-GB" baseline="30000" dirty="0" smtClean="0"/>
              <a:t>th</a:t>
            </a:r>
            <a:r>
              <a:rPr lang="en-GB" dirty="0" smtClean="0"/>
              <a:t>-18th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1" y="2196886"/>
            <a:ext cx="5105400" cy="43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24735" t="13801" r="26011" b="4743"/>
          <a:stretch/>
        </p:blipFill>
        <p:spPr>
          <a:xfrm>
            <a:off x="-15063" y="10140"/>
            <a:ext cx="6691667" cy="73777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3664" y="11266714"/>
            <a:ext cx="12181366" cy="17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>
          <a:xfrm>
            <a:off x="6980413" y="57765"/>
            <a:ext cx="2420901" cy="1116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8" t="20180" r="9144"/>
          <a:stretch/>
        </p:blipFill>
        <p:spPr>
          <a:xfrm>
            <a:off x="9631549" y="175711"/>
            <a:ext cx="2382477" cy="5209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338471" y="2343317"/>
            <a:ext cx="4125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rgbClr val="002060"/>
              </a:solidFill>
            </a:endParaRPr>
          </a:p>
          <a:p>
            <a:pPr algn="ctr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Venue : Trieste</a:t>
            </a:r>
          </a:p>
          <a:p>
            <a:pPr algn="ctr"/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date 2019, </a:t>
            </a:r>
            <a:r>
              <a:rPr lang="fr-FR" sz="1400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September</a:t>
            </a:r>
            <a:r>
              <a:rPr lang="fr-FR" sz="1400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the 26th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765485" y="943215"/>
            <a:ext cx="727165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>
              <a:solidFill>
                <a:schemeClr val="tx2"/>
              </a:solidFill>
            </a:endParaRP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International </a:t>
            </a:r>
            <a:r>
              <a:rPr lang="fr-FR" sz="2000" b="1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Conference</a:t>
            </a:r>
            <a:endParaRPr lang="fr-FR" sz="2000" b="1" dirty="0">
              <a:solidFill>
                <a:schemeClr val="accent5">
                  <a:lumMod val="50000"/>
                </a:schemeClr>
              </a:solidFill>
              <a:latin typeface="Montserrat" panose="02000505000000020004" pitchFamily="2" charset="0"/>
            </a:endParaRPr>
          </a:p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« Culture and </a:t>
            </a:r>
            <a:r>
              <a:rPr lang="fr-FR" sz="2000" b="1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creativity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 »: </a:t>
            </a:r>
          </a:p>
          <a:p>
            <a:pPr algn="ctr"/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paving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the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way</a:t>
            </a:r>
            <a:r>
              <a:rPr lang="fr-FR" sz="16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to the future of EU </a:t>
            </a:r>
            <a:r>
              <a:rPr lang="fr-FR" sz="1600" b="1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policies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.</a:t>
            </a:r>
          </a:p>
          <a:p>
            <a:pPr algn="ctr"/>
            <a:r>
              <a:rPr lang="fr-FR" sz="2000" b="1" dirty="0" err="1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ChIMERA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Montserrat" panose="02000505000000020004" pitchFamily="2" charset="0"/>
              </a:rPr>
              <a:t> Final Event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894856" y="3366013"/>
            <a:ext cx="4818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Speaker Name: VALENTINA TIRLONI</a:t>
            </a:r>
          </a:p>
          <a:p>
            <a:pPr algn="ctr"/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fr-FR" sz="1600" dirty="0" err="1">
                <a:solidFill>
                  <a:schemeClr val="accent5">
                    <a:lumMod val="50000"/>
                  </a:schemeClr>
                </a:solidFill>
              </a:rPr>
              <a:t>Title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: Final </a:t>
            </a:r>
            <a:r>
              <a:rPr lang="fr-FR" sz="1600" dirty="0" err="1">
                <a:solidFill>
                  <a:schemeClr val="accent5">
                    <a:lumMod val="50000"/>
                  </a:schemeClr>
                </a:solidFill>
              </a:rPr>
              <a:t>results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 of </a:t>
            </a:r>
            <a:r>
              <a:rPr lang="fr-FR" sz="1600" dirty="0" err="1">
                <a:solidFill>
                  <a:schemeClr val="accent5">
                    <a:lumMod val="50000"/>
                  </a:schemeClr>
                </a:solidFill>
              </a:rPr>
              <a:t>ChIMERA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 MED </a:t>
            </a:r>
            <a:r>
              <a:rPr lang="fr-FR" sz="1600" dirty="0" err="1">
                <a:solidFill>
                  <a:schemeClr val="accent5">
                    <a:lumMod val="50000"/>
                  </a:schemeClr>
                </a:solidFill>
              </a:rPr>
              <a:t>European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 Project for UNS</a:t>
            </a:r>
          </a:p>
          <a:p>
            <a:pPr algn="ctr"/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Institution: Université Nice Sophia Antipolis UNS</a:t>
            </a:r>
          </a:p>
          <a:p>
            <a:pPr algn="ctr"/>
            <a:r>
              <a:rPr lang="fr-FR" sz="1600" dirty="0">
                <a:solidFill>
                  <a:schemeClr val="accent5">
                    <a:lumMod val="50000"/>
                  </a:schemeClr>
                </a:solidFill>
              </a:rPr>
              <a:t>E-mail: </a:t>
            </a:r>
            <a:r>
              <a:rPr lang="fr-FR" sz="1600" dirty="0">
                <a:solidFill>
                  <a:schemeClr val="accent5">
                    <a:lumMod val="50000"/>
                  </a:schemeClr>
                </a:solidFill>
                <a:hlinkClick r:id="rId6"/>
              </a:rPr>
              <a:t>valentina.tirloni@univ-cotedazur.fr</a:t>
            </a:r>
            <a:endParaRPr lang="fr-FR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532462" y="5522214"/>
            <a:ext cx="1447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Logo </a:t>
            </a:r>
            <a:r>
              <a:rPr lang="fr-FR" sz="1600" dirty="0" err="1" smtClean="0">
                <a:solidFill>
                  <a:schemeClr val="accent1">
                    <a:lumMod val="50000"/>
                  </a:schemeClr>
                </a:solidFill>
                <a:latin typeface="Montserrat" panose="02000505000000020004" pitchFamily="2" charset="0"/>
              </a:rPr>
              <a:t>partner</a:t>
            </a: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15" y="5790462"/>
            <a:ext cx="2211685" cy="997665"/>
          </a:xfrm>
          <a:prstGeom prst="rect">
            <a:avLst/>
          </a:prstGeom>
        </p:spPr>
      </p:pic>
      <p:sp>
        <p:nvSpPr>
          <p:cNvPr id="18" name="Larme 17"/>
          <p:cNvSpPr/>
          <p:nvPr/>
        </p:nvSpPr>
        <p:spPr>
          <a:xfrm>
            <a:off x="3771900" y="2232767"/>
            <a:ext cx="2890520" cy="1367684"/>
          </a:xfrm>
          <a:prstGeom prst="teardrop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rgbClr val="084F95"/>
                </a:solidFill>
              </a:rPr>
              <a:t>THANK YOU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2499" y="5341278"/>
            <a:ext cx="1698305" cy="11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97280" y="1645920"/>
            <a:ext cx="93985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A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tighter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relationship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between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University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and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local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actors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in CCI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sector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(public and private)</a:t>
            </a:r>
          </a:p>
          <a:p>
            <a:endParaRPr lang="it-IT" sz="2000" b="1" dirty="0">
              <a:solidFill>
                <a:srgbClr val="084F95"/>
              </a:solidFill>
              <a:latin typeface="Montserrat" panose="02000505000000020004" pitchFamily="2" charset="0"/>
            </a:endParaRPr>
          </a:p>
          <a:p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A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sustainable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economic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model for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University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programes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in creative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writing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sector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(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Storytelling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Institute</a:t>
            </a:r>
            <a:r>
              <a:rPr lang="it-IT" sz="2000" b="1" dirty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and new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programes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with INA)</a:t>
            </a:r>
          </a:p>
          <a:p>
            <a:endParaRPr lang="it-IT" sz="2000" b="1" dirty="0">
              <a:solidFill>
                <a:srgbClr val="084F95"/>
              </a:solidFill>
              <a:latin typeface="Montserrat" panose="02000505000000020004" pitchFamily="2" charset="0"/>
            </a:endParaRPr>
          </a:p>
          <a:p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A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dedicated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Cluster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should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not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be the best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means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to federate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all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the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actors</a:t>
            </a:r>
            <a:endParaRPr lang="it-IT" sz="2000" b="1" dirty="0" smtClean="0">
              <a:solidFill>
                <a:srgbClr val="084F95"/>
              </a:solidFill>
              <a:latin typeface="Montserrat" panose="02000505000000020004" pitchFamily="2" charset="0"/>
            </a:endParaRPr>
          </a:p>
          <a:p>
            <a:endParaRPr lang="it-IT" sz="2000" b="1" dirty="0">
              <a:solidFill>
                <a:srgbClr val="084F95"/>
              </a:solidFill>
              <a:latin typeface="Montserrat" panose="02000505000000020004" pitchFamily="2" charset="0"/>
            </a:endParaRPr>
          </a:p>
          <a:p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Participation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in the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organization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of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activities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within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the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three</a:t>
            </a:r>
            <a:r>
              <a:rPr lang="it-IT" sz="20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20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Festivals</a:t>
            </a:r>
            <a:endParaRPr lang="it-IT" dirty="0">
              <a:solidFill>
                <a:srgbClr val="084F95"/>
              </a:solidFill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84F95"/>
              </a:solidFill>
              <a:latin typeface="Montserrat" panose="02000505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84F95"/>
              </a:solidFill>
              <a:latin typeface="Montserrat" panose="02000505000000020004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26720" y="108857"/>
            <a:ext cx="9815067" cy="1252583"/>
          </a:xfrm>
        </p:spPr>
        <p:txBody>
          <a:bodyPr>
            <a:noAutofit/>
          </a:bodyPr>
          <a:lstStyle/>
          <a:p>
            <a:r>
              <a:rPr lang="it-IT" sz="48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Main</a:t>
            </a:r>
            <a:r>
              <a:rPr lang="it-IT" sz="48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48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results</a:t>
            </a:r>
            <a:r>
              <a:rPr lang="it-IT" sz="48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for UNS and </a:t>
            </a:r>
            <a:r>
              <a:rPr lang="it-IT" sz="48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its</a:t>
            </a:r>
            <a:r>
              <a:rPr lang="it-IT" sz="4800" b="1" dirty="0" smtClean="0">
                <a:solidFill>
                  <a:srgbClr val="084F95"/>
                </a:solidFill>
                <a:latin typeface="Montserrat" panose="02000505000000020004" pitchFamily="2" charset="0"/>
              </a:rPr>
              <a:t> </a:t>
            </a:r>
            <a:r>
              <a:rPr lang="it-IT" sz="4800" b="1" dirty="0" err="1" smtClean="0">
                <a:solidFill>
                  <a:srgbClr val="084F95"/>
                </a:solidFill>
                <a:latin typeface="Montserrat" panose="02000505000000020004" pitchFamily="2" charset="0"/>
              </a:rPr>
              <a:t>environment</a:t>
            </a:r>
            <a:endParaRPr lang="it-IT" sz="4800" b="1" dirty="0">
              <a:solidFill>
                <a:srgbClr val="084F95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Festival </a:t>
            </a:r>
            <a:r>
              <a:rPr lang="en-GB" dirty="0" err="1" smtClean="0"/>
              <a:t>CanneSeries</a:t>
            </a:r>
            <a:r>
              <a:rPr lang="en-GB" dirty="0" smtClean="0"/>
              <a:t>  April from the 8</a:t>
            </a:r>
            <a:r>
              <a:rPr lang="en-GB" baseline="30000" dirty="0" smtClean="0"/>
              <a:t>th</a:t>
            </a:r>
            <a:r>
              <a:rPr lang="en-GB" dirty="0" smtClean="0"/>
              <a:t> to the 11</a:t>
            </a:r>
            <a:r>
              <a:rPr lang="en-GB" baseline="30000" dirty="0" smtClean="0"/>
              <a:t>th</a:t>
            </a:r>
            <a:r>
              <a:rPr lang="en-GB" dirty="0" smtClean="0"/>
              <a:t>, in Cannes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40" y="2377440"/>
            <a:ext cx="5019040" cy="37642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2377439"/>
            <a:ext cx="4747260" cy="3560445"/>
          </a:xfrm>
          <a:prstGeom prst="rect">
            <a:avLst/>
          </a:prstGeom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7" name="Immagin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4111978"/>
            <a:ext cx="5262880" cy="25583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22" y="4028879"/>
            <a:ext cx="5262878" cy="25583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20" y="550086"/>
            <a:ext cx="6016388" cy="2924633"/>
          </a:xfrm>
          <a:prstGeom prst="rect">
            <a:avLst/>
          </a:prstGeom>
        </p:spPr>
      </p:pic>
      <p:pic>
        <p:nvPicPr>
          <p:cNvPr id="7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and new programmes for creative writing and showrunner</a:t>
            </a:r>
            <a:endParaRPr lang="en-GB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4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1690688"/>
            <a:ext cx="10321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RESIDENCES ET PRODUCTIONS ARTISTIQUES (CHAIRE ET ECOLES D’ART) </a:t>
            </a:r>
          </a:p>
          <a:p>
            <a:r>
              <a:rPr lang="fr-FR" sz="2400" dirty="0" smtClean="0"/>
              <a:t>Ecritures </a:t>
            </a:r>
            <a:r>
              <a:rPr lang="fr-FR" sz="2400" dirty="0"/>
              <a:t>et scénarisation Séries TV </a:t>
            </a:r>
            <a:r>
              <a:rPr lang="fr-FR" sz="2400" dirty="0" err="1"/>
              <a:t>Canneseries</a:t>
            </a:r>
            <a:r>
              <a:rPr lang="fr-FR" sz="2400" dirty="0"/>
              <a:t> Institute : </a:t>
            </a:r>
            <a:endParaRPr lang="fr-FR" sz="2400" dirty="0" smtClean="0"/>
          </a:p>
          <a:p>
            <a:r>
              <a:rPr lang="fr-FR" sz="2400" dirty="0" smtClean="0"/>
              <a:t>Chaire </a:t>
            </a:r>
            <a:r>
              <a:rPr lang="fr-FR" sz="2400" dirty="0"/>
              <a:t>Mairie de Cannes - </a:t>
            </a:r>
            <a:r>
              <a:rPr lang="fr-FR" sz="2400" dirty="0" smtClean="0"/>
              <a:t>Université </a:t>
            </a:r>
            <a:r>
              <a:rPr lang="fr-FR" sz="2400" dirty="0"/>
              <a:t>Côte d’Azur – Vivendi Canal Plus – DFFB (février-mars) </a:t>
            </a:r>
          </a:p>
          <a:p>
            <a:r>
              <a:rPr lang="fr-FR" sz="2400" dirty="0" smtClean="0"/>
              <a:t>Ecritures </a:t>
            </a:r>
            <a:r>
              <a:rPr lang="fr-FR" sz="2400" dirty="0"/>
              <a:t>et scénarisation </a:t>
            </a:r>
            <a:r>
              <a:rPr lang="fr-FR" sz="2400" dirty="0" err="1"/>
              <a:t>Storytelling</a:t>
            </a:r>
            <a:r>
              <a:rPr lang="fr-FR" sz="2400" dirty="0"/>
              <a:t> Institute - Chaire Mairie de Cannes - UCA – Vivendi </a:t>
            </a:r>
            <a:r>
              <a:rPr lang="fr-FR" sz="2400" dirty="0" smtClean="0"/>
              <a:t>Canal</a:t>
            </a:r>
            <a:r>
              <a:rPr lang="fr-FR" sz="2400" dirty="0"/>
              <a:t>+ – UCLA Theater Film and </a:t>
            </a:r>
            <a:r>
              <a:rPr lang="fr-FR" sz="2400" dirty="0" err="1"/>
              <a:t>Television</a:t>
            </a:r>
            <a:r>
              <a:rPr lang="fr-FR" sz="2400" dirty="0"/>
              <a:t> </a:t>
            </a:r>
            <a:r>
              <a:rPr lang="fr-FR" sz="2400" dirty="0" err="1"/>
              <a:t>School</a:t>
            </a:r>
            <a:r>
              <a:rPr lang="fr-FR" sz="2400" dirty="0"/>
              <a:t> (avril-mai)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185921"/>
            <a:ext cx="96321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/>
              <a:t>FORMATIONS COURTES (NIVEAU GRADUATE, EUR CREATES) </a:t>
            </a:r>
          </a:p>
          <a:p>
            <a:r>
              <a:rPr lang="fr-FR" sz="2200" dirty="0" err="1" smtClean="0"/>
              <a:t>Summer</a:t>
            </a:r>
            <a:r>
              <a:rPr lang="fr-FR" sz="2200" dirty="0" smtClean="0"/>
              <a:t> </a:t>
            </a:r>
            <a:r>
              <a:rPr lang="fr-FR" sz="2200" dirty="0" err="1"/>
              <a:t>School</a:t>
            </a:r>
            <a:r>
              <a:rPr lang="fr-FR" sz="2200" dirty="0"/>
              <a:t> UCA – INA : Design d’expériences numériques : réalité virtuelle et réalité </a:t>
            </a:r>
          </a:p>
          <a:p>
            <a:r>
              <a:rPr lang="fr-FR" sz="2200" dirty="0"/>
              <a:t>augmentée (ouverture 2019) </a:t>
            </a:r>
          </a:p>
          <a:p>
            <a:r>
              <a:rPr lang="fr-FR" sz="2200" dirty="0" err="1" smtClean="0"/>
              <a:t>Summer</a:t>
            </a:r>
            <a:r>
              <a:rPr lang="fr-FR" sz="2200" dirty="0" smtClean="0"/>
              <a:t> </a:t>
            </a:r>
            <a:r>
              <a:rPr lang="fr-FR" sz="2200" dirty="0" err="1"/>
              <a:t>School</a:t>
            </a:r>
            <a:r>
              <a:rPr lang="fr-FR" sz="2200" dirty="0"/>
              <a:t> UCA – INA : Formation au métier de </a:t>
            </a:r>
            <a:r>
              <a:rPr lang="fr-FR" sz="2200" dirty="0" err="1"/>
              <a:t>showrunner</a:t>
            </a:r>
            <a:r>
              <a:rPr lang="fr-FR" sz="2200" dirty="0"/>
              <a:t> directeur artistique de </a:t>
            </a:r>
          </a:p>
          <a:p>
            <a:r>
              <a:rPr lang="fr-FR" sz="2200" dirty="0"/>
              <a:t>séries TV (ouverture 2019)</a:t>
            </a:r>
          </a:p>
        </p:txBody>
      </p:sp>
    </p:spTree>
    <p:extLst>
      <p:ext uri="{BB962C8B-B14F-4D97-AF65-F5344CB8AC3E}">
        <p14:creationId xmlns:p14="http://schemas.microsoft.com/office/powerpoint/2010/main" val="21027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080" y="365125"/>
            <a:ext cx="7995921" cy="59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very rich sector for </a:t>
            </a:r>
            <a:r>
              <a:rPr lang="en-GB" dirty="0" err="1" smtClean="0"/>
              <a:t>audiovisual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62" y="1709630"/>
            <a:ext cx="3602198" cy="48029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80" y="1709630"/>
            <a:ext cx="3602198" cy="48029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1709630"/>
            <a:ext cx="2821940" cy="4606816"/>
          </a:xfrm>
          <a:prstGeom prst="rect">
            <a:avLst/>
          </a:prstGeom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7" name="Immagin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Cannes Film Festival  Mai, from the 14</a:t>
            </a:r>
            <a:r>
              <a:rPr lang="en-GB" baseline="30000" dirty="0" smtClean="0"/>
              <a:t>th</a:t>
            </a:r>
            <a:r>
              <a:rPr lang="en-GB" dirty="0" smtClean="0"/>
              <a:t> to the 25th</a:t>
            </a:r>
            <a:endParaRPr lang="en-GB" dirty="0"/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6" name="Immagin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9" y="2552538"/>
            <a:ext cx="6787826" cy="3299638"/>
          </a:xfrm>
          <a:prstGeom prst="rect">
            <a:avLst/>
          </a:prstGeom>
        </p:spPr>
      </p:pic>
      <p:pic>
        <p:nvPicPr>
          <p:cNvPr id="1026" name="Picture 2" descr="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55" y="3783664"/>
            <a:ext cx="4256745" cy="2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7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2804160"/>
            <a:ext cx="5852162" cy="28448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40" y="2804160"/>
            <a:ext cx="5308746" cy="2580640"/>
          </a:xfrm>
          <a:prstGeom prst="rect">
            <a:avLst/>
          </a:prstGeom>
        </p:spPr>
      </p:pic>
      <p:pic>
        <p:nvPicPr>
          <p:cNvPr id="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88" y="5852176"/>
            <a:ext cx="1594612" cy="735047"/>
          </a:xfrm>
          <a:prstGeom prst="rect">
            <a:avLst/>
          </a:prstGeom>
        </p:spPr>
      </p:pic>
      <p:pic>
        <p:nvPicPr>
          <p:cNvPr id="6" name="Immagin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72" y="6316446"/>
            <a:ext cx="1260928" cy="54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454541A46D3E74D9801624A9C0D1CDD" ma:contentTypeVersion="10" ma:contentTypeDescription="Creare un nuovo documento." ma:contentTypeScope="" ma:versionID="3129170c9bc8ba254425eb015fbee613">
  <xsd:schema xmlns:xsd="http://www.w3.org/2001/XMLSchema" xmlns:xs="http://www.w3.org/2001/XMLSchema" xmlns:p="http://schemas.microsoft.com/office/2006/metadata/properties" xmlns:ns2="e7a0db27-10ea-4bee-a55b-557cf25feab1" xmlns:ns3="be288cff-a629-415c-be04-0c1885cb9aea" targetNamespace="http://schemas.microsoft.com/office/2006/metadata/properties" ma:root="true" ma:fieldsID="e70267ca914d3a1501316aaa8116d091" ns2:_="" ns3:_="">
    <xsd:import namespace="e7a0db27-10ea-4bee-a55b-557cf25feab1"/>
    <xsd:import namespace="be288cff-a629-415c-be04-0c1885cb9a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0db27-10ea-4bee-a55b-557cf25fea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88cff-a629-415c-be04-0c1885cb9ae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9ABE9D0-E0AA-4313-ABC4-A0C84132D1FA}"/>
</file>

<file path=customXml/itemProps2.xml><?xml version="1.0" encoding="utf-8"?>
<ds:datastoreItem xmlns:ds="http://schemas.openxmlformats.org/officeDocument/2006/customXml" ds:itemID="{7E01DAB3-21EA-4891-8CB0-E74510FFCA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7B8663-A80E-4981-A7A3-9DDF6324DC2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309</Words>
  <Application>Microsoft Macintosh PowerPoint</Application>
  <PresentationFormat>Grand écran</PresentationFormat>
  <Paragraphs>55</Paragraphs>
  <Slides>11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Agency FB</vt:lpstr>
      <vt:lpstr>Calibri</vt:lpstr>
      <vt:lpstr>Calibri Light</vt:lpstr>
      <vt:lpstr>Montserrat</vt:lpstr>
      <vt:lpstr>Arial</vt:lpstr>
      <vt:lpstr>Thème Office</vt:lpstr>
      <vt:lpstr>Présentation PowerPoint</vt:lpstr>
      <vt:lpstr>Main results for UNS and its environment</vt:lpstr>
      <vt:lpstr>Festival CanneSeries  April from the 8th to the 11th, in Cannes</vt:lpstr>
      <vt:lpstr>Présentation PowerPoint</vt:lpstr>
      <vt:lpstr>Old and new programmes for creative writing and showrunner</vt:lpstr>
      <vt:lpstr>Présentation PowerPoint</vt:lpstr>
      <vt:lpstr>A very rich sector for audiovisual</vt:lpstr>
      <vt:lpstr>Cannes Film Festival  Mai, from the 14th to the 25th</vt:lpstr>
      <vt:lpstr>Présentation PowerPoint</vt:lpstr>
      <vt:lpstr>Nice Short Film Festival, October 11th-18th</vt:lpstr>
      <vt:lpstr>Présentation PowerPoint</vt:lpstr>
    </vt:vector>
  </TitlesOfParts>
  <Company>CCINCA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GIORDANO Julie</dc:creator>
  <cp:lastModifiedBy>Valentina Tirloni</cp:lastModifiedBy>
  <cp:revision>157</cp:revision>
  <dcterms:created xsi:type="dcterms:W3CDTF">2016-11-04T15:19:47Z</dcterms:created>
  <dcterms:modified xsi:type="dcterms:W3CDTF">2019-09-26T07:25:22Z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0x0101008454541A46D3E74D9801624A9C0D1CDD</vt:lpwstr>
  </property>
</Properties>
</file>