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1.xml" ContentType="application/vnd.openxmlformats-officedocument.presentationml.notesSl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 id="2147483684" r:id="rId7"/>
  </p:sldMasterIdLst>
  <p:notesMasterIdLst>
    <p:notesMasterId r:id="rId31"/>
  </p:notesMasterIdLst>
  <p:sldIdLst>
    <p:sldId id="339" r:id="rId8"/>
    <p:sldId id="321" r:id="rId9"/>
    <p:sldId id="334" r:id="rId10"/>
    <p:sldId id="335" r:id="rId11"/>
    <p:sldId id="291" r:id="rId12"/>
    <p:sldId id="336" r:id="rId13"/>
    <p:sldId id="333" r:id="rId14"/>
    <p:sldId id="315" r:id="rId15"/>
    <p:sldId id="318" r:id="rId16"/>
    <p:sldId id="317" r:id="rId17"/>
    <p:sldId id="316" r:id="rId18"/>
    <p:sldId id="323" r:id="rId19"/>
    <p:sldId id="294" r:id="rId20"/>
    <p:sldId id="330" r:id="rId21"/>
    <p:sldId id="322" r:id="rId22"/>
    <p:sldId id="312" r:id="rId23"/>
    <p:sldId id="319" r:id="rId24"/>
    <p:sldId id="331" r:id="rId25"/>
    <p:sldId id="320" r:id="rId26"/>
    <p:sldId id="329" r:id="rId27"/>
    <p:sldId id="337" r:id="rId28"/>
    <p:sldId id="289" r:id="rId29"/>
    <p:sldId id="313" r:id="rId30"/>
  </p:sldIdLst>
  <p:sldSz cx="9144000" cy="6858000" type="screen4x3"/>
  <p:notesSz cx="6724650" cy="98742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39729"/>
    <a:srgbClr val="683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autoAdjust="0"/>
    <p:restoredTop sz="93706" autoAdjust="0"/>
  </p:normalViewPr>
  <p:slideViewPr>
    <p:cSldViewPr showGuides="1">
      <p:cViewPr varScale="1">
        <p:scale>
          <a:sx n="97" d="100"/>
          <a:sy n="97" d="100"/>
        </p:scale>
        <p:origin x="120" y="90"/>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27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693B477C-EEE9-4A76-B0F2-28E23C06BE82}" type="datetimeFigureOut">
              <a:rPr lang="it-IT" smtClean="0"/>
              <a:t>04/10/2017</a:t>
            </a:fld>
            <a:endParaRPr lang="it-IT" dirty="0"/>
          </a:p>
        </p:txBody>
      </p:sp>
      <p:sp>
        <p:nvSpPr>
          <p:cNvPr id="4" name="Segnaposto immagine diapositiva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3100" y="4691063"/>
            <a:ext cx="5378450" cy="4443412"/>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8950"/>
            <a:ext cx="2914650" cy="493713"/>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08413" y="9378950"/>
            <a:ext cx="2914650" cy="493713"/>
          </a:xfrm>
          <a:prstGeom prst="rect">
            <a:avLst/>
          </a:prstGeom>
        </p:spPr>
        <p:txBody>
          <a:bodyPr vert="horz" lIns="91440" tIns="45720" rIns="91440" bIns="45720" rtlCol="0" anchor="b"/>
          <a:lstStyle>
            <a:lvl1pPr algn="r">
              <a:defRPr sz="1200"/>
            </a:lvl1pPr>
          </a:lstStyle>
          <a:p>
            <a:fld id="{48D58EBD-7FB1-4BB9-B59D-AD446EB8086C}" type="slidenum">
              <a:rPr lang="it-IT" smtClean="0"/>
              <a:t>‹N›</a:t>
            </a:fld>
            <a:endParaRPr lang="it-IT" dirty="0"/>
          </a:p>
        </p:txBody>
      </p:sp>
    </p:spTree>
    <p:extLst>
      <p:ext uri="{BB962C8B-B14F-4D97-AF65-F5344CB8AC3E}">
        <p14:creationId xmlns:p14="http://schemas.microsoft.com/office/powerpoint/2010/main" val="77524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3607" indent="-283607" algn="just">
              <a:buFont typeface="Calibri" panose="020F0502020204030204" pitchFamily="34" charset="0"/>
              <a:buChar char="­"/>
            </a:pPr>
            <a:endParaRPr lang="it-IT" sz="1600" dirty="0"/>
          </a:p>
          <a:p>
            <a:endParaRPr lang="it-IT" dirty="0"/>
          </a:p>
        </p:txBody>
      </p:sp>
      <p:sp>
        <p:nvSpPr>
          <p:cNvPr id="4" name="Segnaposto numero diapositiva 3"/>
          <p:cNvSpPr>
            <a:spLocks noGrp="1"/>
          </p:cNvSpPr>
          <p:nvPr>
            <p:ph type="sldNum" sz="quarter" idx="10"/>
          </p:nvPr>
        </p:nvSpPr>
        <p:spPr/>
        <p:txBody>
          <a:bodyPr/>
          <a:lstStyle/>
          <a:p>
            <a:fld id="{09DFC249-DC32-6B45-A73E-4BBD79E8A6EE}" type="slidenum">
              <a:rPr lang="it-IT" smtClean="0"/>
              <a:t>13</a:t>
            </a:fld>
            <a:endParaRPr lang="it-IT" dirty="0"/>
          </a:p>
        </p:txBody>
      </p:sp>
    </p:spTree>
    <p:extLst>
      <p:ext uri="{BB962C8B-B14F-4D97-AF65-F5344CB8AC3E}">
        <p14:creationId xmlns:p14="http://schemas.microsoft.com/office/powerpoint/2010/main" val="299767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smtClean="0"/>
              <a:t>The 24 Steps are discrete and can be grouped</a:t>
            </a:r>
            <a:r>
              <a:rPr lang="en-US" baseline="0" noProof="0" dirty="0" smtClean="0"/>
              <a:t> into six themes. Each step should be done in numerical order with the understanding that in each step you will learn things that will prompt you to revise the work you have done in earlier steps. These themes present a general outline of how the 24 Steps will help you create a sustainable, innovation-based business. </a:t>
            </a:r>
          </a:p>
          <a:p>
            <a:endParaRPr lang="en-US" baseline="0" noProof="0" dirty="0" smtClean="0"/>
          </a:p>
          <a:p>
            <a:endParaRPr lang="en-US" baseline="0" noProof="0" dirty="0" smtClean="0"/>
          </a:p>
          <a:p>
            <a:endParaRPr lang="en-US" noProof="0" dirty="0"/>
          </a:p>
        </p:txBody>
      </p:sp>
      <p:sp>
        <p:nvSpPr>
          <p:cNvPr id="4" name="Segnaposto numero diapositiva 3"/>
          <p:cNvSpPr>
            <a:spLocks noGrp="1"/>
          </p:cNvSpPr>
          <p:nvPr>
            <p:ph type="sldNum" sz="quarter" idx="10"/>
          </p:nvPr>
        </p:nvSpPr>
        <p:spPr/>
        <p:txBody>
          <a:bodyPr/>
          <a:lstStyle/>
          <a:p>
            <a:fld id="{136B7893-24CB-4044-80EB-38B2D933AF4C}" type="slidenum">
              <a:rPr lang="en-US" smtClean="0"/>
              <a:t>14</a:t>
            </a:fld>
            <a:endParaRPr lang="en-US" dirty="0"/>
          </a:p>
        </p:txBody>
      </p:sp>
    </p:spTree>
    <p:extLst>
      <p:ext uri="{BB962C8B-B14F-4D97-AF65-F5344CB8AC3E}">
        <p14:creationId xmlns:p14="http://schemas.microsoft.com/office/powerpoint/2010/main" val="484997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MSC\COMUNICAZIONE\2015\Immagine coordinata\AREA Science Park\materiali_AREA\LOGO AREA\LOGO AREA SCIENCE P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692658"/>
            <a:ext cx="3995936" cy="282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86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238264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55147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8" name="Segnaposto piè di pagina 7"/>
          <p:cNvSpPr>
            <a:spLocks noGrp="1"/>
          </p:cNvSpPr>
          <p:nvPr>
            <p:ph type="ftr" sz="quarter" idx="11"/>
          </p:nvPr>
        </p:nvSpPr>
        <p:spPr/>
        <p:txBody>
          <a:bodyPr/>
          <a:lstStyle/>
          <a:p>
            <a:endParaRPr lang="en-GB" dirty="0"/>
          </a:p>
        </p:txBody>
      </p:sp>
      <p:sp>
        <p:nvSpPr>
          <p:cNvPr id="9" name="Segnaposto numero diapositiva 8"/>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412557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182585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6" name="Segnaposto piè di pagina 5"/>
          <p:cNvSpPr>
            <a:spLocks noGrp="1"/>
          </p:cNvSpPr>
          <p:nvPr>
            <p:ph type="ftr" sz="quarter" idx="11"/>
          </p:nvPr>
        </p:nvSpPr>
        <p:spPr/>
        <p:txBody>
          <a:bodyPr/>
          <a:lstStyle/>
          <a:p>
            <a:endParaRPr lang="en-GB" dirty="0"/>
          </a:p>
        </p:txBody>
      </p:sp>
      <p:sp>
        <p:nvSpPr>
          <p:cNvPr id="7" name="Segnaposto numero diapositiva 6"/>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384970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84239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186210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siness_cre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2228722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MSC\COMUNICAZIONE\2015\Immagine coordinata\AREA Science Park\materiali_AREA\LOGO AREA\LOGO AREA SCIENCE PAR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11960" y="692658"/>
            <a:ext cx="3995936" cy="282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136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132710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gener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2906366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mp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981808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siness_cre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3925105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ov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3895895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gh_technolo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3011810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9441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1220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1511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408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3506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89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amp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4240026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738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5484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6570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25830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697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MSC\COMUNICAZIONE\2015\Immagine coordinata\AREA Science Park\materiali_AREA\LOGO AREA\LOGO AREA SCIENCE PAR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11960" y="692658"/>
            <a:ext cx="3995936" cy="282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11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269710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mp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332602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siness_cre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321107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ov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267721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reazione_impres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206236750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_technolo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44624"/>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3813269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4960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7462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1216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2251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47233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0528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7031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236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253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nova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53752"/>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2226768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2227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847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ta_tecnolog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53752"/>
            <a:ext cx="8229600" cy="1143000"/>
          </a:xfrm>
        </p:spPr>
        <p:txBody>
          <a:bodyPr>
            <a:noAutofit/>
          </a:bodyPr>
          <a:lstStyle>
            <a:lvl1pPr algn="l">
              <a:defRPr sz="4000">
                <a:solidFill>
                  <a:schemeClr val="tx1">
                    <a:lumMod val="75000"/>
                    <a:lumOff val="25000"/>
                  </a:schemeClr>
                </a:solidFill>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11715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fin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L:\MSC\COMUNICAZIONE\2015\Immagine coordinata\AREA Science Park\materiali_AREA\LOGO AREA\LOGO AREA SCIENCE P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692658"/>
            <a:ext cx="3995936" cy="282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43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401450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9ABDDA3-F996-421E-9AD6-7DA5A404BB3E}" type="datetimeFigureOut">
              <a:rPr lang="en-GB" smtClean="0"/>
              <a:t>04/10/2017</a:t>
            </a:fld>
            <a:endParaRPr lang="en-GB" dirty="0"/>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5D642A82-8315-4173-95D5-30296C6E4ADF}" type="slidenum">
              <a:rPr lang="en-GB" smtClean="0"/>
              <a:t>‹N›</a:t>
            </a:fld>
            <a:endParaRPr lang="en-GB" dirty="0"/>
          </a:p>
        </p:txBody>
      </p:sp>
    </p:spTree>
    <p:extLst>
      <p:ext uri="{BB962C8B-B14F-4D97-AF65-F5344CB8AC3E}">
        <p14:creationId xmlns:p14="http://schemas.microsoft.com/office/powerpoint/2010/main" val="354577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BDDA3-F996-421E-9AD6-7DA5A404BB3E}" type="datetimeFigureOut">
              <a:rPr lang="en-GB" smtClean="0"/>
              <a:t>04/10/2017</a:t>
            </a:fld>
            <a:endParaRPr lang="en-GB"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42A82-8315-4173-95D5-30296C6E4ADF}" type="slidenum">
              <a:rPr lang="en-GB" smtClean="0"/>
              <a:t>‹N›</a:t>
            </a:fld>
            <a:endParaRPr lang="en-GB" dirty="0"/>
          </a:p>
        </p:txBody>
      </p:sp>
    </p:spTree>
    <p:extLst>
      <p:ext uri="{BB962C8B-B14F-4D97-AF65-F5344CB8AC3E}">
        <p14:creationId xmlns:p14="http://schemas.microsoft.com/office/powerpoint/2010/main" val="386273200"/>
      </p:ext>
    </p:extLst>
  </p:cSld>
  <p:clrMap bg1="lt1" tx1="dk1" bg2="lt2" tx2="dk2" accent1="accent1" accent2="accent2" accent3="accent3" accent4="accent4" accent5="accent5" accent6="accent6" hlink="hlink" folHlink="folHlink"/>
  <p:sldLayoutIdLst>
    <p:sldLayoutId id="2147483655" r:id="rId1"/>
    <p:sldLayoutId id="2147483663" r:id="rId2"/>
    <p:sldLayoutId id="2147483654" r:id="rId3"/>
    <p:sldLayoutId id="2147483660" r:id="rId4"/>
    <p:sldLayoutId id="2147483661" r:id="rId5"/>
    <p:sldLayoutId id="2147483662" r:id="rId6"/>
    <p:sldLayoutId id="2147483664" r:id="rId7"/>
    <p:sldLayoutId id="2147483649" r:id="rId8"/>
    <p:sldLayoutId id="2147483650" r:id="rId9"/>
    <p:sldLayoutId id="2147483651" r:id="rId10"/>
    <p:sldLayoutId id="2147483652" r:id="rId11"/>
    <p:sldLayoutId id="2147483653" r:id="rId12"/>
    <p:sldLayoutId id="2147483656" r:id="rId13"/>
    <p:sldLayoutId id="2147483657" r:id="rId14"/>
    <p:sldLayoutId id="2147483658" r:id="rId15"/>
    <p:sldLayoutId id="2147483659" r:id="rId16"/>
    <p:sldLayoutId id="2147483665" r:id="rId1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65020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6F8BCF-8494-4040-ABF0-681E6110967F}"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AB6656-C853-4AF8-B75C-5DA81F567685}"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8774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hemeOverride" Target="../theme/themeOverride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notesSlide" Target="../notesSlides/notesSlide1.xml"/><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slideLayout" Target="../slideLayouts/slideLayout9.xml"/><Relationship Id="rId1" Type="http://schemas.openxmlformats.org/officeDocument/2006/relationships/themeOverride" Target="../theme/themeOverride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7.xml"/><Relationship Id="rId6" Type="http://schemas.microsoft.com/office/2007/relationships/hdphoto" Target="../media/hdphoto3.wdp"/><Relationship Id="rId5" Type="http://schemas.openxmlformats.org/officeDocument/2006/relationships/image" Target="../media/image4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slideLayout" Target="../slideLayouts/slideLayout4.xml"/><Relationship Id="rId1" Type="http://schemas.openxmlformats.org/officeDocument/2006/relationships/themeOverride" Target="../theme/themeOverride9.xml"/><Relationship Id="rId6" Type="http://schemas.openxmlformats.org/officeDocument/2006/relationships/image" Target="../media/image51.png"/><Relationship Id="rId5" Type="http://schemas.microsoft.com/office/2007/relationships/hdphoto" Target="../media/hdphoto4.wdp"/><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8.png"/><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microsoft.com/office/2007/relationships/hdphoto" Target="../media/hdphoto6.wdp"/><Relationship Id="rId5" Type="http://schemas.openxmlformats.org/officeDocument/2006/relationships/image" Target="../media/image52.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7.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8.png"/><Relationship Id="rId7"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hemeOverride" Target="../theme/themeOverride11.xml"/><Relationship Id="rId6" Type="http://schemas.microsoft.com/office/2007/relationships/hdphoto" Target="../media/hdphoto8.wdp"/><Relationship Id="rId5" Type="http://schemas.openxmlformats.org/officeDocument/2006/relationships/image" Target="../media/image58.png"/><Relationship Id="rId10" Type="http://schemas.microsoft.com/office/2007/relationships/hdphoto" Target="../media/hdphoto10.wdp"/><Relationship Id="rId4" Type="http://schemas.openxmlformats.org/officeDocument/2006/relationships/image" Target="../media/image27.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14.emf"/><Relationship Id="rId5" Type="http://schemas.microsoft.com/office/2007/relationships/hdphoto" Target="../media/hdphoto1.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hyperlink" Target="http://www.area.trieste.it/" TargetMode="External"/><Relationship Id="rId5" Type="http://schemas.openxmlformats.org/officeDocument/2006/relationships/hyperlink" Target="http://www.innovationfactory.it/" TargetMode="Externa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hemeOverride" Target="../theme/themeOverride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hemeOverride" Target="../theme/themeOverride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hemeOverride" Target="../theme/themeOverride4.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022360" y="4106333"/>
            <a:ext cx="6790000" cy="2054345"/>
            <a:chOff x="1139460" y="4106333"/>
            <a:chExt cx="6790000" cy="2054345"/>
          </a:xfrm>
        </p:grpSpPr>
        <p:sp>
          <p:nvSpPr>
            <p:cNvPr id="3" name="CasellaDiTesto 2"/>
            <p:cNvSpPr txBox="1"/>
            <p:nvPr/>
          </p:nvSpPr>
          <p:spPr>
            <a:xfrm>
              <a:off x="4393686" y="4955725"/>
              <a:ext cx="3282941" cy="477054"/>
            </a:xfrm>
            <a:prstGeom prst="rect">
              <a:avLst/>
            </a:prstGeom>
            <a:noFill/>
          </p:spPr>
          <p:txBody>
            <a:bodyPr wrap="square" rtlCol="0">
              <a:spAutoFit/>
            </a:bodyPr>
            <a:lstStyle/>
            <a:p>
              <a:pPr algn="r">
                <a:lnSpc>
                  <a:spcPct val="80000"/>
                </a:lnSpc>
              </a:pPr>
              <a:r>
                <a:rPr lang="it-IT" sz="3000" dirty="0" err="1" smtClean="0">
                  <a:solidFill>
                    <a:srgbClr val="3A72A6"/>
                  </a:solidFill>
                  <a:cs typeface="Arial Narrow"/>
                </a:rPr>
                <a:t>October</a:t>
              </a:r>
              <a:r>
                <a:rPr lang="it-IT" sz="3000" dirty="0" smtClean="0">
                  <a:solidFill>
                    <a:srgbClr val="3A72A6"/>
                  </a:solidFill>
                  <a:cs typeface="Arial Narrow"/>
                </a:rPr>
                <a:t> 2017</a:t>
              </a:r>
              <a:endParaRPr lang="it-IT" sz="3000" dirty="0">
                <a:solidFill>
                  <a:srgbClr val="3A72A6"/>
                </a:solidFill>
                <a:cs typeface="Arial Narrow"/>
              </a:endParaRPr>
            </a:p>
          </p:txBody>
        </p:sp>
        <p:sp>
          <p:nvSpPr>
            <p:cNvPr id="4" name="Parentesi quadra chiusa 3"/>
            <p:cNvSpPr/>
            <p:nvPr/>
          </p:nvSpPr>
          <p:spPr>
            <a:xfrm>
              <a:off x="7804771" y="4106333"/>
              <a:ext cx="124689" cy="1974376"/>
            </a:xfrm>
            <a:prstGeom prst="rightBracket">
              <a:avLst/>
            </a:prstGeom>
            <a:ln w="38100" cmpd="sng">
              <a:solidFill>
                <a:srgbClr val="3A72A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b="1" dirty="0"/>
            </a:p>
          </p:txBody>
        </p:sp>
        <p:sp>
          <p:nvSpPr>
            <p:cNvPr id="7" name="CasellaDiTesto 6"/>
            <p:cNvSpPr txBox="1"/>
            <p:nvPr/>
          </p:nvSpPr>
          <p:spPr>
            <a:xfrm>
              <a:off x="1139460" y="5863161"/>
              <a:ext cx="6537452" cy="297517"/>
            </a:xfrm>
            <a:prstGeom prst="rect">
              <a:avLst/>
            </a:prstGeom>
            <a:noFill/>
          </p:spPr>
          <p:txBody>
            <a:bodyPr wrap="square" rtlCol="0">
              <a:spAutoFit/>
            </a:bodyPr>
            <a:lstStyle/>
            <a:p>
              <a:pPr algn="r">
                <a:lnSpc>
                  <a:spcPct val="80000"/>
                </a:lnSpc>
              </a:pPr>
              <a:r>
                <a:rPr lang="it-IT" sz="1600" b="1" dirty="0" smtClean="0">
                  <a:solidFill>
                    <a:schemeClr val="tx1">
                      <a:lumMod val="65000"/>
                      <a:lumOff val="35000"/>
                    </a:schemeClr>
                  </a:solidFill>
                  <a:cs typeface="Arial Narrow"/>
                </a:rPr>
                <a:t>Fabrizio Rovatti </a:t>
              </a:r>
              <a:r>
                <a:rPr lang="it-IT" sz="1400" i="1" dirty="0" smtClean="0">
                  <a:solidFill>
                    <a:schemeClr val="tx1">
                      <a:lumMod val="65000"/>
                      <a:lumOff val="35000"/>
                    </a:schemeClr>
                  </a:solidFill>
                  <a:cs typeface="Arial Narrow"/>
                </a:rPr>
                <a:t>–  </a:t>
              </a:r>
              <a:r>
                <a:rPr lang="it-IT" sz="1400" i="1" dirty="0" err="1" smtClean="0">
                  <a:solidFill>
                    <a:schemeClr val="tx1">
                      <a:lumMod val="65000"/>
                      <a:lumOff val="35000"/>
                    </a:schemeClr>
                  </a:solidFill>
                  <a:cs typeface="Arial Narrow"/>
                </a:rPr>
                <a:t>Managing</a:t>
              </a:r>
              <a:r>
                <a:rPr lang="it-IT" sz="1400" i="1" dirty="0" smtClean="0">
                  <a:solidFill>
                    <a:schemeClr val="tx1">
                      <a:lumMod val="65000"/>
                      <a:lumOff val="35000"/>
                    </a:schemeClr>
                  </a:solidFill>
                  <a:cs typeface="Arial Narrow"/>
                </a:rPr>
                <a:t> </a:t>
              </a:r>
              <a:r>
                <a:rPr lang="it-IT" sz="1400" i="1" dirty="0" err="1" smtClean="0">
                  <a:solidFill>
                    <a:schemeClr val="tx1">
                      <a:lumMod val="65000"/>
                      <a:lumOff val="35000"/>
                    </a:schemeClr>
                  </a:solidFill>
                  <a:cs typeface="Arial Narrow"/>
                </a:rPr>
                <a:t>Director</a:t>
              </a:r>
              <a:r>
                <a:rPr lang="it-IT" sz="1400" i="1" dirty="0" smtClean="0">
                  <a:solidFill>
                    <a:schemeClr val="tx1">
                      <a:lumMod val="65000"/>
                      <a:lumOff val="35000"/>
                    </a:schemeClr>
                  </a:solidFill>
                  <a:cs typeface="Arial Narrow"/>
                </a:rPr>
                <a:t>, Innovation Factory</a:t>
              </a:r>
              <a:endParaRPr lang="it-IT" sz="1400" i="1" dirty="0">
                <a:solidFill>
                  <a:schemeClr val="tx1">
                    <a:lumMod val="65000"/>
                    <a:lumOff val="35000"/>
                  </a:schemeClr>
                </a:solidFill>
                <a:cs typeface="Arial Narrow"/>
              </a:endParaRPr>
            </a:p>
          </p:txBody>
        </p:sp>
      </p:grpSp>
    </p:spTree>
    <p:extLst>
      <p:ext uri="{BB962C8B-B14F-4D97-AF65-F5344CB8AC3E}">
        <p14:creationId xmlns:p14="http://schemas.microsoft.com/office/powerpoint/2010/main" val="2430249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0"/>
          <p:cNvSpPr>
            <a:spLocks noChangeShapeType="1"/>
          </p:cNvSpPr>
          <p:nvPr/>
        </p:nvSpPr>
        <p:spPr bwMode="auto">
          <a:xfrm>
            <a:off x="2787649" y="1914525"/>
            <a:ext cx="0" cy="24480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it-IT" dirty="0"/>
          </a:p>
        </p:txBody>
      </p:sp>
      <p:sp>
        <p:nvSpPr>
          <p:cNvPr id="4" name="Line 21"/>
          <p:cNvSpPr>
            <a:spLocks noChangeShapeType="1"/>
          </p:cNvSpPr>
          <p:nvPr/>
        </p:nvSpPr>
        <p:spPr bwMode="auto">
          <a:xfrm>
            <a:off x="3889375" y="1914525"/>
            <a:ext cx="0" cy="24480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it-IT" dirty="0"/>
          </a:p>
        </p:txBody>
      </p:sp>
      <p:sp>
        <p:nvSpPr>
          <p:cNvPr id="5" name="Line 22"/>
          <p:cNvSpPr>
            <a:spLocks noChangeShapeType="1"/>
          </p:cNvSpPr>
          <p:nvPr/>
        </p:nvSpPr>
        <p:spPr bwMode="auto">
          <a:xfrm>
            <a:off x="5105400" y="1914525"/>
            <a:ext cx="0" cy="24480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it-IT" dirty="0"/>
          </a:p>
        </p:txBody>
      </p:sp>
      <p:sp>
        <p:nvSpPr>
          <p:cNvPr id="6" name="Line 24"/>
          <p:cNvSpPr>
            <a:spLocks noChangeShapeType="1"/>
          </p:cNvSpPr>
          <p:nvPr/>
        </p:nvSpPr>
        <p:spPr bwMode="auto">
          <a:xfrm>
            <a:off x="7253288" y="1914525"/>
            <a:ext cx="0" cy="24480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it-IT" dirty="0"/>
          </a:p>
        </p:txBody>
      </p:sp>
      <p:sp>
        <p:nvSpPr>
          <p:cNvPr id="7" name="Line 22"/>
          <p:cNvSpPr>
            <a:spLocks noChangeShapeType="1"/>
          </p:cNvSpPr>
          <p:nvPr/>
        </p:nvSpPr>
        <p:spPr bwMode="auto">
          <a:xfrm>
            <a:off x="6169819" y="1914525"/>
            <a:ext cx="0" cy="24480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it-IT" dirty="0"/>
          </a:p>
        </p:txBody>
      </p:sp>
      <p:sp>
        <p:nvSpPr>
          <p:cNvPr id="8" name="Line 20"/>
          <p:cNvSpPr>
            <a:spLocks noChangeShapeType="1"/>
          </p:cNvSpPr>
          <p:nvPr/>
        </p:nvSpPr>
        <p:spPr bwMode="auto">
          <a:xfrm>
            <a:off x="1736724" y="1914525"/>
            <a:ext cx="0" cy="24480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it-IT" dirty="0"/>
          </a:p>
        </p:txBody>
      </p:sp>
      <p:sp>
        <p:nvSpPr>
          <p:cNvPr id="9" name="CasellaDiTesto 8"/>
          <p:cNvSpPr txBox="1"/>
          <p:nvPr/>
        </p:nvSpPr>
        <p:spPr>
          <a:xfrm>
            <a:off x="249258" y="434909"/>
            <a:ext cx="8253479" cy="597087"/>
          </a:xfrm>
          <a:prstGeom prst="rect">
            <a:avLst/>
          </a:prstGeom>
          <a:noFill/>
        </p:spPr>
        <p:txBody>
          <a:bodyPr wrap="square" rtlCol="0">
            <a:spAutoFit/>
          </a:bodyPr>
          <a:lstStyle/>
          <a:p>
            <a:pPr>
              <a:lnSpc>
                <a:spcPct val="80000"/>
              </a:lnSpc>
            </a:pPr>
            <a:r>
              <a:rPr lang="en-GB" sz="4000" dirty="0" smtClean="0">
                <a:solidFill>
                  <a:schemeClr val="tx1">
                    <a:lumMod val="75000"/>
                    <a:lumOff val="25000"/>
                  </a:schemeClr>
                </a:solidFill>
                <a:cs typeface="Arial Narrow"/>
              </a:rPr>
              <a:t>INNOVATION FACTORY – </a:t>
            </a:r>
            <a:r>
              <a:rPr lang="en-GB" sz="3200" dirty="0" smtClean="0">
                <a:solidFill>
                  <a:schemeClr val="tx1">
                    <a:lumMod val="75000"/>
                    <a:lumOff val="25000"/>
                  </a:schemeClr>
                </a:solidFill>
                <a:cs typeface="Arial Narrow"/>
              </a:rPr>
              <a:t>how we operate</a:t>
            </a:r>
            <a:endParaRPr lang="en-GB" sz="3200" dirty="0">
              <a:solidFill>
                <a:schemeClr val="tx1">
                  <a:lumMod val="75000"/>
                  <a:lumOff val="25000"/>
                </a:schemeClr>
              </a:solidFill>
              <a:cs typeface="Arial Narrow"/>
            </a:endParaRPr>
          </a:p>
        </p:txBody>
      </p:sp>
      <p:sp>
        <p:nvSpPr>
          <p:cNvPr id="10" name="Text Box 38"/>
          <p:cNvSpPr txBox="1">
            <a:spLocks noChangeArrowheads="1"/>
          </p:cNvSpPr>
          <p:nvPr/>
        </p:nvSpPr>
        <p:spPr bwMode="auto">
          <a:xfrm>
            <a:off x="7404468" y="1227302"/>
            <a:ext cx="11830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50000"/>
              </a:spcBef>
            </a:pPr>
            <a:r>
              <a:rPr lang="it-IT" altLang="it-IT" sz="1600" b="1" dirty="0">
                <a:solidFill>
                  <a:srgbClr val="33CC33"/>
                </a:solidFill>
                <a:ea typeface="Osaka"/>
                <a:cs typeface="Osaka"/>
              </a:rPr>
              <a:t>Start up </a:t>
            </a:r>
            <a:r>
              <a:rPr lang="it-IT" altLang="it-IT" sz="1600" b="1" dirty="0" smtClean="0">
                <a:solidFill>
                  <a:srgbClr val="33CC33"/>
                </a:solidFill>
                <a:ea typeface="Osaka"/>
                <a:cs typeface="Osaka"/>
              </a:rPr>
              <a:t>value</a:t>
            </a:r>
            <a:endParaRPr lang="it-IT" altLang="it-IT" sz="1600" b="1" dirty="0">
              <a:solidFill>
                <a:srgbClr val="33CC33"/>
              </a:solidFill>
              <a:ea typeface="Osaka"/>
              <a:cs typeface="Osaka"/>
            </a:endParaRPr>
          </a:p>
        </p:txBody>
      </p:sp>
      <p:sp>
        <p:nvSpPr>
          <p:cNvPr id="11" name="Rectangle 27"/>
          <p:cNvSpPr>
            <a:spLocks noChangeArrowheads="1"/>
          </p:cNvSpPr>
          <p:nvPr/>
        </p:nvSpPr>
        <p:spPr bwMode="auto">
          <a:xfrm>
            <a:off x="349249" y="1203105"/>
            <a:ext cx="13620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50000"/>
              </a:spcBef>
            </a:pPr>
            <a:r>
              <a:rPr lang="en-US" altLang="it-IT" sz="1600" b="1" dirty="0">
                <a:solidFill>
                  <a:srgbClr val="FF5050"/>
                </a:solidFill>
              </a:rPr>
              <a:t>Start up risk</a:t>
            </a:r>
          </a:p>
        </p:txBody>
      </p:sp>
      <p:sp>
        <p:nvSpPr>
          <p:cNvPr id="12" name="Line 16"/>
          <p:cNvSpPr>
            <a:spLocks noChangeShapeType="1"/>
          </p:cNvSpPr>
          <p:nvPr/>
        </p:nvSpPr>
        <p:spPr bwMode="auto">
          <a:xfrm flipV="1">
            <a:off x="738188" y="4390807"/>
            <a:ext cx="7729537" cy="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it-IT" dirty="0"/>
          </a:p>
        </p:txBody>
      </p:sp>
      <p:sp>
        <p:nvSpPr>
          <p:cNvPr id="13" name="Text Box 15"/>
          <p:cNvSpPr txBox="1">
            <a:spLocks noChangeArrowheads="1"/>
          </p:cNvSpPr>
          <p:nvPr/>
        </p:nvSpPr>
        <p:spPr bwMode="auto">
          <a:xfrm>
            <a:off x="781052" y="4502283"/>
            <a:ext cx="2509138" cy="252000"/>
          </a:xfrm>
          <a:prstGeom prst="rect">
            <a:avLst/>
          </a:prstGeom>
          <a:solidFill>
            <a:schemeClr val="bg1">
              <a:lumMod val="75000"/>
            </a:schemeClr>
          </a:solidFill>
          <a:ln>
            <a:noFill/>
          </a:ln>
          <a:extLst/>
        </p:spPr>
        <p:txBody>
          <a:bodyPr wrap="none" lIns="0" tIns="0" rIns="0" bIns="0" anchor="ctr">
            <a:no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lnSpc>
                <a:spcPct val="80000"/>
              </a:lnSpc>
              <a:spcBef>
                <a:spcPct val="0"/>
              </a:spcBef>
            </a:pPr>
            <a:r>
              <a:rPr lang="en-US" altLang="it-IT" b="1" i="1" dirty="0">
                <a:solidFill>
                  <a:srgbClr val="000000"/>
                </a:solidFill>
                <a:latin typeface="+mn-lt"/>
                <a:ea typeface="Osaka"/>
                <a:cs typeface="Osaka"/>
              </a:rPr>
              <a:t>Pre-seed</a:t>
            </a:r>
            <a:endParaRPr lang="en-US" altLang="it-IT" b="1" dirty="0">
              <a:solidFill>
                <a:srgbClr val="000000"/>
              </a:solidFill>
              <a:latin typeface="+mn-lt"/>
              <a:ea typeface="Osaka"/>
              <a:cs typeface="Osaka"/>
            </a:endParaRPr>
          </a:p>
        </p:txBody>
      </p:sp>
      <p:sp>
        <p:nvSpPr>
          <p:cNvPr id="14" name="Text Box 15"/>
          <p:cNvSpPr txBox="1">
            <a:spLocks noChangeArrowheads="1"/>
          </p:cNvSpPr>
          <p:nvPr/>
        </p:nvSpPr>
        <p:spPr bwMode="auto">
          <a:xfrm>
            <a:off x="5180112" y="4502283"/>
            <a:ext cx="2082701" cy="252000"/>
          </a:xfrm>
          <a:prstGeom prst="rect">
            <a:avLst/>
          </a:prstGeom>
          <a:solidFill>
            <a:schemeClr val="bg1">
              <a:lumMod val="75000"/>
            </a:schemeClr>
          </a:solidFill>
          <a:ln>
            <a:noFill/>
          </a:ln>
          <a:extLst/>
        </p:spPr>
        <p:txBody>
          <a:bodyPr wrap="none" lIns="0" tIns="0" rIns="0" bIns="0" anchor="ctr">
            <a:no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lnSpc>
                <a:spcPct val="80000"/>
              </a:lnSpc>
              <a:spcBef>
                <a:spcPct val="0"/>
              </a:spcBef>
            </a:pPr>
            <a:r>
              <a:rPr lang="en-US" altLang="it-IT" b="1" i="1" dirty="0">
                <a:solidFill>
                  <a:srgbClr val="000000"/>
                </a:solidFill>
                <a:latin typeface="+mn-lt"/>
                <a:ea typeface="Osaka"/>
                <a:cs typeface="Osaka"/>
              </a:rPr>
              <a:t>Start up</a:t>
            </a:r>
            <a:endParaRPr lang="en-US" altLang="it-IT" b="1" dirty="0">
              <a:solidFill>
                <a:srgbClr val="000000"/>
              </a:solidFill>
              <a:latin typeface="+mn-lt"/>
              <a:ea typeface="Osaka"/>
              <a:cs typeface="Osaka"/>
            </a:endParaRPr>
          </a:p>
        </p:txBody>
      </p:sp>
      <p:sp>
        <p:nvSpPr>
          <p:cNvPr id="15" name="Text Box 15"/>
          <p:cNvSpPr txBox="1">
            <a:spLocks noChangeArrowheads="1"/>
          </p:cNvSpPr>
          <p:nvPr/>
        </p:nvSpPr>
        <p:spPr bwMode="auto">
          <a:xfrm>
            <a:off x="7303618" y="4502283"/>
            <a:ext cx="1022819" cy="252000"/>
          </a:xfrm>
          <a:prstGeom prst="rect">
            <a:avLst/>
          </a:prstGeom>
          <a:solidFill>
            <a:schemeClr val="bg1">
              <a:lumMod val="75000"/>
            </a:schemeClr>
          </a:solidFill>
          <a:ln>
            <a:noFill/>
          </a:ln>
          <a:extLst/>
        </p:spPr>
        <p:txBody>
          <a:bodyPr wrap="none" lIns="0" tIns="0" rIns="0" bIns="0" anchor="ctr">
            <a:no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lnSpc>
                <a:spcPct val="80000"/>
              </a:lnSpc>
              <a:spcBef>
                <a:spcPct val="0"/>
              </a:spcBef>
            </a:pPr>
            <a:r>
              <a:rPr lang="en-US" altLang="it-IT" b="1" i="1" dirty="0">
                <a:solidFill>
                  <a:srgbClr val="000000"/>
                </a:solidFill>
                <a:latin typeface="+mn-lt"/>
                <a:ea typeface="Osaka"/>
                <a:cs typeface="Osaka"/>
              </a:rPr>
              <a:t>Expansion</a:t>
            </a:r>
            <a:endParaRPr lang="en-US" altLang="it-IT" b="1" dirty="0">
              <a:solidFill>
                <a:srgbClr val="000000"/>
              </a:solidFill>
              <a:latin typeface="+mn-lt"/>
              <a:ea typeface="Osaka"/>
              <a:cs typeface="Osaka"/>
            </a:endParaRPr>
          </a:p>
        </p:txBody>
      </p:sp>
      <p:sp>
        <p:nvSpPr>
          <p:cNvPr id="16" name="Text Box 15"/>
          <p:cNvSpPr txBox="1">
            <a:spLocks noChangeArrowheads="1"/>
          </p:cNvSpPr>
          <p:nvPr/>
        </p:nvSpPr>
        <p:spPr bwMode="auto">
          <a:xfrm>
            <a:off x="3371056" y="4502283"/>
            <a:ext cx="1734344" cy="252000"/>
          </a:xfrm>
          <a:prstGeom prst="rect">
            <a:avLst/>
          </a:prstGeom>
          <a:solidFill>
            <a:schemeClr val="bg1">
              <a:lumMod val="75000"/>
            </a:schemeClr>
          </a:solidFill>
          <a:ln>
            <a:noFill/>
          </a:ln>
          <a:extLst/>
        </p:spPr>
        <p:txBody>
          <a:bodyPr wrap="none" lIns="0" tIns="0" rIns="0" bIns="0" anchor="ctr">
            <a:no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lnSpc>
                <a:spcPct val="80000"/>
              </a:lnSpc>
              <a:spcBef>
                <a:spcPct val="0"/>
              </a:spcBef>
            </a:pPr>
            <a:r>
              <a:rPr lang="en-US" altLang="it-IT" b="1" i="1" dirty="0">
                <a:solidFill>
                  <a:srgbClr val="000000"/>
                </a:solidFill>
                <a:latin typeface="+mn-lt"/>
                <a:ea typeface="Osaka"/>
                <a:cs typeface="Osaka"/>
              </a:rPr>
              <a:t>Seed</a:t>
            </a:r>
            <a:endParaRPr lang="en-US" altLang="it-IT" b="1" dirty="0">
              <a:solidFill>
                <a:srgbClr val="000000"/>
              </a:solidFill>
              <a:latin typeface="+mn-lt"/>
              <a:ea typeface="Osaka"/>
              <a:cs typeface="Osaka"/>
            </a:endParaRPr>
          </a:p>
        </p:txBody>
      </p:sp>
      <p:sp>
        <p:nvSpPr>
          <p:cNvPr id="17" name="Rectangle 10"/>
          <p:cNvSpPr>
            <a:spLocks noChangeArrowheads="1"/>
          </p:cNvSpPr>
          <p:nvPr/>
        </p:nvSpPr>
        <p:spPr bwMode="auto">
          <a:xfrm>
            <a:off x="1746250" y="4762282"/>
            <a:ext cx="1063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0" rIns="36000" bIns="0">
            <a:spAutoFit/>
          </a:bodyPr>
          <a:lstStyle>
            <a:lvl1pPr marL="177800" indent="-177800" defTabSz="919163" eaLnBrk="0" hangingPunct="0">
              <a:spcBef>
                <a:spcPct val="20000"/>
              </a:spcBef>
              <a:defRPr sz="1400">
                <a:solidFill>
                  <a:schemeClr val="tx1"/>
                </a:solidFill>
                <a:latin typeface="Arial" pitchFamily="34" charset="0"/>
              </a:defRPr>
            </a:lvl1pPr>
            <a:lvl2pPr marL="742950" indent="-285750" defTabSz="919163" eaLnBrk="0" hangingPunct="0">
              <a:spcBef>
                <a:spcPct val="20000"/>
              </a:spcBef>
              <a:buChar char="•"/>
              <a:defRPr sz="1400">
                <a:solidFill>
                  <a:schemeClr val="tx1"/>
                </a:solidFill>
                <a:latin typeface="Arial" pitchFamily="34" charset="0"/>
              </a:defRPr>
            </a:lvl2pPr>
            <a:lvl3pPr marL="1143000" indent="-228600" defTabSz="919163" eaLnBrk="0" hangingPunct="0">
              <a:spcBef>
                <a:spcPct val="20000"/>
              </a:spcBef>
              <a:buChar char="-"/>
              <a:defRPr sz="1400">
                <a:solidFill>
                  <a:schemeClr val="tx1"/>
                </a:solidFill>
                <a:latin typeface="Arial" pitchFamily="34" charset="0"/>
                <a:sym typeface="Wingdings" pitchFamily="2" charset="2"/>
              </a:defRPr>
            </a:lvl3pPr>
            <a:lvl4pPr marL="1600200" indent="-228600" defTabSz="919163" eaLnBrk="0" hangingPunct="0">
              <a:spcBef>
                <a:spcPct val="20000"/>
              </a:spcBef>
              <a:buChar char="–"/>
              <a:defRPr sz="1400">
                <a:solidFill>
                  <a:schemeClr val="tx1"/>
                </a:solidFill>
                <a:latin typeface="Arial" pitchFamily="34" charset="0"/>
              </a:defRPr>
            </a:lvl4pPr>
            <a:lvl5pPr marL="2057400" indent="-228600" defTabSz="919163" eaLnBrk="0" hangingPunct="0">
              <a:spcBef>
                <a:spcPct val="20000"/>
              </a:spcBef>
              <a:buChar char="»"/>
              <a:defRPr sz="1400">
                <a:solidFill>
                  <a:schemeClr val="tx1"/>
                </a:solidFill>
                <a:latin typeface="Arial" pitchFamily="34" charset="0"/>
              </a:defRPr>
            </a:lvl5pPr>
            <a:lvl6pPr marL="2514600" indent="-228600" defTabSz="919163" eaLnBrk="0" fontAlgn="base" hangingPunct="0">
              <a:spcBef>
                <a:spcPct val="20000"/>
              </a:spcBef>
              <a:spcAft>
                <a:spcPct val="0"/>
              </a:spcAft>
              <a:buChar char="»"/>
              <a:defRPr sz="1400">
                <a:solidFill>
                  <a:schemeClr val="tx1"/>
                </a:solidFill>
                <a:latin typeface="Arial" pitchFamily="34" charset="0"/>
              </a:defRPr>
            </a:lvl6pPr>
            <a:lvl7pPr marL="2971800" indent="-228600" defTabSz="919163" eaLnBrk="0" fontAlgn="base" hangingPunct="0">
              <a:spcBef>
                <a:spcPct val="20000"/>
              </a:spcBef>
              <a:spcAft>
                <a:spcPct val="0"/>
              </a:spcAft>
              <a:buChar char="»"/>
              <a:defRPr sz="1400">
                <a:solidFill>
                  <a:schemeClr val="tx1"/>
                </a:solidFill>
                <a:latin typeface="Arial" pitchFamily="34" charset="0"/>
              </a:defRPr>
            </a:lvl7pPr>
            <a:lvl8pPr marL="3429000" indent="-228600" defTabSz="919163" eaLnBrk="0" fontAlgn="base" hangingPunct="0">
              <a:spcBef>
                <a:spcPct val="20000"/>
              </a:spcBef>
              <a:spcAft>
                <a:spcPct val="0"/>
              </a:spcAft>
              <a:buChar char="»"/>
              <a:defRPr sz="1400">
                <a:solidFill>
                  <a:schemeClr val="tx1"/>
                </a:solidFill>
                <a:latin typeface="Arial" pitchFamily="34" charset="0"/>
              </a:defRPr>
            </a:lvl8pPr>
            <a:lvl9pPr marL="3886200" indent="-228600" defTabSz="919163" eaLnBrk="0" fontAlgn="base" hangingPunct="0">
              <a:spcBef>
                <a:spcPct val="20000"/>
              </a:spcBef>
              <a:spcAft>
                <a:spcPct val="0"/>
              </a:spcAft>
              <a:buChar char="»"/>
              <a:defRPr sz="1400">
                <a:solidFill>
                  <a:schemeClr val="tx1"/>
                </a:solidFill>
                <a:latin typeface="Arial" pitchFamily="34" charset="0"/>
              </a:defRPr>
            </a:lvl9pPr>
          </a:lstStyle>
          <a:p>
            <a:pPr marL="144000" indent="-144000" eaLnBrk="1" hangingPunct="1">
              <a:spcBef>
                <a:spcPct val="0"/>
              </a:spcBef>
              <a:buFontTx/>
              <a:buChar char="•"/>
            </a:pPr>
            <a:r>
              <a:rPr lang="en-US" altLang="it-IT" sz="1300" dirty="0">
                <a:solidFill>
                  <a:srgbClr val="000000"/>
                </a:solidFill>
                <a:latin typeface="+mn-lt"/>
              </a:rPr>
              <a:t>Validation</a:t>
            </a:r>
          </a:p>
          <a:p>
            <a:pPr marL="144000" indent="-144000" eaLnBrk="1" hangingPunct="1">
              <a:spcBef>
                <a:spcPct val="0"/>
              </a:spcBef>
              <a:buFontTx/>
              <a:buChar char="•"/>
            </a:pPr>
            <a:r>
              <a:rPr lang="en-US" altLang="it-IT" sz="1300" dirty="0">
                <a:solidFill>
                  <a:srgbClr val="000000"/>
                </a:solidFill>
                <a:latin typeface="+mn-lt"/>
              </a:rPr>
              <a:t>R&amp;D</a:t>
            </a:r>
          </a:p>
        </p:txBody>
      </p:sp>
      <p:sp>
        <p:nvSpPr>
          <p:cNvPr id="18" name="Rectangle 11"/>
          <p:cNvSpPr>
            <a:spLocks noChangeArrowheads="1"/>
          </p:cNvSpPr>
          <p:nvPr/>
        </p:nvSpPr>
        <p:spPr bwMode="auto">
          <a:xfrm>
            <a:off x="2797175" y="4762282"/>
            <a:ext cx="11477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0" rIns="36000" bIns="0">
            <a:spAutoFit/>
          </a:bodyPr>
          <a:lstStyle>
            <a:lvl1pPr marL="177800" indent="-177800" defTabSz="919163" eaLnBrk="0" hangingPunct="0">
              <a:spcBef>
                <a:spcPct val="20000"/>
              </a:spcBef>
              <a:defRPr sz="1400">
                <a:solidFill>
                  <a:schemeClr val="tx1"/>
                </a:solidFill>
                <a:latin typeface="Arial" pitchFamily="34" charset="0"/>
              </a:defRPr>
            </a:lvl1pPr>
            <a:lvl2pPr marL="742950" indent="-285750" defTabSz="919163" eaLnBrk="0" hangingPunct="0">
              <a:spcBef>
                <a:spcPct val="20000"/>
              </a:spcBef>
              <a:buChar char="•"/>
              <a:defRPr sz="1400">
                <a:solidFill>
                  <a:schemeClr val="tx1"/>
                </a:solidFill>
                <a:latin typeface="Arial" pitchFamily="34" charset="0"/>
              </a:defRPr>
            </a:lvl2pPr>
            <a:lvl3pPr marL="1143000" indent="-228600" defTabSz="919163" eaLnBrk="0" hangingPunct="0">
              <a:spcBef>
                <a:spcPct val="20000"/>
              </a:spcBef>
              <a:buChar char="-"/>
              <a:defRPr sz="1400">
                <a:solidFill>
                  <a:schemeClr val="tx1"/>
                </a:solidFill>
                <a:latin typeface="Arial" pitchFamily="34" charset="0"/>
                <a:sym typeface="Wingdings" pitchFamily="2" charset="2"/>
              </a:defRPr>
            </a:lvl3pPr>
            <a:lvl4pPr marL="1600200" indent="-228600" defTabSz="919163" eaLnBrk="0" hangingPunct="0">
              <a:spcBef>
                <a:spcPct val="20000"/>
              </a:spcBef>
              <a:buChar char="–"/>
              <a:defRPr sz="1400">
                <a:solidFill>
                  <a:schemeClr val="tx1"/>
                </a:solidFill>
                <a:latin typeface="Arial" pitchFamily="34" charset="0"/>
              </a:defRPr>
            </a:lvl4pPr>
            <a:lvl5pPr marL="2057400" indent="-228600" defTabSz="919163" eaLnBrk="0" hangingPunct="0">
              <a:spcBef>
                <a:spcPct val="20000"/>
              </a:spcBef>
              <a:buChar char="»"/>
              <a:defRPr sz="1400">
                <a:solidFill>
                  <a:schemeClr val="tx1"/>
                </a:solidFill>
                <a:latin typeface="Arial" pitchFamily="34" charset="0"/>
              </a:defRPr>
            </a:lvl5pPr>
            <a:lvl6pPr marL="2514600" indent="-228600" defTabSz="919163" eaLnBrk="0" fontAlgn="base" hangingPunct="0">
              <a:spcBef>
                <a:spcPct val="20000"/>
              </a:spcBef>
              <a:spcAft>
                <a:spcPct val="0"/>
              </a:spcAft>
              <a:buChar char="»"/>
              <a:defRPr sz="1400">
                <a:solidFill>
                  <a:schemeClr val="tx1"/>
                </a:solidFill>
                <a:latin typeface="Arial" pitchFamily="34" charset="0"/>
              </a:defRPr>
            </a:lvl6pPr>
            <a:lvl7pPr marL="2971800" indent="-228600" defTabSz="919163" eaLnBrk="0" fontAlgn="base" hangingPunct="0">
              <a:spcBef>
                <a:spcPct val="20000"/>
              </a:spcBef>
              <a:spcAft>
                <a:spcPct val="0"/>
              </a:spcAft>
              <a:buChar char="»"/>
              <a:defRPr sz="1400">
                <a:solidFill>
                  <a:schemeClr val="tx1"/>
                </a:solidFill>
                <a:latin typeface="Arial" pitchFamily="34" charset="0"/>
              </a:defRPr>
            </a:lvl7pPr>
            <a:lvl8pPr marL="3429000" indent="-228600" defTabSz="919163" eaLnBrk="0" fontAlgn="base" hangingPunct="0">
              <a:spcBef>
                <a:spcPct val="20000"/>
              </a:spcBef>
              <a:spcAft>
                <a:spcPct val="0"/>
              </a:spcAft>
              <a:buChar char="»"/>
              <a:defRPr sz="1400">
                <a:solidFill>
                  <a:schemeClr val="tx1"/>
                </a:solidFill>
                <a:latin typeface="Arial" pitchFamily="34" charset="0"/>
              </a:defRPr>
            </a:lvl8pPr>
            <a:lvl9pPr marL="3886200" indent="-228600" defTabSz="919163" eaLnBrk="0" fontAlgn="base" hangingPunct="0">
              <a:spcBef>
                <a:spcPct val="20000"/>
              </a:spcBef>
              <a:spcAft>
                <a:spcPct val="0"/>
              </a:spcAft>
              <a:buChar char="»"/>
              <a:defRPr sz="1400">
                <a:solidFill>
                  <a:schemeClr val="tx1"/>
                </a:solidFill>
                <a:latin typeface="Arial" pitchFamily="34" charset="0"/>
              </a:defRPr>
            </a:lvl9pPr>
          </a:lstStyle>
          <a:p>
            <a:pPr marL="144000" indent="-144000" eaLnBrk="1" hangingPunct="1">
              <a:spcBef>
                <a:spcPct val="0"/>
              </a:spcBef>
              <a:buFontTx/>
              <a:buChar char="•"/>
            </a:pPr>
            <a:r>
              <a:rPr lang="en-US" altLang="it-IT" sz="1300" dirty="0">
                <a:solidFill>
                  <a:srgbClr val="000000"/>
                </a:solidFill>
                <a:latin typeface="+mn-lt"/>
              </a:rPr>
              <a:t>Patents</a:t>
            </a:r>
          </a:p>
          <a:p>
            <a:pPr marL="144000" indent="-144000" eaLnBrk="1" hangingPunct="1">
              <a:spcBef>
                <a:spcPct val="0"/>
              </a:spcBef>
              <a:buFontTx/>
              <a:buChar char="•"/>
            </a:pPr>
            <a:r>
              <a:rPr lang="en-US" altLang="it-IT" sz="1300" dirty="0">
                <a:solidFill>
                  <a:srgbClr val="000000"/>
                </a:solidFill>
                <a:latin typeface="+mn-lt"/>
              </a:rPr>
              <a:t>Prototypes</a:t>
            </a:r>
          </a:p>
        </p:txBody>
      </p:sp>
      <p:sp>
        <p:nvSpPr>
          <p:cNvPr id="19" name="Rectangle 17"/>
          <p:cNvSpPr>
            <a:spLocks noChangeArrowheads="1"/>
          </p:cNvSpPr>
          <p:nvPr/>
        </p:nvSpPr>
        <p:spPr bwMode="auto">
          <a:xfrm>
            <a:off x="3898900" y="4762282"/>
            <a:ext cx="1063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0" rIns="36000" bIns="0">
            <a:spAutoFit/>
          </a:bodyPr>
          <a:lstStyle>
            <a:lvl1pPr marL="177800" indent="-177800" defTabSz="919163" eaLnBrk="0" hangingPunct="0">
              <a:spcBef>
                <a:spcPct val="20000"/>
              </a:spcBef>
              <a:defRPr sz="1400">
                <a:solidFill>
                  <a:schemeClr val="tx1"/>
                </a:solidFill>
                <a:latin typeface="Arial" pitchFamily="34" charset="0"/>
              </a:defRPr>
            </a:lvl1pPr>
            <a:lvl2pPr marL="742950" indent="-285750" defTabSz="919163" eaLnBrk="0" hangingPunct="0">
              <a:spcBef>
                <a:spcPct val="20000"/>
              </a:spcBef>
              <a:buChar char="•"/>
              <a:defRPr sz="1400">
                <a:solidFill>
                  <a:schemeClr val="tx1"/>
                </a:solidFill>
                <a:latin typeface="Arial" pitchFamily="34" charset="0"/>
              </a:defRPr>
            </a:lvl2pPr>
            <a:lvl3pPr marL="1143000" indent="-228600" defTabSz="919163" eaLnBrk="0" hangingPunct="0">
              <a:spcBef>
                <a:spcPct val="20000"/>
              </a:spcBef>
              <a:buChar char="-"/>
              <a:defRPr sz="1400">
                <a:solidFill>
                  <a:schemeClr val="tx1"/>
                </a:solidFill>
                <a:latin typeface="Arial" pitchFamily="34" charset="0"/>
                <a:sym typeface="Wingdings" pitchFamily="2" charset="2"/>
              </a:defRPr>
            </a:lvl3pPr>
            <a:lvl4pPr marL="1600200" indent="-228600" defTabSz="919163" eaLnBrk="0" hangingPunct="0">
              <a:spcBef>
                <a:spcPct val="20000"/>
              </a:spcBef>
              <a:buChar char="–"/>
              <a:defRPr sz="1400">
                <a:solidFill>
                  <a:schemeClr val="tx1"/>
                </a:solidFill>
                <a:latin typeface="Arial" pitchFamily="34" charset="0"/>
              </a:defRPr>
            </a:lvl4pPr>
            <a:lvl5pPr marL="2057400" indent="-228600" defTabSz="919163" eaLnBrk="0" hangingPunct="0">
              <a:spcBef>
                <a:spcPct val="20000"/>
              </a:spcBef>
              <a:buChar char="»"/>
              <a:defRPr sz="1400">
                <a:solidFill>
                  <a:schemeClr val="tx1"/>
                </a:solidFill>
                <a:latin typeface="Arial" pitchFamily="34" charset="0"/>
              </a:defRPr>
            </a:lvl5pPr>
            <a:lvl6pPr marL="2514600" indent="-228600" defTabSz="919163" eaLnBrk="0" fontAlgn="base" hangingPunct="0">
              <a:spcBef>
                <a:spcPct val="20000"/>
              </a:spcBef>
              <a:spcAft>
                <a:spcPct val="0"/>
              </a:spcAft>
              <a:buChar char="»"/>
              <a:defRPr sz="1400">
                <a:solidFill>
                  <a:schemeClr val="tx1"/>
                </a:solidFill>
                <a:latin typeface="Arial" pitchFamily="34" charset="0"/>
              </a:defRPr>
            </a:lvl6pPr>
            <a:lvl7pPr marL="2971800" indent="-228600" defTabSz="919163" eaLnBrk="0" fontAlgn="base" hangingPunct="0">
              <a:spcBef>
                <a:spcPct val="20000"/>
              </a:spcBef>
              <a:spcAft>
                <a:spcPct val="0"/>
              </a:spcAft>
              <a:buChar char="»"/>
              <a:defRPr sz="1400">
                <a:solidFill>
                  <a:schemeClr val="tx1"/>
                </a:solidFill>
                <a:latin typeface="Arial" pitchFamily="34" charset="0"/>
              </a:defRPr>
            </a:lvl7pPr>
            <a:lvl8pPr marL="3429000" indent="-228600" defTabSz="919163" eaLnBrk="0" fontAlgn="base" hangingPunct="0">
              <a:spcBef>
                <a:spcPct val="20000"/>
              </a:spcBef>
              <a:spcAft>
                <a:spcPct val="0"/>
              </a:spcAft>
              <a:buChar char="»"/>
              <a:defRPr sz="1400">
                <a:solidFill>
                  <a:schemeClr val="tx1"/>
                </a:solidFill>
                <a:latin typeface="Arial" pitchFamily="34" charset="0"/>
              </a:defRPr>
            </a:lvl8pPr>
            <a:lvl9pPr marL="3886200" indent="-228600" defTabSz="919163" eaLnBrk="0" fontAlgn="base" hangingPunct="0">
              <a:spcBef>
                <a:spcPct val="20000"/>
              </a:spcBef>
              <a:spcAft>
                <a:spcPct val="0"/>
              </a:spcAft>
              <a:buChar char="»"/>
              <a:defRPr sz="1400">
                <a:solidFill>
                  <a:schemeClr val="tx1"/>
                </a:solidFill>
                <a:latin typeface="Arial" pitchFamily="34" charset="0"/>
              </a:defRPr>
            </a:lvl9pPr>
          </a:lstStyle>
          <a:p>
            <a:pPr marL="144000" indent="-144000" eaLnBrk="1" hangingPunct="1">
              <a:spcBef>
                <a:spcPct val="0"/>
              </a:spcBef>
              <a:buFontTx/>
              <a:buChar char="•"/>
            </a:pPr>
            <a:r>
              <a:rPr lang="en-US" altLang="it-IT" sz="1300" dirty="0">
                <a:solidFill>
                  <a:srgbClr val="000000"/>
                </a:solidFill>
                <a:latin typeface="+mn-lt"/>
              </a:rPr>
              <a:t>First product</a:t>
            </a:r>
          </a:p>
        </p:txBody>
      </p:sp>
      <p:sp>
        <p:nvSpPr>
          <p:cNvPr id="20" name="Rectangle 10"/>
          <p:cNvSpPr>
            <a:spLocks noChangeArrowheads="1"/>
          </p:cNvSpPr>
          <p:nvPr/>
        </p:nvSpPr>
        <p:spPr bwMode="auto">
          <a:xfrm>
            <a:off x="763588" y="4762281"/>
            <a:ext cx="9596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36000" tIns="0" rIns="36000" bIns="0">
            <a:spAutoFit/>
          </a:bodyPr>
          <a:lstStyle>
            <a:lvl1pPr marL="177800" indent="-177800" defTabSz="919163" eaLnBrk="0" hangingPunct="0">
              <a:spcBef>
                <a:spcPct val="20000"/>
              </a:spcBef>
              <a:defRPr sz="1400">
                <a:solidFill>
                  <a:schemeClr val="tx1"/>
                </a:solidFill>
                <a:latin typeface="Arial" pitchFamily="34" charset="0"/>
              </a:defRPr>
            </a:lvl1pPr>
            <a:lvl2pPr marL="742950" indent="-285750" defTabSz="919163" eaLnBrk="0" hangingPunct="0">
              <a:spcBef>
                <a:spcPct val="20000"/>
              </a:spcBef>
              <a:buChar char="•"/>
              <a:defRPr sz="1400">
                <a:solidFill>
                  <a:schemeClr val="tx1"/>
                </a:solidFill>
                <a:latin typeface="Arial" pitchFamily="34" charset="0"/>
              </a:defRPr>
            </a:lvl2pPr>
            <a:lvl3pPr marL="1143000" indent="-228600" defTabSz="919163" eaLnBrk="0" hangingPunct="0">
              <a:spcBef>
                <a:spcPct val="20000"/>
              </a:spcBef>
              <a:buChar char="-"/>
              <a:defRPr sz="1400">
                <a:solidFill>
                  <a:schemeClr val="tx1"/>
                </a:solidFill>
                <a:latin typeface="Arial" pitchFamily="34" charset="0"/>
                <a:sym typeface="Wingdings" pitchFamily="2" charset="2"/>
              </a:defRPr>
            </a:lvl3pPr>
            <a:lvl4pPr marL="1600200" indent="-228600" defTabSz="919163" eaLnBrk="0" hangingPunct="0">
              <a:spcBef>
                <a:spcPct val="20000"/>
              </a:spcBef>
              <a:buChar char="–"/>
              <a:defRPr sz="1400">
                <a:solidFill>
                  <a:schemeClr val="tx1"/>
                </a:solidFill>
                <a:latin typeface="Arial" pitchFamily="34" charset="0"/>
              </a:defRPr>
            </a:lvl4pPr>
            <a:lvl5pPr marL="2057400" indent="-228600" defTabSz="919163" eaLnBrk="0" hangingPunct="0">
              <a:spcBef>
                <a:spcPct val="20000"/>
              </a:spcBef>
              <a:buChar char="»"/>
              <a:defRPr sz="1400">
                <a:solidFill>
                  <a:schemeClr val="tx1"/>
                </a:solidFill>
                <a:latin typeface="Arial" pitchFamily="34" charset="0"/>
              </a:defRPr>
            </a:lvl5pPr>
            <a:lvl6pPr marL="2514600" indent="-228600" defTabSz="919163" eaLnBrk="0" fontAlgn="base" hangingPunct="0">
              <a:spcBef>
                <a:spcPct val="20000"/>
              </a:spcBef>
              <a:spcAft>
                <a:spcPct val="0"/>
              </a:spcAft>
              <a:buChar char="»"/>
              <a:defRPr sz="1400">
                <a:solidFill>
                  <a:schemeClr val="tx1"/>
                </a:solidFill>
                <a:latin typeface="Arial" pitchFamily="34" charset="0"/>
              </a:defRPr>
            </a:lvl6pPr>
            <a:lvl7pPr marL="2971800" indent="-228600" defTabSz="919163" eaLnBrk="0" fontAlgn="base" hangingPunct="0">
              <a:spcBef>
                <a:spcPct val="20000"/>
              </a:spcBef>
              <a:spcAft>
                <a:spcPct val="0"/>
              </a:spcAft>
              <a:buChar char="»"/>
              <a:defRPr sz="1400">
                <a:solidFill>
                  <a:schemeClr val="tx1"/>
                </a:solidFill>
                <a:latin typeface="Arial" pitchFamily="34" charset="0"/>
              </a:defRPr>
            </a:lvl7pPr>
            <a:lvl8pPr marL="3429000" indent="-228600" defTabSz="919163" eaLnBrk="0" fontAlgn="base" hangingPunct="0">
              <a:spcBef>
                <a:spcPct val="20000"/>
              </a:spcBef>
              <a:spcAft>
                <a:spcPct val="0"/>
              </a:spcAft>
              <a:buChar char="»"/>
              <a:defRPr sz="1400">
                <a:solidFill>
                  <a:schemeClr val="tx1"/>
                </a:solidFill>
                <a:latin typeface="Arial" pitchFamily="34" charset="0"/>
              </a:defRPr>
            </a:lvl8pPr>
            <a:lvl9pPr marL="3886200" indent="-228600" defTabSz="919163" eaLnBrk="0" fontAlgn="base" hangingPunct="0">
              <a:spcBef>
                <a:spcPct val="20000"/>
              </a:spcBef>
              <a:spcAft>
                <a:spcPct val="0"/>
              </a:spcAft>
              <a:buChar char="»"/>
              <a:defRPr sz="1400">
                <a:solidFill>
                  <a:schemeClr val="tx1"/>
                </a:solidFill>
                <a:latin typeface="Arial" pitchFamily="34" charset="0"/>
              </a:defRPr>
            </a:lvl9pPr>
          </a:lstStyle>
          <a:p>
            <a:pPr marL="144000" indent="-144000" eaLnBrk="1" hangingPunct="1">
              <a:spcBef>
                <a:spcPct val="0"/>
              </a:spcBef>
              <a:buFontTx/>
              <a:buChar char="•"/>
            </a:pPr>
            <a:r>
              <a:rPr lang="en-US" altLang="it-IT" sz="1300" dirty="0" smtClean="0">
                <a:solidFill>
                  <a:srgbClr val="000000"/>
                </a:solidFill>
                <a:latin typeface="+mn-lt"/>
              </a:rPr>
              <a:t>Idea</a:t>
            </a:r>
            <a:endParaRPr lang="en-US" altLang="it-IT" sz="1300" dirty="0">
              <a:solidFill>
                <a:srgbClr val="000000"/>
              </a:solidFill>
              <a:latin typeface="+mn-lt"/>
            </a:endParaRPr>
          </a:p>
        </p:txBody>
      </p:sp>
      <p:sp>
        <p:nvSpPr>
          <p:cNvPr id="21" name="Rectangle 12"/>
          <p:cNvSpPr>
            <a:spLocks noChangeArrowheads="1"/>
          </p:cNvSpPr>
          <p:nvPr/>
        </p:nvSpPr>
        <p:spPr bwMode="auto">
          <a:xfrm>
            <a:off x="5114925" y="4762282"/>
            <a:ext cx="10636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0" rIns="36000" bIns="0">
            <a:spAutoFit/>
          </a:bodyPr>
          <a:lstStyle>
            <a:lvl1pPr marL="177800" indent="-177800" defTabSz="919163" eaLnBrk="0" hangingPunct="0">
              <a:spcBef>
                <a:spcPct val="20000"/>
              </a:spcBef>
              <a:defRPr sz="1400">
                <a:solidFill>
                  <a:schemeClr val="tx1"/>
                </a:solidFill>
                <a:latin typeface="Arial" pitchFamily="34" charset="0"/>
              </a:defRPr>
            </a:lvl1pPr>
            <a:lvl2pPr marL="742950" indent="-285750" defTabSz="919163" eaLnBrk="0" hangingPunct="0">
              <a:spcBef>
                <a:spcPct val="20000"/>
              </a:spcBef>
              <a:buChar char="•"/>
              <a:defRPr sz="1400">
                <a:solidFill>
                  <a:schemeClr val="tx1"/>
                </a:solidFill>
                <a:latin typeface="Arial" pitchFamily="34" charset="0"/>
              </a:defRPr>
            </a:lvl2pPr>
            <a:lvl3pPr marL="1143000" indent="-228600" defTabSz="919163" eaLnBrk="0" hangingPunct="0">
              <a:spcBef>
                <a:spcPct val="20000"/>
              </a:spcBef>
              <a:buChar char="-"/>
              <a:defRPr sz="1400">
                <a:solidFill>
                  <a:schemeClr val="tx1"/>
                </a:solidFill>
                <a:latin typeface="Arial" pitchFamily="34" charset="0"/>
                <a:sym typeface="Wingdings" pitchFamily="2" charset="2"/>
              </a:defRPr>
            </a:lvl3pPr>
            <a:lvl4pPr marL="1600200" indent="-228600" defTabSz="919163" eaLnBrk="0" hangingPunct="0">
              <a:spcBef>
                <a:spcPct val="20000"/>
              </a:spcBef>
              <a:buChar char="–"/>
              <a:defRPr sz="1400">
                <a:solidFill>
                  <a:schemeClr val="tx1"/>
                </a:solidFill>
                <a:latin typeface="Arial" pitchFamily="34" charset="0"/>
              </a:defRPr>
            </a:lvl4pPr>
            <a:lvl5pPr marL="2057400" indent="-228600" defTabSz="919163" eaLnBrk="0" hangingPunct="0">
              <a:spcBef>
                <a:spcPct val="20000"/>
              </a:spcBef>
              <a:buChar char="»"/>
              <a:defRPr sz="1400">
                <a:solidFill>
                  <a:schemeClr val="tx1"/>
                </a:solidFill>
                <a:latin typeface="Arial" pitchFamily="34" charset="0"/>
              </a:defRPr>
            </a:lvl5pPr>
            <a:lvl6pPr marL="2514600" indent="-228600" defTabSz="919163" eaLnBrk="0" fontAlgn="base" hangingPunct="0">
              <a:spcBef>
                <a:spcPct val="20000"/>
              </a:spcBef>
              <a:spcAft>
                <a:spcPct val="0"/>
              </a:spcAft>
              <a:buChar char="»"/>
              <a:defRPr sz="1400">
                <a:solidFill>
                  <a:schemeClr val="tx1"/>
                </a:solidFill>
                <a:latin typeface="Arial" pitchFamily="34" charset="0"/>
              </a:defRPr>
            </a:lvl6pPr>
            <a:lvl7pPr marL="2971800" indent="-228600" defTabSz="919163" eaLnBrk="0" fontAlgn="base" hangingPunct="0">
              <a:spcBef>
                <a:spcPct val="20000"/>
              </a:spcBef>
              <a:spcAft>
                <a:spcPct val="0"/>
              </a:spcAft>
              <a:buChar char="»"/>
              <a:defRPr sz="1400">
                <a:solidFill>
                  <a:schemeClr val="tx1"/>
                </a:solidFill>
                <a:latin typeface="Arial" pitchFamily="34" charset="0"/>
              </a:defRPr>
            </a:lvl7pPr>
            <a:lvl8pPr marL="3429000" indent="-228600" defTabSz="919163" eaLnBrk="0" fontAlgn="base" hangingPunct="0">
              <a:spcBef>
                <a:spcPct val="20000"/>
              </a:spcBef>
              <a:spcAft>
                <a:spcPct val="0"/>
              </a:spcAft>
              <a:buChar char="»"/>
              <a:defRPr sz="1400">
                <a:solidFill>
                  <a:schemeClr val="tx1"/>
                </a:solidFill>
                <a:latin typeface="Arial" pitchFamily="34" charset="0"/>
              </a:defRPr>
            </a:lvl8pPr>
            <a:lvl9pPr marL="3886200" indent="-228600" defTabSz="919163" eaLnBrk="0" fontAlgn="base" hangingPunct="0">
              <a:spcBef>
                <a:spcPct val="20000"/>
              </a:spcBef>
              <a:spcAft>
                <a:spcPct val="0"/>
              </a:spcAft>
              <a:buChar char="»"/>
              <a:defRPr sz="1400">
                <a:solidFill>
                  <a:schemeClr val="tx1"/>
                </a:solidFill>
                <a:latin typeface="Arial" pitchFamily="34" charset="0"/>
              </a:defRPr>
            </a:lvl9pPr>
          </a:lstStyle>
          <a:p>
            <a:pPr marL="144000" indent="-144000" eaLnBrk="1" hangingPunct="1">
              <a:spcBef>
                <a:spcPct val="0"/>
              </a:spcBef>
              <a:buFontTx/>
              <a:buChar char="•"/>
            </a:pPr>
            <a:r>
              <a:rPr lang="en-US" altLang="it-IT" sz="1300" dirty="0">
                <a:solidFill>
                  <a:srgbClr val="000000"/>
                </a:solidFill>
                <a:latin typeface="+mn-lt"/>
              </a:rPr>
              <a:t>First sales</a:t>
            </a:r>
          </a:p>
        </p:txBody>
      </p:sp>
      <p:sp>
        <p:nvSpPr>
          <p:cNvPr id="22" name="Rectangle 14"/>
          <p:cNvSpPr>
            <a:spLocks noChangeArrowheads="1"/>
          </p:cNvSpPr>
          <p:nvPr/>
        </p:nvSpPr>
        <p:spPr bwMode="auto">
          <a:xfrm>
            <a:off x="6179344" y="4762282"/>
            <a:ext cx="10256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36000" tIns="0" rIns="36000" bIns="0">
            <a:spAutoFit/>
          </a:bodyPr>
          <a:lstStyle>
            <a:lvl1pPr marL="177800" indent="-177800" defTabSz="919163" eaLnBrk="0" hangingPunct="0">
              <a:spcBef>
                <a:spcPct val="20000"/>
              </a:spcBef>
              <a:defRPr sz="1400">
                <a:solidFill>
                  <a:schemeClr val="tx1"/>
                </a:solidFill>
                <a:latin typeface="Arial" pitchFamily="34" charset="0"/>
              </a:defRPr>
            </a:lvl1pPr>
            <a:lvl2pPr marL="742950" indent="-285750" defTabSz="919163" eaLnBrk="0" hangingPunct="0">
              <a:spcBef>
                <a:spcPct val="20000"/>
              </a:spcBef>
              <a:buChar char="•"/>
              <a:defRPr sz="1400">
                <a:solidFill>
                  <a:schemeClr val="tx1"/>
                </a:solidFill>
                <a:latin typeface="Arial" pitchFamily="34" charset="0"/>
              </a:defRPr>
            </a:lvl2pPr>
            <a:lvl3pPr marL="1143000" indent="-228600" defTabSz="919163" eaLnBrk="0" hangingPunct="0">
              <a:spcBef>
                <a:spcPct val="20000"/>
              </a:spcBef>
              <a:buChar char="-"/>
              <a:defRPr sz="1400">
                <a:solidFill>
                  <a:schemeClr val="tx1"/>
                </a:solidFill>
                <a:latin typeface="Arial" pitchFamily="34" charset="0"/>
                <a:sym typeface="Wingdings" pitchFamily="2" charset="2"/>
              </a:defRPr>
            </a:lvl3pPr>
            <a:lvl4pPr marL="1600200" indent="-228600" defTabSz="919163" eaLnBrk="0" hangingPunct="0">
              <a:spcBef>
                <a:spcPct val="20000"/>
              </a:spcBef>
              <a:buChar char="–"/>
              <a:defRPr sz="1400">
                <a:solidFill>
                  <a:schemeClr val="tx1"/>
                </a:solidFill>
                <a:latin typeface="Arial" pitchFamily="34" charset="0"/>
              </a:defRPr>
            </a:lvl4pPr>
            <a:lvl5pPr marL="2057400" indent="-228600" defTabSz="919163" eaLnBrk="0" hangingPunct="0">
              <a:spcBef>
                <a:spcPct val="20000"/>
              </a:spcBef>
              <a:buChar char="»"/>
              <a:defRPr sz="1400">
                <a:solidFill>
                  <a:schemeClr val="tx1"/>
                </a:solidFill>
                <a:latin typeface="Arial" pitchFamily="34" charset="0"/>
              </a:defRPr>
            </a:lvl5pPr>
            <a:lvl6pPr marL="2514600" indent="-228600" defTabSz="919163" eaLnBrk="0" fontAlgn="base" hangingPunct="0">
              <a:spcBef>
                <a:spcPct val="20000"/>
              </a:spcBef>
              <a:spcAft>
                <a:spcPct val="0"/>
              </a:spcAft>
              <a:buChar char="»"/>
              <a:defRPr sz="1400">
                <a:solidFill>
                  <a:schemeClr val="tx1"/>
                </a:solidFill>
                <a:latin typeface="Arial" pitchFamily="34" charset="0"/>
              </a:defRPr>
            </a:lvl6pPr>
            <a:lvl7pPr marL="2971800" indent="-228600" defTabSz="919163" eaLnBrk="0" fontAlgn="base" hangingPunct="0">
              <a:spcBef>
                <a:spcPct val="20000"/>
              </a:spcBef>
              <a:spcAft>
                <a:spcPct val="0"/>
              </a:spcAft>
              <a:buChar char="»"/>
              <a:defRPr sz="1400">
                <a:solidFill>
                  <a:schemeClr val="tx1"/>
                </a:solidFill>
                <a:latin typeface="Arial" pitchFamily="34" charset="0"/>
              </a:defRPr>
            </a:lvl7pPr>
            <a:lvl8pPr marL="3429000" indent="-228600" defTabSz="919163" eaLnBrk="0" fontAlgn="base" hangingPunct="0">
              <a:spcBef>
                <a:spcPct val="20000"/>
              </a:spcBef>
              <a:spcAft>
                <a:spcPct val="0"/>
              </a:spcAft>
              <a:buChar char="»"/>
              <a:defRPr sz="1400">
                <a:solidFill>
                  <a:schemeClr val="tx1"/>
                </a:solidFill>
                <a:latin typeface="Arial" pitchFamily="34" charset="0"/>
              </a:defRPr>
            </a:lvl8pPr>
            <a:lvl9pPr marL="3886200" indent="-228600" defTabSz="919163" eaLnBrk="0" fontAlgn="base" hangingPunct="0">
              <a:spcBef>
                <a:spcPct val="20000"/>
              </a:spcBef>
              <a:spcAft>
                <a:spcPct val="0"/>
              </a:spcAft>
              <a:buChar char="»"/>
              <a:defRPr sz="1400">
                <a:solidFill>
                  <a:schemeClr val="tx1"/>
                </a:solidFill>
                <a:latin typeface="Arial" pitchFamily="34" charset="0"/>
              </a:defRPr>
            </a:lvl9pPr>
          </a:lstStyle>
          <a:p>
            <a:pPr marL="144000" indent="-144000" eaLnBrk="1" hangingPunct="1">
              <a:spcBef>
                <a:spcPct val="0"/>
              </a:spcBef>
              <a:buFontTx/>
              <a:buChar char="•"/>
            </a:pPr>
            <a:r>
              <a:rPr lang="en-US" altLang="it-IT" sz="1300" dirty="0">
                <a:solidFill>
                  <a:srgbClr val="000000"/>
                </a:solidFill>
                <a:latin typeface="+mn-lt"/>
              </a:rPr>
              <a:t>Market established</a:t>
            </a:r>
          </a:p>
        </p:txBody>
      </p:sp>
      <p:sp>
        <p:nvSpPr>
          <p:cNvPr id="23" name="Rectangle 31"/>
          <p:cNvSpPr>
            <a:spLocks noChangeArrowheads="1"/>
          </p:cNvSpPr>
          <p:nvPr/>
        </p:nvSpPr>
        <p:spPr bwMode="auto">
          <a:xfrm>
            <a:off x="7262813" y="4762282"/>
            <a:ext cx="1063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0" rIns="36000" bIns="0">
            <a:spAutoFit/>
          </a:bodyPr>
          <a:lstStyle>
            <a:lvl1pPr marL="177800" indent="-177800" defTabSz="919163" eaLnBrk="0" hangingPunct="0">
              <a:spcBef>
                <a:spcPct val="20000"/>
              </a:spcBef>
              <a:defRPr sz="1400">
                <a:solidFill>
                  <a:schemeClr val="tx1"/>
                </a:solidFill>
                <a:latin typeface="Arial" pitchFamily="34" charset="0"/>
              </a:defRPr>
            </a:lvl1pPr>
            <a:lvl2pPr marL="742950" indent="-285750" defTabSz="919163" eaLnBrk="0" hangingPunct="0">
              <a:spcBef>
                <a:spcPct val="20000"/>
              </a:spcBef>
              <a:buChar char="•"/>
              <a:defRPr sz="1400">
                <a:solidFill>
                  <a:schemeClr val="tx1"/>
                </a:solidFill>
                <a:latin typeface="Arial" pitchFamily="34" charset="0"/>
              </a:defRPr>
            </a:lvl2pPr>
            <a:lvl3pPr marL="1143000" indent="-228600" defTabSz="919163" eaLnBrk="0" hangingPunct="0">
              <a:spcBef>
                <a:spcPct val="20000"/>
              </a:spcBef>
              <a:buChar char="-"/>
              <a:defRPr sz="1400">
                <a:solidFill>
                  <a:schemeClr val="tx1"/>
                </a:solidFill>
                <a:latin typeface="Arial" pitchFamily="34" charset="0"/>
                <a:sym typeface="Wingdings" pitchFamily="2" charset="2"/>
              </a:defRPr>
            </a:lvl3pPr>
            <a:lvl4pPr marL="1600200" indent="-228600" defTabSz="919163" eaLnBrk="0" hangingPunct="0">
              <a:spcBef>
                <a:spcPct val="20000"/>
              </a:spcBef>
              <a:buChar char="–"/>
              <a:defRPr sz="1400">
                <a:solidFill>
                  <a:schemeClr val="tx1"/>
                </a:solidFill>
                <a:latin typeface="Arial" pitchFamily="34" charset="0"/>
              </a:defRPr>
            </a:lvl4pPr>
            <a:lvl5pPr marL="2057400" indent="-228600" defTabSz="919163" eaLnBrk="0" hangingPunct="0">
              <a:spcBef>
                <a:spcPct val="20000"/>
              </a:spcBef>
              <a:buChar char="»"/>
              <a:defRPr sz="1400">
                <a:solidFill>
                  <a:schemeClr val="tx1"/>
                </a:solidFill>
                <a:latin typeface="Arial" pitchFamily="34" charset="0"/>
              </a:defRPr>
            </a:lvl5pPr>
            <a:lvl6pPr marL="2514600" indent="-228600" defTabSz="919163" eaLnBrk="0" fontAlgn="base" hangingPunct="0">
              <a:spcBef>
                <a:spcPct val="20000"/>
              </a:spcBef>
              <a:spcAft>
                <a:spcPct val="0"/>
              </a:spcAft>
              <a:buChar char="»"/>
              <a:defRPr sz="1400">
                <a:solidFill>
                  <a:schemeClr val="tx1"/>
                </a:solidFill>
                <a:latin typeface="Arial" pitchFamily="34" charset="0"/>
              </a:defRPr>
            </a:lvl6pPr>
            <a:lvl7pPr marL="2971800" indent="-228600" defTabSz="919163" eaLnBrk="0" fontAlgn="base" hangingPunct="0">
              <a:spcBef>
                <a:spcPct val="20000"/>
              </a:spcBef>
              <a:spcAft>
                <a:spcPct val="0"/>
              </a:spcAft>
              <a:buChar char="»"/>
              <a:defRPr sz="1400">
                <a:solidFill>
                  <a:schemeClr val="tx1"/>
                </a:solidFill>
                <a:latin typeface="Arial" pitchFamily="34" charset="0"/>
              </a:defRPr>
            </a:lvl7pPr>
            <a:lvl8pPr marL="3429000" indent="-228600" defTabSz="919163" eaLnBrk="0" fontAlgn="base" hangingPunct="0">
              <a:spcBef>
                <a:spcPct val="20000"/>
              </a:spcBef>
              <a:spcAft>
                <a:spcPct val="0"/>
              </a:spcAft>
              <a:buChar char="»"/>
              <a:defRPr sz="1400">
                <a:solidFill>
                  <a:schemeClr val="tx1"/>
                </a:solidFill>
                <a:latin typeface="Arial" pitchFamily="34" charset="0"/>
              </a:defRPr>
            </a:lvl8pPr>
            <a:lvl9pPr marL="3886200" indent="-228600" defTabSz="919163" eaLnBrk="0" fontAlgn="base" hangingPunct="0">
              <a:spcBef>
                <a:spcPct val="20000"/>
              </a:spcBef>
              <a:spcAft>
                <a:spcPct val="0"/>
              </a:spcAft>
              <a:buChar char="»"/>
              <a:defRPr sz="1400">
                <a:solidFill>
                  <a:schemeClr val="tx1"/>
                </a:solidFill>
                <a:latin typeface="Arial" pitchFamily="34" charset="0"/>
              </a:defRPr>
            </a:lvl9pPr>
          </a:lstStyle>
          <a:p>
            <a:pPr marL="144000" indent="-144000" eaLnBrk="1" hangingPunct="1">
              <a:spcBef>
                <a:spcPct val="0"/>
              </a:spcBef>
              <a:buFontTx/>
              <a:buChar char="•"/>
            </a:pPr>
            <a:r>
              <a:rPr lang="en-US" altLang="it-IT" sz="1300" dirty="0">
                <a:solidFill>
                  <a:srgbClr val="000000"/>
                </a:solidFill>
                <a:latin typeface="+mn-lt"/>
              </a:rPr>
              <a:t>Trade</a:t>
            </a:r>
          </a:p>
          <a:p>
            <a:pPr marL="144000" indent="-144000" eaLnBrk="1" hangingPunct="1">
              <a:spcBef>
                <a:spcPct val="0"/>
              </a:spcBef>
              <a:buFontTx/>
              <a:buChar char="•"/>
            </a:pPr>
            <a:r>
              <a:rPr lang="en-US" altLang="it-IT" sz="1300" dirty="0">
                <a:solidFill>
                  <a:srgbClr val="000000"/>
                </a:solidFill>
                <a:latin typeface="+mn-lt"/>
              </a:rPr>
              <a:t>Sale</a:t>
            </a:r>
          </a:p>
          <a:p>
            <a:pPr marL="144000" indent="-144000" eaLnBrk="1" hangingPunct="1">
              <a:spcBef>
                <a:spcPct val="0"/>
              </a:spcBef>
              <a:buFontTx/>
              <a:buChar char="•"/>
            </a:pPr>
            <a:r>
              <a:rPr lang="en-US" altLang="it-IT" sz="1300" dirty="0" smtClean="0">
                <a:solidFill>
                  <a:srgbClr val="000000"/>
                </a:solidFill>
                <a:latin typeface="+mn-lt"/>
              </a:rPr>
              <a:t>IPO</a:t>
            </a:r>
            <a:endParaRPr lang="en-US" altLang="it-IT" sz="1300" dirty="0">
              <a:solidFill>
                <a:srgbClr val="000000"/>
              </a:solidFill>
              <a:latin typeface="+mn-lt"/>
            </a:endParaRPr>
          </a:p>
        </p:txBody>
      </p:sp>
      <p:grpSp>
        <p:nvGrpSpPr>
          <p:cNvPr id="24" name="Gruppo 23"/>
          <p:cNvGrpSpPr/>
          <p:nvPr/>
        </p:nvGrpSpPr>
        <p:grpSpPr>
          <a:xfrm>
            <a:off x="747712" y="1627229"/>
            <a:ext cx="937419" cy="2772000"/>
            <a:chOff x="747712" y="1096137"/>
            <a:chExt cx="937419" cy="2772000"/>
          </a:xfrm>
        </p:grpSpPr>
        <p:sp>
          <p:nvSpPr>
            <p:cNvPr id="25" name="Line 19"/>
            <p:cNvSpPr>
              <a:spLocks noChangeShapeType="1"/>
            </p:cNvSpPr>
            <p:nvPr/>
          </p:nvSpPr>
          <p:spPr bwMode="auto">
            <a:xfrm flipH="1">
              <a:off x="747712" y="1096137"/>
              <a:ext cx="0" cy="2772000"/>
            </a:xfrm>
            <a:prstGeom prst="line">
              <a:avLst/>
            </a:prstGeom>
            <a:noFill/>
            <a:ln w="25400">
              <a:solidFill>
                <a:srgbClr val="000000"/>
              </a:solidFill>
              <a:round/>
              <a:headEnd type="triangle" w="lg" len="lg"/>
              <a:tailEnd/>
            </a:ln>
            <a:extLst>
              <a:ext uri="{909E8E84-426E-40DD-AFC4-6F175D3DCCD1}">
                <a14:hiddenFill xmlns:a14="http://schemas.microsoft.com/office/drawing/2010/main">
                  <a:noFill/>
                </a14:hiddenFill>
              </a:ext>
            </a:extLst>
          </p:spPr>
          <p:txBody>
            <a:bodyPr wrap="square" lIns="0" tIns="0" rIns="0" bIns="0">
              <a:spAutoFit/>
            </a:bodyPr>
            <a:lstStyle/>
            <a:p>
              <a:endParaRPr lang="it-IT" dirty="0"/>
            </a:p>
          </p:txBody>
        </p:sp>
        <p:sp>
          <p:nvSpPr>
            <p:cNvPr id="26" name="Rettangolo 25"/>
            <p:cNvSpPr/>
            <p:nvPr/>
          </p:nvSpPr>
          <p:spPr>
            <a:xfrm>
              <a:off x="796040" y="3514367"/>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Rettangolo 26"/>
            <p:cNvSpPr/>
            <p:nvPr/>
          </p:nvSpPr>
          <p:spPr>
            <a:xfrm>
              <a:off x="1253131" y="3658367"/>
              <a:ext cx="432000" cy="144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ttangolo 27"/>
            <p:cNvSpPr/>
            <p:nvPr/>
          </p:nvSpPr>
          <p:spPr>
            <a:xfrm>
              <a:off x="796040" y="3194342"/>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Rettangolo 28"/>
            <p:cNvSpPr/>
            <p:nvPr/>
          </p:nvSpPr>
          <p:spPr>
            <a:xfrm>
              <a:off x="792180" y="2874316"/>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Rettangolo 29"/>
            <p:cNvSpPr/>
            <p:nvPr/>
          </p:nvSpPr>
          <p:spPr>
            <a:xfrm>
              <a:off x="792180" y="2554290"/>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Rettangolo 30"/>
            <p:cNvSpPr/>
            <p:nvPr/>
          </p:nvSpPr>
          <p:spPr>
            <a:xfrm>
              <a:off x="793753" y="2234264"/>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2" name="Rettangolo 31"/>
            <p:cNvSpPr/>
            <p:nvPr/>
          </p:nvSpPr>
          <p:spPr>
            <a:xfrm>
              <a:off x="793753" y="1914238"/>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3" name="Rettangolo 32"/>
            <p:cNvSpPr/>
            <p:nvPr/>
          </p:nvSpPr>
          <p:spPr>
            <a:xfrm>
              <a:off x="789893" y="1594212"/>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ttangolo 33"/>
            <p:cNvSpPr/>
            <p:nvPr/>
          </p:nvSpPr>
          <p:spPr>
            <a:xfrm>
              <a:off x="789893" y="1274186"/>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35" name="Gruppo 34"/>
          <p:cNvGrpSpPr/>
          <p:nvPr/>
        </p:nvGrpSpPr>
        <p:grpSpPr>
          <a:xfrm>
            <a:off x="1808414" y="2589329"/>
            <a:ext cx="892951" cy="1759701"/>
            <a:chOff x="792180" y="2042666"/>
            <a:chExt cx="892951" cy="1759701"/>
          </a:xfrm>
        </p:grpSpPr>
        <p:sp>
          <p:nvSpPr>
            <p:cNvPr id="36" name="Rettangolo 35"/>
            <p:cNvSpPr/>
            <p:nvPr/>
          </p:nvSpPr>
          <p:spPr>
            <a:xfrm>
              <a:off x="796040" y="3514367"/>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7" name="Rettangolo 36"/>
            <p:cNvSpPr/>
            <p:nvPr/>
          </p:nvSpPr>
          <p:spPr>
            <a:xfrm>
              <a:off x="1253131" y="3514367"/>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Rettangolo 37"/>
            <p:cNvSpPr/>
            <p:nvPr/>
          </p:nvSpPr>
          <p:spPr>
            <a:xfrm>
              <a:off x="796040" y="3194342"/>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Rettangolo 38"/>
            <p:cNvSpPr/>
            <p:nvPr/>
          </p:nvSpPr>
          <p:spPr>
            <a:xfrm>
              <a:off x="792180" y="2874316"/>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Rettangolo 39"/>
            <p:cNvSpPr/>
            <p:nvPr/>
          </p:nvSpPr>
          <p:spPr>
            <a:xfrm>
              <a:off x="792180" y="2554290"/>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Rettangolo 40"/>
            <p:cNvSpPr/>
            <p:nvPr/>
          </p:nvSpPr>
          <p:spPr>
            <a:xfrm>
              <a:off x="793753" y="2234264"/>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p:cNvSpPr/>
            <p:nvPr/>
          </p:nvSpPr>
          <p:spPr>
            <a:xfrm>
              <a:off x="793753" y="2042666"/>
              <a:ext cx="432000" cy="159571"/>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43" name="Gruppo 42"/>
          <p:cNvGrpSpPr/>
          <p:nvPr/>
        </p:nvGrpSpPr>
        <p:grpSpPr>
          <a:xfrm>
            <a:off x="2858189" y="3229381"/>
            <a:ext cx="892951" cy="1119649"/>
            <a:chOff x="792180" y="2682718"/>
            <a:chExt cx="892951" cy="1119649"/>
          </a:xfrm>
        </p:grpSpPr>
        <p:sp>
          <p:nvSpPr>
            <p:cNvPr id="44" name="Rettangolo 43"/>
            <p:cNvSpPr/>
            <p:nvPr/>
          </p:nvSpPr>
          <p:spPr>
            <a:xfrm>
              <a:off x="796040" y="3514367"/>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5" name="Rettangolo 44"/>
            <p:cNvSpPr/>
            <p:nvPr/>
          </p:nvSpPr>
          <p:spPr>
            <a:xfrm>
              <a:off x="1253131" y="3514367"/>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6" name="Rettangolo 45"/>
            <p:cNvSpPr/>
            <p:nvPr/>
          </p:nvSpPr>
          <p:spPr>
            <a:xfrm>
              <a:off x="796040" y="3194342"/>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7" name="Rettangolo 46"/>
            <p:cNvSpPr/>
            <p:nvPr/>
          </p:nvSpPr>
          <p:spPr>
            <a:xfrm>
              <a:off x="1253131" y="3282387"/>
              <a:ext cx="432000" cy="199955"/>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8" name="Rettangolo 47"/>
            <p:cNvSpPr/>
            <p:nvPr/>
          </p:nvSpPr>
          <p:spPr>
            <a:xfrm>
              <a:off x="792180" y="2874316"/>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9" name="Rettangolo 48"/>
            <p:cNvSpPr/>
            <p:nvPr/>
          </p:nvSpPr>
          <p:spPr>
            <a:xfrm>
              <a:off x="792180" y="2682718"/>
              <a:ext cx="432000" cy="159571"/>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50" name="Gruppo 49"/>
          <p:cNvGrpSpPr/>
          <p:nvPr/>
        </p:nvGrpSpPr>
        <p:grpSpPr>
          <a:xfrm>
            <a:off x="4031474" y="3420979"/>
            <a:ext cx="892951" cy="928051"/>
            <a:chOff x="792180" y="2874316"/>
            <a:chExt cx="892951" cy="928051"/>
          </a:xfrm>
        </p:grpSpPr>
        <p:sp>
          <p:nvSpPr>
            <p:cNvPr id="51" name="Rettangolo 50"/>
            <p:cNvSpPr/>
            <p:nvPr/>
          </p:nvSpPr>
          <p:spPr>
            <a:xfrm>
              <a:off x="796040" y="3514367"/>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2" name="Rettangolo 51"/>
            <p:cNvSpPr/>
            <p:nvPr/>
          </p:nvSpPr>
          <p:spPr>
            <a:xfrm>
              <a:off x="1253131" y="3514367"/>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3" name="Rettangolo 52"/>
            <p:cNvSpPr/>
            <p:nvPr/>
          </p:nvSpPr>
          <p:spPr>
            <a:xfrm>
              <a:off x="796040" y="3194342"/>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4" name="Rettangolo 53"/>
            <p:cNvSpPr/>
            <p:nvPr/>
          </p:nvSpPr>
          <p:spPr>
            <a:xfrm>
              <a:off x="1253131" y="3194342"/>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Rettangolo 54"/>
            <p:cNvSpPr/>
            <p:nvPr/>
          </p:nvSpPr>
          <p:spPr>
            <a:xfrm>
              <a:off x="792180" y="2874316"/>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Rettangolo 55"/>
            <p:cNvSpPr/>
            <p:nvPr/>
          </p:nvSpPr>
          <p:spPr>
            <a:xfrm>
              <a:off x="1249271" y="2874316"/>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57" name="Gruppo 56"/>
          <p:cNvGrpSpPr/>
          <p:nvPr/>
        </p:nvGrpSpPr>
        <p:grpSpPr>
          <a:xfrm>
            <a:off x="5176252" y="3229381"/>
            <a:ext cx="892951" cy="1119649"/>
            <a:chOff x="792180" y="2682718"/>
            <a:chExt cx="892951" cy="1119649"/>
          </a:xfrm>
        </p:grpSpPr>
        <p:sp>
          <p:nvSpPr>
            <p:cNvPr id="58" name="Rettangolo 57"/>
            <p:cNvSpPr/>
            <p:nvPr/>
          </p:nvSpPr>
          <p:spPr>
            <a:xfrm>
              <a:off x="796040" y="3514367"/>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p:cNvSpPr/>
            <p:nvPr/>
          </p:nvSpPr>
          <p:spPr>
            <a:xfrm>
              <a:off x="1253131" y="3514367"/>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0" name="Rettangolo 59"/>
            <p:cNvSpPr/>
            <p:nvPr/>
          </p:nvSpPr>
          <p:spPr>
            <a:xfrm>
              <a:off x="796040" y="3194342"/>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1" name="Rettangolo 60"/>
            <p:cNvSpPr/>
            <p:nvPr/>
          </p:nvSpPr>
          <p:spPr>
            <a:xfrm>
              <a:off x="1253131" y="3194342"/>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2" name="Rettangolo 61"/>
            <p:cNvSpPr/>
            <p:nvPr/>
          </p:nvSpPr>
          <p:spPr>
            <a:xfrm>
              <a:off x="792180" y="3090316"/>
              <a:ext cx="432000" cy="72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3" name="Rettangolo 62"/>
            <p:cNvSpPr/>
            <p:nvPr/>
          </p:nvSpPr>
          <p:spPr>
            <a:xfrm>
              <a:off x="1249271" y="2874316"/>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4" name="Rettangolo 63"/>
            <p:cNvSpPr/>
            <p:nvPr/>
          </p:nvSpPr>
          <p:spPr>
            <a:xfrm>
              <a:off x="1249271" y="2682718"/>
              <a:ext cx="432000" cy="159572"/>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65" name="Gruppo 64"/>
          <p:cNvGrpSpPr/>
          <p:nvPr/>
        </p:nvGrpSpPr>
        <p:grpSpPr>
          <a:xfrm>
            <a:off x="6249265" y="2589329"/>
            <a:ext cx="889091" cy="1759701"/>
            <a:chOff x="796040" y="2042666"/>
            <a:chExt cx="889091" cy="1759701"/>
          </a:xfrm>
        </p:grpSpPr>
        <p:sp>
          <p:nvSpPr>
            <p:cNvPr id="66" name="Rettangolo 65"/>
            <p:cNvSpPr/>
            <p:nvPr/>
          </p:nvSpPr>
          <p:spPr>
            <a:xfrm>
              <a:off x="796040" y="3514367"/>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7" name="Rettangolo 66"/>
            <p:cNvSpPr/>
            <p:nvPr/>
          </p:nvSpPr>
          <p:spPr>
            <a:xfrm>
              <a:off x="1253131" y="3514367"/>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8" name="Rettangolo 67"/>
            <p:cNvSpPr/>
            <p:nvPr/>
          </p:nvSpPr>
          <p:spPr>
            <a:xfrm>
              <a:off x="796040" y="3322770"/>
              <a:ext cx="432000" cy="159571"/>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9" name="Rettangolo 68"/>
            <p:cNvSpPr/>
            <p:nvPr/>
          </p:nvSpPr>
          <p:spPr>
            <a:xfrm>
              <a:off x="1253131" y="3194342"/>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Rettangolo 69"/>
            <p:cNvSpPr/>
            <p:nvPr/>
          </p:nvSpPr>
          <p:spPr>
            <a:xfrm>
              <a:off x="1249271" y="2874316"/>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Rettangolo 70"/>
            <p:cNvSpPr/>
            <p:nvPr/>
          </p:nvSpPr>
          <p:spPr>
            <a:xfrm>
              <a:off x="1249271" y="2554290"/>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2" name="Rettangolo 71"/>
            <p:cNvSpPr/>
            <p:nvPr/>
          </p:nvSpPr>
          <p:spPr>
            <a:xfrm>
              <a:off x="1250844" y="2234264"/>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3" name="Rettangolo 72"/>
            <p:cNvSpPr/>
            <p:nvPr/>
          </p:nvSpPr>
          <p:spPr>
            <a:xfrm>
              <a:off x="1250844" y="2042666"/>
              <a:ext cx="432000" cy="159572"/>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74" name="Gruppo 73"/>
          <p:cNvGrpSpPr/>
          <p:nvPr/>
        </p:nvGrpSpPr>
        <p:grpSpPr>
          <a:xfrm>
            <a:off x="7325213" y="1820849"/>
            <a:ext cx="889091" cy="2528181"/>
            <a:chOff x="796040" y="1274186"/>
            <a:chExt cx="889091" cy="2528181"/>
          </a:xfrm>
        </p:grpSpPr>
        <p:sp>
          <p:nvSpPr>
            <p:cNvPr id="75" name="Rettangolo 74"/>
            <p:cNvSpPr/>
            <p:nvPr/>
          </p:nvSpPr>
          <p:spPr>
            <a:xfrm>
              <a:off x="796040" y="3514367"/>
              <a:ext cx="432000" cy="28800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6" name="Rettangolo 75"/>
            <p:cNvSpPr/>
            <p:nvPr/>
          </p:nvSpPr>
          <p:spPr>
            <a:xfrm>
              <a:off x="1253131" y="3514367"/>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7" name="Rettangolo 76"/>
            <p:cNvSpPr/>
            <p:nvPr/>
          </p:nvSpPr>
          <p:spPr>
            <a:xfrm>
              <a:off x="1253131" y="3194342"/>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8" name="Rettangolo 77"/>
            <p:cNvSpPr/>
            <p:nvPr/>
          </p:nvSpPr>
          <p:spPr>
            <a:xfrm>
              <a:off x="1249271" y="2874316"/>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9" name="Rettangolo 78"/>
            <p:cNvSpPr/>
            <p:nvPr/>
          </p:nvSpPr>
          <p:spPr>
            <a:xfrm>
              <a:off x="1249271" y="2554290"/>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0" name="Rettangolo 79"/>
            <p:cNvSpPr/>
            <p:nvPr/>
          </p:nvSpPr>
          <p:spPr>
            <a:xfrm>
              <a:off x="1250844" y="2234264"/>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1" name="Rettangolo 80"/>
            <p:cNvSpPr/>
            <p:nvPr/>
          </p:nvSpPr>
          <p:spPr>
            <a:xfrm>
              <a:off x="1250844" y="1914238"/>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2" name="Rettangolo 81"/>
            <p:cNvSpPr/>
            <p:nvPr/>
          </p:nvSpPr>
          <p:spPr>
            <a:xfrm>
              <a:off x="1246984" y="1594212"/>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3" name="Rettangolo 82"/>
            <p:cNvSpPr/>
            <p:nvPr/>
          </p:nvSpPr>
          <p:spPr>
            <a:xfrm>
              <a:off x="1246984" y="1274186"/>
              <a:ext cx="432000" cy="288000"/>
            </a:xfrm>
            <a:prstGeom prst="rect">
              <a:avLst/>
            </a:prstGeom>
            <a:solidFill>
              <a:srgbClr val="00CC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84" name="Freccia in giù 83"/>
          <p:cNvSpPr/>
          <p:nvPr/>
        </p:nvSpPr>
        <p:spPr>
          <a:xfrm>
            <a:off x="5225410" y="3082656"/>
            <a:ext cx="341403" cy="466752"/>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5" name="Freccia in giù 84"/>
          <p:cNvSpPr/>
          <p:nvPr/>
        </p:nvSpPr>
        <p:spPr>
          <a:xfrm>
            <a:off x="4067526" y="2886627"/>
            <a:ext cx="341403" cy="466752"/>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6" name="Freccia in giù 85"/>
          <p:cNvSpPr/>
          <p:nvPr/>
        </p:nvSpPr>
        <p:spPr>
          <a:xfrm>
            <a:off x="6283573" y="3339008"/>
            <a:ext cx="341403" cy="466752"/>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7" name="Freccia in giù 86"/>
          <p:cNvSpPr/>
          <p:nvPr/>
        </p:nvSpPr>
        <p:spPr>
          <a:xfrm>
            <a:off x="7370511" y="3546682"/>
            <a:ext cx="341403" cy="466752"/>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8" name="Freccia in giù 87"/>
          <p:cNvSpPr/>
          <p:nvPr/>
        </p:nvSpPr>
        <p:spPr>
          <a:xfrm>
            <a:off x="2901250" y="2691551"/>
            <a:ext cx="341403" cy="466752"/>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9" name="Freccia in giù 88"/>
          <p:cNvSpPr/>
          <p:nvPr/>
        </p:nvSpPr>
        <p:spPr>
          <a:xfrm>
            <a:off x="1853712" y="2051499"/>
            <a:ext cx="341403" cy="466752"/>
          </a:xfrm>
          <a:prstGeom prst="downArrow">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0" name="Freccia in giù 89"/>
          <p:cNvSpPr/>
          <p:nvPr/>
        </p:nvSpPr>
        <p:spPr>
          <a:xfrm rot="10800000">
            <a:off x="5682501" y="2691551"/>
            <a:ext cx="341403" cy="466752"/>
          </a:xfrm>
          <a:prstGeom prst="down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1" name="Freccia in giù 90"/>
          <p:cNvSpPr/>
          <p:nvPr/>
        </p:nvSpPr>
        <p:spPr>
          <a:xfrm rot="10800000">
            <a:off x="4537723" y="2857524"/>
            <a:ext cx="341403" cy="466752"/>
          </a:xfrm>
          <a:prstGeom prst="down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2" name="Freccia in giù 91"/>
          <p:cNvSpPr/>
          <p:nvPr/>
        </p:nvSpPr>
        <p:spPr>
          <a:xfrm rot="10800000">
            <a:off x="6749367" y="2093278"/>
            <a:ext cx="341403" cy="466752"/>
          </a:xfrm>
          <a:prstGeom prst="down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3" name="Freccia in giù 92"/>
          <p:cNvSpPr/>
          <p:nvPr/>
        </p:nvSpPr>
        <p:spPr>
          <a:xfrm rot="10800000">
            <a:off x="1298429" y="3672979"/>
            <a:ext cx="341403" cy="466752"/>
          </a:xfrm>
          <a:prstGeom prst="down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4" name="Freccia in giù 93"/>
          <p:cNvSpPr/>
          <p:nvPr/>
        </p:nvSpPr>
        <p:spPr>
          <a:xfrm rot="10800000">
            <a:off x="3364438" y="3309166"/>
            <a:ext cx="341403" cy="466752"/>
          </a:xfrm>
          <a:prstGeom prst="down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5" name="Freccia in giù 94"/>
          <p:cNvSpPr/>
          <p:nvPr/>
        </p:nvSpPr>
        <p:spPr>
          <a:xfrm rot="10800000">
            <a:off x="2335522" y="3546682"/>
            <a:ext cx="341403" cy="466752"/>
          </a:xfrm>
          <a:prstGeom prst="downArrow">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6" name="Ovale 95"/>
          <p:cNvSpPr/>
          <p:nvPr/>
        </p:nvSpPr>
        <p:spPr>
          <a:xfrm rot="1180580">
            <a:off x="2124033" y="1298620"/>
            <a:ext cx="1872000" cy="1152000"/>
          </a:xfrm>
          <a:prstGeom prst="ellipse">
            <a:avLst/>
          </a:prstGeom>
          <a:solidFill>
            <a:srgbClr val="FF7C80"/>
          </a:solidFill>
          <a:ln w="444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it-IT" sz="2000" b="1" dirty="0">
                <a:solidFill>
                  <a:schemeClr val="bg1"/>
                </a:solidFill>
              </a:rPr>
              <a:t>REDUCING </a:t>
            </a:r>
            <a:r>
              <a:rPr lang="it-IT" sz="2000" b="1" dirty="0" smtClean="0">
                <a:solidFill>
                  <a:schemeClr val="bg1"/>
                </a:solidFill>
              </a:rPr>
              <a:t>RISKS</a:t>
            </a:r>
            <a:endParaRPr lang="it-IT" sz="2000" b="1" dirty="0">
              <a:solidFill>
                <a:schemeClr val="bg1"/>
              </a:solidFill>
            </a:endParaRPr>
          </a:p>
        </p:txBody>
      </p:sp>
      <p:sp>
        <p:nvSpPr>
          <p:cNvPr id="97" name="Ovale 96"/>
          <p:cNvSpPr/>
          <p:nvPr/>
        </p:nvSpPr>
        <p:spPr>
          <a:xfrm rot="20039642">
            <a:off x="4719583" y="1298619"/>
            <a:ext cx="1872000" cy="1152000"/>
          </a:xfrm>
          <a:prstGeom prst="ellipse">
            <a:avLst/>
          </a:prstGeom>
          <a:solidFill>
            <a:srgbClr val="33CC33"/>
          </a:solidFill>
          <a:ln w="444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it-IT" sz="2000" b="1" dirty="0" smtClean="0">
                <a:solidFill>
                  <a:schemeClr val="bg1"/>
                </a:solidFill>
              </a:rPr>
              <a:t>INCREASING THE VALUE</a:t>
            </a:r>
            <a:endParaRPr lang="it-IT" sz="2000" b="1" dirty="0">
              <a:solidFill>
                <a:schemeClr val="bg1"/>
              </a:solidFill>
            </a:endParaRPr>
          </a:p>
        </p:txBody>
      </p:sp>
      <p:sp>
        <p:nvSpPr>
          <p:cNvPr id="98" name="Pentagono 97"/>
          <p:cNvSpPr/>
          <p:nvPr/>
        </p:nvSpPr>
        <p:spPr>
          <a:xfrm>
            <a:off x="5842437" y="5539734"/>
            <a:ext cx="2484000" cy="288000"/>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schemeClr val="tx1"/>
                </a:solidFill>
              </a:rPr>
              <a:t>MARKET DEVELOPMENT</a:t>
            </a:r>
            <a:endParaRPr lang="en-US" sz="1600" b="1" dirty="0">
              <a:solidFill>
                <a:schemeClr val="tx1"/>
              </a:solidFill>
            </a:endParaRPr>
          </a:p>
        </p:txBody>
      </p:sp>
      <p:sp>
        <p:nvSpPr>
          <p:cNvPr id="99" name="Pentagono 98"/>
          <p:cNvSpPr/>
          <p:nvPr/>
        </p:nvSpPr>
        <p:spPr>
          <a:xfrm>
            <a:off x="3311745" y="5539734"/>
            <a:ext cx="2484000" cy="288000"/>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schemeClr val="tx1"/>
                </a:solidFill>
              </a:rPr>
              <a:t>PRODUCT DEVELOPMENT</a:t>
            </a:r>
            <a:endParaRPr lang="en-US" sz="1600" b="1" dirty="0">
              <a:solidFill>
                <a:schemeClr val="tx1"/>
              </a:solidFill>
            </a:endParaRPr>
          </a:p>
        </p:txBody>
      </p:sp>
      <p:sp>
        <p:nvSpPr>
          <p:cNvPr id="100" name="Pentagono 99"/>
          <p:cNvSpPr/>
          <p:nvPr/>
        </p:nvSpPr>
        <p:spPr>
          <a:xfrm>
            <a:off x="781052" y="5539734"/>
            <a:ext cx="2484000" cy="288000"/>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600" b="1" dirty="0" smtClean="0">
                <a:solidFill>
                  <a:schemeClr val="tx1"/>
                </a:solidFill>
              </a:rPr>
              <a:t>TEAM DEVELOPMENT</a:t>
            </a:r>
            <a:endParaRPr lang="en-US" sz="1600" b="1" dirty="0">
              <a:solidFill>
                <a:schemeClr val="tx1"/>
              </a:solidFill>
            </a:endParaRPr>
          </a:p>
        </p:txBody>
      </p:sp>
    </p:spTree>
    <p:extLst>
      <p:ext uri="{BB962C8B-B14F-4D97-AF65-F5344CB8AC3E}">
        <p14:creationId xmlns:p14="http://schemas.microsoft.com/office/powerpoint/2010/main" val="228753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fill="hold"/>
                                        <p:tgtEl>
                                          <p:spTgt spid="99"/>
                                        </p:tgtEl>
                                        <p:attrNameLst>
                                          <p:attrName>ppt_x</p:attrName>
                                        </p:attrNameLst>
                                      </p:cBhvr>
                                      <p:tavLst>
                                        <p:tav tm="0">
                                          <p:val>
                                            <p:strVal val="0-#ppt_w/2"/>
                                          </p:val>
                                        </p:tav>
                                        <p:tav tm="100000">
                                          <p:val>
                                            <p:strVal val="#ppt_x"/>
                                          </p:val>
                                        </p:tav>
                                      </p:tavLst>
                                    </p:anim>
                                    <p:anim calcmode="lin" valueType="num">
                                      <p:cBhvr additive="base">
                                        <p:cTn id="12" dur="500" fill="hold"/>
                                        <p:tgtEl>
                                          <p:spTgt spid="9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500" fill="hold"/>
                                        <p:tgtEl>
                                          <p:spTgt spid="100"/>
                                        </p:tgtEl>
                                        <p:attrNameLst>
                                          <p:attrName>ppt_x</p:attrName>
                                        </p:attrNameLst>
                                      </p:cBhvr>
                                      <p:tavLst>
                                        <p:tav tm="0">
                                          <p:val>
                                            <p:strVal val="0-#ppt_w/2"/>
                                          </p:val>
                                        </p:tav>
                                        <p:tav tm="100000">
                                          <p:val>
                                            <p:strVal val="#ppt_x"/>
                                          </p:val>
                                        </p:tav>
                                      </p:tavLst>
                                    </p:anim>
                                    <p:anim calcmode="lin" valueType="num">
                                      <p:cBhvr additive="base">
                                        <p:cTn id="16" dur="500" fill="hold"/>
                                        <p:tgtEl>
                                          <p:spTgt spid="10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fade">
                                      <p:cBhvr>
                                        <p:cTn id="51" dur="500"/>
                                        <p:tgtEl>
                                          <p:spTgt spid="92"/>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par>
                                <p:cTn id="55" presetID="47" presetClass="entr" presetSubtype="0" fill="hold" grpId="0" nodeType="withEffect">
                                  <p:stCondLst>
                                    <p:cond delay="150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1000"/>
                                        <p:tgtEl>
                                          <p:spTgt spid="96"/>
                                        </p:tgtEl>
                                      </p:cBhvr>
                                    </p:animEffect>
                                    <p:anim calcmode="lin" valueType="num">
                                      <p:cBhvr>
                                        <p:cTn id="58" dur="1000" fill="hold"/>
                                        <p:tgtEl>
                                          <p:spTgt spid="96"/>
                                        </p:tgtEl>
                                        <p:attrNameLst>
                                          <p:attrName>ppt_x</p:attrName>
                                        </p:attrNameLst>
                                      </p:cBhvr>
                                      <p:tavLst>
                                        <p:tav tm="0">
                                          <p:val>
                                            <p:strVal val="#ppt_x"/>
                                          </p:val>
                                        </p:tav>
                                        <p:tav tm="100000">
                                          <p:val>
                                            <p:strVal val="#ppt_x"/>
                                          </p:val>
                                        </p:tav>
                                      </p:tavLst>
                                    </p:anim>
                                    <p:anim calcmode="lin" valueType="num">
                                      <p:cBhvr>
                                        <p:cTn id="59" dur="1000" fill="hold"/>
                                        <p:tgtEl>
                                          <p:spTgt spid="9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1000"/>
                                        <p:tgtEl>
                                          <p:spTgt spid="97"/>
                                        </p:tgtEl>
                                      </p:cBhvr>
                                    </p:animEffect>
                                    <p:anim calcmode="lin" valueType="num">
                                      <p:cBhvr>
                                        <p:cTn id="63" dur="1000" fill="hold"/>
                                        <p:tgtEl>
                                          <p:spTgt spid="97"/>
                                        </p:tgtEl>
                                        <p:attrNameLst>
                                          <p:attrName>ppt_x</p:attrName>
                                        </p:attrNameLst>
                                      </p:cBhvr>
                                      <p:tavLst>
                                        <p:tav tm="0">
                                          <p:val>
                                            <p:strVal val="#ppt_x"/>
                                          </p:val>
                                        </p:tav>
                                        <p:tav tm="100000">
                                          <p:val>
                                            <p:strVal val="#ppt_x"/>
                                          </p:val>
                                        </p:tav>
                                      </p:tavLst>
                                    </p:anim>
                                    <p:anim calcmode="lin" valueType="num">
                                      <p:cBhvr>
                                        <p:cTn id="64"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9256" y="434909"/>
            <a:ext cx="8796039" cy="584775"/>
          </a:xfrm>
          <a:prstGeom prst="rect">
            <a:avLst/>
          </a:prstGeom>
          <a:noFill/>
        </p:spPr>
        <p:txBody>
          <a:bodyPr wrap="square" rtlCol="0">
            <a:spAutoFit/>
          </a:bodyPr>
          <a:lstStyle/>
          <a:p>
            <a:pPr>
              <a:lnSpc>
                <a:spcPct val="80000"/>
              </a:lnSpc>
            </a:pPr>
            <a:r>
              <a:rPr lang="it-IT" sz="4000" dirty="0" smtClean="0">
                <a:solidFill>
                  <a:schemeClr val="tx1">
                    <a:lumMod val="75000"/>
                    <a:lumOff val="25000"/>
                  </a:schemeClr>
                </a:solidFill>
                <a:cs typeface="Arial Narrow"/>
              </a:rPr>
              <a:t>INNOVATION FACTORY – VALUE PROP</a:t>
            </a:r>
            <a:endParaRPr lang="it-IT" sz="4000" dirty="0">
              <a:solidFill>
                <a:schemeClr val="tx1">
                  <a:lumMod val="75000"/>
                  <a:lumOff val="25000"/>
                </a:schemeClr>
              </a:solidFill>
              <a:cs typeface="Arial Narrow"/>
            </a:endParaRPr>
          </a:p>
        </p:txBody>
      </p:sp>
      <p:grpSp>
        <p:nvGrpSpPr>
          <p:cNvPr id="4" name="Gruppo 3"/>
          <p:cNvGrpSpPr/>
          <p:nvPr/>
        </p:nvGrpSpPr>
        <p:grpSpPr>
          <a:xfrm>
            <a:off x="5009955" y="2864020"/>
            <a:ext cx="2520000" cy="2703636"/>
            <a:chOff x="5223340" y="2794170"/>
            <a:chExt cx="2520000" cy="2703636"/>
          </a:xfrm>
        </p:grpSpPr>
        <p:sp>
          <p:nvSpPr>
            <p:cNvPr id="5" name="Figura a mano libera 4"/>
            <p:cNvSpPr/>
            <p:nvPr/>
          </p:nvSpPr>
          <p:spPr>
            <a:xfrm>
              <a:off x="5223340" y="4417806"/>
              <a:ext cx="2520000" cy="1080000"/>
            </a:xfrm>
            <a:custGeom>
              <a:avLst/>
              <a:gdLst>
                <a:gd name="connsiteX0" fmla="*/ 0 w 1655480"/>
                <a:gd name="connsiteY0" fmla="*/ 0 h 797813"/>
                <a:gd name="connsiteX1" fmla="*/ 1655480 w 1655480"/>
                <a:gd name="connsiteY1" fmla="*/ 0 h 797813"/>
                <a:gd name="connsiteX2" fmla="*/ 1655480 w 1655480"/>
                <a:gd name="connsiteY2" fmla="*/ 797813 h 797813"/>
                <a:gd name="connsiteX3" fmla="*/ 0 w 1655480"/>
                <a:gd name="connsiteY3" fmla="*/ 797813 h 797813"/>
                <a:gd name="connsiteX4" fmla="*/ 0 w 1655480"/>
                <a:gd name="connsiteY4" fmla="*/ 0 h 7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80" h="797813">
                  <a:moveTo>
                    <a:pt x="0" y="0"/>
                  </a:moveTo>
                  <a:lnTo>
                    <a:pt x="1655480" y="0"/>
                  </a:lnTo>
                  <a:lnTo>
                    <a:pt x="1655480" y="797813"/>
                  </a:lnTo>
                  <a:lnTo>
                    <a:pt x="0" y="7978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0" rIns="0" bIns="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b="1" kern="1200" dirty="0" smtClean="0">
                  <a:solidFill>
                    <a:schemeClr val="tx1">
                      <a:lumMod val="75000"/>
                      <a:lumOff val="25000"/>
                    </a:schemeClr>
                  </a:solidFill>
                </a:rPr>
                <a:t>equipped laboratories and first-class facilities</a:t>
              </a:r>
            </a:p>
          </p:txBody>
        </p:sp>
        <p:grpSp>
          <p:nvGrpSpPr>
            <p:cNvPr id="6" name="Gruppo 5"/>
            <p:cNvGrpSpPr/>
            <p:nvPr/>
          </p:nvGrpSpPr>
          <p:grpSpPr>
            <a:xfrm>
              <a:off x="5750891" y="2794170"/>
              <a:ext cx="1464898" cy="1464896"/>
              <a:chOff x="5347141" y="2794174"/>
              <a:chExt cx="1331724" cy="1331724"/>
            </a:xfrm>
          </p:grpSpPr>
          <p:sp>
            <p:nvSpPr>
              <p:cNvPr id="7" name="Anello 6"/>
              <p:cNvSpPr/>
              <p:nvPr/>
            </p:nvSpPr>
            <p:spPr>
              <a:xfrm>
                <a:off x="5347141" y="2794174"/>
                <a:ext cx="1331724" cy="1331724"/>
              </a:xfrm>
              <a:prstGeom prst="donut">
                <a:avLst>
                  <a:gd name="adj" fmla="val 20000"/>
                </a:avLst>
              </a:prstGeom>
              <a:solidFill>
                <a:schemeClr val="bg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735" y="3175763"/>
                <a:ext cx="520535" cy="520535"/>
              </a:xfrm>
              <a:prstGeom prst="rect">
                <a:avLst/>
              </a:prstGeom>
            </p:spPr>
          </p:pic>
        </p:grpSp>
      </p:grpSp>
      <p:grpSp>
        <p:nvGrpSpPr>
          <p:cNvPr id="9" name="Gruppo 8"/>
          <p:cNvGrpSpPr/>
          <p:nvPr/>
        </p:nvGrpSpPr>
        <p:grpSpPr>
          <a:xfrm>
            <a:off x="6705296" y="1933973"/>
            <a:ext cx="2340000" cy="2394943"/>
            <a:chOff x="6324296" y="1864123"/>
            <a:chExt cx="2340000" cy="2394943"/>
          </a:xfrm>
        </p:grpSpPr>
        <p:sp>
          <p:nvSpPr>
            <p:cNvPr id="10" name="Figura a mano libera 9"/>
            <p:cNvSpPr/>
            <p:nvPr/>
          </p:nvSpPr>
          <p:spPr>
            <a:xfrm>
              <a:off x="6324296" y="1864123"/>
              <a:ext cx="2340000" cy="797813"/>
            </a:xfrm>
            <a:custGeom>
              <a:avLst/>
              <a:gdLst>
                <a:gd name="connsiteX0" fmla="*/ 0 w 1655480"/>
                <a:gd name="connsiteY0" fmla="*/ 0 h 797813"/>
                <a:gd name="connsiteX1" fmla="*/ 1655480 w 1655480"/>
                <a:gd name="connsiteY1" fmla="*/ 0 h 797813"/>
                <a:gd name="connsiteX2" fmla="*/ 1655480 w 1655480"/>
                <a:gd name="connsiteY2" fmla="*/ 797813 h 797813"/>
                <a:gd name="connsiteX3" fmla="*/ 0 w 1655480"/>
                <a:gd name="connsiteY3" fmla="*/ 797813 h 797813"/>
                <a:gd name="connsiteX4" fmla="*/ 0 w 1655480"/>
                <a:gd name="connsiteY4" fmla="*/ 0 h 7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80" h="797813">
                  <a:moveTo>
                    <a:pt x="0" y="0"/>
                  </a:moveTo>
                  <a:lnTo>
                    <a:pt x="1655480" y="0"/>
                  </a:lnTo>
                  <a:lnTo>
                    <a:pt x="1655480" y="797813"/>
                  </a:lnTo>
                  <a:lnTo>
                    <a:pt x="0" y="7978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0" rIns="0" bIns="0" numCol="1" spcCol="1270" anchor="ctr" anchorCtr="0">
              <a:noAutofit/>
            </a:bodyPr>
            <a:lstStyle/>
            <a:p>
              <a:pPr lvl="0" algn="ctr" defTabSz="889000">
                <a:lnSpc>
                  <a:spcPct val="90000"/>
                </a:lnSpc>
                <a:spcBef>
                  <a:spcPct val="0"/>
                </a:spcBef>
                <a:spcAft>
                  <a:spcPct val="35000"/>
                </a:spcAft>
              </a:pPr>
              <a:r>
                <a:rPr lang="it-IT" b="1" dirty="0" smtClean="0">
                  <a:solidFill>
                    <a:schemeClr val="tx1">
                      <a:lumMod val="75000"/>
                      <a:lumOff val="25000"/>
                    </a:schemeClr>
                  </a:solidFill>
                </a:rPr>
                <a:t>networking, financial and industrial partners </a:t>
              </a:r>
              <a:endParaRPr lang="it-IT" b="1" dirty="0">
                <a:solidFill>
                  <a:schemeClr val="tx1">
                    <a:lumMod val="75000"/>
                    <a:lumOff val="25000"/>
                  </a:schemeClr>
                </a:solidFill>
              </a:endParaRPr>
            </a:p>
          </p:txBody>
        </p:sp>
        <p:grpSp>
          <p:nvGrpSpPr>
            <p:cNvPr id="11" name="Gruppo 10"/>
            <p:cNvGrpSpPr/>
            <p:nvPr/>
          </p:nvGrpSpPr>
          <p:grpSpPr>
            <a:xfrm>
              <a:off x="6755371" y="2794170"/>
              <a:ext cx="1464898" cy="1464896"/>
              <a:chOff x="6386318" y="2794174"/>
              <a:chExt cx="1331724" cy="1331724"/>
            </a:xfrm>
          </p:grpSpPr>
          <p:sp>
            <p:nvSpPr>
              <p:cNvPr id="12" name="Anello 11"/>
              <p:cNvSpPr/>
              <p:nvPr/>
            </p:nvSpPr>
            <p:spPr>
              <a:xfrm>
                <a:off x="6386318" y="2794174"/>
                <a:ext cx="1331724" cy="1331724"/>
              </a:xfrm>
              <a:prstGeom prst="donut">
                <a:avLst>
                  <a:gd name="adj" fmla="val 20000"/>
                </a:avLst>
              </a:prstGeom>
              <a:solidFill>
                <a:schemeClr val="bg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3" name="Immagin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569" y="3199630"/>
                <a:ext cx="455221" cy="455221"/>
              </a:xfrm>
              <a:prstGeom prst="rect">
                <a:avLst/>
              </a:prstGeom>
            </p:spPr>
          </p:pic>
        </p:grpSp>
      </p:grpSp>
      <p:grpSp>
        <p:nvGrpSpPr>
          <p:cNvPr id="14" name="Gruppo 13"/>
          <p:cNvGrpSpPr/>
          <p:nvPr/>
        </p:nvGrpSpPr>
        <p:grpSpPr>
          <a:xfrm>
            <a:off x="103932" y="1934613"/>
            <a:ext cx="2340000" cy="2394303"/>
            <a:chOff x="561132" y="1864763"/>
            <a:chExt cx="2340000" cy="2394303"/>
          </a:xfrm>
        </p:grpSpPr>
        <p:sp>
          <p:nvSpPr>
            <p:cNvPr id="15" name="Figura a mano libera 14"/>
            <p:cNvSpPr/>
            <p:nvPr/>
          </p:nvSpPr>
          <p:spPr>
            <a:xfrm>
              <a:off x="561132" y="1864763"/>
              <a:ext cx="2340000" cy="797813"/>
            </a:xfrm>
            <a:custGeom>
              <a:avLst/>
              <a:gdLst>
                <a:gd name="connsiteX0" fmla="*/ 0 w 1655480"/>
                <a:gd name="connsiteY0" fmla="*/ 0 h 797813"/>
                <a:gd name="connsiteX1" fmla="*/ 1655480 w 1655480"/>
                <a:gd name="connsiteY1" fmla="*/ 0 h 797813"/>
                <a:gd name="connsiteX2" fmla="*/ 1655480 w 1655480"/>
                <a:gd name="connsiteY2" fmla="*/ 797813 h 797813"/>
                <a:gd name="connsiteX3" fmla="*/ 0 w 1655480"/>
                <a:gd name="connsiteY3" fmla="*/ 797813 h 797813"/>
                <a:gd name="connsiteX4" fmla="*/ 0 w 1655480"/>
                <a:gd name="connsiteY4" fmla="*/ 0 h 7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80" h="797813">
                  <a:moveTo>
                    <a:pt x="0" y="0"/>
                  </a:moveTo>
                  <a:lnTo>
                    <a:pt x="1655480" y="0"/>
                  </a:lnTo>
                  <a:lnTo>
                    <a:pt x="1655480" y="797813"/>
                  </a:lnTo>
                  <a:lnTo>
                    <a:pt x="0" y="7978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0" rIns="0" bIns="0" numCol="1" spcCol="1270" anchor="ctr" anchorCtr="0">
              <a:noAutofit/>
            </a:bodyPr>
            <a:lstStyle/>
            <a:p>
              <a:pPr algn="ctr" defTabSz="889000">
                <a:lnSpc>
                  <a:spcPct val="90000"/>
                </a:lnSpc>
                <a:spcBef>
                  <a:spcPct val="0"/>
                </a:spcBef>
                <a:spcAft>
                  <a:spcPct val="35000"/>
                </a:spcAft>
              </a:pPr>
              <a:r>
                <a:rPr lang="it-IT" b="1" dirty="0" smtClean="0">
                  <a:solidFill>
                    <a:schemeClr val="tx1">
                      <a:lumMod val="75000"/>
                      <a:lumOff val="25000"/>
                    </a:schemeClr>
                  </a:solidFill>
                </a:rPr>
                <a:t>technical </a:t>
              </a:r>
              <a:r>
                <a:rPr lang="en-US" b="1" dirty="0" smtClean="0">
                  <a:solidFill>
                    <a:schemeClr val="tx1">
                      <a:lumMod val="75000"/>
                      <a:lumOff val="25000"/>
                    </a:schemeClr>
                  </a:solidFill>
                </a:rPr>
                <a:t>education</a:t>
              </a:r>
              <a:r>
                <a:rPr lang="it-IT" b="1" dirty="0" smtClean="0">
                  <a:solidFill>
                    <a:schemeClr val="tx1">
                      <a:lumMod val="75000"/>
                      <a:lumOff val="25000"/>
                    </a:schemeClr>
                  </a:solidFill>
                </a:rPr>
                <a:t> and entrepreneurial training</a:t>
              </a:r>
              <a:endParaRPr lang="it-IT" b="1" dirty="0">
                <a:solidFill>
                  <a:schemeClr val="tx1">
                    <a:lumMod val="75000"/>
                    <a:lumOff val="25000"/>
                  </a:schemeClr>
                </a:solidFill>
              </a:endParaRPr>
            </a:p>
          </p:txBody>
        </p:sp>
        <p:grpSp>
          <p:nvGrpSpPr>
            <p:cNvPr id="16" name="Gruppo 15"/>
            <p:cNvGrpSpPr/>
            <p:nvPr/>
          </p:nvGrpSpPr>
          <p:grpSpPr>
            <a:xfrm>
              <a:off x="998683" y="2794170"/>
              <a:ext cx="1464898" cy="1464896"/>
              <a:chOff x="573365" y="2794174"/>
              <a:chExt cx="1331724" cy="1331724"/>
            </a:xfrm>
          </p:grpSpPr>
          <p:sp>
            <p:nvSpPr>
              <p:cNvPr id="17" name="Anello 16"/>
              <p:cNvSpPr/>
              <p:nvPr/>
            </p:nvSpPr>
            <p:spPr>
              <a:xfrm>
                <a:off x="573365" y="2794174"/>
                <a:ext cx="1331724" cy="1331724"/>
              </a:xfrm>
              <a:prstGeom prst="donut">
                <a:avLst>
                  <a:gd name="adj" fmla="val 20000"/>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8" name="Immagin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64" y="3201772"/>
                <a:ext cx="516527" cy="516527"/>
              </a:xfrm>
              <a:prstGeom prst="rect">
                <a:avLst/>
              </a:prstGeom>
            </p:spPr>
          </p:pic>
        </p:grpSp>
      </p:grpSp>
      <p:grpSp>
        <p:nvGrpSpPr>
          <p:cNvPr id="19" name="Gruppo 18"/>
          <p:cNvGrpSpPr/>
          <p:nvPr/>
        </p:nvGrpSpPr>
        <p:grpSpPr>
          <a:xfrm>
            <a:off x="1619273" y="2864020"/>
            <a:ext cx="2520000" cy="2703636"/>
            <a:chOff x="2070082" y="2794170"/>
            <a:chExt cx="2520000" cy="2703636"/>
          </a:xfrm>
        </p:grpSpPr>
        <p:sp>
          <p:nvSpPr>
            <p:cNvPr id="20" name="Figura a mano libera 19"/>
            <p:cNvSpPr/>
            <p:nvPr/>
          </p:nvSpPr>
          <p:spPr>
            <a:xfrm>
              <a:off x="2070082" y="4417806"/>
              <a:ext cx="2520000" cy="1080000"/>
            </a:xfrm>
            <a:custGeom>
              <a:avLst/>
              <a:gdLst>
                <a:gd name="connsiteX0" fmla="*/ 0 w 1655480"/>
                <a:gd name="connsiteY0" fmla="*/ 0 h 797813"/>
                <a:gd name="connsiteX1" fmla="*/ 1655480 w 1655480"/>
                <a:gd name="connsiteY1" fmla="*/ 0 h 797813"/>
                <a:gd name="connsiteX2" fmla="*/ 1655480 w 1655480"/>
                <a:gd name="connsiteY2" fmla="*/ 797813 h 797813"/>
                <a:gd name="connsiteX3" fmla="*/ 0 w 1655480"/>
                <a:gd name="connsiteY3" fmla="*/ 797813 h 797813"/>
                <a:gd name="connsiteX4" fmla="*/ 0 w 1655480"/>
                <a:gd name="connsiteY4" fmla="*/ 0 h 7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80" h="797813">
                  <a:moveTo>
                    <a:pt x="0" y="0"/>
                  </a:moveTo>
                  <a:lnTo>
                    <a:pt x="1655480" y="0"/>
                  </a:lnTo>
                  <a:lnTo>
                    <a:pt x="1655480" y="797813"/>
                  </a:lnTo>
                  <a:lnTo>
                    <a:pt x="0" y="7978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0" rIns="0" bIns="0" numCol="1" spcCol="1270" anchor="t" anchorCtr="0">
              <a:noAutofit/>
            </a:bodyPr>
            <a:lstStyle/>
            <a:p>
              <a:pPr lvl="0" algn="ctr" defTabSz="889000">
                <a:lnSpc>
                  <a:spcPct val="90000"/>
                </a:lnSpc>
                <a:spcBef>
                  <a:spcPct val="0"/>
                </a:spcBef>
                <a:spcAft>
                  <a:spcPct val="35000"/>
                </a:spcAft>
              </a:pPr>
              <a:r>
                <a:rPr lang="it-IT" b="1" dirty="0" smtClean="0">
                  <a:solidFill>
                    <a:schemeClr val="tx1">
                      <a:lumMod val="75000"/>
                      <a:lumOff val="25000"/>
                    </a:schemeClr>
                  </a:solidFill>
                </a:rPr>
                <a:t>dedicated services, mentoring and coaching</a:t>
              </a:r>
              <a:endParaRPr lang="it-IT" b="1" dirty="0">
                <a:solidFill>
                  <a:schemeClr val="tx1">
                    <a:lumMod val="75000"/>
                    <a:lumOff val="25000"/>
                  </a:schemeClr>
                </a:solidFill>
              </a:endParaRPr>
            </a:p>
          </p:txBody>
        </p:sp>
        <p:grpSp>
          <p:nvGrpSpPr>
            <p:cNvPr id="21" name="Gruppo 20"/>
            <p:cNvGrpSpPr/>
            <p:nvPr/>
          </p:nvGrpSpPr>
          <p:grpSpPr>
            <a:xfrm>
              <a:off x="2597633" y="2794170"/>
              <a:ext cx="1464898" cy="1464896"/>
              <a:chOff x="2242734" y="2794174"/>
              <a:chExt cx="1331724" cy="1331724"/>
            </a:xfrm>
          </p:grpSpPr>
          <p:sp>
            <p:nvSpPr>
              <p:cNvPr id="22" name="Anello 21"/>
              <p:cNvSpPr/>
              <p:nvPr/>
            </p:nvSpPr>
            <p:spPr>
              <a:xfrm>
                <a:off x="2242734" y="2794174"/>
                <a:ext cx="1331724" cy="1331724"/>
              </a:xfrm>
              <a:prstGeom prst="donut">
                <a:avLst>
                  <a:gd name="adj" fmla="val 20000"/>
                </a:avLst>
              </a:prstGeom>
              <a:solidFill>
                <a:srgbClr val="FF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23" name="Immagin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399" y="3122441"/>
                <a:ext cx="642394" cy="642394"/>
              </a:xfrm>
              <a:prstGeom prst="rect">
                <a:avLst/>
              </a:prstGeom>
            </p:spPr>
          </p:pic>
        </p:grpSp>
      </p:grpSp>
      <p:grpSp>
        <p:nvGrpSpPr>
          <p:cNvPr id="29" name="Gruppo 28"/>
          <p:cNvGrpSpPr/>
          <p:nvPr/>
        </p:nvGrpSpPr>
        <p:grpSpPr>
          <a:xfrm>
            <a:off x="3594014" y="1934612"/>
            <a:ext cx="1944000" cy="2394304"/>
            <a:chOff x="4338926" y="1864762"/>
            <a:chExt cx="1944000" cy="2394304"/>
          </a:xfrm>
        </p:grpSpPr>
        <p:sp>
          <p:nvSpPr>
            <p:cNvPr id="30" name="Figura a mano libera 29"/>
            <p:cNvSpPr/>
            <p:nvPr/>
          </p:nvSpPr>
          <p:spPr>
            <a:xfrm>
              <a:off x="4338926" y="1864762"/>
              <a:ext cx="1944000" cy="797813"/>
            </a:xfrm>
            <a:custGeom>
              <a:avLst/>
              <a:gdLst>
                <a:gd name="connsiteX0" fmla="*/ 0 w 1655480"/>
                <a:gd name="connsiteY0" fmla="*/ 0 h 797813"/>
                <a:gd name="connsiteX1" fmla="*/ 1655480 w 1655480"/>
                <a:gd name="connsiteY1" fmla="*/ 0 h 797813"/>
                <a:gd name="connsiteX2" fmla="*/ 1655480 w 1655480"/>
                <a:gd name="connsiteY2" fmla="*/ 797813 h 797813"/>
                <a:gd name="connsiteX3" fmla="*/ 0 w 1655480"/>
                <a:gd name="connsiteY3" fmla="*/ 797813 h 797813"/>
                <a:gd name="connsiteX4" fmla="*/ 0 w 1655480"/>
                <a:gd name="connsiteY4" fmla="*/ 0 h 79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480" h="797813">
                  <a:moveTo>
                    <a:pt x="0" y="0"/>
                  </a:moveTo>
                  <a:lnTo>
                    <a:pt x="1655480" y="0"/>
                  </a:lnTo>
                  <a:lnTo>
                    <a:pt x="1655480" y="797813"/>
                  </a:lnTo>
                  <a:lnTo>
                    <a:pt x="0" y="7978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0" rIns="0" bIns="0" numCol="1" spcCol="1270" anchor="ctr" anchorCtr="0">
              <a:noAutofit/>
            </a:bodyPr>
            <a:lstStyle/>
            <a:p>
              <a:pPr lvl="0" algn="ctr" defTabSz="889000">
                <a:lnSpc>
                  <a:spcPct val="90000"/>
                </a:lnSpc>
                <a:spcBef>
                  <a:spcPct val="0"/>
                </a:spcBef>
                <a:spcAft>
                  <a:spcPct val="35000"/>
                </a:spcAft>
              </a:pPr>
              <a:r>
                <a:rPr lang="it-IT" b="1" kern="1200" dirty="0" smtClean="0">
                  <a:solidFill>
                    <a:schemeClr val="tx1">
                      <a:lumMod val="75000"/>
                      <a:lumOff val="25000"/>
                    </a:schemeClr>
                  </a:solidFill>
                </a:rPr>
                <a:t>financial support</a:t>
              </a:r>
              <a:endParaRPr lang="it-IT" b="1" kern="1200" dirty="0">
                <a:solidFill>
                  <a:schemeClr val="tx1">
                    <a:lumMod val="75000"/>
                    <a:lumOff val="25000"/>
                  </a:schemeClr>
                </a:solidFill>
              </a:endParaRPr>
            </a:p>
          </p:txBody>
        </p:sp>
        <p:grpSp>
          <p:nvGrpSpPr>
            <p:cNvPr id="31" name="Gruppo 30"/>
            <p:cNvGrpSpPr/>
            <p:nvPr/>
          </p:nvGrpSpPr>
          <p:grpSpPr>
            <a:xfrm>
              <a:off x="4587077" y="2794170"/>
              <a:ext cx="1464898" cy="1464896"/>
              <a:chOff x="4181726" y="2794174"/>
              <a:chExt cx="1331724" cy="1331724"/>
            </a:xfrm>
          </p:grpSpPr>
          <p:sp>
            <p:nvSpPr>
              <p:cNvPr id="32" name="Anello 31"/>
              <p:cNvSpPr/>
              <p:nvPr/>
            </p:nvSpPr>
            <p:spPr>
              <a:xfrm>
                <a:off x="4181726" y="2794174"/>
                <a:ext cx="1331724" cy="1331724"/>
              </a:xfrm>
              <a:prstGeom prst="donut">
                <a:avLst>
                  <a:gd name="adj" fmla="val 20000"/>
                </a:avLst>
              </a:prstGeom>
              <a:solidFill>
                <a:srgbClr val="3366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33" name="Immagin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788" y="3155235"/>
                <a:ext cx="609600" cy="609600"/>
              </a:xfrm>
              <a:prstGeom prst="rect">
                <a:avLst/>
              </a:prstGeom>
            </p:spPr>
          </p:pic>
        </p:grpSp>
      </p:grpSp>
    </p:spTree>
    <p:extLst>
      <p:ext uri="{BB962C8B-B14F-4D97-AF65-F5344CB8AC3E}">
        <p14:creationId xmlns:p14="http://schemas.microsoft.com/office/powerpoint/2010/main" val="3628428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8" name="Gruppo 17"/>
          <p:cNvGrpSpPr/>
          <p:nvPr/>
        </p:nvGrpSpPr>
        <p:grpSpPr>
          <a:xfrm>
            <a:off x="3362612" y="2528520"/>
            <a:ext cx="1761383" cy="946980"/>
            <a:chOff x="3959877" y="2995496"/>
            <a:chExt cx="1761383" cy="946980"/>
          </a:xfrm>
        </p:grpSpPr>
        <p:sp>
          <p:nvSpPr>
            <p:cNvPr id="19" name="Rettangolo 18"/>
            <p:cNvSpPr/>
            <p:nvPr/>
          </p:nvSpPr>
          <p:spPr>
            <a:xfrm>
              <a:off x="3959877" y="2995496"/>
              <a:ext cx="1761383" cy="946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ttangolo 19"/>
            <p:cNvSpPr/>
            <p:nvPr/>
          </p:nvSpPr>
          <p:spPr>
            <a:xfrm>
              <a:off x="3959877" y="2995496"/>
              <a:ext cx="1761383" cy="9469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defTabSz="1600200">
                <a:lnSpc>
                  <a:spcPct val="90000"/>
                </a:lnSpc>
                <a:spcBef>
                  <a:spcPct val="0"/>
                </a:spcBef>
                <a:spcAft>
                  <a:spcPct val="35000"/>
                </a:spcAft>
              </a:pPr>
              <a:endParaRPr lang="it-IT" sz="3600" kern="1200" dirty="0">
                <a:latin typeface="Garamond" pitchFamily="18" charset="0"/>
              </a:endParaRPr>
            </a:p>
          </p:txBody>
        </p:sp>
      </p:grpSp>
      <p:pic>
        <p:nvPicPr>
          <p:cNvPr id="57" name="Immagin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36670">
            <a:off x="5428011" y="3973818"/>
            <a:ext cx="1402080" cy="1402080"/>
          </a:xfrm>
          <a:prstGeom prst="rect">
            <a:avLst/>
          </a:prstGeom>
        </p:spPr>
      </p:pic>
      <p:pic>
        <p:nvPicPr>
          <p:cNvPr id="58" name="Immagine 57"/>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796650">
            <a:off x="922812" y="2725268"/>
            <a:ext cx="1402080" cy="1402080"/>
          </a:xfrm>
          <a:prstGeom prst="rect">
            <a:avLst/>
          </a:prstGeom>
        </p:spPr>
      </p:pic>
      <p:pic>
        <p:nvPicPr>
          <p:cNvPr id="61" name="Immagin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71473">
            <a:off x="3951285" y="1714185"/>
            <a:ext cx="1402080" cy="1402080"/>
          </a:xfrm>
          <a:prstGeom prst="rect">
            <a:avLst/>
          </a:prstGeom>
        </p:spPr>
      </p:pic>
      <p:pic>
        <p:nvPicPr>
          <p:cNvPr id="62" name="Immagine 61"/>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093574" y="3568544"/>
            <a:ext cx="1402080" cy="1402080"/>
          </a:xfrm>
          <a:prstGeom prst="rect">
            <a:avLst/>
          </a:prstGeom>
        </p:spPr>
      </p:pic>
      <p:pic>
        <p:nvPicPr>
          <p:cNvPr id="63" name="Immagine 62"/>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31976">
            <a:off x="3369176" y="4203332"/>
            <a:ext cx="1402080" cy="1402080"/>
          </a:xfrm>
          <a:prstGeom prst="rect">
            <a:avLst/>
          </a:prstGeom>
        </p:spPr>
      </p:pic>
      <p:pic>
        <p:nvPicPr>
          <p:cNvPr id="64" name="Immagine 63"/>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62710">
            <a:off x="2582015" y="2188445"/>
            <a:ext cx="1402080" cy="1402080"/>
          </a:xfrm>
          <a:prstGeom prst="rect">
            <a:avLst/>
          </a:prstGeom>
        </p:spPr>
      </p:pic>
      <p:sp>
        <p:nvSpPr>
          <p:cNvPr id="67" name="CasellaDiTesto 66"/>
          <p:cNvSpPr txBox="1"/>
          <p:nvPr/>
        </p:nvSpPr>
        <p:spPr>
          <a:xfrm>
            <a:off x="2473489" y="1398974"/>
            <a:ext cx="1421154" cy="774699"/>
          </a:xfrm>
          <a:prstGeom prst="rect">
            <a:avLst/>
          </a:prstGeom>
          <a:noFill/>
        </p:spPr>
        <p:txBody>
          <a:bodyPr wrap="square" rtlCol="0" anchor="b">
            <a:spAutoFit/>
          </a:bodyPr>
          <a:lstStyle/>
          <a:p>
            <a:pPr algn="ctr" defTabSz="533400">
              <a:lnSpc>
                <a:spcPts val="1200"/>
              </a:lnSpc>
              <a:spcBef>
                <a:spcPct val="0"/>
              </a:spcBef>
              <a:spcAft>
                <a:spcPct val="35000"/>
              </a:spcAft>
            </a:pPr>
            <a:r>
              <a:rPr lang="it-IT" sz="1200" b="1" dirty="0">
                <a:solidFill>
                  <a:schemeClr val="tx1">
                    <a:lumMod val="75000"/>
                    <a:lumOff val="25000"/>
                  </a:schemeClr>
                </a:solidFill>
              </a:rPr>
              <a:t>BUSINESS MODEL  DEFINITION &amp;</a:t>
            </a:r>
          </a:p>
          <a:p>
            <a:pPr lvl="0" algn="ctr" defTabSz="533400">
              <a:lnSpc>
                <a:spcPts val="1200"/>
              </a:lnSpc>
              <a:spcBef>
                <a:spcPct val="0"/>
              </a:spcBef>
              <a:spcAft>
                <a:spcPct val="35000"/>
              </a:spcAft>
            </a:pPr>
            <a:r>
              <a:rPr lang="it-IT" sz="1200" b="1" dirty="0" smtClean="0">
                <a:solidFill>
                  <a:schemeClr val="tx1">
                    <a:lumMod val="75000"/>
                    <a:lumOff val="25000"/>
                  </a:schemeClr>
                </a:solidFill>
              </a:rPr>
              <a:t>BUSINESS PLAN VALIDATION</a:t>
            </a:r>
            <a:endParaRPr lang="it-IT" sz="1200" b="1" dirty="0">
              <a:solidFill>
                <a:schemeClr val="tx1">
                  <a:lumMod val="75000"/>
                  <a:lumOff val="25000"/>
                </a:schemeClr>
              </a:solidFill>
            </a:endParaRPr>
          </a:p>
        </p:txBody>
      </p:sp>
      <p:sp>
        <p:nvSpPr>
          <p:cNvPr id="65" name="CasellaDiTesto 64"/>
          <p:cNvSpPr txBox="1"/>
          <p:nvPr/>
        </p:nvSpPr>
        <p:spPr>
          <a:xfrm>
            <a:off x="110266" y="4113718"/>
            <a:ext cx="1869446" cy="402290"/>
          </a:xfrm>
          <a:prstGeom prst="rect">
            <a:avLst/>
          </a:prstGeom>
          <a:noFill/>
        </p:spPr>
        <p:txBody>
          <a:bodyPr wrap="square" rtlCol="0">
            <a:spAutoFit/>
          </a:bodyPr>
          <a:lstStyle/>
          <a:p>
            <a:pPr lvl="0" defTabSz="533400">
              <a:lnSpc>
                <a:spcPts val="1200"/>
              </a:lnSpc>
              <a:spcBef>
                <a:spcPct val="0"/>
              </a:spcBef>
              <a:spcAft>
                <a:spcPct val="35000"/>
              </a:spcAft>
            </a:pPr>
            <a:r>
              <a:rPr lang="it-IT" sz="1200" b="1" dirty="0">
                <a:solidFill>
                  <a:schemeClr val="tx1">
                    <a:lumMod val="75000"/>
                    <a:lumOff val="25000"/>
                  </a:schemeClr>
                </a:solidFill>
              </a:rPr>
              <a:t>DECISION MAKING STRATEGIC SUPPORT</a:t>
            </a:r>
          </a:p>
        </p:txBody>
      </p:sp>
      <p:sp>
        <p:nvSpPr>
          <p:cNvPr id="68" name="Rettangolo 67"/>
          <p:cNvSpPr/>
          <p:nvPr/>
        </p:nvSpPr>
        <p:spPr>
          <a:xfrm>
            <a:off x="3005461" y="5675418"/>
            <a:ext cx="1796119" cy="276999"/>
          </a:xfrm>
          <a:prstGeom prst="rect">
            <a:avLst/>
          </a:prstGeom>
        </p:spPr>
        <p:txBody>
          <a:bodyPr wrap="square" anchor="b">
            <a:spAutoFit/>
          </a:bodyPr>
          <a:lstStyle/>
          <a:p>
            <a:pPr lvl="0" defTabSz="533400">
              <a:spcBef>
                <a:spcPct val="0"/>
              </a:spcBef>
            </a:pPr>
            <a:r>
              <a:rPr lang="it-IT" sz="1200" b="1" dirty="0" smtClean="0">
                <a:solidFill>
                  <a:schemeClr val="tx1">
                    <a:lumMod val="75000"/>
                    <a:lumOff val="25000"/>
                  </a:schemeClr>
                </a:solidFill>
              </a:rPr>
              <a:t>FINANCIAL PLANNING</a:t>
            </a:r>
            <a:endParaRPr lang="it-IT" sz="1200" b="1" dirty="0">
              <a:solidFill>
                <a:schemeClr val="tx1">
                  <a:lumMod val="75000"/>
                  <a:lumOff val="25000"/>
                </a:schemeClr>
              </a:solidFill>
            </a:endParaRPr>
          </a:p>
        </p:txBody>
      </p:sp>
      <p:sp>
        <p:nvSpPr>
          <p:cNvPr id="69" name="Rettangolo 68"/>
          <p:cNvSpPr/>
          <p:nvPr/>
        </p:nvSpPr>
        <p:spPr>
          <a:xfrm>
            <a:off x="1623852" y="5035378"/>
            <a:ext cx="1738469" cy="400110"/>
          </a:xfrm>
          <a:prstGeom prst="rect">
            <a:avLst/>
          </a:prstGeom>
        </p:spPr>
        <p:txBody>
          <a:bodyPr wrap="square">
            <a:spAutoFit/>
          </a:bodyPr>
          <a:lstStyle/>
          <a:p>
            <a:pPr lvl="0" defTabSz="533400">
              <a:lnSpc>
                <a:spcPts val="1200"/>
              </a:lnSpc>
              <a:spcBef>
                <a:spcPct val="0"/>
              </a:spcBef>
              <a:spcAft>
                <a:spcPct val="35000"/>
              </a:spcAft>
            </a:pPr>
            <a:r>
              <a:rPr lang="it-IT" sz="1200" b="1" dirty="0" smtClean="0">
                <a:solidFill>
                  <a:schemeClr val="tx1">
                    <a:lumMod val="75000"/>
                    <a:lumOff val="25000"/>
                  </a:schemeClr>
                </a:solidFill>
              </a:rPr>
              <a:t>MARKETING &amp; COMMUNICATION</a:t>
            </a:r>
            <a:endParaRPr lang="it-IT" sz="1200" b="1" dirty="0">
              <a:solidFill>
                <a:schemeClr val="tx1">
                  <a:lumMod val="75000"/>
                  <a:lumOff val="25000"/>
                </a:schemeClr>
              </a:solidFill>
            </a:endParaRPr>
          </a:p>
        </p:txBody>
      </p:sp>
      <p:pic>
        <p:nvPicPr>
          <p:cNvPr id="70" name="Immagin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40630">
            <a:off x="5079767" y="2586176"/>
            <a:ext cx="1402080" cy="1402080"/>
          </a:xfrm>
          <a:prstGeom prst="rect">
            <a:avLst/>
          </a:prstGeom>
        </p:spPr>
      </p:pic>
      <p:pic>
        <p:nvPicPr>
          <p:cNvPr id="71" name="Immagine 7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57221">
            <a:off x="5285102" y="1152199"/>
            <a:ext cx="1402080" cy="1402080"/>
          </a:xfrm>
          <a:prstGeom prst="rect">
            <a:avLst/>
          </a:prstGeom>
        </p:spPr>
      </p:pic>
      <p:sp>
        <p:nvSpPr>
          <p:cNvPr id="72" name="CasellaDiTesto 71"/>
          <p:cNvSpPr txBox="1"/>
          <p:nvPr/>
        </p:nvSpPr>
        <p:spPr>
          <a:xfrm>
            <a:off x="6732239" y="1412776"/>
            <a:ext cx="1980000" cy="553998"/>
          </a:xfrm>
          <a:prstGeom prst="rect">
            <a:avLst/>
          </a:prstGeom>
          <a:noFill/>
        </p:spPr>
        <p:txBody>
          <a:bodyPr wrap="square" rtlCol="0">
            <a:spAutoFit/>
          </a:bodyPr>
          <a:lstStyle/>
          <a:p>
            <a:pPr>
              <a:lnSpc>
                <a:spcPts val="1200"/>
              </a:lnSpc>
            </a:pPr>
            <a:r>
              <a:rPr lang="it-IT" sz="1200" b="1" dirty="0" smtClean="0">
                <a:solidFill>
                  <a:schemeClr val="tx1">
                    <a:lumMod val="75000"/>
                    <a:lumOff val="25000"/>
                  </a:schemeClr>
                </a:solidFill>
              </a:rPr>
              <a:t>BUSINESS &amp; TECHNOLOGY INTELLIGENCE</a:t>
            </a:r>
          </a:p>
          <a:p>
            <a:pPr>
              <a:lnSpc>
                <a:spcPts val="1200"/>
              </a:lnSpc>
            </a:pPr>
            <a:r>
              <a:rPr lang="en-GB" sz="1100" b="1" dirty="0" smtClean="0">
                <a:solidFill>
                  <a:schemeClr val="tx1">
                    <a:lumMod val="65000"/>
                    <a:lumOff val="35000"/>
                  </a:schemeClr>
                </a:solidFill>
              </a:rPr>
              <a:t>market &amp; technology scenarios</a:t>
            </a:r>
            <a:endParaRPr lang="en-GB" sz="1100" b="1" dirty="0">
              <a:solidFill>
                <a:schemeClr val="tx1">
                  <a:lumMod val="65000"/>
                  <a:lumOff val="35000"/>
                </a:schemeClr>
              </a:solidFill>
            </a:endParaRPr>
          </a:p>
        </p:txBody>
      </p:sp>
      <p:sp>
        <p:nvSpPr>
          <p:cNvPr id="73" name="CasellaDiTesto 72"/>
          <p:cNvSpPr txBox="1"/>
          <p:nvPr/>
        </p:nvSpPr>
        <p:spPr>
          <a:xfrm>
            <a:off x="4077446" y="3157780"/>
            <a:ext cx="1188000" cy="707886"/>
          </a:xfrm>
          <a:prstGeom prst="rect">
            <a:avLst/>
          </a:prstGeom>
          <a:noFill/>
        </p:spPr>
        <p:txBody>
          <a:bodyPr wrap="square" rtlCol="0">
            <a:spAutoFit/>
          </a:bodyPr>
          <a:lstStyle/>
          <a:p>
            <a:pPr lvl="0" defTabSz="533400">
              <a:lnSpc>
                <a:spcPts val="1200"/>
              </a:lnSpc>
              <a:spcBef>
                <a:spcPct val="0"/>
              </a:spcBef>
            </a:pPr>
            <a:r>
              <a:rPr lang="it-IT" sz="1200" b="1" dirty="0" smtClean="0">
                <a:solidFill>
                  <a:schemeClr val="tx1">
                    <a:lumMod val="75000"/>
                    <a:lumOff val="25000"/>
                  </a:schemeClr>
                </a:solidFill>
              </a:rPr>
              <a:t>IP STRATEGY</a:t>
            </a:r>
          </a:p>
          <a:p>
            <a:pPr defTabSz="533400">
              <a:lnSpc>
                <a:spcPts val="1200"/>
              </a:lnSpc>
              <a:spcBef>
                <a:spcPct val="0"/>
              </a:spcBef>
            </a:pPr>
            <a:r>
              <a:rPr lang="it-IT" sz="1100" b="1" dirty="0" smtClean="0">
                <a:solidFill>
                  <a:schemeClr val="tx1">
                    <a:lumMod val="65000"/>
                    <a:lumOff val="35000"/>
                  </a:schemeClr>
                </a:solidFill>
              </a:rPr>
              <a:t>patent assessment &amp; </a:t>
            </a:r>
            <a:r>
              <a:rPr lang="it-IT" sz="1100" b="1" spc="-10" dirty="0" smtClean="0">
                <a:solidFill>
                  <a:schemeClr val="tx1">
                    <a:lumMod val="65000"/>
                    <a:lumOff val="35000"/>
                  </a:schemeClr>
                </a:solidFill>
              </a:rPr>
              <a:t>prior art analysis</a:t>
            </a:r>
            <a:endParaRPr lang="it-IT" sz="1100" b="1" spc="-10" dirty="0">
              <a:solidFill>
                <a:schemeClr val="tx1">
                  <a:lumMod val="65000"/>
                  <a:lumOff val="35000"/>
                </a:schemeClr>
              </a:solidFill>
            </a:endParaRPr>
          </a:p>
        </p:txBody>
      </p:sp>
      <p:sp>
        <p:nvSpPr>
          <p:cNvPr id="75" name="CasellaDiTesto 74"/>
          <p:cNvSpPr txBox="1"/>
          <p:nvPr/>
        </p:nvSpPr>
        <p:spPr>
          <a:xfrm>
            <a:off x="6345318" y="2556026"/>
            <a:ext cx="2196000" cy="400110"/>
          </a:xfrm>
          <a:prstGeom prst="rect">
            <a:avLst/>
          </a:prstGeom>
          <a:noFill/>
        </p:spPr>
        <p:txBody>
          <a:bodyPr wrap="square" rtlCol="0">
            <a:spAutoFit/>
          </a:bodyPr>
          <a:lstStyle/>
          <a:p>
            <a:pPr defTabSz="533400">
              <a:lnSpc>
                <a:spcPts val="1200"/>
              </a:lnSpc>
              <a:spcBef>
                <a:spcPct val="0"/>
              </a:spcBef>
            </a:pPr>
            <a:r>
              <a:rPr lang="en-US" sz="1200" b="1" dirty="0" smtClean="0">
                <a:solidFill>
                  <a:schemeClr val="tx1">
                    <a:lumMod val="75000"/>
                    <a:lumOff val="25000"/>
                  </a:schemeClr>
                </a:solidFill>
              </a:rPr>
              <a:t>INNOVATION PLAN DESIGN</a:t>
            </a:r>
          </a:p>
          <a:p>
            <a:pPr lvl="0">
              <a:lnSpc>
                <a:spcPts val="1200"/>
              </a:lnSpc>
              <a:spcBef>
                <a:spcPct val="0"/>
              </a:spcBef>
            </a:pPr>
            <a:r>
              <a:rPr lang="en-US" sz="1100" b="1" dirty="0" smtClean="0">
                <a:solidFill>
                  <a:schemeClr val="tx1">
                    <a:lumMod val="65000"/>
                    <a:lumOff val="35000"/>
                  </a:schemeClr>
                </a:solidFill>
              </a:rPr>
              <a:t>technical &amp; economic feasibility</a:t>
            </a:r>
            <a:endParaRPr lang="it-IT" sz="1100" b="1" dirty="0">
              <a:solidFill>
                <a:schemeClr val="tx1">
                  <a:lumMod val="65000"/>
                  <a:lumOff val="35000"/>
                </a:schemeClr>
              </a:solidFill>
            </a:endParaRPr>
          </a:p>
        </p:txBody>
      </p:sp>
      <p:pic>
        <p:nvPicPr>
          <p:cNvPr id="76" name="Immagin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1001">
            <a:off x="6633950" y="3207316"/>
            <a:ext cx="1402080" cy="1402080"/>
          </a:xfrm>
          <a:prstGeom prst="rect">
            <a:avLst/>
          </a:prstGeom>
        </p:spPr>
      </p:pic>
      <p:pic>
        <p:nvPicPr>
          <p:cNvPr id="77" name="Immagin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43413">
            <a:off x="6669758" y="4713476"/>
            <a:ext cx="1402080" cy="1402080"/>
          </a:xfrm>
          <a:prstGeom prst="rect">
            <a:avLst/>
          </a:prstGeom>
        </p:spPr>
      </p:pic>
      <p:sp>
        <p:nvSpPr>
          <p:cNvPr id="78" name="CasellaDiTesto 77"/>
          <p:cNvSpPr txBox="1"/>
          <p:nvPr/>
        </p:nvSpPr>
        <p:spPr>
          <a:xfrm>
            <a:off x="7524328" y="6053226"/>
            <a:ext cx="1512000" cy="584775"/>
          </a:xfrm>
          <a:prstGeom prst="rect">
            <a:avLst/>
          </a:prstGeom>
          <a:noFill/>
        </p:spPr>
        <p:txBody>
          <a:bodyPr wrap="square" rtlCol="0">
            <a:spAutoFit/>
          </a:bodyPr>
          <a:lstStyle/>
          <a:p>
            <a:pPr lvl="0" defTabSz="533400">
              <a:spcBef>
                <a:spcPct val="0"/>
              </a:spcBef>
            </a:pPr>
            <a:r>
              <a:rPr lang="it-IT" sz="1200" b="1" dirty="0" smtClean="0">
                <a:solidFill>
                  <a:schemeClr val="tx1">
                    <a:lumMod val="75000"/>
                    <a:lumOff val="25000"/>
                  </a:schemeClr>
                </a:solidFill>
              </a:rPr>
              <a:t>FUND RAISING</a:t>
            </a:r>
          </a:p>
          <a:p>
            <a:pPr>
              <a:lnSpc>
                <a:spcPts val="1200"/>
              </a:lnSpc>
              <a:spcBef>
                <a:spcPct val="0"/>
              </a:spcBef>
              <a:spcAft>
                <a:spcPct val="35000"/>
              </a:spcAft>
            </a:pPr>
            <a:r>
              <a:rPr lang="it-IT" sz="1100" b="1" dirty="0" smtClean="0">
                <a:solidFill>
                  <a:schemeClr val="tx1">
                    <a:lumMod val="65000"/>
                    <a:lumOff val="35000"/>
                  </a:schemeClr>
                </a:solidFill>
              </a:rPr>
              <a:t>networking for banks, VC’s and investors</a:t>
            </a:r>
            <a:endParaRPr lang="it-IT" sz="1100" b="1" dirty="0">
              <a:solidFill>
                <a:schemeClr val="tx1">
                  <a:lumMod val="65000"/>
                  <a:lumOff val="35000"/>
                </a:schemeClr>
              </a:solidFill>
            </a:endParaRPr>
          </a:p>
        </p:txBody>
      </p:sp>
      <p:sp>
        <p:nvSpPr>
          <p:cNvPr id="79" name="CasellaDiTesto 78"/>
          <p:cNvSpPr txBox="1"/>
          <p:nvPr/>
        </p:nvSpPr>
        <p:spPr>
          <a:xfrm>
            <a:off x="5199401" y="5457418"/>
            <a:ext cx="1584000" cy="707886"/>
          </a:xfrm>
          <a:prstGeom prst="rect">
            <a:avLst/>
          </a:prstGeom>
          <a:noFill/>
        </p:spPr>
        <p:txBody>
          <a:bodyPr wrap="square" rtlCol="0">
            <a:spAutoFit/>
          </a:bodyPr>
          <a:lstStyle/>
          <a:p>
            <a:pPr lvl="0" defTabSz="666750">
              <a:lnSpc>
                <a:spcPts val="1200"/>
              </a:lnSpc>
              <a:spcBef>
                <a:spcPct val="0"/>
              </a:spcBef>
            </a:pPr>
            <a:r>
              <a:rPr lang="it-IT" sz="1200" b="1" dirty="0" smtClean="0">
                <a:solidFill>
                  <a:schemeClr val="tx1">
                    <a:lumMod val="75000"/>
                    <a:lumOff val="25000"/>
                  </a:schemeClr>
                </a:solidFill>
              </a:rPr>
              <a:t>NETWORKING</a:t>
            </a:r>
          </a:p>
          <a:p>
            <a:pPr lvl="0" defTabSz="666750">
              <a:lnSpc>
                <a:spcPts val="1200"/>
              </a:lnSpc>
              <a:spcBef>
                <a:spcPct val="0"/>
              </a:spcBef>
            </a:pPr>
            <a:r>
              <a:rPr lang="it-IT" sz="1100" b="1" dirty="0" smtClean="0">
                <a:solidFill>
                  <a:schemeClr val="tx1">
                    <a:lumMod val="65000"/>
                    <a:lumOff val="35000"/>
                  </a:schemeClr>
                </a:solidFill>
              </a:rPr>
              <a:t>for research, development, industrial &amp; commercial partner</a:t>
            </a:r>
            <a:endParaRPr lang="it-IT" sz="1100" b="1" dirty="0">
              <a:solidFill>
                <a:schemeClr val="tx1">
                  <a:lumMod val="65000"/>
                  <a:lumOff val="35000"/>
                </a:schemeClr>
              </a:solidFill>
            </a:endParaRPr>
          </a:p>
        </p:txBody>
      </p:sp>
      <p:sp>
        <p:nvSpPr>
          <p:cNvPr id="80" name="CasellaDiTesto 79"/>
          <p:cNvSpPr txBox="1"/>
          <p:nvPr/>
        </p:nvSpPr>
        <p:spPr>
          <a:xfrm>
            <a:off x="8001318" y="4168616"/>
            <a:ext cx="1080000" cy="556178"/>
          </a:xfrm>
          <a:prstGeom prst="rect">
            <a:avLst/>
          </a:prstGeom>
          <a:noFill/>
        </p:spPr>
        <p:txBody>
          <a:bodyPr wrap="square" rtlCol="0">
            <a:spAutoFit/>
          </a:bodyPr>
          <a:lstStyle/>
          <a:p>
            <a:pPr lvl="0" defTabSz="533400">
              <a:lnSpc>
                <a:spcPts val="1200"/>
              </a:lnSpc>
              <a:spcBef>
                <a:spcPct val="0"/>
              </a:spcBef>
            </a:pPr>
            <a:r>
              <a:rPr lang="it-IT" sz="1200" b="1" dirty="0" smtClean="0">
                <a:solidFill>
                  <a:schemeClr val="tx1">
                    <a:lumMod val="75000"/>
                    <a:lumOff val="25000"/>
                  </a:schemeClr>
                </a:solidFill>
              </a:rPr>
              <a:t>TRAINING COURSES &amp; COACHING</a:t>
            </a:r>
          </a:p>
        </p:txBody>
      </p:sp>
      <p:sp>
        <p:nvSpPr>
          <p:cNvPr id="28" name="CasellaDiTesto 27"/>
          <p:cNvSpPr txBox="1"/>
          <p:nvPr/>
        </p:nvSpPr>
        <p:spPr>
          <a:xfrm>
            <a:off x="249258" y="434909"/>
            <a:ext cx="8253479" cy="597087"/>
          </a:xfrm>
          <a:prstGeom prst="rect">
            <a:avLst/>
          </a:prstGeom>
          <a:noFill/>
        </p:spPr>
        <p:txBody>
          <a:bodyPr wrap="square" rtlCol="0">
            <a:spAutoFit/>
          </a:bodyPr>
          <a:lstStyle/>
          <a:p>
            <a:pPr>
              <a:lnSpc>
                <a:spcPct val="80000"/>
              </a:lnSpc>
            </a:pPr>
            <a:r>
              <a:rPr lang="it-IT" sz="4000" spc="-20" dirty="0">
                <a:solidFill>
                  <a:schemeClr val="tx1">
                    <a:lumMod val="75000"/>
                    <a:lumOff val="25000"/>
                  </a:schemeClr>
                </a:solidFill>
                <a:cs typeface="Arial Narrow"/>
              </a:rPr>
              <a:t>SERVICES FOR STARTUPS</a:t>
            </a:r>
          </a:p>
        </p:txBody>
      </p:sp>
    </p:spTree>
    <p:extLst>
      <p:ext uri="{BB962C8B-B14F-4D97-AF65-F5344CB8AC3E}">
        <p14:creationId xmlns:p14="http://schemas.microsoft.com/office/powerpoint/2010/main" val="1694748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57" name="Gruppo 256"/>
          <p:cNvGrpSpPr/>
          <p:nvPr/>
        </p:nvGrpSpPr>
        <p:grpSpPr>
          <a:xfrm>
            <a:off x="2785964" y="2490756"/>
            <a:ext cx="5417433" cy="2721401"/>
            <a:chOff x="2785964" y="2700306"/>
            <a:chExt cx="5417433" cy="2721401"/>
          </a:xfrm>
        </p:grpSpPr>
        <p:cxnSp>
          <p:nvCxnSpPr>
            <p:cNvPr id="228" name="Connettore 4 227"/>
            <p:cNvCxnSpPr>
              <a:stCxn id="145" idx="0"/>
            </p:cNvCxnSpPr>
            <p:nvPr/>
          </p:nvCxnSpPr>
          <p:spPr>
            <a:xfrm rot="16200000" flipH="1">
              <a:off x="2898803" y="3996943"/>
              <a:ext cx="1909276" cy="108000"/>
            </a:xfrm>
            <a:prstGeom prst="bentConnector3">
              <a:avLst>
                <a:gd name="adj1" fmla="val 65465"/>
              </a:avLst>
            </a:prstGeom>
            <a:ln w="28575">
              <a:solidFill>
                <a:srgbClr val="009900"/>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94" name="Connettore 4 193"/>
            <p:cNvCxnSpPr/>
            <p:nvPr/>
          </p:nvCxnSpPr>
          <p:spPr>
            <a:xfrm>
              <a:off x="4651277" y="5049711"/>
              <a:ext cx="2690455" cy="335995"/>
            </a:xfrm>
            <a:prstGeom prst="bentConnector3">
              <a:avLst>
                <a:gd name="adj1" fmla="val 63595"/>
              </a:avLst>
            </a:prstGeom>
            <a:ln w="28575">
              <a:solidFill>
                <a:srgbClr val="009900"/>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93" name="Connettore 4 192"/>
            <p:cNvCxnSpPr>
              <a:stCxn id="151" idx="0"/>
            </p:cNvCxnSpPr>
            <p:nvPr/>
          </p:nvCxnSpPr>
          <p:spPr>
            <a:xfrm rot="5400000">
              <a:off x="7369901" y="4750208"/>
              <a:ext cx="679333" cy="591661"/>
            </a:xfrm>
            <a:prstGeom prst="bentConnector3">
              <a:avLst>
                <a:gd name="adj1" fmla="val 100476"/>
              </a:avLst>
            </a:prstGeom>
            <a:ln w="28575">
              <a:solidFill>
                <a:srgbClr val="009900"/>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95" name="Ovale 194"/>
            <p:cNvSpPr/>
            <p:nvPr/>
          </p:nvSpPr>
          <p:spPr>
            <a:xfrm>
              <a:off x="7341732" y="5349707"/>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1" name="Ovale 150"/>
            <p:cNvSpPr/>
            <p:nvPr/>
          </p:nvSpPr>
          <p:spPr>
            <a:xfrm rot="10800000">
              <a:off x="7807397" y="4310372"/>
              <a:ext cx="396000" cy="396000"/>
            </a:xfrm>
            <a:prstGeom prst="ellipse">
              <a:avLst/>
            </a:prstGeom>
            <a:solidFill>
              <a:schemeClr val="accent3">
                <a:lumMod val="20000"/>
                <a:lumOff val="80000"/>
              </a:schemeClr>
            </a:solid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15" name="Connettore 4 214"/>
            <p:cNvCxnSpPr>
              <a:stCxn id="140" idx="0"/>
            </p:cNvCxnSpPr>
            <p:nvPr/>
          </p:nvCxnSpPr>
          <p:spPr>
            <a:xfrm rot="16200000" flipH="1">
              <a:off x="3660674" y="4059108"/>
              <a:ext cx="313893" cy="1667312"/>
            </a:xfrm>
            <a:prstGeom prst="bentConnector2">
              <a:avLst/>
            </a:prstGeom>
            <a:ln w="28575">
              <a:solidFill>
                <a:srgbClr val="009900"/>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0" name="Ovale 139"/>
            <p:cNvSpPr/>
            <p:nvPr/>
          </p:nvSpPr>
          <p:spPr>
            <a:xfrm rot="10800000">
              <a:off x="2785964" y="4339818"/>
              <a:ext cx="396000" cy="396000"/>
            </a:xfrm>
            <a:prstGeom prst="ellipse">
              <a:avLst/>
            </a:prstGeom>
            <a:solidFill>
              <a:schemeClr val="accent3">
                <a:lumMod val="20000"/>
                <a:lumOff val="80000"/>
              </a:schemeClr>
            </a:solid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222" name="Connettore 4 221"/>
            <p:cNvCxnSpPr>
              <a:endCxn id="144" idx="0"/>
            </p:cNvCxnSpPr>
            <p:nvPr/>
          </p:nvCxnSpPr>
          <p:spPr>
            <a:xfrm rot="16200000" flipV="1">
              <a:off x="4494331" y="4892764"/>
              <a:ext cx="313894" cy="0"/>
            </a:xfrm>
            <a:prstGeom prst="bentConnector3">
              <a:avLst>
                <a:gd name="adj1" fmla="val 50000"/>
              </a:avLst>
            </a:prstGeom>
            <a:ln w="28575">
              <a:solidFill>
                <a:srgbClr val="009900"/>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4" name="Ovale 143"/>
            <p:cNvSpPr/>
            <p:nvPr/>
          </p:nvSpPr>
          <p:spPr>
            <a:xfrm rot="10800000">
              <a:off x="4453277" y="4339818"/>
              <a:ext cx="396000" cy="396000"/>
            </a:xfrm>
            <a:prstGeom prst="ellipse">
              <a:avLst/>
            </a:prstGeom>
            <a:solidFill>
              <a:schemeClr val="accent3">
                <a:lumMod val="20000"/>
                <a:lumOff val="80000"/>
              </a:schemeClr>
            </a:solid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5" name="Ovale 144"/>
            <p:cNvSpPr/>
            <p:nvPr/>
          </p:nvSpPr>
          <p:spPr>
            <a:xfrm rot="10800000">
              <a:off x="3601441" y="2700306"/>
              <a:ext cx="396000" cy="396000"/>
            </a:xfrm>
            <a:prstGeom prst="ellipse">
              <a:avLst/>
            </a:prstGeom>
            <a:solidFill>
              <a:schemeClr val="accent3">
                <a:lumMod val="20000"/>
                <a:lumOff val="80000"/>
              </a:schemeClr>
            </a:solidFill>
            <a:ln>
              <a:solidFill>
                <a:srgbClr val="00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56" name="Gruppo 255"/>
          <p:cNvGrpSpPr/>
          <p:nvPr/>
        </p:nvGrpSpPr>
        <p:grpSpPr>
          <a:xfrm>
            <a:off x="979308" y="2463794"/>
            <a:ext cx="6379875" cy="2575673"/>
            <a:chOff x="979308" y="2673344"/>
            <a:chExt cx="6379875" cy="2575673"/>
          </a:xfrm>
        </p:grpSpPr>
        <p:grpSp>
          <p:nvGrpSpPr>
            <p:cNvPr id="255" name="Gruppo 254"/>
            <p:cNvGrpSpPr/>
            <p:nvPr/>
          </p:nvGrpSpPr>
          <p:grpSpPr>
            <a:xfrm>
              <a:off x="979308" y="2673344"/>
              <a:ext cx="6379875" cy="2539674"/>
              <a:chOff x="979308" y="2673344"/>
              <a:chExt cx="6379875" cy="2539674"/>
            </a:xfrm>
          </p:grpSpPr>
          <p:cxnSp>
            <p:nvCxnSpPr>
              <p:cNvPr id="157" name="Connettore 4 156"/>
              <p:cNvCxnSpPr>
                <a:stCxn id="148" idx="2"/>
              </p:cNvCxnSpPr>
              <p:nvPr/>
            </p:nvCxnSpPr>
            <p:spPr>
              <a:xfrm>
                <a:off x="1375308" y="4509711"/>
                <a:ext cx="2110180" cy="540000"/>
              </a:xfrm>
              <a:prstGeom prst="bentConnector3">
                <a:avLst>
                  <a:gd name="adj1" fmla="val 40973"/>
                </a:avLst>
              </a:prstGeom>
              <a:ln w="28575">
                <a:solidFill>
                  <a:schemeClr val="accent1"/>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8" name="Ovale 147"/>
              <p:cNvSpPr/>
              <p:nvPr/>
            </p:nvSpPr>
            <p:spPr>
              <a:xfrm rot="10800000">
                <a:off x="979308" y="4311711"/>
                <a:ext cx="396000" cy="396000"/>
              </a:xfrm>
              <a:prstGeom prst="ellipse">
                <a:avLst/>
              </a:prstGeom>
              <a:solidFill>
                <a:schemeClr val="accent1">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75" name="Connettore 4 174"/>
              <p:cNvCxnSpPr/>
              <p:nvPr/>
            </p:nvCxnSpPr>
            <p:spPr>
              <a:xfrm rot="16200000" flipH="1">
                <a:off x="1520418" y="3762606"/>
                <a:ext cx="1332000" cy="108000"/>
              </a:xfrm>
              <a:prstGeom prst="bentConnector3">
                <a:avLst>
                  <a:gd name="adj1" fmla="val 50000"/>
                </a:avLst>
              </a:prstGeom>
              <a:ln w="28575">
                <a:solidFill>
                  <a:schemeClr val="accent1"/>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55" name="Connettore 4 154"/>
              <p:cNvCxnSpPr>
                <a:stCxn id="150" idx="0"/>
                <a:endCxn id="132" idx="6"/>
              </p:cNvCxnSpPr>
              <p:nvPr/>
            </p:nvCxnSpPr>
            <p:spPr>
              <a:xfrm rot="5400000">
                <a:off x="4817410" y="2869243"/>
                <a:ext cx="2143673" cy="2543875"/>
              </a:xfrm>
              <a:prstGeom prst="bentConnector2">
                <a:avLst/>
              </a:prstGeom>
              <a:ln w="28575">
                <a:solidFill>
                  <a:schemeClr val="accent1"/>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56" name="Connettore 4 155"/>
              <p:cNvCxnSpPr>
                <a:stCxn id="147" idx="0"/>
                <a:endCxn id="132" idx="6"/>
              </p:cNvCxnSpPr>
              <p:nvPr/>
            </p:nvCxnSpPr>
            <p:spPr>
              <a:xfrm rot="5400000">
                <a:off x="4015358" y="3698258"/>
                <a:ext cx="2116710" cy="912809"/>
              </a:xfrm>
              <a:prstGeom prst="bentConnector2">
                <a:avLst/>
              </a:prstGeom>
              <a:ln w="28575">
                <a:solidFill>
                  <a:schemeClr val="accent1"/>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20" name="Connettore 4 119"/>
              <p:cNvCxnSpPr>
                <a:stCxn id="149" idx="6"/>
              </p:cNvCxnSpPr>
              <p:nvPr/>
            </p:nvCxnSpPr>
            <p:spPr>
              <a:xfrm rot="10800000">
                <a:off x="5530154" y="4517678"/>
                <a:ext cx="616597" cy="0"/>
              </a:xfrm>
              <a:prstGeom prst="bentConnector3">
                <a:avLst>
                  <a:gd name="adj1" fmla="val 50000"/>
                </a:avLst>
              </a:prstGeom>
              <a:ln w="28575">
                <a:solidFill>
                  <a:schemeClr val="accent1"/>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53" name="Connettore 4 152"/>
              <p:cNvCxnSpPr>
                <a:endCxn id="132" idx="2"/>
              </p:cNvCxnSpPr>
              <p:nvPr/>
            </p:nvCxnSpPr>
            <p:spPr>
              <a:xfrm>
                <a:off x="3507581" y="5049711"/>
                <a:ext cx="1037727" cy="163306"/>
              </a:xfrm>
              <a:prstGeom prst="bentConnector3">
                <a:avLst>
                  <a:gd name="adj1" fmla="val 50000"/>
                </a:avLst>
              </a:prstGeom>
              <a:ln w="28575">
                <a:solidFill>
                  <a:schemeClr val="accent1"/>
                </a:solidFill>
                <a:prstDash val="sysDot"/>
                <a:headEnd type="none" w="med" len="med"/>
                <a:tailEnd type="none" w="lg" len="lg"/>
              </a:ln>
            </p:spPr>
            <p:style>
              <a:lnRef idx="1">
                <a:schemeClr val="accent1"/>
              </a:lnRef>
              <a:fillRef idx="0">
                <a:schemeClr val="accent1"/>
              </a:fillRef>
              <a:effectRef idx="0">
                <a:schemeClr val="accent1"/>
              </a:effectRef>
              <a:fontRef idx="minor">
                <a:schemeClr val="tx1"/>
              </a:fontRef>
            </p:style>
          </p:cxnSp>
          <p:sp>
            <p:nvSpPr>
              <p:cNvPr id="146" name="Ovale 145"/>
              <p:cNvSpPr/>
              <p:nvPr/>
            </p:nvSpPr>
            <p:spPr>
              <a:xfrm rot="10800000">
                <a:off x="1934418" y="2694944"/>
                <a:ext cx="396000" cy="396000"/>
              </a:xfrm>
              <a:prstGeom prst="ellipse">
                <a:avLst/>
              </a:prstGeom>
              <a:solidFill>
                <a:schemeClr val="accent1">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9" name="Ovale 148"/>
              <p:cNvSpPr/>
              <p:nvPr/>
            </p:nvSpPr>
            <p:spPr>
              <a:xfrm rot="10800000">
                <a:off x="6146750" y="4319678"/>
                <a:ext cx="396000" cy="396000"/>
              </a:xfrm>
              <a:prstGeom prst="ellipse">
                <a:avLst/>
              </a:prstGeom>
              <a:solidFill>
                <a:schemeClr val="accent1">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7" name="Ovale 146"/>
              <p:cNvSpPr/>
              <p:nvPr/>
            </p:nvSpPr>
            <p:spPr>
              <a:xfrm rot="10800000">
                <a:off x="5332117" y="2700307"/>
                <a:ext cx="396000" cy="396000"/>
              </a:xfrm>
              <a:prstGeom prst="ellipse">
                <a:avLst/>
              </a:prstGeom>
              <a:solidFill>
                <a:schemeClr val="accent1">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0" name="Ovale 149"/>
              <p:cNvSpPr/>
              <p:nvPr/>
            </p:nvSpPr>
            <p:spPr>
              <a:xfrm rot="10800000">
                <a:off x="6963183" y="2673344"/>
                <a:ext cx="396000" cy="396000"/>
              </a:xfrm>
              <a:prstGeom prst="ellipse">
                <a:avLst/>
              </a:prstGeom>
              <a:solidFill>
                <a:schemeClr val="accent1">
                  <a:lumMod val="20000"/>
                  <a:lumOff val="8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32" name="Ovale 131"/>
            <p:cNvSpPr/>
            <p:nvPr/>
          </p:nvSpPr>
          <p:spPr>
            <a:xfrm>
              <a:off x="4545308" y="5177017"/>
              <a:ext cx="72000" cy="72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301" name="Rettangolo 300"/>
          <p:cNvSpPr/>
          <p:nvPr/>
        </p:nvSpPr>
        <p:spPr>
          <a:xfrm>
            <a:off x="700027" y="3198973"/>
            <a:ext cx="7787640"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0" name="Rettangolo 129"/>
          <p:cNvSpPr/>
          <p:nvPr/>
        </p:nvSpPr>
        <p:spPr>
          <a:xfrm>
            <a:off x="668655" y="3162071"/>
            <a:ext cx="7787640" cy="90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p:cNvSpPr txBox="1"/>
          <p:nvPr/>
        </p:nvSpPr>
        <p:spPr>
          <a:xfrm>
            <a:off x="249257" y="434909"/>
            <a:ext cx="8676000" cy="1089529"/>
          </a:xfrm>
          <a:prstGeom prst="rect">
            <a:avLst/>
          </a:prstGeom>
          <a:noFill/>
        </p:spPr>
        <p:txBody>
          <a:bodyPr wrap="square" rtlCol="0">
            <a:spAutoFit/>
          </a:bodyPr>
          <a:lstStyle/>
          <a:p>
            <a:pPr>
              <a:lnSpc>
                <a:spcPct val="80000"/>
              </a:lnSpc>
            </a:pPr>
            <a:r>
              <a:rPr lang="it-IT" sz="4000" dirty="0">
                <a:solidFill>
                  <a:schemeClr val="tx1">
                    <a:lumMod val="75000"/>
                    <a:lumOff val="25000"/>
                  </a:schemeClr>
                </a:solidFill>
                <a:cs typeface="Arial Narrow"/>
              </a:rPr>
              <a:t>INNOVATION FACTORY – METHODOLOGY</a:t>
            </a:r>
          </a:p>
        </p:txBody>
      </p:sp>
      <p:grpSp>
        <p:nvGrpSpPr>
          <p:cNvPr id="251" name="Gruppo 250"/>
          <p:cNvGrpSpPr/>
          <p:nvPr/>
        </p:nvGrpSpPr>
        <p:grpSpPr>
          <a:xfrm>
            <a:off x="1398548" y="2550445"/>
            <a:ext cx="1528945" cy="570511"/>
            <a:chOff x="1398548" y="2797707"/>
            <a:chExt cx="1528945" cy="570511"/>
          </a:xfrm>
        </p:grpSpPr>
        <p:sp>
          <p:nvSpPr>
            <p:cNvPr id="180" name="Rettangolo 179"/>
            <p:cNvSpPr/>
            <p:nvPr/>
          </p:nvSpPr>
          <p:spPr>
            <a:xfrm>
              <a:off x="1629707" y="3163947"/>
              <a:ext cx="10080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Text Box 38"/>
            <p:cNvSpPr txBox="1">
              <a:spLocks noChangeArrowheads="1"/>
            </p:cNvSpPr>
            <p:nvPr/>
          </p:nvSpPr>
          <p:spPr bwMode="auto">
            <a:xfrm>
              <a:off x="1398548" y="3091219"/>
              <a:ext cx="15289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VALUE PROPOSITION</a:t>
              </a:r>
              <a:endParaRPr lang="it-IT" sz="1200" dirty="0">
                <a:solidFill>
                  <a:schemeClr val="tx1">
                    <a:lumMod val="65000"/>
                    <a:lumOff val="35000"/>
                  </a:schemeClr>
                </a:solidFill>
                <a:latin typeface="+mn-lt"/>
              </a:endParaRPr>
            </a:p>
          </p:txBody>
        </p:sp>
        <p:pic>
          <p:nvPicPr>
            <p:cNvPr id="42" name="Immagine 4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18412" y="2797707"/>
              <a:ext cx="289044" cy="289042"/>
            </a:xfrm>
            <a:prstGeom prst="rect">
              <a:avLst/>
            </a:prstGeom>
          </p:spPr>
        </p:pic>
      </p:grpSp>
      <p:grpSp>
        <p:nvGrpSpPr>
          <p:cNvPr id="253" name="Gruppo 252"/>
          <p:cNvGrpSpPr/>
          <p:nvPr/>
        </p:nvGrpSpPr>
        <p:grpSpPr>
          <a:xfrm>
            <a:off x="614245" y="4193839"/>
            <a:ext cx="1146340" cy="554006"/>
            <a:chOff x="614245" y="4403389"/>
            <a:chExt cx="1146340" cy="554006"/>
          </a:xfrm>
        </p:grpSpPr>
        <p:sp>
          <p:nvSpPr>
            <p:cNvPr id="37" name="Text Box 35"/>
            <p:cNvSpPr txBox="1">
              <a:spLocks noChangeArrowheads="1"/>
            </p:cNvSpPr>
            <p:nvPr/>
          </p:nvSpPr>
          <p:spPr bwMode="auto">
            <a:xfrm>
              <a:off x="614245" y="4680396"/>
              <a:ext cx="11463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BUSINESS IDEA</a:t>
              </a:r>
              <a:endParaRPr lang="it-IT" sz="1200" b="1" dirty="0">
                <a:solidFill>
                  <a:schemeClr val="tx1">
                    <a:lumMod val="65000"/>
                    <a:lumOff val="35000"/>
                  </a:schemeClr>
                </a:solidFill>
                <a:latin typeface="+mn-lt"/>
              </a:endParaRPr>
            </a:p>
          </p:txBody>
        </p:sp>
        <p:pic>
          <p:nvPicPr>
            <p:cNvPr id="43" name="Immagine 4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0498" y="4403389"/>
              <a:ext cx="268860" cy="268859"/>
            </a:xfrm>
            <a:prstGeom prst="rect">
              <a:avLst/>
            </a:prstGeom>
          </p:spPr>
        </p:pic>
      </p:grpSp>
      <p:grpSp>
        <p:nvGrpSpPr>
          <p:cNvPr id="235" name="Gruppo 234"/>
          <p:cNvGrpSpPr/>
          <p:nvPr/>
        </p:nvGrpSpPr>
        <p:grpSpPr>
          <a:xfrm>
            <a:off x="746070" y="3189476"/>
            <a:ext cx="7603547" cy="856778"/>
            <a:chOff x="746070" y="3386326"/>
            <a:chExt cx="7603547" cy="856778"/>
          </a:xfrm>
        </p:grpSpPr>
        <p:grpSp>
          <p:nvGrpSpPr>
            <p:cNvPr id="95" name="Group 15"/>
            <p:cNvGrpSpPr>
              <a:grpSpLocks/>
            </p:cNvGrpSpPr>
            <p:nvPr/>
          </p:nvGrpSpPr>
          <p:grpSpPr bwMode="auto">
            <a:xfrm>
              <a:off x="5917789" y="3783445"/>
              <a:ext cx="432352" cy="455224"/>
              <a:chOff x="2395" y="2317"/>
              <a:chExt cx="458" cy="616"/>
            </a:xfrm>
          </p:grpSpPr>
          <p:sp>
            <p:nvSpPr>
              <p:cNvPr id="113" name="Rectangle 16"/>
              <p:cNvSpPr>
                <a:spLocks noChangeArrowheads="1"/>
              </p:cNvSpPr>
              <p:nvPr/>
            </p:nvSpPr>
            <p:spPr bwMode="auto">
              <a:xfrm>
                <a:off x="2395" y="2317"/>
                <a:ext cx="0"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sp>
            <p:nvSpPr>
              <p:cNvPr id="114" name="Rectangle 18"/>
              <p:cNvSpPr>
                <a:spLocks noChangeArrowheads="1"/>
              </p:cNvSpPr>
              <p:nvPr/>
            </p:nvSpPr>
            <p:spPr bwMode="auto">
              <a:xfrm>
                <a:off x="2852" y="2932"/>
                <a:ext cx="1"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grpSp>
        <p:grpSp>
          <p:nvGrpSpPr>
            <p:cNvPr id="97" name="Group 9"/>
            <p:cNvGrpSpPr>
              <a:grpSpLocks/>
            </p:cNvGrpSpPr>
            <p:nvPr/>
          </p:nvGrpSpPr>
          <p:grpSpPr bwMode="auto">
            <a:xfrm>
              <a:off x="4670079" y="3404340"/>
              <a:ext cx="860074" cy="834331"/>
              <a:chOff x="1027" y="1804"/>
              <a:chExt cx="914" cy="1129"/>
            </a:xfrm>
          </p:grpSpPr>
          <p:sp>
            <p:nvSpPr>
              <p:cNvPr id="110" name="Rectangle 10"/>
              <p:cNvSpPr>
                <a:spLocks noChangeArrowheads="1"/>
              </p:cNvSpPr>
              <p:nvPr/>
            </p:nvSpPr>
            <p:spPr bwMode="auto">
              <a:xfrm>
                <a:off x="1940" y="1804"/>
                <a:ext cx="1"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sp>
            <p:nvSpPr>
              <p:cNvPr id="111" name="Rectangle 11"/>
              <p:cNvSpPr>
                <a:spLocks noChangeArrowheads="1"/>
              </p:cNvSpPr>
              <p:nvPr/>
            </p:nvSpPr>
            <p:spPr bwMode="auto">
              <a:xfrm>
                <a:off x="1484" y="2317"/>
                <a:ext cx="0"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sp>
            <p:nvSpPr>
              <p:cNvPr id="112" name="Rectangle 13"/>
              <p:cNvSpPr>
                <a:spLocks noChangeArrowheads="1"/>
              </p:cNvSpPr>
              <p:nvPr/>
            </p:nvSpPr>
            <p:spPr bwMode="auto">
              <a:xfrm>
                <a:off x="1027" y="2932"/>
                <a:ext cx="1"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grpSp>
        <p:grpSp>
          <p:nvGrpSpPr>
            <p:cNvPr id="98" name="Group 20"/>
            <p:cNvGrpSpPr>
              <a:grpSpLocks/>
            </p:cNvGrpSpPr>
            <p:nvPr/>
          </p:nvGrpSpPr>
          <p:grpSpPr bwMode="auto">
            <a:xfrm>
              <a:off x="6737187" y="3404339"/>
              <a:ext cx="430920" cy="380585"/>
              <a:chOff x="3308" y="1804"/>
              <a:chExt cx="456" cy="515"/>
            </a:xfrm>
          </p:grpSpPr>
          <p:sp>
            <p:nvSpPr>
              <p:cNvPr id="108" name="Rectangle 21"/>
              <p:cNvSpPr>
                <a:spLocks noChangeArrowheads="1"/>
              </p:cNvSpPr>
              <p:nvPr/>
            </p:nvSpPr>
            <p:spPr bwMode="auto">
              <a:xfrm>
                <a:off x="3763" y="1804"/>
                <a:ext cx="1"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sp>
            <p:nvSpPr>
              <p:cNvPr id="109" name="Rectangle 23"/>
              <p:cNvSpPr>
                <a:spLocks noChangeArrowheads="1"/>
              </p:cNvSpPr>
              <p:nvPr/>
            </p:nvSpPr>
            <p:spPr bwMode="auto">
              <a:xfrm>
                <a:off x="3308" y="2318"/>
                <a:ext cx="1"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grpSp>
        <p:grpSp>
          <p:nvGrpSpPr>
            <p:cNvPr id="99" name="Group 25"/>
            <p:cNvGrpSpPr>
              <a:grpSpLocks/>
            </p:cNvGrpSpPr>
            <p:nvPr/>
          </p:nvGrpSpPr>
          <p:grpSpPr bwMode="auto">
            <a:xfrm>
              <a:off x="7536228" y="3783446"/>
              <a:ext cx="409032" cy="459658"/>
              <a:chOff x="4222" y="2317"/>
              <a:chExt cx="456" cy="622"/>
            </a:xfrm>
          </p:grpSpPr>
          <p:sp>
            <p:nvSpPr>
              <p:cNvPr id="106" name="Rectangle 26"/>
              <p:cNvSpPr>
                <a:spLocks noChangeArrowheads="1"/>
              </p:cNvSpPr>
              <p:nvPr/>
            </p:nvSpPr>
            <p:spPr bwMode="auto">
              <a:xfrm>
                <a:off x="4222" y="2317"/>
                <a:ext cx="1" cy="1"/>
              </a:xfrm>
              <a:prstGeom prst="rect">
                <a:avLst/>
              </a:prstGeom>
              <a:solidFill>
                <a:srgbClr val="FF6600"/>
              </a:solidFill>
              <a:ln>
                <a:noFill/>
              </a:ln>
              <a:effectLst/>
              <a:extLs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sp>
            <p:nvSpPr>
              <p:cNvPr id="107" name="Rectangle 28"/>
              <p:cNvSpPr>
                <a:spLocks noChangeArrowheads="1"/>
              </p:cNvSpPr>
              <p:nvPr/>
            </p:nvSpPr>
            <p:spPr bwMode="auto">
              <a:xfrm>
                <a:off x="4677" y="2938"/>
                <a:ext cx="1" cy="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dirty="0"/>
              </a:p>
            </p:txBody>
          </p:sp>
        </p:grpSp>
        <p:sp>
          <p:nvSpPr>
            <p:cNvPr id="117" name="AutoShape 44"/>
            <p:cNvSpPr>
              <a:spLocks noChangeArrowheads="1"/>
            </p:cNvSpPr>
            <p:nvPr/>
          </p:nvSpPr>
          <p:spPr bwMode="auto">
            <a:xfrm rot="5400000">
              <a:off x="7105703" y="3759312"/>
              <a:ext cx="248893" cy="98623"/>
            </a:xfrm>
            <a:prstGeom prst="triangle">
              <a:avLst>
                <a:gd name="adj" fmla="val 50000"/>
              </a:avLst>
            </a:prstGeom>
            <a:solidFill>
              <a:schemeClr val="bg1">
                <a:lumMod val="50000"/>
              </a:schemeClr>
            </a:solidFill>
            <a:ln>
              <a:noFill/>
            </a:ln>
            <a:effectLst>
              <a:outerShdw dist="12700"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it-IT" dirty="0"/>
            </a:p>
          </p:txBody>
        </p:sp>
        <p:sp>
          <p:nvSpPr>
            <p:cNvPr id="118" name="AutoShape 45"/>
            <p:cNvSpPr>
              <a:spLocks noChangeArrowheads="1"/>
            </p:cNvSpPr>
            <p:nvPr/>
          </p:nvSpPr>
          <p:spPr bwMode="auto">
            <a:xfrm rot="5400000">
              <a:off x="4964233" y="3759311"/>
              <a:ext cx="248893" cy="98623"/>
            </a:xfrm>
            <a:prstGeom prst="triangle">
              <a:avLst>
                <a:gd name="adj" fmla="val 50000"/>
              </a:avLst>
            </a:prstGeom>
            <a:solidFill>
              <a:schemeClr val="bg1">
                <a:lumMod val="50000"/>
              </a:schemeClr>
            </a:solidFill>
            <a:ln>
              <a:noFill/>
            </a:ln>
            <a:effectLst>
              <a:outerShdw dist="12700"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it-IT" dirty="0"/>
            </a:p>
          </p:txBody>
        </p:sp>
        <p:sp>
          <p:nvSpPr>
            <p:cNvPr id="119" name="AutoShape 47"/>
            <p:cNvSpPr>
              <a:spLocks noChangeArrowheads="1"/>
            </p:cNvSpPr>
            <p:nvPr/>
          </p:nvSpPr>
          <p:spPr bwMode="auto">
            <a:xfrm rot="5400000">
              <a:off x="6034967" y="3759312"/>
              <a:ext cx="248893" cy="98623"/>
            </a:xfrm>
            <a:prstGeom prst="triangle">
              <a:avLst>
                <a:gd name="adj" fmla="val 50000"/>
              </a:avLst>
            </a:prstGeom>
            <a:solidFill>
              <a:schemeClr val="bg1">
                <a:lumMod val="50000"/>
              </a:schemeClr>
            </a:solidFill>
            <a:ln>
              <a:noFill/>
            </a:ln>
            <a:effectLst>
              <a:outerShdw dist="12700"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it-IT" dirty="0"/>
            </a:p>
          </p:txBody>
        </p:sp>
        <p:sp>
          <p:nvSpPr>
            <p:cNvPr id="131" name="Text Box 48"/>
            <p:cNvSpPr txBox="1">
              <a:spLocks noChangeArrowheads="1"/>
            </p:cNvSpPr>
            <p:nvPr/>
          </p:nvSpPr>
          <p:spPr bwMode="auto">
            <a:xfrm>
              <a:off x="4107810" y="3625935"/>
              <a:ext cx="89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endParaRPr lang="it-IT" sz="1800" b="1" dirty="0">
                <a:solidFill>
                  <a:schemeClr val="bg1"/>
                </a:solidFill>
                <a:latin typeface="+mn-lt"/>
              </a:endParaRPr>
            </a:p>
          </p:txBody>
        </p:sp>
        <p:grpSp>
          <p:nvGrpSpPr>
            <p:cNvPr id="121" name="Gruppo 120"/>
            <p:cNvGrpSpPr/>
            <p:nvPr/>
          </p:nvGrpSpPr>
          <p:grpSpPr>
            <a:xfrm>
              <a:off x="5178546" y="3477383"/>
              <a:ext cx="891000" cy="666173"/>
              <a:chOff x="2315794" y="3088330"/>
              <a:chExt cx="1620000" cy="1211225"/>
            </a:xfrm>
          </p:grpSpPr>
          <p:sp>
            <p:nvSpPr>
              <p:cNvPr id="128" name="Rectangle 49"/>
              <p:cNvSpPr>
                <a:spLocks noChangeArrowheads="1"/>
              </p:cNvSpPr>
              <p:nvPr/>
            </p:nvSpPr>
            <p:spPr bwMode="auto">
              <a:xfrm>
                <a:off x="2315794" y="3088330"/>
                <a:ext cx="1620000" cy="1211225"/>
              </a:xfrm>
              <a:prstGeom prst="rect">
                <a:avLst/>
              </a:prstGeom>
              <a:solidFill>
                <a:srgbClr val="CC66FF">
                  <a:alpha val="85882"/>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dirty="0"/>
              </a:p>
            </p:txBody>
          </p:sp>
          <p:sp>
            <p:nvSpPr>
              <p:cNvPr id="129" name="Text Box 50"/>
              <p:cNvSpPr txBox="1">
                <a:spLocks noChangeArrowheads="1"/>
              </p:cNvSpPr>
              <p:nvPr/>
            </p:nvSpPr>
            <p:spPr bwMode="auto">
              <a:xfrm>
                <a:off x="2315794" y="3456352"/>
                <a:ext cx="1620000" cy="47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100" b="1" dirty="0" smtClean="0">
                    <a:solidFill>
                      <a:schemeClr val="bg1"/>
                    </a:solidFill>
                    <a:latin typeface="+mn-lt"/>
                  </a:rPr>
                  <a:t>Market</a:t>
                </a:r>
                <a:endParaRPr lang="it-IT" sz="1100" b="1" dirty="0">
                  <a:solidFill>
                    <a:schemeClr val="bg1"/>
                  </a:solidFill>
                  <a:latin typeface="+mn-lt"/>
                </a:endParaRPr>
              </a:p>
            </p:txBody>
          </p:sp>
        </p:grpSp>
        <p:grpSp>
          <p:nvGrpSpPr>
            <p:cNvPr id="122" name="Gruppo 121"/>
            <p:cNvGrpSpPr/>
            <p:nvPr/>
          </p:nvGrpSpPr>
          <p:grpSpPr>
            <a:xfrm>
              <a:off x="6249281" y="3477382"/>
              <a:ext cx="891000" cy="666173"/>
              <a:chOff x="4053053" y="3088329"/>
              <a:chExt cx="1620000" cy="1211225"/>
            </a:xfrm>
          </p:grpSpPr>
          <p:sp>
            <p:nvSpPr>
              <p:cNvPr id="126" name="Rectangle 51"/>
              <p:cNvSpPr>
                <a:spLocks noChangeArrowheads="1"/>
              </p:cNvSpPr>
              <p:nvPr/>
            </p:nvSpPr>
            <p:spPr bwMode="auto">
              <a:xfrm>
                <a:off x="4053053" y="3088329"/>
                <a:ext cx="1620000" cy="1211225"/>
              </a:xfrm>
              <a:prstGeom prst="rect">
                <a:avLst/>
              </a:prstGeom>
              <a:solidFill>
                <a:srgbClr val="FF0066">
                  <a:alpha val="84706"/>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dirty="0"/>
              </a:p>
            </p:txBody>
          </p:sp>
          <p:sp>
            <p:nvSpPr>
              <p:cNvPr id="127" name="Text Box 52"/>
              <p:cNvSpPr txBox="1">
                <a:spLocks noChangeArrowheads="1"/>
              </p:cNvSpPr>
              <p:nvPr/>
            </p:nvSpPr>
            <p:spPr bwMode="auto">
              <a:xfrm>
                <a:off x="4053053" y="3456348"/>
                <a:ext cx="1620000" cy="47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100" b="1" dirty="0">
                    <a:solidFill>
                      <a:schemeClr val="bg1"/>
                    </a:solidFill>
                    <a:latin typeface="+mn-lt"/>
                  </a:rPr>
                  <a:t>Growth</a:t>
                </a:r>
              </a:p>
            </p:txBody>
          </p:sp>
        </p:grpSp>
        <p:grpSp>
          <p:nvGrpSpPr>
            <p:cNvPr id="123" name="Gruppo 122"/>
            <p:cNvGrpSpPr/>
            <p:nvPr/>
          </p:nvGrpSpPr>
          <p:grpSpPr>
            <a:xfrm>
              <a:off x="7320017" y="3388758"/>
              <a:ext cx="1029600" cy="842687"/>
              <a:chOff x="6400748" y="2927189"/>
              <a:chExt cx="1872000" cy="1532156"/>
            </a:xfrm>
          </p:grpSpPr>
          <p:sp>
            <p:nvSpPr>
              <p:cNvPr id="124" name="AutoShape 53"/>
              <p:cNvSpPr>
                <a:spLocks noChangeArrowheads="1"/>
              </p:cNvSpPr>
              <p:nvPr/>
            </p:nvSpPr>
            <p:spPr bwMode="auto">
              <a:xfrm>
                <a:off x="6400748" y="2927189"/>
                <a:ext cx="1872000" cy="1532156"/>
              </a:xfrm>
              <a:prstGeom prst="rightArrow">
                <a:avLst>
                  <a:gd name="adj1" fmla="val 79139"/>
                  <a:gd name="adj2" fmla="val 36597"/>
                </a:avLst>
              </a:prstGeom>
              <a:solidFill>
                <a:srgbClr val="3366FF">
                  <a:alpha val="85098"/>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dirty="0"/>
              </a:p>
            </p:txBody>
          </p:sp>
          <p:sp>
            <p:nvSpPr>
              <p:cNvPr id="125" name="Text Box 54"/>
              <p:cNvSpPr txBox="1">
                <a:spLocks noChangeArrowheads="1"/>
              </p:cNvSpPr>
              <p:nvPr/>
            </p:nvSpPr>
            <p:spPr bwMode="auto">
              <a:xfrm>
                <a:off x="6400748" y="3456354"/>
                <a:ext cx="1620000" cy="47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100" b="1" dirty="0" smtClean="0">
                    <a:solidFill>
                      <a:schemeClr val="bg1"/>
                    </a:solidFill>
                    <a:latin typeface="+mn-lt"/>
                  </a:rPr>
                  <a:t>Exit</a:t>
                </a:r>
                <a:endParaRPr lang="it-IT" sz="1100" b="1" dirty="0">
                  <a:solidFill>
                    <a:schemeClr val="bg1"/>
                  </a:solidFill>
                  <a:latin typeface="+mn-lt"/>
                </a:endParaRPr>
              </a:p>
            </p:txBody>
          </p:sp>
        </p:grpSp>
        <p:sp>
          <p:nvSpPr>
            <p:cNvPr id="48" name="AutoShape 44"/>
            <p:cNvSpPr>
              <a:spLocks noChangeArrowheads="1"/>
            </p:cNvSpPr>
            <p:nvPr/>
          </p:nvSpPr>
          <p:spPr bwMode="auto">
            <a:xfrm rot="5400000">
              <a:off x="3743963" y="3756880"/>
              <a:ext cx="248892" cy="98623"/>
            </a:xfrm>
            <a:prstGeom prst="triangle">
              <a:avLst>
                <a:gd name="adj" fmla="val 50000"/>
              </a:avLst>
            </a:prstGeom>
            <a:solidFill>
              <a:schemeClr val="bg1">
                <a:lumMod val="50000"/>
              </a:schemeClr>
            </a:solidFill>
            <a:ln>
              <a:noFill/>
            </a:ln>
            <a:effectLst>
              <a:outerShdw dist="12700"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it-IT" dirty="0"/>
            </a:p>
          </p:txBody>
        </p:sp>
        <p:sp>
          <p:nvSpPr>
            <p:cNvPr id="49" name="AutoShape 45"/>
            <p:cNvSpPr>
              <a:spLocks noChangeArrowheads="1"/>
            </p:cNvSpPr>
            <p:nvPr/>
          </p:nvSpPr>
          <p:spPr bwMode="auto">
            <a:xfrm rot="5400000">
              <a:off x="1602492" y="3756878"/>
              <a:ext cx="248892" cy="98623"/>
            </a:xfrm>
            <a:prstGeom prst="triangle">
              <a:avLst>
                <a:gd name="adj" fmla="val 50000"/>
              </a:avLst>
            </a:prstGeom>
            <a:solidFill>
              <a:schemeClr val="bg1">
                <a:lumMod val="50000"/>
              </a:schemeClr>
            </a:solidFill>
            <a:ln>
              <a:noFill/>
            </a:ln>
            <a:effectLst>
              <a:outerShdw dist="12700"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it-IT" dirty="0"/>
            </a:p>
          </p:txBody>
        </p:sp>
        <p:sp>
          <p:nvSpPr>
            <p:cNvPr id="50" name="AutoShape 47"/>
            <p:cNvSpPr>
              <a:spLocks noChangeArrowheads="1"/>
            </p:cNvSpPr>
            <p:nvPr/>
          </p:nvSpPr>
          <p:spPr bwMode="auto">
            <a:xfrm rot="5400000">
              <a:off x="2673227" y="3756880"/>
              <a:ext cx="248892" cy="98623"/>
            </a:xfrm>
            <a:prstGeom prst="triangle">
              <a:avLst>
                <a:gd name="adj" fmla="val 50000"/>
              </a:avLst>
            </a:prstGeom>
            <a:solidFill>
              <a:schemeClr val="bg1">
                <a:lumMod val="50000"/>
              </a:schemeClr>
            </a:solidFill>
            <a:ln>
              <a:noFill/>
            </a:ln>
            <a:effectLst>
              <a:outerShdw dist="12700" algn="ctr" rotWithShape="0">
                <a:schemeClr val="accent1"/>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spAutoFit/>
            </a:bodyPr>
            <a:lstStyle/>
            <a:p>
              <a:endParaRPr lang="it-IT" dirty="0"/>
            </a:p>
          </p:txBody>
        </p:sp>
        <p:grpSp>
          <p:nvGrpSpPr>
            <p:cNvPr id="51" name="Gruppo 50"/>
            <p:cNvGrpSpPr/>
            <p:nvPr/>
          </p:nvGrpSpPr>
          <p:grpSpPr>
            <a:xfrm>
              <a:off x="746070" y="3474951"/>
              <a:ext cx="891000" cy="666173"/>
              <a:chOff x="560372" y="3088329"/>
              <a:chExt cx="1620000" cy="1211224"/>
            </a:xfrm>
          </p:grpSpPr>
          <p:sp>
            <p:nvSpPr>
              <p:cNvPr id="61" name="Rectangle 46"/>
              <p:cNvSpPr>
                <a:spLocks noChangeArrowheads="1"/>
              </p:cNvSpPr>
              <p:nvPr/>
            </p:nvSpPr>
            <p:spPr bwMode="auto">
              <a:xfrm>
                <a:off x="560372" y="3088329"/>
                <a:ext cx="1620000" cy="1211224"/>
              </a:xfrm>
              <a:prstGeom prst="rect">
                <a:avLst/>
              </a:prstGeom>
              <a:solidFill>
                <a:srgbClr val="C00000">
                  <a:alpha val="86000"/>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dirty="0"/>
              </a:p>
            </p:txBody>
          </p:sp>
          <p:sp>
            <p:nvSpPr>
              <p:cNvPr id="62" name="Text Box 48"/>
              <p:cNvSpPr txBox="1">
                <a:spLocks noChangeArrowheads="1"/>
              </p:cNvSpPr>
              <p:nvPr/>
            </p:nvSpPr>
            <p:spPr bwMode="auto">
              <a:xfrm>
                <a:off x="560372" y="3302465"/>
                <a:ext cx="1620000" cy="78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100" b="1" dirty="0">
                    <a:solidFill>
                      <a:schemeClr val="bg1"/>
                    </a:solidFill>
                    <a:latin typeface="+mn-lt"/>
                  </a:rPr>
                  <a:t>Idea Scouting</a:t>
                </a:r>
              </a:p>
            </p:txBody>
          </p:sp>
        </p:grpSp>
        <p:grpSp>
          <p:nvGrpSpPr>
            <p:cNvPr id="52" name="Gruppo 51"/>
            <p:cNvGrpSpPr/>
            <p:nvPr/>
          </p:nvGrpSpPr>
          <p:grpSpPr>
            <a:xfrm>
              <a:off x="1816806" y="3474951"/>
              <a:ext cx="891000" cy="666173"/>
              <a:chOff x="2315794" y="3088331"/>
              <a:chExt cx="1620000" cy="1211224"/>
            </a:xfrm>
          </p:grpSpPr>
          <p:sp>
            <p:nvSpPr>
              <p:cNvPr id="59" name="Rectangle 49"/>
              <p:cNvSpPr>
                <a:spLocks noChangeArrowheads="1"/>
              </p:cNvSpPr>
              <p:nvPr/>
            </p:nvSpPr>
            <p:spPr bwMode="auto">
              <a:xfrm>
                <a:off x="2315794" y="3088331"/>
                <a:ext cx="1620000" cy="1211224"/>
              </a:xfrm>
              <a:prstGeom prst="rect">
                <a:avLst/>
              </a:prstGeom>
              <a:solidFill>
                <a:srgbClr val="FFCC00">
                  <a:alpha val="85882"/>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it-IT" dirty="0"/>
              </a:p>
            </p:txBody>
          </p:sp>
          <p:sp>
            <p:nvSpPr>
              <p:cNvPr id="60" name="Text Box 50"/>
              <p:cNvSpPr txBox="1">
                <a:spLocks noChangeArrowheads="1"/>
              </p:cNvSpPr>
              <p:nvPr/>
            </p:nvSpPr>
            <p:spPr bwMode="auto">
              <a:xfrm>
                <a:off x="2315794" y="3148575"/>
                <a:ext cx="1620000" cy="109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100" b="1" dirty="0">
                    <a:solidFill>
                      <a:schemeClr val="bg1"/>
                    </a:solidFill>
                    <a:latin typeface="+mn-lt"/>
                  </a:rPr>
                  <a:t>Evaluation and selection</a:t>
                </a:r>
              </a:p>
            </p:txBody>
          </p:sp>
        </p:grpSp>
        <p:grpSp>
          <p:nvGrpSpPr>
            <p:cNvPr id="53" name="Gruppo 52"/>
            <p:cNvGrpSpPr/>
            <p:nvPr/>
          </p:nvGrpSpPr>
          <p:grpSpPr>
            <a:xfrm>
              <a:off x="2887541" y="3474951"/>
              <a:ext cx="891000" cy="666172"/>
              <a:chOff x="4053053" y="3088330"/>
              <a:chExt cx="1620000" cy="1211222"/>
            </a:xfrm>
          </p:grpSpPr>
          <p:sp>
            <p:nvSpPr>
              <p:cNvPr id="57" name="Rectangle 51"/>
              <p:cNvSpPr>
                <a:spLocks noChangeArrowheads="1"/>
              </p:cNvSpPr>
              <p:nvPr/>
            </p:nvSpPr>
            <p:spPr bwMode="auto">
              <a:xfrm>
                <a:off x="4053053" y="3088330"/>
                <a:ext cx="1620000" cy="1211222"/>
              </a:xfrm>
              <a:prstGeom prst="rect">
                <a:avLst/>
              </a:prstGeom>
              <a:solidFill>
                <a:srgbClr val="00CC00">
                  <a:alpha val="86000"/>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dirty="0"/>
              </a:p>
            </p:txBody>
          </p:sp>
          <p:sp>
            <p:nvSpPr>
              <p:cNvPr id="58" name="Text Box 52"/>
              <p:cNvSpPr txBox="1">
                <a:spLocks noChangeArrowheads="1"/>
              </p:cNvSpPr>
              <p:nvPr/>
            </p:nvSpPr>
            <p:spPr bwMode="auto">
              <a:xfrm>
                <a:off x="4053053" y="3302463"/>
                <a:ext cx="1620000" cy="78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100" b="1" dirty="0" smtClean="0">
                    <a:solidFill>
                      <a:schemeClr val="bg1"/>
                    </a:solidFill>
                    <a:latin typeface="+mn-lt"/>
                  </a:rPr>
                  <a:t>Pre-incubazione</a:t>
                </a:r>
                <a:endParaRPr lang="it-IT" sz="1100" b="1" dirty="0">
                  <a:solidFill>
                    <a:schemeClr val="bg1"/>
                  </a:solidFill>
                  <a:latin typeface="+mn-lt"/>
                </a:endParaRPr>
              </a:p>
            </p:txBody>
          </p:sp>
        </p:grpSp>
        <p:grpSp>
          <p:nvGrpSpPr>
            <p:cNvPr id="54" name="Gruppo 53"/>
            <p:cNvGrpSpPr/>
            <p:nvPr/>
          </p:nvGrpSpPr>
          <p:grpSpPr>
            <a:xfrm>
              <a:off x="3958277" y="3386326"/>
              <a:ext cx="1029600" cy="842687"/>
              <a:chOff x="6400748" y="2927190"/>
              <a:chExt cx="1872000" cy="1532158"/>
            </a:xfrm>
          </p:grpSpPr>
          <p:sp>
            <p:nvSpPr>
              <p:cNvPr id="55" name="AutoShape 53"/>
              <p:cNvSpPr>
                <a:spLocks noChangeArrowheads="1"/>
              </p:cNvSpPr>
              <p:nvPr/>
            </p:nvSpPr>
            <p:spPr bwMode="auto">
              <a:xfrm>
                <a:off x="6400748" y="2927190"/>
                <a:ext cx="1872000" cy="1532158"/>
              </a:xfrm>
              <a:prstGeom prst="rightArrow">
                <a:avLst>
                  <a:gd name="adj1" fmla="val 79139"/>
                  <a:gd name="adj2" fmla="val 36597"/>
                </a:avLst>
              </a:prstGeom>
              <a:solidFill>
                <a:srgbClr val="BA985A">
                  <a:alpha val="86000"/>
                </a:srgbClr>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it-IT" dirty="0"/>
              </a:p>
            </p:txBody>
          </p:sp>
          <p:sp>
            <p:nvSpPr>
              <p:cNvPr id="56" name="Text Box 54"/>
              <p:cNvSpPr txBox="1">
                <a:spLocks noChangeArrowheads="1"/>
              </p:cNvSpPr>
              <p:nvPr/>
            </p:nvSpPr>
            <p:spPr bwMode="auto">
              <a:xfrm>
                <a:off x="6400748" y="3456354"/>
                <a:ext cx="1620000" cy="47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100" b="1" dirty="0">
                    <a:solidFill>
                      <a:schemeClr val="bg1"/>
                    </a:solidFill>
                    <a:latin typeface="+mn-lt"/>
                  </a:rPr>
                  <a:t>Startup</a:t>
                </a:r>
              </a:p>
            </p:txBody>
          </p:sp>
        </p:grpSp>
      </p:grpSp>
      <p:grpSp>
        <p:nvGrpSpPr>
          <p:cNvPr id="246" name="Gruppo 245"/>
          <p:cNvGrpSpPr/>
          <p:nvPr/>
        </p:nvGrpSpPr>
        <p:grpSpPr>
          <a:xfrm>
            <a:off x="5782737" y="4173816"/>
            <a:ext cx="1124026" cy="573217"/>
            <a:chOff x="5782737" y="4383366"/>
            <a:chExt cx="1124026" cy="573217"/>
          </a:xfrm>
        </p:grpSpPr>
        <p:sp>
          <p:nvSpPr>
            <p:cNvPr id="101" name="Text Box 36"/>
            <p:cNvSpPr txBox="1">
              <a:spLocks noChangeArrowheads="1"/>
            </p:cNvSpPr>
            <p:nvPr/>
          </p:nvSpPr>
          <p:spPr bwMode="auto">
            <a:xfrm>
              <a:off x="5782737" y="4679584"/>
              <a:ext cx="11240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FUND RAISING</a:t>
              </a:r>
              <a:endParaRPr lang="it-IT" sz="1200" b="1" dirty="0">
                <a:solidFill>
                  <a:schemeClr val="tx1">
                    <a:lumMod val="65000"/>
                    <a:lumOff val="35000"/>
                  </a:schemeClr>
                </a:solidFill>
                <a:latin typeface="+mn-lt"/>
              </a:endParaRPr>
            </a:p>
          </p:txBody>
        </p:sp>
        <p:pic>
          <p:nvPicPr>
            <p:cNvPr id="139" name="Immagine 138"/>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06423" y="4383366"/>
              <a:ext cx="288001" cy="288000"/>
            </a:xfrm>
            <a:prstGeom prst="rect">
              <a:avLst/>
            </a:prstGeom>
          </p:spPr>
        </p:pic>
      </p:grpSp>
      <p:grpSp>
        <p:nvGrpSpPr>
          <p:cNvPr id="248" name="Gruppo 247"/>
          <p:cNvGrpSpPr/>
          <p:nvPr/>
        </p:nvGrpSpPr>
        <p:grpSpPr>
          <a:xfrm>
            <a:off x="5020507" y="2537032"/>
            <a:ext cx="1008000" cy="584853"/>
            <a:chOff x="5020507" y="2784294"/>
            <a:chExt cx="1008000" cy="584853"/>
          </a:xfrm>
        </p:grpSpPr>
        <p:sp>
          <p:nvSpPr>
            <p:cNvPr id="181" name="Rettangolo 180"/>
            <p:cNvSpPr/>
            <p:nvPr/>
          </p:nvSpPr>
          <p:spPr>
            <a:xfrm>
              <a:off x="5020507" y="3163947"/>
              <a:ext cx="10080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3" name="Text Box 38"/>
            <p:cNvSpPr txBox="1">
              <a:spLocks noChangeArrowheads="1"/>
            </p:cNvSpPr>
            <p:nvPr/>
          </p:nvSpPr>
          <p:spPr bwMode="auto">
            <a:xfrm>
              <a:off x="5036484" y="3092148"/>
              <a:ext cx="976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MARKETING</a:t>
              </a:r>
              <a:endParaRPr lang="it-IT" sz="1200" dirty="0">
                <a:solidFill>
                  <a:schemeClr val="tx1">
                    <a:lumMod val="65000"/>
                    <a:lumOff val="35000"/>
                  </a:schemeClr>
                </a:solidFill>
                <a:latin typeface="+mn-lt"/>
              </a:endParaRPr>
            </a:p>
          </p:txBody>
        </p:sp>
        <p:pic>
          <p:nvPicPr>
            <p:cNvPr id="141" name="Immagine 140"/>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84107" y="2784294"/>
              <a:ext cx="280801" cy="280800"/>
            </a:xfrm>
            <a:prstGeom prst="rect">
              <a:avLst/>
            </a:prstGeom>
          </p:spPr>
        </p:pic>
      </p:grpSp>
      <p:grpSp>
        <p:nvGrpSpPr>
          <p:cNvPr id="247" name="Gruppo 246"/>
          <p:cNvGrpSpPr/>
          <p:nvPr/>
        </p:nvGrpSpPr>
        <p:grpSpPr>
          <a:xfrm>
            <a:off x="6615329" y="2493832"/>
            <a:ext cx="1091709" cy="628053"/>
            <a:chOff x="6615329" y="2741094"/>
            <a:chExt cx="1091709" cy="628053"/>
          </a:xfrm>
        </p:grpSpPr>
        <p:sp>
          <p:nvSpPr>
            <p:cNvPr id="183" name="Rettangolo 182"/>
            <p:cNvSpPr/>
            <p:nvPr/>
          </p:nvSpPr>
          <p:spPr>
            <a:xfrm>
              <a:off x="6676838" y="3163947"/>
              <a:ext cx="10080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6" name="Text Box 39"/>
            <p:cNvSpPr txBox="1">
              <a:spLocks noChangeArrowheads="1"/>
            </p:cNvSpPr>
            <p:nvPr/>
          </p:nvSpPr>
          <p:spPr bwMode="auto">
            <a:xfrm>
              <a:off x="6615329" y="3092148"/>
              <a:ext cx="10917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NETWORKING</a:t>
              </a:r>
              <a:endParaRPr lang="it-IT" sz="1200" b="1" dirty="0">
                <a:solidFill>
                  <a:schemeClr val="tx1">
                    <a:lumMod val="65000"/>
                    <a:lumOff val="35000"/>
                  </a:schemeClr>
                </a:solidFill>
                <a:latin typeface="+mn-lt"/>
              </a:endParaRPr>
            </a:p>
          </p:txBody>
        </p:sp>
        <p:pic>
          <p:nvPicPr>
            <p:cNvPr id="143" name="Immagine 142"/>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01650" y="2741094"/>
              <a:ext cx="324000" cy="324000"/>
            </a:xfrm>
            <a:prstGeom prst="rect">
              <a:avLst/>
            </a:prstGeom>
          </p:spPr>
        </p:pic>
      </p:grpSp>
      <p:sp>
        <p:nvSpPr>
          <p:cNvPr id="71" name="Rettangolo 70"/>
          <p:cNvSpPr/>
          <p:nvPr/>
        </p:nvSpPr>
        <p:spPr>
          <a:xfrm>
            <a:off x="249258" y="1292834"/>
            <a:ext cx="8691542" cy="1138773"/>
          </a:xfrm>
          <a:prstGeom prst="rect">
            <a:avLst/>
          </a:prstGeom>
        </p:spPr>
        <p:txBody>
          <a:bodyPr wrap="square">
            <a:spAutoFit/>
          </a:bodyPr>
          <a:lstStyle/>
          <a:p>
            <a:pPr marL="342900" indent="-342900">
              <a:spcBef>
                <a:spcPct val="20000"/>
              </a:spcBef>
              <a:buFontTx/>
              <a:buChar char="•"/>
            </a:pPr>
            <a:r>
              <a:rPr lang="en-US" sz="2000" b="1" dirty="0"/>
              <a:t>A PROVEN MODEL FOR SUPPORTING ENTREPRENEURSHIP </a:t>
            </a:r>
          </a:p>
          <a:p>
            <a:pPr marL="361950">
              <a:spcBef>
                <a:spcPct val="20000"/>
              </a:spcBef>
            </a:pPr>
            <a:r>
              <a:rPr lang="en-US" sz="1500" dirty="0" smtClean="0">
                <a:solidFill>
                  <a:schemeClr val="tx1">
                    <a:lumMod val="75000"/>
                    <a:lumOff val="25000"/>
                  </a:schemeClr>
                </a:solidFill>
              </a:rPr>
              <a:t>We developed </a:t>
            </a:r>
            <a:r>
              <a:rPr lang="en-US" sz="1500" dirty="0">
                <a:solidFill>
                  <a:schemeClr val="tx1">
                    <a:lumMod val="75000"/>
                    <a:lumOff val="25000"/>
                  </a:schemeClr>
                </a:solidFill>
              </a:rPr>
              <a:t>over years a proprietary and validated approach for supporting  the birth and growth of new innovative  businesses ;  thanks to our methodology we are able to successfully manage every single step from ideas and projects selection, pre-incubation, incubation and  company acceleration.</a:t>
            </a:r>
          </a:p>
        </p:txBody>
      </p:sp>
      <p:sp>
        <p:nvSpPr>
          <p:cNvPr id="7" name="Rettangolo arrotondato 6"/>
          <p:cNvSpPr/>
          <p:nvPr/>
        </p:nvSpPr>
        <p:spPr>
          <a:xfrm>
            <a:off x="3243571" y="5130309"/>
            <a:ext cx="2736000" cy="766167"/>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marL="169200" lvl="0" indent="-169200">
              <a:spcBef>
                <a:spcPct val="20000"/>
              </a:spcBef>
            </a:pPr>
            <a:r>
              <a:rPr lang="it-IT" altLang="it-IT" sz="1300" b="1" dirty="0" smtClean="0">
                <a:solidFill>
                  <a:schemeClr val="accent1">
                    <a:lumMod val="75000"/>
                  </a:schemeClr>
                </a:solidFill>
              </a:rPr>
              <a:t>2. </a:t>
            </a:r>
            <a:r>
              <a:rPr lang="en-US" altLang="it-IT" sz="1300" spc="-10" dirty="0" smtClean="0">
                <a:solidFill>
                  <a:schemeClr val="tx1">
                    <a:lumMod val="75000"/>
                    <a:lumOff val="25000"/>
                  </a:schemeClr>
                </a:solidFill>
              </a:rPr>
              <a:t>Field </a:t>
            </a:r>
            <a:r>
              <a:rPr lang="en-US" altLang="it-IT" sz="1300" spc="-10" dirty="0">
                <a:solidFill>
                  <a:schemeClr val="tx1">
                    <a:lumMod val="75000"/>
                    <a:lumOff val="25000"/>
                  </a:schemeClr>
                </a:solidFill>
              </a:rPr>
              <a:t>validation of the </a:t>
            </a:r>
            <a:r>
              <a:rPr lang="en-US" altLang="it-IT" sz="1300" b="1" spc="-10" dirty="0">
                <a:solidFill>
                  <a:schemeClr val="tx1">
                    <a:lumMod val="75000"/>
                    <a:lumOff val="25000"/>
                  </a:schemeClr>
                </a:solidFill>
              </a:rPr>
              <a:t>technical</a:t>
            </a:r>
            <a:r>
              <a:rPr lang="en-US" altLang="it-IT" sz="1300" spc="-10" dirty="0">
                <a:solidFill>
                  <a:schemeClr val="tx1">
                    <a:lumMod val="75000"/>
                    <a:lumOff val="25000"/>
                  </a:schemeClr>
                </a:solidFill>
              </a:rPr>
              <a:t>, </a:t>
            </a:r>
            <a:r>
              <a:rPr lang="en-US" altLang="it-IT" sz="1300" b="1" spc="-10" dirty="0">
                <a:solidFill>
                  <a:schemeClr val="tx1">
                    <a:lumMod val="75000"/>
                    <a:lumOff val="25000"/>
                  </a:schemeClr>
                </a:solidFill>
              </a:rPr>
              <a:t>economic</a:t>
            </a:r>
            <a:r>
              <a:rPr lang="en-US" altLang="it-IT" sz="1300" spc="-10" dirty="0">
                <a:solidFill>
                  <a:schemeClr val="tx1">
                    <a:lumMod val="75000"/>
                    <a:lumOff val="25000"/>
                  </a:schemeClr>
                </a:solidFill>
              </a:rPr>
              <a:t> and </a:t>
            </a:r>
            <a:r>
              <a:rPr lang="en-US" altLang="it-IT" sz="1300" b="1" spc="-10" dirty="0">
                <a:solidFill>
                  <a:schemeClr val="tx1">
                    <a:lumMod val="75000"/>
                    <a:lumOff val="25000"/>
                  </a:schemeClr>
                </a:solidFill>
              </a:rPr>
              <a:t>market</a:t>
            </a:r>
            <a:r>
              <a:rPr lang="en-US" altLang="it-IT" sz="1300" spc="-10" dirty="0">
                <a:solidFill>
                  <a:schemeClr val="tx1">
                    <a:lumMod val="75000"/>
                    <a:lumOff val="25000"/>
                  </a:schemeClr>
                </a:solidFill>
              </a:rPr>
              <a:t> </a:t>
            </a:r>
            <a:r>
              <a:rPr lang="en-US" altLang="it-IT" sz="1300" spc="-10" dirty="0" smtClean="0">
                <a:solidFill>
                  <a:schemeClr val="tx1">
                    <a:lumMod val="75000"/>
                    <a:lumOff val="25000"/>
                  </a:schemeClr>
                </a:solidFill>
              </a:rPr>
              <a:t>feasibility.                                                 	</a:t>
            </a:r>
            <a:endParaRPr lang="en-US" altLang="it-IT" sz="1300" spc="-10" dirty="0">
              <a:solidFill>
                <a:schemeClr val="tx1">
                  <a:lumMod val="75000"/>
                  <a:lumOff val="25000"/>
                </a:schemeClr>
              </a:solidFill>
            </a:endParaRPr>
          </a:p>
        </p:txBody>
      </p:sp>
      <p:sp>
        <p:nvSpPr>
          <p:cNvPr id="77" name="Rettangolo arrotondato 76"/>
          <p:cNvSpPr/>
          <p:nvPr/>
        </p:nvSpPr>
        <p:spPr>
          <a:xfrm>
            <a:off x="432504" y="4949651"/>
            <a:ext cx="2700000" cy="766167"/>
          </a:xfrm>
          <a:prstGeom prst="roundRect">
            <a:avLst/>
          </a:prstGeom>
          <a:ln w="28575">
            <a:solidFill>
              <a:srgbClr val="FF660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69200" indent="-169200">
              <a:spcBef>
                <a:spcPct val="20000"/>
              </a:spcBef>
            </a:pPr>
            <a:r>
              <a:rPr lang="it-IT" altLang="it-IT" sz="1300" b="1" dirty="0" smtClean="0">
                <a:solidFill>
                  <a:srgbClr val="FF6600"/>
                </a:solidFill>
              </a:rPr>
              <a:t>1. </a:t>
            </a:r>
            <a:r>
              <a:rPr lang="en-US" altLang="it-IT" sz="1300" b="1" dirty="0" smtClean="0">
                <a:solidFill>
                  <a:schemeClr val="tx1">
                    <a:lumMod val="75000"/>
                    <a:lumOff val="25000"/>
                  </a:schemeClr>
                </a:solidFill>
              </a:rPr>
              <a:t>Structured</a:t>
            </a:r>
            <a:r>
              <a:rPr lang="en-US" altLang="it-IT" sz="1300" b="1" dirty="0">
                <a:solidFill>
                  <a:schemeClr val="tx1">
                    <a:lumMod val="75000"/>
                    <a:lumOff val="25000"/>
                  </a:schemeClr>
                </a:solidFill>
              </a:rPr>
              <a:t> and formal process </a:t>
            </a:r>
            <a:r>
              <a:rPr lang="en-US" altLang="it-IT" sz="1300" dirty="0">
                <a:solidFill>
                  <a:schemeClr val="tx1">
                    <a:lumMod val="75000"/>
                    <a:lumOff val="25000"/>
                  </a:schemeClr>
                </a:solidFill>
              </a:rPr>
              <a:t>designed with the aim to support innovative </a:t>
            </a:r>
            <a:r>
              <a:rPr lang="en-US" altLang="it-IT" sz="1300" dirty="0" smtClean="0">
                <a:solidFill>
                  <a:schemeClr val="tx1">
                    <a:lumMod val="75000"/>
                    <a:lumOff val="25000"/>
                  </a:schemeClr>
                </a:solidFill>
              </a:rPr>
              <a:t>ideas</a:t>
            </a:r>
            <a:r>
              <a:rPr lang="it-IT" altLang="it-IT" sz="1300" dirty="0" smtClean="0">
                <a:solidFill>
                  <a:schemeClr val="tx1">
                    <a:lumMod val="75000"/>
                    <a:lumOff val="25000"/>
                  </a:schemeClr>
                </a:solidFill>
              </a:rPr>
              <a:t>.</a:t>
            </a:r>
          </a:p>
        </p:txBody>
      </p:sp>
      <p:sp>
        <p:nvSpPr>
          <p:cNvPr id="78" name="Rettangolo arrotondato 77"/>
          <p:cNvSpPr/>
          <p:nvPr/>
        </p:nvSpPr>
        <p:spPr>
          <a:xfrm>
            <a:off x="6054638" y="5311601"/>
            <a:ext cx="2659655" cy="766167"/>
          </a:xfrm>
          <a:prstGeom prst="roundRect">
            <a:avLst/>
          </a:prstGeom>
          <a:ln w="28575">
            <a:solidFill>
              <a:srgbClr val="00990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169200" indent="-169200" defTabSz="914400">
              <a:spcBef>
                <a:spcPct val="20000"/>
              </a:spcBef>
            </a:pPr>
            <a:r>
              <a:rPr lang="it-IT" altLang="it-IT" sz="1300" b="1" dirty="0" smtClean="0">
                <a:solidFill>
                  <a:srgbClr val="009900"/>
                </a:solidFill>
              </a:rPr>
              <a:t>3. </a:t>
            </a:r>
            <a:r>
              <a:rPr lang="it-IT" altLang="it-IT" sz="1300" dirty="0" smtClean="0">
                <a:solidFill>
                  <a:schemeClr val="tx1">
                    <a:lumMod val="75000"/>
                    <a:lumOff val="25000"/>
                  </a:schemeClr>
                </a:solidFill>
              </a:rPr>
              <a:t>Definition and implementation of the </a:t>
            </a:r>
            <a:r>
              <a:rPr lang="it-IT" altLang="it-IT" sz="1300" b="1" dirty="0" smtClean="0">
                <a:solidFill>
                  <a:schemeClr val="tx1">
                    <a:lumMod val="75000"/>
                    <a:lumOff val="25000"/>
                  </a:schemeClr>
                </a:solidFill>
              </a:rPr>
              <a:t>project plan</a:t>
            </a:r>
            <a:r>
              <a:rPr lang="it-IT" altLang="it-IT" sz="1300" dirty="0" smtClean="0">
                <a:solidFill>
                  <a:schemeClr val="tx1">
                    <a:lumMod val="75000"/>
                    <a:lumOff val="25000"/>
                  </a:schemeClr>
                </a:solidFill>
              </a:rPr>
              <a:t>, the </a:t>
            </a:r>
            <a:r>
              <a:rPr lang="it-IT" altLang="it-IT" sz="1300" b="1" dirty="0" smtClean="0">
                <a:solidFill>
                  <a:schemeClr val="tx1">
                    <a:lumMod val="75000"/>
                    <a:lumOff val="25000"/>
                  </a:schemeClr>
                </a:solidFill>
              </a:rPr>
              <a:t>strategy</a:t>
            </a:r>
            <a:r>
              <a:rPr lang="it-IT" altLang="it-IT" sz="1300" dirty="0" smtClean="0">
                <a:solidFill>
                  <a:schemeClr val="tx1">
                    <a:lumMod val="75000"/>
                    <a:lumOff val="25000"/>
                  </a:schemeClr>
                </a:solidFill>
              </a:rPr>
              <a:t>, and the </a:t>
            </a:r>
            <a:r>
              <a:rPr lang="it-IT" altLang="it-IT" sz="1300" b="1" dirty="0" smtClean="0">
                <a:solidFill>
                  <a:schemeClr val="tx1">
                    <a:lumMod val="75000"/>
                    <a:lumOff val="25000"/>
                  </a:schemeClr>
                </a:solidFill>
              </a:rPr>
              <a:t>business model.</a:t>
            </a:r>
            <a:endParaRPr lang="it-IT" altLang="it-IT" sz="1300" b="1" dirty="0">
              <a:solidFill>
                <a:schemeClr val="tx1">
                  <a:lumMod val="75000"/>
                  <a:lumOff val="25000"/>
                </a:schemeClr>
              </a:solidFill>
            </a:endParaRPr>
          </a:p>
        </p:txBody>
      </p:sp>
      <p:grpSp>
        <p:nvGrpSpPr>
          <p:cNvPr id="35" name="Gruppo 34"/>
          <p:cNvGrpSpPr/>
          <p:nvPr/>
        </p:nvGrpSpPr>
        <p:grpSpPr>
          <a:xfrm>
            <a:off x="102501" y="3500381"/>
            <a:ext cx="396000" cy="1850612"/>
            <a:chOff x="102501" y="3709931"/>
            <a:chExt cx="396000" cy="1850612"/>
          </a:xfrm>
        </p:grpSpPr>
        <p:cxnSp>
          <p:nvCxnSpPr>
            <p:cNvPr id="85" name="Connettore 4 84"/>
            <p:cNvCxnSpPr/>
            <p:nvPr/>
          </p:nvCxnSpPr>
          <p:spPr>
            <a:xfrm rot="5400000">
              <a:off x="-455499" y="4756351"/>
              <a:ext cx="1512000" cy="428"/>
            </a:xfrm>
            <a:prstGeom prst="bentConnector3">
              <a:avLst>
                <a:gd name="adj1" fmla="val 50000"/>
              </a:avLst>
            </a:prstGeom>
            <a:ln w="28575">
              <a:solidFill>
                <a:srgbClr val="FF6600"/>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nvGrpSpPr>
            <p:cNvPr id="34" name="Gruppo 33"/>
            <p:cNvGrpSpPr/>
            <p:nvPr/>
          </p:nvGrpSpPr>
          <p:grpSpPr>
            <a:xfrm>
              <a:off x="102501" y="3709931"/>
              <a:ext cx="396000" cy="396000"/>
              <a:chOff x="102501" y="3709931"/>
              <a:chExt cx="396000" cy="396000"/>
            </a:xfrm>
          </p:grpSpPr>
          <p:sp>
            <p:nvSpPr>
              <p:cNvPr id="11" name="Ovale 10"/>
              <p:cNvSpPr/>
              <p:nvPr/>
            </p:nvSpPr>
            <p:spPr>
              <a:xfrm>
                <a:off x="210929" y="3820565"/>
                <a:ext cx="180000" cy="180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2" name="Ovale 81"/>
              <p:cNvSpPr/>
              <p:nvPr/>
            </p:nvSpPr>
            <p:spPr>
              <a:xfrm>
                <a:off x="270929" y="3880565"/>
                <a:ext cx="60000" cy="60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Arco 17"/>
              <p:cNvSpPr/>
              <p:nvPr/>
            </p:nvSpPr>
            <p:spPr>
              <a:xfrm rot="5359185">
                <a:off x="210072" y="3819098"/>
                <a:ext cx="180857" cy="181467"/>
              </a:xfrm>
              <a:prstGeom prst="arc">
                <a:avLst>
                  <a:gd name="adj1" fmla="val 2346849"/>
                  <a:gd name="adj2" fmla="val 19349221"/>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00" name="Ovale 99"/>
              <p:cNvSpPr/>
              <p:nvPr/>
            </p:nvSpPr>
            <p:spPr>
              <a:xfrm rot="10800000">
                <a:off x="102501" y="3709931"/>
                <a:ext cx="396000" cy="396000"/>
              </a:xfrm>
              <a:prstGeom prst="ellipse">
                <a:avLst/>
              </a:prstGeom>
              <a:noFill/>
              <a:ln>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04" name="Ovale 103"/>
            <p:cNvSpPr/>
            <p:nvPr/>
          </p:nvSpPr>
          <p:spPr>
            <a:xfrm>
              <a:off x="270501" y="5500543"/>
              <a:ext cx="60000" cy="60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grpSp>
        <p:nvGrpSpPr>
          <p:cNvPr id="245" name="Gruppo 244"/>
          <p:cNvGrpSpPr/>
          <p:nvPr/>
        </p:nvGrpSpPr>
        <p:grpSpPr>
          <a:xfrm>
            <a:off x="7352740" y="4162858"/>
            <a:ext cx="1343765" cy="752683"/>
            <a:chOff x="7352740" y="4372408"/>
            <a:chExt cx="1343765" cy="752683"/>
          </a:xfrm>
        </p:grpSpPr>
        <p:sp>
          <p:nvSpPr>
            <p:cNvPr id="204" name="Rettangolo 203"/>
            <p:cNvSpPr/>
            <p:nvPr/>
          </p:nvSpPr>
          <p:spPr>
            <a:xfrm>
              <a:off x="7500243" y="4740040"/>
              <a:ext cx="1008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42" name="Immagine 141"/>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81732" y="4372408"/>
              <a:ext cx="273600" cy="273600"/>
            </a:xfrm>
            <a:prstGeom prst="rect">
              <a:avLst/>
            </a:prstGeom>
          </p:spPr>
        </p:pic>
        <p:sp>
          <p:nvSpPr>
            <p:cNvPr id="203" name="Text Box 37"/>
            <p:cNvSpPr txBox="1">
              <a:spLocks noChangeArrowheads="1"/>
            </p:cNvSpPr>
            <p:nvPr/>
          </p:nvSpPr>
          <p:spPr bwMode="auto">
            <a:xfrm>
              <a:off x="7352740" y="4663426"/>
              <a:ext cx="13437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ORGANIZATIONAL</a:t>
              </a:r>
            </a:p>
            <a:p>
              <a:pPr algn="ctr" eaLnBrk="1" hangingPunct="1"/>
              <a:r>
                <a:rPr lang="it-IT" sz="1200" b="1" dirty="0" smtClean="0">
                  <a:solidFill>
                    <a:schemeClr val="tx1">
                      <a:lumMod val="65000"/>
                      <a:lumOff val="35000"/>
                    </a:schemeClr>
                  </a:solidFill>
                  <a:latin typeface="+mn-lt"/>
                </a:rPr>
                <a:t>CONSOLIDATION</a:t>
              </a:r>
              <a:endParaRPr lang="it-IT" sz="1200" b="1" dirty="0">
                <a:solidFill>
                  <a:schemeClr val="tx1">
                    <a:lumMod val="65000"/>
                    <a:lumOff val="35000"/>
                  </a:schemeClr>
                </a:solidFill>
                <a:latin typeface="+mn-lt"/>
              </a:endParaRPr>
            </a:p>
          </p:txBody>
        </p:sp>
      </p:grpSp>
      <p:grpSp>
        <p:nvGrpSpPr>
          <p:cNvPr id="254" name="Gruppo 253"/>
          <p:cNvGrpSpPr/>
          <p:nvPr/>
        </p:nvGrpSpPr>
        <p:grpSpPr>
          <a:xfrm>
            <a:off x="2323952" y="4224145"/>
            <a:ext cx="1318118" cy="523699"/>
            <a:chOff x="2323952" y="4433695"/>
            <a:chExt cx="1318118" cy="523699"/>
          </a:xfrm>
        </p:grpSpPr>
        <p:pic>
          <p:nvPicPr>
            <p:cNvPr id="45" name="Immagine 44"/>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64687" y="4433695"/>
              <a:ext cx="238554" cy="238553"/>
            </a:xfrm>
            <a:prstGeom prst="rect">
              <a:avLst/>
            </a:prstGeom>
            <a:solidFill>
              <a:schemeClr val="bg1"/>
            </a:solidFill>
          </p:spPr>
        </p:pic>
        <p:sp>
          <p:nvSpPr>
            <p:cNvPr id="219" name="Rettangolo 218"/>
            <p:cNvSpPr/>
            <p:nvPr/>
          </p:nvSpPr>
          <p:spPr>
            <a:xfrm>
              <a:off x="2479011" y="4769250"/>
              <a:ext cx="10080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0" name="Text Box 36"/>
            <p:cNvSpPr txBox="1">
              <a:spLocks noChangeArrowheads="1"/>
            </p:cNvSpPr>
            <p:nvPr/>
          </p:nvSpPr>
          <p:spPr bwMode="auto">
            <a:xfrm>
              <a:off x="2323952" y="4680395"/>
              <a:ext cx="13181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BUSINESS MODEL</a:t>
              </a:r>
              <a:endParaRPr lang="it-IT" sz="1200" b="1" dirty="0">
                <a:solidFill>
                  <a:schemeClr val="tx1">
                    <a:lumMod val="65000"/>
                    <a:lumOff val="35000"/>
                  </a:schemeClr>
                </a:solidFill>
                <a:latin typeface="+mn-lt"/>
              </a:endParaRPr>
            </a:p>
          </p:txBody>
        </p:sp>
      </p:grpSp>
      <p:grpSp>
        <p:nvGrpSpPr>
          <p:cNvPr id="250" name="Gruppo 249"/>
          <p:cNvGrpSpPr/>
          <p:nvPr/>
        </p:nvGrpSpPr>
        <p:grpSpPr>
          <a:xfrm>
            <a:off x="4091160" y="4241034"/>
            <a:ext cx="1181863" cy="506810"/>
            <a:chOff x="4091160" y="4450584"/>
            <a:chExt cx="1181863" cy="506810"/>
          </a:xfrm>
        </p:grpSpPr>
        <p:pic>
          <p:nvPicPr>
            <p:cNvPr id="44" name="Immagine 43"/>
            <p:cNvPicPr>
              <a:picLocks noChangeAspect="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71348" y="4450584"/>
              <a:ext cx="221665" cy="221664"/>
            </a:xfrm>
            <a:prstGeom prst="rect">
              <a:avLst/>
            </a:prstGeom>
          </p:spPr>
        </p:pic>
        <p:sp>
          <p:nvSpPr>
            <p:cNvPr id="226" name="Rettangolo 225"/>
            <p:cNvSpPr/>
            <p:nvPr/>
          </p:nvSpPr>
          <p:spPr>
            <a:xfrm>
              <a:off x="4147277" y="4764487"/>
              <a:ext cx="10080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7" name="Text Box 37"/>
            <p:cNvSpPr txBox="1">
              <a:spLocks noChangeArrowheads="1"/>
            </p:cNvSpPr>
            <p:nvPr/>
          </p:nvSpPr>
          <p:spPr bwMode="auto">
            <a:xfrm>
              <a:off x="4091160" y="4680395"/>
              <a:ext cx="11818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BUSINESS PLAN</a:t>
              </a:r>
              <a:endParaRPr lang="it-IT" sz="1200" b="1" dirty="0">
                <a:solidFill>
                  <a:schemeClr val="tx1">
                    <a:lumMod val="65000"/>
                    <a:lumOff val="35000"/>
                  </a:schemeClr>
                </a:solidFill>
                <a:latin typeface="+mn-lt"/>
              </a:endParaRPr>
            </a:p>
          </p:txBody>
        </p:sp>
      </p:grpSp>
      <p:grpSp>
        <p:nvGrpSpPr>
          <p:cNvPr id="252" name="Gruppo 251"/>
          <p:cNvGrpSpPr/>
          <p:nvPr/>
        </p:nvGrpSpPr>
        <p:grpSpPr>
          <a:xfrm>
            <a:off x="3300726" y="2550445"/>
            <a:ext cx="1008000" cy="570511"/>
            <a:chOff x="3300726" y="2797707"/>
            <a:chExt cx="1008000" cy="570511"/>
          </a:xfrm>
        </p:grpSpPr>
        <p:pic>
          <p:nvPicPr>
            <p:cNvPr id="135" name="Immagine 134"/>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58471" y="2797707"/>
              <a:ext cx="288487" cy="288485"/>
            </a:xfrm>
            <a:prstGeom prst="rect">
              <a:avLst/>
            </a:prstGeom>
          </p:spPr>
        </p:pic>
        <p:sp>
          <p:nvSpPr>
            <p:cNvPr id="232" name="Rettangolo 231"/>
            <p:cNvSpPr/>
            <p:nvPr/>
          </p:nvSpPr>
          <p:spPr>
            <a:xfrm>
              <a:off x="3300726" y="3168709"/>
              <a:ext cx="1008000" cy="1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3" name="Text Box 39"/>
            <p:cNvSpPr txBox="1">
              <a:spLocks noChangeArrowheads="1"/>
            </p:cNvSpPr>
            <p:nvPr/>
          </p:nvSpPr>
          <p:spPr bwMode="auto">
            <a:xfrm>
              <a:off x="3386700" y="3091219"/>
              <a:ext cx="8254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ctr" eaLnBrk="1" hangingPunct="1"/>
              <a:r>
                <a:rPr lang="it-IT" sz="1200" b="1" dirty="0" smtClean="0">
                  <a:solidFill>
                    <a:schemeClr val="tx1">
                      <a:lumMod val="65000"/>
                      <a:lumOff val="35000"/>
                    </a:schemeClr>
                  </a:solidFill>
                  <a:latin typeface="+mn-lt"/>
                </a:rPr>
                <a:t>STRATEGY</a:t>
              </a:r>
              <a:endParaRPr lang="it-IT" sz="1200" b="1" dirty="0">
                <a:solidFill>
                  <a:schemeClr val="tx1">
                    <a:lumMod val="65000"/>
                    <a:lumOff val="35000"/>
                  </a:schemeClr>
                </a:solidFill>
                <a:latin typeface="+mn-lt"/>
              </a:endParaRPr>
            </a:p>
          </p:txBody>
        </p:sp>
      </p:grpSp>
      <p:cxnSp>
        <p:nvCxnSpPr>
          <p:cNvPr id="3" name="Connettore 1 2"/>
          <p:cNvCxnSpPr/>
          <p:nvPr/>
        </p:nvCxnSpPr>
        <p:spPr>
          <a:xfrm flipH="1">
            <a:off x="614245" y="5713736"/>
            <a:ext cx="2314694" cy="0"/>
          </a:xfrm>
          <a:prstGeom prst="line">
            <a:avLst/>
          </a:prstGeom>
          <a:ln w="28575">
            <a:solidFill>
              <a:srgbClr val="FF6600"/>
            </a:solidFill>
          </a:ln>
        </p:spPr>
        <p:style>
          <a:lnRef idx="2">
            <a:schemeClr val="accent1"/>
          </a:lnRef>
          <a:fillRef idx="1">
            <a:schemeClr val="lt1"/>
          </a:fillRef>
          <a:effectRef idx="0">
            <a:schemeClr val="accent1"/>
          </a:effectRef>
          <a:fontRef idx="minor">
            <a:schemeClr val="dk1"/>
          </a:fontRef>
        </p:style>
      </p:cxnSp>
      <p:cxnSp>
        <p:nvCxnSpPr>
          <p:cNvPr id="133" name="Connettore 1 132"/>
          <p:cNvCxnSpPr/>
          <p:nvPr/>
        </p:nvCxnSpPr>
        <p:spPr>
          <a:xfrm flipH="1">
            <a:off x="3432148" y="5897109"/>
            <a:ext cx="2376000" cy="0"/>
          </a:xfrm>
          <a:prstGeom prst="line">
            <a:avLst/>
          </a:prstGeom>
          <a:ln w="28575">
            <a:solidFill>
              <a:schemeClr val="accent1"/>
            </a:solidFill>
          </a:ln>
        </p:spPr>
        <p:style>
          <a:lnRef idx="2">
            <a:schemeClr val="accent1"/>
          </a:lnRef>
          <a:fillRef idx="1">
            <a:schemeClr val="lt1"/>
          </a:fillRef>
          <a:effectRef idx="0">
            <a:schemeClr val="accent1"/>
          </a:effectRef>
          <a:fontRef idx="minor">
            <a:schemeClr val="dk1"/>
          </a:fontRef>
        </p:style>
      </p:cxnSp>
      <p:cxnSp>
        <p:nvCxnSpPr>
          <p:cNvPr id="134" name="Connettore 1 133"/>
          <p:cNvCxnSpPr/>
          <p:nvPr/>
        </p:nvCxnSpPr>
        <p:spPr>
          <a:xfrm flipH="1">
            <a:off x="6223870" y="6077768"/>
            <a:ext cx="2314694" cy="0"/>
          </a:xfrm>
          <a:prstGeom prst="line">
            <a:avLst/>
          </a:prstGeom>
          <a:ln w="28575">
            <a:solidFill>
              <a:srgbClr val="009900"/>
            </a:solidFill>
          </a:ln>
        </p:spPr>
        <p:style>
          <a:lnRef idx="2">
            <a:schemeClr val="accent1"/>
          </a:lnRef>
          <a:fillRef idx="1">
            <a:schemeClr val="lt1"/>
          </a:fillRef>
          <a:effectRef idx="0">
            <a:schemeClr val="accent1"/>
          </a:effectRef>
          <a:fontRef idx="minor">
            <a:schemeClr val="dk1"/>
          </a:fontRef>
        </p:style>
      </p:cxnSp>
    </p:spTree>
    <p:extLst>
      <p:ext uri="{BB962C8B-B14F-4D97-AF65-F5344CB8AC3E}">
        <p14:creationId xmlns:p14="http://schemas.microsoft.com/office/powerpoint/2010/main" val="678495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35"/>
                                        </p:tgtEl>
                                        <p:attrNameLst>
                                          <p:attrName>style.visibility</p:attrName>
                                        </p:attrNameLst>
                                      </p:cBhvr>
                                      <p:to>
                                        <p:strVal val="visible"/>
                                      </p:to>
                                    </p:set>
                                    <p:anim calcmode="lin" valueType="num">
                                      <p:cBhvr additive="base">
                                        <p:cTn id="14" dur="500" fill="hold"/>
                                        <p:tgtEl>
                                          <p:spTgt spid="235"/>
                                        </p:tgtEl>
                                        <p:attrNameLst>
                                          <p:attrName>ppt_x</p:attrName>
                                        </p:attrNameLst>
                                      </p:cBhvr>
                                      <p:tavLst>
                                        <p:tav tm="0">
                                          <p:val>
                                            <p:strVal val="0-#ppt_w/2"/>
                                          </p:val>
                                        </p:tav>
                                        <p:tav tm="100000">
                                          <p:val>
                                            <p:strVal val="#ppt_x"/>
                                          </p:val>
                                        </p:tav>
                                      </p:tavLst>
                                    </p:anim>
                                    <p:anim calcmode="lin" valueType="num">
                                      <p:cBhvr additive="base">
                                        <p:cTn id="15" dur="500" fill="hold"/>
                                        <p:tgtEl>
                                          <p:spTgt spid="23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30"/>
                                        </p:tgtEl>
                                        <p:attrNameLst>
                                          <p:attrName>style.visibility</p:attrName>
                                        </p:attrNameLst>
                                      </p:cBhvr>
                                      <p:to>
                                        <p:strVal val="visible"/>
                                      </p:to>
                                    </p:set>
                                    <p:anim calcmode="lin" valueType="num">
                                      <p:cBhvr additive="base">
                                        <p:cTn id="18" dur="500" fill="hold"/>
                                        <p:tgtEl>
                                          <p:spTgt spid="130"/>
                                        </p:tgtEl>
                                        <p:attrNameLst>
                                          <p:attrName>ppt_x</p:attrName>
                                        </p:attrNameLst>
                                      </p:cBhvr>
                                      <p:tavLst>
                                        <p:tav tm="0">
                                          <p:val>
                                            <p:strVal val="0-#ppt_w/2"/>
                                          </p:val>
                                        </p:tav>
                                        <p:tav tm="100000">
                                          <p:val>
                                            <p:strVal val="#ppt_x"/>
                                          </p:val>
                                        </p:tav>
                                      </p:tavLst>
                                    </p:anim>
                                    <p:anim calcmode="lin" valueType="num">
                                      <p:cBhvr additive="base">
                                        <p:cTn id="19" dur="500" fill="hold"/>
                                        <p:tgtEl>
                                          <p:spTgt spid="13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500"/>
                                  </p:stCondLst>
                                  <p:childTnLst>
                                    <p:set>
                                      <p:cBhvr>
                                        <p:cTn id="22" dur="1" fill="hold">
                                          <p:stCondLst>
                                            <p:cond delay="0"/>
                                          </p:stCondLst>
                                        </p:cTn>
                                        <p:tgtEl>
                                          <p:spTgt spid="251"/>
                                        </p:tgtEl>
                                        <p:attrNameLst>
                                          <p:attrName>style.visibility</p:attrName>
                                        </p:attrNameLst>
                                      </p:cBhvr>
                                      <p:to>
                                        <p:strVal val="visible"/>
                                      </p:to>
                                    </p:set>
                                    <p:animEffect transition="in" filter="fade">
                                      <p:cBhvr>
                                        <p:cTn id="23" dur="500"/>
                                        <p:tgtEl>
                                          <p:spTgt spid="251"/>
                                        </p:tgtEl>
                                      </p:cBhvr>
                                    </p:animEffect>
                                  </p:childTnLst>
                                </p:cTn>
                              </p:par>
                              <p:par>
                                <p:cTn id="24" presetID="10" presetClass="entr" presetSubtype="0" fill="hold" nodeType="withEffect">
                                  <p:stCondLst>
                                    <p:cond delay="500"/>
                                  </p:stCondLst>
                                  <p:childTnLst>
                                    <p:set>
                                      <p:cBhvr>
                                        <p:cTn id="25" dur="1" fill="hold">
                                          <p:stCondLst>
                                            <p:cond delay="0"/>
                                          </p:stCondLst>
                                        </p:cTn>
                                        <p:tgtEl>
                                          <p:spTgt spid="252"/>
                                        </p:tgtEl>
                                        <p:attrNameLst>
                                          <p:attrName>style.visibility</p:attrName>
                                        </p:attrNameLst>
                                      </p:cBhvr>
                                      <p:to>
                                        <p:strVal val="visible"/>
                                      </p:to>
                                    </p:set>
                                    <p:animEffect transition="in" filter="fade">
                                      <p:cBhvr>
                                        <p:cTn id="26" dur="500"/>
                                        <p:tgtEl>
                                          <p:spTgt spid="252"/>
                                        </p:tgtEl>
                                      </p:cBhvr>
                                    </p:animEffect>
                                  </p:childTnLst>
                                </p:cTn>
                              </p:par>
                              <p:par>
                                <p:cTn id="27" presetID="10" presetClass="entr" presetSubtype="0" fill="hold" nodeType="withEffect">
                                  <p:stCondLst>
                                    <p:cond delay="500"/>
                                  </p:stCondLst>
                                  <p:childTnLst>
                                    <p:set>
                                      <p:cBhvr>
                                        <p:cTn id="28" dur="1" fill="hold">
                                          <p:stCondLst>
                                            <p:cond delay="0"/>
                                          </p:stCondLst>
                                        </p:cTn>
                                        <p:tgtEl>
                                          <p:spTgt spid="248"/>
                                        </p:tgtEl>
                                        <p:attrNameLst>
                                          <p:attrName>style.visibility</p:attrName>
                                        </p:attrNameLst>
                                      </p:cBhvr>
                                      <p:to>
                                        <p:strVal val="visible"/>
                                      </p:to>
                                    </p:set>
                                    <p:animEffect transition="in" filter="fade">
                                      <p:cBhvr>
                                        <p:cTn id="29" dur="500"/>
                                        <p:tgtEl>
                                          <p:spTgt spid="248"/>
                                        </p:tgtEl>
                                      </p:cBhvr>
                                    </p:animEffect>
                                  </p:childTnLst>
                                </p:cTn>
                              </p:par>
                              <p:par>
                                <p:cTn id="30" presetID="10" presetClass="entr" presetSubtype="0" fill="hold" nodeType="withEffect">
                                  <p:stCondLst>
                                    <p:cond delay="500"/>
                                  </p:stCondLst>
                                  <p:childTnLst>
                                    <p:set>
                                      <p:cBhvr>
                                        <p:cTn id="31" dur="1" fill="hold">
                                          <p:stCondLst>
                                            <p:cond delay="0"/>
                                          </p:stCondLst>
                                        </p:cTn>
                                        <p:tgtEl>
                                          <p:spTgt spid="247"/>
                                        </p:tgtEl>
                                        <p:attrNameLst>
                                          <p:attrName>style.visibility</p:attrName>
                                        </p:attrNameLst>
                                      </p:cBhvr>
                                      <p:to>
                                        <p:strVal val="visible"/>
                                      </p:to>
                                    </p:set>
                                    <p:animEffect transition="in" filter="fade">
                                      <p:cBhvr>
                                        <p:cTn id="32" dur="500"/>
                                        <p:tgtEl>
                                          <p:spTgt spid="247"/>
                                        </p:tgtEl>
                                      </p:cBhvr>
                                    </p:animEffect>
                                  </p:childTnLst>
                                </p:cTn>
                              </p:par>
                              <p:par>
                                <p:cTn id="33" presetID="10" presetClass="entr" presetSubtype="0" fill="hold" nodeType="withEffect">
                                  <p:stCondLst>
                                    <p:cond delay="500"/>
                                  </p:stCondLst>
                                  <p:childTnLst>
                                    <p:set>
                                      <p:cBhvr>
                                        <p:cTn id="34" dur="1" fill="hold">
                                          <p:stCondLst>
                                            <p:cond delay="0"/>
                                          </p:stCondLst>
                                        </p:cTn>
                                        <p:tgtEl>
                                          <p:spTgt spid="253"/>
                                        </p:tgtEl>
                                        <p:attrNameLst>
                                          <p:attrName>style.visibility</p:attrName>
                                        </p:attrNameLst>
                                      </p:cBhvr>
                                      <p:to>
                                        <p:strVal val="visible"/>
                                      </p:to>
                                    </p:set>
                                    <p:animEffect transition="in" filter="fade">
                                      <p:cBhvr>
                                        <p:cTn id="35" dur="500"/>
                                        <p:tgtEl>
                                          <p:spTgt spid="253"/>
                                        </p:tgtEl>
                                      </p:cBhvr>
                                    </p:animEffect>
                                  </p:childTnLst>
                                </p:cTn>
                              </p:par>
                              <p:par>
                                <p:cTn id="36" presetID="10" presetClass="entr" presetSubtype="0" fill="hold" nodeType="withEffect">
                                  <p:stCondLst>
                                    <p:cond delay="500"/>
                                  </p:stCondLst>
                                  <p:childTnLst>
                                    <p:set>
                                      <p:cBhvr>
                                        <p:cTn id="37" dur="1" fill="hold">
                                          <p:stCondLst>
                                            <p:cond delay="0"/>
                                          </p:stCondLst>
                                        </p:cTn>
                                        <p:tgtEl>
                                          <p:spTgt spid="254"/>
                                        </p:tgtEl>
                                        <p:attrNameLst>
                                          <p:attrName>style.visibility</p:attrName>
                                        </p:attrNameLst>
                                      </p:cBhvr>
                                      <p:to>
                                        <p:strVal val="visible"/>
                                      </p:to>
                                    </p:set>
                                    <p:animEffect transition="in" filter="fade">
                                      <p:cBhvr>
                                        <p:cTn id="38" dur="500"/>
                                        <p:tgtEl>
                                          <p:spTgt spid="254"/>
                                        </p:tgtEl>
                                      </p:cBhvr>
                                    </p:animEffect>
                                  </p:childTnLst>
                                </p:cTn>
                              </p:par>
                              <p:par>
                                <p:cTn id="39" presetID="10" presetClass="entr" presetSubtype="0" fill="hold" nodeType="withEffect">
                                  <p:stCondLst>
                                    <p:cond delay="50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500"/>
                                        <p:tgtEl>
                                          <p:spTgt spid="250"/>
                                        </p:tgtEl>
                                      </p:cBhvr>
                                    </p:animEffect>
                                  </p:childTnLst>
                                </p:cTn>
                              </p:par>
                              <p:par>
                                <p:cTn id="42" presetID="10" presetClass="entr" presetSubtype="0" fill="hold" nodeType="withEffect">
                                  <p:stCondLst>
                                    <p:cond delay="500"/>
                                  </p:stCondLst>
                                  <p:childTnLst>
                                    <p:set>
                                      <p:cBhvr>
                                        <p:cTn id="43" dur="1" fill="hold">
                                          <p:stCondLst>
                                            <p:cond delay="0"/>
                                          </p:stCondLst>
                                        </p:cTn>
                                        <p:tgtEl>
                                          <p:spTgt spid="246"/>
                                        </p:tgtEl>
                                        <p:attrNameLst>
                                          <p:attrName>style.visibility</p:attrName>
                                        </p:attrNameLst>
                                      </p:cBhvr>
                                      <p:to>
                                        <p:strVal val="visible"/>
                                      </p:to>
                                    </p:set>
                                    <p:animEffect transition="in" filter="fade">
                                      <p:cBhvr>
                                        <p:cTn id="44" dur="500"/>
                                        <p:tgtEl>
                                          <p:spTgt spid="246"/>
                                        </p:tgtEl>
                                      </p:cBhvr>
                                    </p:animEffect>
                                  </p:childTnLst>
                                </p:cTn>
                              </p:par>
                              <p:par>
                                <p:cTn id="45" presetID="10" presetClass="entr" presetSubtype="0" fill="hold" nodeType="withEffect">
                                  <p:stCondLst>
                                    <p:cond delay="500"/>
                                  </p:stCondLst>
                                  <p:childTnLst>
                                    <p:set>
                                      <p:cBhvr>
                                        <p:cTn id="46" dur="1" fill="hold">
                                          <p:stCondLst>
                                            <p:cond delay="0"/>
                                          </p:stCondLst>
                                        </p:cTn>
                                        <p:tgtEl>
                                          <p:spTgt spid="245"/>
                                        </p:tgtEl>
                                        <p:attrNameLst>
                                          <p:attrName>style.visibility</p:attrName>
                                        </p:attrNameLst>
                                      </p:cBhvr>
                                      <p:to>
                                        <p:strVal val="visible"/>
                                      </p:to>
                                    </p:set>
                                    <p:animEffect transition="in" filter="fade">
                                      <p:cBhvr>
                                        <p:cTn id="47" dur="500"/>
                                        <p:tgtEl>
                                          <p:spTgt spid="245"/>
                                        </p:tgtEl>
                                      </p:cBhvr>
                                    </p:animEffect>
                                  </p:childTnLst>
                                </p:cTn>
                              </p:par>
                              <p:par>
                                <p:cTn id="48" presetID="10" presetClass="entr" presetSubtype="0" fill="hold" nodeType="withEffect">
                                  <p:stCondLst>
                                    <p:cond delay="50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5"/>
                                        </p:tgtEl>
                                      </p:cBhvr>
                                    </p:animEffect>
                                    <p:set>
                                      <p:cBhvr>
                                        <p:cTn id="55" dur="1" fill="hold">
                                          <p:stCondLst>
                                            <p:cond delay="499"/>
                                          </p:stCondLst>
                                        </p:cTn>
                                        <p:tgtEl>
                                          <p:spTgt spid="3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30"/>
                                        </p:tgtEl>
                                      </p:cBhvr>
                                    </p:animEffect>
                                    <p:set>
                                      <p:cBhvr>
                                        <p:cTn id="58" dur="1" fill="hold">
                                          <p:stCondLst>
                                            <p:cond delay="499"/>
                                          </p:stCondLst>
                                        </p:cTn>
                                        <p:tgtEl>
                                          <p:spTgt spid="130"/>
                                        </p:tgtEl>
                                        <p:attrNameLst>
                                          <p:attrName>style.visibility</p:attrName>
                                        </p:attrNameLst>
                                      </p:cBhvr>
                                      <p:to>
                                        <p:strVal val="hidden"/>
                                      </p:to>
                                    </p:set>
                                  </p:childTnLst>
                                </p:cTn>
                              </p:par>
                              <p:par>
                                <p:cTn id="59" presetID="7" presetClass="emph" presetSubtype="2" fill="hold" nodeType="withEffect">
                                  <p:stCondLst>
                                    <p:cond delay="0"/>
                                  </p:stCondLst>
                                  <p:childTnLst>
                                    <p:animClr clrSpc="rgb" dir="cw">
                                      <p:cBhvr>
                                        <p:cTn id="60" dur="500" fill="hold"/>
                                        <p:tgtEl>
                                          <p:spTgt spid="77"/>
                                        </p:tgtEl>
                                        <p:attrNameLst>
                                          <p:attrName>stroke.color</p:attrName>
                                        </p:attrNameLst>
                                      </p:cBhvr>
                                      <p:to>
                                        <a:schemeClr val="bg1"/>
                                      </p:to>
                                    </p:animClr>
                                    <p:set>
                                      <p:cBhvr>
                                        <p:cTn id="61" dur="500" fill="hold"/>
                                        <p:tgtEl>
                                          <p:spTgt spid="77"/>
                                        </p:tgtEl>
                                        <p:attrNameLst>
                                          <p:attrName>stroke.on</p:attrName>
                                        </p:attrNameLst>
                                      </p:cBhvr>
                                      <p:to>
                                        <p:strVal val="true"/>
                                      </p:to>
                                    </p:set>
                                  </p:childTnLst>
                                </p:cTn>
                              </p:par>
                              <p:par>
                                <p:cTn id="62" presetID="10"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par>
                          <p:cTn id="65" fill="hold">
                            <p:stCondLst>
                              <p:cond delay="500"/>
                            </p:stCondLst>
                            <p:childTnLst>
                              <p:par>
                                <p:cTn id="66" presetID="16" presetClass="entr" presetSubtype="37" fill="hold" nodeType="afterEffect">
                                  <p:stCondLst>
                                    <p:cond delay="0"/>
                                  </p:stCondLst>
                                  <p:childTnLst>
                                    <p:set>
                                      <p:cBhvr>
                                        <p:cTn id="67" dur="1" fill="hold">
                                          <p:stCondLst>
                                            <p:cond delay="0"/>
                                          </p:stCondLst>
                                        </p:cTn>
                                        <p:tgtEl>
                                          <p:spTgt spid="256"/>
                                        </p:tgtEl>
                                        <p:attrNameLst>
                                          <p:attrName>style.visibility</p:attrName>
                                        </p:attrNameLst>
                                      </p:cBhvr>
                                      <p:to>
                                        <p:strVal val="visible"/>
                                      </p:to>
                                    </p:set>
                                    <p:animEffect transition="in" filter="barn(outVertical)">
                                      <p:cBhvr>
                                        <p:cTn id="68" dur="500"/>
                                        <p:tgtEl>
                                          <p:spTgt spid="256"/>
                                        </p:tgtEl>
                                      </p:cBhvr>
                                    </p:animEffect>
                                  </p:childTnLst>
                                </p:cTn>
                              </p:par>
                              <p:par>
                                <p:cTn id="69" presetID="10" presetClass="entr" presetSubtype="0" fill="hold" nodeType="withEffect">
                                  <p:stCondLst>
                                    <p:cond delay="0"/>
                                  </p:stCondLst>
                                  <p:childTnLst>
                                    <p:set>
                                      <p:cBhvr>
                                        <p:cTn id="70" dur="1" fill="hold">
                                          <p:stCondLst>
                                            <p:cond delay="0"/>
                                          </p:stCondLst>
                                        </p:cTn>
                                        <p:tgtEl>
                                          <p:spTgt spid="133"/>
                                        </p:tgtEl>
                                        <p:attrNameLst>
                                          <p:attrName>style.visibility</p:attrName>
                                        </p:attrNameLst>
                                      </p:cBhvr>
                                      <p:to>
                                        <p:strVal val="visible"/>
                                      </p:to>
                                    </p:set>
                                    <p:animEffect transition="in" filter="fade">
                                      <p:cBhvr>
                                        <p:cTn id="71" dur="500"/>
                                        <p:tgtEl>
                                          <p:spTgt spid="1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56"/>
                                        </p:tgtEl>
                                      </p:cBhvr>
                                    </p:animEffect>
                                    <p:set>
                                      <p:cBhvr>
                                        <p:cTn id="76" dur="1" fill="hold">
                                          <p:stCondLst>
                                            <p:cond delay="499"/>
                                          </p:stCondLst>
                                        </p:cTn>
                                        <p:tgtEl>
                                          <p:spTgt spid="256"/>
                                        </p:tgtEl>
                                        <p:attrNameLst>
                                          <p:attrName>style.visibility</p:attrName>
                                        </p:attrNameLst>
                                      </p:cBhvr>
                                      <p:to>
                                        <p:strVal val="hidden"/>
                                      </p:to>
                                    </p:set>
                                  </p:childTnLst>
                                </p:cTn>
                              </p:par>
                              <p:par>
                                <p:cTn id="77" presetID="7" presetClass="emph" presetSubtype="2" fill="hold" nodeType="withEffect">
                                  <p:stCondLst>
                                    <p:cond delay="0"/>
                                  </p:stCondLst>
                                  <p:childTnLst>
                                    <p:animClr clrSpc="rgb" dir="cw">
                                      <p:cBhvr>
                                        <p:cTn id="78" dur="500" fill="hold"/>
                                        <p:tgtEl>
                                          <p:spTgt spid="7"/>
                                        </p:tgtEl>
                                        <p:attrNameLst>
                                          <p:attrName>stroke.color</p:attrName>
                                        </p:attrNameLst>
                                      </p:cBhvr>
                                      <p:to>
                                        <a:schemeClr val="bg1"/>
                                      </p:to>
                                    </p:animClr>
                                    <p:set>
                                      <p:cBhvr>
                                        <p:cTn id="79" dur="500" fill="hold"/>
                                        <p:tgtEl>
                                          <p:spTgt spid="7"/>
                                        </p:tgtEl>
                                        <p:attrNameLst>
                                          <p:attrName>stroke.on</p:attrName>
                                        </p:attrNameLst>
                                      </p:cBhvr>
                                      <p:to>
                                        <p:strVal val="true"/>
                                      </p:to>
                                    </p:set>
                                  </p:childTnLst>
                                </p:cTn>
                              </p:par>
                              <p:par>
                                <p:cTn id="80" presetID="10" presetClass="entr" presetSubtype="0"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par>
                                <p:cTn id="83" presetID="16" presetClass="entr" presetSubtype="42" fill="hold" nodeType="withEffect">
                                  <p:stCondLst>
                                    <p:cond delay="0"/>
                                  </p:stCondLst>
                                  <p:childTnLst>
                                    <p:set>
                                      <p:cBhvr>
                                        <p:cTn id="84" dur="1" fill="hold">
                                          <p:stCondLst>
                                            <p:cond delay="0"/>
                                          </p:stCondLst>
                                        </p:cTn>
                                        <p:tgtEl>
                                          <p:spTgt spid="257"/>
                                        </p:tgtEl>
                                        <p:attrNameLst>
                                          <p:attrName>style.visibility</p:attrName>
                                        </p:attrNameLst>
                                      </p:cBhvr>
                                      <p:to>
                                        <p:strVal val="visible"/>
                                      </p:to>
                                    </p:set>
                                    <p:animEffect transition="in" filter="barn(outHorizontal)">
                                      <p:cBhvr>
                                        <p:cTn id="85" dur="500"/>
                                        <p:tgtEl>
                                          <p:spTgt spid="257"/>
                                        </p:tgtEl>
                                      </p:cBhvr>
                                    </p:animEffect>
                                  </p:childTnLst>
                                </p:cTn>
                              </p:par>
                              <p:par>
                                <p:cTn id="86" presetID="10" presetClass="entr" presetSubtype="0" fill="hold" nodeType="withEffect">
                                  <p:stCondLst>
                                    <p:cond delay="0"/>
                                  </p:stCondLst>
                                  <p:childTnLst>
                                    <p:set>
                                      <p:cBhvr>
                                        <p:cTn id="87" dur="1" fill="hold">
                                          <p:stCondLst>
                                            <p:cond delay="0"/>
                                          </p:stCondLst>
                                        </p:cTn>
                                        <p:tgtEl>
                                          <p:spTgt spid="134"/>
                                        </p:tgtEl>
                                        <p:attrNameLst>
                                          <p:attrName>style.visibility</p:attrName>
                                        </p:attrNameLst>
                                      </p:cBhvr>
                                      <p:to>
                                        <p:strVal val="visible"/>
                                      </p:to>
                                    </p:set>
                                    <p:animEffect transition="in" filter="fade">
                                      <p:cBhvr>
                                        <p:cTn id="88" dur="500"/>
                                        <p:tgtEl>
                                          <p:spTgt spid="134"/>
                                        </p:tgtEl>
                                      </p:cBhvr>
                                    </p:animEffect>
                                  </p:childTnLst>
                                </p:cTn>
                              </p:par>
                            </p:childTnLst>
                          </p:cTn>
                        </p:par>
                      </p:childTnLst>
                    </p:cTn>
                  </p:par>
                  <p:par>
                    <p:cTn id="89" fill="hold">
                      <p:stCondLst>
                        <p:cond delay="indefinite"/>
                      </p:stCondLst>
                      <p:childTnLst>
                        <p:par>
                          <p:cTn id="90" fill="hold">
                            <p:stCondLst>
                              <p:cond delay="0"/>
                            </p:stCondLst>
                            <p:childTnLst>
                              <p:par>
                                <p:cTn id="91" presetID="7" presetClass="emph" presetSubtype="2" fill="hold" nodeType="clickEffect">
                                  <p:stCondLst>
                                    <p:cond delay="0"/>
                                  </p:stCondLst>
                                  <p:childTnLst>
                                    <p:animClr clrSpc="rgb" dir="cw">
                                      <p:cBhvr>
                                        <p:cTn id="92" dur="500" fill="hold"/>
                                        <p:tgtEl>
                                          <p:spTgt spid="78"/>
                                        </p:tgtEl>
                                        <p:attrNameLst>
                                          <p:attrName>stroke.color</p:attrName>
                                        </p:attrNameLst>
                                      </p:cBhvr>
                                      <p:to>
                                        <a:schemeClr val="bg1"/>
                                      </p:to>
                                    </p:animClr>
                                    <p:set>
                                      <p:cBhvr>
                                        <p:cTn id="93" dur="500" fill="hold"/>
                                        <p:tgtEl>
                                          <p:spTgt spid="78"/>
                                        </p:tgtEl>
                                        <p:attrNameLst>
                                          <p:attrName>stroke.on</p:attrName>
                                        </p:attrNameLst>
                                      </p:cBhvr>
                                      <p:to>
                                        <p:strVal val="true"/>
                                      </p:to>
                                    </p:set>
                                  </p:childTnLst>
                                </p:cTn>
                              </p:par>
                              <p:par>
                                <p:cTn id="94" presetID="10" presetClass="exit" presetSubtype="0" fill="hold" nodeType="withEffect">
                                  <p:stCondLst>
                                    <p:cond delay="0"/>
                                  </p:stCondLst>
                                  <p:childTnLst>
                                    <p:animEffect transition="out" filter="fade">
                                      <p:cBhvr>
                                        <p:cTn id="95" dur="500"/>
                                        <p:tgtEl>
                                          <p:spTgt spid="257"/>
                                        </p:tgtEl>
                                      </p:cBhvr>
                                    </p:animEffect>
                                    <p:set>
                                      <p:cBhvr>
                                        <p:cTn id="96" dur="1" fill="hold">
                                          <p:stCondLst>
                                            <p:cond delay="499"/>
                                          </p:stCondLst>
                                        </p:cTn>
                                        <p:tgtEl>
                                          <p:spTgt spid="2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7" grpId="0" animBg="1"/>
      <p:bldP spid="77" grpId="0" animBg="1"/>
      <p:bldP spid="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9" name="CasellaDiTesto 18"/>
          <p:cNvSpPr txBox="1"/>
          <p:nvPr/>
        </p:nvSpPr>
        <p:spPr>
          <a:xfrm>
            <a:off x="249258" y="434909"/>
            <a:ext cx="8640000" cy="597087"/>
          </a:xfrm>
          <a:prstGeom prst="rect">
            <a:avLst/>
          </a:prstGeom>
          <a:noFill/>
        </p:spPr>
        <p:txBody>
          <a:bodyPr wrap="square" rtlCol="0">
            <a:spAutoFit/>
          </a:bodyPr>
          <a:lstStyle/>
          <a:p>
            <a:pPr>
              <a:lnSpc>
                <a:spcPct val="80000"/>
              </a:lnSpc>
            </a:pPr>
            <a:r>
              <a:rPr lang="it-IT" sz="4000" dirty="0">
                <a:solidFill>
                  <a:schemeClr val="tx1">
                    <a:lumMod val="75000"/>
                    <a:lumOff val="25000"/>
                  </a:schemeClr>
                </a:solidFill>
                <a:cs typeface="Arial Narrow"/>
              </a:rPr>
              <a:t>INNOVATION FACTORY – </a:t>
            </a:r>
            <a:r>
              <a:rPr lang="it-IT" sz="4000" dirty="0" smtClean="0">
                <a:solidFill>
                  <a:prstClr val="black">
                    <a:lumMod val="75000"/>
                    <a:lumOff val="25000"/>
                  </a:prstClr>
                </a:solidFill>
                <a:cs typeface="Arial Narrow"/>
              </a:rPr>
              <a:t>APPROACH</a:t>
            </a:r>
            <a:endParaRPr lang="it-IT" sz="4000" dirty="0">
              <a:solidFill>
                <a:prstClr val="black">
                  <a:lumMod val="75000"/>
                  <a:lumOff val="25000"/>
                </a:prstClr>
              </a:solidFill>
              <a:cs typeface="Arial Narrow"/>
            </a:endParaRPr>
          </a:p>
        </p:txBody>
      </p:sp>
      <p:pic>
        <p:nvPicPr>
          <p:cNvPr id="614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934" r="-1303"/>
          <a:stretch/>
        </p:blipFill>
        <p:spPr bwMode="auto">
          <a:xfrm>
            <a:off x="535021" y="1124744"/>
            <a:ext cx="8103141" cy="5040000"/>
          </a:xfrm>
          <a:prstGeom prst="rect">
            <a:avLst/>
          </a:prstGeom>
          <a:solidFill>
            <a:schemeClr val="bg1"/>
          </a:solidFill>
          <a:ln>
            <a:noFill/>
          </a:ln>
          <a:effectLst/>
        </p:spPr>
      </p:pic>
      <p:sp>
        <p:nvSpPr>
          <p:cNvPr id="28" name="Rettangolo 27"/>
          <p:cNvSpPr/>
          <p:nvPr/>
        </p:nvSpPr>
        <p:spPr>
          <a:xfrm>
            <a:off x="2570367" y="1124744"/>
            <a:ext cx="4032448" cy="387798"/>
          </a:xfrm>
          <a:prstGeom prst="rect">
            <a:avLst/>
          </a:prstGeom>
        </p:spPr>
        <p:txBody>
          <a:bodyPr wrap="square">
            <a:spAutoFit/>
          </a:bodyPr>
          <a:lstStyle/>
          <a:p>
            <a:pPr algn="ctr">
              <a:lnSpc>
                <a:spcPct val="96000"/>
              </a:lnSpc>
              <a:spcBef>
                <a:spcPct val="20000"/>
              </a:spcBef>
            </a:pPr>
            <a:r>
              <a:rPr lang="it-IT" sz="2000" b="1" dirty="0" smtClean="0">
                <a:solidFill>
                  <a:prstClr val="black"/>
                </a:solidFill>
              </a:rPr>
              <a:t>DISCIPLINED ENTREPRENEURSHIP</a:t>
            </a:r>
            <a:endParaRPr lang="it-IT" sz="2000" b="1" dirty="0">
              <a:solidFill>
                <a:prstClr val="black"/>
              </a:solidFill>
            </a:endParaRPr>
          </a:p>
        </p:txBody>
      </p:sp>
    </p:spTree>
    <p:extLst>
      <p:ext uri="{BB962C8B-B14F-4D97-AF65-F5344CB8AC3E}">
        <p14:creationId xmlns:p14="http://schemas.microsoft.com/office/powerpoint/2010/main" val="1089113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249258" y="434909"/>
            <a:ext cx="8640000" cy="597087"/>
          </a:xfrm>
          <a:prstGeom prst="rect">
            <a:avLst/>
          </a:prstGeom>
          <a:noFill/>
        </p:spPr>
        <p:txBody>
          <a:bodyPr wrap="square" rtlCol="0">
            <a:spAutoFit/>
          </a:bodyPr>
          <a:lstStyle/>
          <a:p>
            <a:pPr>
              <a:lnSpc>
                <a:spcPct val="80000"/>
              </a:lnSpc>
            </a:pPr>
            <a:r>
              <a:rPr lang="it-IT" sz="4000" dirty="0" smtClean="0">
                <a:solidFill>
                  <a:prstClr val="black">
                    <a:lumMod val="75000"/>
                    <a:lumOff val="25000"/>
                  </a:prstClr>
                </a:solidFill>
                <a:cs typeface="Arial Narrow"/>
              </a:rPr>
              <a:t>RECENT PROGRAMS</a:t>
            </a:r>
            <a:endParaRPr lang="it-IT" sz="4000" dirty="0">
              <a:solidFill>
                <a:prstClr val="black">
                  <a:lumMod val="75000"/>
                  <a:lumOff val="25000"/>
                </a:prstClr>
              </a:solidFill>
              <a:cs typeface="Arial Narrow"/>
            </a:endParaRPr>
          </a:p>
        </p:txBody>
      </p:sp>
      <p:sp>
        <p:nvSpPr>
          <p:cNvPr id="19" name="Rettangolo 18"/>
          <p:cNvSpPr/>
          <p:nvPr/>
        </p:nvSpPr>
        <p:spPr>
          <a:xfrm>
            <a:off x="249258" y="1292834"/>
            <a:ext cx="8691542" cy="4612288"/>
          </a:xfrm>
          <a:prstGeom prst="rect">
            <a:avLst/>
          </a:prstGeom>
        </p:spPr>
        <p:txBody>
          <a:bodyPr wrap="square">
            <a:spAutoFit/>
          </a:bodyPr>
          <a:lstStyle/>
          <a:p>
            <a:pPr marL="342900" indent="-342900">
              <a:lnSpc>
                <a:spcPct val="96000"/>
              </a:lnSpc>
              <a:spcBef>
                <a:spcPct val="20000"/>
              </a:spcBef>
              <a:buFontTx/>
              <a:buChar char="•"/>
            </a:pPr>
            <a:r>
              <a:rPr lang="it-IT" sz="2000" b="1" dirty="0" smtClean="0">
                <a:solidFill>
                  <a:prstClr val="black"/>
                </a:solidFill>
              </a:rPr>
              <a:t>IMPRENDERÒ 4.0__</a:t>
            </a:r>
            <a:r>
              <a:rPr lang="en-US" sz="1400" dirty="0" smtClean="0">
                <a:solidFill>
                  <a:prstClr val="black">
                    <a:lumMod val="75000"/>
                    <a:lumOff val="25000"/>
                  </a:prstClr>
                </a:solidFill>
              </a:rPr>
              <a:t>Project </a:t>
            </a:r>
            <a:r>
              <a:rPr lang="en-US" sz="1400" dirty="0">
                <a:solidFill>
                  <a:prstClr val="black">
                    <a:lumMod val="75000"/>
                    <a:lumOff val="25000"/>
                  </a:prstClr>
                </a:solidFill>
              </a:rPr>
              <a:t>aimed at the spread of entrepreneurial culture, seen as an indispensable precondition for launching virtuous paths of socio-economic development, promoted and funded by the FVG Region with ESF funds</a:t>
            </a:r>
            <a:r>
              <a:rPr lang="it-IT" sz="1400" dirty="0" smtClean="0">
                <a:solidFill>
                  <a:prstClr val="black">
                    <a:lumMod val="75000"/>
                    <a:lumOff val="25000"/>
                  </a:prstClr>
                </a:solidFill>
              </a:rPr>
              <a:t>. </a:t>
            </a:r>
          </a:p>
          <a:p>
            <a:pPr marL="1797050">
              <a:spcBef>
                <a:spcPts val="500"/>
              </a:spcBef>
            </a:pPr>
            <a:r>
              <a:rPr lang="it-IT" sz="1400" i="1" u="sng" dirty="0" smtClean="0">
                <a:solidFill>
                  <a:srgbClr val="404040"/>
                </a:solidFill>
              </a:rPr>
              <a:t>Projects supported</a:t>
            </a:r>
            <a:r>
              <a:rPr lang="it-IT" sz="1400" i="1" dirty="0" smtClean="0">
                <a:solidFill>
                  <a:srgbClr val="404040"/>
                </a:solidFill>
              </a:rPr>
              <a:t>:  49	             </a:t>
            </a:r>
            <a:r>
              <a:rPr lang="it-IT" sz="1400" dirty="0" smtClean="0">
                <a:solidFill>
                  <a:srgbClr val="404040"/>
                </a:solidFill>
                <a:sym typeface="Wingdings"/>
              </a:rPr>
              <a:t>	        </a:t>
            </a:r>
            <a:r>
              <a:rPr lang="it-IT" sz="1400" i="1" u="sng" dirty="0" smtClean="0">
                <a:solidFill>
                  <a:srgbClr val="404040"/>
                </a:solidFill>
              </a:rPr>
              <a:t>Startups</a:t>
            </a:r>
            <a:r>
              <a:rPr lang="it-IT" sz="1400" i="1" dirty="0" smtClean="0">
                <a:solidFill>
                  <a:srgbClr val="404040"/>
                </a:solidFill>
              </a:rPr>
              <a:t>:  1</a:t>
            </a:r>
            <a:endParaRPr lang="it-IT" sz="1400" dirty="0">
              <a:solidFill>
                <a:srgbClr val="404040"/>
              </a:solidFill>
            </a:endParaRPr>
          </a:p>
          <a:p>
            <a:pPr marL="361950" indent="20638">
              <a:spcBef>
                <a:spcPct val="20000"/>
              </a:spcBef>
            </a:pPr>
            <a:endParaRPr lang="it-IT" sz="1200" dirty="0">
              <a:solidFill>
                <a:prstClr val="black">
                  <a:lumMod val="75000"/>
                  <a:lumOff val="25000"/>
                </a:prstClr>
              </a:solidFill>
            </a:endParaRPr>
          </a:p>
          <a:p>
            <a:pPr marL="342900" indent="-342900">
              <a:spcBef>
                <a:spcPct val="20000"/>
              </a:spcBef>
              <a:buFontTx/>
              <a:buChar char="•"/>
            </a:pPr>
            <a:r>
              <a:rPr lang="it-IT" sz="2000" b="1" dirty="0" smtClean="0">
                <a:solidFill>
                  <a:prstClr val="black"/>
                </a:solidFill>
              </a:rPr>
              <a:t>CAMPUS DI IMPRESA__</a:t>
            </a:r>
            <a:r>
              <a:rPr lang="en-US" sz="1400" dirty="0" smtClean="0">
                <a:solidFill>
                  <a:prstClr val="black">
                    <a:lumMod val="75000"/>
                    <a:lumOff val="25000"/>
                  </a:prstClr>
                </a:solidFill>
              </a:rPr>
              <a:t>Project </a:t>
            </a:r>
            <a:r>
              <a:rPr lang="en-US" sz="1400" dirty="0">
                <a:solidFill>
                  <a:prstClr val="black">
                    <a:lumMod val="75000"/>
                    <a:lumOff val="25000"/>
                  </a:prstClr>
                </a:solidFill>
              </a:rPr>
              <a:t>aimed at the creation of innovative companies funded with ESF funds from the FVG Region</a:t>
            </a:r>
            <a:r>
              <a:rPr lang="it-IT" sz="1400" dirty="0" smtClean="0">
                <a:solidFill>
                  <a:prstClr val="black">
                    <a:lumMod val="75000"/>
                    <a:lumOff val="25000"/>
                  </a:prstClr>
                </a:solidFill>
              </a:rPr>
              <a:t>.</a:t>
            </a:r>
          </a:p>
          <a:p>
            <a:pPr marL="1797050">
              <a:spcBef>
                <a:spcPts val="500"/>
              </a:spcBef>
            </a:pPr>
            <a:r>
              <a:rPr lang="it-IT" sz="1400" i="1" u="sng" dirty="0">
                <a:solidFill>
                  <a:srgbClr val="404040"/>
                </a:solidFill>
              </a:rPr>
              <a:t>Projects </a:t>
            </a:r>
            <a:r>
              <a:rPr lang="it-IT" sz="1400" i="1" u="sng" dirty="0" smtClean="0">
                <a:solidFill>
                  <a:srgbClr val="404040"/>
                </a:solidFill>
              </a:rPr>
              <a:t>supported</a:t>
            </a:r>
            <a:r>
              <a:rPr lang="it-IT" sz="1400" i="1" dirty="0" smtClean="0">
                <a:solidFill>
                  <a:srgbClr val="404040"/>
                </a:solidFill>
              </a:rPr>
              <a:t>:  36</a:t>
            </a:r>
            <a:r>
              <a:rPr lang="it-IT" sz="1400" i="1" dirty="0">
                <a:solidFill>
                  <a:srgbClr val="404040"/>
                </a:solidFill>
              </a:rPr>
              <a:t>	             </a:t>
            </a:r>
            <a:r>
              <a:rPr lang="it-IT" sz="1400" dirty="0">
                <a:solidFill>
                  <a:srgbClr val="404040"/>
                </a:solidFill>
                <a:sym typeface="Wingdings"/>
              </a:rPr>
              <a:t>	</a:t>
            </a:r>
            <a:r>
              <a:rPr lang="it-IT" sz="1400" dirty="0" smtClean="0">
                <a:solidFill>
                  <a:srgbClr val="404040"/>
                </a:solidFill>
                <a:sym typeface="Wingdings"/>
              </a:rPr>
              <a:t>        </a:t>
            </a:r>
            <a:r>
              <a:rPr lang="it-IT" sz="1400" i="1" u="sng" dirty="0" smtClean="0">
                <a:solidFill>
                  <a:srgbClr val="404040"/>
                </a:solidFill>
              </a:rPr>
              <a:t>Startups</a:t>
            </a:r>
            <a:r>
              <a:rPr lang="it-IT" sz="1400" i="1" dirty="0" smtClean="0">
                <a:solidFill>
                  <a:srgbClr val="404040"/>
                </a:solidFill>
              </a:rPr>
              <a:t>:  4</a:t>
            </a:r>
            <a:endParaRPr lang="it-IT" sz="1400" dirty="0">
              <a:solidFill>
                <a:srgbClr val="404040"/>
              </a:solidFill>
            </a:endParaRPr>
          </a:p>
          <a:p>
            <a:pPr marL="361950">
              <a:spcBef>
                <a:spcPct val="20000"/>
              </a:spcBef>
            </a:pPr>
            <a:endParaRPr lang="it-IT" sz="1200" dirty="0">
              <a:solidFill>
                <a:prstClr val="black">
                  <a:lumMod val="75000"/>
                  <a:lumOff val="25000"/>
                </a:prstClr>
              </a:solidFill>
            </a:endParaRPr>
          </a:p>
          <a:p>
            <a:pPr marL="342900" indent="-342900">
              <a:spcBef>
                <a:spcPct val="20000"/>
              </a:spcBef>
              <a:buFontTx/>
              <a:buChar char="•"/>
            </a:pPr>
            <a:r>
              <a:rPr lang="it-IT" sz="2000" b="1" dirty="0">
                <a:solidFill>
                  <a:prstClr val="black"/>
                </a:solidFill>
              </a:rPr>
              <a:t>SpinAREA__</a:t>
            </a:r>
            <a:r>
              <a:rPr lang="en-US" sz="1400" dirty="0">
                <a:solidFill>
                  <a:prstClr val="black">
                    <a:lumMod val="75000"/>
                    <a:lumOff val="25000"/>
                  </a:prstClr>
                </a:solidFill>
              </a:rPr>
              <a:t>Integrated program for the creation and development of tech/knowledge-intensive enterprises, co-funded by Italian Ministry of Economic Development and AREA Science Park.</a:t>
            </a:r>
            <a:endParaRPr lang="it-IT" sz="1400" b="1" dirty="0">
              <a:solidFill>
                <a:prstClr val="black"/>
              </a:solidFill>
            </a:endParaRPr>
          </a:p>
          <a:p>
            <a:pPr marL="1797050">
              <a:spcBef>
                <a:spcPts val="500"/>
              </a:spcBef>
            </a:pPr>
            <a:r>
              <a:rPr lang="it-IT" sz="1400" i="1" u="sng" dirty="0">
                <a:solidFill>
                  <a:srgbClr val="404040"/>
                </a:solidFill>
              </a:rPr>
              <a:t>Projects supported</a:t>
            </a:r>
            <a:r>
              <a:rPr lang="it-IT" sz="1400" i="1" dirty="0">
                <a:solidFill>
                  <a:srgbClr val="404040"/>
                </a:solidFill>
              </a:rPr>
              <a:t>:  47	             </a:t>
            </a:r>
            <a:r>
              <a:rPr lang="it-IT" sz="1400" dirty="0">
                <a:solidFill>
                  <a:srgbClr val="404040"/>
                </a:solidFill>
                <a:sym typeface="Wingdings"/>
              </a:rPr>
              <a:t>	        </a:t>
            </a:r>
            <a:r>
              <a:rPr lang="it-IT" sz="1400" i="1" u="sng" dirty="0">
                <a:solidFill>
                  <a:srgbClr val="404040"/>
                </a:solidFill>
              </a:rPr>
              <a:t>Startups</a:t>
            </a:r>
            <a:r>
              <a:rPr lang="it-IT" sz="1400" i="1" dirty="0">
                <a:solidFill>
                  <a:srgbClr val="404040"/>
                </a:solidFill>
              </a:rPr>
              <a:t>:  </a:t>
            </a:r>
            <a:r>
              <a:rPr lang="it-IT" sz="1400" i="1" dirty="0" smtClean="0">
                <a:solidFill>
                  <a:srgbClr val="404040"/>
                </a:solidFill>
              </a:rPr>
              <a:t>12</a:t>
            </a:r>
          </a:p>
          <a:p>
            <a:pPr marL="1797050">
              <a:spcBef>
                <a:spcPts val="500"/>
              </a:spcBef>
            </a:pPr>
            <a:endParaRPr lang="it-IT" sz="1400" i="1" dirty="0">
              <a:solidFill>
                <a:srgbClr val="404040"/>
              </a:solidFill>
            </a:endParaRPr>
          </a:p>
          <a:p>
            <a:pPr marL="342900" indent="-342900">
              <a:spcBef>
                <a:spcPct val="20000"/>
              </a:spcBef>
              <a:buFontTx/>
              <a:buChar char="•"/>
            </a:pPr>
            <a:r>
              <a:rPr lang="it-IT" sz="2000" b="1" dirty="0" smtClean="0">
                <a:solidFill>
                  <a:prstClr val="black"/>
                </a:solidFill>
              </a:rPr>
              <a:t>IFChallenge__</a:t>
            </a:r>
            <a:r>
              <a:rPr lang="en-US" sz="1400" dirty="0" smtClean="0">
                <a:solidFill>
                  <a:prstClr val="black">
                    <a:lumMod val="75000"/>
                    <a:lumOff val="25000"/>
                  </a:prstClr>
                </a:solidFill>
              </a:rPr>
              <a:t>IF </a:t>
            </a:r>
            <a:r>
              <a:rPr lang="en-US" sz="1400" dirty="0">
                <a:solidFill>
                  <a:prstClr val="black">
                    <a:lumMod val="75000"/>
                    <a:lumOff val="25000"/>
                  </a:prstClr>
                </a:solidFill>
              </a:rPr>
              <a:t>program designed to accelerate the development of entrepreneurial projects, encouraging the creation / growth of innovative businesses, and to identify better startups in which to invest </a:t>
            </a:r>
            <a:r>
              <a:rPr lang="en-US" sz="1400" dirty="0" smtClean="0">
                <a:solidFill>
                  <a:prstClr val="black">
                    <a:lumMod val="75000"/>
                    <a:lumOff val="25000"/>
                  </a:prstClr>
                </a:solidFill>
              </a:rPr>
              <a:t>our own </a:t>
            </a:r>
            <a:r>
              <a:rPr lang="en-US" sz="1400" dirty="0">
                <a:solidFill>
                  <a:prstClr val="black">
                    <a:lumMod val="75000"/>
                    <a:lumOff val="25000"/>
                  </a:prstClr>
                </a:solidFill>
              </a:rPr>
              <a:t>resources</a:t>
            </a:r>
            <a:r>
              <a:rPr lang="it-IT" sz="1400" dirty="0" smtClean="0">
                <a:solidFill>
                  <a:prstClr val="black">
                    <a:lumMod val="75000"/>
                    <a:lumOff val="25000"/>
                  </a:prstClr>
                </a:solidFill>
              </a:rPr>
              <a:t>.</a:t>
            </a:r>
          </a:p>
          <a:p>
            <a:pPr marL="1797050">
              <a:spcBef>
                <a:spcPts val="500"/>
              </a:spcBef>
            </a:pPr>
            <a:r>
              <a:rPr lang="it-IT" sz="1400" i="1" u="sng" dirty="0">
                <a:solidFill>
                  <a:srgbClr val="404040"/>
                </a:solidFill>
              </a:rPr>
              <a:t>Projects </a:t>
            </a:r>
            <a:r>
              <a:rPr lang="it-IT" sz="1400" i="1" u="sng" dirty="0" smtClean="0">
                <a:solidFill>
                  <a:srgbClr val="404040"/>
                </a:solidFill>
              </a:rPr>
              <a:t>supported</a:t>
            </a:r>
            <a:r>
              <a:rPr lang="it-IT" sz="1400" i="1" dirty="0" smtClean="0">
                <a:solidFill>
                  <a:srgbClr val="404040"/>
                </a:solidFill>
              </a:rPr>
              <a:t>:  12</a:t>
            </a:r>
            <a:r>
              <a:rPr lang="it-IT" sz="1400" i="1" dirty="0">
                <a:solidFill>
                  <a:srgbClr val="404040"/>
                </a:solidFill>
              </a:rPr>
              <a:t>	             </a:t>
            </a:r>
            <a:r>
              <a:rPr lang="it-IT" sz="1400" dirty="0">
                <a:solidFill>
                  <a:srgbClr val="404040"/>
                </a:solidFill>
                <a:sym typeface="Wingdings"/>
              </a:rPr>
              <a:t>	</a:t>
            </a:r>
            <a:r>
              <a:rPr lang="it-IT" sz="1400" dirty="0" smtClean="0">
                <a:solidFill>
                  <a:srgbClr val="404040"/>
                </a:solidFill>
                <a:sym typeface="Wingdings"/>
              </a:rPr>
              <a:t>        </a:t>
            </a:r>
            <a:r>
              <a:rPr lang="it-IT" sz="1400" i="1" u="sng" dirty="0" smtClean="0">
                <a:solidFill>
                  <a:srgbClr val="404040"/>
                </a:solidFill>
              </a:rPr>
              <a:t>Startups</a:t>
            </a:r>
            <a:r>
              <a:rPr lang="it-IT" sz="1400" i="1" dirty="0" smtClean="0">
                <a:solidFill>
                  <a:srgbClr val="404040"/>
                </a:solidFill>
              </a:rPr>
              <a:t>:  3</a:t>
            </a:r>
            <a:endParaRPr lang="it-IT" sz="1400" i="1" dirty="0">
              <a:solidFill>
                <a:srgbClr val="404040"/>
              </a:solidFill>
            </a:endParaRPr>
          </a:p>
        </p:txBody>
      </p:sp>
    </p:spTree>
    <p:extLst>
      <p:ext uri="{BB962C8B-B14F-4D97-AF65-F5344CB8AC3E}">
        <p14:creationId xmlns:p14="http://schemas.microsoft.com/office/powerpoint/2010/main" val="32258462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CasellaDiTesto 12"/>
          <p:cNvSpPr txBox="1"/>
          <p:nvPr/>
        </p:nvSpPr>
        <p:spPr>
          <a:xfrm>
            <a:off x="249257" y="434909"/>
            <a:ext cx="8496000" cy="597087"/>
          </a:xfrm>
          <a:prstGeom prst="rect">
            <a:avLst/>
          </a:prstGeom>
          <a:noFill/>
        </p:spPr>
        <p:txBody>
          <a:bodyPr wrap="square" rtlCol="0">
            <a:spAutoFit/>
          </a:bodyPr>
          <a:lstStyle/>
          <a:p>
            <a:pPr>
              <a:lnSpc>
                <a:spcPct val="80000"/>
              </a:lnSpc>
            </a:pPr>
            <a:r>
              <a:rPr lang="it-IT" sz="4000" dirty="0" smtClean="0">
                <a:solidFill>
                  <a:schemeClr val="tx1">
                    <a:lumMod val="75000"/>
                    <a:lumOff val="25000"/>
                  </a:schemeClr>
                </a:solidFill>
                <a:cs typeface="Arial Narrow"/>
              </a:rPr>
              <a:t>RESULTS (UP TO NOW)</a:t>
            </a:r>
            <a:endParaRPr lang="it-IT" sz="4000" dirty="0">
              <a:solidFill>
                <a:schemeClr val="tx1">
                  <a:lumMod val="75000"/>
                  <a:lumOff val="25000"/>
                </a:schemeClr>
              </a:solidFill>
              <a:cs typeface="Arial Narrow"/>
            </a:endParaRPr>
          </a:p>
        </p:txBody>
      </p:sp>
      <p:grpSp>
        <p:nvGrpSpPr>
          <p:cNvPr id="8" name="Gruppo 7"/>
          <p:cNvGrpSpPr/>
          <p:nvPr/>
        </p:nvGrpSpPr>
        <p:grpSpPr>
          <a:xfrm>
            <a:off x="611560" y="1844824"/>
            <a:ext cx="7945259" cy="3535362"/>
            <a:chOff x="740611" y="1844824"/>
            <a:chExt cx="7945259" cy="3535362"/>
          </a:xfrm>
        </p:grpSpPr>
        <p:grpSp>
          <p:nvGrpSpPr>
            <p:cNvPr id="5" name="Gruppo 4"/>
            <p:cNvGrpSpPr/>
            <p:nvPr/>
          </p:nvGrpSpPr>
          <p:grpSpPr>
            <a:xfrm>
              <a:off x="4964080" y="1863065"/>
              <a:ext cx="1794473" cy="2870790"/>
              <a:chOff x="4921123" y="1863065"/>
              <a:chExt cx="1794473" cy="2870790"/>
            </a:xfrm>
          </p:grpSpPr>
          <p:sp>
            <p:nvSpPr>
              <p:cNvPr id="17" name="CasellaDiTesto 4"/>
              <p:cNvSpPr txBox="1">
                <a:spLocks noChangeArrowheads="1"/>
              </p:cNvSpPr>
              <p:nvPr/>
            </p:nvSpPr>
            <p:spPr bwMode="auto">
              <a:xfrm>
                <a:off x="4988475" y="4149080"/>
                <a:ext cx="165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0"/>
                  </a:spcBef>
                </a:pPr>
                <a:r>
                  <a:rPr lang="it-IT" altLang="it-IT" sz="1600" b="1" dirty="0" smtClean="0">
                    <a:latin typeface="+mn-lt"/>
                  </a:rPr>
                  <a:t>START UP SUPPORTED</a:t>
                </a:r>
                <a:endParaRPr lang="it-IT" altLang="it-IT" sz="1600" b="1" dirty="0">
                  <a:latin typeface="+mn-lt"/>
                </a:endParaRPr>
              </a:p>
            </p:txBody>
          </p:sp>
          <p:pic>
            <p:nvPicPr>
              <p:cNvPr id="19" name="Immagine 18"/>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73574" t="5824" b="6205"/>
              <a:stretch/>
            </p:blipFill>
            <p:spPr>
              <a:xfrm>
                <a:off x="4921123" y="1863065"/>
                <a:ext cx="1794473" cy="1756977"/>
              </a:xfrm>
              <a:prstGeom prst="rect">
                <a:avLst/>
              </a:prstGeom>
            </p:spPr>
          </p:pic>
          <p:sp>
            <p:nvSpPr>
              <p:cNvPr id="22" name="CasellaDiTesto 21"/>
              <p:cNvSpPr txBox="1"/>
              <p:nvPr/>
            </p:nvSpPr>
            <p:spPr>
              <a:xfrm>
                <a:off x="5261672" y="3465509"/>
                <a:ext cx="1108800" cy="769441"/>
              </a:xfrm>
              <a:prstGeom prst="rect">
                <a:avLst/>
              </a:prstGeom>
              <a:noFill/>
            </p:spPr>
            <p:txBody>
              <a:bodyPr wrap="square" rtlCol="0">
                <a:spAutoFit/>
              </a:bodyPr>
              <a:lstStyle/>
              <a:p>
                <a:pPr algn="ctr"/>
                <a:r>
                  <a:rPr lang="it-IT" sz="4400" b="1" dirty="0" smtClean="0">
                    <a:solidFill>
                      <a:srgbClr val="FF6600"/>
                    </a:solidFill>
                  </a:rPr>
                  <a:t>50</a:t>
                </a:r>
                <a:endParaRPr lang="it-IT" sz="4400" b="1" dirty="0">
                  <a:solidFill>
                    <a:srgbClr val="FF6600"/>
                  </a:solidFill>
                </a:endParaRPr>
              </a:p>
            </p:txBody>
          </p:sp>
        </p:grpSp>
        <p:grpSp>
          <p:nvGrpSpPr>
            <p:cNvPr id="7" name="Gruppo 6"/>
            <p:cNvGrpSpPr/>
            <p:nvPr/>
          </p:nvGrpSpPr>
          <p:grpSpPr>
            <a:xfrm>
              <a:off x="740611" y="1863065"/>
              <a:ext cx="1837864" cy="3117012"/>
              <a:chOff x="740611" y="1863065"/>
              <a:chExt cx="1837864" cy="3117012"/>
            </a:xfrm>
          </p:grpSpPr>
          <p:sp>
            <p:nvSpPr>
              <p:cNvPr id="16" name="CasellaDiTesto 2"/>
              <p:cNvSpPr txBox="1">
                <a:spLocks noChangeArrowheads="1"/>
              </p:cNvSpPr>
              <p:nvPr/>
            </p:nvSpPr>
            <p:spPr bwMode="auto">
              <a:xfrm>
                <a:off x="893006" y="4149080"/>
                <a:ext cx="15255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0"/>
                  </a:spcBef>
                </a:pPr>
                <a:r>
                  <a:rPr lang="it-IT" altLang="it-IT" sz="1600" b="1" dirty="0" smtClean="0">
                    <a:latin typeface="+mn-lt"/>
                  </a:rPr>
                  <a:t>PROJECT </a:t>
                </a:r>
              </a:p>
              <a:p>
                <a:pPr algn="ctr" eaLnBrk="1" hangingPunct="1">
                  <a:spcBef>
                    <a:spcPct val="0"/>
                  </a:spcBef>
                </a:pPr>
                <a:r>
                  <a:rPr lang="it-IT" altLang="it-IT" sz="1600" b="1" dirty="0" smtClean="0">
                    <a:latin typeface="+mn-lt"/>
                  </a:rPr>
                  <a:t>IDEAS EVALUATED</a:t>
                </a:r>
                <a:endParaRPr lang="it-IT" altLang="it-IT" sz="1600" b="1" dirty="0">
                  <a:latin typeface="+mn-lt"/>
                </a:endParaRPr>
              </a:p>
            </p:txBody>
          </p:sp>
          <p:sp>
            <p:nvSpPr>
              <p:cNvPr id="20" name="CasellaDiTesto 19"/>
              <p:cNvSpPr txBox="1"/>
              <p:nvPr/>
            </p:nvSpPr>
            <p:spPr>
              <a:xfrm>
                <a:off x="827768" y="3465509"/>
                <a:ext cx="1656000" cy="769441"/>
              </a:xfrm>
              <a:prstGeom prst="rect">
                <a:avLst/>
              </a:prstGeom>
              <a:noFill/>
            </p:spPr>
            <p:txBody>
              <a:bodyPr wrap="square" rtlCol="0">
                <a:spAutoFit/>
              </a:bodyPr>
              <a:lstStyle/>
              <a:p>
                <a:pPr algn="ctr"/>
                <a:r>
                  <a:rPr lang="it-IT" sz="4400" b="1" dirty="0" smtClean="0">
                    <a:solidFill>
                      <a:srgbClr val="FF6600"/>
                    </a:solidFill>
                  </a:rPr>
                  <a:t>1700+</a:t>
                </a:r>
                <a:endParaRPr lang="it-IT" sz="4400" b="1" dirty="0">
                  <a:solidFill>
                    <a:srgbClr val="FF6600"/>
                  </a:solidFill>
                </a:endParaRPr>
              </a:p>
            </p:txBody>
          </p:sp>
          <p:pic>
            <p:nvPicPr>
              <p:cNvPr id="23" name="Immagine 22"/>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36723" t="5824" r="36212" b="6205"/>
              <a:stretch/>
            </p:blipFill>
            <p:spPr>
              <a:xfrm>
                <a:off x="740611" y="1863065"/>
                <a:ext cx="1837864" cy="1756977"/>
              </a:xfrm>
              <a:prstGeom prst="rect">
                <a:avLst/>
              </a:prstGeom>
            </p:spPr>
          </p:pic>
        </p:grpSp>
        <p:grpSp>
          <p:nvGrpSpPr>
            <p:cNvPr id="6" name="Gruppo 5"/>
            <p:cNvGrpSpPr/>
            <p:nvPr/>
          </p:nvGrpSpPr>
          <p:grpSpPr>
            <a:xfrm>
              <a:off x="2883541" y="1863065"/>
              <a:ext cx="1800000" cy="3117012"/>
              <a:chOff x="2913302" y="1863065"/>
              <a:chExt cx="1800000" cy="3117012"/>
            </a:xfrm>
          </p:grpSpPr>
          <p:sp>
            <p:nvSpPr>
              <p:cNvPr id="18" name="CasellaDiTesto 3"/>
              <p:cNvSpPr txBox="1">
                <a:spLocks noChangeArrowheads="1"/>
              </p:cNvSpPr>
              <p:nvPr/>
            </p:nvSpPr>
            <p:spPr bwMode="auto">
              <a:xfrm>
                <a:off x="2913302" y="4149080"/>
                <a:ext cx="1800000"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0"/>
                  </a:spcBef>
                </a:pPr>
                <a:r>
                  <a:rPr lang="it-IT" altLang="it-IT" sz="1600" b="1" dirty="0" smtClean="0">
                    <a:latin typeface="+mn-lt"/>
                  </a:rPr>
                  <a:t>ENTREPRENEURIAL PROJECTS SUPPORTED</a:t>
                </a:r>
                <a:endParaRPr lang="it-IT" altLang="it-IT" sz="1600" b="1" dirty="0">
                  <a:latin typeface="+mn-lt"/>
                </a:endParaRPr>
              </a:p>
            </p:txBody>
          </p:sp>
          <p:sp>
            <p:nvSpPr>
              <p:cNvPr id="21" name="CasellaDiTesto 20"/>
              <p:cNvSpPr txBox="1"/>
              <p:nvPr/>
            </p:nvSpPr>
            <p:spPr>
              <a:xfrm>
                <a:off x="3266302" y="3465509"/>
                <a:ext cx="1108800" cy="769441"/>
              </a:xfrm>
              <a:prstGeom prst="rect">
                <a:avLst/>
              </a:prstGeom>
              <a:noFill/>
            </p:spPr>
            <p:txBody>
              <a:bodyPr wrap="square" rtlCol="0">
                <a:spAutoFit/>
              </a:bodyPr>
              <a:lstStyle/>
              <a:p>
                <a:pPr algn="ctr"/>
                <a:r>
                  <a:rPr lang="it-IT" sz="4400" b="1" dirty="0" smtClean="0">
                    <a:solidFill>
                      <a:srgbClr val="FF6600"/>
                    </a:solidFill>
                  </a:rPr>
                  <a:t>285</a:t>
                </a:r>
                <a:endParaRPr lang="it-IT" sz="4400" b="1" dirty="0">
                  <a:solidFill>
                    <a:srgbClr val="FF6600"/>
                  </a:solidFill>
                </a:endParaRPr>
              </a:p>
            </p:txBody>
          </p:sp>
          <p:pic>
            <p:nvPicPr>
              <p:cNvPr id="24" name="Immagine 2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5824" r="74171" b="6205"/>
              <a:stretch/>
            </p:blipFill>
            <p:spPr>
              <a:xfrm>
                <a:off x="2941066" y="1863065"/>
                <a:ext cx="1753933" cy="1756977"/>
              </a:xfrm>
              <a:prstGeom prst="rect">
                <a:avLst/>
              </a:prstGeom>
            </p:spPr>
          </p:pic>
        </p:grpSp>
        <p:grpSp>
          <p:nvGrpSpPr>
            <p:cNvPr id="4" name="Gruppo 3"/>
            <p:cNvGrpSpPr/>
            <p:nvPr/>
          </p:nvGrpSpPr>
          <p:grpSpPr>
            <a:xfrm>
              <a:off x="6931937" y="1844824"/>
              <a:ext cx="1753933" cy="3535362"/>
              <a:chOff x="6931937" y="1844824"/>
              <a:chExt cx="1753933" cy="3535362"/>
            </a:xfrm>
          </p:grpSpPr>
          <p:sp>
            <p:nvSpPr>
              <p:cNvPr id="25" name="CasellaDiTesto 4"/>
              <p:cNvSpPr txBox="1">
                <a:spLocks noChangeArrowheads="1"/>
              </p:cNvSpPr>
              <p:nvPr/>
            </p:nvSpPr>
            <p:spPr bwMode="auto">
              <a:xfrm>
                <a:off x="7048811" y="4149080"/>
                <a:ext cx="152552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1400">
                    <a:solidFill>
                      <a:schemeClr val="tx1"/>
                    </a:solidFill>
                    <a:latin typeface="Arial" pitchFamily="34" charset="0"/>
                  </a:defRPr>
                </a:lvl1pPr>
                <a:lvl2pPr marL="742950" indent="-285750" eaLnBrk="0" hangingPunct="0">
                  <a:spcBef>
                    <a:spcPct val="20000"/>
                  </a:spcBef>
                  <a:buChar char="•"/>
                  <a:defRPr sz="1400">
                    <a:solidFill>
                      <a:schemeClr val="tx1"/>
                    </a:solidFill>
                    <a:latin typeface="Arial" pitchFamily="34" charset="0"/>
                  </a:defRPr>
                </a:lvl2pPr>
                <a:lvl3pPr marL="1143000" indent="-228600" eaLnBrk="0" hangingPunct="0">
                  <a:spcBef>
                    <a:spcPct val="20000"/>
                  </a:spcBef>
                  <a:buChar char="-"/>
                  <a:defRPr sz="1400">
                    <a:solidFill>
                      <a:schemeClr val="tx1"/>
                    </a:solidFill>
                    <a:latin typeface="Arial" pitchFamily="34" charset="0"/>
                    <a:sym typeface="Wingdings" pitchFamily="2" charset="2"/>
                  </a:defRPr>
                </a:lvl3pPr>
                <a:lvl4pPr marL="1600200" indent="-228600" eaLnBrk="0" hangingPunct="0">
                  <a:spcBef>
                    <a:spcPct val="20000"/>
                  </a:spcBef>
                  <a:buChar char="–"/>
                  <a:defRPr sz="1400">
                    <a:solidFill>
                      <a:schemeClr val="tx1"/>
                    </a:solidFill>
                    <a:latin typeface="Arial" pitchFamily="34" charset="0"/>
                  </a:defRPr>
                </a:lvl4pPr>
                <a:lvl5pPr marL="2057400" indent="-228600" eaLnBrk="0" hangingPunct="0">
                  <a:spcBef>
                    <a:spcPct val="20000"/>
                  </a:spcBef>
                  <a:buChar char="»"/>
                  <a:defRPr sz="1400">
                    <a:solidFill>
                      <a:schemeClr val="tx1"/>
                    </a:solidFill>
                    <a:latin typeface="Arial" pitchFamily="34" charset="0"/>
                  </a:defRPr>
                </a:lvl5pPr>
                <a:lvl6pPr marL="2514600" indent="-228600" eaLnBrk="0" fontAlgn="base" hangingPunct="0">
                  <a:spcBef>
                    <a:spcPct val="20000"/>
                  </a:spcBef>
                  <a:spcAft>
                    <a:spcPct val="0"/>
                  </a:spcAft>
                  <a:buChar char="»"/>
                  <a:defRPr sz="1400">
                    <a:solidFill>
                      <a:schemeClr val="tx1"/>
                    </a:solidFill>
                    <a:latin typeface="Arial" pitchFamily="34" charset="0"/>
                  </a:defRPr>
                </a:lvl6pPr>
                <a:lvl7pPr marL="2971800" indent="-228600" eaLnBrk="0" fontAlgn="base" hangingPunct="0">
                  <a:spcBef>
                    <a:spcPct val="20000"/>
                  </a:spcBef>
                  <a:spcAft>
                    <a:spcPct val="0"/>
                  </a:spcAft>
                  <a:buChar char="»"/>
                  <a:defRPr sz="1400">
                    <a:solidFill>
                      <a:schemeClr val="tx1"/>
                    </a:solidFill>
                    <a:latin typeface="Arial" pitchFamily="34" charset="0"/>
                  </a:defRPr>
                </a:lvl7pPr>
                <a:lvl8pPr marL="3429000" indent="-228600" eaLnBrk="0" fontAlgn="base" hangingPunct="0">
                  <a:spcBef>
                    <a:spcPct val="20000"/>
                  </a:spcBef>
                  <a:spcAft>
                    <a:spcPct val="0"/>
                  </a:spcAft>
                  <a:buChar char="»"/>
                  <a:defRPr sz="1400">
                    <a:solidFill>
                      <a:schemeClr val="tx1"/>
                    </a:solidFill>
                    <a:latin typeface="Arial" pitchFamily="34" charset="0"/>
                  </a:defRPr>
                </a:lvl8pPr>
                <a:lvl9pPr marL="3886200" indent="-228600" eaLnBrk="0" fontAlgn="base" hangingPunct="0">
                  <a:spcBef>
                    <a:spcPct val="20000"/>
                  </a:spcBef>
                  <a:spcAft>
                    <a:spcPct val="0"/>
                  </a:spcAft>
                  <a:buChar char="»"/>
                  <a:defRPr sz="1400">
                    <a:solidFill>
                      <a:schemeClr val="tx1"/>
                    </a:solidFill>
                    <a:latin typeface="Arial" pitchFamily="34" charset="0"/>
                  </a:defRPr>
                </a:lvl9pPr>
              </a:lstStyle>
              <a:p>
                <a:pPr algn="ctr" eaLnBrk="1" hangingPunct="1">
                  <a:spcBef>
                    <a:spcPct val="0"/>
                  </a:spcBef>
                </a:pPr>
                <a:r>
                  <a:rPr lang="it-IT" altLang="it-IT" sz="1600" b="1" dirty="0" smtClean="0">
                    <a:latin typeface="+mn-lt"/>
                  </a:rPr>
                  <a:t>INVESTMENTS </a:t>
                </a:r>
                <a:r>
                  <a:rPr lang="it-IT" altLang="it-IT" b="1" dirty="0">
                    <a:latin typeface="+mn-lt"/>
                  </a:rPr>
                  <a:t>public and private </a:t>
                </a:r>
                <a:r>
                  <a:rPr lang="en-US" altLang="it-IT" b="1" dirty="0" smtClean="0">
                    <a:latin typeface="+mn-lt"/>
                  </a:rPr>
                  <a:t>from </a:t>
                </a:r>
                <a:r>
                  <a:rPr lang="en-US" altLang="it-IT" b="1" dirty="0">
                    <a:latin typeface="+mn-lt"/>
                  </a:rPr>
                  <a:t>industrial partner and VC </a:t>
                </a:r>
                <a:r>
                  <a:rPr lang="it-IT" altLang="it-IT" b="1" dirty="0" smtClean="0">
                    <a:latin typeface="+mn-lt"/>
                  </a:rPr>
                  <a:t>(M€)</a:t>
                </a:r>
                <a:endParaRPr lang="it-IT" altLang="it-IT" b="1" dirty="0">
                  <a:latin typeface="+mn-lt"/>
                </a:endParaRPr>
              </a:p>
            </p:txBody>
          </p:sp>
          <p:sp>
            <p:nvSpPr>
              <p:cNvPr id="27" name="CasellaDiTesto 26"/>
              <p:cNvSpPr txBox="1"/>
              <p:nvPr/>
            </p:nvSpPr>
            <p:spPr>
              <a:xfrm>
                <a:off x="7217573" y="3434129"/>
                <a:ext cx="1188000" cy="769441"/>
              </a:xfrm>
              <a:prstGeom prst="rect">
                <a:avLst/>
              </a:prstGeom>
              <a:noFill/>
            </p:spPr>
            <p:txBody>
              <a:bodyPr wrap="square" rtlCol="0">
                <a:spAutoFit/>
              </a:bodyPr>
              <a:lstStyle/>
              <a:p>
                <a:pPr algn="ctr"/>
                <a:r>
                  <a:rPr lang="it-IT" sz="4400" b="1" dirty="0">
                    <a:solidFill>
                      <a:srgbClr val="FF6600"/>
                    </a:solidFill>
                  </a:rPr>
                  <a:t>7</a:t>
                </a:r>
                <a:r>
                  <a:rPr lang="it-IT" sz="4400" b="1" dirty="0" smtClean="0">
                    <a:solidFill>
                      <a:srgbClr val="FF6600"/>
                    </a:solidFill>
                  </a:rPr>
                  <a:t>+</a:t>
                </a:r>
                <a:endParaRPr lang="it-IT" sz="4400" b="1" dirty="0">
                  <a:solidFill>
                    <a:srgbClr val="FF6600"/>
                  </a:solidFill>
                </a:endParaRPr>
              </a:p>
            </p:txBody>
          </p:sp>
          <p:grpSp>
            <p:nvGrpSpPr>
              <p:cNvPr id="3" name="Gruppo 2"/>
              <p:cNvGrpSpPr/>
              <p:nvPr/>
            </p:nvGrpSpPr>
            <p:grpSpPr>
              <a:xfrm>
                <a:off x="6931937" y="1844824"/>
                <a:ext cx="1753933" cy="1756977"/>
                <a:chOff x="6435571" y="1844824"/>
                <a:chExt cx="1753933" cy="1756977"/>
              </a:xfrm>
            </p:grpSpPr>
            <p:pic>
              <p:nvPicPr>
                <p:cNvPr id="28" name="Immagine 27"/>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5824" r="74171" b="6205"/>
                <a:stretch/>
              </p:blipFill>
              <p:spPr>
                <a:xfrm>
                  <a:off x="6435571" y="1844824"/>
                  <a:ext cx="1753933" cy="1756977"/>
                </a:xfrm>
                <a:prstGeom prst="rect">
                  <a:avLst/>
                </a:prstGeom>
              </p:spPr>
            </p:pic>
            <p:pic>
              <p:nvPicPr>
                <p:cNvPr id="1026"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9515" t="4666" r="18999" b="9000"/>
                <a:stretch/>
              </p:blipFill>
              <p:spPr bwMode="auto">
                <a:xfrm>
                  <a:off x="7092958" y="2408312"/>
                  <a:ext cx="448685" cy="63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extLst>
      <p:ext uri="{BB962C8B-B14F-4D97-AF65-F5344CB8AC3E}">
        <p14:creationId xmlns:p14="http://schemas.microsoft.com/office/powerpoint/2010/main" val="7339635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3924"/>
          <a:stretch/>
        </p:blipFill>
        <p:spPr bwMode="auto">
          <a:xfrm>
            <a:off x="1043609" y="2342909"/>
            <a:ext cx="6012000" cy="55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0955" t="-1" b="-4072"/>
          <a:stretch/>
        </p:blipFill>
        <p:spPr bwMode="auto">
          <a:xfrm>
            <a:off x="1043609" y="2852405"/>
            <a:ext cx="3898056" cy="51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24" t="-1285" r="-2" b="-1"/>
          <a:stretch/>
        </p:blipFill>
        <p:spPr bwMode="auto">
          <a:xfrm>
            <a:off x="1043609" y="3460207"/>
            <a:ext cx="7409497" cy="48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arentesi quadra chiusa 2"/>
          <p:cNvSpPr/>
          <p:nvPr/>
        </p:nvSpPr>
        <p:spPr>
          <a:xfrm>
            <a:off x="723600" y="2086400"/>
            <a:ext cx="120441" cy="1585782"/>
          </a:xfrm>
          <a:prstGeom prst="rightBracket">
            <a:avLst/>
          </a:prstGeom>
          <a:ln w="76200" cmpd="sng">
            <a:solidFill>
              <a:srgbClr val="CA803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b="1" dirty="0"/>
          </a:p>
        </p:txBody>
      </p:sp>
    </p:spTree>
    <p:extLst>
      <p:ext uri="{BB962C8B-B14F-4D97-AF65-F5344CB8AC3E}">
        <p14:creationId xmlns:p14="http://schemas.microsoft.com/office/powerpoint/2010/main" val="1551319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9258" y="434909"/>
            <a:ext cx="8640000" cy="597087"/>
          </a:xfrm>
          <a:prstGeom prst="rect">
            <a:avLst/>
          </a:prstGeom>
          <a:noFill/>
        </p:spPr>
        <p:txBody>
          <a:bodyPr wrap="square" rtlCol="0">
            <a:spAutoFit/>
          </a:bodyPr>
          <a:lstStyle/>
          <a:p>
            <a:pPr>
              <a:lnSpc>
                <a:spcPct val="80000"/>
              </a:lnSpc>
            </a:pPr>
            <a:r>
              <a:rPr lang="it-IT" sz="4000" dirty="0" smtClean="0">
                <a:solidFill>
                  <a:schemeClr val="tx1">
                    <a:lumMod val="75000"/>
                    <a:lumOff val="25000"/>
                  </a:schemeClr>
                </a:solidFill>
                <a:cs typeface="Arial Narrow"/>
              </a:rPr>
              <a:t>CURRENT INITIATIVES</a:t>
            </a:r>
            <a:endParaRPr lang="it-IT" sz="4000" dirty="0">
              <a:solidFill>
                <a:schemeClr val="tx1">
                  <a:lumMod val="75000"/>
                  <a:lumOff val="25000"/>
                </a:schemeClr>
              </a:solidFill>
              <a:cs typeface="Arial Narrow"/>
            </a:endParaRPr>
          </a:p>
        </p:txBody>
      </p:sp>
      <p:sp>
        <p:nvSpPr>
          <p:cNvPr id="19" name="Rettangolo 18"/>
          <p:cNvSpPr/>
          <p:nvPr/>
        </p:nvSpPr>
        <p:spPr>
          <a:xfrm>
            <a:off x="8592457" y="4221460"/>
            <a:ext cx="348343" cy="1847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5" name="Rettangolo 34"/>
          <p:cNvSpPr/>
          <p:nvPr/>
        </p:nvSpPr>
        <p:spPr>
          <a:xfrm>
            <a:off x="249258" y="1292834"/>
            <a:ext cx="8691542" cy="4805483"/>
          </a:xfrm>
          <a:prstGeom prst="rect">
            <a:avLst/>
          </a:prstGeom>
        </p:spPr>
        <p:txBody>
          <a:bodyPr wrap="square">
            <a:spAutoFit/>
          </a:bodyPr>
          <a:lstStyle/>
          <a:p>
            <a:pPr marL="342900" indent="-342900">
              <a:lnSpc>
                <a:spcPct val="96000"/>
              </a:lnSpc>
              <a:spcBef>
                <a:spcPct val="20000"/>
              </a:spcBef>
              <a:buFontTx/>
              <a:buChar char="•"/>
            </a:pPr>
            <a:r>
              <a:rPr lang="en-US" sz="2000" b="1" dirty="0">
                <a:solidFill>
                  <a:prstClr val="black"/>
                </a:solidFill>
              </a:rPr>
              <a:t>Business acceleration and consolidation programs, aimed at the entrepreneurial development of projects of cultural value, addressed to cultural, creative and touristic </a:t>
            </a:r>
            <a:r>
              <a:rPr lang="en-US" sz="2000" b="1" dirty="0" smtClean="0">
                <a:solidFill>
                  <a:prstClr val="black"/>
                </a:solidFill>
              </a:rPr>
              <a:t>companies</a:t>
            </a:r>
            <a:r>
              <a:rPr lang="it-IT" sz="2000" b="1" dirty="0" smtClean="0">
                <a:solidFill>
                  <a:prstClr val="black"/>
                </a:solidFill>
              </a:rPr>
              <a:t> </a:t>
            </a:r>
          </a:p>
          <a:p>
            <a:pPr marL="1162050" lvl="1">
              <a:lnSpc>
                <a:spcPct val="96000"/>
              </a:lnSpc>
              <a:spcBef>
                <a:spcPts val="1200"/>
              </a:spcBef>
            </a:pPr>
            <a:r>
              <a:rPr lang="en-US" dirty="0" smtClean="0">
                <a:solidFill>
                  <a:schemeClr val="tx1">
                    <a:lumMod val="75000"/>
                    <a:lumOff val="25000"/>
                  </a:schemeClr>
                </a:solidFill>
              </a:rPr>
              <a:t>The </a:t>
            </a:r>
            <a:r>
              <a:rPr lang="en-US" dirty="0">
                <a:solidFill>
                  <a:schemeClr val="tx1">
                    <a:lumMod val="75000"/>
                    <a:lumOff val="25000"/>
                  </a:schemeClr>
                </a:solidFill>
              </a:rPr>
              <a:t>Friuli Venezia Giulia Region and AREA Science Park have signed a collaboration agreement to contribute to the socio-economic development of the regional production </a:t>
            </a:r>
            <a:r>
              <a:rPr lang="en-US" dirty="0" smtClean="0">
                <a:solidFill>
                  <a:schemeClr val="tx1">
                    <a:lumMod val="75000"/>
                    <a:lumOff val="25000"/>
                  </a:schemeClr>
                </a:solidFill>
              </a:rPr>
              <a:t>context, </a:t>
            </a:r>
            <a:r>
              <a:rPr lang="en-US" dirty="0">
                <a:solidFill>
                  <a:schemeClr val="tx1">
                    <a:lumMod val="75000"/>
                    <a:lumOff val="25000"/>
                  </a:schemeClr>
                </a:solidFill>
              </a:rPr>
              <a:t>promoting the creation of new businesses through the development of business incubation </a:t>
            </a:r>
            <a:r>
              <a:rPr lang="en-US" dirty="0" smtClean="0">
                <a:solidFill>
                  <a:schemeClr val="tx1">
                    <a:lumMod val="75000"/>
                    <a:lumOff val="25000"/>
                  </a:schemeClr>
                </a:solidFill>
              </a:rPr>
              <a:t>activities.</a:t>
            </a:r>
            <a:endParaRPr lang="it-IT" dirty="0">
              <a:solidFill>
                <a:schemeClr val="tx1">
                  <a:lumMod val="75000"/>
                  <a:lumOff val="25000"/>
                </a:schemeClr>
              </a:solidFill>
            </a:endParaRPr>
          </a:p>
          <a:p>
            <a:pPr marL="1162050" lvl="1">
              <a:lnSpc>
                <a:spcPct val="96000"/>
              </a:lnSpc>
              <a:spcBef>
                <a:spcPts val="1800"/>
              </a:spcBef>
            </a:pPr>
            <a:r>
              <a:rPr lang="en-US" dirty="0" smtClean="0">
                <a:solidFill>
                  <a:schemeClr val="tx1">
                    <a:lumMod val="75000"/>
                    <a:lumOff val="25000"/>
                  </a:schemeClr>
                </a:solidFill>
              </a:rPr>
              <a:t>Focus </a:t>
            </a:r>
            <a:r>
              <a:rPr lang="en-US" dirty="0">
                <a:solidFill>
                  <a:schemeClr val="tx1">
                    <a:lumMod val="75000"/>
                    <a:lumOff val="25000"/>
                  </a:schemeClr>
                </a:solidFill>
              </a:rPr>
              <a:t>on FVG's </a:t>
            </a:r>
            <a:r>
              <a:rPr lang="en-US" dirty="0" smtClean="0">
                <a:solidFill>
                  <a:schemeClr val="tx1">
                    <a:lumMod val="75000"/>
                    <a:lumOff val="25000"/>
                  </a:schemeClr>
                </a:solidFill>
              </a:rPr>
              <a:t>CCI, </a:t>
            </a:r>
            <a:r>
              <a:rPr lang="en-US" dirty="0">
                <a:solidFill>
                  <a:schemeClr val="tx1">
                    <a:lumMod val="75000"/>
                    <a:lumOff val="25000"/>
                  </a:schemeClr>
                </a:solidFill>
              </a:rPr>
              <a:t>to be supported through incubation </a:t>
            </a:r>
            <a:r>
              <a:rPr lang="en-US" dirty="0" smtClean="0">
                <a:solidFill>
                  <a:schemeClr val="tx1">
                    <a:lumMod val="75000"/>
                    <a:lumOff val="25000"/>
                  </a:schemeClr>
                </a:solidFill>
              </a:rPr>
              <a:t>services.</a:t>
            </a:r>
            <a:endParaRPr lang="en-US" dirty="0">
              <a:solidFill>
                <a:schemeClr val="tx1">
                  <a:lumMod val="75000"/>
                  <a:lumOff val="25000"/>
                </a:schemeClr>
              </a:solidFill>
            </a:endParaRPr>
          </a:p>
          <a:p>
            <a:pPr marL="1162050" lvl="1">
              <a:lnSpc>
                <a:spcPct val="96000"/>
              </a:lnSpc>
              <a:spcBef>
                <a:spcPts val="1800"/>
              </a:spcBef>
            </a:pPr>
            <a:r>
              <a:rPr lang="en-US" dirty="0">
                <a:solidFill>
                  <a:schemeClr val="tx1">
                    <a:lumMod val="75000"/>
                    <a:lumOff val="25000"/>
                  </a:schemeClr>
                </a:solidFill>
              </a:rPr>
              <a:t>AREA Science Park is the coordinator of the </a:t>
            </a:r>
            <a:r>
              <a:rPr lang="en-US" dirty="0" smtClean="0">
                <a:solidFill>
                  <a:schemeClr val="tx1">
                    <a:lumMod val="75000"/>
                    <a:lumOff val="25000"/>
                  </a:schemeClr>
                </a:solidFill>
              </a:rPr>
              <a:t>activities</a:t>
            </a:r>
            <a:r>
              <a:rPr lang="en-US" dirty="0">
                <a:solidFill>
                  <a:schemeClr val="tx1">
                    <a:lumMod val="75000"/>
                    <a:lumOff val="25000"/>
                  </a:schemeClr>
                </a:solidFill>
              </a:rPr>
              <a:t>, </a:t>
            </a:r>
            <a:r>
              <a:rPr lang="en-US" dirty="0" smtClean="0">
                <a:solidFill>
                  <a:schemeClr val="tx1">
                    <a:lumMod val="75000"/>
                    <a:lumOff val="25000"/>
                  </a:schemeClr>
                </a:solidFill>
              </a:rPr>
              <a:t>involves </a:t>
            </a:r>
            <a:r>
              <a:rPr lang="en-US" dirty="0">
                <a:solidFill>
                  <a:schemeClr val="tx1">
                    <a:lumMod val="75000"/>
                    <a:lumOff val="25000"/>
                  </a:schemeClr>
                </a:solidFill>
              </a:rPr>
              <a:t>4 regional certified </a:t>
            </a:r>
            <a:r>
              <a:rPr lang="en-US" dirty="0" smtClean="0">
                <a:solidFill>
                  <a:schemeClr val="tx1">
                    <a:lumMod val="75000"/>
                    <a:lumOff val="25000"/>
                  </a:schemeClr>
                </a:solidFill>
              </a:rPr>
              <a:t>incubators.</a:t>
            </a:r>
            <a:endParaRPr lang="en-US" dirty="0">
              <a:solidFill>
                <a:schemeClr val="tx1">
                  <a:lumMod val="75000"/>
                  <a:lumOff val="25000"/>
                </a:schemeClr>
              </a:solidFill>
            </a:endParaRPr>
          </a:p>
          <a:p>
            <a:pPr marL="1162050" lvl="1">
              <a:lnSpc>
                <a:spcPct val="96000"/>
              </a:lnSpc>
              <a:spcBef>
                <a:spcPts val="1800"/>
              </a:spcBef>
            </a:pPr>
            <a:r>
              <a:rPr lang="en-US" dirty="0">
                <a:solidFill>
                  <a:schemeClr val="tx1">
                    <a:lumMod val="75000"/>
                    <a:lumOff val="25000"/>
                  </a:schemeClr>
                </a:solidFill>
              </a:rPr>
              <a:t>The programs are funded under the Community Programming POR FESR FVG 2014-2020. Calls issued directly by the </a:t>
            </a:r>
            <a:r>
              <a:rPr lang="en-US" dirty="0" smtClean="0">
                <a:solidFill>
                  <a:schemeClr val="tx1">
                    <a:lumMod val="75000"/>
                    <a:lumOff val="25000"/>
                  </a:schemeClr>
                </a:solidFill>
              </a:rPr>
              <a:t>Region: </a:t>
            </a:r>
          </a:p>
          <a:p>
            <a:pPr marL="1700213" lvl="2" indent="-361950">
              <a:lnSpc>
                <a:spcPct val="96000"/>
              </a:lnSpc>
              <a:spcBef>
                <a:spcPct val="20000"/>
              </a:spcBef>
              <a:buFont typeface="Wingdings" panose="05000000000000000000" pitchFamily="2" charset="2"/>
              <a:buChar char="Ø"/>
              <a:tabLst>
                <a:tab pos="1704975" algn="l"/>
              </a:tabLst>
            </a:pPr>
            <a:r>
              <a:rPr lang="en-US" sz="1600" i="1" dirty="0" smtClean="0">
                <a:solidFill>
                  <a:schemeClr val="tx1">
                    <a:lumMod val="75000"/>
                    <a:lumOff val="25000"/>
                  </a:schemeClr>
                </a:solidFill>
                <a:cs typeface="Arial" panose="020B0604020202020204" pitchFamily="34" charset="0"/>
              </a:rPr>
              <a:t>I° Call for creative cultural enterprises Action Line 2.1.b.2 (acceleration and consolidation) opened from October 2017</a:t>
            </a:r>
            <a:endParaRPr lang="it-IT" sz="1600" dirty="0" smtClean="0">
              <a:solidFill>
                <a:schemeClr val="tx1">
                  <a:lumMod val="75000"/>
                  <a:lumOff val="25000"/>
                </a:scheme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48" y="2600968"/>
            <a:ext cx="54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Risultati immagini per cultura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548" y="3465064"/>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Risultati immagini per financ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4" name="AutoShape 12" descr="Risultati immagini per financ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5" name="AutoShape 15" descr="Risultati immagini per financ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pic>
        <p:nvPicPr>
          <p:cNvPr id="7185" name="Picture 17" descr="Immagine correlata"/>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749298" y="4185144"/>
            <a:ext cx="5265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Risultati immagini per funding icon"/>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693457" y="4905224"/>
            <a:ext cx="638183"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69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arentesi quadra chiusa 2"/>
          <p:cNvSpPr/>
          <p:nvPr/>
        </p:nvSpPr>
        <p:spPr>
          <a:xfrm>
            <a:off x="723600" y="2086400"/>
            <a:ext cx="120441" cy="1585782"/>
          </a:xfrm>
          <a:prstGeom prst="rightBracket">
            <a:avLst/>
          </a:prstGeom>
          <a:ln w="76200" cmpd="sng">
            <a:solidFill>
              <a:srgbClr val="CA803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b="1" dirty="0"/>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3924"/>
          <a:stretch/>
        </p:blipFill>
        <p:spPr bwMode="auto">
          <a:xfrm>
            <a:off x="1043609" y="2342909"/>
            <a:ext cx="6012000" cy="55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78" t="175" b="-1"/>
          <a:stretch/>
        </p:blipFill>
        <p:spPr bwMode="auto">
          <a:xfrm>
            <a:off x="1092994" y="2925763"/>
            <a:ext cx="3926527" cy="4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30" t="-3210" r="-1"/>
          <a:stretch/>
        </p:blipFill>
        <p:spPr bwMode="auto">
          <a:xfrm>
            <a:off x="1043609" y="2868280"/>
            <a:ext cx="7730788" cy="53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t="-2483" b="-1"/>
          <a:stretch/>
        </p:blipFill>
        <p:spPr bwMode="auto">
          <a:xfrm>
            <a:off x="983456" y="3381375"/>
            <a:ext cx="8162925" cy="67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5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arentesi quadra chiusa 2"/>
          <p:cNvSpPr/>
          <p:nvPr/>
        </p:nvSpPr>
        <p:spPr>
          <a:xfrm>
            <a:off x="723600" y="2086400"/>
            <a:ext cx="120441" cy="1585782"/>
          </a:xfrm>
          <a:prstGeom prst="rightBracket">
            <a:avLst/>
          </a:prstGeom>
          <a:ln w="76200" cmpd="sng">
            <a:solidFill>
              <a:srgbClr val="CA803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b="1" dirty="0"/>
          </a:p>
        </p:txBody>
      </p:sp>
      <p:pic>
        <p:nvPicPr>
          <p:cNvPr id="5123"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71" t="867"/>
          <a:stretch/>
        </p:blipFill>
        <p:spPr bwMode="auto">
          <a:xfrm>
            <a:off x="1042127" y="2930525"/>
            <a:ext cx="2994024"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magine 5"/>
          <p:cNvPicPr>
            <a:picLocks noChangeAspect="1"/>
          </p:cNvPicPr>
          <p:nvPr/>
        </p:nvPicPr>
        <p:blipFill>
          <a:blip r:embed="rId6"/>
          <a:stretch>
            <a:fillRect/>
          </a:stretch>
        </p:blipFill>
        <p:spPr>
          <a:xfrm>
            <a:off x="1042127" y="2347626"/>
            <a:ext cx="2504258" cy="582899"/>
          </a:xfrm>
          <a:prstGeom prst="rect">
            <a:avLst/>
          </a:prstGeom>
        </p:spPr>
      </p:pic>
    </p:spTree>
    <p:extLst>
      <p:ext uri="{BB962C8B-B14F-4D97-AF65-F5344CB8AC3E}">
        <p14:creationId xmlns:p14="http://schemas.microsoft.com/office/powerpoint/2010/main" val="4170732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627784" y="3386584"/>
            <a:ext cx="3888432" cy="2997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49258" y="404664"/>
            <a:ext cx="8640000" cy="546625"/>
          </a:xfrm>
          <a:prstGeom prst="rect">
            <a:avLst/>
          </a:prstGeom>
          <a:noFill/>
        </p:spPr>
        <p:txBody>
          <a:bodyPr wrap="square" rtlCol="0">
            <a:spAutoFit/>
          </a:bodyPr>
          <a:lstStyle/>
          <a:p>
            <a:pPr>
              <a:lnSpc>
                <a:spcPct val="80000"/>
              </a:lnSpc>
            </a:pPr>
            <a:r>
              <a:rPr lang="en-US" sz="3600" spc="-10" dirty="0" smtClean="0">
                <a:solidFill>
                  <a:schemeClr val="tx1">
                    <a:lumMod val="75000"/>
                    <a:lumOff val="25000"/>
                  </a:schemeClr>
                </a:solidFill>
                <a:cs typeface="Arial Narrow"/>
              </a:rPr>
              <a:t>FUTURE DEVELOPMENTS &amp; OPPORTUNITIES </a:t>
            </a:r>
            <a:endParaRPr lang="en-US" sz="3600" spc="-10" dirty="0">
              <a:solidFill>
                <a:schemeClr val="tx1">
                  <a:lumMod val="75000"/>
                  <a:lumOff val="25000"/>
                </a:schemeClr>
              </a:solidFill>
              <a:cs typeface="Arial Narrow"/>
            </a:endParaRPr>
          </a:p>
        </p:txBody>
      </p:sp>
      <p:sp>
        <p:nvSpPr>
          <p:cNvPr id="35" name="Rettangolo 34"/>
          <p:cNvSpPr/>
          <p:nvPr/>
        </p:nvSpPr>
        <p:spPr>
          <a:xfrm>
            <a:off x="249258" y="1196752"/>
            <a:ext cx="8691542" cy="1998047"/>
          </a:xfrm>
          <a:prstGeom prst="rect">
            <a:avLst/>
          </a:prstGeom>
        </p:spPr>
        <p:txBody>
          <a:bodyPr wrap="square">
            <a:spAutoFit/>
          </a:bodyPr>
          <a:lstStyle/>
          <a:p>
            <a:pPr>
              <a:lnSpc>
                <a:spcPct val="96000"/>
              </a:lnSpc>
              <a:spcBef>
                <a:spcPct val="20000"/>
              </a:spcBef>
              <a:tabLst>
                <a:tab pos="354013" algn="l"/>
              </a:tabLst>
            </a:pPr>
            <a:r>
              <a:rPr lang="it-IT" sz="2400" b="1" dirty="0">
                <a:solidFill>
                  <a:prstClr val="black"/>
                </a:solidFill>
              </a:rPr>
              <a:t>	</a:t>
            </a:r>
            <a:r>
              <a:rPr lang="it-IT" sz="2400" b="1" dirty="0" smtClean="0">
                <a:solidFill>
                  <a:prstClr val="black"/>
                </a:solidFill>
              </a:rPr>
              <a:t>FVG </a:t>
            </a:r>
            <a:r>
              <a:rPr lang="it-IT" sz="2400" b="1" dirty="0">
                <a:solidFill>
                  <a:prstClr val="black"/>
                </a:solidFill>
              </a:rPr>
              <a:t>Cultural </a:t>
            </a:r>
            <a:r>
              <a:rPr lang="it-IT" sz="2400" b="1" dirty="0" smtClean="0">
                <a:solidFill>
                  <a:prstClr val="black"/>
                </a:solidFill>
              </a:rPr>
              <a:t>Incubator </a:t>
            </a:r>
          </a:p>
          <a:p>
            <a:pPr marL="360363">
              <a:lnSpc>
                <a:spcPct val="96000"/>
              </a:lnSpc>
              <a:spcBef>
                <a:spcPct val="20000"/>
              </a:spcBef>
            </a:pPr>
            <a:r>
              <a:rPr lang="en-US" dirty="0" smtClean="0">
                <a:solidFill>
                  <a:schemeClr val="tx1">
                    <a:lumMod val="75000"/>
                    <a:lumOff val="25000"/>
                  </a:schemeClr>
                </a:solidFill>
              </a:rPr>
              <a:t>A possible development is the launch of the FVG Cultural Incubator, </a:t>
            </a:r>
            <a:endParaRPr lang="en-US" dirty="0" smtClean="0">
              <a:solidFill>
                <a:schemeClr val="tx1">
                  <a:lumMod val="75000"/>
                  <a:lumOff val="25000"/>
                </a:schemeClr>
              </a:solidFill>
            </a:endParaRPr>
          </a:p>
          <a:p>
            <a:pPr marL="360363">
              <a:lnSpc>
                <a:spcPct val="96000"/>
              </a:lnSpc>
              <a:spcBef>
                <a:spcPct val="20000"/>
              </a:spcBef>
            </a:pPr>
            <a:r>
              <a:rPr lang="en-US" dirty="0" smtClean="0">
                <a:solidFill>
                  <a:schemeClr val="tx1">
                    <a:lumMod val="75000"/>
                    <a:lumOff val="25000"/>
                  </a:schemeClr>
                </a:solidFill>
              </a:rPr>
              <a:t>an </a:t>
            </a:r>
            <a:r>
              <a:rPr lang="en-US" dirty="0" smtClean="0">
                <a:solidFill>
                  <a:schemeClr val="tx1">
                    <a:lumMod val="75000"/>
                    <a:lumOff val="25000"/>
                  </a:schemeClr>
                </a:solidFill>
              </a:rPr>
              <a:t>initiative of </a:t>
            </a:r>
            <a:r>
              <a:rPr lang="en-US" b="1" dirty="0" smtClean="0">
                <a:solidFill>
                  <a:schemeClr val="tx2"/>
                </a:solidFill>
              </a:rPr>
              <a:t>FVG Region </a:t>
            </a:r>
            <a:r>
              <a:rPr lang="en-US" dirty="0" smtClean="0">
                <a:solidFill>
                  <a:schemeClr val="tx1">
                    <a:lumMod val="75000"/>
                    <a:lumOff val="25000"/>
                  </a:schemeClr>
                </a:solidFill>
              </a:rPr>
              <a:t>together with </a:t>
            </a:r>
            <a:r>
              <a:rPr lang="en-US" b="1" dirty="0" smtClean="0">
                <a:solidFill>
                  <a:schemeClr val="tx1">
                    <a:lumMod val="75000"/>
                    <a:lumOff val="25000"/>
                  </a:schemeClr>
                </a:solidFill>
              </a:rPr>
              <a:t>AREA Science Park</a:t>
            </a:r>
            <a:r>
              <a:rPr lang="en-US" dirty="0" smtClean="0">
                <a:solidFill>
                  <a:schemeClr val="tx1">
                    <a:lumMod val="75000"/>
                    <a:lumOff val="25000"/>
                  </a:schemeClr>
                </a:solidFill>
              </a:rPr>
              <a:t>. </a:t>
            </a:r>
          </a:p>
          <a:p>
            <a:pPr marL="646113" indent="-285750">
              <a:lnSpc>
                <a:spcPct val="96000"/>
              </a:lnSpc>
              <a:spcBef>
                <a:spcPct val="20000"/>
              </a:spcBef>
              <a:buFont typeface="Wingdings" panose="05000000000000000000" pitchFamily="2" charset="2"/>
              <a:buChar char="ü"/>
            </a:pPr>
            <a:r>
              <a:rPr lang="en-US" dirty="0" smtClean="0">
                <a:solidFill>
                  <a:schemeClr val="tx1">
                    <a:lumMod val="75000"/>
                    <a:lumOff val="25000"/>
                  </a:schemeClr>
                </a:solidFill>
              </a:rPr>
              <a:t>The </a:t>
            </a:r>
            <a:r>
              <a:rPr lang="en-US" dirty="0" smtClean="0">
                <a:solidFill>
                  <a:schemeClr val="tx1">
                    <a:lumMod val="75000"/>
                    <a:lumOff val="25000"/>
                  </a:schemeClr>
                </a:solidFill>
              </a:rPr>
              <a:t>initiative would </a:t>
            </a:r>
            <a:r>
              <a:rPr lang="en-US" u="sng" dirty="0" smtClean="0">
                <a:solidFill>
                  <a:schemeClr val="tx1">
                    <a:lumMod val="75000"/>
                    <a:lumOff val="25000"/>
                  </a:schemeClr>
                </a:solidFill>
              </a:rPr>
              <a:t>convey activities and resources focused on ICCs</a:t>
            </a:r>
            <a:r>
              <a:rPr lang="en-US" dirty="0" smtClean="0">
                <a:solidFill>
                  <a:schemeClr val="tx1">
                    <a:lumMod val="75000"/>
                    <a:lumOff val="25000"/>
                  </a:schemeClr>
                </a:solidFill>
              </a:rPr>
              <a:t> and</a:t>
            </a:r>
          </a:p>
          <a:p>
            <a:pPr marL="646113" indent="-285750">
              <a:lnSpc>
                <a:spcPct val="96000"/>
              </a:lnSpc>
              <a:spcBef>
                <a:spcPct val="20000"/>
              </a:spcBef>
              <a:buFont typeface="Wingdings" panose="05000000000000000000" pitchFamily="2" charset="2"/>
              <a:buChar char="ü"/>
            </a:pPr>
            <a:r>
              <a:rPr lang="en-US" dirty="0" smtClean="0">
                <a:solidFill>
                  <a:schemeClr val="tx1">
                    <a:lumMod val="75000"/>
                    <a:lumOff val="25000"/>
                  </a:schemeClr>
                </a:solidFill>
              </a:rPr>
              <a:t>It would </a:t>
            </a:r>
            <a:r>
              <a:rPr lang="en-US" dirty="0" smtClean="0">
                <a:solidFill>
                  <a:schemeClr val="tx1">
                    <a:lumMod val="75000"/>
                    <a:lumOff val="25000"/>
                  </a:schemeClr>
                </a:solidFill>
              </a:rPr>
              <a:t>increase awareness of </a:t>
            </a:r>
            <a:r>
              <a:rPr lang="en-US" u="sng" dirty="0" smtClean="0">
                <a:solidFill>
                  <a:schemeClr val="tx1">
                    <a:lumMod val="75000"/>
                    <a:lumOff val="25000"/>
                  </a:schemeClr>
                </a:solidFill>
              </a:rPr>
              <a:t>GDP growth</a:t>
            </a:r>
            <a:r>
              <a:rPr lang="en-US" dirty="0" smtClean="0">
                <a:solidFill>
                  <a:schemeClr val="tx1">
                    <a:lumMod val="75000"/>
                    <a:lumOff val="25000"/>
                  </a:schemeClr>
                </a:solidFill>
              </a:rPr>
              <a:t> thanks to the close connection between traditional companies and ICCs</a:t>
            </a:r>
          </a:p>
        </p:txBody>
      </p:sp>
      <p:grpSp>
        <p:nvGrpSpPr>
          <p:cNvPr id="5" name="Gruppo 4"/>
          <p:cNvGrpSpPr>
            <a:grpSpLocks noChangeAspect="1"/>
          </p:cNvGrpSpPr>
          <p:nvPr/>
        </p:nvGrpSpPr>
        <p:grpSpPr>
          <a:xfrm>
            <a:off x="2627784" y="3386584"/>
            <a:ext cx="3888432" cy="2997253"/>
            <a:chOff x="2411760" y="2777768"/>
            <a:chExt cx="4320480" cy="3330281"/>
          </a:xfrm>
          <a:solidFill>
            <a:schemeClr val="bg1"/>
          </a:solidFill>
        </p:grpSpPr>
        <p:sp>
          <p:nvSpPr>
            <p:cNvPr id="2" name="Ovale 1"/>
            <p:cNvSpPr/>
            <p:nvPr/>
          </p:nvSpPr>
          <p:spPr>
            <a:xfrm>
              <a:off x="2627764" y="3068960"/>
              <a:ext cx="3888472" cy="2736304"/>
            </a:xfrm>
            <a:prstGeom prst="ellipse">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5" descr="Risultati immagini per cultur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573096"/>
              <a:ext cx="720000" cy="720000"/>
            </a:xfrm>
            <a:prstGeom prst="rect">
              <a:avLst/>
            </a:prstGeom>
            <a:grpFill/>
            <a:extLst/>
          </p:spPr>
        </p:pic>
        <p:pic>
          <p:nvPicPr>
            <p:cNvPr id="1029" name="Picture 5" descr="Risultati immagi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263" y="2777768"/>
              <a:ext cx="720000" cy="720000"/>
            </a:xfrm>
            <a:prstGeom prst="rect">
              <a:avLst/>
            </a:prstGeom>
            <a:grpFill/>
            <a:extLst/>
          </p:spPr>
        </p:pic>
        <p:pic>
          <p:nvPicPr>
            <p:cNvPr id="1031" name="Picture 7" descr="Risultati immagini per art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810" y="2777768"/>
              <a:ext cx="720000" cy="720000"/>
            </a:xfrm>
            <a:prstGeom prst="rect">
              <a:avLst/>
            </a:prstGeom>
            <a:grpFill/>
            <a:extLst/>
          </p:spPr>
        </p:pic>
        <p:pic>
          <p:nvPicPr>
            <p:cNvPr id="1033" name="Picture 9" descr="Risultati immagini per creatività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240" y="3573096"/>
              <a:ext cx="720000" cy="720000"/>
            </a:xfrm>
            <a:prstGeom prst="rect">
              <a:avLst/>
            </a:prstGeom>
            <a:grpFill/>
            <a:extLst/>
          </p:spPr>
        </p:pic>
        <p:pic>
          <p:nvPicPr>
            <p:cNvPr id="1035" name="Picture 11" descr="Immagine correl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037" y="5388049"/>
              <a:ext cx="719999" cy="720000"/>
            </a:xfrm>
            <a:prstGeom prst="rect">
              <a:avLst/>
            </a:prstGeom>
            <a:grpFill/>
            <a:extLst/>
          </p:spPr>
        </p:pic>
        <p:pic>
          <p:nvPicPr>
            <p:cNvPr id="1037" name="Picture 13" descr="Risultati immagini per cinema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80" y="4869240"/>
              <a:ext cx="720000" cy="720000"/>
            </a:xfrm>
            <a:prstGeom prst="rect">
              <a:avLst/>
            </a:prstGeom>
            <a:grpFill/>
            <a:extLst/>
          </p:spPr>
        </p:pic>
        <p:pic>
          <p:nvPicPr>
            <p:cNvPr id="1043" name="Picture 19" descr="Risultati immagini per museum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4869240"/>
              <a:ext cx="720000" cy="720000"/>
            </a:xfrm>
            <a:prstGeom prst="rect">
              <a:avLst/>
            </a:prstGeom>
            <a:grpFill/>
            <a:extLst/>
          </p:spPr>
        </p:pic>
        <p:pic>
          <p:nvPicPr>
            <p:cNvPr id="17" name="Picture 21" descr="Risultati immagini per business groth icon"/>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2000" y="3624986"/>
              <a:ext cx="1260000" cy="1260000"/>
            </a:xfrm>
            <a:prstGeom prst="rect">
              <a:avLst/>
            </a:prstGeom>
            <a:grpFill/>
            <a:extLst/>
          </p:spPr>
        </p:pic>
      </p:grpSp>
      <p:pic>
        <p:nvPicPr>
          <p:cNvPr id="1046" name="Picture 2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291" t="65451" r="75431" b="28516"/>
          <a:stretch/>
        </p:blipFill>
        <p:spPr bwMode="auto">
          <a:xfrm>
            <a:off x="3780000" y="5301209"/>
            <a:ext cx="1584000" cy="19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44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706563" y="1220117"/>
            <a:ext cx="5730875"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49258" y="404664"/>
            <a:ext cx="8640000" cy="546625"/>
          </a:xfrm>
          <a:prstGeom prst="rect">
            <a:avLst/>
          </a:prstGeom>
          <a:noFill/>
        </p:spPr>
        <p:txBody>
          <a:bodyPr wrap="square" rtlCol="0">
            <a:spAutoFit/>
          </a:bodyPr>
          <a:lstStyle/>
          <a:p>
            <a:pPr>
              <a:lnSpc>
                <a:spcPct val="80000"/>
              </a:lnSpc>
            </a:pPr>
            <a:r>
              <a:rPr lang="en-US" sz="3600" spc="-10" dirty="0" smtClean="0">
                <a:solidFill>
                  <a:schemeClr val="tx1">
                    <a:lumMod val="75000"/>
                    <a:lumOff val="25000"/>
                  </a:schemeClr>
                </a:solidFill>
                <a:cs typeface="Arial Narrow"/>
              </a:rPr>
              <a:t>FUTURE DEVELOPMENTS &amp; OPPORTUNITIES </a:t>
            </a:r>
            <a:endParaRPr lang="en-US" sz="3600" spc="-10" dirty="0">
              <a:solidFill>
                <a:schemeClr val="tx1">
                  <a:lumMod val="75000"/>
                  <a:lumOff val="25000"/>
                </a:schemeClr>
              </a:solidFill>
              <a:cs typeface="Arial Narrow"/>
            </a:endParaRPr>
          </a:p>
        </p:txBody>
      </p:sp>
      <p:sp>
        <p:nvSpPr>
          <p:cNvPr id="35" name="Rettangolo 34"/>
          <p:cNvSpPr/>
          <p:nvPr/>
        </p:nvSpPr>
        <p:spPr>
          <a:xfrm>
            <a:off x="249258" y="1052736"/>
            <a:ext cx="8691542" cy="4385816"/>
          </a:xfrm>
          <a:prstGeom prst="rect">
            <a:avLst/>
          </a:prstGeom>
        </p:spPr>
        <p:txBody>
          <a:bodyPr wrap="square">
            <a:spAutoFit/>
          </a:bodyPr>
          <a:lstStyle/>
          <a:p>
            <a:pPr marL="1343025" indent="-981075">
              <a:spcBef>
                <a:spcPts val="1200"/>
              </a:spcBef>
            </a:pPr>
            <a:r>
              <a:rPr lang="en-US" sz="2000" dirty="0" smtClean="0"/>
              <a:t>  </a:t>
            </a:r>
            <a:endParaRPr lang="en-US" sz="2000" dirty="0" smtClean="0"/>
          </a:p>
          <a:p>
            <a:pPr marL="646113" indent="-285750">
              <a:spcBef>
                <a:spcPts val="1200"/>
              </a:spcBef>
              <a:buFont typeface="Wingdings" panose="05000000000000000000" pitchFamily="2" charset="2"/>
              <a:buChar char="ü"/>
            </a:pPr>
            <a:r>
              <a:rPr lang="en-US" dirty="0" smtClean="0"/>
              <a:t>Transform </a:t>
            </a:r>
            <a:r>
              <a:rPr lang="en-US" dirty="0"/>
              <a:t>innovative projects into the cultural field in </a:t>
            </a:r>
            <a:r>
              <a:rPr lang="en-US" u="sng" dirty="0"/>
              <a:t>industrial applications (products and services) by generating economic value</a:t>
            </a:r>
            <a:r>
              <a:rPr lang="en-US" dirty="0"/>
              <a:t> and fostering technology transfer and the creation of new entrepreneurship with high intensity knowledge and high growth potential</a:t>
            </a:r>
            <a:r>
              <a:rPr lang="en-US" dirty="0" smtClean="0"/>
              <a:t>.</a:t>
            </a:r>
          </a:p>
          <a:p>
            <a:pPr marL="1103313" lvl="1" indent="-285750">
              <a:spcBef>
                <a:spcPts val="600"/>
              </a:spcBef>
              <a:buFont typeface="Arial" panose="020B0604020202020204" pitchFamily="34" charset="0"/>
              <a:buChar char="•"/>
            </a:pPr>
            <a:r>
              <a:rPr lang="en-US" sz="1400" dirty="0">
                <a:solidFill>
                  <a:schemeClr val="tx1">
                    <a:lumMod val="75000"/>
                    <a:lumOff val="25000"/>
                  </a:schemeClr>
                </a:solidFill>
              </a:rPr>
              <a:t>p</a:t>
            </a:r>
            <a:r>
              <a:rPr lang="en-US" sz="1400" dirty="0" smtClean="0">
                <a:solidFill>
                  <a:schemeClr val="tx1">
                    <a:lumMod val="75000"/>
                    <a:lumOff val="25000"/>
                  </a:schemeClr>
                </a:solidFill>
              </a:rPr>
              <a:t>roviding </a:t>
            </a:r>
            <a:r>
              <a:rPr lang="en-US" sz="1400" u="sng" dirty="0" smtClean="0">
                <a:solidFill>
                  <a:schemeClr val="tx1">
                    <a:lumMod val="75000"/>
                    <a:lumOff val="25000"/>
                  </a:schemeClr>
                </a:solidFill>
              </a:rPr>
              <a:t>appropriate </a:t>
            </a:r>
            <a:r>
              <a:rPr lang="en-US" sz="1400" u="sng" dirty="0">
                <a:solidFill>
                  <a:schemeClr val="tx1">
                    <a:lumMod val="75000"/>
                    <a:lumOff val="25000"/>
                  </a:schemeClr>
                </a:solidFill>
              </a:rPr>
              <a:t>tools</a:t>
            </a:r>
            <a:r>
              <a:rPr lang="en-US" sz="1400" dirty="0">
                <a:solidFill>
                  <a:schemeClr val="tx1">
                    <a:lumMod val="75000"/>
                    <a:lumOff val="25000"/>
                  </a:schemeClr>
                </a:solidFill>
              </a:rPr>
              <a:t>, enhancing the ability to experiment, innovate and create businesses and facilitate access to funding and an appropriate range of </a:t>
            </a:r>
            <a:r>
              <a:rPr lang="en-US" sz="1400" u="sng" dirty="0" smtClean="0">
                <a:solidFill>
                  <a:schemeClr val="tx1">
                    <a:lumMod val="75000"/>
                    <a:lumOff val="25000"/>
                  </a:schemeClr>
                </a:solidFill>
              </a:rPr>
              <a:t>tech/business skills</a:t>
            </a:r>
            <a:r>
              <a:rPr lang="en-US" sz="1400" dirty="0" smtClean="0">
                <a:solidFill>
                  <a:schemeClr val="tx1">
                    <a:lumMod val="75000"/>
                    <a:lumOff val="25000"/>
                  </a:schemeClr>
                </a:solidFill>
              </a:rPr>
              <a:t>;</a:t>
            </a:r>
          </a:p>
          <a:p>
            <a:pPr marL="1103313" lvl="1" indent="-285750">
              <a:spcBef>
                <a:spcPts val="600"/>
              </a:spcBef>
              <a:buFont typeface="Arial" panose="020B0604020202020204" pitchFamily="34" charset="0"/>
              <a:buChar char="•"/>
            </a:pPr>
            <a:r>
              <a:rPr lang="en-US" sz="1400" u="sng" dirty="0">
                <a:solidFill>
                  <a:schemeClr val="tx1">
                    <a:lumMod val="75000"/>
                    <a:lumOff val="25000"/>
                  </a:schemeClr>
                </a:solidFill>
              </a:rPr>
              <a:t>p</a:t>
            </a:r>
            <a:r>
              <a:rPr lang="en-US" sz="1400" u="sng" dirty="0" smtClean="0">
                <a:solidFill>
                  <a:schemeClr val="tx1">
                    <a:lumMod val="75000"/>
                    <a:lumOff val="25000"/>
                  </a:schemeClr>
                </a:solidFill>
              </a:rPr>
              <a:t>romoting </a:t>
            </a:r>
            <a:r>
              <a:rPr lang="en-US" sz="1400" u="sng" dirty="0">
                <a:solidFill>
                  <a:schemeClr val="tx1">
                    <a:lumMod val="75000"/>
                    <a:lumOff val="25000"/>
                  </a:schemeClr>
                </a:solidFill>
              </a:rPr>
              <a:t>business culture </a:t>
            </a:r>
            <a:r>
              <a:rPr lang="en-US" sz="1400" dirty="0">
                <a:solidFill>
                  <a:schemeClr val="tx1">
                    <a:lumMod val="75000"/>
                    <a:lumOff val="25000"/>
                  </a:schemeClr>
                </a:solidFill>
              </a:rPr>
              <a:t>in the CCI sectors through new tools to fund </a:t>
            </a:r>
            <a:r>
              <a:rPr lang="en-US" sz="1400" u="sng" dirty="0">
                <a:solidFill>
                  <a:schemeClr val="tx1">
                    <a:lumMod val="75000"/>
                    <a:lumOff val="25000"/>
                  </a:schemeClr>
                </a:solidFill>
              </a:rPr>
              <a:t>new entrepreneurial ideas</a:t>
            </a:r>
            <a:r>
              <a:rPr lang="it-IT" sz="1400" dirty="0">
                <a:solidFill>
                  <a:schemeClr val="tx1">
                    <a:lumMod val="75000"/>
                    <a:lumOff val="25000"/>
                  </a:schemeClr>
                </a:solidFill>
              </a:rPr>
              <a:t>.</a:t>
            </a:r>
          </a:p>
          <a:p>
            <a:pPr marL="646113" indent="-285750">
              <a:spcBef>
                <a:spcPts val="600"/>
              </a:spcBef>
              <a:buFont typeface="Wingdings" panose="05000000000000000000" pitchFamily="2" charset="2"/>
              <a:buChar char="ü"/>
            </a:pPr>
            <a:r>
              <a:rPr lang="en-US" u="sng" dirty="0" smtClean="0"/>
              <a:t>Support </a:t>
            </a:r>
            <a:r>
              <a:rPr lang="en-US" u="sng" dirty="0"/>
              <a:t>technological and market development</a:t>
            </a:r>
            <a:r>
              <a:rPr lang="en-US" dirty="0"/>
              <a:t> of businesses, improving their competitiveness and boosting their growth in terms of turnover, employment and </a:t>
            </a:r>
            <a:r>
              <a:rPr lang="en-US" dirty="0" smtClean="0"/>
              <a:t>profitability.</a:t>
            </a:r>
          </a:p>
          <a:p>
            <a:pPr marL="1103313" lvl="1" indent="-285750">
              <a:spcBef>
                <a:spcPts val="600"/>
              </a:spcBef>
              <a:buFont typeface="Arial" panose="020B0604020202020204" pitchFamily="34" charset="0"/>
              <a:buChar char="•"/>
            </a:pPr>
            <a:r>
              <a:rPr lang="en-US" sz="1400" dirty="0">
                <a:solidFill>
                  <a:schemeClr val="tx1">
                    <a:lumMod val="75000"/>
                    <a:lumOff val="25000"/>
                  </a:schemeClr>
                </a:solidFill>
              </a:rPr>
              <a:t>to help cultural and creative industries develop in their local and regional environment, as a platform for launching a stronger global </a:t>
            </a:r>
            <a:r>
              <a:rPr lang="en-US" sz="1400" dirty="0" smtClean="0">
                <a:solidFill>
                  <a:schemeClr val="tx1">
                    <a:lumMod val="75000"/>
                    <a:lumOff val="25000"/>
                  </a:schemeClr>
                </a:solidFill>
              </a:rPr>
              <a:t>presence;</a:t>
            </a:r>
            <a:endParaRPr lang="it-IT" sz="1400" dirty="0">
              <a:solidFill>
                <a:schemeClr val="tx1">
                  <a:lumMod val="75000"/>
                  <a:lumOff val="25000"/>
                </a:schemeClr>
              </a:solidFill>
            </a:endParaRPr>
          </a:p>
          <a:p>
            <a:pPr marL="1103313" lvl="1" indent="-285750">
              <a:spcBef>
                <a:spcPts val="600"/>
              </a:spcBef>
              <a:buFont typeface="Arial" panose="020B0604020202020204" pitchFamily="34" charset="0"/>
              <a:buChar char="•"/>
            </a:pPr>
            <a:r>
              <a:rPr lang="en-US" sz="1400" u="sng" dirty="0" smtClean="0">
                <a:solidFill>
                  <a:schemeClr val="tx1">
                    <a:lumMod val="75000"/>
                    <a:lumOff val="25000"/>
                  </a:schemeClr>
                </a:solidFill>
              </a:rPr>
              <a:t>moving </a:t>
            </a:r>
            <a:r>
              <a:rPr lang="en-US" sz="1400" u="sng" dirty="0">
                <a:solidFill>
                  <a:schemeClr val="tx1">
                    <a:lumMod val="75000"/>
                    <a:lumOff val="25000"/>
                  </a:schemeClr>
                </a:solidFill>
              </a:rPr>
              <a:t>to a creative economy</a:t>
            </a:r>
            <a:r>
              <a:rPr lang="en-US" sz="1400" dirty="0">
                <a:solidFill>
                  <a:schemeClr val="tx1">
                    <a:lumMod val="75000"/>
                    <a:lumOff val="25000"/>
                  </a:schemeClr>
                </a:solidFill>
              </a:rPr>
              <a:t> by catalyzing the repercussions of cultural and creative industries on a whole range of economic and social </a:t>
            </a:r>
            <a:r>
              <a:rPr lang="en-US" sz="1400" dirty="0" smtClean="0">
                <a:solidFill>
                  <a:schemeClr val="tx1">
                    <a:lumMod val="75000"/>
                    <a:lumOff val="25000"/>
                  </a:schemeClr>
                </a:solidFill>
              </a:rPr>
              <a:t>contexts.</a:t>
            </a:r>
            <a:endParaRPr lang="it-IT" sz="1600" dirty="0">
              <a:solidFill>
                <a:schemeClr val="tx1">
                  <a:lumMod val="75000"/>
                  <a:lumOff val="25000"/>
                </a:schemeClr>
              </a:solidFill>
            </a:endParaRPr>
          </a:p>
        </p:txBody>
      </p:sp>
    </p:spTree>
    <p:extLst>
      <p:ext uri="{BB962C8B-B14F-4D97-AF65-F5344CB8AC3E}">
        <p14:creationId xmlns:p14="http://schemas.microsoft.com/office/powerpoint/2010/main" val="2394388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926" y="631516"/>
            <a:ext cx="3029581" cy="290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6"/>
          <p:cNvSpPr txBox="1">
            <a:spLocks noChangeArrowheads="1"/>
          </p:cNvSpPr>
          <p:nvPr/>
        </p:nvSpPr>
        <p:spPr bwMode="auto">
          <a:xfrm>
            <a:off x="509736" y="3854152"/>
            <a:ext cx="4926360" cy="18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dirty="0" smtClean="0">
                <a:latin typeface="+mn-lt"/>
                <a:ea typeface="ＭＳ Ｐゴシック" pitchFamily="34" charset="-128"/>
              </a:rPr>
              <a:t>Fabrizio Rovatti</a:t>
            </a:r>
            <a:r>
              <a:rPr lang="it-IT" sz="1600" dirty="0">
                <a:latin typeface="+mn-lt"/>
                <a:ea typeface="ＭＳ Ｐゴシック" pitchFamily="34" charset="-128"/>
              </a:rPr>
              <a:t/>
            </a:r>
            <a:br>
              <a:rPr lang="it-IT" sz="1600" dirty="0">
                <a:latin typeface="+mn-lt"/>
                <a:ea typeface="ＭＳ Ｐゴシック" pitchFamily="34" charset="-128"/>
              </a:rPr>
            </a:br>
            <a:endParaRPr lang="it-IT" sz="1600" dirty="0" smtClean="0">
              <a:latin typeface="+mn-lt"/>
              <a:ea typeface="ＭＳ Ｐゴシック" pitchFamily="34" charset="-128"/>
            </a:endParaRPr>
          </a:p>
          <a:p>
            <a:pPr eaLnBrk="1" hangingPunct="1"/>
            <a:r>
              <a:rPr lang="it-IT" sz="1400" dirty="0" smtClean="0">
                <a:latin typeface="+mn-lt"/>
                <a:ea typeface="ＭＳ Ｐゴシック" pitchFamily="34" charset="-128"/>
              </a:rPr>
              <a:t>Managing </a:t>
            </a:r>
            <a:r>
              <a:rPr lang="en-US" sz="1400" dirty="0">
                <a:latin typeface="+mn-lt"/>
                <a:ea typeface="ＭＳ Ｐゴシック" pitchFamily="34" charset="-128"/>
              </a:rPr>
              <a:t>D</a:t>
            </a:r>
            <a:r>
              <a:rPr lang="en-US" sz="1400" dirty="0" smtClean="0">
                <a:latin typeface="+mn-lt"/>
                <a:ea typeface="ＭＳ Ｐゴシック" pitchFamily="34" charset="-128"/>
              </a:rPr>
              <a:t>irector – Innovation Factory srl</a:t>
            </a:r>
          </a:p>
          <a:p>
            <a:pPr eaLnBrk="1" hangingPunct="1"/>
            <a:r>
              <a:rPr lang="it-IT" sz="1400" dirty="0" smtClean="0">
                <a:latin typeface="+mn-lt"/>
                <a:ea typeface="ＭＳ Ｐゴシック" pitchFamily="34" charset="-128"/>
              </a:rPr>
              <a:t>AREA </a:t>
            </a:r>
            <a:r>
              <a:rPr lang="it-IT" sz="1400" dirty="0">
                <a:latin typeface="+mn-lt"/>
                <a:ea typeface="ＭＳ Ｐゴシック" pitchFamily="34" charset="-128"/>
              </a:rPr>
              <a:t>di Ricerca Scientifica e Tecnologica </a:t>
            </a:r>
            <a:r>
              <a:rPr lang="it-IT" sz="1400" dirty="0" smtClean="0">
                <a:latin typeface="+mn-lt"/>
                <a:ea typeface="ＭＳ Ｐゴシック" pitchFamily="34" charset="-128"/>
              </a:rPr>
              <a:t>– AREA Science Park</a:t>
            </a:r>
            <a:r>
              <a:rPr lang="it-IT" sz="1400" dirty="0">
                <a:latin typeface="+mn-lt"/>
                <a:ea typeface="ＭＳ Ｐゴシック" pitchFamily="34" charset="-128"/>
              </a:rPr>
              <a:t/>
            </a:r>
            <a:br>
              <a:rPr lang="it-IT" sz="1400" dirty="0">
                <a:latin typeface="+mn-lt"/>
                <a:ea typeface="ＭＳ Ｐゴシック" pitchFamily="34" charset="-128"/>
              </a:rPr>
            </a:br>
            <a:r>
              <a:rPr lang="it-IT" sz="1400" dirty="0">
                <a:latin typeface="+mn-lt"/>
                <a:ea typeface="ＭＳ Ｐゴシック" pitchFamily="34" charset="-128"/>
              </a:rPr>
              <a:t>Padriciano, 99 – 34149 Trieste – Italia/Italy </a:t>
            </a:r>
            <a:br>
              <a:rPr lang="it-IT" sz="1400" dirty="0">
                <a:latin typeface="+mn-lt"/>
                <a:ea typeface="ＭＳ Ｐゴシック" pitchFamily="34" charset="-128"/>
              </a:rPr>
            </a:br>
            <a:r>
              <a:rPr lang="it-IT" sz="1400" dirty="0" smtClean="0">
                <a:latin typeface="+mn-lt"/>
                <a:ea typeface="ＭＳ Ｐゴシック" pitchFamily="34" charset="-128"/>
                <a:hlinkClick r:id="rId5"/>
              </a:rPr>
              <a:t>www.innovationfactory.it</a:t>
            </a:r>
            <a:endParaRPr lang="it-IT" sz="1400" dirty="0" smtClean="0">
              <a:latin typeface="+mn-lt"/>
              <a:ea typeface="ＭＳ Ｐゴシック" pitchFamily="34" charset="-128"/>
            </a:endParaRPr>
          </a:p>
          <a:p>
            <a:pPr eaLnBrk="1" hangingPunct="1"/>
            <a:r>
              <a:rPr lang="it-IT" sz="1400" dirty="0" smtClean="0">
                <a:latin typeface="+mn-lt"/>
                <a:ea typeface="ＭＳ Ｐゴシック" pitchFamily="34" charset="-128"/>
                <a:hlinkClick r:id="rId6"/>
              </a:rPr>
              <a:t>www.areasciencepark.it</a:t>
            </a:r>
            <a:endParaRPr lang="it-IT" sz="1400" dirty="0">
              <a:latin typeface="+mn-lt"/>
              <a:ea typeface="ＭＳ Ｐゴシック" pitchFamily="34" charset="-128"/>
            </a:endParaRPr>
          </a:p>
        </p:txBody>
      </p:sp>
    </p:spTree>
    <p:extLst>
      <p:ext uri="{BB962C8B-B14F-4D97-AF65-F5344CB8AC3E}">
        <p14:creationId xmlns:p14="http://schemas.microsoft.com/office/powerpoint/2010/main" val="3973460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020" y="1124803"/>
            <a:ext cx="4251960" cy="408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2887704" y="5268607"/>
            <a:ext cx="3368592" cy="294183"/>
          </a:xfrm>
          <a:prstGeom prst="rect">
            <a:avLst/>
          </a:prstGeom>
          <a:noFill/>
        </p:spPr>
        <p:txBody>
          <a:bodyPr wrap="square" rtlCol="0">
            <a:spAutoFit/>
          </a:bodyPr>
          <a:lstStyle/>
          <a:p>
            <a:pPr algn="ctr">
              <a:lnSpc>
                <a:spcPct val="80000"/>
              </a:lnSpc>
            </a:pPr>
            <a:r>
              <a:rPr lang="it-IT" sz="1600" dirty="0">
                <a:solidFill>
                  <a:srgbClr val="3E4040"/>
                </a:solidFill>
                <a:cs typeface="Arial Narrow"/>
              </a:rPr>
              <a:t>STARTUP </a:t>
            </a:r>
            <a:r>
              <a:rPr lang="it-IT" sz="1600" dirty="0" smtClean="0">
                <a:solidFill>
                  <a:srgbClr val="3E4040"/>
                </a:solidFill>
                <a:cs typeface="Arial Narrow"/>
              </a:rPr>
              <a:t>INCUBATOR</a:t>
            </a:r>
            <a:endParaRPr lang="it-IT" sz="1600" dirty="0">
              <a:solidFill>
                <a:srgbClr val="3E4040"/>
              </a:solidFill>
              <a:cs typeface="Arial Narrow"/>
            </a:endParaRPr>
          </a:p>
        </p:txBody>
      </p:sp>
    </p:spTree>
    <p:extLst>
      <p:ext uri="{BB962C8B-B14F-4D97-AF65-F5344CB8AC3E}">
        <p14:creationId xmlns:p14="http://schemas.microsoft.com/office/powerpoint/2010/main" val="391650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2212" t="12720" r="26245" b="8045"/>
          <a:stretch/>
        </p:blipFill>
        <p:spPr>
          <a:xfrm>
            <a:off x="279551" y="1988840"/>
            <a:ext cx="2996305" cy="2640967"/>
          </a:xfrm>
          <a:prstGeom prst="rect">
            <a:avLst/>
          </a:prstGeom>
          <a:noFill/>
          <a:ln>
            <a:noFill/>
          </a:ln>
        </p:spPr>
        <p:style>
          <a:lnRef idx="3">
            <a:schemeClr val="lt1"/>
          </a:lnRef>
          <a:fillRef idx="1">
            <a:schemeClr val="accent1"/>
          </a:fillRef>
          <a:effectRef idx="1">
            <a:schemeClr val="accent1"/>
          </a:effectRef>
          <a:fontRef idx="minor">
            <a:schemeClr val="lt1"/>
          </a:fontRef>
        </p:style>
      </p:pic>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17981" t="7006" r="13820" b="17342"/>
          <a:stretch/>
        </p:blipFill>
        <p:spPr>
          <a:xfrm>
            <a:off x="3563888" y="1988840"/>
            <a:ext cx="2951731" cy="2640967"/>
          </a:xfrm>
          <a:prstGeom prst="rect">
            <a:avLst/>
          </a:prstGeom>
          <a:noFill/>
          <a:ln>
            <a:noFill/>
          </a:ln>
        </p:spPr>
        <p:style>
          <a:lnRef idx="3">
            <a:schemeClr val="lt1"/>
          </a:lnRef>
          <a:fillRef idx="1">
            <a:schemeClr val="accent1"/>
          </a:fillRef>
          <a:effectRef idx="1">
            <a:schemeClr val="accent1"/>
          </a:effectRef>
          <a:fontRef idx="minor">
            <a:schemeClr val="lt1"/>
          </a:fontRef>
        </p:style>
      </p:pic>
      <p:cxnSp>
        <p:nvCxnSpPr>
          <p:cNvPr id="5" name="Connettore 1 4"/>
          <p:cNvCxnSpPr/>
          <p:nvPr/>
        </p:nvCxnSpPr>
        <p:spPr>
          <a:xfrm flipV="1">
            <a:off x="6300192" y="4173656"/>
            <a:ext cx="0" cy="942460"/>
          </a:xfrm>
          <a:prstGeom prst="line">
            <a:avLst/>
          </a:prstGeom>
          <a:ln w="19050" cap="flat" cmpd="sng">
            <a:solidFill>
              <a:schemeClr val="bg1">
                <a:lumMod val="75000"/>
              </a:schemeClr>
            </a:solidFill>
            <a:round/>
            <a:tailEnd type="none" w="sm" len="sm"/>
          </a:ln>
          <a:effectLst/>
        </p:spPr>
        <p:style>
          <a:lnRef idx="2">
            <a:schemeClr val="accent1"/>
          </a:lnRef>
          <a:fillRef idx="0">
            <a:schemeClr val="accent1"/>
          </a:fillRef>
          <a:effectRef idx="1">
            <a:schemeClr val="accent1"/>
          </a:effectRef>
          <a:fontRef idx="minor">
            <a:schemeClr val="tx1"/>
          </a:fontRef>
        </p:style>
      </p:cxnSp>
      <p:sp>
        <p:nvSpPr>
          <p:cNvPr id="6" name="CasellaDiTesto 5"/>
          <p:cNvSpPr txBox="1"/>
          <p:nvPr/>
        </p:nvSpPr>
        <p:spPr>
          <a:xfrm>
            <a:off x="3635896" y="4341775"/>
            <a:ext cx="2699171"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smtClean="0">
              <a:ln>
                <a:noFill/>
              </a:ln>
              <a:solidFill>
                <a:prstClr val="black">
                  <a:lumMod val="85000"/>
                  <a:lumOff val="15000"/>
                </a:prstClr>
              </a:solidFill>
              <a:effectLst/>
              <a:uLnTx/>
              <a:uFillTx/>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smtClean="0">
              <a:ln>
                <a:noFill/>
              </a:ln>
              <a:solidFill>
                <a:prstClr val="black">
                  <a:lumMod val="85000"/>
                  <a:lumOff val="15000"/>
                </a:prstClr>
              </a:solidFill>
              <a:effectLst/>
              <a:uLnTx/>
              <a:uFillTx/>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lumMod val="85000"/>
                    <a:lumOff val="15000"/>
                  </a:prstClr>
                </a:solidFill>
                <a:effectLst/>
                <a:uLnTx/>
                <a:uFillTx/>
                <a:latin typeface="Calibri"/>
                <a:ea typeface="+mn-ea"/>
                <a:cs typeface="Calibri"/>
              </a:rPr>
              <a:t>Basovizza </a:t>
            </a:r>
            <a:r>
              <a:rPr kumimoji="0" lang="it-IT" sz="1600" b="1" i="0" u="none" strike="noStrike" kern="1200" cap="none" spc="0" normalizeH="0" baseline="0" noProof="0" dirty="0" smtClean="0">
                <a:ln>
                  <a:noFill/>
                </a:ln>
                <a:solidFill>
                  <a:prstClr val="black">
                    <a:lumMod val="85000"/>
                    <a:lumOff val="15000"/>
                  </a:prstClr>
                </a:solidFill>
                <a:effectLst/>
                <a:uLnTx/>
                <a:uFillTx/>
                <a:latin typeface="Calibri"/>
                <a:ea typeface="+mn-ea"/>
                <a:cs typeface="Calibri"/>
              </a:rPr>
              <a:t>Campus</a:t>
            </a:r>
            <a:endParaRPr kumimoji="0" lang="it-I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cxnSp>
        <p:nvCxnSpPr>
          <p:cNvPr id="7" name="Connettore 1 6"/>
          <p:cNvCxnSpPr/>
          <p:nvPr/>
        </p:nvCxnSpPr>
        <p:spPr>
          <a:xfrm flipV="1">
            <a:off x="3068392" y="4178110"/>
            <a:ext cx="0" cy="942460"/>
          </a:xfrm>
          <a:prstGeom prst="line">
            <a:avLst/>
          </a:prstGeom>
          <a:ln w="19050" cap="flat" cmpd="sng">
            <a:solidFill>
              <a:schemeClr val="bg1">
                <a:lumMod val="75000"/>
              </a:schemeClr>
            </a:solidFill>
            <a:round/>
            <a:tailEnd type="none" w="sm" len="sm"/>
          </a:ln>
          <a:effectLst/>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388692" y="4754078"/>
            <a:ext cx="2699171"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smtClean="0">
                <a:ln>
                  <a:noFill/>
                </a:ln>
                <a:solidFill>
                  <a:prstClr val="black">
                    <a:lumMod val="85000"/>
                    <a:lumOff val="15000"/>
                  </a:prstClr>
                </a:solidFill>
                <a:effectLst/>
                <a:uLnTx/>
                <a:uFillTx/>
                <a:latin typeface="Calibri"/>
                <a:ea typeface="+mn-ea"/>
                <a:cs typeface="Calibri"/>
              </a:rPr>
              <a:t>Padriciano</a:t>
            </a:r>
            <a:r>
              <a:rPr kumimoji="0" lang="it-IT" sz="1600" b="1" i="0" u="none" strike="noStrike" kern="1200" cap="none" spc="0" normalizeH="0" baseline="0" noProof="0" dirty="0" smtClean="0">
                <a:ln>
                  <a:noFill/>
                </a:ln>
                <a:solidFill>
                  <a:prstClr val="black">
                    <a:lumMod val="85000"/>
                    <a:lumOff val="15000"/>
                  </a:prstClr>
                </a:solidFill>
                <a:effectLst/>
                <a:uLnTx/>
                <a:uFillTx/>
                <a:latin typeface="Calibri"/>
                <a:ea typeface="+mn-ea"/>
                <a:cs typeface="Calibri"/>
              </a:rPr>
              <a:t> Campus</a:t>
            </a:r>
            <a:endParaRPr kumimoji="0" lang="it-I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pic>
        <p:nvPicPr>
          <p:cNvPr id="9" name="Picture 2" descr="http://www.medi-share.it/wp-content/uploads/2012/06/technoarea_ingresso.jpg"/>
          <p:cNvPicPr>
            <a:picLocks noChangeAspect="1" noChangeArrowheads="1"/>
          </p:cNvPicPr>
          <p:nvPr/>
        </p:nvPicPr>
        <p:blipFill rotWithShape="1">
          <a:blip r:embed="rId4">
            <a:extLst>
              <a:ext uri="{28A0092B-C50C-407E-A947-70E740481C1C}">
                <a14:useLocalDpi xmlns:a14="http://schemas.microsoft.com/office/drawing/2010/main" val="0"/>
              </a:ext>
            </a:extLst>
          </a:blip>
          <a:srcRect l="10764" r="47165"/>
          <a:stretch/>
        </p:blipFill>
        <p:spPr bwMode="auto">
          <a:xfrm>
            <a:off x="6804248" y="1988841"/>
            <a:ext cx="2040448" cy="2640966"/>
          </a:xfrm>
          <a:prstGeom prst="roundRect">
            <a:avLst>
              <a:gd name="adj" fmla="val 0"/>
            </a:avLst>
          </a:prstGeom>
          <a:solidFill>
            <a:srgbClr val="FFFFFF">
              <a:shade val="85000"/>
            </a:srgbClr>
          </a:solidFill>
          <a:ln>
            <a:noFill/>
          </a:ln>
          <a:effectLst/>
          <a:extLst/>
        </p:spPr>
      </p:pic>
      <p:cxnSp>
        <p:nvCxnSpPr>
          <p:cNvPr id="10" name="Connettore 1 9"/>
          <p:cNvCxnSpPr/>
          <p:nvPr/>
        </p:nvCxnSpPr>
        <p:spPr>
          <a:xfrm flipV="1">
            <a:off x="8678042" y="4149080"/>
            <a:ext cx="0" cy="942460"/>
          </a:xfrm>
          <a:prstGeom prst="line">
            <a:avLst/>
          </a:prstGeom>
          <a:ln w="19050" cap="flat" cmpd="sng">
            <a:solidFill>
              <a:schemeClr val="bg1">
                <a:lumMod val="75000"/>
              </a:schemeClr>
            </a:solidFill>
            <a:round/>
            <a:tailEnd type="none" w="sm" len="sm"/>
          </a:ln>
          <a:effectLst/>
        </p:spPr>
        <p:style>
          <a:lnRef idx="2">
            <a:schemeClr val="accent1"/>
          </a:lnRef>
          <a:fillRef idx="0">
            <a:schemeClr val="accent1"/>
          </a:fillRef>
          <a:effectRef idx="1">
            <a:schemeClr val="accent1"/>
          </a:effectRef>
          <a:fontRef idx="minor">
            <a:schemeClr val="tx1"/>
          </a:fontRef>
        </p:style>
      </p:cxnSp>
      <p:sp>
        <p:nvSpPr>
          <p:cNvPr id="11" name="CasellaDiTesto 10"/>
          <p:cNvSpPr txBox="1"/>
          <p:nvPr/>
        </p:nvSpPr>
        <p:spPr>
          <a:xfrm>
            <a:off x="6012160" y="4333378"/>
            <a:ext cx="2699171"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smtClean="0">
              <a:ln>
                <a:noFill/>
              </a:ln>
              <a:solidFill>
                <a:prstClr val="black">
                  <a:lumMod val="85000"/>
                  <a:lumOff val="15000"/>
                </a:prstClr>
              </a:solidFill>
              <a:effectLst/>
              <a:uLnTx/>
              <a:uFillTx/>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black">
                  <a:lumMod val="85000"/>
                  <a:lumOff val="15000"/>
                </a:prstClr>
              </a:solidFill>
              <a:effectLst/>
              <a:uLnTx/>
              <a:uFillTx/>
              <a:latin typeface="Calibri"/>
              <a:ea typeface="+mn-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TechnoAREA Gorizia</a:t>
            </a:r>
            <a:endParaRPr kumimoji="0" lang="it-IT" sz="16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12" name="CasellaDiTesto 11"/>
          <p:cNvSpPr txBox="1"/>
          <p:nvPr/>
        </p:nvSpPr>
        <p:spPr>
          <a:xfrm>
            <a:off x="249258" y="434909"/>
            <a:ext cx="8640000" cy="597087"/>
          </a:xfrm>
          <a:prstGeom prst="rect">
            <a:avLst/>
          </a:prstGeom>
          <a:noFill/>
        </p:spPr>
        <p:txBody>
          <a:bodyPr wrap="square" rtlCol="0">
            <a:spAutoFit/>
          </a:bodyPr>
          <a:lstStyle/>
          <a:p>
            <a:pPr>
              <a:lnSpc>
                <a:spcPct val="80000"/>
              </a:lnSpc>
            </a:pPr>
            <a:r>
              <a:rPr lang="it-IT" sz="4000" spc="-10" dirty="0">
                <a:solidFill>
                  <a:srgbClr val="3E4040"/>
                </a:solidFill>
                <a:cs typeface="Arial Narrow"/>
              </a:rPr>
              <a:t>AREA SCIENCE PARK TODAY: 3 CAMPUSES</a:t>
            </a:r>
            <a:endParaRPr lang="it-IT" sz="4000" spc="-10" dirty="0">
              <a:solidFill>
                <a:schemeClr val="tx1">
                  <a:lumMod val="75000"/>
                  <a:lumOff val="25000"/>
                </a:schemeClr>
              </a:solidFill>
              <a:cs typeface="Arial Narrow"/>
            </a:endParaRPr>
          </a:p>
        </p:txBody>
      </p:sp>
    </p:spTree>
    <p:extLst>
      <p:ext uri="{BB962C8B-B14F-4D97-AF65-F5344CB8AC3E}">
        <p14:creationId xmlns:p14="http://schemas.microsoft.com/office/powerpoint/2010/main" val="389353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7933" t="14871" r="9279" b="15559"/>
          <a:stretch/>
        </p:blipFill>
        <p:spPr>
          <a:xfrm>
            <a:off x="3799162" y="4595255"/>
            <a:ext cx="1188000" cy="705953"/>
          </a:xfrm>
          <a:prstGeom prst="rect">
            <a:avLst/>
          </a:prstGeom>
        </p:spPr>
      </p:pic>
      <p:sp>
        <p:nvSpPr>
          <p:cNvPr id="5" name="CasellaDiTesto 4"/>
          <p:cNvSpPr txBox="1"/>
          <p:nvPr/>
        </p:nvSpPr>
        <p:spPr>
          <a:xfrm>
            <a:off x="2411760" y="1426418"/>
            <a:ext cx="4392488" cy="31547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9900" b="0" i="0" u="none" strike="noStrike" kern="1200" cap="none" spc="-100" normalizeH="0" baseline="0" noProof="0" dirty="0" smtClean="0">
                <a:ln>
                  <a:noFill/>
                </a:ln>
                <a:solidFill>
                  <a:prstClr val="black">
                    <a:lumMod val="75000"/>
                    <a:lumOff val="25000"/>
                  </a:prstClr>
                </a:solidFill>
                <a:effectLst/>
                <a:uLnTx/>
                <a:uFillTx/>
                <a:latin typeface="Calibri"/>
                <a:ea typeface="+mn-ea"/>
                <a:cs typeface="+mn-cs"/>
              </a:rPr>
              <a:t>R</a:t>
            </a:r>
            <a:r>
              <a:rPr kumimoji="0" lang="it-IT" sz="13800" b="0" i="0" u="none" strike="noStrike" kern="1200" cap="none" spc="-100" normalizeH="0" baseline="0" noProof="0" dirty="0" smtClean="0">
                <a:ln>
                  <a:noFill/>
                </a:ln>
                <a:solidFill>
                  <a:prstClr val="black">
                    <a:lumMod val="75000"/>
                    <a:lumOff val="25000"/>
                  </a:prstClr>
                </a:solidFill>
                <a:effectLst/>
                <a:uLnTx/>
                <a:uFillTx/>
                <a:latin typeface="Calibri"/>
                <a:ea typeface="+mn-ea"/>
                <a:cs typeface="+mn-cs"/>
              </a:rPr>
              <a:t>&amp;</a:t>
            </a:r>
            <a:r>
              <a:rPr kumimoji="0" lang="it-IT" sz="19900" b="0" i="0" u="none" strike="noStrike" kern="1200" cap="none" spc="-100" normalizeH="0" baseline="0" noProof="0" dirty="0" smtClean="0">
                <a:ln>
                  <a:noFill/>
                </a:ln>
                <a:solidFill>
                  <a:prstClr val="black">
                    <a:lumMod val="75000"/>
                    <a:lumOff val="25000"/>
                  </a:prstClr>
                </a:solidFill>
                <a:effectLst/>
                <a:uLnTx/>
                <a:uFillTx/>
                <a:latin typeface="Calibri"/>
                <a:ea typeface="+mn-ea"/>
                <a:cs typeface="+mn-cs"/>
              </a:rPr>
              <a:t>D</a:t>
            </a:r>
            <a:endParaRPr kumimoji="0" lang="it-IT" sz="19900" b="0" i="0" u="none" strike="noStrike" kern="1200" cap="none" spc="-100" normalizeH="0" baseline="0" noProof="0" dirty="0">
              <a:ln>
                <a:noFill/>
              </a:ln>
              <a:solidFill>
                <a:prstClr val="black">
                  <a:lumMod val="75000"/>
                  <a:lumOff val="25000"/>
                </a:prstClr>
              </a:solidFill>
              <a:effectLst/>
              <a:uLnTx/>
              <a:uFillTx/>
              <a:latin typeface="Calibri"/>
              <a:ea typeface="+mn-ea"/>
              <a:cs typeface="+mn-cs"/>
            </a:endParaRPr>
          </a:p>
        </p:txBody>
      </p:sp>
      <p:sp>
        <p:nvSpPr>
          <p:cNvPr id="10" name="CasellaDiTesto 9"/>
          <p:cNvSpPr txBox="1"/>
          <p:nvPr/>
        </p:nvSpPr>
        <p:spPr>
          <a:xfrm>
            <a:off x="1854946" y="4791534"/>
            <a:ext cx="13681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PUBLIC LEVER</a:t>
            </a:r>
            <a:endParaRPr kumimoji="0" lang="it-IT" sz="14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6" name="CasellaDiTesto 15"/>
          <p:cNvSpPr txBox="1"/>
          <p:nvPr/>
        </p:nvSpPr>
        <p:spPr>
          <a:xfrm>
            <a:off x="5527354" y="4791534"/>
            <a:ext cx="136815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PRIVATE LEVER</a:t>
            </a:r>
            <a:endParaRPr kumimoji="0" lang="it-IT" sz="14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CasellaDiTesto 10"/>
          <p:cNvSpPr txBox="1"/>
          <p:nvPr/>
        </p:nvSpPr>
        <p:spPr>
          <a:xfrm>
            <a:off x="323528" y="3337828"/>
            <a:ext cx="223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RISORSES TO </a:t>
            </a:r>
            <a:br>
              <a:rPr kumimoji="0" lang="it-IT" sz="1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br>
            <a:r>
              <a:rPr kumimoji="0" lang="it-IT" sz="1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CREATE KNOWLEDGE</a:t>
            </a:r>
            <a:endParaRPr kumimoji="0" lang="it-IT"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8" name="CasellaDiTesto 17"/>
          <p:cNvSpPr txBox="1"/>
          <p:nvPr/>
        </p:nvSpPr>
        <p:spPr>
          <a:xfrm>
            <a:off x="6529632" y="3337828"/>
            <a:ext cx="2362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KNOWLEDGE TO </a:t>
            </a:r>
            <a:br>
              <a:rPr kumimoji="0" lang="it-IT" sz="1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br>
            <a:r>
              <a:rPr kumimoji="0" lang="it-IT" sz="16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DRIVE DEVELOPMENT</a:t>
            </a:r>
            <a:endParaRPr kumimoji="0" lang="it-IT" sz="16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2" name="Gallone 11"/>
          <p:cNvSpPr/>
          <p:nvPr/>
        </p:nvSpPr>
        <p:spPr>
          <a:xfrm>
            <a:off x="3295106" y="4883287"/>
            <a:ext cx="360040" cy="112658"/>
          </a:xfrm>
          <a:prstGeom prst="chevr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Gallone 21"/>
          <p:cNvSpPr/>
          <p:nvPr/>
        </p:nvSpPr>
        <p:spPr>
          <a:xfrm>
            <a:off x="5167314" y="4883287"/>
            <a:ext cx="360040" cy="112658"/>
          </a:xfrm>
          <a:prstGeom prst="chevron">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ccia circolare in giù 16"/>
          <p:cNvSpPr/>
          <p:nvPr/>
        </p:nvSpPr>
        <p:spPr>
          <a:xfrm>
            <a:off x="3852040" y="2348880"/>
            <a:ext cx="1080000" cy="288032"/>
          </a:xfrm>
          <a:prstGeom prst="curvedDown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ccia circolare in giù 20"/>
          <p:cNvSpPr/>
          <p:nvPr/>
        </p:nvSpPr>
        <p:spPr>
          <a:xfrm rot="10800000">
            <a:off x="3852040" y="3933055"/>
            <a:ext cx="1080000" cy="288032"/>
          </a:xfrm>
          <a:prstGeom prst="curvedDown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CasellaDiTesto 22"/>
          <p:cNvSpPr txBox="1"/>
          <p:nvPr/>
        </p:nvSpPr>
        <p:spPr>
          <a:xfrm>
            <a:off x="249258" y="434909"/>
            <a:ext cx="8640000" cy="1039067"/>
          </a:xfrm>
          <a:prstGeom prst="rect">
            <a:avLst/>
          </a:prstGeom>
          <a:noFill/>
        </p:spPr>
        <p:txBody>
          <a:bodyPr wrap="square" rtlCol="0">
            <a:spAutoFit/>
          </a:bodyPr>
          <a:lstStyle/>
          <a:p>
            <a:pPr>
              <a:lnSpc>
                <a:spcPct val="80000"/>
              </a:lnSpc>
            </a:pPr>
            <a:r>
              <a:rPr lang="en-GB" sz="4000" spc="-10" dirty="0">
                <a:solidFill>
                  <a:srgbClr val="3E4040"/>
                </a:solidFill>
                <a:cs typeface="Arial Narrow"/>
              </a:rPr>
              <a:t>AREA SCIENCE PARK:</a:t>
            </a:r>
            <a:r>
              <a:rPr lang="en-GB" sz="4000" dirty="0">
                <a:solidFill>
                  <a:srgbClr val="3E4040"/>
                </a:solidFill>
                <a:cs typeface="Arial Narrow"/>
              </a:rPr>
              <a:t/>
            </a:r>
            <a:br>
              <a:rPr lang="en-GB" sz="4000" dirty="0">
                <a:solidFill>
                  <a:srgbClr val="3E4040"/>
                </a:solidFill>
                <a:cs typeface="Arial Narrow"/>
              </a:rPr>
            </a:br>
            <a:r>
              <a:rPr lang="en-GB" sz="3600" dirty="0">
                <a:solidFill>
                  <a:srgbClr val="3E4040"/>
                </a:solidFill>
                <a:cs typeface="Arial Narrow"/>
              </a:rPr>
              <a:t>A DRIVER OF PUBLIC/PRIVATE PARTNERSHIPS</a:t>
            </a:r>
            <a:endParaRPr lang="it-IT" sz="3600" spc="-10" dirty="0">
              <a:solidFill>
                <a:schemeClr val="tx1">
                  <a:lumMod val="75000"/>
                  <a:lumOff val="25000"/>
                </a:schemeClr>
              </a:solidFill>
              <a:cs typeface="Arial Narrow"/>
            </a:endParaRPr>
          </a:p>
        </p:txBody>
      </p:sp>
    </p:spTree>
    <p:extLst>
      <p:ext uri="{BB962C8B-B14F-4D97-AF65-F5344CB8AC3E}">
        <p14:creationId xmlns:p14="http://schemas.microsoft.com/office/powerpoint/2010/main" val="510839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249258" y="434909"/>
            <a:ext cx="8446115" cy="605294"/>
          </a:xfrm>
          <a:prstGeom prst="rect">
            <a:avLst/>
          </a:prstGeom>
          <a:noFill/>
        </p:spPr>
        <p:txBody>
          <a:bodyPr wrap="square" rtlCol="0">
            <a:spAutoFit/>
          </a:bodyPr>
          <a:lstStyle>
            <a:defPPr>
              <a:defRPr lang="it-IT"/>
            </a:defPPr>
            <a:lvl1pPr>
              <a:lnSpc>
                <a:spcPct val="80000"/>
              </a:lnSpc>
              <a:defRPr sz="4000">
                <a:solidFill>
                  <a:srgbClr val="3E4040"/>
                </a:solidFill>
                <a:cs typeface="Arial Narrow"/>
              </a:defRPr>
            </a:lvl1pPr>
          </a:lstStyle>
          <a:p>
            <a:r>
              <a:rPr lang="it-IT" spc="-10" dirty="0"/>
              <a:t>AREA SCIENCE PARK: KEY FACTS</a:t>
            </a:r>
          </a:p>
        </p:txBody>
      </p:sp>
      <p:grpSp>
        <p:nvGrpSpPr>
          <p:cNvPr id="12" name="Gruppo 11"/>
          <p:cNvGrpSpPr/>
          <p:nvPr/>
        </p:nvGrpSpPr>
        <p:grpSpPr>
          <a:xfrm>
            <a:off x="278740" y="1388072"/>
            <a:ext cx="8693021" cy="4739948"/>
            <a:chOff x="278740" y="1416634"/>
            <a:chExt cx="8693021" cy="4739948"/>
          </a:xfrm>
        </p:grpSpPr>
        <p:cxnSp>
          <p:nvCxnSpPr>
            <p:cNvPr id="35" name="Connettore 1 34"/>
            <p:cNvCxnSpPr/>
            <p:nvPr/>
          </p:nvCxnSpPr>
          <p:spPr>
            <a:xfrm>
              <a:off x="1592740" y="2815429"/>
              <a:ext cx="277055" cy="486928"/>
            </a:xfrm>
            <a:prstGeom prst="line">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V="1">
              <a:off x="2192100" y="4574297"/>
              <a:ext cx="297012" cy="450053"/>
            </a:xfrm>
            <a:prstGeom prst="line">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flipH="1">
              <a:off x="4302275" y="2687610"/>
              <a:ext cx="175641" cy="465263"/>
            </a:xfrm>
            <a:prstGeom prst="line">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flipV="1">
              <a:off x="5028180" y="4574297"/>
              <a:ext cx="256596" cy="450053"/>
            </a:xfrm>
            <a:prstGeom prst="line">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H="1" flipV="1">
              <a:off x="6723865" y="4508366"/>
              <a:ext cx="337906" cy="605261"/>
            </a:xfrm>
            <a:prstGeom prst="line">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uppo 9"/>
            <p:cNvGrpSpPr/>
            <p:nvPr/>
          </p:nvGrpSpPr>
          <p:grpSpPr>
            <a:xfrm>
              <a:off x="6985406" y="3235298"/>
              <a:ext cx="1633106" cy="1633106"/>
              <a:chOff x="6985406" y="3235298"/>
              <a:chExt cx="1633106" cy="1633106"/>
            </a:xfrm>
          </p:grpSpPr>
          <p:sp>
            <p:nvSpPr>
              <p:cNvPr id="23" name="Anello 22"/>
              <p:cNvSpPr/>
              <p:nvPr/>
            </p:nvSpPr>
            <p:spPr>
              <a:xfrm>
                <a:off x="6985406" y="3235298"/>
                <a:ext cx="1633106" cy="1633106"/>
              </a:xfrm>
              <a:prstGeom prst="donut">
                <a:avLst>
                  <a:gd name="adj" fmla="val 20000"/>
                </a:avLst>
              </a:prstGeom>
              <a:solidFill>
                <a:srgbClr val="DA8200"/>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25" name="Picture 2" descr="C:\Users\cadei\AppData\Local\Microsoft\Windows\Temporary Internet Files\Content.IE5\L5W0QTGB\plant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8503" y="3668409"/>
                <a:ext cx="731514" cy="7211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uppo 4"/>
            <p:cNvGrpSpPr/>
            <p:nvPr/>
          </p:nvGrpSpPr>
          <p:grpSpPr>
            <a:xfrm>
              <a:off x="2243732" y="3542939"/>
              <a:ext cx="1048078" cy="1017824"/>
              <a:chOff x="2217130" y="3542939"/>
              <a:chExt cx="1048078" cy="1017824"/>
            </a:xfrm>
          </p:grpSpPr>
          <p:sp>
            <p:nvSpPr>
              <p:cNvPr id="20" name="Anello 19"/>
              <p:cNvSpPr/>
              <p:nvPr/>
            </p:nvSpPr>
            <p:spPr>
              <a:xfrm>
                <a:off x="2217130" y="3542939"/>
                <a:ext cx="1048078" cy="1017824"/>
              </a:xfrm>
              <a:prstGeom prst="donut">
                <a:avLst/>
              </a:prstGeom>
              <a:solidFill>
                <a:srgbClr val="731F25"/>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29" name="Picture 3" descr="C:\Users\cadei\AppData\Local\Microsoft\Windows\Temporary Internet Files\Content.IE5\IM9EHRPT\coins2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5229" y="3889365"/>
                <a:ext cx="369834" cy="364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o 8"/>
            <p:cNvGrpSpPr/>
            <p:nvPr/>
          </p:nvGrpSpPr>
          <p:grpSpPr>
            <a:xfrm>
              <a:off x="6086091" y="3628008"/>
              <a:ext cx="847685" cy="847685"/>
              <a:chOff x="6062209" y="3628008"/>
              <a:chExt cx="847685" cy="847685"/>
            </a:xfrm>
          </p:grpSpPr>
          <p:sp>
            <p:nvSpPr>
              <p:cNvPr id="22" name="Anello 21"/>
              <p:cNvSpPr/>
              <p:nvPr/>
            </p:nvSpPr>
            <p:spPr>
              <a:xfrm>
                <a:off x="6062209" y="3628008"/>
                <a:ext cx="847685" cy="847685"/>
              </a:xfrm>
              <a:prstGeom prst="donut">
                <a:avLst/>
              </a:prstGeom>
              <a:solidFill>
                <a:srgbClr val="4C0000"/>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41" name="Picture 4" descr="C:\Users\cadei\AppData\Local\Microsoft\Windows\Temporary Internet Files\Content.IE5\85SXRB3B\industrial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7091" y="3972229"/>
                <a:ext cx="316123" cy="219117"/>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ttangolo 45"/>
            <p:cNvSpPr/>
            <p:nvPr/>
          </p:nvSpPr>
          <p:spPr>
            <a:xfrm>
              <a:off x="278740" y="1416634"/>
              <a:ext cx="2628000" cy="12709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0" rIns="0" bIns="0" numCol="1" spcCol="1270" anchor="ctr" anchorCtr="0">
              <a:noAutofit/>
            </a:bodyPr>
            <a:lstStyle/>
            <a:p>
              <a:pPr defTabSz="711200">
                <a:lnSpc>
                  <a:spcPct val="90000"/>
                </a:lnSpc>
                <a:spcBef>
                  <a:spcPct val="0"/>
                </a:spcBef>
                <a:spcAft>
                  <a:spcPct val="35000"/>
                </a:spcAft>
              </a:pPr>
              <a:r>
                <a:rPr lang="en-US" dirty="0">
                  <a:solidFill>
                    <a:prstClr val="black">
                      <a:lumMod val="75000"/>
                      <a:lumOff val="25000"/>
                    </a:prstClr>
                  </a:solidFill>
                  <a:cs typeface="Helvetica Neue"/>
                </a:rPr>
                <a:t>Since </a:t>
              </a:r>
              <a:r>
                <a:rPr lang="en-US" b="1" dirty="0">
                  <a:solidFill>
                    <a:prstClr val="black">
                      <a:lumMod val="75000"/>
                      <a:lumOff val="25000"/>
                    </a:prstClr>
                  </a:solidFill>
                  <a:cs typeface="Helvetica Neue"/>
                </a:rPr>
                <a:t>1978</a:t>
              </a:r>
              <a:r>
                <a:rPr lang="en-US" dirty="0">
                  <a:solidFill>
                    <a:prstClr val="black">
                      <a:lumMod val="75000"/>
                      <a:lumOff val="25000"/>
                    </a:prstClr>
                  </a:solidFill>
                  <a:cs typeface="Helvetica Neue"/>
                </a:rPr>
                <a:t> the leading Italian science and technology park. </a:t>
              </a:r>
              <a:endParaRPr lang="en-US" dirty="0" smtClean="0">
                <a:solidFill>
                  <a:prstClr val="black">
                    <a:lumMod val="75000"/>
                    <a:lumOff val="25000"/>
                  </a:prstClr>
                </a:solidFill>
                <a:cs typeface="Helvetica Neue"/>
              </a:endParaRPr>
            </a:p>
            <a:p>
              <a:pPr defTabSz="711200">
                <a:lnSpc>
                  <a:spcPct val="90000"/>
                </a:lnSpc>
                <a:spcBef>
                  <a:spcPct val="0"/>
                </a:spcBef>
                <a:spcAft>
                  <a:spcPct val="35000"/>
                </a:spcAft>
              </a:pPr>
              <a:r>
                <a:rPr lang="en-US" dirty="0" smtClean="0">
                  <a:solidFill>
                    <a:prstClr val="black">
                      <a:lumMod val="75000"/>
                      <a:lumOff val="25000"/>
                    </a:prstClr>
                  </a:solidFill>
                  <a:cs typeface="Helvetica Neue"/>
                </a:rPr>
                <a:t>Public </a:t>
              </a:r>
              <a:r>
                <a:rPr lang="en-US" dirty="0">
                  <a:solidFill>
                    <a:prstClr val="black">
                      <a:lumMod val="75000"/>
                      <a:lumOff val="25000"/>
                    </a:prstClr>
                  </a:solidFill>
                  <a:cs typeface="Helvetica Neue"/>
                </a:rPr>
                <a:t>Research Body, under the control of </a:t>
              </a:r>
              <a:r>
                <a:rPr lang="en-US" b="1" dirty="0">
                  <a:solidFill>
                    <a:prstClr val="black">
                      <a:lumMod val="75000"/>
                      <a:lumOff val="25000"/>
                    </a:prstClr>
                  </a:solidFill>
                  <a:cs typeface="Helvetica Neue"/>
                </a:rPr>
                <a:t>MIUR</a:t>
              </a:r>
            </a:p>
          </p:txBody>
        </p:sp>
        <p:sp>
          <p:nvSpPr>
            <p:cNvPr id="49" name="Rettangolo 48"/>
            <p:cNvSpPr/>
            <p:nvPr/>
          </p:nvSpPr>
          <p:spPr>
            <a:xfrm>
              <a:off x="3185250" y="1547226"/>
              <a:ext cx="2880000" cy="10139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0" rIns="0" bIns="0" numCol="1" spcCol="1270" anchor="ctr" anchorCtr="0">
              <a:noAutofit/>
            </a:bodyPr>
            <a:lstStyle/>
            <a:p>
              <a:pPr defTabSz="533400">
                <a:lnSpc>
                  <a:spcPct val="90000"/>
                </a:lnSpc>
                <a:spcBef>
                  <a:spcPct val="0"/>
                </a:spcBef>
              </a:pPr>
              <a:r>
                <a:rPr lang="en-US" spc="-10" dirty="0">
                  <a:solidFill>
                    <a:prstClr val="black">
                      <a:lumMod val="75000"/>
                      <a:lumOff val="25000"/>
                    </a:prstClr>
                  </a:solidFill>
                  <a:cs typeface="Helvetica Neue"/>
                </a:rPr>
                <a:t>Hosts </a:t>
              </a:r>
              <a:r>
                <a:rPr lang="en-US" b="1" spc="-10" dirty="0">
                  <a:solidFill>
                    <a:prstClr val="black">
                      <a:lumMod val="75000"/>
                      <a:lumOff val="25000"/>
                    </a:prstClr>
                  </a:solidFill>
                  <a:cs typeface="Helvetica Neue"/>
                </a:rPr>
                <a:t>87 High-Tech R&amp;D Centers</a:t>
              </a:r>
              <a:r>
                <a:rPr lang="en-US" spc="-10" dirty="0">
                  <a:solidFill>
                    <a:prstClr val="black">
                      <a:lumMod val="75000"/>
                      <a:lumOff val="25000"/>
                    </a:prstClr>
                  </a:solidFill>
                  <a:cs typeface="Helvetica Neue"/>
                </a:rPr>
                <a:t>, helping them to grow.</a:t>
              </a:r>
            </a:p>
            <a:p>
              <a:pPr defTabSz="533400">
                <a:lnSpc>
                  <a:spcPct val="90000"/>
                </a:lnSpc>
                <a:spcBef>
                  <a:spcPct val="0"/>
                </a:spcBef>
              </a:pPr>
              <a:r>
                <a:rPr lang="en-US" b="1" spc="-10" dirty="0">
                  <a:solidFill>
                    <a:prstClr val="black">
                      <a:lumMod val="75000"/>
                      <a:lumOff val="25000"/>
                    </a:prstClr>
                  </a:solidFill>
                  <a:cs typeface="Helvetica Neue"/>
                </a:rPr>
                <a:t>79 private companies</a:t>
              </a:r>
            </a:p>
            <a:p>
              <a:pPr defTabSz="533400">
                <a:lnSpc>
                  <a:spcPct val="90000"/>
                </a:lnSpc>
                <a:spcBef>
                  <a:spcPct val="0"/>
                </a:spcBef>
              </a:pPr>
              <a:r>
                <a:rPr lang="en-US" b="1" spc="-10" dirty="0">
                  <a:solidFill>
                    <a:prstClr val="black">
                      <a:lumMod val="75000"/>
                      <a:lumOff val="25000"/>
                    </a:prstClr>
                  </a:solidFill>
                  <a:cs typeface="Helvetica Neue"/>
                </a:rPr>
                <a:t>8 public research bodies</a:t>
              </a:r>
            </a:p>
          </p:txBody>
        </p:sp>
        <p:sp>
          <p:nvSpPr>
            <p:cNvPr id="52" name="Rettangolo 51"/>
            <p:cNvSpPr/>
            <p:nvPr/>
          </p:nvSpPr>
          <p:spPr>
            <a:xfrm>
              <a:off x="6343761" y="1899933"/>
              <a:ext cx="2628000" cy="10139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0" rIns="0" bIns="0" numCol="1" spcCol="1270" anchor="ctr" anchorCtr="0">
              <a:noAutofit/>
            </a:bodyPr>
            <a:lstStyle/>
            <a:p>
              <a:pPr defTabSz="533400">
                <a:lnSpc>
                  <a:spcPct val="90000"/>
                </a:lnSpc>
                <a:spcBef>
                  <a:spcPct val="0"/>
                </a:spcBef>
                <a:spcAft>
                  <a:spcPct val="35000"/>
                </a:spcAft>
              </a:pPr>
              <a:r>
                <a:rPr lang="en-US" dirty="0">
                  <a:solidFill>
                    <a:prstClr val="black">
                      <a:lumMod val="75000"/>
                      <a:lumOff val="25000"/>
                    </a:prstClr>
                  </a:solidFill>
                  <a:cs typeface="Helvetica Neue"/>
                </a:rPr>
                <a:t>Creation and development of high tech start-ups thanks to the </a:t>
              </a:r>
              <a:r>
                <a:rPr lang="en-US" b="1" dirty="0">
                  <a:solidFill>
                    <a:prstClr val="black">
                      <a:lumMod val="75000"/>
                      <a:lumOff val="25000"/>
                    </a:prstClr>
                  </a:solidFill>
                  <a:cs typeface="Helvetica Neue"/>
                </a:rPr>
                <a:t>certified incubator</a:t>
              </a:r>
              <a:r>
                <a:rPr lang="en-US" dirty="0">
                  <a:solidFill>
                    <a:prstClr val="black">
                      <a:lumMod val="75000"/>
                      <a:lumOff val="25000"/>
                    </a:prstClr>
                  </a:solidFill>
                  <a:cs typeface="Helvetica Neue"/>
                </a:rPr>
                <a:t> Innovation Factory</a:t>
              </a:r>
            </a:p>
          </p:txBody>
        </p:sp>
        <p:sp>
          <p:nvSpPr>
            <p:cNvPr id="57" name="Rettangolo 56"/>
            <p:cNvSpPr/>
            <p:nvPr/>
          </p:nvSpPr>
          <p:spPr>
            <a:xfrm>
              <a:off x="1164891" y="5151727"/>
              <a:ext cx="1689882" cy="7880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Rettangolo 57"/>
            <p:cNvSpPr/>
            <p:nvPr/>
          </p:nvSpPr>
          <p:spPr>
            <a:xfrm>
              <a:off x="1241091" y="5113627"/>
              <a:ext cx="1689882" cy="7880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0480" bIns="0" numCol="1" spcCol="1270" anchor="ctr" anchorCtr="0">
              <a:noAutofit/>
            </a:bodyPr>
            <a:lstStyle/>
            <a:p>
              <a:pPr lvl="0" defTabSz="533400">
                <a:lnSpc>
                  <a:spcPct val="90000"/>
                </a:lnSpc>
                <a:spcBef>
                  <a:spcPct val="0"/>
                </a:spcBef>
              </a:pPr>
              <a:r>
                <a:rPr lang="it-IT" b="1" dirty="0" smtClean="0">
                  <a:solidFill>
                    <a:prstClr val="black">
                      <a:lumMod val="75000"/>
                      <a:lumOff val="25000"/>
                    </a:prstClr>
                  </a:solidFill>
                  <a:ea typeface="Segoe UI" panose="020B0502040204020203" pitchFamily="34" charset="0"/>
                  <a:cs typeface="Segoe UI" panose="020B0502040204020203" pitchFamily="34" charset="0"/>
                </a:rPr>
                <a:t>&gt; 9 m€/</a:t>
              </a:r>
              <a:r>
                <a:rPr lang="en-US" b="1" dirty="0">
                  <a:solidFill>
                    <a:prstClr val="black">
                      <a:lumMod val="75000"/>
                      <a:lumOff val="25000"/>
                    </a:prstClr>
                  </a:solidFill>
                  <a:ea typeface="Segoe UI" panose="020B0502040204020203" pitchFamily="34" charset="0"/>
                  <a:cs typeface="Segoe UI" panose="020B0502040204020203" pitchFamily="34" charset="0"/>
                </a:rPr>
                <a:t>year</a:t>
              </a:r>
            </a:p>
            <a:p>
              <a:pPr lvl="0" defTabSz="533400">
                <a:lnSpc>
                  <a:spcPct val="90000"/>
                </a:lnSpc>
                <a:spcBef>
                  <a:spcPct val="0"/>
                </a:spcBef>
                <a:spcAft>
                  <a:spcPts val="0"/>
                </a:spcAft>
              </a:pPr>
              <a:r>
                <a:rPr lang="en-US" dirty="0">
                  <a:solidFill>
                    <a:schemeClr val="tx1">
                      <a:lumMod val="75000"/>
                      <a:lumOff val="25000"/>
                    </a:schemeClr>
                  </a:solidFill>
                  <a:ea typeface="Segoe UI" panose="020B0502040204020203" pitchFamily="34" charset="0"/>
                  <a:cs typeface="Segoe UI" panose="020B0502040204020203" pitchFamily="34" charset="0"/>
                </a:rPr>
                <a:t>from competitive projects</a:t>
              </a:r>
            </a:p>
          </p:txBody>
        </p:sp>
        <p:sp>
          <p:nvSpPr>
            <p:cNvPr id="63" name="Rettangolo 62"/>
            <p:cNvSpPr/>
            <p:nvPr/>
          </p:nvSpPr>
          <p:spPr>
            <a:xfrm>
              <a:off x="3837656" y="5253146"/>
              <a:ext cx="1820071" cy="877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4" name="Rettangolo 63"/>
            <p:cNvSpPr/>
            <p:nvPr/>
          </p:nvSpPr>
          <p:spPr>
            <a:xfrm>
              <a:off x="3940236" y="5095662"/>
              <a:ext cx="2444095" cy="8775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0480" bIns="0" numCol="1" spcCol="1270" anchor="ctr" anchorCtr="0">
              <a:noAutofit/>
            </a:bodyPr>
            <a:lstStyle/>
            <a:p>
              <a:pPr lvl="0" defTabSz="533400">
                <a:lnSpc>
                  <a:spcPct val="90000"/>
                </a:lnSpc>
                <a:spcBef>
                  <a:spcPct val="0"/>
                </a:spcBef>
                <a:spcAft>
                  <a:spcPct val="35000"/>
                </a:spcAft>
              </a:pPr>
              <a:r>
                <a:rPr lang="en-US" b="1" dirty="0">
                  <a:solidFill>
                    <a:schemeClr val="tx1">
                      <a:lumMod val="75000"/>
                      <a:lumOff val="25000"/>
                    </a:schemeClr>
                  </a:solidFill>
                  <a:cs typeface="Helvetica Neue"/>
                </a:rPr>
                <a:t>122 direct staff</a:t>
              </a:r>
            </a:p>
            <a:p>
              <a:pPr lvl="0" defTabSz="533400">
                <a:lnSpc>
                  <a:spcPct val="90000"/>
                </a:lnSpc>
                <a:spcBef>
                  <a:spcPct val="0"/>
                </a:spcBef>
                <a:spcAft>
                  <a:spcPct val="35000"/>
                </a:spcAft>
              </a:pPr>
              <a:r>
                <a:rPr lang="en-US" b="1" dirty="0">
                  <a:solidFill>
                    <a:schemeClr val="tx1">
                      <a:lumMod val="75000"/>
                      <a:lumOff val="25000"/>
                    </a:schemeClr>
                  </a:solidFill>
                  <a:cs typeface="Helvetica Neue"/>
                </a:rPr>
                <a:t>2.600 employed</a:t>
              </a:r>
              <a:br>
                <a:rPr lang="en-US" b="1" dirty="0">
                  <a:solidFill>
                    <a:schemeClr val="tx1">
                      <a:lumMod val="75000"/>
                      <a:lumOff val="25000"/>
                    </a:schemeClr>
                  </a:solidFill>
                  <a:cs typeface="Helvetica Neue"/>
                </a:rPr>
              </a:br>
              <a:r>
                <a:rPr lang="en-US" dirty="0">
                  <a:solidFill>
                    <a:schemeClr val="tx1">
                      <a:lumMod val="75000"/>
                      <a:lumOff val="25000"/>
                    </a:schemeClr>
                  </a:solidFill>
                  <a:cs typeface="Helvetica Neue"/>
                </a:rPr>
                <a:t>in the 3 campuses</a:t>
              </a:r>
            </a:p>
          </p:txBody>
        </p:sp>
        <p:sp>
          <p:nvSpPr>
            <p:cNvPr id="66" name="Rettangolo 65"/>
            <p:cNvSpPr/>
            <p:nvPr/>
          </p:nvSpPr>
          <p:spPr>
            <a:xfrm>
              <a:off x="6678867" y="5279012"/>
              <a:ext cx="2175347" cy="877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7" name="Rettangolo 66"/>
            <p:cNvSpPr/>
            <p:nvPr/>
          </p:nvSpPr>
          <p:spPr>
            <a:xfrm>
              <a:off x="6384331" y="5139700"/>
              <a:ext cx="2380984" cy="8775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it-IT" b="1" dirty="0" smtClean="0">
                  <a:solidFill>
                    <a:prstClr val="black">
                      <a:lumMod val="75000"/>
                      <a:lumOff val="25000"/>
                    </a:prstClr>
                  </a:solidFill>
                  <a:cs typeface="Helvetica Neue"/>
                </a:rPr>
                <a:t>3 campus - 94.000 sqm </a:t>
              </a:r>
              <a:r>
                <a:rPr lang="en-US" dirty="0">
                  <a:solidFill>
                    <a:schemeClr val="tx1">
                      <a:lumMod val="75000"/>
                      <a:lumOff val="25000"/>
                    </a:schemeClr>
                  </a:solidFill>
                  <a:cs typeface="Helvetica Neue"/>
                </a:rPr>
                <a:t>for R&amp;D </a:t>
              </a:r>
              <a:r>
                <a:rPr lang="en-US" dirty="0" smtClean="0">
                  <a:solidFill>
                    <a:schemeClr val="tx1">
                      <a:lumMod val="75000"/>
                      <a:lumOff val="25000"/>
                    </a:schemeClr>
                  </a:solidFill>
                  <a:cs typeface="Helvetica Neue"/>
                </a:rPr>
                <a:t>activities</a:t>
              </a:r>
            </a:p>
            <a:p>
              <a:pPr lvl="0" algn="r" defTabSz="533400">
                <a:lnSpc>
                  <a:spcPct val="90000"/>
                </a:lnSpc>
                <a:spcBef>
                  <a:spcPct val="0"/>
                </a:spcBef>
                <a:spcAft>
                  <a:spcPct val="35000"/>
                </a:spcAft>
              </a:pPr>
              <a:endParaRPr lang="en-US" dirty="0">
                <a:solidFill>
                  <a:schemeClr val="tx1">
                    <a:lumMod val="75000"/>
                    <a:lumOff val="25000"/>
                  </a:schemeClr>
                </a:solidFill>
                <a:cs typeface="Helvetica Neue"/>
              </a:endParaRPr>
            </a:p>
          </p:txBody>
        </p:sp>
        <p:grpSp>
          <p:nvGrpSpPr>
            <p:cNvPr id="8" name="Gruppo 7"/>
            <p:cNvGrpSpPr/>
            <p:nvPr/>
          </p:nvGrpSpPr>
          <p:grpSpPr>
            <a:xfrm>
              <a:off x="5028180" y="3542388"/>
              <a:ext cx="1006279" cy="1017824"/>
              <a:chOff x="4987479" y="3542388"/>
              <a:chExt cx="1006279" cy="1017824"/>
            </a:xfrm>
          </p:grpSpPr>
          <p:pic>
            <p:nvPicPr>
              <p:cNvPr id="26" name="Picture 2" descr="C:\Users\cadei\AppData\Local\Microsoft\Windows\Temporary Internet Files\Content.IE5\XADRPUWK\multiple2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075" y="3841308"/>
                <a:ext cx="500772" cy="493658"/>
              </a:xfrm>
              <a:prstGeom prst="rect">
                <a:avLst/>
              </a:prstGeom>
              <a:noFill/>
              <a:extLst>
                <a:ext uri="{909E8E84-426E-40DD-AFC4-6F175D3DCCD1}">
                  <a14:hiddenFill xmlns:a14="http://schemas.microsoft.com/office/drawing/2010/main">
                    <a:solidFill>
                      <a:srgbClr val="FFFFFF"/>
                    </a:solidFill>
                  </a14:hiddenFill>
                </a:ext>
              </a:extLst>
            </p:spPr>
          </p:pic>
          <p:sp>
            <p:nvSpPr>
              <p:cNvPr id="71" name="Anello 70"/>
              <p:cNvSpPr/>
              <p:nvPr/>
            </p:nvSpPr>
            <p:spPr>
              <a:xfrm>
                <a:off x="4987479" y="3542388"/>
                <a:ext cx="1006279" cy="1017824"/>
              </a:xfrm>
              <a:prstGeom prst="donut">
                <a:avLst/>
              </a:prstGeom>
              <a:solidFill>
                <a:schemeClr val="accent1">
                  <a:lumMod val="50000"/>
                </a:schemeClr>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grpSp>
          <p:nvGrpSpPr>
            <p:cNvPr id="6" name="Gruppo 5"/>
            <p:cNvGrpSpPr/>
            <p:nvPr/>
          </p:nvGrpSpPr>
          <p:grpSpPr>
            <a:xfrm>
              <a:off x="3343442" y="3235298"/>
              <a:ext cx="1633106" cy="1633106"/>
              <a:chOff x="3288024" y="3235298"/>
              <a:chExt cx="1633106" cy="1633106"/>
            </a:xfrm>
          </p:grpSpPr>
          <p:sp>
            <p:nvSpPr>
              <p:cNvPr id="21" name="Anello 20"/>
              <p:cNvSpPr/>
              <p:nvPr/>
            </p:nvSpPr>
            <p:spPr>
              <a:xfrm>
                <a:off x="3288024" y="3235298"/>
                <a:ext cx="1633106" cy="1633106"/>
              </a:xfrm>
              <a:prstGeom prst="donut">
                <a:avLst>
                  <a:gd name="adj" fmla="val 20000"/>
                </a:avLst>
              </a:prstGeom>
              <a:solidFill>
                <a:schemeClr val="accent3">
                  <a:lumMod val="75000"/>
                </a:schemeClr>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2898" y="3707099"/>
                <a:ext cx="60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uppo 3"/>
            <p:cNvGrpSpPr/>
            <p:nvPr/>
          </p:nvGrpSpPr>
          <p:grpSpPr>
            <a:xfrm>
              <a:off x="558994" y="3235298"/>
              <a:ext cx="1633106" cy="1633106"/>
              <a:chOff x="558994" y="3235298"/>
              <a:chExt cx="1633106" cy="1633106"/>
            </a:xfrm>
          </p:grpSpPr>
          <p:sp>
            <p:nvSpPr>
              <p:cNvPr id="19" name="Anello 18"/>
              <p:cNvSpPr/>
              <p:nvPr/>
            </p:nvSpPr>
            <p:spPr>
              <a:xfrm>
                <a:off x="558994" y="3235298"/>
                <a:ext cx="1633106" cy="1633106"/>
              </a:xfrm>
              <a:prstGeom prst="donut">
                <a:avLst>
                  <a:gd name="adj" fmla="val 20000"/>
                </a:avLst>
              </a:prstGeom>
              <a:solidFill>
                <a:schemeClr val="accent3">
                  <a:lumMod val="75000"/>
                </a:schemeClr>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797" y="3724170"/>
                <a:ext cx="60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45" name="Connettore 1 44"/>
          <p:cNvCxnSpPr/>
          <p:nvPr/>
        </p:nvCxnSpPr>
        <p:spPr>
          <a:xfrm>
            <a:off x="7554351" y="2843139"/>
            <a:ext cx="176810" cy="412519"/>
          </a:xfrm>
          <a:prstGeom prst="line">
            <a:avLst/>
          </a:prstGeom>
          <a:ln w="19050">
            <a:solidFill>
              <a:schemeClr val="bg1">
                <a:lumMod val="5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375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6856" y="548680"/>
            <a:ext cx="8229600" cy="496161"/>
          </a:xfrm>
          <a:noFill/>
        </p:spPr>
        <p:txBody>
          <a:bodyPr wrap="square" rtlCol="0">
            <a:spAutoFit/>
          </a:bodyPr>
          <a:lstStyle/>
          <a:p>
            <a:pPr>
              <a:lnSpc>
                <a:spcPct val="80000"/>
              </a:lnSpc>
            </a:pPr>
            <a:r>
              <a:rPr lang="en-GB" sz="3200" dirty="0">
                <a:solidFill>
                  <a:srgbClr val="3E4040"/>
                </a:solidFill>
                <a:latin typeface="+mn-lt"/>
                <a:ea typeface="+mn-ea"/>
                <a:cs typeface="Arial Narrow"/>
              </a:rPr>
              <a:t>EVOLUTION </a:t>
            </a:r>
            <a:r>
              <a:rPr lang="en-GB" sz="3200" dirty="0" smtClean="0">
                <a:solidFill>
                  <a:srgbClr val="3E4040"/>
                </a:solidFill>
                <a:latin typeface="+mn-lt"/>
                <a:ea typeface="+mn-ea"/>
                <a:cs typeface="Arial Narrow"/>
              </a:rPr>
              <a:t>STRATEGY: 4 </a:t>
            </a:r>
            <a:r>
              <a:rPr lang="en-GB" sz="3200" dirty="0">
                <a:solidFill>
                  <a:srgbClr val="3E4040"/>
                </a:solidFill>
                <a:latin typeface="+mn-lt"/>
                <a:ea typeface="+mn-ea"/>
                <a:cs typeface="Arial Narrow"/>
              </a:rPr>
              <a:t>LINES OF ACTIVITY</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t="15439" b="14470"/>
          <a:stretch/>
        </p:blipFill>
        <p:spPr>
          <a:xfrm>
            <a:off x="2339752" y="2060848"/>
            <a:ext cx="4170624" cy="2067134"/>
          </a:xfrm>
          <a:prstGeom prst="rect">
            <a:avLst/>
          </a:prstGeom>
        </p:spPr>
      </p:pic>
      <p:pic>
        <p:nvPicPr>
          <p:cNvPr id="20"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1" y="4614166"/>
            <a:ext cx="1057731" cy="48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7721" y="4607345"/>
            <a:ext cx="2534285" cy="47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5910" y="4598158"/>
            <a:ext cx="1542412" cy="493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4412" y="4620588"/>
            <a:ext cx="2374052" cy="467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452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9" name="Segnaposto contenuto 2"/>
          <p:cNvSpPr txBox="1">
            <a:spLocks/>
          </p:cNvSpPr>
          <p:nvPr/>
        </p:nvSpPr>
        <p:spPr>
          <a:xfrm>
            <a:off x="251520" y="4507408"/>
            <a:ext cx="4104456" cy="1517873"/>
          </a:xfrm>
          <a:prstGeom prst="rect">
            <a:avLst/>
          </a:prstGeom>
          <a:no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200" kern="1200" baseline="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800" dirty="0">
                <a:solidFill>
                  <a:schemeClr val="tx1">
                    <a:lumMod val="75000"/>
                    <a:lumOff val="25000"/>
                  </a:schemeClr>
                </a:solidFill>
                <a:latin typeface="+mn-lt"/>
                <a:cs typeface="Arial"/>
              </a:rPr>
              <a:t>National and </a:t>
            </a:r>
            <a:r>
              <a:rPr lang="en-GB" sz="1800" dirty="0" smtClean="0">
                <a:solidFill>
                  <a:schemeClr val="tx1">
                    <a:lumMod val="75000"/>
                    <a:lumOff val="25000"/>
                  </a:schemeClr>
                </a:solidFill>
                <a:latin typeface="+mn-lt"/>
                <a:cs typeface="Arial"/>
              </a:rPr>
              <a:t>international</a:t>
            </a:r>
            <a:r>
              <a:rPr lang="it-IT" sz="1800" dirty="0" smtClean="0">
                <a:solidFill>
                  <a:schemeClr val="tx1">
                    <a:lumMod val="75000"/>
                    <a:lumOff val="25000"/>
                  </a:schemeClr>
                </a:solidFill>
                <a:latin typeface="+mn-lt"/>
                <a:cs typeface="Arial"/>
              </a:rPr>
              <a:t> </a:t>
            </a:r>
            <a:r>
              <a:rPr lang="en-GB" sz="1800" dirty="0" smtClean="0">
                <a:solidFill>
                  <a:schemeClr val="tx1">
                    <a:lumMod val="75000"/>
                    <a:lumOff val="25000"/>
                  </a:schemeClr>
                </a:solidFill>
                <a:latin typeface="+mn-lt"/>
                <a:cs typeface="Arial"/>
              </a:rPr>
              <a:t>projects</a:t>
            </a:r>
            <a:r>
              <a:rPr lang="it-IT" sz="1800" dirty="0" smtClean="0">
                <a:solidFill>
                  <a:schemeClr val="tx1">
                    <a:lumMod val="75000"/>
                    <a:lumOff val="25000"/>
                  </a:schemeClr>
                </a:solidFill>
                <a:latin typeface="+mn-lt"/>
                <a:cs typeface="Arial"/>
              </a:rPr>
              <a:t> </a:t>
            </a:r>
            <a:r>
              <a:rPr lang="it-IT" sz="1800" dirty="0">
                <a:solidFill>
                  <a:schemeClr val="tx1">
                    <a:lumMod val="75000"/>
                    <a:lumOff val="25000"/>
                  </a:schemeClr>
                </a:solidFill>
                <a:latin typeface="+mn-lt"/>
                <a:cs typeface="Arial"/>
              </a:rPr>
              <a:t>to </a:t>
            </a:r>
            <a:r>
              <a:rPr lang="en-GB" sz="1800" dirty="0" smtClean="0">
                <a:solidFill>
                  <a:schemeClr val="tx1">
                    <a:lumMod val="75000"/>
                    <a:lumOff val="25000"/>
                  </a:schemeClr>
                </a:solidFill>
                <a:latin typeface="+mn-lt"/>
                <a:cs typeface="Arial"/>
              </a:rPr>
              <a:t>promote</a:t>
            </a:r>
            <a:r>
              <a:rPr lang="it-IT" sz="1800" dirty="0" smtClean="0">
                <a:solidFill>
                  <a:schemeClr val="tx1">
                    <a:lumMod val="75000"/>
                    <a:lumOff val="25000"/>
                  </a:schemeClr>
                </a:solidFill>
                <a:latin typeface="+mn-lt"/>
                <a:cs typeface="Arial"/>
              </a:rPr>
              <a:t> </a:t>
            </a:r>
            <a:r>
              <a:rPr lang="en-GB" sz="1800" dirty="0" smtClean="0">
                <a:solidFill>
                  <a:schemeClr val="tx1">
                    <a:lumMod val="75000"/>
                    <a:lumOff val="25000"/>
                  </a:schemeClr>
                </a:solidFill>
                <a:latin typeface="+mn-lt"/>
                <a:cs typeface="Arial"/>
              </a:rPr>
              <a:t>innovation</a:t>
            </a:r>
            <a:r>
              <a:rPr lang="it-IT" sz="1800" dirty="0" smtClean="0">
                <a:solidFill>
                  <a:schemeClr val="tx1">
                    <a:lumMod val="75000"/>
                    <a:lumOff val="25000"/>
                  </a:schemeClr>
                </a:solidFill>
                <a:latin typeface="+mn-lt"/>
                <a:cs typeface="Arial"/>
              </a:rPr>
              <a:t> </a:t>
            </a:r>
            <a:r>
              <a:rPr lang="it-IT" sz="1800" dirty="0">
                <a:solidFill>
                  <a:schemeClr val="tx1">
                    <a:lumMod val="75000"/>
                    <a:lumOff val="25000"/>
                  </a:schemeClr>
                </a:solidFill>
                <a:latin typeface="+mn-lt"/>
                <a:cs typeface="Arial"/>
              </a:rPr>
              <a:t>and high-tech </a:t>
            </a:r>
            <a:r>
              <a:rPr lang="en-GB" sz="1800" dirty="0" smtClean="0">
                <a:solidFill>
                  <a:schemeClr val="tx1">
                    <a:lumMod val="75000"/>
                    <a:lumOff val="25000"/>
                  </a:schemeClr>
                </a:solidFill>
                <a:latin typeface="+mn-lt"/>
                <a:cs typeface="Arial"/>
              </a:rPr>
              <a:t>research</a:t>
            </a:r>
            <a:r>
              <a:rPr lang="it-IT" sz="1800" dirty="0" smtClean="0">
                <a:solidFill>
                  <a:schemeClr val="tx1">
                    <a:lumMod val="75000"/>
                    <a:lumOff val="25000"/>
                  </a:schemeClr>
                </a:solidFill>
                <a:latin typeface="+mn-lt"/>
                <a:cs typeface="Arial"/>
              </a:rPr>
              <a:t> (</a:t>
            </a:r>
            <a:r>
              <a:rPr lang="en-GB" sz="1800" dirty="0" smtClean="0">
                <a:solidFill>
                  <a:schemeClr val="tx1">
                    <a:lumMod val="75000"/>
                    <a:lumOff val="25000"/>
                  </a:schemeClr>
                </a:solidFill>
                <a:latin typeface="+mn-lt"/>
                <a:cs typeface="Arial"/>
              </a:rPr>
              <a:t>exploitation</a:t>
            </a:r>
            <a:r>
              <a:rPr lang="it-IT" sz="1800" dirty="0" smtClean="0">
                <a:solidFill>
                  <a:schemeClr val="tx1">
                    <a:lumMod val="75000"/>
                    <a:lumOff val="25000"/>
                  </a:schemeClr>
                </a:solidFill>
                <a:latin typeface="+mn-lt"/>
                <a:cs typeface="Arial"/>
              </a:rPr>
              <a:t> </a:t>
            </a:r>
            <a:r>
              <a:rPr lang="it-IT" sz="1800" dirty="0">
                <a:solidFill>
                  <a:schemeClr val="tx1">
                    <a:lumMod val="75000"/>
                    <a:lumOff val="25000"/>
                  </a:schemeClr>
                </a:solidFill>
                <a:latin typeface="+mn-lt"/>
                <a:cs typeface="Arial"/>
              </a:rPr>
              <a:t>of </a:t>
            </a:r>
            <a:r>
              <a:rPr lang="en-GB" sz="1800" dirty="0" smtClean="0">
                <a:solidFill>
                  <a:schemeClr val="tx1">
                    <a:lumMod val="75000"/>
                    <a:lumOff val="25000"/>
                  </a:schemeClr>
                </a:solidFill>
                <a:latin typeface="+mn-lt"/>
                <a:cs typeface="Arial"/>
              </a:rPr>
              <a:t>research</a:t>
            </a:r>
            <a:r>
              <a:rPr lang="it-IT" sz="1800" dirty="0" smtClean="0">
                <a:solidFill>
                  <a:schemeClr val="tx1">
                    <a:lumMod val="75000"/>
                    <a:lumOff val="25000"/>
                  </a:schemeClr>
                </a:solidFill>
                <a:latin typeface="+mn-lt"/>
                <a:cs typeface="Arial"/>
              </a:rPr>
              <a:t> </a:t>
            </a:r>
            <a:r>
              <a:rPr lang="it-IT" sz="1800" dirty="0">
                <a:solidFill>
                  <a:schemeClr val="tx1">
                    <a:lumMod val="75000"/>
                    <a:lumOff val="25000"/>
                  </a:schemeClr>
                </a:solidFill>
                <a:latin typeface="+mn-lt"/>
                <a:cs typeface="Arial"/>
              </a:rPr>
              <a:t>and </a:t>
            </a:r>
            <a:r>
              <a:rPr lang="en-GB" sz="1800" dirty="0" smtClean="0">
                <a:solidFill>
                  <a:schemeClr val="tx1">
                    <a:lumMod val="75000"/>
                    <a:lumOff val="25000"/>
                  </a:schemeClr>
                </a:solidFill>
                <a:latin typeface="+mn-lt"/>
                <a:cs typeface="Arial"/>
              </a:rPr>
              <a:t>technology</a:t>
            </a:r>
            <a:r>
              <a:rPr lang="it-IT" sz="1800" dirty="0" smtClean="0">
                <a:solidFill>
                  <a:schemeClr val="tx1">
                    <a:lumMod val="75000"/>
                    <a:lumOff val="25000"/>
                  </a:schemeClr>
                </a:solidFill>
                <a:latin typeface="+mn-lt"/>
                <a:cs typeface="Arial"/>
              </a:rPr>
              <a:t> </a:t>
            </a:r>
            <a:r>
              <a:rPr lang="it-IT" sz="1800" dirty="0">
                <a:solidFill>
                  <a:schemeClr val="tx1">
                    <a:lumMod val="75000"/>
                    <a:lumOff val="25000"/>
                  </a:schemeClr>
                </a:solidFill>
                <a:latin typeface="+mn-lt"/>
                <a:cs typeface="Arial"/>
              </a:rPr>
              <a:t>transfer</a:t>
            </a:r>
            <a:r>
              <a:rPr lang="it-IT" sz="1800" dirty="0" smtClean="0">
                <a:solidFill>
                  <a:schemeClr val="tx1">
                    <a:lumMod val="75000"/>
                    <a:lumOff val="25000"/>
                  </a:schemeClr>
                </a:solidFill>
                <a:latin typeface="+mn-lt"/>
                <a:cs typeface="Arial"/>
              </a:rPr>
              <a:t>). Co-</a:t>
            </a:r>
            <a:r>
              <a:rPr lang="en-GB" sz="1800" dirty="0" smtClean="0">
                <a:solidFill>
                  <a:schemeClr val="tx1">
                    <a:lumMod val="75000"/>
                    <a:lumOff val="25000"/>
                  </a:schemeClr>
                </a:solidFill>
                <a:latin typeface="+mn-lt"/>
                <a:cs typeface="Arial"/>
              </a:rPr>
              <a:t>ordination</a:t>
            </a:r>
            <a:r>
              <a:rPr lang="it-IT" sz="1800" dirty="0" smtClean="0">
                <a:solidFill>
                  <a:schemeClr val="tx1">
                    <a:lumMod val="75000"/>
                    <a:lumOff val="25000"/>
                  </a:schemeClr>
                </a:solidFill>
                <a:latin typeface="+mn-lt"/>
                <a:cs typeface="Arial"/>
              </a:rPr>
              <a:t> of the </a:t>
            </a:r>
            <a:r>
              <a:rPr lang="en-GB" sz="1800" dirty="0" smtClean="0">
                <a:solidFill>
                  <a:schemeClr val="tx1">
                    <a:lumMod val="75000"/>
                    <a:lumOff val="25000"/>
                  </a:schemeClr>
                </a:solidFill>
                <a:latin typeface="+mn-lt"/>
                <a:cs typeface="Arial"/>
              </a:rPr>
              <a:t>regional</a:t>
            </a:r>
            <a:r>
              <a:rPr lang="it-IT" sz="1800" dirty="0" smtClean="0">
                <a:solidFill>
                  <a:schemeClr val="tx1">
                    <a:lumMod val="75000"/>
                    <a:lumOff val="25000"/>
                  </a:schemeClr>
                </a:solidFill>
                <a:latin typeface="+mn-lt"/>
                <a:cs typeface="Arial"/>
              </a:rPr>
              <a:t> public </a:t>
            </a:r>
            <a:r>
              <a:rPr lang="en-GB" sz="1800" dirty="0" smtClean="0">
                <a:solidFill>
                  <a:schemeClr val="tx1">
                    <a:lumMod val="75000"/>
                    <a:lumOff val="25000"/>
                  </a:schemeClr>
                </a:solidFill>
                <a:latin typeface="+mn-lt"/>
                <a:cs typeface="Arial"/>
              </a:rPr>
              <a:t>research</a:t>
            </a:r>
            <a:r>
              <a:rPr lang="it-IT" sz="1800" dirty="0" smtClean="0">
                <a:solidFill>
                  <a:schemeClr val="tx1">
                    <a:lumMod val="75000"/>
                    <a:lumOff val="25000"/>
                  </a:schemeClr>
                </a:solidFill>
                <a:latin typeface="+mn-lt"/>
                <a:cs typeface="Arial"/>
              </a:rPr>
              <a:t> </a:t>
            </a:r>
            <a:r>
              <a:rPr lang="en-GB" sz="1800" dirty="0" smtClean="0">
                <a:solidFill>
                  <a:schemeClr val="tx1">
                    <a:lumMod val="75000"/>
                    <a:lumOff val="25000"/>
                  </a:schemeClr>
                </a:solidFill>
                <a:latin typeface="+mn-lt"/>
                <a:cs typeface="Arial"/>
              </a:rPr>
              <a:t>bodies</a:t>
            </a:r>
            <a:r>
              <a:rPr lang="it-IT" sz="1800" dirty="0" smtClean="0">
                <a:solidFill>
                  <a:schemeClr val="tx1">
                    <a:lumMod val="75000"/>
                    <a:lumOff val="25000"/>
                  </a:schemeClr>
                </a:solidFill>
                <a:latin typeface="+mn-lt"/>
                <a:cs typeface="Arial"/>
              </a:rPr>
              <a:t>.</a:t>
            </a:r>
            <a:endParaRPr lang="it-IT" sz="1800" dirty="0">
              <a:solidFill>
                <a:schemeClr val="tx1">
                  <a:lumMod val="75000"/>
                  <a:lumOff val="25000"/>
                </a:schemeClr>
              </a:solidFill>
              <a:latin typeface="+mn-lt"/>
              <a:cs typeface="Arial"/>
            </a:endParaRPr>
          </a:p>
          <a:p>
            <a:pPr>
              <a:spcBef>
                <a:spcPts val="0"/>
              </a:spcBef>
            </a:pPr>
            <a:endParaRPr lang="it-IT" sz="1800" dirty="0">
              <a:solidFill>
                <a:schemeClr val="tx1">
                  <a:lumMod val="75000"/>
                  <a:lumOff val="25000"/>
                </a:schemeClr>
              </a:solidFill>
              <a:latin typeface="+mn-lt"/>
              <a:cs typeface="Arial"/>
            </a:endParaRPr>
          </a:p>
        </p:txBody>
      </p:sp>
      <p:sp>
        <p:nvSpPr>
          <p:cNvPr id="42" name="Segnaposto contenuto 2"/>
          <p:cNvSpPr txBox="1">
            <a:spLocks/>
          </p:cNvSpPr>
          <p:nvPr/>
        </p:nvSpPr>
        <p:spPr>
          <a:xfrm>
            <a:off x="4572000" y="2638337"/>
            <a:ext cx="4300288" cy="939683"/>
          </a:xfrm>
          <a:prstGeom prst="rect">
            <a:avLst/>
          </a:prstGeom>
          <a:no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200" kern="1200" baseline="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1800" dirty="0" smtClean="0">
                <a:solidFill>
                  <a:schemeClr val="tx1">
                    <a:lumMod val="75000"/>
                    <a:lumOff val="25000"/>
                  </a:schemeClr>
                </a:solidFill>
                <a:latin typeface="+mn-lt"/>
                <a:cs typeface="Arial"/>
              </a:rPr>
              <a:t>Pre-incubation, incubation and acceleration for the creation and development of </a:t>
            </a:r>
            <a:r>
              <a:rPr lang="en-GB" sz="1800" i="1" dirty="0" smtClean="0">
                <a:solidFill>
                  <a:schemeClr val="tx1">
                    <a:lumMod val="75000"/>
                    <a:lumOff val="25000"/>
                  </a:schemeClr>
                </a:solidFill>
                <a:latin typeface="+mn-lt"/>
                <a:cs typeface="Arial"/>
              </a:rPr>
              <a:t>high-tech </a:t>
            </a:r>
            <a:r>
              <a:rPr lang="en-GB" sz="1800" dirty="0" smtClean="0">
                <a:solidFill>
                  <a:schemeClr val="tx1">
                    <a:lumMod val="75000"/>
                    <a:lumOff val="25000"/>
                  </a:schemeClr>
                </a:solidFill>
                <a:latin typeface="+mn-lt"/>
                <a:cs typeface="Arial"/>
              </a:rPr>
              <a:t>startup.</a:t>
            </a:r>
            <a:endParaRPr lang="en-GB" sz="1800" i="1" dirty="0">
              <a:solidFill>
                <a:schemeClr val="tx1">
                  <a:lumMod val="75000"/>
                  <a:lumOff val="25000"/>
                </a:schemeClr>
              </a:solidFill>
              <a:latin typeface="+mn-lt"/>
              <a:cs typeface="Arial"/>
            </a:endParaRPr>
          </a:p>
        </p:txBody>
      </p:sp>
      <p:sp>
        <p:nvSpPr>
          <p:cNvPr id="43" name="Segnaposto contenuto 2"/>
          <p:cNvSpPr txBox="1">
            <a:spLocks/>
          </p:cNvSpPr>
          <p:nvPr/>
        </p:nvSpPr>
        <p:spPr>
          <a:xfrm>
            <a:off x="4572000" y="4509120"/>
            <a:ext cx="4248472" cy="1516161"/>
          </a:xfrm>
          <a:prstGeom prst="rect">
            <a:avLst/>
          </a:prstGeom>
          <a:no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200" kern="1200" baseline="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GB" sz="1800" dirty="0" smtClean="0">
                <a:solidFill>
                  <a:schemeClr val="tx1">
                    <a:lumMod val="75000"/>
                    <a:lumOff val="25000"/>
                  </a:schemeClr>
                </a:solidFill>
                <a:latin typeface="+mn-lt"/>
                <a:cs typeface="Arial"/>
              </a:rPr>
              <a:t>Development of services and public-private partnership to enable companies exploitation of the existing expertise and technology public facilities (Synchrotron and CBM).</a:t>
            </a:r>
            <a:endParaRPr lang="en-GB" sz="1800" i="1" dirty="0">
              <a:solidFill>
                <a:schemeClr val="tx1">
                  <a:lumMod val="75000"/>
                  <a:lumOff val="25000"/>
                </a:schemeClr>
              </a:solidFill>
              <a:latin typeface="+mn-lt"/>
              <a:cs typeface="Arial"/>
            </a:endParaRPr>
          </a:p>
        </p:txBody>
      </p:sp>
      <p:pic>
        <p:nvPicPr>
          <p:cNvPr id="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913" y="1950111"/>
            <a:ext cx="3904359" cy="64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155" y="3839750"/>
            <a:ext cx="2376264" cy="66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913" y="3839520"/>
            <a:ext cx="3657503" cy="63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155" y="1950950"/>
            <a:ext cx="1629557" cy="651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CasellaDiTesto 50"/>
          <p:cNvSpPr txBox="1"/>
          <p:nvPr/>
        </p:nvSpPr>
        <p:spPr>
          <a:xfrm>
            <a:off x="249258" y="434909"/>
            <a:ext cx="8446115" cy="1089529"/>
          </a:xfrm>
          <a:prstGeom prst="rect">
            <a:avLst/>
          </a:prstGeom>
          <a:noFill/>
        </p:spPr>
        <p:txBody>
          <a:bodyPr wrap="square" rtlCol="0">
            <a:spAutoFit/>
          </a:bodyPr>
          <a:lstStyle/>
          <a:p>
            <a:pPr>
              <a:lnSpc>
                <a:spcPct val="80000"/>
              </a:lnSpc>
            </a:pPr>
            <a:r>
              <a:rPr lang="it-IT" sz="4000" dirty="0">
                <a:solidFill>
                  <a:srgbClr val="3E4040"/>
                </a:solidFill>
                <a:cs typeface="Arial Narrow"/>
              </a:rPr>
              <a:t>AREA SCIENCE </a:t>
            </a:r>
            <a:r>
              <a:rPr lang="it-IT" sz="4000" dirty="0" smtClean="0">
                <a:solidFill>
                  <a:srgbClr val="3E4040"/>
                </a:solidFill>
                <a:cs typeface="Arial Narrow"/>
              </a:rPr>
              <a:t>PARK: </a:t>
            </a:r>
            <a:r>
              <a:rPr lang="en-US" sz="4000" dirty="0" smtClean="0">
                <a:solidFill>
                  <a:srgbClr val="3E4040"/>
                </a:solidFill>
                <a:cs typeface="Arial Narrow"/>
              </a:rPr>
              <a:t>AN </a:t>
            </a:r>
            <a:r>
              <a:rPr lang="en-US" sz="4000" dirty="0">
                <a:solidFill>
                  <a:srgbClr val="3E4040"/>
                </a:solidFill>
                <a:cs typeface="Arial Narrow"/>
              </a:rPr>
              <a:t>INNOVATION ECOSYSTEM WITH 4 LINES OF ACTIVITY</a:t>
            </a:r>
          </a:p>
        </p:txBody>
      </p:sp>
      <p:sp>
        <p:nvSpPr>
          <p:cNvPr id="53" name="Segnaposto contenuto 2"/>
          <p:cNvSpPr txBox="1">
            <a:spLocks/>
          </p:cNvSpPr>
          <p:nvPr/>
        </p:nvSpPr>
        <p:spPr>
          <a:xfrm>
            <a:off x="251520" y="2638337"/>
            <a:ext cx="4104456" cy="1293007"/>
          </a:xfrm>
          <a:prstGeom prst="rect">
            <a:avLst/>
          </a:prstGeom>
          <a:noFill/>
          <a:ln>
            <a:no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200" kern="1200" baseline="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it-IT" sz="1800" dirty="0">
                <a:solidFill>
                  <a:schemeClr val="tx1">
                    <a:lumMod val="75000"/>
                    <a:lumOff val="25000"/>
                  </a:schemeClr>
                </a:solidFill>
                <a:latin typeface="+mn-lt"/>
                <a:cs typeface="Arial"/>
              </a:rPr>
              <a:t>Development and management </a:t>
            </a:r>
          </a:p>
          <a:p>
            <a:pPr>
              <a:spcBef>
                <a:spcPts val="0"/>
              </a:spcBef>
            </a:pPr>
            <a:r>
              <a:rPr lang="it-IT" sz="1800" dirty="0">
                <a:solidFill>
                  <a:schemeClr val="tx1">
                    <a:lumMod val="75000"/>
                    <a:lumOff val="25000"/>
                  </a:schemeClr>
                </a:solidFill>
                <a:latin typeface="+mn-lt"/>
                <a:cs typeface="Arial"/>
              </a:rPr>
              <a:t>of the Science and Technology Park.</a:t>
            </a:r>
          </a:p>
        </p:txBody>
      </p:sp>
      <p:sp>
        <p:nvSpPr>
          <p:cNvPr id="54" name="Ovale 53"/>
          <p:cNvSpPr/>
          <p:nvPr/>
        </p:nvSpPr>
        <p:spPr>
          <a:xfrm>
            <a:off x="4139952" y="1545966"/>
            <a:ext cx="4824536" cy="2385378"/>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942381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9258" y="434909"/>
            <a:ext cx="8640000" cy="597087"/>
          </a:xfrm>
          <a:prstGeom prst="rect">
            <a:avLst/>
          </a:prstGeom>
          <a:noFill/>
        </p:spPr>
        <p:txBody>
          <a:bodyPr wrap="square" rtlCol="0">
            <a:spAutoFit/>
          </a:bodyPr>
          <a:lstStyle/>
          <a:p>
            <a:pPr>
              <a:lnSpc>
                <a:spcPct val="80000"/>
              </a:lnSpc>
            </a:pPr>
            <a:r>
              <a:rPr lang="it-IT" sz="4000" dirty="0" smtClean="0">
                <a:solidFill>
                  <a:schemeClr val="tx1">
                    <a:lumMod val="75000"/>
                    <a:lumOff val="25000"/>
                  </a:schemeClr>
                </a:solidFill>
                <a:cs typeface="Arial Narrow"/>
              </a:rPr>
              <a:t>INNOVATION FACTORY – ABOUT US</a:t>
            </a:r>
            <a:endParaRPr lang="it-IT" sz="4000" dirty="0">
              <a:solidFill>
                <a:schemeClr val="tx1">
                  <a:lumMod val="75000"/>
                  <a:lumOff val="25000"/>
                </a:schemeClr>
              </a:solidFill>
              <a:cs typeface="Arial Narrow"/>
            </a:endParaRPr>
          </a:p>
        </p:txBody>
      </p:sp>
      <p:sp>
        <p:nvSpPr>
          <p:cNvPr id="4" name="Rettangolo 3"/>
          <p:cNvSpPr/>
          <p:nvPr/>
        </p:nvSpPr>
        <p:spPr>
          <a:xfrm>
            <a:off x="249258" y="1291917"/>
            <a:ext cx="8691542" cy="3447098"/>
          </a:xfrm>
          <a:prstGeom prst="rect">
            <a:avLst/>
          </a:prstGeom>
        </p:spPr>
        <p:txBody>
          <a:bodyPr wrap="square">
            <a:spAutoFit/>
          </a:bodyPr>
          <a:lstStyle/>
          <a:p>
            <a:pPr marL="342900" indent="-342900" defTabSz="914400">
              <a:spcBef>
                <a:spcPct val="20000"/>
              </a:spcBef>
              <a:buFontTx/>
              <a:buChar char="•"/>
            </a:pPr>
            <a:r>
              <a:rPr lang="it-IT" sz="2000" b="1" dirty="0" smtClean="0"/>
              <a:t>CERTIFIED INCUBATOR @ AREA Science Park</a:t>
            </a:r>
          </a:p>
          <a:p>
            <a:pPr marL="361950">
              <a:spcBef>
                <a:spcPct val="20000"/>
              </a:spcBef>
            </a:pPr>
            <a:r>
              <a:rPr lang="en-US" sz="1500" dirty="0">
                <a:solidFill>
                  <a:schemeClr val="tx1">
                    <a:lumMod val="75000"/>
                    <a:lumOff val="25000"/>
                  </a:schemeClr>
                </a:solidFill>
              </a:rPr>
              <a:t>Innovation Factory is an in-house company of AREA Science </a:t>
            </a:r>
            <a:r>
              <a:rPr lang="en-US" sz="1500" dirty="0" smtClean="0">
                <a:solidFill>
                  <a:schemeClr val="tx1">
                    <a:lumMod val="75000"/>
                    <a:lumOff val="25000"/>
                  </a:schemeClr>
                </a:solidFill>
              </a:rPr>
              <a:t>Park. We </a:t>
            </a:r>
            <a:r>
              <a:rPr lang="en-US" sz="1500" dirty="0">
                <a:solidFill>
                  <a:schemeClr val="tx1">
                    <a:lumMod val="75000"/>
                    <a:lumOff val="25000"/>
                  </a:schemeClr>
                </a:solidFill>
              </a:rPr>
              <a:t>are one of the most relevant  players in the Italian startup ecosystem and support startups from the pre-seed and seed stage</a:t>
            </a:r>
          </a:p>
          <a:p>
            <a:pPr marL="361950" defTabSz="914400">
              <a:spcBef>
                <a:spcPct val="20000"/>
              </a:spcBef>
            </a:pPr>
            <a:endParaRPr lang="it-IT" sz="1500" dirty="0" smtClean="0">
              <a:solidFill>
                <a:schemeClr val="tx1">
                  <a:lumMod val="75000"/>
                  <a:lumOff val="25000"/>
                </a:schemeClr>
              </a:solidFill>
            </a:endParaRPr>
          </a:p>
          <a:p>
            <a:pPr marL="342900" indent="-342900" defTabSz="914400">
              <a:spcBef>
                <a:spcPct val="20000"/>
              </a:spcBef>
              <a:buFontTx/>
              <a:buChar char="•"/>
            </a:pPr>
            <a:r>
              <a:rPr lang="it-IT" sz="2000" b="1" dirty="0" smtClean="0"/>
              <a:t>FROM THE IDEA TO THE MARKET:</a:t>
            </a:r>
          </a:p>
          <a:p>
            <a:pPr marL="361950" defTabSz="914400">
              <a:spcBef>
                <a:spcPct val="20000"/>
              </a:spcBef>
            </a:pPr>
            <a:r>
              <a:rPr lang="en-US" sz="1500" dirty="0" smtClean="0">
                <a:solidFill>
                  <a:schemeClr val="tx1">
                    <a:lumMod val="75000"/>
                    <a:lumOff val="25000"/>
                  </a:schemeClr>
                </a:solidFill>
              </a:rPr>
              <a:t>We help existing and prospective companies to bring innovative ideas to the market and create a sustainable and scalable business growth.  Our expertise allow us to provide advice and support in any stage of the value chain.</a:t>
            </a:r>
          </a:p>
          <a:p>
            <a:pPr marL="342900" indent="-342900" defTabSz="914400">
              <a:spcBef>
                <a:spcPct val="20000"/>
              </a:spcBef>
              <a:buFontTx/>
              <a:buChar char="•"/>
            </a:pPr>
            <a:endParaRPr lang="it-IT" sz="2000" b="1" dirty="0"/>
          </a:p>
          <a:p>
            <a:pPr marL="342900" indent="-342900" defTabSz="914400">
              <a:spcBef>
                <a:spcPct val="20000"/>
              </a:spcBef>
              <a:buFontTx/>
              <a:buChar char="•"/>
            </a:pPr>
            <a:endParaRPr lang="it-IT" sz="2000" b="1" dirty="0" smtClean="0"/>
          </a:p>
          <a:p>
            <a:pPr marL="342900" indent="-342900" defTabSz="914400">
              <a:spcBef>
                <a:spcPct val="20000"/>
              </a:spcBef>
              <a:buFontTx/>
              <a:buChar char="•"/>
            </a:pPr>
            <a:endParaRPr lang="it-IT" sz="2000" b="1" dirty="0"/>
          </a:p>
        </p:txBody>
      </p:sp>
      <p:sp>
        <p:nvSpPr>
          <p:cNvPr id="19" name="Rettangolo 18"/>
          <p:cNvSpPr/>
          <p:nvPr/>
        </p:nvSpPr>
        <p:spPr>
          <a:xfrm>
            <a:off x="8592457" y="4221460"/>
            <a:ext cx="348343" cy="1847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20" name="Gruppo 19"/>
          <p:cNvGrpSpPr>
            <a:grpSpLocks noChangeAspect="1"/>
          </p:cNvGrpSpPr>
          <p:nvPr/>
        </p:nvGrpSpPr>
        <p:grpSpPr>
          <a:xfrm>
            <a:off x="0" y="3580600"/>
            <a:ext cx="8229600" cy="2360839"/>
            <a:chOff x="0" y="3802049"/>
            <a:chExt cx="9144000" cy="2623151"/>
          </a:xfrm>
        </p:grpSpPr>
        <p:sp>
          <p:nvSpPr>
            <p:cNvPr id="21" name="Text Box 5"/>
            <p:cNvSpPr txBox="1">
              <a:spLocks noChangeArrowheads="1"/>
            </p:cNvSpPr>
            <p:nvPr/>
          </p:nvSpPr>
          <p:spPr bwMode="auto">
            <a:xfrm>
              <a:off x="457200" y="5283200"/>
              <a:ext cx="426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it-IT" altLang="it-IT" sz="2000" dirty="0">
                  <a:solidFill>
                    <a:srgbClr val="FFFFFF"/>
                  </a:solidFill>
                  <a:latin typeface="+mn-lt"/>
                  <a:ea typeface="MS PGothic" pitchFamily="34" charset="-128"/>
                </a:rPr>
                <a:t>sottotitolo presentazione</a:t>
              </a:r>
              <a:endParaRPr lang="it-IT" altLang="it-IT" sz="2000" dirty="0">
                <a:solidFill>
                  <a:srgbClr val="000000"/>
                </a:solidFill>
                <a:latin typeface="+mn-lt"/>
                <a:ea typeface="MS PGothic" pitchFamily="34" charset="-128"/>
              </a:endParaRPr>
            </a:p>
          </p:txBody>
        </p:sp>
        <p:grpSp>
          <p:nvGrpSpPr>
            <p:cNvPr id="22" name="Group 15"/>
            <p:cNvGrpSpPr>
              <a:grpSpLocks/>
            </p:cNvGrpSpPr>
            <p:nvPr/>
          </p:nvGrpSpPr>
          <p:grpSpPr bwMode="auto">
            <a:xfrm>
              <a:off x="0" y="4056065"/>
              <a:ext cx="9144000" cy="1789113"/>
              <a:chOff x="0" y="3236"/>
              <a:chExt cx="5760" cy="1127"/>
            </a:xfrm>
          </p:grpSpPr>
          <p:grpSp>
            <p:nvGrpSpPr>
              <p:cNvPr id="29" name="Group 16"/>
              <p:cNvGrpSpPr>
                <a:grpSpLocks/>
              </p:cNvGrpSpPr>
              <p:nvPr/>
            </p:nvGrpSpPr>
            <p:grpSpPr bwMode="auto">
              <a:xfrm>
                <a:off x="0" y="3236"/>
                <a:ext cx="5760" cy="1127"/>
                <a:chOff x="0" y="3236"/>
                <a:chExt cx="5760" cy="1127"/>
              </a:xfrm>
            </p:grpSpPr>
            <p:grpSp>
              <p:nvGrpSpPr>
                <p:cNvPr id="31" name="Group 17"/>
                <p:cNvGrpSpPr>
                  <a:grpSpLocks/>
                </p:cNvGrpSpPr>
                <p:nvPr/>
              </p:nvGrpSpPr>
              <p:grpSpPr bwMode="auto">
                <a:xfrm>
                  <a:off x="0" y="3377"/>
                  <a:ext cx="5760" cy="986"/>
                  <a:chOff x="0" y="3377"/>
                  <a:chExt cx="5760" cy="986"/>
                </a:xfrm>
              </p:grpSpPr>
              <p:pic>
                <p:nvPicPr>
                  <p:cNvPr id="33"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4651" r="2439"/>
                  <a:stretch/>
                </p:blipFill>
                <p:spPr bwMode="auto">
                  <a:xfrm>
                    <a:off x="0" y="3377"/>
                    <a:ext cx="5760" cy="9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 name="Rectangle 19"/>
                  <p:cNvSpPr>
                    <a:spLocks noChangeArrowheads="1"/>
                  </p:cNvSpPr>
                  <p:nvPr/>
                </p:nvSpPr>
                <p:spPr bwMode="auto">
                  <a:xfrm>
                    <a:off x="0" y="4148"/>
                    <a:ext cx="129" cy="2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it-IT" altLang="it-IT" sz="1400" dirty="0">
                      <a:solidFill>
                        <a:srgbClr val="000000"/>
                      </a:solidFill>
                      <a:latin typeface="+mn-lt"/>
                    </a:endParaRPr>
                  </a:p>
                </p:txBody>
              </p:sp>
            </p:grpSp>
            <p:sp>
              <p:nvSpPr>
                <p:cNvPr id="32" name="Rectangle 20"/>
                <p:cNvSpPr>
                  <a:spLocks noChangeArrowheads="1"/>
                </p:cNvSpPr>
                <p:nvPr/>
              </p:nvSpPr>
              <p:spPr bwMode="auto">
                <a:xfrm>
                  <a:off x="1128" y="3236"/>
                  <a:ext cx="129" cy="2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it-IT" altLang="it-IT" sz="1400" dirty="0">
                    <a:solidFill>
                      <a:srgbClr val="000000"/>
                    </a:solidFill>
                    <a:latin typeface="+mn-lt"/>
                  </a:endParaRPr>
                </a:p>
              </p:txBody>
            </p:sp>
          </p:grpSp>
          <p:sp>
            <p:nvSpPr>
              <p:cNvPr id="30" name="Rectangle 21"/>
              <p:cNvSpPr>
                <a:spLocks noChangeArrowheads="1"/>
              </p:cNvSpPr>
              <p:nvPr/>
            </p:nvSpPr>
            <p:spPr bwMode="auto">
              <a:xfrm>
                <a:off x="3736" y="3280"/>
                <a:ext cx="1080" cy="2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it-IT" altLang="it-IT" sz="1400" dirty="0">
                  <a:solidFill>
                    <a:srgbClr val="000000"/>
                  </a:solidFill>
                  <a:latin typeface="+mn-lt"/>
                </a:endParaRPr>
              </a:p>
            </p:txBody>
          </p:sp>
        </p:grpSp>
        <p:sp>
          <p:nvSpPr>
            <p:cNvPr id="23" name="Text Box 23"/>
            <p:cNvSpPr txBox="1">
              <a:spLocks noChangeArrowheads="1"/>
            </p:cNvSpPr>
            <p:nvPr/>
          </p:nvSpPr>
          <p:spPr bwMode="auto">
            <a:xfrm>
              <a:off x="3077323" y="5912240"/>
              <a:ext cx="2370379" cy="51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2400" b="1" dirty="0" smtClean="0">
                  <a:solidFill>
                    <a:srgbClr val="EA9416"/>
                  </a:solidFill>
                  <a:latin typeface="+mn-lt"/>
                  <a:ea typeface="MS PGothic" pitchFamily="34" charset="-128"/>
                </a:rPr>
                <a:t>DEVELOPMENT</a:t>
              </a:r>
              <a:endParaRPr lang="it-IT" altLang="it-IT" sz="2400" b="1" dirty="0">
                <a:solidFill>
                  <a:srgbClr val="EA9416"/>
                </a:solidFill>
                <a:latin typeface="+mn-lt"/>
                <a:ea typeface="MS PGothic" pitchFamily="34" charset="-128"/>
              </a:endParaRPr>
            </a:p>
          </p:txBody>
        </p:sp>
        <p:sp>
          <p:nvSpPr>
            <p:cNvPr id="24" name="Text Box 24"/>
            <p:cNvSpPr txBox="1">
              <a:spLocks noChangeArrowheads="1"/>
            </p:cNvSpPr>
            <p:nvPr/>
          </p:nvSpPr>
          <p:spPr bwMode="auto">
            <a:xfrm>
              <a:off x="4340747" y="3802049"/>
              <a:ext cx="1682727" cy="51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2400" b="1" dirty="0" smtClean="0">
                  <a:solidFill>
                    <a:srgbClr val="EA9416"/>
                  </a:solidFill>
                  <a:latin typeface="+mn-lt"/>
                  <a:ea typeface="MS PGothic" pitchFamily="34" charset="-128"/>
                </a:rPr>
                <a:t>COMPANY</a:t>
              </a:r>
              <a:endParaRPr lang="it-IT" altLang="it-IT" sz="2400" b="1" dirty="0">
                <a:solidFill>
                  <a:srgbClr val="EA9416"/>
                </a:solidFill>
                <a:latin typeface="+mn-lt"/>
                <a:ea typeface="MS PGothic" pitchFamily="34" charset="-128"/>
              </a:endParaRPr>
            </a:p>
          </p:txBody>
        </p:sp>
        <p:sp>
          <p:nvSpPr>
            <p:cNvPr id="25" name="Text Box 25"/>
            <p:cNvSpPr txBox="1">
              <a:spLocks noChangeArrowheads="1"/>
            </p:cNvSpPr>
            <p:nvPr/>
          </p:nvSpPr>
          <p:spPr bwMode="auto">
            <a:xfrm>
              <a:off x="5824009" y="4223280"/>
              <a:ext cx="1598088" cy="51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2400" b="1" dirty="0" smtClean="0">
                  <a:solidFill>
                    <a:srgbClr val="EA9416"/>
                  </a:solidFill>
                  <a:latin typeface="+mn-lt"/>
                  <a:ea typeface="MS PGothic" pitchFamily="34" charset="-128"/>
                </a:rPr>
                <a:t>PRODUCT</a:t>
              </a:r>
              <a:endParaRPr lang="it-IT" altLang="it-IT" sz="2400" b="1" dirty="0">
                <a:solidFill>
                  <a:srgbClr val="EA9416"/>
                </a:solidFill>
                <a:latin typeface="+mn-lt"/>
                <a:ea typeface="MS PGothic" pitchFamily="34" charset="-128"/>
              </a:endParaRPr>
            </a:p>
          </p:txBody>
        </p:sp>
        <p:sp>
          <p:nvSpPr>
            <p:cNvPr id="26" name="Text Box 26"/>
            <p:cNvSpPr txBox="1">
              <a:spLocks noChangeArrowheads="1"/>
            </p:cNvSpPr>
            <p:nvPr/>
          </p:nvSpPr>
          <p:spPr bwMode="auto">
            <a:xfrm>
              <a:off x="1936860" y="3830973"/>
              <a:ext cx="1680589" cy="51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2400" b="1" dirty="0" smtClean="0">
                  <a:solidFill>
                    <a:srgbClr val="EA9416"/>
                  </a:solidFill>
                  <a:latin typeface="+mn-lt"/>
                  <a:ea typeface="MS PGothic" pitchFamily="34" charset="-128"/>
                </a:rPr>
                <a:t>RESEARCH</a:t>
              </a:r>
              <a:endParaRPr lang="it-IT" altLang="it-IT" sz="2400" b="1" dirty="0">
                <a:solidFill>
                  <a:srgbClr val="EA9416"/>
                </a:solidFill>
                <a:latin typeface="+mn-lt"/>
                <a:ea typeface="MS PGothic" pitchFamily="34" charset="-128"/>
              </a:endParaRPr>
            </a:p>
          </p:txBody>
        </p:sp>
        <p:sp>
          <p:nvSpPr>
            <p:cNvPr id="27" name="Text Box 27"/>
            <p:cNvSpPr txBox="1">
              <a:spLocks noChangeArrowheads="1"/>
            </p:cNvSpPr>
            <p:nvPr/>
          </p:nvSpPr>
          <p:spPr bwMode="auto">
            <a:xfrm>
              <a:off x="7112530" y="5866346"/>
              <a:ext cx="1427029" cy="51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it-IT" altLang="it-IT" sz="2400" b="1" dirty="0" smtClean="0">
                  <a:solidFill>
                    <a:srgbClr val="EA9416"/>
                  </a:solidFill>
                  <a:latin typeface="+mn-lt"/>
                  <a:ea typeface="MS PGothic" pitchFamily="34" charset="-128"/>
                </a:rPr>
                <a:t>MARKET</a:t>
              </a:r>
              <a:endParaRPr lang="it-IT" altLang="it-IT" sz="2400" b="1" dirty="0">
                <a:solidFill>
                  <a:srgbClr val="EA9416"/>
                </a:solidFill>
                <a:latin typeface="+mn-lt"/>
                <a:ea typeface="MS PGothic" pitchFamily="34" charset="-128"/>
              </a:endParaRPr>
            </a:p>
          </p:txBody>
        </p:sp>
        <p:sp>
          <p:nvSpPr>
            <p:cNvPr id="28" name="Text Box 22"/>
            <p:cNvSpPr txBox="1">
              <a:spLocks noChangeArrowheads="1"/>
            </p:cNvSpPr>
            <p:nvPr/>
          </p:nvSpPr>
          <p:spPr bwMode="auto">
            <a:xfrm>
              <a:off x="353520" y="5529263"/>
              <a:ext cx="1800000" cy="512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it-IT" altLang="it-IT" sz="2400" b="1" dirty="0">
                  <a:solidFill>
                    <a:srgbClr val="EA9416"/>
                  </a:solidFill>
                  <a:latin typeface="+mn-lt"/>
                  <a:ea typeface="MS PGothic" pitchFamily="34" charset="-128"/>
                </a:rPr>
                <a:t>IDEA</a:t>
              </a:r>
            </a:p>
          </p:txBody>
        </p:sp>
      </p:grpSp>
    </p:spTree>
    <p:extLst>
      <p:ext uri="{BB962C8B-B14F-4D97-AF65-F5344CB8AC3E}">
        <p14:creationId xmlns:p14="http://schemas.microsoft.com/office/powerpoint/2010/main" val="406360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arentesi quadra chiusa 2"/>
          <p:cNvSpPr/>
          <p:nvPr/>
        </p:nvSpPr>
        <p:spPr>
          <a:xfrm>
            <a:off x="723600" y="2086400"/>
            <a:ext cx="120441" cy="1585782"/>
          </a:xfrm>
          <a:prstGeom prst="rightBracket">
            <a:avLst/>
          </a:prstGeom>
          <a:ln w="76200" cmpd="sng">
            <a:solidFill>
              <a:srgbClr val="CA803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b="1" dirty="0"/>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5948"/>
          <a:stretch/>
        </p:blipFill>
        <p:spPr bwMode="auto">
          <a:xfrm>
            <a:off x="1043609" y="2342909"/>
            <a:ext cx="6012000" cy="536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9420" r="38005" b="14589"/>
          <a:stretch/>
        </p:blipFill>
        <p:spPr bwMode="auto">
          <a:xfrm>
            <a:off x="1057281" y="2879291"/>
            <a:ext cx="5249539" cy="57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139952" y="2879291"/>
            <a:ext cx="2166868" cy="47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097046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ingua_x0020_documento xmlns="3d4ffb0d-68bf-4b68-99f7-1eb25ffe2d97">Italiano</Lingua_x0020_documento>
    <Descrizione xmlns="25854a59-c3d6-4358-97aa-a72cf12e35a7">Presentazione dell'incubatore certificato Innovation Factory</Descrizione>
    <Tipologia_documento xmlns="3d4ffb0d-68bf-4b68-99f7-1eb25ffe2d97">Materiali di comunicazione</Tipologia_documento>
    <PublishingExpirationDate xmlns="http://schemas.microsoft.com/sharepoint/v3" xsi:nil="true"/>
    <Responsabile xmlns="25854a59-c3d6-4358-97aa-a72cf12e35a7">
      <UserInfo>
        <DisplayName>Delbello Barbara</DisplayName>
        <AccountId>81</AccountId>
        <AccountType/>
      </UserInfo>
    </Responsabile>
    <Sintetica xmlns="25854a59-c3d6-4358-97aa-a72cf12e35a7">SI</Sintetica>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D6830E0B351144FB5B74F14A7DEAD7A" ma:contentTypeVersion="8" ma:contentTypeDescription="Creare un nuovo documento." ma:contentTypeScope="" ma:versionID="331719cdbc5ab104d64e85f6feb275ca">
  <xsd:schema xmlns:xsd="http://www.w3.org/2001/XMLSchema" xmlns:xs="http://www.w3.org/2001/XMLSchema" xmlns:p="http://schemas.microsoft.com/office/2006/metadata/properties" xmlns:ns1="http://schemas.microsoft.com/sharepoint/v3" xmlns:ns2="3d4ffb0d-68bf-4b68-99f7-1eb25ffe2d97" xmlns:ns3="25854a59-c3d6-4358-97aa-a72cf12e35a7" targetNamespace="http://schemas.microsoft.com/office/2006/metadata/properties" ma:root="true" ma:fieldsID="f8653964ca3246bc5030ff42043ccdbb" ns1:_="" ns2:_="" ns3:_="">
    <xsd:import namespace="http://schemas.microsoft.com/sharepoint/v3"/>
    <xsd:import namespace="3d4ffb0d-68bf-4b68-99f7-1eb25ffe2d97"/>
    <xsd:import namespace="25854a59-c3d6-4358-97aa-a72cf12e35a7"/>
    <xsd:element name="properties">
      <xsd:complexType>
        <xsd:sequence>
          <xsd:element name="documentManagement">
            <xsd:complexType>
              <xsd:all>
                <xsd:element ref="ns2:Tipologia_documento" minOccurs="0"/>
                <xsd:element ref="ns2:Lingua_x0020_documento" minOccurs="0"/>
                <xsd:element ref="ns1:PublishingStartDate" minOccurs="0"/>
                <xsd:element ref="ns1:PublishingExpirationDate" minOccurs="0"/>
                <xsd:element ref="ns2:_dlc_DocId" minOccurs="0"/>
                <xsd:element ref="ns2:_dlc_DocIdUrl" minOccurs="0"/>
                <xsd:element ref="ns2:_dlc_DocIdPersistId" minOccurs="0"/>
                <xsd:element ref="ns3:Responsabile"/>
                <xsd:element ref="ns3:Descrizione"/>
                <xsd:element ref="ns3:Sintetic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Data inizio pianificazione" ma:description="" ma:hidden="true" ma:internalName="PublishingStartDate">
      <xsd:simpleType>
        <xsd:restriction base="dms:Unknown"/>
      </xsd:simpleType>
    </xsd:element>
    <xsd:element name="PublishingExpirationDate" ma:index="7" nillable="true" ma:displayName="Data fine pianificazion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4ffb0d-68bf-4b68-99f7-1eb25ffe2d97" elementFormDefault="qualified">
    <xsd:import namespace="http://schemas.microsoft.com/office/2006/documentManagement/types"/>
    <xsd:import namespace="http://schemas.microsoft.com/office/infopath/2007/PartnerControls"/>
    <xsd:element name="Tipologia_documento" ma:index="2" nillable="true" ma:displayName="Tipologia" ma:default="Loghi e modelli" ma:format="Dropdown" ma:internalName="Tipologia_documento">
      <xsd:simpleType>
        <xsd:restriction base="dms:Choice">
          <xsd:enumeration value="Loghi e modelli"/>
          <xsd:enumeration value="Testi ufficiali"/>
          <xsd:enumeration value="Materiali di comunicazione"/>
          <xsd:enumeration value="Piano di marketing"/>
          <xsd:enumeration value="Organizzazione eventi"/>
        </xsd:restriction>
      </xsd:simpleType>
    </xsd:element>
    <xsd:element name="Lingua_x0020_documento" ma:index="3" nillable="true" ma:displayName="Lingua documento" ma:default="Italiano" ma:format="RadioButtons" ma:internalName="Lingua_x0020_documento">
      <xsd:simpleType>
        <xsd:restriction base="dms:Choice">
          <xsd:enumeration value="Italiano"/>
          <xsd:enumeration value="Inglese"/>
          <xsd:enumeration value="Italiano/sloveno"/>
        </xsd:restriction>
      </xsd:simpleType>
    </xsd:element>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5854a59-c3d6-4358-97aa-a72cf12e35a7" elementFormDefault="qualified">
    <xsd:import namespace="http://schemas.microsoft.com/office/2006/documentManagement/types"/>
    <xsd:import namespace="http://schemas.microsoft.com/office/infopath/2007/PartnerControls"/>
    <xsd:element name="Responsabile" ma:index="15" ma:displayName="Responsabile" ma:indexed="true" ma:list="UserInfo" ma:SharePointGroup="0" ma:internalName="Responsabi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escrizione" ma:index="16" ma:displayName="Descrizione" ma:internalName="Descrizione">
      <xsd:simpleType>
        <xsd:restriction base="dms:Note">
          <xsd:maxLength value="255"/>
        </xsd:restriction>
      </xsd:simpleType>
    </xsd:element>
    <xsd:element name="Sintetica" ma:index="17" nillable="true" ma:displayName="Sintetica" ma:default="SI" ma:format="RadioButtons" ma:internalName="Sintetica">
      <xsd:simpleType>
        <xsd:restriction base="dms:Choice">
          <xsd:enumeration value="SI"/>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Tipo di contenuto"/>
        <xsd:element ref="dc:title" minOccurs="0" maxOccurs="1" ma:index="1"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654E2BAE-2550-49B3-A222-D9CB8E3B28EF}">
  <ds:schemaRefs>
    <ds:schemaRef ds:uri="http://schemas.microsoft.com/office/2006/metadata/properties"/>
    <ds:schemaRef ds:uri="http://schemas.microsoft.com/office/2006/documentManagement/types"/>
    <ds:schemaRef ds:uri="http://schemas.microsoft.com/sharepoint/v3"/>
    <ds:schemaRef ds:uri="http://purl.org/dc/elements/1.1/"/>
    <ds:schemaRef ds:uri="http://schemas.openxmlformats.org/package/2006/metadata/core-properties"/>
    <ds:schemaRef ds:uri="http://purl.org/dc/dcmitype/"/>
    <ds:schemaRef ds:uri="http://schemas.microsoft.com/office/infopath/2007/PartnerControls"/>
    <ds:schemaRef ds:uri="25854a59-c3d6-4358-97aa-a72cf12e35a7"/>
    <ds:schemaRef ds:uri="3d4ffb0d-68bf-4b68-99f7-1eb25ffe2d97"/>
    <ds:schemaRef ds:uri="http://www.w3.org/XML/1998/namespace"/>
    <ds:schemaRef ds:uri="http://purl.org/dc/terms/"/>
  </ds:schemaRefs>
</ds:datastoreItem>
</file>

<file path=customXml/itemProps2.xml><?xml version="1.0" encoding="utf-8"?>
<ds:datastoreItem xmlns:ds="http://schemas.openxmlformats.org/officeDocument/2006/customXml" ds:itemID="{C0F94B04-78D0-426D-8033-BE53C4FD4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d4ffb0d-68bf-4b68-99f7-1eb25ffe2d97"/>
    <ds:schemaRef ds:uri="25854a59-c3d6-4358-97aa-a72cf12e3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EE431F-5206-4932-950D-A9F91F049734}">
  <ds:schemaRefs>
    <ds:schemaRef ds:uri="http://schemas.microsoft.com/sharepoint/v3/contenttype/forms"/>
  </ds:schemaRefs>
</ds:datastoreItem>
</file>

<file path=customXml/itemProps4.xml><?xml version="1.0" encoding="utf-8"?>
<ds:datastoreItem xmlns:ds="http://schemas.openxmlformats.org/officeDocument/2006/customXml" ds:itemID="{A201594B-9181-4E94-816A-8F30FC692A9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1140</TotalTime>
  <Words>1009</Words>
  <Application>Microsoft Office PowerPoint</Application>
  <PresentationFormat>Presentazione su schermo (4:3)</PresentationFormat>
  <Paragraphs>172</Paragraphs>
  <Slides>23</Slides>
  <Notes>2</Notes>
  <HiddenSlides>2</HiddenSlides>
  <MMClips>0</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23</vt:i4>
      </vt:variant>
    </vt:vector>
  </HeadingPairs>
  <TitlesOfParts>
    <vt:vector size="36" baseType="lpstr">
      <vt:lpstr>MS PGothic</vt:lpstr>
      <vt:lpstr>MS PGothic</vt:lpstr>
      <vt:lpstr>Arial</vt:lpstr>
      <vt:lpstr>Arial Narrow</vt:lpstr>
      <vt:lpstr>Calibri</vt:lpstr>
      <vt:lpstr>Garamond</vt:lpstr>
      <vt:lpstr>Helvetica Neue</vt:lpstr>
      <vt:lpstr>Osaka</vt:lpstr>
      <vt:lpstr>Segoe UI</vt:lpstr>
      <vt:lpstr>Wingdings</vt:lpstr>
      <vt:lpstr>Tema di Office</vt:lpstr>
      <vt:lpstr>1_Tema di Office</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EVOLUTION STRATEGY: 4 LINES OF ACTIVITY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AREA Science Park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Delbello Barbara</dc:creator>
  <cp:lastModifiedBy>Rovatti Fabrizio</cp:lastModifiedBy>
  <cp:revision>115</cp:revision>
  <cp:lastPrinted>2016-01-18T09:53:46Z</cp:lastPrinted>
  <dcterms:created xsi:type="dcterms:W3CDTF">2015-10-01T12:09:51Z</dcterms:created>
  <dcterms:modified xsi:type="dcterms:W3CDTF">2017-10-04T13:39:11Z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0x010100CD6830E0B351144FB5B74F14A7DEAD7A</vt:lpwstr>
  </property>
</Properties>
</file>