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handoutMasterIdLst>
    <p:handoutMasterId r:id="rId28"/>
  </p:handoutMasterIdLst>
  <p:sldIdLst>
    <p:sldId id="275" r:id="rId2"/>
    <p:sldId id="373" r:id="rId3"/>
    <p:sldId id="375" r:id="rId4"/>
    <p:sldId id="377" r:id="rId5"/>
    <p:sldId id="378" r:id="rId6"/>
    <p:sldId id="376" r:id="rId7"/>
    <p:sldId id="379" r:id="rId8"/>
    <p:sldId id="374" r:id="rId9"/>
    <p:sldId id="353" r:id="rId10"/>
    <p:sldId id="344" r:id="rId11"/>
    <p:sldId id="352" r:id="rId12"/>
    <p:sldId id="354" r:id="rId13"/>
    <p:sldId id="355" r:id="rId14"/>
    <p:sldId id="356" r:id="rId15"/>
    <p:sldId id="360" r:id="rId16"/>
    <p:sldId id="357" r:id="rId17"/>
    <p:sldId id="359" r:id="rId18"/>
    <p:sldId id="361" r:id="rId19"/>
    <p:sldId id="362" r:id="rId20"/>
    <p:sldId id="363" r:id="rId21"/>
    <p:sldId id="364" r:id="rId22"/>
    <p:sldId id="365" r:id="rId23"/>
    <p:sldId id="366" r:id="rId24"/>
    <p:sldId id="367" r:id="rId25"/>
    <p:sldId id="380" r:id="rId26"/>
  </p:sldIdLst>
  <p:sldSz cx="9144000" cy="6858000" type="screen4x3"/>
  <p:notesSz cx="6797675" cy="9926638"/>
  <p:defaultTextStyle>
    <a:defPPr>
      <a:defRPr lang="it-IT"/>
    </a:defPPr>
    <a:lvl1pPr algn="ctr" rtl="0" fontAlgn="base">
      <a:spcBef>
        <a:spcPct val="0"/>
      </a:spcBef>
      <a:spcAft>
        <a:spcPct val="0"/>
      </a:spcAft>
      <a:defRPr sz="4400" kern="1200">
        <a:solidFill>
          <a:schemeClr val="tx1"/>
        </a:solidFill>
        <a:latin typeface="DecimaWE Rg" pitchFamily="2" charset="0"/>
        <a:ea typeface="+mn-ea"/>
        <a:cs typeface="+mn-cs"/>
      </a:defRPr>
    </a:lvl1pPr>
    <a:lvl2pPr marL="457200" algn="ctr" rtl="0" fontAlgn="base">
      <a:spcBef>
        <a:spcPct val="0"/>
      </a:spcBef>
      <a:spcAft>
        <a:spcPct val="0"/>
      </a:spcAft>
      <a:defRPr sz="4400" kern="1200">
        <a:solidFill>
          <a:schemeClr val="tx1"/>
        </a:solidFill>
        <a:latin typeface="DecimaWE Rg" pitchFamily="2" charset="0"/>
        <a:ea typeface="+mn-ea"/>
        <a:cs typeface="+mn-cs"/>
      </a:defRPr>
    </a:lvl2pPr>
    <a:lvl3pPr marL="914400" algn="ctr" rtl="0" fontAlgn="base">
      <a:spcBef>
        <a:spcPct val="0"/>
      </a:spcBef>
      <a:spcAft>
        <a:spcPct val="0"/>
      </a:spcAft>
      <a:defRPr sz="4400" kern="1200">
        <a:solidFill>
          <a:schemeClr val="tx1"/>
        </a:solidFill>
        <a:latin typeface="DecimaWE Rg" pitchFamily="2" charset="0"/>
        <a:ea typeface="+mn-ea"/>
        <a:cs typeface="+mn-cs"/>
      </a:defRPr>
    </a:lvl3pPr>
    <a:lvl4pPr marL="1371600" algn="ctr" rtl="0" fontAlgn="base">
      <a:spcBef>
        <a:spcPct val="0"/>
      </a:spcBef>
      <a:spcAft>
        <a:spcPct val="0"/>
      </a:spcAft>
      <a:defRPr sz="4400" kern="1200">
        <a:solidFill>
          <a:schemeClr val="tx1"/>
        </a:solidFill>
        <a:latin typeface="DecimaWE Rg" pitchFamily="2" charset="0"/>
        <a:ea typeface="+mn-ea"/>
        <a:cs typeface="+mn-cs"/>
      </a:defRPr>
    </a:lvl4pPr>
    <a:lvl5pPr marL="1828800" algn="ctr" rtl="0" fontAlgn="base">
      <a:spcBef>
        <a:spcPct val="0"/>
      </a:spcBef>
      <a:spcAft>
        <a:spcPct val="0"/>
      </a:spcAft>
      <a:defRPr sz="4400" kern="1200">
        <a:solidFill>
          <a:schemeClr val="tx1"/>
        </a:solidFill>
        <a:latin typeface="DecimaWE Rg" pitchFamily="2" charset="0"/>
        <a:ea typeface="+mn-ea"/>
        <a:cs typeface="+mn-cs"/>
      </a:defRPr>
    </a:lvl5pPr>
    <a:lvl6pPr marL="2286000" algn="l" defTabSz="914400" rtl="0" eaLnBrk="1" latinLnBrk="0" hangingPunct="1">
      <a:defRPr sz="4400" kern="1200">
        <a:solidFill>
          <a:schemeClr val="tx1"/>
        </a:solidFill>
        <a:latin typeface="DecimaWE Rg" pitchFamily="2" charset="0"/>
        <a:ea typeface="+mn-ea"/>
        <a:cs typeface="+mn-cs"/>
      </a:defRPr>
    </a:lvl6pPr>
    <a:lvl7pPr marL="2743200" algn="l" defTabSz="914400" rtl="0" eaLnBrk="1" latinLnBrk="0" hangingPunct="1">
      <a:defRPr sz="4400" kern="1200">
        <a:solidFill>
          <a:schemeClr val="tx1"/>
        </a:solidFill>
        <a:latin typeface="DecimaWE Rg" pitchFamily="2" charset="0"/>
        <a:ea typeface="+mn-ea"/>
        <a:cs typeface="+mn-cs"/>
      </a:defRPr>
    </a:lvl7pPr>
    <a:lvl8pPr marL="3200400" algn="l" defTabSz="914400" rtl="0" eaLnBrk="1" latinLnBrk="0" hangingPunct="1">
      <a:defRPr sz="4400" kern="1200">
        <a:solidFill>
          <a:schemeClr val="tx1"/>
        </a:solidFill>
        <a:latin typeface="DecimaWE Rg" pitchFamily="2" charset="0"/>
        <a:ea typeface="+mn-ea"/>
        <a:cs typeface="+mn-cs"/>
      </a:defRPr>
    </a:lvl8pPr>
    <a:lvl9pPr marL="3657600" algn="l" defTabSz="914400" rtl="0" eaLnBrk="1" latinLnBrk="0" hangingPunct="1">
      <a:defRPr sz="4400" kern="1200">
        <a:solidFill>
          <a:schemeClr val="tx1"/>
        </a:solidFill>
        <a:latin typeface="DecimaWE Rg" pitchFamily="2" charset="0"/>
        <a:ea typeface="+mn-ea"/>
        <a:cs typeface="+mn-cs"/>
      </a:defRPr>
    </a:lvl9pPr>
  </p:defaultTextStyle>
  <p:extLst>
    <p:ext uri="{EFAFB233-063F-42B5-8137-9DF3F51BA10A}">
      <p15:sldGuideLst xmlns:p15="http://schemas.microsoft.com/office/powerpoint/2012/main" xmlns="">
        <p15:guide id="1" orient="horz" pos="864">
          <p15:clr>
            <a:srgbClr val="A4A3A4"/>
          </p15:clr>
        </p15:guide>
        <p15:guide id="2" pos="2880">
          <p15:clr>
            <a:srgbClr val="A4A3A4"/>
          </p15:clr>
        </p15:guide>
      </p15:sldGuideLst>
    </p:ext>
    <p:ext uri="{2D200454-40CA-4A62-9FC3-DE9A4176ACB9}">
      <p15:notesGuideLst xmlns:p15="http://schemas.microsoft.com/office/powerpoint/2012/main" xmlns="">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663300"/>
    <a:srgbClr val="FF9900"/>
    <a:srgbClr val="006600"/>
    <a:srgbClr val="FF66FF"/>
    <a:srgbClr val="21449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208" autoAdjust="0"/>
    <p:restoredTop sz="94660" autoAdjust="0"/>
  </p:normalViewPr>
  <p:slideViewPr>
    <p:cSldViewPr>
      <p:cViewPr>
        <p:scale>
          <a:sx n="81" d="100"/>
          <a:sy n="81" d="100"/>
        </p:scale>
        <p:origin x="-978" y="84"/>
      </p:cViewPr>
      <p:guideLst>
        <p:guide orient="horz" pos="864"/>
        <p:guide pos="2880"/>
      </p:guideLst>
    </p:cSldViewPr>
  </p:slideViewPr>
  <p:outlineViewPr>
    <p:cViewPr>
      <p:scale>
        <a:sx n="33" d="100"/>
        <a:sy n="33" d="100"/>
      </p:scale>
      <p:origin x="0" y="253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37" d="100"/>
          <a:sy n="37" d="100"/>
        </p:scale>
        <p:origin x="-2434" y="-101"/>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0"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atin typeface="Times New Roman" pitchFamily="18" charset="0"/>
              </a:defRPr>
            </a:lvl1pPr>
          </a:lstStyle>
          <a:p>
            <a:pPr>
              <a:defRPr/>
            </a:pPr>
            <a:endParaRPr lang="it-IT"/>
          </a:p>
        </p:txBody>
      </p:sp>
      <p:sp>
        <p:nvSpPr>
          <p:cNvPr id="58371" name="Rectangle 3"/>
          <p:cNvSpPr>
            <a:spLocks noGrp="1" noChangeArrowheads="1"/>
          </p:cNvSpPr>
          <p:nvPr>
            <p:ph type="dt" sz="quarter" idx="1"/>
          </p:nvPr>
        </p:nvSpPr>
        <p:spPr bwMode="auto">
          <a:xfrm>
            <a:off x="3851275"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pPr>
              <a:defRPr/>
            </a:pPr>
            <a:endParaRPr lang="it-IT"/>
          </a:p>
        </p:txBody>
      </p:sp>
      <p:sp>
        <p:nvSpPr>
          <p:cNvPr id="58372" name="Rectangle 4"/>
          <p:cNvSpPr>
            <a:spLocks noGrp="1" noChangeArrowheads="1"/>
          </p:cNvSpPr>
          <p:nvPr>
            <p:ph type="ftr" sz="quarter" idx="2"/>
          </p:nvPr>
        </p:nvSpPr>
        <p:spPr bwMode="auto">
          <a:xfrm>
            <a:off x="0" y="942975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atin typeface="Times New Roman" pitchFamily="18" charset="0"/>
              </a:defRPr>
            </a:lvl1pPr>
          </a:lstStyle>
          <a:p>
            <a:pPr>
              <a:defRPr/>
            </a:pPr>
            <a:endParaRPr lang="it-IT"/>
          </a:p>
        </p:txBody>
      </p:sp>
      <p:sp>
        <p:nvSpPr>
          <p:cNvPr id="58373" name="Rectangle 5"/>
          <p:cNvSpPr>
            <a:spLocks noGrp="1" noChangeArrowheads="1"/>
          </p:cNvSpPr>
          <p:nvPr>
            <p:ph type="sldNum" sz="quarter" idx="3"/>
          </p:nvPr>
        </p:nvSpPr>
        <p:spPr bwMode="auto">
          <a:xfrm>
            <a:off x="3851275" y="942975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pPr>
              <a:defRPr/>
            </a:pPr>
            <a:fld id="{F399FC1A-E90D-41E4-85F1-0BAD669E3EE2}" type="slidenum">
              <a:rPr lang="it-IT"/>
              <a:pPr>
                <a:defRPr/>
              </a:pPr>
              <a:t>‹N›</a:t>
            </a:fld>
            <a:endParaRPr lang="it-IT"/>
          </a:p>
        </p:txBody>
      </p:sp>
    </p:spTree>
    <p:extLst>
      <p:ext uri="{BB962C8B-B14F-4D97-AF65-F5344CB8AC3E}">
        <p14:creationId xmlns:p14="http://schemas.microsoft.com/office/powerpoint/2010/main" val="27945314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250" name="Rectangle 2"/>
          <p:cNvSpPr>
            <a:spLocks noGrp="1" noChangeArrowheads="1"/>
          </p:cNvSpPr>
          <p:nvPr>
            <p:ph type="hdr" sz="quarter"/>
          </p:nvPr>
        </p:nvSpPr>
        <p:spPr bwMode="auto">
          <a:xfrm>
            <a:off x="0"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atin typeface="Times New Roman" pitchFamily="18" charset="0"/>
              </a:defRPr>
            </a:lvl1pPr>
          </a:lstStyle>
          <a:p>
            <a:pPr>
              <a:defRPr/>
            </a:pPr>
            <a:endParaRPr lang="it-IT"/>
          </a:p>
        </p:txBody>
      </p:sp>
      <p:sp>
        <p:nvSpPr>
          <p:cNvPr id="53251" name="Rectangle 3"/>
          <p:cNvSpPr>
            <a:spLocks noGrp="1" noChangeArrowheads="1"/>
          </p:cNvSpPr>
          <p:nvPr>
            <p:ph type="dt" idx="1"/>
          </p:nvPr>
        </p:nvSpPr>
        <p:spPr bwMode="auto">
          <a:xfrm>
            <a:off x="3851275"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pPr>
              <a:defRPr/>
            </a:pPr>
            <a:endParaRPr lang="it-IT"/>
          </a:p>
        </p:txBody>
      </p:sp>
      <p:sp>
        <p:nvSpPr>
          <p:cNvPr id="33796" name="Rectangle 4"/>
          <p:cNvSpPr>
            <a:spLocks noGrp="1" noRot="1" noChangeAspect="1" noChangeArrowheads="1" noTextEdit="1"/>
          </p:cNvSpPr>
          <p:nvPr>
            <p:ph type="sldImg" idx="2"/>
          </p:nvPr>
        </p:nvSpPr>
        <p:spPr bwMode="auto">
          <a:xfrm>
            <a:off x="915988" y="744538"/>
            <a:ext cx="4965700" cy="372268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3253" name="Rectangle 5"/>
          <p:cNvSpPr>
            <a:spLocks noGrp="1" noChangeArrowheads="1"/>
          </p:cNvSpPr>
          <p:nvPr>
            <p:ph type="body" sz="quarter" idx="3"/>
          </p:nvPr>
        </p:nvSpPr>
        <p:spPr bwMode="auto">
          <a:xfrm>
            <a:off x="906463" y="4714875"/>
            <a:ext cx="4984750" cy="446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it-IT" noProof="0" smtClean="0"/>
              <a:t>Fare clic per modificare gli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p>
        </p:txBody>
      </p:sp>
      <p:sp>
        <p:nvSpPr>
          <p:cNvPr id="53254" name="Rectangle 6"/>
          <p:cNvSpPr>
            <a:spLocks noGrp="1" noChangeArrowheads="1"/>
          </p:cNvSpPr>
          <p:nvPr>
            <p:ph type="ftr" sz="quarter" idx="4"/>
          </p:nvPr>
        </p:nvSpPr>
        <p:spPr bwMode="auto">
          <a:xfrm>
            <a:off x="0" y="942975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atin typeface="Times New Roman" pitchFamily="18" charset="0"/>
              </a:defRPr>
            </a:lvl1pPr>
          </a:lstStyle>
          <a:p>
            <a:pPr>
              <a:defRPr/>
            </a:pPr>
            <a:endParaRPr lang="it-IT"/>
          </a:p>
        </p:txBody>
      </p:sp>
      <p:sp>
        <p:nvSpPr>
          <p:cNvPr id="53255" name="Rectangle 7"/>
          <p:cNvSpPr>
            <a:spLocks noGrp="1" noChangeArrowheads="1"/>
          </p:cNvSpPr>
          <p:nvPr>
            <p:ph type="sldNum" sz="quarter" idx="5"/>
          </p:nvPr>
        </p:nvSpPr>
        <p:spPr bwMode="auto">
          <a:xfrm>
            <a:off x="3851275" y="942975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pPr>
              <a:defRPr/>
            </a:pPr>
            <a:fld id="{220712D0-D001-4D7A-B99F-A7873A6B09F8}" type="slidenum">
              <a:rPr lang="it-IT"/>
              <a:pPr>
                <a:defRPr/>
              </a:pPr>
              <a:t>‹N›</a:t>
            </a:fld>
            <a:endParaRPr lang="it-IT"/>
          </a:p>
        </p:txBody>
      </p:sp>
    </p:spTree>
    <p:extLst>
      <p:ext uri="{BB962C8B-B14F-4D97-AF65-F5344CB8AC3E}">
        <p14:creationId xmlns:p14="http://schemas.microsoft.com/office/powerpoint/2010/main" val="36379580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sz="4200">
                <a:solidFill>
                  <a:schemeClr val="tx1"/>
                </a:solidFill>
                <a:latin typeface="Arial" panose="020B0604020202020204" pitchFamily="34" charset="0"/>
              </a:defRPr>
            </a:lvl1pPr>
            <a:lvl2pPr marL="742950" indent="-285750">
              <a:defRPr sz="4200">
                <a:solidFill>
                  <a:schemeClr val="tx1"/>
                </a:solidFill>
                <a:latin typeface="Arial" panose="020B0604020202020204" pitchFamily="34" charset="0"/>
              </a:defRPr>
            </a:lvl2pPr>
            <a:lvl3pPr marL="1143000" indent="-228600">
              <a:defRPr sz="4200">
                <a:solidFill>
                  <a:schemeClr val="tx1"/>
                </a:solidFill>
                <a:latin typeface="Arial" panose="020B0604020202020204" pitchFamily="34" charset="0"/>
              </a:defRPr>
            </a:lvl3pPr>
            <a:lvl4pPr marL="1600200" indent="-228600">
              <a:defRPr sz="4200">
                <a:solidFill>
                  <a:schemeClr val="tx1"/>
                </a:solidFill>
                <a:latin typeface="Arial" panose="020B0604020202020204" pitchFamily="34" charset="0"/>
              </a:defRPr>
            </a:lvl4pPr>
            <a:lvl5pPr marL="2057400" indent="-228600">
              <a:defRPr sz="4200">
                <a:solidFill>
                  <a:schemeClr val="tx1"/>
                </a:solidFill>
                <a:latin typeface="Arial" panose="020B0604020202020204" pitchFamily="34" charset="0"/>
              </a:defRPr>
            </a:lvl5pPr>
            <a:lvl6pPr marL="2514600" indent="-228600" eaLnBrk="0" fontAlgn="base" hangingPunct="0">
              <a:spcBef>
                <a:spcPct val="0"/>
              </a:spcBef>
              <a:spcAft>
                <a:spcPct val="0"/>
              </a:spcAft>
              <a:defRPr sz="4200">
                <a:solidFill>
                  <a:schemeClr val="tx1"/>
                </a:solidFill>
                <a:latin typeface="Arial" panose="020B0604020202020204" pitchFamily="34" charset="0"/>
              </a:defRPr>
            </a:lvl6pPr>
            <a:lvl7pPr marL="2971800" indent="-228600" eaLnBrk="0" fontAlgn="base" hangingPunct="0">
              <a:spcBef>
                <a:spcPct val="0"/>
              </a:spcBef>
              <a:spcAft>
                <a:spcPct val="0"/>
              </a:spcAft>
              <a:defRPr sz="4200">
                <a:solidFill>
                  <a:schemeClr val="tx1"/>
                </a:solidFill>
                <a:latin typeface="Arial" panose="020B0604020202020204" pitchFamily="34" charset="0"/>
              </a:defRPr>
            </a:lvl7pPr>
            <a:lvl8pPr marL="3429000" indent="-228600" eaLnBrk="0" fontAlgn="base" hangingPunct="0">
              <a:spcBef>
                <a:spcPct val="0"/>
              </a:spcBef>
              <a:spcAft>
                <a:spcPct val="0"/>
              </a:spcAft>
              <a:defRPr sz="4200">
                <a:solidFill>
                  <a:schemeClr val="tx1"/>
                </a:solidFill>
                <a:latin typeface="Arial" panose="020B0604020202020204" pitchFamily="34" charset="0"/>
              </a:defRPr>
            </a:lvl8pPr>
            <a:lvl9pPr marL="3886200" indent="-228600" eaLnBrk="0" fontAlgn="base" hangingPunct="0">
              <a:spcBef>
                <a:spcPct val="0"/>
              </a:spcBef>
              <a:spcAft>
                <a:spcPct val="0"/>
              </a:spcAft>
              <a:defRPr sz="4200">
                <a:solidFill>
                  <a:schemeClr val="tx1"/>
                </a:solidFill>
                <a:latin typeface="Arial" panose="020B0604020202020204" pitchFamily="34" charset="0"/>
              </a:defRPr>
            </a:lvl9pPr>
          </a:lstStyle>
          <a:p>
            <a:fld id="{9503A73F-F8CF-48CD-9B42-75F09048D3EC}" type="slidenum">
              <a:rPr lang="it-IT" altLang="it-IT" sz="1200" smtClean="0"/>
              <a:pPr/>
              <a:t>13</a:t>
            </a:fld>
            <a:endParaRPr lang="it-IT" altLang="it-IT" sz="1200" smtClean="0"/>
          </a:p>
        </p:txBody>
      </p:sp>
      <p:sp>
        <p:nvSpPr>
          <p:cNvPr id="12291" name="Rectangle 2"/>
          <p:cNvSpPr>
            <a:spLocks noGrp="1" noRot="1" noChangeAspect="1" noChangeArrowheads="1" noTextEdit="1"/>
          </p:cNvSpPr>
          <p:nvPr>
            <p:ph type="sldImg"/>
          </p:nvPr>
        </p:nvSpPr>
        <p:spPr>
          <a:xfrm>
            <a:off x="917575" y="744538"/>
            <a:ext cx="4962525" cy="3722687"/>
          </a:xfrm>
          <a:ln/>
        </p:spPr>
      </p:sp>
      <p:sp>
        <p:nvSpPr>
          <p:cNvPr id="12292" name="Rectangle 3"/>
          <p:cNvSpPr>
            <a:spLocks noGrp="1" noChangeArrowheads="1"/>
          </p:cNvSpPr>
          <p:nvPr>
            <p:ph type="body" idx="1"/>
          </p:nvPr>
        </p:nvSpPr>
        <p:spPr>
          <a:noFill/>
        </p:spPr>
        <p:txBody>
          <a:bodyPr/>
          <a:lstStyle/>
          <a:p>
            <a:pPr eaLnBrk="1" hangingPunct="1"/>
            <a:endParaRPr lang="it-IT" altLang="it-IT" smtClean="0"/>
          </a:p>
        </p:txBody>
      </p:sp>
    </p:spTree>
    <p:extLst>
      <p:ext uri="{BB962C8B-B14F-4D97-AF65-F5344CB8AC3E}">
        <p14:creationId xmlns:p14="http://schemas.microsoft.com/office/powerpoint/2010/main" val="31888509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2" name="Text Box 1030"/>
          <p:cNvSpPr txBox="1">
            <a:spLocks noChangeArrowheads="1"/>
          </p:cNvSpPr>
          <p:nvPr userDrawn="1"/>
        </p:nvSpPr>
        <p:spPr bwMode="auto">
          <a:xfrm>
            <a:off x="2914650" y="228600"/>
            <a:ext cx="5943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400">
                <a:solidFill>
                  <a:schemeClr val="tx1"/>
                </a:solidFill>
                <a:latin typeface="DecimaWE Rg" pitchFamily="2" charset="0"/>
              </a:defRPr>
            </a:lvl1pPr>
            <a:lvl2pPr marL="742950" indent="-285750" eaLnBrk="0" hangingPunct="0">
              <a:defRPr sz="4400">
                <a:solidFill>
                  <a:schemeClr val="tx1"/>
                </a:solidFill>
                <a:latin typeface="DecimaWE Rg" pitchFamily="2" charset="0"/>
              </a:defRPr>
            </a:lvl2pPr>
            <a:lvl3pPr marL="1143000" indent="-228600" eaLnBrk="0" hangingPunct="0">
              <a:defRPr sz="4400">
                <a:solidFill>
                  <a:schemeClr val="tx1"/>
                </a:solidFill>
                <a:latin typeface="DecimaWE Rg" pitchFamily="2" charset="0"/>
              </a:defRPr>
            </a:lvl3pPr>
            <a:lvl4pPr marL="1600200" indent="-228600" eaLnBrk="0" hangingPunct="0">
              <a:defRPr sz="4400">
                <a:solidFill>
                  <a:schemeClr val="tx1"/>
                </a:solidFill>
                <a:latin typeface="DecimaWE Rg" pitchFamily="2" charset="0"/>
              </a:defRPr>
            </a:lvl4pPr>
            <a:lvl5pPr marL="2057400" indent="-228600" eaLnBrk="0" hangingPunct="0">
              <a:defRPr sz="4400">
                <a:solidFill>
                  <a:schemeClr val="tx1"/>
                </a:solidFill>
                <a:latin typeface="DecimaWE Rg" pitchFamily="2" charset="0"/>
              </a:defRPr>
            </a:lvl5pPr>
            <a:lvl6pPr marL="2514600" indent="-228600" algn="ctr" eaLnBrk="0" fontAlgn="base" hangingPunct="0">
              <a:spcBef>
                <a:spcPct val="0"/>
              </a:spcBef>
              <a:spcAft>
                <a:spcPct val="0"/>
              </a:spcAft>
              <a:defRPr sz="4400">
                <a:solidFill>
                  <a:schemeClr val="tx1"/>
                </a:solidFill>
                <a:latin typeface="DecimaWE Rg" pitchFamily="2" charset="0"/>
              </a:defRPr>
            </a:lvl6pPr>
            <a:lvl7pPr marL="2971800" indent="-228600" algn="ctr" eaLnBrk="0" fontAlgn="base" hangingPunct="0">
              <a:spcBef>
                <a:spcPct val="0"/>
              </a:spcBef>
              <a:spcAft>
                <a:spcPct val="0"/>
              </a:spcAft>
              <a:defRPr sz="4400">
                <a:solidFill>
                  <a:schemeClr val="tx1"/>
                </a:solidFill>
                <a:latin typeface="DecimaWE Rg" pitchFamily="2" charset="0"/>
              </a:defRPr>
            </a:lvl7pPr>
            <a:lvl8pPr marL="3429000" indent="-228600" algn="ctr" eaLnBrk="0" fontAlgn="base" hangingPunct="0">
              <a:spcBef>
                <a:spcPct val="0"/>
              </a:spcBef>
              <a:spcAft>
                <a:spcPct val="0"/>
              </a:spcAft>
              <a:defRPr sz="4400">
                <a:solidFill>
                  <a:schemeClr val="tx1"/>
                </a:solidFill>
                <a:latin typeface="DecimaWE Rg" pitchFamily="2" charset="0"/>
              </a:defRPr>
            </a:lvl8pPr>
            <a:lvl9pPr marL="3886200" indent="-228600" algn="ctr" eaLnBrk="0" fontAlgn="base" hangingPunct="0">
              <a:spcBef>
                <a:spcPct val="0"/>
              </a:spcBef>
              <a:spcAft>
                <a:spcPct val="0"/>
              </a:spcAft>
              <a:defRPr sz="4400">
                <a:solidFill>
                  <a:schemeClr val="tx1"/>
                </a:solidFill>
                <a:latin typeface="DecimaWE Rg" pitchFamily="2" charset="0"/>
              </a:defRPr>
            </a:lvl9pPr>
          </a:lstStyle>
          <a:p>
            <a:pPr algn="l" eaLnBrk="1" hangingPunct="1">
              <a:spcBef>
                <a:spcPct val="50000"/>
              </a:spcBef>
              <a:defRPr/>
            </a:pPr>
            <a:r>
              <a:rPr lang="en-US" sz="2000" smtClean="0">
                <a:solidFill>
                  <a:schemeClr val="bg1"/>
                </a:solidFill>
                <a:latin typeface="DecimaUNI02 Rg" pitchFamily="50" charset="0"/>
              </a:rPr>
              <a:t>Al servizio di gente unica</a:t>
            </a:r>
            <a:endParaRPr lang="it-IT" sz="2000" smtClean="0">
              <a:solidFill>
                <a:schemeClr val="bg1"/>
              </a:solidFill>
              <a:latin typeface="DecimaUNI02 Rg" pitchFamily="50" charset="0"/>
            </a:endParaRPr>
          </a:p>
        </p:txBody>
      </p:sp>
      <p:sp>
        <p:nvSpPr>
          <p:cNvPr id="3" name="Text Box 1032"/>
          <p:cNvSpPr txBox="1">
            <a:spLocks noChangeArrowheads="1"/>
          </p:cNvSpPr>
          <p:nvPr userDrawn="1"/>
        </p:nvSpPr>
        <p:spPr bwMode="auto">
          <a:xfrm>
            <a:off x="3257550" y="5029200"/>
            <a:ext cx="30289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400">
                <a:solidFill>
                  <a:schemeClr val="tx1"/>
                </a:solidFill>
                <a:latin typeface="DecimaWE Rg" pitchFamily="2" charset="0"/>
              </a:defRPr>
            </a:lvl1pPr>
            <a:lvl2pPr marL="742950" indent="-285750" eaLnBrk="0" hangingPunct="0">
              <a:defRPr sz="4400">
                <a:solidFill>
                  <a:schemeClr val="tx1"/>
                </a:solidFill>
                <a:latin typeface="DecimaWE Rg" pitchFamily="2" charset="0"/>
              </a:defRPr>
            </a:lvl2pPr>
            <a:lvl3pPr marL="1143000" indent="-228600" eaLnBrk="0" hangingPunct="0">
              <a:defRPr sz="4400">
                <a:solidFill>
                  <a:schemeClr val="tx1"/>
                </a:solidFill>
                <a:latin typeface="DecimaWE Rg" pitchFamily="2" charset="0"/>
              </a:defRPr>
            </a:lvl3pPr>
            <a:lvl4pPr marL="1600200" indent="-228600" eaLnBrk="0" hangingPunct="0">
              <a:defRPr sz="4400">
                <a:solidFill>
                  <a:schemeClr val="tx1"/>
                </a:solidFill>
                <a:latin typeface="DecimaWE Rg" pitchFamily="2" charset="0"/>
              </a:defRPr>
            </a:lvl4pPr>
            <a:lvl5pPr marL="2057400" indent="-228600" eaLnBrk="0" hangingPunct="0">
              <a:defRPr sz="4400">
                <a:solidFill>
                  <a:schemeClr val="tx1"/>
                </a:solidFill>
                <a:latin typeface="DecimaWE Rg" pitchFamily="2" charset="0"/>
              </a:defRPr>
            </a:lvl5pPr>
            <a:lvl6pPr marL="2514600" indent="-228600" algn="ctr" eaLnBrk="0" fontAlgn="base" hangingPunct="0">
              <a:spcBef>
                <a:spcPct val="0"/>
              </a:spcBef>
              <a:spcAft>
                <a:spcPct val="0"/>
              </a:spcAft>
              <a:defRPr sz="4400">
                <a:solidFill>
                  <a:schemeClr val="tx1"/>
                </a:solidFill>
                <a:latin typeface="DecimaWE Rg" pitchFamily="2" charset="0"/>
              </a:defRPr>
            </a:lvl6pPr>
            <a:lvl7pPr marL="2971800" indent="-228600" algn="ctr" eaLnBrk="0" fontAlgn="base" hangingPunct="0">
              <a:spcBef>
                <a:spcPct val="0"/>
              </a:spcBef>
              <a:spcAft>
                <a:spcPct val="0"/>
              </a:spcAft>
              <a:defRPr sz="4400">
                <a:solidFill>
                  <a:schemeClr val="tx1"/>
                </a:solidFill>
                <a:latin typeface="DecimaWE Rg" pitchFamily="2" charset="0"/>
              </a:defRPr>
            </a:lvl7pPr>
            <a:lvl8pPr marL="3429000" indent="-228600" algn="ctr" eaLnBrk="0" fontAlgn="base" hangingPunct="0">
              <a:spcBef>
                <a:spcPct val="0"/>
              </a:spcBef>
              <a:spcAft>
                <a:spcPct val="0"/>
              </a:spcAft>
              <a:defRPr sz="4400">
                <a:solidFill>
                  <a:schemeClr val="tx1"/>
                </a:solidFill>
                <a:latin typeface="DecimaWE Rg" pitchFamily="2" charset="0"/>
              </a:defRPr>
            </a:lvl8pPr>
            <a:lvl9pPr marL="3886200" indent="-228600" algn="ctr" eaLnBrk="0" fontAlgn="base" hangingPunct="0">
              <a:spcBef>
                <a:spcPct val="0"/>
              </a:spcBef>
              <a:spcAft>
                <a:spcPct val="0"/>
              </a:spcAft>
              <a:defRPr sz="4400">
                <a:solidFill>
                  <a:schemeClr val="tx1"/>
                </a:solidFill>
                <a:latin typeface="DecimaWE Rg" pitchFamily="2" charset="0"/>
              </a:defRPr>
            </a:lvl9pPr>
          </a:lstStyle>
          <a:p>
            <a:pPr algn="l" eaLnBrk="1" hangingPunct="1">
              <a:spcBef>
                <a:spcPct val="50000"/>
              </a:spcBef>
              <a:defRPr/>
            </a:pPr>
            <a:endParaRPr lang="it-IT" sz="2800" smtClean="0">
              <a:solidFill>
                <a:schemeClr val="bg1"/>
              </a:solidFill>
              <a:latin typeface="DecimaUNI02 Rg" pitchFamily="50" charset="0"/>
            </a:endParaRPr>
          </a:p>
        </p:txBody>
      </p:sp>
      <p:sp>
        <p:nvSpPr>
          <p:cNvPr id="4" name="Text Box 1033"/>
          <p:cNvSpPr txBox="1">
            <a:spLocks noChangeArrowheads="1"/>
          </p:cNvSpPr>
          <p:nvPr userDrawn="1"/>
        </p:nvSpPr>
        <p:spPr bwMode="auto">
          <a:xfrm>
            <a:off x="0" y="6096000"/>
            <a:ext cx="24003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400">
                <a:solidFill>
                  <a:schemeClr val="tx1"/>
                </a:solidFill>
                <a:latin typeface="DecimaWE Rg" pitchFamily="2" charset="0"/>
              </a:defRPr>
            </a:lvl1pPr>
            <a:lvl2pPr marL="742950" indent="-285750" eaLnBrk="0" hangingPunct="0">
              <a:defRPr sz="4400">
                <a:solidFill>
                  <a:schemeClr val="tx1"/>
                </a:solidFill>
                <a:latin typeface="DecimaWE Rg" pitchFamily="2" charset="0"/>
              </a:defRPr>
            </a:lvl2pPr>
            <a:lvl3pPr marL="1143000" indent="-228600" eaLnBrk="0" hangingPunct="0">
              <a:defRPr sz="4400">
                <a:solidFill>
                  <a:schemeClr val="tx1"/>
                </a:solidFill>
                <a:latin typeface="DecimaWE Rg" pitchFamily="2" charset="0"/>
              </a:defRPr>
            </a:lvl3pPr>
            <a:lvl4pPr marL="1600200" indent="-228600" eaLnBrk="0" hangingPunct="0">
              <a:defRPr sz="4400">
                <a:solidFill>
                  <a:schemeClr val="tx1"/>
                </a:solidFill>
                <a:latin typeface="DecimaWE Rg" pitchFamily="2" charset="0"/>
              </a:defRPr>
            </a:lvl4pPr>
            <a:lvl5pPr marL="2057400" indent="-228600" eaLnBrk="0" hangingPunct="0">
              <a:defRPr sz="4400">
                <a:solidFill>
                  <a:schemeClr val="tx1"/>
                </a:solidFill>
                <a:latin typeface="DecimaWE Rg" pitchFamily="2" charset="0"/>
              </a:defRPr>
            </a:lvl5pPr>
            <a:lvl6pPr marL="2514600" indent="-228600" algn="ctr" eaLnBrk="0" fontAlgn="base" hangingPunct="0">
              <a:spcBef>
                <a:spcPct val="0"/>
              </a:spcBef>
              <a:spcAft>
                <a:spcPct val="0"/>
              </a:spcAft>
              <a:defRPr sz="4400">
                <a:solidFill>
                  <a:schemeClr val="tx1"/>
                </a:solidFill>
                <a:latin typeface="DecimaWE Rg" pitchFamily="2" charset="0"/>
              </a:defRPr>
            </a:lvl6pPr>
            <a:lvl7pPr marL="2971800" indent="-228600" algn="ctr" eaLnBrk="0" fontAlgn="base" hangingPunct="0">
              <a:spcBef>
                <a:spcPct val="0"/>
              </a:spcBef>
              <a:spcAft>
                <a:spcPct val="0"/>
              </a:spcAft>
              <a:defRPr sz="4400">
                <a:solidFill>
                  <a:schemeClr val="tx1"/>
                </a:solidFill>
                <a:latin typeface="DecimaWE Rg" pitchFamily="2" charset="0"/>
              </a:defRPr>
            </a:lvl7pPr>
            <a:lvl8pPr marL="3429000" indent="-228600" algn="ctr" eaLnBrk="0" fontAlgn="base" hangingPunct="0">
              <a:spcBef>
                <a:spcPct val="0"/>
              </a:spcBef>
              <a:spcAft>
                <a:spcPct val="0"/>
              </a:spcAft>
              <a:defRPr sz="4400">
                <a:solidFill>
                  <a:schemeClr val="tx1"/>
                </a:solidFill>
                <a:latin typeface="DecimaWE Rg" pitchFamily="2" charset="0"/>
              </a:defRPr>
            </a:lvl8pPr>
            <a:lvl9pPr marL="3886200" indent="-228600" algn="ctr" eaLnBrk="0" fontAlgn="base" hangingPunct="0">
              <a:spcBef>
                <a:spcPct val="0"/>
              </a:spcBef>
              <a:spcAft>
                <a:spcPct val="0"/>
              </a:spcAft>
              <a:defRPr sz="4400">
                <a:solidFill>
                  <a:schemeClr val="tx1"/>
                </a:solidFill>
                <a:latin typeface="DecimaWE Rg" pitchFamily="2" charset="0"/>
              </a:defRPr>
            </a:lvl9pPr>
          </a:lstStyle>
          <a:p>
            <a:pPr algn="l" eaLnBrk="1" hangingPunct="1">
              <a:spcBef>
                <a:spcPct val="50000"/>
              </a:spcBef>
              <a:defRPr/>
            </a:pPr>
            <a:endParaRPr lang="it-IT" smtClean="0">
              <a:latin typeface="Times New Roman" pitchFamily="18" charset="0"/>
            </a:endParaRPr>
          </a:p>
        </p:txBody>
      </p:sp>
    </p:spTree>
    <p:extLst>
      <p:ext uri="{BB962C8B-B14F-4D97-AF65-F5344CB8AC3E}">
        <p14:creationId xmlns:p14="http://schemas.microsoft.com/office/powerpoint/2010/main" val="3392153626"/>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Tree>
    <p:extLst>
      <p:ext uri="{BB962C8B-B14F-4D97-AF65-F5344CB8AC3E}">
        <p14:creationId xmlns:p14="http://schemas.microsoft.com/office/powerpoint/2010/main" val="4235080162"/>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443663" y="990600"/>
            <a:ext cx="2014537" cy="4495800"/>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00050" y="990600"/>
            <a:ext cx="5891213" cy="4495800"/>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Tree>
    <p:extLst>
      <p:ext uri="{BB962C8B-B14F-4D97-AF65-F5344CB8AC3E}">
        <p14:creationId xmlns:p14="http://schemas.microsoft.com/office/powerpoint/2010/main" val="3464275123"/>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hart" preserve="1">
  <p:cSld name="Titolo, testo e grafico">
    <p:spTree>
      <p:nvGrpSpPr>
        <p:cNvPr id="1" name=""/>
        <p:cNvGrpSpPr/>
        <p:nvPr/>
      </p:nvGrpSpPr>
      <p:grpSpPr>
        <a:xfrm>
          <a:off x="0" y="0"/>
          <a:ext cx="0" cy="0"/>
          <a:chOff x="0" y="0"/>
          <a:chExt cx="0" cy="0"/>
        </a:xfrm>
      </p:grpSpPr>
      <p:sp>
        <p:nvSpPr>
          <p:cNvPr id="2" name="Titolo 1"/>
          <p:cNvSpPr>
            <a:spLocks noGrp="1"/>
          </p:cNvSpPr>
          <p:nvPr>
            <p:ph type="title"/>
          </p:nvPr>
        </p:nvSpPr>
        <p:spPr>
          <a:xfrm>
            <a:off x="400050" y="990600"/>
            <a:ext cx="8058150" cy="762000"/>
          </a:xfrm>
        </p:spPr>
        <p:txBody>
          <a:bodyPr/>
          <a:lstStyle/>
          <a:p>
            <a:r>
              <a:rPr lang="it-IT" smtClean="0"/>
              <a:t>Fare clic per modificare lo stile del titolo</a:t>
            </a:r>
            <a:endParaRPr lang="it-IT"/>
          </a:p>
        </p:txBody>
      </p:sp>
      <p:sp>
        <p:nvSpPr>
          <p:cNvPr id="3" name="Segnaposto testo 2"/>
          <p:cNvSpPr>
            <a:spLocks noGrp="1"/>
          </p:cNvSpPr>
          <p:nvPr>
            <p:ph type="body" sz="half" idx="1"/>
          </p:nvPr>
        </p:nvSpPr>
        <p:spPr>
          <a:xfrm>
            <a:off x="400050" y="1981200"/>
            <a:ext cx="3952875" cy="35052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grafico 3"/>
          <p:cNvSpPr>
            <a:spLocks noGrp="1"/>
          </p:cNvSpPr>
          <p:nvPr>
            <p:ph type="chart" sz="half" idx="2"/>
          </p:nvPr>
        </p:nvSpPr>
        <p:spPr>
          <a:xfrm>
            <a:off x="4505325" y="1981200"/>
            <a:ext cx="3952875" cy="3505200"/>
          </a:xfrm>
        </p:spPr>
        <p:txBody>
          <a:bodyPr/>
          <a:lstStyle/>
          <a:p>
            <a:pPr lvl="0"/>
            <a:endParaRPr lang="it-IT" noProof="0" smtClean="0"/>
          </a:p>
        </p:txBody>
      </p:sp>
    </p:spTree>
    <p:extLst>
      <p:ext uri="{BB962C8B-B14F-4D97-AF65-F5344CB8AC3E}">
        <p14:creationId xmlns:p14="http://schemas.microsoft.com/office/powerpoint/2010/main" val="3335907383"/>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hartAndTx" preserve="1">
  <p:cSld name="Titolo, grafico e testo">
    <p:spTree>
      <p:nvGrpSpPr>
        <p:cNvPr id="1" name=""/>
        <p:cNvGrpSpPr/>
        <p:nvPr/>
      </p:nvGrpSpPr>
      <p:grpSpPr>
        <a:xfrm>
          <a:off x="0" y="0"/>
          <a:ext cx="0" cy="0"/>
          <a:chOff x="0" y="0"/>
          <a:chExt cx="0" cy="0"/>
        </a:xfrm>
      </p:grpSpPr>
      <p:sp>
        <p:nvSpPr>
          <p:cNvPr id="2" name="Titolo 1"/>
          <p:cNvSpPr>
            <a:spLocks noGrp="1"/>
          </p:cNvSpPr>
          <p:nvPr>
            <p:ph type="title"/>
          </p:nvPr>
        </p:nvSpPr>
        <p:spPr>
          <a:xfrm>
            <a:off x="400050" y="990600"/>
            <a:ext cx="8058150" cy="762000"/>
          </a:xfrm>
        </p:spPr>
        <p:txBody>
          <a:bodyPr/>
          <a:lstStyle/>
          <a:p>
            <a:r>
              <a:rPr lang="it-IT" smtClean="0"/>
              <a:t>Fare clic per modificare lo stile del titolo</a:t>
            </a:r>
            <a:endParaRPr lang="it-IT"/>
          </a:p>
        </p:txBody>
      </p:sp>
      <p:sp>
        <p:nvSpPr>
          <p:cNvPr id="3" name="Segnaposto grafico 2"/>
          <p:cNvSpPr>
            <a:spLocks noGrp="1"/>
          </p:cNvSpPr>
          <p:nvPr>
            <p:ph type="chart" sz="half" idx="1"/>
          </p:nvPr>
        </p:nvSpPr>
        <p:spPr>
          <a:xfrm>
            <a:off x="400050" y="1981200"/>
            <a:ext cx="3952875" cy="3505200"/>
          </a:xfrm>
        </p:spPr>
        <p:txBody>
          <a:bodyPr/>
          <a:lstStyle/>
          <a:p>
            <a:pPr lvl="0"/>
            <a:endParaRPr lang="it-IT" noProof="0" smtClean="0"/>
          </a:p>
        </p:txBody>
      </p:sp>
      <p:sp>
        <p:nvSpPr>
          <p:cNvPr id="4" name="Segnaposto testo 3"/>
          <p:cNvSpPr>
            <a:spLocks noGrp="1"/>
          </p:cNvSpPr>
          <p:nvPr>
            <p:ph type="body" sz="half" idx="2"/>
          </p:nvPr>
        </p:nvSpPr>
        <p:spPr>
          <a:xfrm>
            <a:off x="4505325" y="1981200"/>
            <a:ext cx="3952875" cy="35052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Tree>
    <p:extLst>
      <p:ext uri="{BB962C8B-B14F-4D97-AF65-F5344CB8AC3E}">
        <p14:creationId xmlns:p14="http://schemas.microsoft.com/office/powerpoint/2010/main" val="3125757807"/>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dgm" preserve="1">
  <p:cSld name="Titolo, diagramma o organigramma">
    <p:spTree>
      <p:nvGrpSpPr>
        <p:cNvPr id="1" name=""/>
        <p:cNvGrpSpPr/>
        <p:nvPr/>
      </p:nvGrpSpPr>
      <p:grpSpPr>
        <a:xfrm>
          <a:off x="0" y="0"/>
          <a:ext cx="0" cy="0"/>
          <a:chOff x="0" y="0"/>
          <a:chExt cx="0" cy="0"/>
        </a:xfrm>
      </p:grpSpPr>
      <p:sp>
        <p:nvSpPr>
          <p:cNvPr id="2" name="Titolo 1"/>
          <p:cNvSpPr>
            <a:spLocks noGrp="1"/>
          </p:cNvSpPr>
          <p:nvPr>
            <p:ph type="title"/>
          </p:nvPr>
        </p:nvSpPr>
        <p:spPr>
          <a:xfrm>
            <a:off x="400050" y="990600"/>
            <a:ext cx="8058150" cy="762000"/>
          </a:xfrm>
        </p:spPr>
        <p:txBody>
          <a:bodyPr/>
          <a:lstStyle/>
          <a:p>
            <a:r>
              <a:rPr lang="it-IT" smtClean="0"/>
              <a:t>Fare clic per modificare lo stile del titolo</a:t>
            </a:r>
            <a:endParaRPr lang="it-IT"/>
          </a:p>
        </p:txBody>
      </p:sp>
      <p:sp>
        <p:nvSpPr>
          <p:cNvPr id="3" name="Segnaposto SmartArt 2"/>
          <p:cNvSpPr>
            <a:spLocks noGrp="1"/>
          </p:cNvSpPr>
          <p:nvPr>
            <p:ph type="dgm" idx="1"/>
          </p:nvPr>
        </p:nvSpPr>
        <p:spPr>
          <a:xfrm>
            <a:off x="400050" y="1981200"/>
            <a:ext cx="8058150" cy="3505200"/>
          </a:xfrm>
        </p:spPr>
        <p:txBody>
          <a:bodyPr/>
          <a:lstStyle/>
          <a:p>
            <a:pPr lvl="0"/>
            <a:endParaRPr lang="it-IT" noProof="0" smtClean="0"/>
          </a:p>
        </p:txBody>
      </p:sp>
    </p:spTree>
    <p:extLst>
      <p:ext uri="{BB962C8B-B14F-4D97-AF65-F5344CB8AC3E}">
        <p14:creationId xmlns:p14="http://schemas.microsoft.com/office/powerpoint/2010/main" val="177997084"/>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Tree>
    <p:extLst>
      <p:ext uri="{BB962C8B-B14F-4D97-AF65-F5344CB8AC3E}">
        <p14:creationId xmlns:p14="http://schemas.microsoft.com/office/powerpoint/2010/main" val="3069702055"/>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Tree>
    <p:extLst>
      <p:ext uri="{BB962C8B-B14F-4D97-AF65-F5344CB8AC3E}">
        <p14:creationId xmlns:p14="http://schemas.microsoft.com/office/powerpoint/2010/main" val="3784912300"/>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00050" y="1981200"/>
            <a:ext cx="3952875" cy="3505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505325" y="1981200"/>
            <a:ext cx="3952875" cy="3505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Tree>
    <p:extLst>
      <p:ext uri="{BB962C8B-B14F-4D97-AF65-F5344CB8AC3E}">
        <p14:creationId xmlns:p14="http://schemas.microsoft.com/office/powerpoint/2010/main" val="3901852807"/>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Tree>
    <p:extLst>
      <p:ext uri="{BB962C8B-B14F-4D97-AF65-F5344CB8AC3E}">
        <p14:creationId xmlns:p14="http://schemas.microsoft.com/office/powerpoint/2010/main" val="2371792805"/>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Tree>
    <p:extLst>
      <p:ext uri="{BB962C8B-B14F-4D97-AF65-F5344CB8AC3E}">
        <p14:creationId xmlns:p14="http://schemas.microsoft.com/office/powerpoint/2010/main" val="2251598724"/>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Tree>
    <p:extLst>
      <p:ext uri="{BB962C8B-B14F-4D97-AF65-F5344CB8AC3E}">
        <p14:creationId xmlns:p14="http://schemas.microsoft.com/office/powerpoint/2010/main" val="3727627135"/>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Tree>
    <p:extLst>
      <p:ext uri="{BB962C8B-B14F-4D97-AF65-F5344CB8AC3E}">
        <p14:creationId xmlns:p14="http://schemas.microsoft.com/office/powerpoint/2010/main" val="937855420"/>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Tree>
    <p:extLst>
      <p:ext uri="{BB962C8B-B14F-4D97-AF65-F5344CB8AC3E}">
        <p14:creationId xmlns:p14="http://schemas.microsoft.com/office/powerpoint/2010/main" val="265781278"/>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3"/>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0" y="0"/>
            <a:ext cx="9220200" cy="6897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27" name="Rectangle 12"/>
          <p:cNvSpPr>
            <a:spLocks noGrp="1" noChangeArrowheads="1"/>
          </p:cNvSpPr>
          <p:nvPr>
            <p:ph type="title"/>
          </p:nvPr>
        </p:nvSpPr>
        <p:spPr bwMode="auto">
          <a:xfrm>
            <a:off x="400050" y="990600"/>
            <a:ext cx="805815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it-IT" smtClean="0"/>
              <a:t>Fare clic per modificare lo stile del titolo</a:t>
            </a:r>
          </a:p>
        </p:txBody>
      </p:sp>
      <p:sp>
        <p:nvSpPr>
          <p:cNvPr id="1028" name="Rectangle 13"/>
          <p:cNvSpPr>
            <a:spLocks noGrp="1" noChangeArrowheads="1"/>
          </p:cNvSpPr>
          <p:nvPr>
            <p:ph type="body" idx="1"/>
          </p:nvPr>
        </p:nvSpPr>
        <p:spPr bwMode="auto">
          <a:xfrm>
            <a:off x="400050" y="1981200"/>
            <a:ext cx="8058150" cy="3505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it-IT" smtClean="0"/>
              <a:t>Questo è lo stile da usare per l’elenco puntato.</a:t>
            </a:r>
          </a:p>
          <a:p>
            <a:pPr lvl="1"/>
            <a:r>
              <a:rPr lang="it-IT" smtClean="0"/>
              <a:t>Questo è lo stile per il secondo livello asdfasdfasdf asdf asdf asdfasd</a:t>
            </a:r>
          </a:p>
          <a:p>
            <a:pPr lvl="1"/>
            <a:r>
              <a:rPr lang="it-IT" smtClean="0"/>
              <a:t>	questo è lo stile per il terzo livello</a:t>
            </a:r>
          </a:p>
          <a:p>
            <a:pPr lvl="2"/>
            <a:r>
              <a:rPr lang="it-IT" smtClean="0"/>
              <a:t>questo è per il quarto</a:t>
            </a:r>
          </a:p>
          <a:p>
            <a:pPr lvl="3"/>
            <a:r>
              <a:rPr lang="it-IT" smtClean="0"/>
              <a:t>Questo è il quinto</a:t>
            </a:r>
          </a:p>
          <a:p>
            <a:pPr lvl="1"/>
            <a:endParaRPr lang="it-IT" smtClean="0"/>
          </a:p>
        </p:txBody>
      </p:sp>
      <p:sp>
        <p:nvSpPr>
          <p:cNvPr id="1029" name="Text Box 24"/>
          <p:cNvSpPr txBox="1">
            <a:spLocks noChangeArrowheads="1"/>
          </p:cNvSpPr>
          <p:nvPr userDrawn="1"/>
        </p:nvSpPr>
        <p:spPr bwMode="auto">
          <a:xfrm>
            <a:off x="457200" y="6324600"/>
            <a:ext cx="81534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eaLnBrk="0" hangingPunct="0">
              <a:defRPr sz="4400">
                <a:solidFill>
                  <a:schemeClr val="tx1"/>
                </a:solidFill>
                <a:latin typeface="DecimaWE Rg" pitchFamily="2" charset="0"/>
              </a:defRPr>
            </a:lvl1pPr>
            <a:lvl2pPr marL="742950" indent="-285750" eaLnBrk="0" hangingPunct="0">
              <a:defRPr sz="4400">
                <a:solidFill>
                  <a:schemeClr val="tx1"/>
                </a:solidFill>
                <a:latin typeface="DecimaWE Rg" pitchFamily="2" charset="0"/>
              </a:defRPr>
            </a:lvl2pPr>
            <a:lvl3pPr marL="1143000" indent="-228600" eaLnBrk="0" hangingPunct="0">
              <a:defRPr sz="4400">
                <a:solidFill>
                  <a:schemeClr val="tx1"/>
                </a:solidFill>
                <a:latin typeface="DecimaWE Rg" pitchFamily="2" charset="0"/>
              </a:defRPr>
            </a:lvl3pPr>
            <a:lvl4pPr marL="1600200" indent="-228600" eaLnBrk="0" hangingPunct="0">
              <a:defRPr sz="4400">
                <a:solidFill>
                  <a:schemeClr val="tx1"/>
                </a:solidFill>
                <a:latin typeface="DecimaWE Rg" pitchFamily="2" charset="0"/>
              </a:defRPr>
            </a:lvl4pPr>
            <a:lvl5pPr marL="2057400" indent="-228600" eaLnBrk="0" hangingPunct="0">
              <a:defRPr sz="4400">
                <a:solidFill>
                  <a:schemeClr val="tx1"/>
                </a:solidFill>
                <a:latin typeface="DecimaWE Rg" pitchFamily="2" charset="0"/>
              </a:defRPr>
            </a:lvl5pPr>
            <a:lvl6pPr marL="2514600" indent="-228600" algn="ctr" eaLnBrk="0" fontAlgn="base" hangingPunct="0">
              <a:spcBef>
                <a:spcPct val="0"/>
              </a:spcBef>
              <a:spcAft>
                <a:spcPct val="0"/>
              </a:spcAft>
              <a:defRPr sz="4400">
                <a:solidFill>
                  <a:schemeClr val="tx1"/>
                </a:solidFill>
                <a:latin typeface="DecimaWE Rg" pitchFamily="2" charset="0"/>
              </a:defRPr>
            </a:lvl6pPr>
            <a:lvl7pPr marL="2971800" indent="-228600" algn="ctr" eaLnBrk="0" fontAlgn="base" hangingPunct="0">
              <a:spcBef>
                <a:spcPct val="0"/>
              </a:spcBef>
              <a:spcAft>
                <a:spcPct val="0"/>
              </a:spcAft>
              <a:defRPr sz="4400">
                <a:solidFill>
                  <a:schemeClr val="tx1"/>
                </a:solidFill>
                <a:latin typeface="DecimaWE Rg" pitchFamily="2" charset="0"/>
              </a:defRPr>
            </a:lvl7pPr>
            <a:lvl8pPr marL="3429000" indent="-228600" algn="ctr" eaLnBrk="0" fontAlgn="base" hangingPunct="0">
              <a:spcBef>
                <a:spcPct val="0"/>
              </a:spcBef>
              <a:spcAft>
                <a:spcPct val="0"/>
              </a:spcAft>
              <a:defRPr sz="4400">
                <a:solidFill>
                  <a:schemeClr val="tx1"/>
                </a:solidFill>
                <a:latin typeface="DecimaWE Rg" pitchFamily="2" charset="0"/>
              </a:defRPr>
            </a:lvl8pPr>
            <a:lvl9pPr marL="3886200" indent="-228600" algn="ctr" eaLnBrk="0" fontAlgn="base" hangingPunct="0">
              <a:spcBef>
                <a:spcPct val="0"/>
              </a:spcBef>
              <a:spcAft>
                <a:spcPct val="0"/>
              </a:spcAft>
              <a:defRPr sz="4400">
                <a:solidFill>
                  <a:schemeClr val="tx1"/>
                </a:solidFill>
                <a:latin typeface="DecimaWE Rg" pitchFamily="2" charset="0"/>
              </a:defRPr>
            </a:lvl9pPr>
          </a:lstStyle>
          <a:p>
            <a:pPr algn="l" eaLnBrk="1" hangingPunct="1">
              <a:spcBef>
                <a:spcPct val="50000"/>
              </a:spcBef>
              <a:defRPr/>
            </a:pPr>
            <a:endParaRPr lang="it-IT" sz="2000" smtClean="0">
              <a:solidFill>
                <a:schemeClr val="bg1"/>
              </a:solidFill>
            </a:endParaRPr>
          </a:p>
        </p:txBody>
      </p:sp>
    </p:spTree>
  </p:cSld>
  <p:clrMap bg1="lt1" tx1="dk1" bg2="lt2" tx2="dk2" accent1="accent1" accent2="accent2" accent3="accent3" accent4="accent4" accent5="accent5" accent6="accent6" hlink="hlink" folHlink="folHlink"/>
  <p:sldLayoutIdLst>
    <p:sldLayoutId id="2147483804"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 id="2147483815" r:id="rId12"/>
    <p:sldLayoutId id="2147483816" r:id="rId13"/>
    <p:sldLayoutId id="2147483817" r:id="rId14"/>
  </p:sldLayoutIdLst>
  <p:transition/>
  <p:txStyles>
    <p:titleStyle>
      <a:lvl1pPr algn="l" rtl="0" eaLnBrk="0" fontAlgn="base" hangingPunct="0">
        <a:spcBef>
          <a:spcPct val="0"/>
        </a:spcBef>
        <a:spcAft>
          <a:spcPct val="0"/>
        </a:spcAft>
        <a:defRPr sz="3600" b="1">
          <a:solidFill>
            <a:schemeClr val="tx2"/>
          </a:solidFill>
          <a:latin typeface="+mj-lt"/>
          <a:ea typeface="+mj-ea"/>
          <a:cs typeface="+mj-cs"/>
        </a:defRPr>
      </a:lvl1pPr>
      <a:lvl2pPr algn="l" rtl="0" eaLnBrk="0" fontAlgn="base" hangingPunct="0">
        <a:spcBef>
          <a:spcPct val="0"/>
        </a:spcBef>
        <a:spcAft>
          <a:spcPct val="0"/>
        </a:spcAft>
        <a:defRPr sz="3600" b="1">
          <a:solidFill>
            <a:schemeClr val="tx2"/>
          </a:solidFill>
          <a:latin typeface="DecimaWE Rg" pitchFamily="2" charset="0"/>
        </a:defRPr>
      </a:lvl2pPr>
      <a:lvl3pPr algn="l" rtl="0" eaLnBrk="0" fontAlgn="base" hangingPunct="0">
        <a:spcBef>
          <a:spcPct val="0"/>
        </a:spcBef>
        <a:spcAft>
          <a:spcPct val="0"/>
        </a:spcAft>
        <a:defRPr sz="3600" b="1">
          <a:solidFill>
            <a:schemeClr val="tx2"/>
          </a:solidFill>
          <a:latin typeface="DecimaWE Rg" pitchFamily="2" charset="0"/>
        </a:defRPr>
      </a:lvl3pPr>
      <a:lvl4pPr algn="l" rtl="0" eaLnBrk="0" fontAlgn="base" hangingPunct="0">
        <a:spcBef>
          <a:spcPct val="0"/>
        </a:spcBef>
        <a:spcAft>
          <a:spcPct val="0"/>
        </a:spcAft>
        <a:defRPr sz="3600" b="1">
          <a:solidFill>
            <a:schemeClr val="tx2"/>
          </a:solidFill>
          <a:latin typeface="DecimaWE Rg" pitchFamily="2" charset="0"/>
        </a:defRPr>
      </a:lvl4pPr>
      <a:lvl5pPr algn="l" rtl="0" eaLnBrk="0" fontAlgn="base" hangingPunct="0">
        <a:spcBef>
          <a:spcPct val="0"/>
        </a:spcBef>
        <a:spcAft>
          <a:spcPct val="0"/>
        </a:spcAft>
        <a:defRPr sz="3600" b="1">
          <a:solidFill>
            <a:schemeClr val="tx2"/>
          </a:solidFill>
          <a:latin typeface="DecimaWE Rg" pitchFamily="2" charset="0"/>
        </a:defRPr>
      </a:lvl5pPr>
      <a:lvl6pPr marL="457200" algn="l" rtl="0" fontAlgn="base">
        <a:spcBef>
          <a:spcPct val="0"/>
        </a:spcBef>
        <a:spcAft>
          <a:spcPct val="0"/>
        </a:spcAft>
        <a:defRPr sz="3600" b="1">
          <a:solidFill>
            <a:schemeClr val="tx2"/>
          </a:solidFill>
          <a:latin typeface="DecimaWE Rg" pitchFamily="2" charset="0"/>
        </a:defRPr>
      </a:lvl6pPr>
      <a:lvl7pPr marL="914400" algn="l" rtl="0" fontAlgn="base">
        <a:spcBef>
          <a:spcPct val="0"/>
        </a:spcBef>
        <a:spcAft>
          <a:spcPct val="0"/>
        </a:spcAft>
        <a:defRPr sz="3600" b="1">
          <a:solidFill>
            <a:schemeClr val="tx2"/>
          </a:solidFill>
          <a:latin typeface="DecimaWE Rg" pitchFamily="2" charset="0"/>
        </a:defRPr>
      </a:lvl7pPr>
      <a:lvl8pPr marL="1371600" algn="l" rtl="0" fontAlgn="base">
        <a:spcBef>
          <a:spcPct val="0"/>
        </a:spcBef>
        <a:spcAft>
          <a:spcPct val="0"/>
        </a:spcAft>
        <a:defRPr sz="3600" b="1">
          <a:solidFill>
            <a:schemeClr val="tx2"/>
          </a:solidFill>
          <a:latin typeface="DecimaWE Rg" pitchFamily="2" charset="0"/>
        </a:defRPr>
      </a:lvl8pPr>
      <a:lvl9pPr marL="1828800" algn="l" rtl="0" fontAlgn="base">
        <a:spcBef>
          <a:spcPct val="0"/>
        </a:spcBef>
        <a:spcAft>
          <a:spcPct val="0"/>
        </a:spcAft>
        <a:defRPr sz="3600" b="1">
          <a:solidFill>
            <a:schemeClr val="tx2"/>
          </a:solidFill>
          <a:latin typeface="DecimaWE Rg" pitchFamily="2" charset="0"/>
        </a:defRPr>
      </a:lvl9pPr>
    </p:titleStyle>
    <p:bodyStyle>
      <a:lvl1pPr marL="342900" indent="-342900" algn="l" rtl="0" eaLnBrk="0" fontAlgn="base" hangingPunct="0">
        <a:spcBef>
          <a:spcPct val="20000"/>
        </a:spcBef>
        <a:spcAft>
          <a:spcPct val="0"/>
        </a:spcAft>
        <a:buClr>
          <a:srgbClr val="21449C"/>
        </a:buClr>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itchFamily="2" charset="2"/>
        <a:buChar char="§"/>
        <a:defRPr sz="2400">
          <a:solidFill>
            <a:schemeClr val="tx1"/>
          </a:solidFill>
          <a:latin typeface="+mn-lt"/>
        </a:defRPr>
      </a:lvl2pPr>
      <a:lvl3pPr marL="1143000" indent="-228600" algn="l" rtl="0" eaLnBrk="0" fontAlgn="base" hangingPunct="0">
        <a:spcBef>
          <a:spcPct val="20000"/>
        </a:spcBef>
        <a:spcAft>
          <a:spcPct val="0"/>
        </a:spcAft>
        <a:buChar char="•"/>
        <a:defRPr sz="2200">
          <a:solidFill>
            <a:schemeClr val="tx1"/>
          </a:solidFill>
          <a:latin typeface="+mn-lt"/>
        </a:defRPr>
      </a:lvl3pPr>
      <a:lvl4pPr marL="1600200" indent="-228600" algn="l" rtl="0" eaLnBrk="0" fontAlgn="base" hangingPunct="0">
        <a:spcBef>
          <a:spcPct val="20000"/>
        </a:spcBef>
        <a:spcAft>
          <a:spcPct val="0"/>
        </a:spcAft>
        <a:defRPr>
          <a:solidFill>
            <a:schemeClr val="tx1"/>
          </a:solidFill>
          <a:latin typeface="DecimaW03 Rg" pitchFamily="2" charset="0"/>
        </a:defRPr>
      </a:lvl4pPr>
      <a:lvl5pPr marL="2057400" indent="-228600" algn="l" rtl="0" eaLnBrk="0" fontAlgn="base" hangingPunct="0">
        <a:spcBef>
          <a:spcPct val="20000"/>
        </a:spcBef>
        <a:spcAft>
          <a:spcPct val="0"/>
        </a:spcAft>
        <a:buChar char="»"/>
        <a:defRPr>
          <a:solidFill>
            <a:schemeClr val="tx1"/>
          </a:solidFill>
          <a:latin typeface="DecimaW03 Rg" pitchFamily="2" charset="0"/>
        </a:defRPr>
      </a:lvl5pPr>
      <a:lvl6pPr marL="2514600" indent="-228600" algn="l" rtl="0" fontAlgn="base">
        <a:spcBef>
          <a:spcPct val="20000"/>
        </a:spcBef>
        <a:spcAft>
          <a:spcPct val="0"/>
        </a:spcAft>
        <a:buChar char="»"/>
        <a:defRPr>
          <a:solidFill>
            <a:schemeClr val="tx1"/>
          </a:solidFill>
          <a:latin typeface="DecimaW03 Rg" pitchFamily="2" charset="0"/>
        </a:defRPr>
      </a:lvl6pPr>
      <a:lvl7pPr marL="2971800" indent="-228600" algn="l" rtl="0" fontAlgn="base">
        <a:spcBef>
          <a:spcPct val="20000"/>
        </a:spcBef>
        <a:spcAft>
          <a:spcPct val="0"/>
        </a:spcAft>
        <a:buChar char="»"/>
        <a:defRPr>
          <a:solidFill>
            <a:schemeClr val="tx1"/>
          </a:solidFill>
          <a:latin typeface="DecimaW03 Rg" pitchFamily="2" charset="0"/>
        </a:defRPr>
      </a:lvl7pPr>
      <a:lvl8pPr marL="3429000" indent="-228600" algn="l" rtl="0" fontAlgn="base">
        <a:spcBef>
          <a:spcPct val="20000"/>
        </a:spcBef>
        <a:spcAft>
          <a:spcPct val="0"/>
        </a:spcAft>
        <a:buChar char="»"/>
        <a:defRPr>
          <a:solidFill>
            <a:schemeClr val="tx1"/>
          </a:solidFill>
          <a:latin typeface="DecimaW03 Rg" pitchFamily="2" charset="0"/>
        </a:defRPr>
      </a:lvl8pPr>
      <a:lvl9pPr marL="3886200" indent="-228600" algn="l" rtl="0" fontAlgn="base">
        <a:spcBef>
          <a:spcPct val="20000"/>
        </a:spcBef>
        <a:spcAft>
          <a:spcPct val="0"/>
        </a:spcAft>
        <a:buChar char="»"/>
        <a:defRPr>
          <a:solidFill>
            <a:schemeClr val="tx1"/>
          </a:solidFill>
          <a:latin typeface="DecimaW03 Rg" pitchFamily="2" charset="0"/>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image" Target="../media/image5.jpeg"/></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6386" name="Picture 2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71400"/>
            <a:ext cx="9144000" cy="702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2553" name="Text Box 25"/>
          <p:cNvSpPr txBox="1">
            <a:spLocks noChangeArrowheads="1"/>
          </p:cNvSpPr>
          <p:nvPr/>
        </p:nvSpPr>
        <p:spPr bwMode="auto">
          <a:xfrm>
            <a:off x="107504" y="908720"/>
            <a:ext cx="9036496" cy="550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4400">
                <a:solidFill>
                  <a:schemeClr val="tx1"/>
                </a:solidFill>
                <a:latin typeface="DecimaWE Rg" pitchFamily="2" charset="0"/>
              </a:defRPr>
            </a:lvl1pPr>
            <a:lvl2pPr marL="742950" indent="-285750" eaLnBrk="0" hangingPunct="0">
              <a:defRPr sz="4400">
                <a:solidFill>
                  <a:schemeClr val="tx1"/>
                </a:solidFill>
                <a:latin typeface="DecimaWE Rg" pitchFamily="2" charset="0"/>
              </a:defRPr>
            </a:lvl2pPr>
            <a:lvl3pPr marL="1143000" indent="-228600" eaLnBrk="0" hangingPunct="0">
              <a:defRPr sz="4400">
                <a:solidFill>
                  <a:schemeClr val="tx1"/>
                </a:solidFill>
                <a:latin typeface="DecimaWE Rg" pitchFamily="2" charset="0"/>
              </a:defRPr>
            </a:lvl3pPr>
            <a:lvl4pPr marL="1600200" indent="-228600" eaLnBrk="0" hangingPunct="0">
              <a:defRPr sz="4400">
                <a:solidFill>
                  <a:schemeClr val="tx1"/>
                </a:solidFill>
                <a:latin typeface="DecimaWE Rg" pitchFamily="2" charset="0"/>
              </a:defRPr>
            </a:lvl4pPr>
            <a:lvl5pPr marL="2057400" indent="-228600" eaLnBrk="0" hangingPunct="0">
              <a:defRPr sz="4400">
                <a:solidFill>
                  <a:schemeClr val="tx1"/>
                </a:solidFill>
                <a:latin typeface="DecimaWE Rg" pitchFamily="2" charset="0"/>
              </a:defRPr>
            </a:lvl5pPr>
            <a:lvl6pPr marL="2514600" indent="-228600" algn="ctr" eaLnBrk="0" fontAlgn="base" hangingPunct="0">
              <a:spcBef>
                <a:spcPct val="0"/>
              </a:spcBef>
              <a:spcAft>
                <a:spcPct val="0"/>
              </a:spcAft>
              <a:defRPr sz="4400">
                <a:solidFill>
                  <a:schemeClr val="tx1"/>
                </a:solidFill>
                <a:latin typeface="DecimaWE Rg" pitchFamily="2" charset="0"/>
              </a:defRPr>
            </a:lvl6pPr>
            <a:lvl7pPr marL="2971800" indent="-228600" algn="ctr" eaLnBrk="0" fontAlgn="base" hangingPunct="0">
              <a:spcBef>
                <a:spcPct val="0"/>
              </a:spcBef>
              <a:spcAft>
                <a:spcPct val="0"/>
              </a:spcAft>
              <a:defRPr sz="4400">
                <a:solidFill>
                  <a:schemeClr val="tx1"/>
                </a:solidFill>
                <a:latin typeface="DecimaWE Rg" pitchFamily="2" charset="0"/>
              </a:defRPr>
            </a:lvl7pPr>
            <a:lvl8pPr marL="3429000" indent="-228600" algn="ctr" eaLnBrk="0" fontAlgn="base" hangingPunct="0">
              <a:spcBef>
                <a:spcPct val="0"/>
              </a:spcBef>
              <a:spcAft>
                <a:spcPct val="0"/>
              </a:spcAft>
              <a:defRPr sz="4400">
                <a:solidFill>
                  <a:schemeClr val="tx1"/>
                </a:solidFill>
                <a:latin typeface="DecimaWE Rg" pitchFamily="2" charset="0"/>
              </a:defRPr>
            </a:lvl8pPr>
            <a:lvl9pPr marL="3886200" indent="-228600" algn="ctr" eaLnBrk="0" fontAlgn="base" hangingPunct="0">
              <a:spcBef>
                <a:spcPct val="0"/>
              </a:spcBef>
              <a:spcAft>
                <a:spcPct val="0"/>
              </a:spcAft>
              <a:defRPr sz="4400">
                <a:solidFill>
                  <a:schemeClr val="tx1"/>
                </a:solidFill>
                <a:latin typeface="DecimaWE Rg" pitchFamily="2" charset="0"/>
              </a:defRPr>
            </a:lvl9pPr>
          </a:lstStyle>
          <a:p>
            <a:pPr eaLnBrk="1" hangingPunct="1"/>
            <a:r>
              <a:rPr lang="it-IT" sz="2800" b="1" dirty="0" smtClean="0">
                <a:solidFill>
                  <a:schemeClr val="bg1"/>
                </a:solidFill>
              </a:rPr>
              <a:t>INTERNATIONAL CONFERENCE AND INVESTMENT FORUM OF CREATIVE AND CULTURAL INDUSTRIES (CCI)</a:t>
            </a:r>
            <a:endParaRPr lang="it-IT" sz="2800" b="1" dirty="0">
              <a:solidFill>
                <a:schemeClr val="bg1"/>
              </a:solidFill>
            </a:endParaRPr>
          </a:p>
          <a:p>
            <a:pPr eaLnBrk="1" hangingPunct="1"/>
            <a:endParaRPr lang="it-IT" sz="3600" b="1" dirty="0">
              <a:solidFill>
                <a:schemeClr val="bg1"/>
              </a:solidFill>
            </a:endParaRPr>
          </a:p>
          <a:p>
            <a:pPr eaLnBrk="1" hangingPunct="1"/>
            <a:r>
              <a:rPr lang="it-IT" sz="3600" b="1" dirty="0" smtClean="0">
                <a:solidFill>
                  <a:schemeClr val="bg1"/>
                </a:solidFill>
              </a:rPr>
              <a:t>Innovative private and public </a:t>
            </a:r>
            <a:r>
              <a:rPr lang="it-IT" sz="3600" b="1" dirty="0" err="1" smtClean="0">
                <a:solidFill>
                  <a:schemeClr val="bg1"/>
                </a:solidFill>
              </a:rPr>
              <a:t>financial</a:t>
            </a:r>
            <a:r>
              <a:rPr lang="it-IT" sz="3600" b="1" dirty="0" smtClean="0">
                <a:solidFill>
                  <a:schemeClr val="bg1"/>
                </a:solidFill>
              </a:rPr>
              <a:t> </a:t>
            </a:r>
            <a:r>
              <a:rPr lang="it-IT" sz="3600" b="1" dirty="0" err="1" smtClean="0">
                <a:solidFill>
                  <a:schemeClr val="bg1"/>
                </a:solidFill>
              </a:rPr>
              <a:t>instruments</a:t>
            </a:r>
            <a:r>
              <a:rPr lang="it-IT" sz="3600" b="1" dirty="0" smtClean="0">
                <a:solidFill>
                  <a:schemeClr val="bg1"/>
                </a:solidFill>
              </a:rPr>
              <a:t> &amp; How to </a:t>
            </a:r>
            <a:r>
              <a:rPr lang="it-IT" sz="3600" b="1" dirty="0" err="1" smtClean="0">
                <a:solidFill>
                  <a:schemeClr val="bg1"/>
                </a:solidFill>
              </a:rPr>
              <a:t>maximize</a:t>
            </a:r>
            <a:r>
              <a:rPr lang="it-IT" sz="3600" b="1" dirty="0" smtClean="0">
                <a:solidFill>
                  <a:schemeClr val="bg1"/>
                </a:solidFill>
              </a:rPr>
              <a:t> the impact of public </a:t>
            </a:r>
            <a:r>
              <a:rPr lang="it-IT" sz="3600" b="1" dirty="0" err="1" smtClean="0">
                <a:solidFill>
                  <a:schemeClr val="bg1"/>
                </a:solidFill>
              </a:rPr>
              <a:t>funding</a:t>
            </a:r>
            <a:r>
              <a:rPr lang="it-IT" sz="3600" b="1" dirty="0" smtClean="0">
                <a:solidFill>
                  <a:schemeClr val="bg1"/>
                </a:solidFill>
              </a:rPr>
              <a:t> in CCS</a:t>
            </a:r>
          </a:p>
          <a:p>
            <a:pPr eaLnBrk="1" hangingPunct="1"/>
            <a:r>
              <a:rPr lang="it-IT" sz="2800" b="1" dirty="0" smtClean="0">
                <a:solidFill>
                  <a:schemeClr val="bg1"/>
                </a:solidFill>
              </a:rPr>
              <a:t> </a:t>
            </a:r>
            <a:endParaRPr lang="it-IT" sz="2800" b="1" dirty="0">
              <a:solidFill>
                <a:schemeClr val="bg1"/>
              </a:solidFill>
            </a:endParaRPr>
          </a:p>
          <a:p>
            <a:pPr eaLnBrk="1" hangingPunct="1"/>
            <a:r>
              <a:rPr lang="it-IT" sz="2800" dirty="0" smtClean="0">
                <a:solidFill>
                  <a:schemeClr val="bg1"/>
                </a:solidFill>
              </a:rPr>
              <a:t>Friuli Venezia Giulia </a:t>
            </a:r>
            <a:r>
              <a:rPr lang="it-IT" sz="2800" dirty="0" err="1" smtClean="0">
                <a:solidFill>
                  <a:schemeClr val="bg1"/>
                </a:solidFill>
              </a:rPr>
              <a:t>Autonomous</a:t>
            </a:r>
            <a:r>
              <a:rPr lang="it-IT" sz="2800" dirty="0" smtClean="0">
                <a:solidFill>
                  <a:schemeClr val="bg1"/>
                </a:solidFill>
              </a:rPr>
              <a:t> </a:t>
            </a:r>
            <a:r>
              <a:rPr lang="it-IT" sz="2800" dirty="0" err="1" smtClean="0">
                <a:solidFill>
                  <a:schemeClr val="bg1"/>
                </a:solidFill>
              </a:rPr>
              <a:t>Region</a:t>
            </a:r>
            <a:r>
              <a:rPr lang="it-IT" sz="2800" dirty="0" smtClean="0">
                <a:solidFill>
                  <a:schemeClr val="bg1"/>
                </a:solidFill>
              </a:rPr>
              <a:t>, IT</a:t>
            </a:r>
          </a:p>
          <a:p>
            <a:pPr eaLnBrk="1" hangingPunct="1"/>
            <a:r>
              <a:rPr lang="it-IT" sz="2800" dirty="0" smtClean="0">
                <a:solidFill>
                  <a:schemeClr val="bg1"/>
                </a:solidFill>
              </a:rPr>
              <a:t>Fabrizio </a:t>
            </a:r>
            <a:r>
              <a:rPr lang="it-IT" sz="2800" dirty="0" err="1" smtClean="0">
                <a:solidFill>
                  <a:schemeClr val="bg1"/>
                </a:solidFill>
              </a:rPr>
              <a:t>Spadotto</a:t>
            </a:r>
            <a:endParaRPr lang="it-IT" sz="2800" dirty="0" smtClean="0">
              <a:solidFill>
                <a:schemeClr val="bg1"/>
              </a:solidFill>
            </a:endParaRPr>
          </a:p>
          <a:p>
            <a:pPr algn="l" eaLnBrk="1" hangingPunct="1"/>
            <a:endParaRPr lang="it-IT" sz="2000" dirty="0" smtClean="0">
              <a:solidFill>
                <a:schemeClr val="bg1"/>
              </a:solidFill>
            </a:endParaRPr>
          </a:p>
          <a:p>
            <a:pPr algn="l" eaLnBrk="1" hangingPunct="1"/>
            <a:r>
              <a:rPr lang="it-IT" sz="2000" dirty="0" err="1" smtClean="0">
                <a:solidFill>
                  <a:schemeClr val="bg1"/>
                </a:solidFill>
              </a:rPr>
              <a:t>Ljubljana</a:t>
            </a:r>
            <a:r>
              <a:rPr lang="it-IT" sz="2000" dirty="0" smtClean="0">
                <a:solidFill>
                  <a:schemeClr val="bg1"/>
                </a:solidFill>
              </a:rPr>
              <a:t>, Wednesday 4th </a:t>
            </a:r>
            <a:r>
              <a:rPr lang="it-IT" sz="2000" dirty="0" err="1" smtClean="0">
                <a:solidFill>
                  <a:schemeClr val="bg1"/>
                </a:solidFill>
              </a:rPr>
              <a:t>October</a:t>
            </a:r>
            <a:r>
              <a:rPr lang="it-IT" sz="2000" dirty="0" smtClean="0">
                <a:solidFill>
                  <a:schemeClr val="bg1"/>
                </a:solidFill>
              </a:rPr>
              <a:t> 2017</a:t>
            </a:r>
          </a:p>
          <a:p>
            <a:pPr eaLnBrk="1" hangingPunct="1"/>
            <a:endParaRPr lang="it-IT" sz="2800" dirty="0">
              <a:solidFill>
                <a:schemeClr val="bg1"/>
              </a:solidFill>
            </a:endParaRPr>
          </a:p>
        </p:txBody>
      </p:sp>
    </p:spTree>
  </p:cSld>
  <p:clrMapOvr>
    <a:masterClrMapping/>
  </p:clrMapOvr>
  <p:transition>
    <p:wheel spokes="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22553"/>
                                        </p:tgtEl>
                                        <p:attrNameLst>
                                          <p:attrName>style.visibility</p:attrName>
                                        </p:attrNameLst>
                                      </p:cBhvr>
                                      <p:to>
                                        <p:strVal val="visible"/>
                                      </p:to>
                                    </p:set>
                                    <p:animEffect transition="in" filter="wipe(right)">
                                      <p:cBhvr>
                                        <p:cTn id="7" dur="500"/>
                                        <p:tgtEl>
                                          <p:spTgt spid="22553"/>
                                        </p:tgtEl>
                                      </p:cBhvr>
                                    </p:animEffect>
                                  </p:childTnLst>
                                </p:cTn>
                              </p:par>
                              <p:par>
                                <p:cTn id="8" presetID="26" presetClass="entr" presetSubtype="0" fill="hold" nodeType="withEffect">
                                  <p:stCondLst>
                                    <p:cond delay="0"/>
                                  </p:stCondLst>
                                  <p:childTnLst>
                                    <p:set>
                                      <p:cBhvr>
                                        <p:cTn id="9" dur="1" fill="hold">
                                          <p:stCondLst>
                                            <p:cond delay="0"/>
                                          </p:stCondLst>
                                        </p:cTn>
                                        <p:tgtEl>
                                          <p:spTgt spid="22553">
                                            <p:txEl>
                                              <p:pRg st="0" end="0"/>
                                            </p:txEl>
                                          </p:spTgt>
                                        </p:tgtEl>
                                        <p:attrNameLst>
                                          <p:attrName>style.visibility</p:attrName>
                                        </p:attrNameLst>
                                      </p:cBhvr>
                                      <p:to>
                                        <p:strVal val="visible"/>
                                      </p:to>
                                    </p:set>
                                    <p:animEffect transition="in" filter="wipe(down)">
                                      <p:cBhvr>
                                        <p:cTn id="10" dur="580">
                                          <p:stCondLst>
                                            <p:cond delay="0"/>
                                          </p:stCondLst>
                                        </p:cTn>
                                        <p:tgtEl>
                                          <p:spTgt spid="22553">
                                            <p:txEl>
                                              <p:pRg st="0" end="0"/>
                                            </p:txEl>
                                          </p:spTgt>
                                        </p:tgtEl>
                                      </p:cBhvr>
                                    </p:animEffect>
                                    <p:anim calcmode="lin" valueType="num">
                                      <p:cBhvr>
                                        <p:cTn id="11" dur="1822" tmFilter="0,0; 0.14,0.36; 0.43,0.73; 0.71,0.91; 1.0,1.0">
                                          <p:stCondLst>
                                            <p:cond delay="0"/>
                                          </p:stCondLst>
                                        </p:cTn>
                                        <p:tgtEl>
                                          <p:spTgt spid="22553">
                                            <p:txEl>
                                              <p:pRg st="0" end="0"/>
                                            </p:txEl>
                                          </p:spTgt>
                                        </p:tgtEl>
                                        <p:attrNameLst>
                                          <p:attrName>ppt_x</p:attrName>
                                        </p:attrNameLst>
                                      </p:cBhvr>
                                      <p:tavLst>
                                        <p:tav tm="0">
                                          <p:val>
                                            <p:strVal val="#ppt_x-0.25"/>
                                          </p:val>
                                        </p:tav>
                                        <p:tav tm="100000">
                                          <p:val>
                                            <p:strVal val="#ppt_x"/>
                                          </p:val>
                                        </p:tav>
                                      </p:tavLst>
                                    </p:anim>
                                    <p:anim calcmode="lin" valueType="num">
                                      <p:cBhvr>
                                        <p:cTn id="12" dur="664" tmFilter="0.0,0.0; 0.25,0.07; 0.50,0.2; 0.75,0.467; 1.0,1.0">
                                          <p:stCondLst>
                                            <p:cond delay="0"/>
                                          </p:stCondLst>
                                        </p:cTn>
                                        <p:tgtEl>
                                          <p:spTgt spid="22553">
                                            <p:txEl>
                                              <p:pRg st="0" end="0"/>
                                            </p:txEl>
                                          </p:spTgt>
                                        </p:tgtEl>
                                        <p:attrNameLst>
                                          <p:attrName>ppt_y</p:attrName>
                                        </p:attrNameLst>
                                      </p:cBhvr>
                                      <p:tavLst>
                                        <p:tav tm="0" fmla="#ppt_y-sin(pi*$)/3">
                                          <p:val>
                                            <p:fltVal val="0.5"/>
                                          </p:val>
                                        </p:tav>
                                        <p:tav tm="100000">
                                          <p:val>
                                            <p:fltVal val="1"/>
                                          </p:val>
                                        </p:tav>
                                      </p:tavLst>
                                    </p:anim>
                                    <p:anim calcmode="lin" valueType="num">
                                      <p:cBhvr>
                                        <p:cTn id="13" dur="664" tmFilter="0, 0; 0.125,0.2665; 0.25,0.4; 0.375,0.465; 0.5,0.5;  0.625,0.535; 0.75,0.6; 0.875,0.7335; 1,1">
                                          <p:stCondLst>
                                            <p:cond delay="664"/>
                                          </p:stCondLst>
                                        </p:cTn>
                                        <p:tgtEl>
                                          <p:spTgt spid="22553">
                                            <p:txEl>
                                              <p:pRg st="0" end="0"/>
                                            </p:txEl>
                                          </p:spTgt>
                                        </p:tgtEl>
                                        <p:attrNameLst>
                                          <p:attrName>ppt_y</p:attrName>
                                        </p:attrNameLst>
                                      </p:cBhvr>
                                      <p:tavLst>
                                        <p:tav tm="0" fmla="#ppt_y-sin(pi*$)/9">
                                          <p:val>
                                            <p:fltVal val="0"/>
                                          </p:val>
                                        </p:tav>
                                        <p:tav tm="100000">
                                          <p:val>
                                            <p:fltVal val="1"/>
                                          </p:val>
                                        </p:tav>
                                      </p:tavLst>
                                    </p:anim>
                                    <p:anim calcmode="lin" valueType="num">
                                      <p:cBhvr>
                                        <p:cTn id="14" dur="332" tmFilter="0, 0; 0.125,0.2665; 0.25,0.4; 0.375,0.465; 0.5,0.5;  0.625,0.535; 0.75,0.6; 0.875,0.7335; 1,1">
                                          <p:stCondLst>
                                            <p:cond delay="1324"/>
                                          </p:stCondLst>
                                        </p:cTn>
                                        <p:tgtEl>
                                          <p:spTgt spid="22553">
                                            <p:txEl>
                                              <p:pRg st="0" end="0"/>
                                            </p:txEl>
                                          </p:spTgt>
                                        </p:tgtEl>
                                        <p:attrNameLst>
                                          <p:attrName>ppt_y</p:attrName>
                                        </p:attrNameLst>
                                      </p:cBhvr>
                                      <p:tavLst>
                                        <p:tav tm="0" fmla="#ppt_y-sin(pi*$)/27">
                                          <p:val>
                                            <p:fltVal val="0"/>
                                          </p:val>
                                        </p:tav>
                                        <p:tav tm="100000">
                                          <p:val>
                                            <p:fltVal val="1"/>
                                          </p:val>
                                        </p:tav>
                                      </p:tavLst>
                                    </p:anim>
                                    <p:anim calcmode="lin" valueType="num">
                                      <p:cBhvr>
                                        <p:cTn id="15" dur="164" tmFilter="0, 0; 0.125,0.2665; 0.25,0.4; 0.375,0.465; 0.5,0.5;  0.625,0.535; 0.75,0.6; 0.875,0.7335; 1,1">
                                          <p:stCondLst>
                                            <p:cond delay="1656"/>
                                          </p:stCondLst>
                                        </p:cTn>
                                        <p:tgtEl>
                                          <p:spTgt spid="22553">
                                            <p:txEl>
                                              <p:pRg st="0" end="0"/>
                                            </p:txEl>
                                          </p:spTgt>
                                        </p:tgtEl>
                                        <p:attrNameLst>
                                          <p:attrName>ppt_y</p:attrName>
                                        </p:attrNameLst>
                                      </p:cBhvr>
                                      <p:tavLst>
                                        <p:tav tm="0" fmla="#ppt_y-sin(pi*$)/81">
                                          <p:val>
                                            <p:fltVal val="0"/>
                                          </p:val>
                                        </p:tav>
                                        <p:tav tm="100000">
                                          <p:val>
                                            <p:fltVal val="1"/>
                                          </p:val>
                                        </p:tav>
                                      </p:tavLst>
                                    </p:anim>
                                    <p:animScale>
                                      <p:cBhvr>
                                        <p:cTn id="16" dur="26">
                                          <p:stCondLst>
                                            <p:cond delay="650"/>
                                          </p:stCondLst>
                                        </p:cTn>
                                        <p:tgtEl>
                                          <p:spTgt spid="22553">
                                            <p:txEl>
                                              <p:pRg st="0" end="0"/>
                                            </p:txEl>
                                          </p:spTgt>
                                        </p:tgtEl>
                                      </p:cBhvr>
                                      <p:to x="100000" y="60000"/>
                                    </p:animScale>
                                    <p:animScale>
                                      <p:cBhvr>
                                        <p:cTn id="17" dur="166" decel="50000">
                                          <p:stCondLst>
                                            <p:cond delay="676"/>
                                          </p:stCondLst>
                                        </p:cTn>
                                        <p:tgtEl>
                                          <p:spTgt spid="22553">
                                            <p:txEl>
                                              <p:pRg st="0" end="0"/>
                                            </p:txEl>
                                          </p:spTgt>
                                        </p:tgtEl>
                                      </p:cBhvr>
                                      <p:to x="100000" y="100000"/>
                                    </p:animScale>
                                    <p:animScale>
                                      <p:cBhvr>
                                        <p:cTn id="18" dur="26">
                                          <p:stCondLst>
                                            <p:cond delay="1312"/>
                                          </p:stCondLst>
                                        </p:cTn>
                                        <p:tgtEl>
                                          <p:spTgt spid="22553">
                                            <p:txEl>
                                              <p:pRg st="0" end="0"/>
                                            </p:txEl>
                                          </p:spTgt>
                                        </p:tgtEl>
                                      </p:cBhvr>
                                      <p:to x="100000" y="80000"/>
                                    </p:animScale>
                                    <p:animScale>
                                      <p:cBhvr>
                                        <p:cTn id="19" dur="166" decel="50000">
                                          <p:stCondLst>
                                            <p:cond delay="1338"/>
                                          </p:stCondLst>
                                        </p:cTn>
                                        <p:tgtEl>
                                          <p:spTgt spid="22553">
                                            <p:txEl>
                                              <p:pRg st="0" end="0"/>
                                            </p:txEl>
                                          </p:spTgt>
                                        </p:tgtEl>
                                      </p:cBhvr>
                                      <p:to x="100000" y="100000"/>
                                    </p:animScale>
                                    <p:animScale>
                                      <p:cBhvr>
                                        <p:cTn id="20" dur="26">
                                          <p:stCondLst>
                                            <p:cond delay="1642"/>
                                          </p:stCondLst>
                                        </p:cTn>
                                        <p:tgtEl>
                                          <p:spTgt spid="22553">
                                            <p:txEl>
                                              <p:pRg st="0" end="0"/>
                                            </p:txEl>
                                          </p:spTgt>
                                        </p:tgtEl>
                                      </p:cBhvr>
                                      <p:to x="100000" y="90000"/>
                                    </p:animScale>
                                    <p:animScale>
                                      <p:cBhvr>
                                        <p:cTn id="21" dur="166" decel="50000">
                                          <p:stCondLst>
                                            <p:cond delay="1668"/>
                                          </p:stCondLst>
                                        </p:cTn>
                                        <p:tgtEl>
                                          <p:spTgt spid="22553">
                                            <p:txEl>
                                              <p:pRg st="0" end="0"/>
                                            </p:txEl>
                                          </p:spTgt>
                                        </p:tgtEl>
                                      </p:cBhvr>
                                      <p:to x="100000" y="100000"/>
                                    </p:animScale>
                                    <p:animScale>
                                      <p:cBhvr>
                                        <p:cTn id="22" dur="26">
                                          <p:stCondLst>
                                            <p:cond delay="1808"/>
                                          </p:stCondLst>
                                        </p:cTn>
                                        <p:tgtEl>
                                          <p:spTgt spid="22553">
                                            <p:txEl>
                                              <p:pRg st="0" end="0"/>
                                            </p:txEl>
                                          </p:spTgt>
                                        </p:tgtEl>
                                      </p:cBhvr>
                                      <p:to x="100000" y="95000"/>
                                    </p:animScale>
                                    <p:animScale>
                                      <p:cBhvr>
                                        <p:cTn id="23" dur="166" decel="50000">
                                          <p:stCondLst>
                                            <p:cond delay="1834"/>
                                          </p:stCondLst>
                                        </p:cTn>
                                        <p:tgtEl>
                                          <p:spTgt spid="22553">
                                            <p:txEl>
                                              <p:pRg st="0" end="0"/>
                                            </p:txEl>
                                          </p:spTgt>
                                        </p:tgtEl>
                                      </p:cBhvr>
                                      <p:to x="100000" y="100000"/>
                                    </p:animScale>
                                  </p:childTnLst>
                                </p:cTn>
                              </p:par>
                              <p:par>
                                <p:cTn id="24" presetID="26" presetClass="entr" presetSubtype="0" fill="hold" nodeType="withEffect">
                                  <p:stCondLst>
                                    <p:cond delay="0"/>
                                  </p:stCondLst>
                                  <p:childTnLst>
                                    <p:set>
                                      <p:cBhvr>
                                        <p:cTn id="25" dur="1" fill="hold">
                                          <p:stCondLst>
                                            <p:cond delay="0"/>
                                          </p:stCondLst>
                                        </p:cTn>
                                        <p:tgtEl>
                                          <p:spTgt spid="22553">
                                            <p:txEl>
                                              <p:pRg st="2" end="2"/>
                                            </p:txEl>
                                          </p:spTgt>
                                        </p:tgtEl>
                                        <p:attrNameLst>
                                          <p:attrName>style.visibility</p:attrName>
                                        </p:attrNameLst>
                                      </p:cBhvr>
                                      <p:to>
                                        <p:strVal val="visible"/>
                                      </p:to>
                                    </p:set>
                                    <p:animEffect transition="in" filter="wipe(down)">
                                      <p:cBhvr>
                                        <p:cTn id="26" dur="580">
                                          <p:stCondLst>
                                            <p:cond delay="0"/>
                                          </p:stCondLst>
                                        </p:cTn>
                                        <p:tgtEl>
                                          <p:spTgt spid="22553">
                                            <p:txEl>
                                              <p:pRg st="2" end="2"/>
                                            </p:txEl>
                                          </p:spTgt>
                                        </p:tgtEl>
                                      </p:cBhvr>
                                    </p:animEffect>
                                    <p:anim calcmode="lin" valueType="num">
                                      <p:cBhvr>
                                        <p:cTn id="27" dur="1822" tmFilter="0,0; 0.14,0.36; 0.43,0.73; 0.71,0.91; 1.0,1.0">
                                          <p:stCondLst>
                                            <p:cond delay="0"/>
                                          </p:stCondLst>
                                        </p:cTn>
                                        <p:tgtEl>
                                          <p:spTgt spid="22553">
                                            <p:txEl>
                                              <p:pRg st="2" end="2"/>
                                            </p:txEl>
                                          </p:spTgt>
                                        </p:tgtEl>
                                        <p:attrNameLst>
                                          <p:attrName>ppt_x</p:attrName>
                                        </p:attrNameLst>
                                      </p:cBhvr>
                                      <p:tavLst>
                                        <p:tav tm="0">
                                          <p:val>
                                            <p:strVal val="#ppt_x-0.25"/>
                                          </p:val>
                                        </p:tav>
                                        <p:tav tm="100000">
                                          <p:val>
                                            <p:strVal val="#ppt_x"/>
                                          </p:val>
                                        </p:tav>
                                      </p:tavLst>
                                    </p:anim>
                                    <p:anim calcmode="lin" valueType="num">
                                      <p:cBhvr>
                                        <p:cTn id="28" dur="664" tmFilter="0.0,0.0; 0.25,0.07; 0.50,0.2; 0.75,0.467; 1.0,1.0">
                                          <p:stCondLst>
                                            <p:cond delay="0"/>
                                          </p:stCondLst>
                                        </p:cTn>
                                        <p:tgtEl>
                                          <p:spTgt spid="22553">
                                            <p:txEl>
                                              <p:pRg st="2" end="2"/>
                                            </p:txEl>
                                          </p:spTgt>
                                        </p:tgtEl>
                                        <p:attrNameLst>
                                          <p:attrName>ppt_y</p:attrName>
                                        </p:attrNameLst>
                                      </p:cBhvr>
                                      <p:tavLst>
                                        <p:tav tm="0" fmla="#ppt_y-sin(pi*$)/3">
                                          <p:val>
                                            <p:fltVal val="0.5"/>
                                          </p:val>
                                        </p:tav>
                                        <p:tav tm="100000">
                                          <p:val>
                                            <p:fltVal val="1"/>
                                          </p:val>
                                        </p:tav>
                                      </p:tavLst>
                                    </p:anim>
                                    <p:anim calcmode="lin" valueType="num">
                                      <p:cBhvr>
                                        <p:cTn id="29" dur="664" tmFilter="0, 0; 0.125,0.2665; 0.25,0.4; 0.375,0.465; 0.5,0.5;  0.625,0.535; 0.75,0.6; 0.875,0.7335; 1,1">
                                          <p:stCondLst>
                                            <p:cond delay="664"/>
                                          </p:stCondLst>
                                        </p:cTn>
                                        <p:tgtEl>
                                          <p:spTgt spid="22553">
                                            <p:txEl>
                                              <p:pRg st="2" end="2"/>
                                            </p:txEl>
                                          </p:spTgt>
                                        </p:tgtEl>
                                        <p:attrNameLst>
                                          <p:attrName>ppt_y</p:attrName>
                                        </p:attrNameLst>
                                      </p:cBhvr>
                                      <p:tavLst>
                                        <p:tav tm="0" fmla="#ppt_y-sin(pi*$)/9">
                                          <p:val>
                                            <p:fltVal val="0"/>
                                          </p:val>
                                        </p:tav>
                                        <p:tav tm="100000">
                                          <p:val>
                                            <p:fltVal val="1"/>
                                          </p:val>
                                        </p:tav>
                                      </p:tavLst>
                                    </p:anim>
                                    <p:anim calcmode="lin" valueType="num">
                                      <p:cBhvr>
                                        <p:cTn id="30" dur="332" tmFilter="0, 0; 0.125,0.2665; 0.25,0.4; 0.375,0.465; 0.5,0.5;  0.625,0.535; 0.75,0.6; 0.875,0.7335; 1,1">
                                          <p:stCondLst>
                                            <p:cond delay="1324"/>
                                          </p:stCondLst>
                                        </p:cTn>
                                        <p:tgtEl>
                                          <p:spTgt spid="22553">
                                            <p:txEl>
                                              <p:pRg st="2" end="2"/>
                                            </p:txEl>
                                          </p:spTgt>
                                        </p:tgtEl>
                                        <p:attrNameLst>
                                          <p:attrName>ppt_y</p:attrName>
                                        </p:attrNameLst>
                                      </p:cBhvr>
                                      <p:tavLst>
                                        <p:tav tm="0" fmla="#ppt_y-sin(pi*$)/27">
                                          <p:val>
                                            <p:fltVal val="0"/>
                                          </p:val>
                                        </p:tav>
                                        <p:tav tm="100000">
                                          <p:val>
                                            <p:fltVal val="1"/>
                                          </p:val>
                                        </p:tav>
                                      </p:tavLst>
                                    </p:anim>
                                    <p:anim calcmode="lin" valueType="num">
                                      <p:cBhvr>
                                        <p:cTn id="31" dur="164" tmFilter="0, 0; 0.125,0.2665; 0.25,0.4; 0.375,0.465; 0.5,0.5;  0.625,0.535; 0.75,0.6; 0.875,0.7335; 1,1">
                                          <p:stCondLst>
                                            <p:cond delay="1656"/>
                                          </p:stCondLst>
                                        </p:cTn>
                                        <p:tgtEl>
                                          <p:spTgt spid="22553">
                                            <p:txEl>
                                              <p:pRg st="2" end="2"/>
                                            </p:txEl>
                                          </p:spTgt>
                                        </p:tgtEl>
                                        <p:attrNameLst>
                                          <p:attrName>ppt_y</p:attrName>
                                        </p:attrNameLst>
                                      </p:cBhvr>
                                      <p:tavLst>
                                        <p:tav tm="0" fmla="#ppt_y-sin(pi*$)/81">
                                          <p:val>
                                            <p:fltVal val="0"/>
                                          </p:val>
                                        </p:tav>
                                        <p:tav tm="100000">
                                          <p:val>
                                            <p:fltVal val="1"/>
                                          </p:val>
                                        </p:tav>
                                      </p:tavLst>
                                    </p:anim>
                                    <p:animScale>
                                      <p:cBhvr>
                                        <p:cTn id="32" dur="26">
                                          <p:stCondLst>
                                            <p:cond delay="650"/>
                                          </p:stCondLst>
                                        </p:cTn>
                                        <p:tgtEl>
                                          <p:spTgt spid="22553">
                                            <p:txEl>
                                              <p:pRg st="2" end="2"/>
                                            </p:txEl>
                                          </p:spTgt>
                                        </p:tgtEl>
                                      </p:cBhvr>
                                      <p:to x="100000" y="60000"/>
                                    </p:animScale>
                                    <p:animScale>
                                      <p:cBhvr>
                                        <p:cTn id="33" dur="166" decel="50000">
                                          <p:stCondLst>
                                            <p:cond delay="676"/>
                                          </p:stCondLst>
                                        </p:cTn>
                                        <p:tgtEl>
                                          <p:spTgt spid="22553">
                                            <p:txEl>
                                              <p:pRg st="2" end="2"/>
                                            </p:txEl>
                                          </p:spTgt>
                                        </p:tgtEl>
                                      </p:cBhvr>
                                      <p:to x="100000" y="100000"/>
                                    </p:animScale>
                                    <p:animScale>
                                      <p:cBhvr>
                                        <p:cTn id="34" dur="26">
                                          <p:stCondLst>
                                            <p:cond delay="1312"/>
                                          </p:stCondLst>
                                        </p:cTn>
                                        <p:tgtEl>
                                          <p:spTgt spid="22553">
                                            <p:txEl>
                                              <p:pRg st="2" end="2"/>
                                            </p:txEl>
                                          </p:spTgt>
                                        </p:tgtEl>
                                      </p:cBhvr>
                                      <p:to x="100000" y="80000"/>
                                    </p:animScale>
                                    <p:animScale>
                                      <p:cBhvr>
                                        <p:cTn id="35" dur="166" decel="50000">
                                          <p:stCondLst>
                                            <p:cond delay="1338"/>
                                          </p:stCondLst>
                                        </p:cTn>
                                        <p:tgtEl>
                                          <p:spTgt spid="22553">
                                            <p:txEl>
                                              <p:pRg st="2" end="2"/>
                                            </p:txEl>
                                          </p:spTgt>
                                        </p:tgtEl>
                                      </p:cBhvr>
                                      <p:to x="100000" y="100000"/>
                                    </p:animScale>
                                    <p:animScale>
                                      <p:cBhvr>
                                        <p:cTn id="36" dur="26">
                                          <p:stCondLst>
                                            <p:cond delay="1642"/>
                                          </p:stCondLst>
                                        </p:cTn>
                                        <p:tgtEl>
                                          <p:spTgt spid="22553">
                                            <p:txEl>
                                              <p:pRg st="2" end="2"/>
                                            </p:txEl>
                                          </p:spTgt>
                                        </p:tgtEl>
                                      </p:cBhvr>
                                      <p:to x="100000" y="90000"/>
                                    </p:animScale>
                                    <p:animScale>
                                      <p:cBhvr>
                                        <p:cTn id="37" dur="166" decel="50000">
                                          <p:stCondLst>
                                            <p:cond delay="1668"/>
                                          </p:stCondLst>
                                        </p:cTn>
                                        <p:tgtEl>
                                          <p:spTgt spid="22553">
                                            <p:txEl>
                                              <p:pRg st="2" end="2"/>
                                            </p:txEl>
                                          </p:spTgt>
                                        </p:tgtEl>
                                      </p:cBhvr>
                                      <p:to x="100000" y="100000"/>
                                    </p:animScale>
                                    <p:animScale>
                                      <p:cBhvr>
                                        <p:cTn id="38" dur="26">
                                          <p:stCondLst>
                                            <p:cond delay="1808"/>
                                          </p:stCondLst>
                                        </p:cTn>
                                        <p:tgtEl>
                                          <p:spTgt spid="22553">
                                            <p:txEl>
                                              <p:pRg st="2" end="2"/>
                                            </p:txEl>
                                          </p:spTgt>
                                        </p:tgtEl>
                                      </p:cBhvr>
                                      <p:to x="100000" y="95000"/>
                                    </p:animScale>
                                    <p:animScale>
                                      <p:cBhvr>
                                        <p:cTn id="39" dur="166" decel="50000">
                                          <p:stCondLst>
                                            <p:cond delay="1834"/>
                                          </p:stCondLst>
                                        </p:cTn>
                                        <p:tgtEl>
                                          <p:spTgt spid="22553">
                                            <p:txEl>
                                              <p:pRg st="2" end="2"/>
                                            </p:txEl>
                                          </p:spTgt>
                                        </p:tgtEl>
                                      </p:cBhvr>
                                      <p:to x="100000" y="100000"/>
                                    </p:animScale>
                                  </p:childTnLst>
                                </p:cTn>
                              </p:par>
                              <p:par>
                                <p:cTn id="40" presetID="26" presetClass="entr" presetSubtype="0" fill="hold" nodeType="withEffect">
                                  <p:stCondLst>
                                    <p:cond delay="0"/>
                                  </p:stCondLst>
                                  <p:childTnLst>
                                    <p:set>
                                      <p:cBhvr>
                                        <p:cTn id="41" dur="1" fill="hold">
                                          <p:stCondLst>
                                            <p:cond delay="0"/>
                                          </p:stCondLst>
                                        </p:cTn>
                                        <p:tgtEl>
                                          <p:spTgt spid="22553">
                                            <p:txEl>
                                              <p:pRg st="3" end="3"/>
                                            </p:txEl>
                                          </p:spTgt>
                                        </p:tgtEl>
                                        <p:attrNameLst>
                                          <p:attrName>style.visibility</p:attrName>
                                        </p:attrNameLst>
                                      </p:cBhvr>
                                      <p:to>
                                        <p:strVal val="visible"/>
                                      </p:to>
                                    </p:set>
                                    <p:animEffect transition="in" filter="wipe(down)">
                                      <p:cBhvr>
                                        <p:cTn id="42" dur="580">
                                          <p:stCondLst>
                                            <p:cond delay="0"/>
                                          </p:stCondLst>
                                        </p:cTn>
                                        <p:tgtEl>
                                          <p:spTgt spid="22553">
                                            <p:txEl>
                                              <p:pRg st="3" end="3"/>
                                            </p:txEl>
                                          </p:spTgt>
                                        </p:tgtEl>
                                      </p:cBhvr>
                                    </p:animEffect>
                                    <p:anim calcmode="lin" valueType="num">
                                      <p:cBhvr>
                                        <p:cTn id="43" dur="1822" tmFilter="0,0; 0.14,0.36; 0.43,0.73; 0.71,0.91; 1.0,1.0">
                                          <p:stCondLst>
                                            <p:cond delay="0"/>
                                          </p:stCondLst>
                                        </p:cTn>
                                        <p:tgtEl>
                                          <p:spTgt spid="22553">
                                            <p:txEl>
                                              <p:pRg st="3" end="3"/>
                                            </p:txEl>
                                          </p:spTgt>
                                        </p:tgtEl>
                                        <p:attrNameLst>
                                          <p:attrName>ppt_x</p:attrName>
                                        </p:attrNameLst>
                                      </p:cBhvr>
                                      <p:tavLst>
                                        <p:tav tm="0">
                                          <p:val>
                                            <p:strVal val="#ppt_x-0.25"/>
                                          </p:val>
                                        </p:tav>
                                        <p:tav tm="100000">
                                          <p:val>
                                            <p:strVal val="#ppt_x"/>
                                          </p:val>
                                        </p:tav>
                                      </p:tavLst>
                                    </p:anim>
                                    <p:anim calcmode="lin" valueType="num">
                                      <p:cBhvr>
                                        <p:cTn id="44" dur="664" tmFilter="0.0,0.0; 0.25,0.07; 0.50,0.2; 0.75,0.467; 1.0,1.0">
                                          <p:stCondLst>
                                            <p:cond delay="0"/>
                                          </p:stCondLst>
                                        </p:cTn>
                                        <p:tgtEl>
                                          <p:spTgt spid="22553">
                                            <p:txEl>
                                              <p:pRg st="3" end="3"/>
                                            </p:txEl>
                                          </p:spTgt>
                                        </p:tgtEl>
                                        <p:attrNameLst>
                                          <p:attrName>ppt_y</p:attrName>
                                        </p:attrNameLst>
                                      </p:cBhvr>
                                      <p:tavLst>
                                        <p:tav tm="0" fmla="#ppt_y-sin(pi*$)/3">
                                          <p:val>
                                            <p:fltVal val="0.5"/>
                                          </p:val>
                                        </p:tav>
                                        <p:tav tm="100000">
                                          <p:val>
                                            <p:fltVal val="1"/>
                                          </p:val>
                                        </p:tav>
                                      </p:tavLst>
                                    </p:anim>
                                    <p:anim calcmode="lin" valueType="num">
                                      <p:cBhvr>
                                        <p:cTn id="45" dur="664" tmFilter="0, 0; 0.125,0.2665; 0.25,0.4; 0.375,0.465; 0.5,0.5;  0.625,0.535; 0.75,0.6; 0.875,0.7335; 1,1">
                                          <p:stCondLst>
                                            <p:cond delay="664"/>
                                          </p:stCondLst>
                                        </p:cTn>
                                        <p:tgtEl>
                                          <p:spTgt spid="22553">
                                            <p:txEl>
                                              <p:pRg st="3" end="3"/>
                                            </p:txEl>
                                          </p:spTgt>
                                        </p:tgtEl>
                                        <p:attrNameLst>
                                          <p:attrName>ppt_y</p:attrName>
                                        </p:attrNameLst>
                                      </p:cBhvr>
                                      <p:tavLst>
                                        <p:tav tm="0" fmla="#ppt_y-sin(pi*$)/9">
                                          <p:val>
                                            <p:fltVal val="0"/>
                                          </p:val>
                                        </p:tav>
                                        <p:tav tm="100000">
                                          <p:val>
                                            <p:fltVal val="1"/>
                                          </p:val>
                                        </p:tav>
                                      </p:tavLst>
                                    </p:anim>
                                    <p:anim calcmode="lin" valueType="num">
                                      <p:cBhvr>
                                        <p:cTn id="46" dur="332" tmFilter="0, 0; 0.125,0.2665; 0.25,0.4; 0.375,0.465; 0.5,0.5;  0.625,0.535; 0.75,0.6; 0.875,0.7335; 1,1">
                                          <p:stCondLst>
                                            <p:cond delay="1324"/>
                                          </p:stCondLst>
                                        </p:cTn>
                                        <p:tgtEl>
                                          <p:spTgt spid="22553">
                                            <p:txEl>
                                              <p:pRg st="3" end="3"/>
                                            </p:txEl>
                                          </p:spTgt>
                                        </p:tgtEl>
                                        <p:attrNameLst>
                                          <p:attrName>ppt_y</p:attrName>
                                        </p:attrNameLst>
                                      </p:cBhvr>
                                      <p:tavLst>
                                        <p:tav tm="0" fmla="#ppt_y-sin(pi*$)/27">
                                          <p:val>
                                            <p:fltVal val="0"/>
                                          </p:val>
                                        </p:tav>
                                        <p:tav tm="100000">
                                          <p:val>
                                            <p:fltVal val="1"/>
                                          </p:val>
                                        </p:tav>
                                      </p:tavLst>
                                    </p:anim>
                                    <p:anim calcmode="lin" valueType="num">
                                      <p:cBhvr>
                                        <p:cTn id="47" dur="164" tmFilter="0, 0; 0.125,0.2665; 0.25,0.4; 0.375,0.465; 0.5,0.5;  0.625,0.535; 0.75,0.6; 0.875,0.7335; 1,1">
                                          <p:stCondLst>
                                            <p:cond delay="1656"/>
                                          </p:stCondLst>
                                        </p:cTn>
                                        <p:tgtEl>
                                          <p:spTgt spid="22553">
                                            <p:txEl>
                                              <p:pRg st="3" end="3"/>
                                            </p:txEl>
                                          </p:spTgt>
                                        </p:tgtEl>
                                        <p:attrNameLst>
                                          <p:attrName>ppt_y</p:attrName>
                                        </p:attrNameLst>
                                      </p:cBhvr>
                                      <p:tavLst>
                                        <p:tav tm="0" fmla="#ppt_y-sin(pi*$)/81">
                                          <p:val>
                                            <p:fltVal val="0"/>
                                          </p:val>
                                        </p:tav>
                                        <p:tav tm="100000">
                                          <p:val>
                                            <p:fltVal val="1"/>
                                          </p:val>
                                        </p:tav>
                                      </p:tavLst>
                                    </p:anim>
                                    <p:animScale>
                                      <p:cBhvr>
                                        <p:cTn id="48" dur="26">
                                          <p:stCondLst>
                                            <p:cond delay="650"/>
                                          </p:stCondLst>
                                        </p:cTn>
                                        <p:tgtEl>
                                          <p:spTgt spid="22553">
                                            <p:txEl>
                                              <p:pRg st="3" end="3"/>
                                            </p:txEl>
                                          </p:spTgt>
                                        </p:tgtEl>
                                      </p:cBhvr>
                                      <p:to x="100000" y="60000"/>
                                    </p:animScale>
                                    <p:animScale>
                                      <p:cBhvr>
                                        <p:cTn id="49" dur="166" decel="50000">
                                          <p:stCondLst>
                                            <p:cond delay="676"/>
                                          </p:stCondLst>
                                        </p:cTn>
                                        <p:tgtEl>
                                          <p:spTgt spid="22553">
                                            <p:txEl>
                                              <p:pRg st="3" end="3"/>
                                            </p:txEl>
                                          </p:spTgt>
                                        </p:tgtEl>
                                      </p:cBhvr>
                                      <p:to x="100000" y="100000"/>
                                    </p:animScale>
                                    <p:animScale>
                                      <p:cBhvr>
                                        <p:cTn id="50" dur="26">
                                          <p:stCondLst>
                                            <p:cond delay="1312"/>
                                          </p:stCondLst>
                                        </p:cTn>
                                        <p:tgtEl>
                                          <p:spTgt spid="22553">
                                            <p:txEl>
                                              <p:pRg st="3" end="3"/>
                                            </p:txEl>
                                          </p:spTgt>
                                        </p:tgtEl>
                                      </p:cBhvr>
                                      <p:to x="100000" y="80000"/>
                                    </p:animScale>
                                    <p:animScale>
                                      <p:cBhvr>
                                        <p:cTn id="51" dur="166" decel="50000">
                                          <p:stCondLst>
                                            <p:cond delay="1338"/>
                                          </p:stCondLst>
                                        </p:cTn>
                                        <p:tgtEl>
                                          <p:spTgt spid="22553">
                                            <p:txEl>
                                              <p:pRg st="3" end="3"/>
                                            </p:txEl>
                                          </p:spTgt>
                                        </p:tgtEl>
                                      </p:cBhvr>
                                      <p:to x="100000" y="100000"/>
                                    </p:animScale>
                                    <p:animScale>
                                      <p:cBhvr>
                                        <p:cTn id="52" dur="26">
                                          <p:stCondLst>
                                            <p:cond delay="1642"/>
                                          </p:stCondLst>
                                        </p:cTn>
                                        <p:tgtEl>
                                          <p:spTgt spid="22553">
                                            <p:txEl>
                                              <p:pRg st="3" end="3"/>
                                            </p:txEl>
                                          </p:spTgt>
                                        </p:tgtEl>
                                      </p:cBhvr>
                                      <p:to x="100000" y="90000"/>
                                    </p:animScale>
                                    <p:animScale>
                                      <p:cBhvr>
                                        <p:cTn id="53" dur="166" decel="50000">
                                          <p:stCondLst>
                                            <p:cond delay="1668"/>
                                          </p:stCondLst>
                                        </p:cTn>
                                        <p:tgtEl>
                                          <p:spTgt spid="22553">
                                            <p:txEl>
                                              <p:pRg st="3" end="3"/>
                                            </p:txEl>
                                          </p:spTgt>
                                        </p:tgtEl>
                                      </p:cBhvr>
                                      <p:to x="100000" y="100000"/>
                                    </p:animScale>
                                    <p:animScale>
                                      <p:cBhvr>
                                        <p:cTn id="54" dur="26">
                                          <p:stCondLst>
                                            <p:cond delay="1808"/>
                                          </p:stCondLst>
                                        </p:cTn>
                                        <p:tgtEl>
                                          <p:spTgt spid="22553">
                                            <p:txEl>
                                              <p:pRg st="3" end="3"/>
                                            </p:txEl>
                                          </p:spTgt>
                                        </p:tgtEl>
                                      </p:cBhvr>
                                      <p:to x="100000" y="95000"/>
                                    </p:animScale>
                                    <p:animScale>
                                      <p:cBhvr>
                                        <p:cTn id="55" dur="166" decel="50000">
                                          <p:stCondLst>
                                            <p:cond delay="1834"/>
                                          </p:stCondLst>
                                        </p:cTn>
                                        <p:tgtEl>
                                          <p:spTgt spid="22553">
                                            <p:txEl>
                                              <p:pRg st="3" end="3"/>
                                            </p:txEl>
                                          </p:spTgt>
                                        </p:tgtEl>
                                      </p:cBhvr>
                                      <p:to x="100000" y="100000"/>
                                    </p:animScale>
                                  </p:childTnLst>
                                </p:cTn>
                              </p:par>
                              <p:par>
                                <p:cTn id="56" presetID="26" presetClass="entr" presetSubtype="0" fill="hold" nodeType="withEffect">
                                  <p:stCondLst>
                                    <p:cond delay="0"/>
                                  </p:stCondLst>
                                  <p:childTnLst>
                                    <p:set>
                                      <p:cBhvr>
                                        <p:cTn id="57" dur="1" fill="hold">
                                          <p:stCondLst>
                                            <p:cond delay="0"/>
                                          </p:stCondLst>
                                        </p:cTn>
                                        <p:tgtEl>
                                          <p:spTgt spid="22553">
                                            <p:txEl>
                                              <p:pRg st="4" end="4"/>
                                            </p:txEl>
                                          </p:spTgt>
                                        </p:tgtEl>
                                        <p:attrNameLst>
                                          <p:attrName>style.visibility</p:attrName>
                                        </p:attrNameLst>
                                      </p:cBhvr>
                                      <p:to>
                                        <p:strVal val="visible"/>
                                      </p:to>
                                    </p:set>
                                    <p:animEffect transition="in" filter="wipe(down)">
                                      <p:cBhvr>
                                        <p:cTn id="58" dur="580">
                                          <p:stCondLst>
                                            <p:cond delay="0"/>
                                          </p:stCondLst>
                                        </p:cTn>
                                        <p:tgtEl>
                                          <p:spTgt spid="22553">
                                            <p:txEl>
                                              <p:pRg st="4" end="4"/>
                                            </p:txEl>
                                          </p:spTgt>
                                        </p:tgtEl>
                                      </p:cBhvr>
                                    </p:animEffect>
                                    <p:anim calcmode="lin" valueType="num">
                                      <p:cBhvr>
                                        <p:cTn id="59" dur="1822" tmFilter="0,0; 0.14,0.36; 0.43,0.73; 0.71,0.91; 1.0,1.0">
                                          <p:stCondLst>
                                            <p:cond delay="0"/>
                                          </p:stCondLst>
                                        </p:cTn>
                                        <p:tgtEl>
                                          <p:spTgt spid="22553">
                                            <p:txEl>
                                              <p:pRg st="4" end="4"/>
                                            </p:txEl>
                                          </p:spTgt>
                                        </p:tgtEl>
                                        <p:attrNameLst>
                                          <p:attrName>ppt_x</p:attrName>
                                        </p:attrNameLst>
                                      </p:cBhvr>
                                      <p:tavLst>
                                        <p:tav tm="0">
                                          <p:val>
                                            <p:strVal val="#ppt_x-0.25"/>
                                          </p:val>
                                        </p:tav>
                                        <p:tav tm="100000">
                                          <p:val>
                                            <p:strVal val="#ppt_x"/>
                                          </p:val>
                                        </p:tav>
                                      </p:tavLst>
                                    </p:anim>
                                    <p:anim calcmode="lin" valueType="num">
                                      <p:cBhvr>
                                        <p:cTn id="60" dur="664" tmFilter="0.0,0.0; 0.25,0.07; 0.50,0.2; 0.75,0.467; 1.0,1.0">
                                          <p:stCondLst>
                                            <p:cond delay="0"/>
                                          </p:stCondLst>
                                        </p:cTn>
                                        <p:tgtEl>
                                          <p:spTgt spid="22553">
                                            <p:txEl>
                                              <p:pRg st="4" end="4"/>
                                            </p:txEl>
                                          </p:spTgt>
                                        </p:tgtEl>
                                        <p:attrNameLst>
                                          <p:attrName>ppt_y</p:attrName>
                                        </p:attrNameLst>
                                      </p:cBhvr>
                                      <p:tavLst>
                                        <p:tav tm="0" fmla="#ppt_y-sin(pi*$)/3">
                                          <p:val>
                                            <p:fltVal val="0.5"/>
                                          </p:val>
                                        </p:tav>
                                        <p:tav tm="100000">
                                          <p:val>
                                            <p:fltVal val="1"/>
                                          </p:val>
                                        </p:tav>
                                      </p:tavLst>
                                    </p:anim>
                                    <p:anim calcmode="lin" valueType="num">
                                      <p:cBhvr>
                                        <p:cTn id="61" dur="664" tmFilter="0, 0; 0.125,0.2665; 0.25,0.4; 0.375,0.465; 0.5,0.5;  0.625,0.535; 0.75,0.6; 0.875,0.7335; 1,1">
                                          <p:stCondLst>
                                            <p:cond delay="664"/>
                                          </p:stCondLst>
                                        </p:cTn>
                                        <p:tgtEl>
                                          <p:spTgt spid="22553">
                                            <p:txEl>
                                              <p:pRg st="4" end="4"/>
                                            </p:txEl>
                                          </p:spTgt>
                                        </p:tgtEl>
                                        <p:attrNameLst>
                                          <p:attrName>ppt_y</p:attrName>
                                        </p:attrNameLst>
                                      </p:cBhvr>
                                      <p:tavLst>
                                        <p:tav tm="0" fmla="#ppt_y-sin(pi*$)/9">
                                          <p:val>
                                            <p:fltVal val="0"/>
                                          </p:val>
                                        </p:tav>
                                        <p:tav tm="100000">
                                          <p:val>
                                            <p:fltVal val="1"/>
                                          </p:val>
                                        </p:tav>
                                      </p:tavLst>
                                    </p:anim>
                                    <p:anim calcmode="lin" valueType="num">
                                      <p:cBhvr>
                                        <p:cTn id="62" dur="332" tmFilter="0, 0; 0.125,0.2665; 0.25,0.4; 0.375,0.465; 0.5,0.5;  0.625,0.535; 0.75,0.6; 0.875,0.7335; 1,1">
                                          <p:stCondLst>
                                            <p:cond delay="1324"/>
                                          </p:stCondLst>
                                        </p:cTn>
                                        <p:tgtEl>
                                          <p:spTgt spid="22553">
                                            <p:txEl>
                                              <p:pRg st="4" end="4"/>
                                            </p:txEl>
                                          </p:spTgt>
                                        </p:tgtEl>
                                        <p:attrNameLst>
                                          <p:attrName>ppt_y</p:attrName>
                                        </p:attrNameLst>
                                      </p:cBhvr>
                                      <p:tavLst>
                                        <p:tav tm="0" fmla="#ppt_y-sin(pi*$)/27">
                                          <p:val>
                                            <p:fltVal val="0"/>
                                          </p:val>
                                        </p:tav>
                                        <p:tav tm="100000">
                                          <p:val>
                                            <p:fltVal val="1"/>
                                          </p:val>
                                        </p:tav>
                                      </p:tavLst>
                                    </p:anim>
                                    <p:anim calcmode="lin" valueType="num">
                                      <p:cBhvr>
                                        <p:cTn id="63" dur="164" tmFilter="0, 0; 0.125,0.2665; 0.25,0.4; 0.375,0.465; 0.5,0.5;  0.625,0.535; 0.75,0.6; 0.875,0.7335; 1,1">
                                          <p:stCondLst>
                                            <p:cond delay="1656"/>
                                          </p:stCondLst>
                                        </p:cTn>
                                        <p:tgtEl>
                                          <p:spTgt spid="22553">
                                            <p:txEl>
                                              <p:pRg st="4" end="4"/>
                                            </p:txEl>
                                          </p:spTgt>
                                        </p:tgtEl>
                                        <p:attrNameLst>
                                          <p:attrName>ppt_y</p:attrName>
                                        </p:attrNameLst>
                                      </p:cBhvr>
                                      <p:tavLst>
                                        <p:tav tm="0" fmla="#ppt_y-sin(pi*$)/81">
                                          <p:val>
                                            <p:fltVal val="0"/>
                                          </p:val>
                                        </p:tav>
                                        <p:tav tm="100000">
                                          <p:val>
                                            <p:fltVal val="1"/>
                                          </p:val>
                                        </p:tav>
                                      </p:tavLst>
                                    </p:anim>
                                    <p:animScale>
                                      <p:cBhvr>
                                        <p:cTn id="64" dur="26">
                                          <p:stCondLst>
                                            <p:cond delay="650"/>
                                          </p:stCondLst>
                                        </p:cTn>
                                        <p:tgtEl>
                                          <p:spTgt spid="22553">
                                            <p:txEl>
                                              <p:pRg st="4" end="4"/>
                                            </p:txEl>
                                          </p:spTgt>
                                        </p:tgtEl>
                                      </p:cBhvr>
                                      <p:to x="100000" y="60000"/>
                                    </p:animScale>
                                    <p:animScale>
                                      <p:cBhvr>
                                        <p:cTn id="65" dur="166" decel="50000">
                                          <p:stCondLst>
                                            <p:cond delay="676"/>
                                          </p:stCondLst>
                                        </p:cTn>
                                        <p:tgtEl>
                                          <p:spTgt spid="22553">
                                            <p:txEl>
                                              <p:pRg st="4" end="4"/>
                                            </p:txEl>
                                          </p:spTgt>
                                        </p:tgtEl>
                                      </p:cBhvr>
                                      <p:to x="100000" y="100000"/>
                                    </p:animScale>
                                    <p:animScale>
                                      <p:cBhvr>
                                        <p:cTn id="66" dur="26">
                                          <p:stCondLst>
                                            <p:cond delay="1312"/>
                                          </p:stCondLst>
                                        </p:cTn>
                                        <p:tgtEl>
                                          <p:spTgt spid="22553">
                                            <p:txEl>
                                              <p:pRg st="4" end="4"/>
                                            </p:txEl>
                                          </p:spTgt>
                                        </p:tgtEl>
                                      </p:cBhvr>
                                      <p:to x="100000" y="80000"/>
                                    </p:animScale>
                                    <p:animScale>
                                      <p:cBhvr>
                                        <p:cTn id="67" dur="166" decel="50000">
                                          <p:stCondLst>
                                            <p:cond delay="1338"/>
                                          </p:stCondLst>
                                        </p:cTn>
                                        <p:tgtEl>
                                          <p:spTgt spid="22553">
                                            <p:txEl>
                                              <p:pRg st="4" end="4"/>
                                            </p:txEl>
                                          </p:spTgt>
                                        </p:tgtEl>
                                      </p:cBhvr>
                                      <p:to x="100000" y="100000"/>
                                    </p:animScale>
                                    <p:animScale>
                                      <p:cBhvr>
                                        <p:cTn id="68" dur="26">
                                          <p:stCondLst>
                                            <p:cond delay="1642"/>
                                          </p:stCondLst>
                                        </p:cTn>
                                        <p:tgtEl>
                                          <p:spTgt spid="22553">
                                            <p:txEl>
                                              <p:pRg st="4" end="4"/>
                                            </p:txEl>
                                          </p:spTgt>
                                        </p:tgtEl>
                                      </p:cBhvr>
                                      <p:to x="100000" y="90000"/>
                                    </p:animScale>
                                    <p:animScale>
                                      <p:cBhvr>
                                        <p:cTn id="69" dur="166" decel="50000">
                                          <p:stCondLst>
                                            <p:cond delay="1668"/>
                                          </p:stCondLst>
                                        </p:cTn>
                                        <p:tgtEl>
                                          <p:spTgt spid="22553">
                                            <p:txEl>
                                              <p:pRg st="4" end="4"/>
                                            </p:txEl>
                                          </p:spTgt>
                                        </p:tgtEl>
                                      </p:cBhvr>
                                      <p:to x="100000" y="100000"/>
                                    </p:animScale>
                                    <p:animScale>
                                      <p:cBhvr>
                                        <p:cTn id="70" dur="26">
                                          <p:stCondLst>
                                            <p:cond delay="1808"/>
                                          </p:stCondLst>
                                        </p:cTn>
                                        <p:tgtEl>
                                          <p:spTgt spid="22553">
                                            <p:txEl>
                                              <p:pRg st="4" end="4"/>
                                            </p:txEl>
                                          </p:spTgt>
                                        </p:tgtEl>
                                      </p:cBhvr>
                                      <p:to x="100000" y="95000"/>
                                    </p:animScale>
                                    <p:animScale>
                                      <p:cBhvr>
                                        <p:cTn id="71" dur="166" decel="50000">
                                          <p:stCondLst>
                                            <p:cond delay="1834"/>
                                          </p:stCondLst>
                                        </p:cTn>
                                        <p:tgtEl>
                                          <p:spTgt spid="22553">
                                            <p:txEl>
                                              <p:pRg st="4" end="4"/>
                                            </p:txEl>
                                          </p:spTgt>
                                        </p:tgtEl>
                                      </p:cBhvr>
                                      <p:to x="100000" y="100000"/>
                                    </p:animScale>
                                  </p:childTnLst>
                                </p:cTn>
                              </p:par>
                              <p:par>
                                <p:cTn id="72" presetID="26" presetClass="entr" presetSubtype="0" fill="hold" nodeType="withEffect">
                                  <p:stCondLst>
                                    <p:cond delay="0"/>
                                  </p:stCondLst>
                                  <p:childTnLst>
                                    <p:set>
                                      <p:cBhvr>
                                        <p:cTn id="73" dur="1" fill="hold">
                                          <p:stCondLst>
                                            <p:cond delay="0"/>
                                          </p:stCondLst>
                                        </p:cTn>
                                        <p:tgtEl>
                                          <p:spTgt spid="22553">
                                            <p:txEl>
                                              <p:pRg st="5" end="5"/>
                                            </p:txEl>
                                          </p:spTgt>
                                        </p:tgtEl>
                                        <p:attrNameLst>
                                          <p:attrName>style.visibility</p:attrName>
                                        </p:attrNameLst>
                                      </p:cBhvr>
                                      <p:to>
                                        <p:strVal val="visible"/>
                                      </p:to>
                                    </p:set>
                                    <p:animEffect transition="in" filter="wipe(down)">
                                      <p:cBhvr>
                                        <p:cTn id="74" dur="580">
                                          <p:stCondLst>
                                            <p:cond delay="0"/>
                                          </p:stCondLst>
                                        </p:cTn>
                                        <p:tgtEl>
                                          <p:spTgt spid="22553">
                                            <p:txEl>
                                              <p:pRg st="5" end="5"/>
                                            </p:txEl>
                                          </p:spTgt>
                                        </p:tgtEl>
                                      </p:cBhvr>
                                    </p:animEffect>
                                    <p:anim calcmode="lin" valueType="num">
                                      <p:cBhvr>
                                        <p:cTn id="75" dur="1822" tmFilter="0,0; 0.14,0.36; 0.43,0.73; 0.71,0.91; 1.0,1.0">
                                          <p:stCondLst>
                                            <p:cond delay="0"/>
                                          </p:stCondLst>
                                        </p:cTn>
                                        <p:tgtEl>
                                          <p:spTgt spid="22553">
                                            <p:txEl>
                                              <p:pRg st="5" end="5"/>
                                            </p:txEl>
                                          </p:spTgt>
                                        </p:tgtEl>
                                        <p:attrNameLst>
                                          <p:attrName>ppt_x</p:attrName>
                                        </p:attrNameLst>
                                      </p:cBhvr>
                                      <p:tavLst>
                                        <p:tav tm="0">
                                          <p:val>
                                            <p:strVal val="#ppt_x-0.25"/>
                                          </p:val>
                                        </p:tav>
                                        <p:tav tm="100000">
                                          <p:val>
                                            <p:strVal val="#ppt_x"/>
                                          </p:val>
                                        </p:tav>
                                      </p:tavLst>
                                    </p:anim>
                                    <p:anim calcmode="lin" valueType="num">
                                      <p:cBhvr>
                                        <p:cTn id="76" dur="664" tmFilter="0.0,0.0; 0.25,0.07; 0.50,0.2; 0.75,0.467; 1.0,1.0">
                                          <p:stCondLst>
                                            <p:cond delay="0"/>
                                          </p:stCondLst>
                                        </p:cTn>
                                        <p:tgtEl>
                                          <p:spTgt spid="22553">
                                            <p:txEl>
                                              <p:pRg st="5" end="5"/>
                                            </p:txEl>
                                          </p:spTgt>
                                        </p:tgtEl>
                                        <p:attrNameLst>
                                          <p:attrName>ppt_y</p:attrName>
                                        </p:attrNameLst>
                                      </p:cBhvr>
                                      <p:tavLst>
                                        <p:tav tm="0" fmla="#ppt_y-sin(pi*$)/3">
                                          <p:val>
                                            <p:fltVal val="0.5"/>
                                          </p:val>
                                        </p:tav>
                                        <p:tav tm="100000">
                                          <p:val>
                                            <p:fltVal val="1"/>
                                          </p:val>
                                        </p:tav>
                                      </p:tavLst>
                                    </p:anim>
                                    <p:anim calcmode="lin" valueType="num">
                                      <p:cBhvr>
                                        <p:cTn id="77" dur="664" tmFilter="0, 0; 0.125,0.2665; 0.25,0.4; 0.375,0.465; 0.5,0.5;  0.625,0.535; 0.75,0.6; 0.875,0.7335; 1,1">
                                          <p:stCondLst>
                                            <p:cond delay="664"/>
                                          </p:stCondLst>
                                        </p:cTn>
                                        <p:tgtEl>
                                          <p:spTgt spid="22553">
                                            <p:txEl>
                                              <p:pRg st="5" end="5"/>
                                            </p:txEl>
                                          </p:spTgt>
                                        </p:tgtEl>
                                        <p:attrNameLst>
                                          <p:attrName>ppt_y</p:attrName>
                                        </p:attrNameLst>
                                      </p:cBhvr>
                                      <p:tavLst>
                                        <p:tav tm="0" fmla="#ppt_y-sin(pi*$)/9">
                                          <p:val>
                                            <p:fltVal val="0"/>
                                          </p:val>
                                        </p:tav>
                                        <p:tav tm="100000">
                                          <p:val>
                                            <p:fltVal val="1"/>
                                          </p:val>
                                        </p:tav>
                                      </p:tavLst>
                                    </p:anim>
                                    <p:anim calcmode="lin" valueType="num">
                                      <p:cBhvr>
                                        <p:cTn id="78" dur="332" tmFilter="0, 0; 0.125,0.2665; 0.25,0.4; 0.375,0.465; 0.5,0.5;  0.625,0.535; 0.75,0.6; 0.875,0.7335; 1,1">
                                          <p:stCondLst>
                                            <p:cond delay="1324"/>
                                          </p:stCondLst>
                                        </p:cTn>
                                        <p:tgtEl>
                                          <p:spTgt spid="22553">
                                            <p:txEl>
                                              <p:pRg st="5" end="5"/>
                                            </p:txEl>
                                          </p:spTgt>
                                        </p:tgtEl>
                                        <p:attrNameLst>
                                          <p:attrName>ppt_y</p:attrName>
                                        </p:attrNameLst>
                                      </p:cBhvr>
                                      <p:tavLst>
                                        <p:tav tm="0" fmla="#ppt_y-sin(pi*$)/27">
                                          <p:val>
                                            <p:fltVal val="0"/>
                                          </p:val>
                                        </p:tav>
                                        <p:tav tm="100000">
                                          <p:val>
                                            <p:fltVal val="1"/>
                                          </p:val>
                                        </p:tav>
                                      </p:tavLst>
                                    </p:anim>
                                    <p:anim calcmode="lin" valueType="num">
                                      <p:cBhvr>
                                        <p:cTn id="79" dur="164" tmFilter="0, 0; 0.125,0.2665; 0.25,0.4; 0.375,0.465; 0.5,0.5;  0.625,0.535; 0.75,0.6; 0.875,0.7335; 1,1">
                                          <p:stCondLst>
                                            <p:cond delay="1656"/>
                                          </p:stCondLst>
                                        </p:cTn>
                                        <p:tgtEl>
                                          <p:spTgt spid="22553">
                                            <p:txEl>
                                              <p:pRg st="5" end="5"/>
                                            </p:txEl>
                                          </p:spTgt>
                                        </p:tgtEl>
                                        <p:attrNameLst>
                                          <p:attrName>ppt_y</p:attrName>
                                        </p:attrNameLst>
                                      </p:cBhvr>
                                      <p:tavLst>
                                        <p:tav tm="0" fmla="#ppt_y-sin(pi*$)/81">
                                          <p:val>
                                            <p:fltVal val="0"/>
                                          </p:val>
                                        </p:tav>
                                        <p:tav tm="100000">
                                          <p:val>
                                            <p:fltVal val="1"/>
                                          </p:val>
                                        </p:tav>
                                      </p:tavLst>
                                    </p:anim>
                                    <p:animScale>
                                      <p:cBhvr>
                                        <p:cTn id="80" dur="26">
                                          <p:stCondLst>
                                            <p:cond delay="650"/>
                                          </p:stCondLst>
                                        </p:cTn>
                                        <p:tgtEl>
                                          <p:spTgt spid="22553">
                                            <p:txEl>
                                              <p:pRg st="5" end="5"/>
                                            </p:txEl>
                                          </p:spTgt>
                                        </p:tgtEl>
                                      </p:cBhvr>
                                      <p:to x="100000" y="60000"/>
                                    </p:animScale>
                                    <p:animScale>
                                      <p:cBhvr>
                                        <p:cTn id="81" dur="166" decel="50000">
                                          <p:stCondLst>
                                            <p:cond delay="676"/>
                                          </p:stCondLst>
                                        </p:cTn>
                                        <p:tgtEl>
                                          <p:spTgt spid="22553">
                                            <p:txEl>
                                              <p:pRg st="5" end="5"/>
                                            </p:txEl>
                                          </p:spTgt>
                                        </p:tgtEl>
                                      </p:cBhvr>
                                      <p:to x="100000" y="100000"/>
                                    </p:animScale>
                                    <p:animScale>
                                      <p:cBhvr>
                                        <p:cTn id="82" dur="26">
                                          <p:stCondLst>
                                            <p:cond delay="1312"/>
                                          </p:stCondLst>
                                        </p:cTn>
                                        <p:tgtEl>
                                          <p:spTgt spid="22553">
                                            <p:txEl>
                                              <p:pRg st="5" end="5"/>
                                            </p:txEl>
                                          </p:spTgt>
                                        </p:tgtEl>
                                      </p:cBhvr>
                                      <p:to x="100000" y="80000"/>
                                    </p:animScale>
                                    <p:animScale>
                                      <p:cBhvr>
                                        <p:cTn id="83" dur="166" decel="50000">
                                          <p:stCondLst>
                                            <p:cond delay="1338"/>
                                          </p:stCondLst>
                                        </p:cTn>
                                        <p:tgtEl>
                                          <p:spTgt spid="22553">
                                            <p:txEl>
                                              <p:pRg st="5" end="5"/>
                                            </p:txEl>
                                          </p:spTgt>
                                        </p:tgtEl>
                                      </p:cBhvr>
                                      <p:to x="100000" y="100000"/>
                                    </p:animScale>
                                    <p:animScale>
                                      <p:cBhvr>
                                        <p:cTn id="84" dur="26">
                                          <p:stCondLst>
                                            <p:cond delay="1642"/>
                                          </p:stCondLst>
                                        </p:cTn>
                                        <p:tgtEl>
                                          <p:spTgt spid="22553">
                                            <p:txEl>
                                              <p:pRg st="5" end="5"/>
                                            </p:txEl>
                                          </p:spTgt>
                                        </p:tgtEl>
                                      </p:cBhvr>
                                      <p:to x="100000" y="90000"/>
                                    </p:animScale>
                                    <p:animScale>
                                      <p:cBhvr>
                                        <p:cTn id="85" dur="166" decel="50000">
                                          <p:stCondLst>
                                            <p:cond delay="1668"/>
                                          </p:stCondLst>
                                        </p:cTn>
                                        <p:tgtEl>
                                          <p:spTgt spid="22553">
                                            <p:txEl>
                                              <p:pRg st="5" end="5"/>
                                            </p:txEl>
                                          </p:spTgt>
                                        </p:tgtEl>
                                      </p:cBhvr>
                                      <p:to x="100000" y="100000"/>
                                    </p:animScale>
                                    <p:animScale>
                                      <p:cBhvr>
                                        <p:cTn id="86" dur="26">
                                          <p:stCondLst>
                                            <p:cond delay="1808"/>
                                          </p:stCondLst>
                                        </p:cTn>
                                        <p:tgtEl>
                                          <p:spTgt spid="22553">
                                            <p:txEl>
                                              <p:pRg st="5" end="5"/>
                                            </p:txEl>
                                          </p:spTgt>
                                        </p:tgtEl>
                                      </p:cBhvr>
                                      <p:to x="100000" y="95000"/>
                                    </p:animScale>
                                    <p:animScale>
                                      <p:cBhvr>
                                        <p:cTn id="87" dur="166" decel="50000">
                                          <p:stCondLst>
                                            <p:cond delay="1834"/>
                                          </p:stCondLst>
                                        </p:cTn>
                                        <p:tgtEl>
                                          <p:spTgt spid="22553">
                                            <p:txEl>
                                              <p:pRg st="5" end="5"/>
                                            </p:txEl>
                                          </p:spTgt>
                                        </p:tgtEl>
                                      </p:cBhvr>
                                      <p:to x="100000" y="100000"/>
                                    </p:animScale>
                                  </p:childTnLst>
                                </p:cTn>
                              </p:par>
                              <p:par>
                                <p:cTn id="88" presetID="26" presetClass="entr" presetSubtype="0" fill="hold" nodeType="withEffect">
                                  <p:stCondLst>
                                    <p:cond delay="0"/>
                                  </p:stCondLst>
                                  <p:childTnLst>
                                    <p:set>
                                      <p:cBhvr>
                                        <p:cTn id="89" dur="1" fill="hold">
                                          <p:stCondLst>
                                            <p:cond delay="0"/>
                                          </p:stCondLst>
                                        </p:cTn>
                                        <p:tgtEl>
                                          <p:spTgt spid="22553">
                                            <p:txEl>
                                              <p:pRg st="7" end="7"/>
                                            </p:txEl>
                                          </p:spTgt>
                                        </p:tgtEl>
                                        <p:attrNameLst>
                                          <p:attrName>style.visibility</p:attrName>
                                        </p:attrNameLst>
                                      </p:cBhvr>
                                      <p:to>
                                        <p:strVal val="visible"/>
                                      </p:to>
                                    </p:set>
                                    <p:animEffect transition="in" filter="wipe(down)">
                                      <p:cBhvr>
                                        <p:cTn id="90" dur="580">
                                          <p:stCondLst>
                                            <p:cond delay="0"/>
                                          </p:stCondLst>
                                        </p:cTn>
                                        <p:tgtEl>
                                          <p:spTgt spid="22553">
                                            <p:txEl>
                                              <p:pRg st="7" end="7"/>
                                            </p:txEl>
                                          </p:spTgt>
                                        </p:tgtEl>
                                      </p:cBhvr>
                                    </p:animEffect>
                                    <p:anim calcmode="lin" valueType="num">
                                      <p:cBhvr>
                                        <p:cTn id="91" dur="1822" tmFilter="0,0; 0.14,0.36; 0.43,0.73; 0.71,0.91; 1.0,1.0">
                                          <p:stCondLst>
                                            <p:cond delay="0"/>
                                          </p:stCondLst>
                                        </p:cTn>
                                        <p:tgtEl>
                                          <p:spTgt spid="22553">
                                            <p:txEl>
                                              <p:pRg st="7" end="7"/>
                                            </p:txEl>
                                          </p:spTgt>
                                        </p:tgtEl>
                                        <p:attrNameLst>
                                          <p:attrName>ppt_x</p:attrName>
                                        </p:attrNameLst>
                                      </p:cBhvr>
                                      <p:tavLst>
                                        <p:tav tm="0">
                                          <p:val>
                                            <p:strVal val="#ppt_x-0.25"/>
                                          </p:val>
                                        </p:tav>
                                        <p:tav tm="100000">
                                          <p:val>
                                            <p:strVal val="#ppt_x"/>
                                          </p:val>
                                        </p:tav>
                                      </p:tavLst>
                                    </p:anim>
                                    <p:anim calcmode="lin" valueType="num">
                                      <p:cBhvr>
                                        <p:cTn id="92" dur="664" tmFilter="0.0,0.0; 0.25,0.07; 0.50,0.2; 0.75,0.467; 1.0,1.0">
                                          <p:stCondLst>
                                            <p:cond delay="0"/>
                                          </p:stCondLst>
                                        </p:cTn>
                                        <p:tgtEl>
                                          <p:spTgt spid="22553">
                                            <p:txEl>
                                              <p:pRg st="7" end="7"/>
                                            </p:txEl>
                                          </p:spTgt>
                                        </p:tgtEl>
                                        <p:attrNameLst>
                                          <p:attrName>ppt_y</p:attrName>
                                        </p:attrNameLst>
                                      </p:cBhvr>
                                      <p:tavLst>
                                        <p:tav tm="0" fmla="#ppt_y-sin(pi*$)/3">
                                          <p:val>
                                            <p:fltVal val="0.5"/>
                                          </p:val>
                                        </p:tav>
                                        <p:tav tm="100000">
                                          <p:val>
                                            <p:fltVal val="1"/>
                                          </p:val>
                                        </p:tav>
                                      </p:tavLst>
                                    </p:anim>
                                    <p:anim calcmode="lin" valueType="num">
                                      <p:cBhvr>
                                        <p:cTn id="93" dur="664" tmFilter="0, 0; 0.125,0.2665; 0.25,0.4; 0.375,0.465; 0.5,0.5;  0.625,0.535; 0.75,0.6; 0.875,0.7335; 1,1">
                                          <p:stCondLst>
                                            <p:cond delay="664"/>
                                          </p:stCondLst>
                                        </p:cTn>
                                        <p:tgtEl>
                                          <p:spTgt spid="22553">
                                            <p:txEl>
                                              <p:pRg st="7" end="7"/>
                                            </p:txEl>
                                          </p:spTgt>
                                        </p:tgtEl>
                                        <p:attrNameLst>
                                          <p:attrName>ppt_y</p:attrName>
                                        </p:attrNameLst>
                                      </p:cBhvr>
                                      <p:tavLst>
                                        <p:tav tm="0" fmla="#ppt_y-sin(pi*$)/9">
                                          <p:val>
                                            <p:fltVal val="0"/>
                                          </p:val>
                                        </p:tav>
                                        <p:tav tm="100000">
                                          <p:val>
                                            <p:fltVal val="1"/>
                                          </p:val>
                                        </p:tav>
                                      </p:tavLst>
                                    </p:anim>
                                    <p:anim calcmode="lin" valueType="num">
                                      <p:cBhvr>
                                        <p:cTn id="94" dur="332" tmFilter="0, 0; 0.125,0.2665; 0.25,0.4; 0.375,0.465; 0.5,0.5;  0.625,0.535; 0.75,0.6; 0.875,0.7335; 1,1">
                                          <p:stCondLst>
                                            <p:cond delay="1324"/>
                                          </p:stCondLst>
                                        </p:cTn>
                                        <p:tgtEl>
                                          <p:spTgt spid="22553">
                                            <p:txEl>
                                              <p:pRg st="7" end="7"/>
                                            </p:txEl>
                                          </p:spTgt>
                                        </p:tgtEl>
                                        <p:attrNameLst>
                                          <p:attrName>ppt_y</p:attrName>
                                        </p:attrNameLst>
                                      </p:cBhvr>
                                      <p:tavLst>
                                        <p:tav tm="0" fmla="#ppt_y-sin(pi*$)/27">
                                          <p:val>
                                            <p:fltVal val="0"/>
                                          </p:val>
                                        </p:tav>
                                        <p:tav tm="100000">
                                          <p:val>
                                            <p:fltVal val="1"/>
                                          </p:val>
                                        </p:tav>
                                      </p:tavLst>
                                    </p:anim>
                                    <p:anim calcmode="lin" valueType="num">
                                      <p:cBhvr>
                                        <p:cTn id="95" dur="164" tmFilter="0, 0; 0.125,0.2665; 0.25,0.4; 0.375,0.465; 0.5,0.5;  0.625,0.535; 0.75,0.6; 0.875,0.7335; 1,1">
                                          <p:stCondLst>
                                            <p:cond delay="1656"/>
                                          </p:stCondLst>
                                        </p:cTn>
                                        <p:tgtEl>
                                          <p:spTgt spid="22553">
                                            <p:txEl>
                                              <p:pRg st="7" end="7"/>
                                            </p:txEl>
                                          </p:spTgt>
                                        </p:tgtEl>
                                        <p:attrNameLst>
                                          <p:attrName>ppt_y</p:attrName>
                                        </p:attrNameLst>
                                      </p:cBhvr>
                                      <p:tavLst>
                                        <p:tav tm="0" fmla="#ppt_y-sin(pi*$)/81">
                                          <p:val>
                                            <p:fltVal val="0"/>
                                          </p:val>
                                        </p:tav>
                                        <p:tav tm="100000">
                                          <p:val>
                                            <p:fltVal val="1"/>
                                          </p:val>
                                        </p:tav>
                                      </p:tavLst>
                                    </p:anim>
                                    <p:animScale>
                                      <p:cBhvr>
                                        <p:cTn id="96" dur="26">
                                          <p:stCondLst>
                                            <p:cond delay="650"/>
                                          </p:stCondLst>
                                        </p:cTn>
                                        <p:tgtEl>
                                          <p:spTgt spid="22553">
                                            <p:txEl>
                                              <p:pRg st="7" end="7"/>
                                            </p:txEl>
                                          </p:spTgt>
                                        </p:tgtEl>
                                      </p:cBhvr>
                                      <p:to x="100000" y="60000"/>
                                    </p:animScale>
                                    <p:animScale>
                                      <p:cBhvr>
                                        <p:cTn id="97" dur="166" decel="50000">
                                          <p:stCondLst>
                                            <p:cond delay="676"/>
                                          </p:stCondLst>
                                        </p:cTn>
                                        <p:tgtEl>
                                          <p:spTgt spid="22553">
                                            <p:txEl>
                                              <p:pRg st="7" end="7"/>
                                            </p:txEl>
                                          </p:spTgt>
                                        </p:tgtEl>
                                      </p:cBhvr>
                                      <p:to x="100000" y="100000"/>
                                    </p:animScale>
                                    <p:animScale>
                                      <p:cBhvr>
                                        <p:cTn id="98" dur="26">
                                          <p:stCondLst>
                                            <p:cond delay="1312"/>
                                          </p:stCondLst>
                                        </p:cTn>
                                        <p:tgtEl>
                                          <p:spTgt spid="22553">
                                            <p:txEl>
                                              <p:pRg st="7" end="7"/>
                                            </p:txEl>
                                          </p:spTgt>
                                        </p:tgtEl>
                                      </p:cBhvr>
                                      <p:to x="100000" y="80000"/>
                                    </p:animScale>
                                    <p:animScale>
                                      <p:cBhvr>
                                        <p:cTn id="99" dur="166" decel="50000">
                                          <p:stCondLst>
                                            <p:cond delay="1338"/>
                                          </p:stCondLst>
                                        </p:cTn>
                                        <p:tgtEl>
                                          <p:spTgt spid="22553">
                                            <p:txEl>
                                              <p:pRg st="7" end="7"/>
                                            </p:txEl>
                                          </p:spTgt>
                                        </p:tgtEl>
                                      </p:cBhvr>
                                      <p:to x="100000" y="100000"/>
                                    </p:animScale>
                                    <p:animScale>
                                      <p:cBhvr>
                                        <p:cTn id="100" dur="26">
                                          <p:stCondLst>
                                            <p:cond delay="1642"/>
                                          </p:stCondLst>
                                        </p:cTn>
                                        <p:tgtEl>
                                          <p:spTgt spid="22553">
                                            <p:txEl>
                                              <p:pRg st="7" end="7"/>
                                            </p:txEl>
                                          </p:spTgt>
                                        </p:tgtEl>
                                      </p:cBhvr>
                                      <p:to x="100000" y="90000"/>
                                    </p:animScale>
                                    <p:animScale>
                                      <p:cBhvr>
                                        <p:cTn id="101" dur="166" decel="50000">
                                          <p:stCondLst>
                                            <p:cond delay="1668"/>
                                          </p:stCondLst>
                                        </p:cTn>
                                        <p:tgtEl>
                                          <p:spTgt spid="22553">
                                            <p:txEl>
                                              <p:pRg st="7" end="7"/>
                                            </p:txEl>
                                          </p:spTgt>
                                        </p:tgtEl>
                                      </p:cBhvr>
                                      <p:to x="100000" y="100000"/>
                                    </p:animScale>
                                    <p:animScale>
                                      <p:cBhvr>
                                        <p:cTn id="102" dur="26">
                                          <p:stCondLst>
                                            <p:cond delay="1808"/>
                                          </p:stCondLst>
                                        </p:cTn>
                                        <p:tgtEl>
                                          <p:spTgt spid="22553">
                                            <p:txEl>
                                              <p:pRg st="7" end="7"/>
                                            </p:txEl>
                                          </p:spTgt>
                                        </p:tgtEl>
                                      </p:cBhvr>
                                      <p:to x="100000" y="95000"/>
                                    </p:animScale>
                                    <p:animScale>
                                      <p:cBhvr>
                                        <p:cTn id="103" dur="166" decel="50000">
                                          <p:stCondLst>
                                            <p:cond delay="1834"/>
                                          </p:stCondLst>
                                        </p:cTn>
                                        <p:tgtEl>
                                          <p:spTgt spid="22553">
                                            <p:txEl>
                                              <p:pRg st="7" end="7"/>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53" grpId="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235" name="Rectangle 3"/>
          <p:cNvSpPr>
            <a:spLocks noGrp="1" noChangeArrowheads="1"/>
          </p:cNvSpPr>
          <p:nvPr>
            <p:ph type="body" idx="4294967295"/>
          </p:nvPr>
        </p:nvSpPr>
        <p:spPr>
          <a:xfrm>
            <a:off x="0" y="908050"/>
            <a:ext cx="8964613" cy="5616575"/>
          </a:xfrm>
        </p:spPr>
        <p:txBody>
          <a:bodyPr/>
          <a:lstStyle/>
          <a:p>
            <a:pPr marL="0" indent="0" algn="ctr" eaLnBrk="1" hangingPunct="1">
              <a:buNone/>
              <a:defRPr/>
            </a:pPr>
            <a:r>
              <a:rPr lang="en-GB" altLang="it-IT" b="1" i="1" dirty="0"/>
              <a:t>The aim of </a:t>
            </a:r>
            <a:r>
              <a:rPr lang="en-GB" altLang="it-IT" b="1" i="1" dirty="0" smtClean="0"/>
              <a:t>Friuli </a:t>
            </a:r>
            <a:r>
              <a:rPr lang="en-GB" altLang="it-IT" b="1" i="1" dirty="0" err="1"/>
              <a:t>Venezia</a:t>
            </a:r>
            <a:r>
              <a:rPr lang="en-GB" altLang="it-IT" b="1" i="1" dirty="0"/>
              <a:t> Giulia </a:t>
            </a:r>
            <a:r>
              <a:rPr lang="en-GB" altLang="it-IT" b="1" i="1" dirty="0" err="1"/>
              <a:t>Audiovisual</a:t>
            </a:r>
            <a:r>
              <a:rPr lang="en-GB" altLang="it-IT" b="1" i="1" dirty="0"/>
              <a:t> Regional Fund is to support the development of local film companies and promote the regional </a:t>
            </a:r>
            <a:r>
              <a:rPr lang="en-GB" altLang="it-IT" b="1" i="1" dirty="0" err="1"/>
              <a:t>audiovisual</a:t>
            </a:r>
            <a:r>
              <a:rPr lang="en-GB" altLang="it-IT" b="1" i="1" dirty="0"/>
              <a:t> works in national and international markets.  </a:t>
            </a:r>
            <a:br>
              <a:rPr lang="en-GB" altLang="it-IT" b="1" i="1" dirty="0"/>
            </a:br>
            <a:endParaRPr lang="it-IT" sz="1050" b="1" dirty="0" smtClean="0"/>
          </a:p>
          <a:p>
            <a:pPr eaLnBrk="1" hangingPunct="1">
              <a:lnSpc>
                <a:spcPct val="150000"/>
              </a:lnSpc>
              <a:buFontTx/>
              <a:buNone/>
            </a:pPr>
            <a:r>
              <a:rPr lang="en-GB" altLang="it-IT" sz="1400" b="1" i="1" dirty="0"/>
              <a:t>The Fund operates in three main sectors:</a:t>
            </a:r>
            <a:endParaRPr lang="it-IT" altLang="it-IT" sz="1400" b="1" i="1" dirty="0">
              <a:solidFill>
                <a:srgbClr val="6600CC"/>
              </a:solidFill>
              <a:latin typeface="Abadi MT Condensed Light" pitchFamily="34" charset="0"/>
            </a:endParaRPr>
          </a:p>
          <a:p>
            <a:pPr eaLnBrk="1" hangingPunct="1"/>
            <a:r>
              <a:rPr lang="en-GB" altLang="it-IT" sz="1800" b="1" i="1" u="sng" dirty="0"/>
              <a:t>development</a:t>
            </a:r>
            <a:r>
              <a:rPr lang="en-GB" altLang="it-IT" sz="1800" b="1" i="1" dirty="0"/>
              <a:t>,</a:t>
            </a:r>
            <a:r>
              <a:rPr lang="en-GB" altLang="it-IT" sz="1400" b="1" i="1" dirty="0"/>
              <a:t> to cover all the activities between the idea and the production phase, from the script writing and the research, to the casting, the fund raising and the preparation of a promo; </a:t>
            </a:r>
          </a:p>
          <a:p>
            <a:pPr eaLnBrk="1" hangingPunct="1"/>
            <a:r>
              <a:rPr lang="en-GB" altLang="it-IT" sz="1800" b="1" i="1" u="sng" dirty="0"/>
              <a:t>distribution</a:t>
            </a:r>
            <a:r>
              <a:rPr lang="en-GB" altLang="it-IT" sz="1800" b="1" i="1" dirty="0"/>
              <a:t>,</a:t>
            </a:r>
            <a:r>
              <a:rPr lang="en-GB" altLang="it-IT" sz="1400" b="1" i="1" dirty="0"/>
              <a:t> along with the promotion of the projects, this action includes a financial support to cover the production expenses, so as to create more competitive products.</a:t>
            </a:r>
            <a:endParaRPr lang="it-IT" altLang="it-IT" sz="1400" i="1" dirty="0">
              <a:solidFill>
                <a:srgbClr val="6600CC"/>
              </a:solidFill>
            </a:endParaRPr>
          </a:p>
          <a:p>
            <a:pPr eaLnBrk="1" hangingPunct="1"/>
            <a:r>
              <a:rPr lang="en-GB" altLang="it-IT" sz="1800" b="1" i="1" u="sng" dirty="0"/>
              <a:t>training</a:t>
            </a:r>
            <a:r>
              <a:rPr lang="en-GB" altLang="it-IT" sz="1800" b="1" i="1" dirty="0"/>
              <a:t>,</a:t>
            </a:r>
            <a:r>
              <a:rPr lang="en-GB" altLang="it-IT" sz="1400" b="1" i="1" dirty="0"/>
              <a:t> to encourage the participation of local </a:t>
            </a:r>
            <a:r>
              <a:rPr lang="en-GB" altLang="it-IT" sz="1400" b="1" i="1" dirty="0" err="1"/>
              <a:t>audiovisual</a:t>
            </a:r>
            <a:r>
              <a:rPr lang="en-GB" altLang="it-IT" sz="1400" b="1" i="1" dirty="0"/>
              <a:t> professional in national and international courses for directors, scriptwriters, producers, editors, camera operators, and sound engineers. </a:t>
            </a:r>
          </a:p>
          <a:p>
            <a:pPr eaLnBrk="1" hangingPunct="1">
              <a:buFontTx/>
              <a:buNone/>
            </a:pPr>
            <a:endParaRPr lang="it-IT" altLang="it-IT" sz="1400" i="1" dirty="0">
              <a:solidFill>
                <a:srgbClr val="6600CC"/>
              </a:solidFill>
            </a:endParaRPr>
          </a:p>
          <a:p>
            <a:pPr marL="0" indent="0" algn="just" eaLnBrk="1" hangingPunct="1">
              <a:buNone/>
              <a:defRPr/>
            </a:pPr>
            <a:endParaRPr lang="it-IT" sz="1400" b="1" i="1" dirty="0" smtClean="0"/>
          </a:p>
        </p:txBody>
      </p:sp>
    </p:spTree>
    <p:extLst>
      <p:ext uri="{BB962C8B-B14F-4D97-AF65-F5344CB8AC3E}">
        <p14:creationId xmlns:p14="http://schemas.microsoft.com/office/powerpoint/2010/main" val="131991104"/>
      </p:ext>
    </p:extLst>
  </p:cSld>
  <p:clrMapOvr>
    <a:masterClrMapping/>
  </p:clrMapOvr>
  <p:transition>
    <p:comb/>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1052736"/>
            <a:ext cx="8058150" cy="720080"/>
          </a:xfrm>
        </p:spPr>
        <p:txBody>
          <a:bodyPr/>
          <a:lstStyle/>
          <a:p>
            <a:pPr eaLnBrk="1" hangingPunct="1"/>
            <a:r>
              <a:rPr lang="en-GB" altLang="it-IT" sz="1800" i="1" dirty="0" smtClean="0"/>
              <a:t/>
            </a:r>
            <a:br>
              <a:rPr lang="en-GB" altLang="it-IT" sz="1800" i="1" dirty="0" smtClean="0"/>
            </a:br>
            <a:r>
              <a:rPr lang="en-GB" altLang="it-IT" sz="1800" i="1" dirty="0"/>
              <a:t/>
            </a:r>
            <a:br>
              <a:rPr lang="en-GB" altLang="it-IT" sz="1800" i="1" dirty="0"/>
            </a:br>
            <a:r>
              <a:rPr lang="en-GB" altLang="it-IT" sz="1800" i="1" dirty="0" smtClean="0"/>
              <a:t/>
            </a:r>
            <a:br>
              <a:rPr lang="en-GB" altLang="it-IT" sz="1800" i="1" dirty="0" smtClean="0"/>
            </a:br>
            <a:r>
              <a:rPr lang="en-GB" altLang="it-IT" sz="1800" i="1" dirty="0"/>
              <a:t/>
            </a:r>
            <a:br>
              <a:rPr lang="en-GB" altLang="it-IT" sz="1800" i="1" dirty="0"/>
            </a:br>
            <a:r>
              <a:rPr lang="en-GB" altLang="it-IT" sz="1800" i="1" dirty="0" smtClean="0"/>
              <a:t/>
            </a:r>
            <a:br>
              <a:rPr lang="en-GB" altLang="it-IT" sz="1800" i="1" dirty="0" smtClean="0"/>
            </a:br>
            <a:r>
              <a:rPr lang="en-GB" altLang="it-IT" sz="1800" i="1" dirty="0"/>
              <a:t/>
            </a:r>
            <a:br>
              <a:rPr lang="en-GB" altLang="it-IT" sz="1800" i="1" dirty="0"/>
            </a:br>
            <a:r>
              <a:rPr lang="en-GB" altLang="it-IT" sz="2400" i="1" dirty="0" smtClean="0">
                <a:solidFill>
                  <a:srgbClr val="FF0000"/>
                </a:solidFill>
              </a:rPr>
              <a:t>FINANCIAL INSTRUMENTS</a:t>
            </a:r>
            <a:r>
              <a:rPr lang="en-GB" altLang="it-IT" sz="1800" i="1" dirty="0" smtClean="0"/>
              <a:t/>
            </a:r>
            <a:br>
              <a:rPr lang="en-GB" altLang="it-IT" sz="1800" i="1" dirty="0" smtClean="0"/>
            </a:br>
            <a:r>
              <a:rPr lang="en-GB" altLang="it-IT" sz="1800" i="1" dirty="0" smtClean="0"/>
              <a:t>DEVELOPMENT</a:t>
            </a:r>
            <a:br>
              <a:rPr lang="en-GB" altLang="it-IT" sz="1800" i="1" dirty="0" smtClean="0"/>
            </a:br>
            <a:r>
              <a:rPr lang="en-GB" altLang="it-IT" sz="1800" i="1" dirty="0" smtClean="0"/>
              <a:t>The applicant should be a </a:t>
            </a:r>
            <a:r>
              <a:rPr lang="en-GB" altLang="it-IT" sz="1800" i="1" u="sng" dirty="0" smtClean="0"/>
              <a:t>regional production company</a:t>
            </a:r>
            <a:r>
              <a:rPr lang="en-GB" altLang="it-IT" sz="1800" i="1" dirty="0" smtClean="0"/>
              <a:t> or </a:t>
            </a:r>
            <a:r>
              <a:rPr lang="en-US" altLang="it-IT" sz="1800" i="1" dirty="0" smtClean="0"/>
              <a:t>a </a:t>
            </a:r>
            <a:r>
              <a:rPr lang="en-US" altLang="it-IT" sz="1800" i="1" u="sng" dirty="0" smtClean="0"/>
              <a:t>foreigner company with operational headquarters in the region</a:t>
            </a:r>
            <a:r>
              <a:rPr lang="en-US" altLang="it-IT" sz="1800" i="1" dirty="0" smtClean="0"/>
              <a:t> (and by the way, in case the production company is not based in Friuli </a:t>
            </a:r>
            <a:r>
              <a:rPr lang="en-US" altLang="it-IT" sz="1800" i="1" dirty="0" err="1" smtClean="0"/>
              <a:t>Venezia</a:t>
            </a:r>
            <a:r>
              <a:rPr lang="en-US" altLang="it-IT" sz="1800" i="1" dirty="0" smtClean="0"/>
              <a:t> Giulia the team involved in the development of the project – director, writer, </a:t>
            </a:r>
            <a:r>
              <a:rPr lang="en-US" altLang="it-IT" sz="1800" i="1" dirty="0" err="1" smtClean="0"/>
              <a:t>etc</a:t>
            </a:r>
            <a:r>
              <a:rPr lang="en-US" altLang="it-IT" sz="1800" i="1" dirty="0" smtClean="0"/>
              <a:t> – must be resident in Friuli </a:t>
            </a:r>
            <a:r>
              <a:rPr lang="en-US" altLang="it-IT" sz="1800" i="1" dirty="0" err="1" smtClean="0"/>
              <a:t>Venezia</a:t>
            </a:r>
            <a:r>
              <a:rPr lang="en-US" altLang="it-IT" sz="1800" i="1" dirty="0" smtClean="0"/>
              <a:t> Giulia). These are the support measures for the development stage:</a:t>
            </a:r>
            <a:br>
              <a:rPr lang="en-US" altLang="it-IT" sz="1800" i="1" dirty="0" smtClean="0"/>
            </a:br>
            <a:endParaRPr lang="it-IT" sz="1800" dirty="0"/>
          </a:p>
        </p:txBody>
      </p:sp>
      <p:sp>
        <p:nvSpPr>
          <p:cNvPr id="3" name="Segnaposto contenuto 2"/>
          <p:cNvSpPr>
            <a:spLocks noGrp="1"/>
          </p:cNvSpPr>
          <p:nvPr>
            <p:ph idx="1"/>
          </p:nvPr>
        </p:nvSpPr>
        <p:spPr>
          <a:xfrm>
            <a:off x="400050" y="1844824"/>
            <a:ext cx="8058150" cy="3505200"/>
          </a:xfrm>
        </p:spPr>
        <p:txBody>
          <a:bodyPr/>
          <a:lstStyle/>
          <a:p>
            <a:pPr eaLnBrk="1" hangingPunct="1">
              <a:lnSpc>
                <a:spcPct val="150000"/>
              </a:lnSpc>
              <a:buFontTx/>
              <a:buNone/>
            </a:pPr>
            <a:endParaRPr lang="it-IT" altLang="it-IT" sz="1600" b="1" i="1" dirty="0" smtClean="0">
              <a:solidFill>
                <a:srgbClr val="6600CC"/>
              </a:solidFill>
              <a:latin typeface="Abadi MT Condensed Light" pitchFamily="34" charset="0"/>
            </a:endParaRPr>
          </a:p>
          <a:p>
            <a:pPr eaLnBrk="1" hangingPunct="1">
              <a:lnSpc>
                <a:spcPct val="150000"/>
              </a:lnSpc>
              <a:buFontTx/>
              <a:buNone/>
            </a:pPr>
            <a:endParaRPr lang="en-US" altLang="it-IT" sz="1600" b="1" i="1" u="sng" dirty="0"/>
          </a:p>
          <a:p>
            <a:pPr eaLnBrk="1" hangingPunct="1">
              <a:lnSpc>
                <a:spcPct val="150000"/>
              </a:lnSpc>
              <a:buFontTx/>
              <a:buNone/>
            </a:pPr>
            <a:endParaRPr lang="en-US" altLang="it-IT" sz="1600" b="1" i="1" u="sng" dirty="0"/>
          </a:p>
          <a:p>
            <a:pPr eaLnBrk="1" hangingPunct="1">
              <a:lnSpc>
                <a:spcPct val="150000"/>
              </a:lnSpc>
              <a:buFontTx/>
              <a:buNone/>
            </a:pPr>
            <a:endParaRPr lang="en-US" altLang="it-IT" sz="1600" b="1" i="1" u="sng" dirty="0" smtClean="0"/>
          </a:p>
          <a:p>
            <a:pPr eaLnBrk="1" hangingPunct="1">
              <a:lnSpc>
                <a:spcPct val="150000"/>
              </a:lnSpc>
              <a:buFontTx/>
              <a:buNone/>
            </a:pPr>
            <a:endParaRPr lang="en-US" altLang="it-IT" sz="1600" b="1" i="1" u="sng" dirty="0"/>
          </a:p>
          <a:p>
            <a:pPr eaLnBrk="1" hangingPunct="1">
              <a:lnSpc>
                <a:spcPct val="150000"/>
              </a:lnSpc>
              <a:buFontTx/>
              <a:buNone/>
            </a:pPr>
            <a:endParaRPr lang="en-US" altLang="it-IT" sz="1600" b="1" i="1" u="sng" dirty="0" smtClean="0"/>
          </a:p>
          <a:p>
            <a:pPr eaLnBrk="1" hangingPunct="1">
              <a:lnSpc>
                <a:spcPct val="150000"/>
              </a:lnSpc>
              <a:buFontTx/>
              <a:buNone/>
            </a:pPr>
            <a:endParaRPr lang="en-US" altLang="it-IT" sz="1600" b="1" i="1" u="sng" dirty="0"/>
          </a:p>
          <a:p>
            <a:pPr eaLnBrk="1" hangingPunct="1">
              <a:lnSpc>
                <a:spcPct val="150000"/>
              </a:lnSpc>
              <a:buFontTx/>
              <a:buNone/>
            </a:pPr>
            <a:endParaRPr lang="en-US" altLang="it-IT" sz="1600" b="1" i="1" u="sng" dirty="0" smtClean="0"/>
          </a:p>
          <a:p>
            <a:pPr eaLnBrk="1" hangingPunct="1">
              <a:lnSpc>
                <a:spcPct val="150000"/>
              </a:lnSpc>
              <a:buFontTx/>
              <a:buNone/>
            </a:pPr>
            <a:endParaRPr lang="en-US" altLang="it-IT" sz="1600" b="1" i="1" u="sng" dirty="0"/>
          </a:p>
          <a:p>
            <a:pPr eaLnBrk="1" hangingPunct="1">
              <a:lnSpc>
                <a:spcPct val="150000"/>
              </a:lnSpc>
              <a:buFontTx/>
              <a:buNone/>
            </a:pPr>
            <a:r>
              <a:rPr lang="en-US" altLang="it-IT" sz="1600" b="1" i="1" u="sng" dirty="0" smtClean="0"/>
              <a:t>In </a:t>
            </a:r>
            <a:r>
              <a:rPr lang="en-US" altLang="it-IT" sz="1600" b="1" i="1" u="sng" dirty="0"/>
              <a:t>any case the support can cover up to 50% of the total estimated budget of the development.</a:t>
            </a:r>
            <a:endParaRPr lang="it-IT" altLang="it-IT" sz="1600" b="1" i="1" dirty="0">
              <a:solidFill>
                <a:srgbClr val="6600CC"/>
              </a:solidFill>
              <a:latin typeface="Abadi MT Condensed Light" pitchFamily="34" charset="0"/>
            </a:endParaRPr>
          </a:p>
        </p:txBody>
      </p:sp>
      <p:pic>
        <p:nvPicPr>
          <p:cNvPr id="4" name="Immagine 1"/>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91680" y="3429000"/>
            <a:ext cx="5616624" cy="2160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41676475"/>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1052736"/>
            <a:ext cx="8058150" cy="720080"/>
          </a:xfrm>
        </p:spPr>
        <p:txBody>
          <a:bodyPr/>
          <a:lstStyle/>
          <a:p>
            <a:pPr eaLnBrk="1" hangingPunct="1"/>
            <a:r>
              <a:rPr lang="en-GB" altLang="it-IT" sz="1800" i="1" dirty="0" smtClean="0"/>
              <a:t/>
            </a:r>
            <a:br>
              <a:rPr lang="en-GB" altLang="it-IT" sz="1800" i="1" dirty="0" smtClean="0"/>
            </a:br>
            <a:r>
              <a:rPr lang="en-GB" altLang="it-IT" sz="1800" i="1" dirty="0"/>
              <a:t/>
            </a:r>
            <a:br>
              <a:rPr lang="en-GB" altLang="it-IT" sz="1800" i="1" dirty="0"/>
            </a:br>
            <a:r>
              <a:rPr lang="en-GB" altLang="it-IT" sz="1800" i="1" dirty="0" smtClean="0"/>
              <a:t/>
            </a:r>
            <a:br>
              <a:rPr lang="en-GB" altLang="it-IT" sz="1800" i="1" dirty="0" smtClean="0"/>
            </a:br>
            <a:r>
              <a:rPr lang="en-GB" altLang="it-IT" sz="1800" i="1" dirty="0"/>
              <a:t/>
            </a:r>
            <a:br>
              <a:rPr lang="en-GB" altLang="it-IT" sz="1800" i="1" dirty="0"/>
            </a:br>
            <a:r>
              <a:rPr lang="en-GB" altLang="it-IT" sz="1800" i="1" dirty="0" smtClean="0"/>
              <a:t/>
            </a:r>
            <a:br>
              <a:rPr lang="en-GB" altLang="it-IT" sz="1800" i="1" dirty="0" smtClean="0"/>
            </a:br>
            <a:r>
              <a:rPr lang="en-GB" altLang="it-IT" sz="1800" i="1" dirty="0"/>
              <a:t/>
            </a:r>
            <a:br>
              <a:rPr lang="en-GB" altLang="it-IT" sz="1800" i="1" dirty="0"/>
            </a:br>
            <a:r>
              <a:rPr lang="en-US" altLang="it-IT" sz="2000" i="1" dirty="0" smtClean="0"/>
              <a:t>DISTRIBUTION</a:t>
            </a:r>
            <a:r>
              <a:rPr lang="en-US" altLang="it-IT" sz="2000" i="1" dirty="0"/>
              <a:t/>
            </a:r>
            <a:br>
              <a:rPr lang="en-US" altLang="it-IT" sz="2000" i="1" dirty="0"/>
            </a:br>
            <a:r>
              <a:rPr lang="en-US" altLang="it-IT" sz="1800" i="1" dirty="0" smtClean="0"/>
              <a:t>This </a:t>
            </a:r>
            <a:r>
              <a:rPr lang="en-US" altLang="it-IT" sz="1800" i="1" dirty="0"/>
              <a:t>financial support covers production, post-production and promotional costs, but the </a:t>
            </a:r>
            <a:r>
              <a:rPr lang="en-US" altLang="it-IT" sz="1800" i="1" dirty="0">
                <a:solidFill>
                  <a:schemeClr val="tx1"/>
                </a:solidFill>
              </a:rPr>
              <a:t>project must already have a confirmed distribution at the moment of the application.</a:t>
            </a:r>
            <a:br>
              <a:rPr lang="en-US" altLang="it-IT" sz="1800" i="1" dirty="0">
                <a:solidFill>
                  <a:schemeClr val="tx1"/>
                </a:solidFill>
              </a:rPr>
            </a:br>
            <a:r>
              <a:rPr lang="en-US" altLang="it-IT" sz="1800" i="1" dirty="0">
                <a:solidFill>
                  <a:schemeClr val="tx1"/>
                </a:solidFill>
              </a:rPr>
              <a:t>To accept the application, the estimated budget must be already covered for at least the 40% and the distributor should cover at least the 10% of the budget</a:t>
            </a:r>
            <a:r>
              <a:rPr lang="en-US" altLang="it-IT" sz="1800" i="1" dirty="0" smtClean="0">
                <a:solidFill>
                  <a:schemeClr val="tx1"/>
                </a:solidFill>
              </a:rPr>
              <a:t>. </a:t>
            </a:r>
            <a:r>
              <a:rPr lang="en-US" altLang="it-IT" sz="1800" i="1" dirty="0" smtClean="0">
                <a:solidFill>
                  <a:srgbClr val="FF0000"/>
                </a:solidFill>
              </a:rPr>
              <a:t>(MAXIMIZATION OF THE IMPACT OF PUBLIC FUNDING)</a:t>
            </a:r>
            <a:r>
              <a:rPr lang="en-US" altLang="it-IT" sz="1800" i="1" dirty="0"/>
              <a:t/>
            </a:r>
            <a:br>
              <a:rPr lang="en-US" altLang="it-IT" sz="1800" i="1" dirty="0"/>
            </a:br>
            <a:r>
              <a:rPr lang="en-US" altLang="it-IT" sz="1800" i="1" dirty="0"/>
              <a:t>In order to get the financial support the application should match one of these three criteria:</a:t>
            </a:r>
            <a:endParaRPr lang="it-IT" sz="1800" dirty="0"/>
          </a:p>
        </p:txBody>
      </p:sp>
      <p:sp>
        <p:nvSpPr>
          <p:cNvPr id="3" name="Segnaposto contenuto 2"/>
          <p:cNvSpPr>
            <a:spLocks noGrp="1"/>
          </p:cNvSpPr>
          <p:nvPr>
            <p:ph idx="1"/>
          </p:nvPr>
        </p:nvSpPr>
        <p:spPr>
          <a:xfrm>
            <a:off x="400050" y="1844824"/>
            <a:ext cx="8058150" cy="3505200"/>
          </a:xfrm>
        </p:spPr>
        <p:txBody>
          <a:bodyPr/>
          <a:lstStyle/>
          <a:p>
            <a:pPr eaLnBrk="1" hangingPunct="1">
              <a:lnSpc>
                <a:spcPct val="150000"/>
              </a:lnSpc>
              <a:buFontTx/>
              <a:buNone/>
            </a:pPr>
            <a:endParaRPr lang="it-IT" altLang="it-IT" sz="1600" b="1" i="1" dirty="0" smtClean="0">
              <a:solidFill>
                <a:srgbClr val="6600CC"/>
              </a:solidFill>
              <a:latin typeface="Abadi MT Condensed Light" pitchFamily="34" charset="0"/>
            </a:endParaRPr>
          </a:p>
          <a:p>
            <a:pPr eaLnBrk="1" hangingPunct="1">
              <a:lnSpc>
                <a:spcPct val="150000"/>
              </a:lnSpc>
              <a:buFontTx/>
              <a:buNone/>
            </a:pPr>
            <a:endParaRPr lang="en-US" altLang="it-IT" sz="1600" b="1" i="1" u="sng" dirty="0"/>
          </a:p>
          <a:p>
            <a:pPr eaLnBrk="1" hangingPunct="1">
              <a:lnSpc>
                <a:spcPct val="150000"/>
              </a:lnSpc>
              <a:buFontTx/>
              <a:buNone/>
            </a:pPr>
            <a:endParaRPr lang="en-US" altLang="it-IT" sz="1600" b="1" i="1" u="sng" dirty="0">
              <a:solidFill>
                <a:srgbClr val="FF0000"/>
              </a:solidFill>
            </a:endParaRPr>
          </a:p>
          <a:p>
            <a:pPr eaLnBrk="1" hangingPunct="1">
              <a:lnSpc>
                <a:spcPct val="150000"/>
              </a:lnSpc>
              <a:buFontTx/>
              <a:buNone/>
            </a:pPr>
            <a:endParaRPr lang="en-US" altLang="it-IT" sz="1600" b="1" i="1" u="sng" dirty="0" smtClean="0"/>
          </a:p>
          <a:p>
            <a:pPr marL="609600" indent="-609600" eaLnBrk="1" hangingPunct="1"/>
            <a:r>
              <a:rPr lang="en-US" altLang="it-IT" sz="1600" b="1" i="1" dirty="0"/>
              <a:t>the majority producer is based in Friuli </a:t>
            </a:r>
            <a:r>
              <a:rPr lang="en-US" altLang="it-IT" sz="1600" b="1" i="1" dirty="0" err="1"/>
              <a:t>Venezia</a:t>
            </a:r>
            <a:r>
              <a:rPr lang="en-US" altLang="it-IT" sz="1600" b="1" i="1" dirty="0"/>
              <a:t> Giulia;</a:t>
            </a:r>
          </a:p>
          <a:p>
            <a:pPr marL="609600" indent="-609600" eaLnBrk="1" hangingPunct="1"/>
            <a:r>
              <a:rPr lang="en-US" altLang="it-IT" sz="1600" b="1" i="1" dirty="0"/>
              <a:t>if the production company based in Friuli </a:t>
            </a:r>
            <a:r>
              <a:rPr lang="en-US" altLang="it-IT" sz="1600" b="1" i="1" dirty="0" err="1"/>
              <a:t>Venezia</a:t>
            </a:r>
            <a:r>
              <a:rPr lang="en-US" altLang="it-IT" sz="1600" b="1" i="1" dirty="0"/>
              <a:t> Giulia is the minority producer, the project should be realized thanks to a relevant participation of regional professionals and facilities. The participation will be considered relevant when obtaining 6 points out of 21 on the basis of the scheme below; </a:t>
            </a:r>
          </a:p>
          <a:p>
            <a:pPr marL="609600" indent="-609600" eaLnBrk="1" hangingPunct="1"/>
            <a:r>
              <a:rPr lang="en-US" altLang="it-IT" sz="1600" b="1" i="1" dirty="0"/>
              <a:t>if the production company is not based in Friuli </a:t>
            </a:r>
            <a:r>
              <a:rPr lang="en-US" altLang="it-IT" sz="1600" b="1" i="1" dirty="0" err="1"/>
              <a:t>Venezia</a:t>
            </a:r>
            <a:r>
              <a:rPr lang="en-US" altLang="it-IT" sz="1600" b="1" i="1" dirty="0"/>
              <a:t> Giulia the project should be realized thanks to a relevant participation of regional professionals and facilities. The participation will be considered relevant when obtaining 11 points out of 21 on the basis of this scheme:</a:t>
            </a:r>
            <a:endParaRPr lang="it-IT" altLang="it-IT" sz="1600" b="1" i="1" dirty="0"/>
          </a:p>
          <a:p>
            <a:pPr eaLnBrk="1" hangingPunct="1">
              <a:lnSpc>
                <a:spcPct val="150000"/>
              </a:lnSpc>
              <a:buFontTx/>
              <a:buNone/>
            </a:pPr>
            <a:endParaRPr lang="en-US" altLang="it-IT" sz="1600" b="1" i="1" u="sng" dirty="0"/>
          </a:p>
          <a:p>
            <a:pPr eaLnBrk="1" hangingPunct="1">
              <a:lnSpc>
                <a:spcPct val="150000"/>
              </a:lnSpc>
              <a:buFontTx/>
              <a:buNone/>
            </a:pPr>
            <a:endParaRPr lang="en-US" altLang="it-IT" sz="1600" b="1" i="1" u="sng" dirty="0" smtClean="0"/>
          </a:p>
          <a:p>
            <a:pPr eaLnBrk="1" hangingPunct="1">
              <a:lnSpc>
                <a:spcPct val="150000"/>
              </a:lnSpc>
              <a:buFontTx/>
              <a:buNone/>
            </a:pPr>
            <a:endParaRPr lang="en-US" altLang="it-IT" sz="1600" b="1" i="1" u="sng" dirty="0"/>
          </a:p>
          <a:p>
            <a:pPr eaLnBrk="1" hangingPunct="1">
              <a:lnSpc>
                <a:spcPct val="150000"/>
              </a:lnSpc>
              <a:buFontTx/>
              <a:buNone/>
            </a:pPr>
            <a:endParaRPr lang="it-IT" altLang="it-IT" sz="1600" b="1" i="1" dirty="0">
              <a:solidFill>
                <a:srgbClr val="6600CC"/>
              </a:solidFill>
              <a:latin typeface="Abadi MT Condensed Light" pitchFamily="34" charset="0"/>
            </a:endParaRPr>
          </a:p>
        </p:txBody>
      </p:sp>
    </p:spTree>
    <p:extLst>
      <p:ext uri="{BB962C8B-B14F-4D97-AF65-F5344CB8AC3E}">
        <p14:creationId xmlns:p14="http://schemas.microsoft.com/office/powerpoint/2010/main" val="1190283997"/>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idx="4294967295"/>
          </p:nvPr>
        </p:nvSpPr>
        <p:spPr>
          <a:xfrm>
            <a:off x="250825" y="5589588"/>
            <a:ext cx="8893175" cy="647700"/>
          </a:xfrm>
        </p:spPr>
        <p:txBody>
          <a:bodyPr/>
          <a:lstStyle/>
          <a:p>
            <a:pPr eaLnBrk="1" hangingPunct="1">
              <a:lnSpc>
                <a:spcPct val="150000"/>
              </a:lnSpc>
              <a:buFontTx/>
              <a:buNone/>
            </a:pPr>
            <a:r>
              <a:rPr lang="en-GB" altLang="it-IT" sz="1300" b="1" i="1" u="sng" smtClean="0"/>
              <a:t>The support for the distribution can cover up to 30% of the eligible costs and can be maximum 100.000 €.</a:t>
            </a:r>
            <a:r>
              <a:rPr lang="en-GB" altLang="it-IT" sz="1300" smtClean="0"/>
              <a:t> </a:t>
            </a:r>
          </a:p>
          <a:p>
            <a:pPr eaLnBrk="1" hangingPunct="1">
              <a:lnSpc>
                <a:spcPct val="150000"/>
              </a:lnSpc>
              <a:buFontTx/>
              <a:buNone/>
            </a:pPr>
            <a:endParaRPr lang="en-GB" altLang="it-IT" sz="1300" smtClean="0"/>
          </a:p>
        </p:txBody>
      </p:sp>
      <p:graphicFrame>
        <p:nvGraphicFramePr>
          <p:cNvPr id="11" name="Tabella 10"/>
          <p:cNvGraphicFramePr>
            <a:graphicFrameLocks noGrp="1"/>
          </p:cNvGraphicFramePr>
          <p:nvPr/>
        </p:nvGraphicFramePr>
        <p:xfrm>
          <a:off x="250825" y="1417637"/>
          <a:ext cx="8724209" cy="4287423"/>
        </p:xfrm>
        <a:graphic>
          <a:graphicData uri="http://schemas.openxmlformats.org/drawingml/2006/table">
            <a:tbl>
              <a:tblPr firstRow="1" firstCol="1" lastRow="1" lastCol="1" bandRow="1" bandCol="1"/>
              <a:tblGrid>
                <a:gridCol w="3648306"/>
                <a:gridCol w="951732"/>
                <a:gridCol w="3013817"/>
                <a:gridCol w="1110354"/>
              </a:tblGrid>
              <a:tr h="443902">
                <a:tc>
                  <a:txBody>
                    <a:bodyPr/>
                    <a:lstStyle/>
                    <a:p>
                      <a:pPr>
                        <a:spcAft>
                          <a:spcPts val="0"/>
                        </a:spcAft>
                      </a:pPr>
                      <a:r>
                        <a:rPr lang="it-IT" sz="1100" b="1" dirty="0">
                          <a:solidFill>
                            <a:srgbClr val="000000"/>
                          </a:solidFill>
                          <a:effectLst/>
                          <a:latin typeface="Helvetica" panose="020B0604020202020204" pitchFamily="34" charset="0"/>
                          <a:ea typeface="Times New Roman" panose="02020603050405020304" pitchFamily="18" charset="0"/>
                          <a:cs typeface="Times New Roman" panose="02020603050405020304" pitchFamily="18" charset="0"/>
                        </a:rPr>
                        <a:t>Fiction/Documentario/Cortometraggio</a:t>
                      </a:r>
                      <a:endParaRPr lang="it-IT" sz="1200" b="1" dirty="0">
                        <a:solidFill>
                          <a:srgbClr val="000000"/>
                        </a:solidFill>
                        <a:effectLst/>
                        <a:latin typeface="Times New Roman" panose="02020603050405020304" pitchFamily="18" charset="0"/>
                        <a:ea typeface="Times New Roman" panose="020206030504050203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effectLst/>
                          <a:latin typeface="Trebuchet MS" panose="020B0603020202020204" pitchFamily="34" charset="0"/>
                          <a:ea typeface="Times New Roman" panose="02020603050405020304" pitchFamily="18" charset="0"/>
                          <a:cs typeface="Times New Roman" panose="02020603050405020304" pitchFamily="18" charset="0"/>
                        </a:rPr>
                        <a:t>Punti</a:t>
                      </a:r>
                      <a:endParaRPr lang="it-IT" sz="1200">
                        <a:effectLst/>
                        <a:latin typeface="Palatino"/>
                        <a:ea typeface="Times New Roman" panose="02020603050405020304" pitchFamily="18" charset="0"/>
                        <a:cs typeface="Times New Roman" panose="020206030504050203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it-IT" sz="1100" b="1">
                          <a:solidFill>
                            <a:srgbClr val="000000"/>
                          </a:solidFill>
                          <a:effectLst/>
                          <a:latin typeface="Helvetica" panose="020B0604020202020204" pitchFamily="34" charset="0"/>
                          <a:ea typeface="Times New Roman" panose="02020603050405020304" pitchFamily="18" charset="0"/>
                          <a:cs typeface="Times New Roman" panose="02020603050405020304" pitchFamily="18" charset="0"/>
                        </a:rPr>
                        <a:t>Animazione</a:t>
                      </a:r>
                      <a:endParaRPr lang="it-IT" sz="1200" b="1">
                        <a:solidFill>
                          <a:srgbClr val="000000"/>
                        </a:solidFill>
                        <a:effectLst/>
                        <a:latin typeface="Times New Roman" panose="02020603050405020304" pitchFamily="18" charset="0"/>
                        <a:ea typeface="Times New Roman" panose="020206030504050203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100">
                          <a:effectLst/>
                          <a:latin typeface="Helvetica" panose="020B0604020202020204" pitchFamily="34" charset="0"/>
                          <a:ea typeface="Times New Roman" panose="02020603050405020304" pitchFamily="18" charset="0"/>
                          <a:cs typeface="Times New Roman" panose="02020603050405020304" pitchFamily="18" charset="0"/>
                        </a:rPr>
                        <a:t>Punti</a:t>
                      </a:r>
                      <a:endParaRPr lang="it-IT" sz="1200">
                        <a:effectLst/>
                        <a:latin typeface="Palatino"/>
                        <a:ea typeface="Times New Roman" panose="02020603050405020304" pitchFamily="18" charset="0"/>
                        <a:cs typeface="Times New Roman" panose="020206030504050203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1952">
                <a:tc>
                  <a:txBody>
                    <a:bodyPr/>
                    <a:lstStyle/>
                    <a:p>
                      <a:pPr>
                        <a:spcAft>
                          <a:spcPts val="0"/>
                        </a:spcAft>
                      </a:pPr>
                      <a:r>
                        <a:rPr lang="it-IT" sz="1100">
                          <a:effectLst/>
                          <a:latin typeface="Helvetica" panose="020B0604020202020204" pitchFamily="34" charset="0"/>
                          <a:ea typeface="Times New Roman" panose="02020603050405020304" pitchFamily="18" charset="0"/>
                          <a:cs typeface="Times New Roman" panose="02020603050405020304" pitchFamily="18" charset="0"/>
                        </a:rPr>
                        <a:t>Regista</a:t>
                      </a:r>
                      <a:endParaRPr lang="it-IT" sz="1200">
                        <a:effectLst/>
                        <a:latin typeface="Palatino"/>
                        <a:ea typeface="Times New Roman" panose="02020603050405020304" pitchFamily="18" charset="0"/>
                        <a:cs typeface="Times New Roman" panose="020206030504050203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100">
                          <a:effectLst/>
                          <a:latin typeface="Helvetica" panose="020B0604020202020204" pitchFamily="34" charset="0"/>
                          <a:ea typeface="Times New Roman" panose="02020603050405020304" pitchFamily="18" charset="0"/>
                          <a:cs typeface="Times New Roman" panose="02020603050405020304" pitchFamily="18" charset="0"/>
                        </a:rPr>
                        <a:t>3</a:t>
                      </a:r>
                      <a:endParaRPr lang="it-IT" sz="1200">
                        <a:effectLst/>
                        <a:latin typeface="Palatino"/>
                        <a:ea typeface="Times New Roman" panose="02020603050405020304" pitchFamily="18" charset="0"/>
                        <a:cs typeface="Times New Roman" panose="020206030504050203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it-IT" sz="1100">
                          <a:effectLst/>
                          <a:latin typeface="Helvetica" panose="020B0604020202020204" pitchFamily="34" charset="0"/>
                          <a:ea typeface="Times New Roman" panose="02020603050405020304" pitchFamily="18" charset="0"/>
                          <a:cs typeface="Times New Roman" panose="02020603050405020304" pitchFamily="18" charset="0"/>
                        </a:rPr>
                        <a:t>Regista</a:t>
                      </a:r>
                      <a:endParaRPr lang="it-IT" sz="1200">
                        <a:effectLst/>
                        <a:latin typeface="Palatino"/>
                        <a:ea typeface="Times New Roman" panose="02020603050405020304" pitchFamily="18" charset="0"/>
                        <a:cs typeface="Times New Roman" panose="020206030504050203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100">
                          <a:effectLst/>
                          <a:latin typeface="Helvetica" panose="020B0604020202020204" pitchFamily="34" charset="0"/>
                          <a:ea typeface="Times New Roman" panose="02020603050405020304" pitchFamily="18" charset="0"/>
                          <a:cs typeface="Times New Roman" panose="02020603050405020304" pitchFamily="18" charset="0"/>
                        </a:rPr>
                        <a:t>3</a:t>
                      </a:r>
                      <a:endParaRPr lang="it-IT" sz="1200">
                        <a:effectLst/>
                        <a:latin typeface="Palatino"/>
                        <a:ea typeface="Times New Roman" panose="02020603050405020304" pitchFamily="18" charset="0"/>
                        <a:cs typeface="Times New Roman" panose="020206030504050203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1952">
                <a:tc>
                  <a:txBody>
                    <a:bodyPr/>
                    <a:lstStyle/>
                    <a:p>
                      <a:pPr>
                        <a:spcAft>
                          <a:spcPts val="0"/>
                        </a:spcAft>
                      </a:pPr>
                      <a:r>
                        <a:rPr lang="it-IT" sz="1100">
                          <a:effectLst/>
                          <a:latin typeface="Helvetica" panose="020B0604020202020204" pitchFamily="34" charset="0"/>
                          <a:ea typeface="Times New Roman" panose="02020603050405020304" pitchFamily="18" charset="0"/>
                          <a:cs typeface="Times New Roman" panose="02020603050405020304" pitchFamily="18" charset="0"/>
                        </a:rPr>
                        <a:t>Sceneggiatore</a:t>
                      </a:r>
                      <a:endParaRPr lang="it-IT" sz="1200">
                        <a:effectLst/>
                        <a:latin typeface="Palatino"/>
                        <a:ea typeface="Times New Roman" panose="02020603050405020304" pitchFamily="18" charset="0"/>
                        <a:cs typeface="Times New Roman" panose="020206030504050203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100">
                          <a:effectLst/>
                          <a:latin typeface="Helvetica" panose="020B0604020202020204" pitchFamily="34" charset="0"/>
                          <a:ea typeface="Times New Roman" panose="02020603050405020304" pitchFamily="18" charset="0"/>
                          <a:cs typeface="Times New Roman" panose="02020603050405020304" pitchFamily="18" charset="0"/>
                        </a:rPr>
                        <a:t>3</a:t>
                      </a:r>
                      <a:endParaRPr lang="it-IT" sz="1200">
                        <a:effectLst/>
                        <a:latin typeface="Palatino"/>
                        <a:ea typeface="Times New Roman" panose="02020603050405020304" pitchFamily="18" charset="0"/>
                        <a:cs typeface="Times New Roman" panose="020206030504050203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it-IT" sz="1100">
                          <a:effectLst/>
                          <a:latin typeface="Helvetica" panose="020B0604020202020204" pitchFamily="34" charset="0"/>
                          <a:ea typeface="Times New Roman" panose="02020603050405020304" pitchFamily="18" charset="0"/>
                          <a:cs typeface="Times New Roman" panose="02020603050405020304" pitchFamily="18" charset="0"/>
                        </a:rPr>
                        <a:t>Sceneggiatore</a:t>
                      </a:r>
                      <a:endParaRPr lang="it-IT" sz="1200">
                        <a:effectLst/>
                        <a:latin typeface="Palatino"/>
                        <a:ea typeface="Times New Roman" panose="02020603050405020304" pitchFamily="18" charset="0"/>
                        <a:cs typeface="Times New Roman" panose="020206030504050203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100">
                          <a:effectLst/>
                          <a:latin typeface="Helvetica" panose="020B0604020202020204" pitchFamily="34" charset="0"/>
                          <a:ea typeface="Times New Roman" panose="02020603050405020304" pitchFamily="18" charset="0"/>
                          <a:cs typeface="Times New Roman" panose="02020603050405020304" pitchFamily="18" charset="0"/>
                        </a:rPr>
                        <a:t>3</a:t>
                      </a:r>
                      <a:endParaRPr lang="it-IT" sz="1200">
                        <a:effectLst/>
                        <a:latin typeface="Palatino"/>
                        <a:ea typeface="Times New Roman" panose="02020603050405020304" pitchFamily="18" charset="0"/>
                        <a:cs typeface="Times New Roman" panose="020206030504050203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1952">
                <a:tc>
                  <a:txBody>
                    <a:bodyPr/>
                    <a:lstStyle/>
                    <a:p>
                      <a:pPr>
                        <a:spcAft>
                          <a:spcPts val="0"/>
                        </a:spcAft>
                      </a:pPr>
                      <a:r>
                        <a:rPr lang="it-IT" sz="1100">
                          <a:effectLst/>
                          <a:latin typeface="Helvetica" panose="020B0604020202020204" pitchFamily="34" charset="0"/>
                          <a:ea typeface="Times New Roman" panose="02020603050405020304" pitchFamily="18" charset="0"/>
                          <a:cs typeface="Times New Roman" panose="02020603050405020304" pitchFamily="18" charset="0"/>
                        </a:rPr>
                        <a:t>Musicista</a:t>
                      </a:r>
                      <a:endParaRPr lang="it-IT" sz="1200">
                        <a:effectLst/>
                        <a:latin typeface="Palatino"/>
                        <a:ea typeface="Times New Roman" panose="02020603050405020304" pitchFamily="18" charset="0"/>
                        <a:cs typeface="Times New Roman" panose="020206030504050203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100">
                          <a:effectLst/>
                          <a:latin typeface="Helvetica" panose="020B0604020202020204" pitchFamily="34" charset="0"/>
                          <a:ea typeface="Times New Roman" panose="02020603050405020304" pitchFamily="18" charset="0"/>
                          <a:cs typeface="Times New Roman" panose="02020603050405020304" pitchFamily="18" charset="0"/>
                        </a:rPr>
                        <a:t>1</a:t>
                      </a:r>
                      <a:endParaRPr lang="it-IT" sz="1200">
                        <a:effectLst/>
                        <a:latin typeface="Palatino"/>
                        <a:ea typeface="Times New Roman" panose="02020603050405020304" pitchFamily="18" charset="0"/>
                        <a:cs typeface="Times New Roman" panose="020206030504050203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it-IT" sz="1100">
                          <a:effectLst/>
                          <a:latin typeface="Helvetica" panose="020B0604020202020204" pitchFamily="34" charset="0"/>
                          <a:ea typeface="Times New Roman" panose="02020603050405020304" pitchFamily="18" charset="0"/>
                          <a:cs typeface="Times New Roman" panose="02020603050405020304" pitchFamily="18" charset="0"/>
                        </a:rPr>
                        <a:t>Musicista</a:t>
                      </a:r>
                      <a:endParaRPr lang="it-IT" sz="1200">
                        <a:effectLst/>
                        <a:latin typeface="Palatino"/>
                        <a:ea typeface="Times New Roman" panose="02020603050405020304" pitchFamily="18" charset="0"/>
                        <a:cs typeface="Times New Roman" panose="020206030504050203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100">
                          <a:effectLst/>
                          <a:latin typeface="Helvetica" panose="020B0604020202020204" pitchFamily="34" charset="0"/>
                          <a:ea typeface="Times New Roman" panose="02020603050405020304" pitchFamily="18" charset="0"/>
                          <a:cs typeface="Times New Roman" panose="02020603050405020304" pitchFamily="18" charset="0"/>
                        </a:rPr>
                        <a:t>1</a:t>
                      </a:r>
                      <a:endParaRPr lang="it-IT" sz="1200">
                        <a:effectLst/>
                        <a:latin typeface="Palatino"/>
                        <a:ea typeface="Times New Roman" panose="02020603050405020304" pitchFamily="18" charset="0"/>
                        <a:cs typeface="Times New Roman" panose="020206030504050203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3902">
                <a:tc>
                  <a:txBody>
                    <a:bodyPr/>
                    <a:lstStyle/>
                    <a:p>
                      <a:pPr>
                        <a:spcAft>
                          <a:spcPts val="0"/>
                        </a:spcAft>
                      </a:pPr>
                      <a:r>
                        <a:rPr lang="it-IT" sz="1100" dirty="0">
                          <a:effectLst/>
                          <a:latin typeface="Helvetica" panose="020B0604020202020204" pitchFamily="34" charset="0"/>
                          <a:ea typeface="Times New Roman" panose="02020603050405020304" pitchFamily="18" charset="0"/>
                          <a:cs typeface="Times New Roman" panose="02020603050405020304" pitchFamily="18" charset="0"/>
                        </a:rPr>
                        <a:t>Attore1/Voce over (solo per fiction e cortometraggio)</a:t>
                      </a:r>
                      <a:endParaRPr lang="it-IT" sz="1200" dirty="0">
                        <a:effectLst/>
                        <a:latin typeface="Palatino"/>
                        <a:ea typeface="Times New Roman" panose="02020603050405020304" pitchFamily="18" charset="0"/>
                        <a:cs typeface="Times New Roman" panose="020206030504050203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100">
                          <a:effectLst/>
                          <a:latin typeface="Helvetica" panose="020B0604020202020204" pitchFamily="34" charset="0"/>
                          <a:ea typeface="Times New Roman" panose="02020603050405020304" pitchFamily="18" charset="0"/>
                          <a:cs typeface="Times New Roman" panose="02020603050405020304" pitchFamily="18" charset="0"/>
                        </a:rPr>
                        <a:t>1</a:t>
                      </a:r>
                      <a:endParaRPr lang="it-IT" sz="1200">
                        <a:effectLst/>
                        <a:latin typeface="Palatino"/>
                        <a:ea typeface="Times New Roman" panose="02020603050405020304" pitchFamily="18" charset="0"/>
                        <a:cs typeface="Times New Roman" panose="020206030504050203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it-IT" sz="1100">
                          <a:effectLst/>
                          <a:latin typeface="Helvetica" panose="020B0604020202020204" pitchFamily="34" charset="0"/>
                          <a:ea typeface="Times New Roman" panose="02020603050405020304" pitchFamily="18" charset="0"/>
                          <a:cs typeface="Times New Roman" panose="02020603050405020304" pitchFamily="18" charset="0"/>
                        </a:rPr>
                        <a:t>Autore Storyboard</a:t>
                      </a:r>
                      <a:endParaRPr lang="it-IT" sz="1200">
                        <a:effectLst/>
                        <a:latin typeface="Palatino"/>
                        <a:ea typeface="Times New Roman" panose="02020603050405020304" pitchFamily="18" charset="0"/>
                        <a:cs typeface="Times New Roman" panose="020206030504050203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100">
                          <a:effectLst/>
                          <a:latin typeface="Helvetica" panose="020B0604020202020204" pitchFamily="34" charset="0"/>
                          <a:ea typeface="Times New Roman" panose="02020603050405020304" pitchFamily="18" charset="0"/>
                          <a:cs typeface="Times New Roman" panose="02020603050405020304" pitchFamily="18" charset="0"/>
                        </a:rPr>
                        <a:t>2</a:t>
                      </a:r>
                      <a:endParaRPr lang="it-IT" sz="1200">
                        <a:effectLst/>
                        <a:latin typeface="Palatino"/>
                        <a:ea typeface="Times New Roman" panose="02020603050405020304" pitchFamily="18" charset="0"/>
                        <a:cs typeface="Times New Roman" panose="020206030504050203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3902">
                <a:tc>
                  <a:txBody>
                    <a:bodyPr/>
                    <a:lstStyle/>
                    <a:p>
                      <a:pPr>
                        <a:spcAft>
                          <a:spcPts val="0"/>
                        </a:spcAft>
                      </a:pPr>
                      <a:r>
                        <a:rPr lang="it-IT" sz="1100" dirty="0">
                          <a:effectLst/>
                          <a:latin typeface="Helvetica" panose="020B0604020202020204" pitchFamily="34" charset="0"/>
                          <a:ea typeface="Times New Roman" panose="02020603050405020304" pitchFamily="18" charset="0"/>
                          <a:cs typeface="Times New Roman" panose="02020603050405020304" pitchFamily="18" charset="0"/>
                        </a:rPr>
                        <a:t>Attore 2/Voce over (solo per fiction e cortometraggio)</a:t>
                      </a:r>
                      <a:endParaRPr lang="it-IT" sz="1200" dirty="0">
                        <a:effectLst/>
                        <a:latin typeface="Palatino"/>
                        <a:ea typeface="Times New Roman" panose="02020603050405020304" pitchFamily="18" charset="0"/>
                        <a:cs typeface="Times New Roman" panose="020206030504050203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100">
                          <a:effectLst/>
                          <a:latin typeface="Helvetica" panose="020B0604020202020204" pitchFamily="34" charset="0"/>
                          <a:ea typeface="Times New Roman" panose="02020603050405020304" pitchFamily="18" charset="0"/>
                          <a:cs typeface="Times New Roman" panose="02020603050405020304" pitchFamily="18" charset="0"/>
                        </a:rPr>
                        <a:t>1</a:t>
                      </a:r>
                      <a:endParaRPr lang="it-IT" sz="1200">
                        <a:effectLst/>
                        <a:latin typeface="Palatino"/>
                        <a:ea typeface="Times New Roman" panose="02020603050405020304" pitchFamily="18" charset="0"/>
                        <a:cs typeface="Times New Roman" panose="020206030504050203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it-IT" sz="1100" dirty="0">
                          <a:effectLst/>
                          <a:latin typeface="Helvetica" panose="020B0604020202020204" pitchFamily="34" charset="0"/>
                          <a:ea typeface="Times New Roman" panose="02020603050405020304" pitchFamily="18" charset="0"/>
                          <a:cs typeface="Times New Roman" panose="02020603050405020304" pitchFamily="18" charset="0"/>
                        </a:rPr>
                        <a:t>Designer dei personaggi</a:t>
                      </a:r>
                      <a:endParaRPr lang="it-IT" sz="1200" dirty="0">
                        <a:effectLst/>
                        <a:latin typeface="Palatino"/>
                        <a:ea typeface="Times New Roman" panose="02020603050405020304" pitchFamily="18" charset="0"/>
                        <a:cs typeface="Times New Roman" panose="020206030504050203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100">
                          <a:effectLst/>
                          <a:latin typeface="Helvetica" panose="020B0604020202020204" pitchFamily="34" charset="0"/>
                          <a:ea typeface="Times New Roman" panose="02020603050405020304" pitchFamily="18" charset="0"/>
                          <a:cs typeface="Times New Roman" panose="02020603050405020304" pitchFamily="18" charset="0"/>
                        </a:rPr>
                        <a:t>2</a:t>
                      </a:r>
                      <a:endParaRPr lang="it-IT" sz="1200">
                        <a:effectLst/>
                        <a:latin typeface="Palatino"/>
                        <a:ea typeface="Times New Roman" panose="02020603050405020304" pitchFamily="18" charset="0"/>
                        <a:cs typeface="Times New Roman" panose="020206030504050203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1952">
                <a:tc>
                  <a:txBody>
                    <a:bodyPr/>
                    <a:lstStyle/>
                    <a:p>
                      <a:pPr>
                        <a:spcAft>
                          <a:spcPts val="0"/>
                        </a:spcAft>
                      </a:pPr>
                      <a:r>
                        <a:rPr lang="it-IT" sz="1100">
                          <a:effectLst/>
                          <a:latin typeface="Helvetica" panose="020B0604020202020204" pitchFamily="34" charset="0"/>
                          <a:ea typeface="Times New Roman" panose="02020603050405020304" pitchFamily="18" charset="0"/>
                          <a:cs typeface="Times New Roman" panose="02020603050405020304" pitchFamily="18" charset="0"/>
                        </a:rPr>
                        <a:t>Producer</a:t>
                      </a:r>
                      <a:endParaRPr lang="it-IT" sz="1200">
                        <a:effectLst/>
                        <a:latin typeface="Palatino"/>
                        <a:ea typeface="Times New Roman" panose="02020603050405020304" pitchFamily="18" charset="0"/>
                        <a:cs typeface="Times New Roman" panose="020206030504050203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100">
                          <a:effectLst/>
                          <a:latin typeface="Helvetica" panose="020B0604020202020204" pitchFamily="34" charset="0"/>
                          <a:ea typeface="Times New Roman" panose="02020603050405020304" pitchFamily="18" charset="0"/>
                          <a:cs typeface="Times New Roman" panose="02020603050405020304" pitchFamily="18" charset="0"/>
                        </a:rPr>
                        <a:t>3</a:t>
                      </a:r>
                      <a:endParaRPr lang="it-IT" sz="1200">
                        <a:effectLst/>
                        <a:latin typeface="Palatino"/>
                        <a:ea typeface="Times New Roman" panose="02020603050405020304" pitchFamily="18" charset="0"/>
                        <a:cs typeface="Times New Roman" panose="020206030504050203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it-IT" sz="1100">
                          <a:effectLst/>
                          <a:latin typeface="Helvetica" panose="020B0604020202020204" pitchFamily="34" charset="0"/>
                          <a:ea typeface="Times New Roman" panose="02020603050405020304" pitchFamily="18" charset="0"/>
                          <a:cs typeface="Times New Roman" panose="02020603050405020304" pitchFamily="18" charset="0"/>
                        </a:rPr>
                        <a:t>Supervisore Animazione</a:t>
                      </a:r>
                      <a:endParaRPr lang="it-IT" sz="1200">
                        <a:effectLst/>
                        <a:latin typeface="Palatino"/>
                        <a:ea typeface="Times New Roman" panose="02020603050405020304" pitchFamily="18" charset="0"/>
                        <a:cs typeface="Times New Roman" panose="020206030504050203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100">
                          <a:effectLst/>
                          <a:latin typeface="Helvetica" panose="020B0604020202020204" pitchFamily="34" charset="0"/>
                          <a:ea typeface="Times New Roman" panose="02020603050405020304" pitchFamily="18" charset="0"/>
                          <a:cs typeface="Times New Roman" panose="02020603050405020304" pitchFamily="18" charset="0"/>
                        </a:rPr>
                        <a:t>1</a:t>
                      </a:r>
                      <a:endParaRPr lang="it-IT" sz="1200">
                        <a:effectLst/>
                        <a:latin typeface="Palatino"/>
                        <a:ea typeface="Times New Roman" panose="02020603050405020304" pitchFamily="18" charset="0"/>
                        <a:cs typeface="Times New Roman" panose="020206030504050203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1952">
                <a:tc>
                  <a:txBody>
                    <a:bodyPr/>
                    <a:lstStyle/>
                    <a:p>
                      <a:pPr>
                        <a:spcAft>
                          <a:spcPts val="0"/>
                        </a:spcAft>
                      </a:pPr>
                      <a:r>
                        <a:rPr lang="it-IT" sz="1100" dirty="0">
                          <a:effectLst/>
                          <a:latin typeface="Helvetica" panose="020B0604020202020204" pitchFamily="34" charset="0"/>
                          <a:ea typeface="Times New Roman" panose="02020603050405020304" pitchFamily="18" charset="0"/>
                          <a:cs typeface="Times New Roman" panose="02020603050405020304" pitchFamily="18" charset="0"/>
                        </a:rPr>
                        <a:t>Direttore della fotografia</a:t>
                      </a:r>
                      <a:endParaRPr lang="it-IT" sz="1200" dirty="0">
                        <a:effectLst/>
                        <a:latin typeface="Palatino"/>
                        <a:ea typeface="Times New Roman" panose="02020603050405020304" pitchFamily="18" charset="0"/>
                        <a:cs typeface="Times New Roman" panose="020206030504050203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100">
                          <a:effectLst/>
                          <a:latin typeface="Helvetica" panose="020B0604020202020204" pitchFamily="34" charset="0"/>
                          <a:ea typeface="Times New Roman" panose="02020603050405020304" pitchFamily="18" charset="0"/>
                          <a:cs typeface="Times New Roman" panose="02020603050405020304" pitchFamily="18" charset="0"/>
                        </a:rPr>
                        <a:t>2</a:t>
                      </a:r>
                      <a:endParaRPr lang="it-IT" sz="1200">
                        <a:effectLst/>
                        <a:latin typeface="Palatino"/>
                        <a:ea typeface="Times New Roman" panose="02020603050405020304" pitchFamily="18" charset="0"/>
                        <a:cs typeface="Times New Roman" panose="020206030504050203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it-IT" sz="1100">
                          <a:effectLst/>
                          <a:latin typeface="Helvetica" panose="020B0604020202020204" pitchFamily="34" charset="0"/>
                          <a:ea typeface="Times New Roman" panose="02020603050405020304" pitchFamily="18" charset="0"/>
                          <a:cs typeface="Times New Roman" panose="02020603050405020304" pitchFamily="18" charset="0"/>
                        </a:rPr>
                        <a:t>Art Director</a:t>
                      </a:r>
                      <a:endParaRPr lang="it-IT" sz="1200">
                        <a:effectLst/>
                        <a:latin typeface="Palatino"/>
                        <a:ea typeface="Times New Roman" panose="02020603050405020304" pitchFamily="18" charset="0"/>
                        <a:cs typeface="Times New Roman" panose="020206030504050203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100">
                          <a:effectLst/>
                          <a:latin typeface="Helvetica" panose="020B0604020202020204" pitchFamily="34" charset="0"/>
                          <a:ea typeface="Times New Roman" panose="02020603050405020304" pitchFamily="18" charset="0"/>
                          <a:cs typeface="Times New Roman" panose="02020603050405020304" pitchFamily="18" charset="0"/>
                        </a:rPr>
                        <a:t>2</a:t>
                      </a:r>
                      <a:endParaRPr lang="it-IT" sz="1200">
                        <a:effectLst/>
                        <a:latin typeface="Palatino"/>
                        <a:ea typeface="Times New Roman" panose="02020603050405020304" pitchFamily="18" charset="0"/>
                        <a:cs typeface="Times New Roman" panose="020206030504050203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1952">
                <a:tc>
                  <a:txBody>
                    <a:bodyPr/>
                    <a:lstStyle/>
                    <a:p>
                      <a:pPr>
                        <a:spcAft>
                          <a:spcPts val="0"/>
                        </a:spcAft>
                      </a:pPr>
                      <a:r>
                        <a:rPr lang="it-IT" sz="1100">
                          <a:effectLst/>
                          <a:latin typeface="Helvetica" panose="020B0604020202020204" pitchFamily="34" charset="0"/>
                          <a:ea typeface="Times New Roman" panose="02020603050405020304" pitchFamily="18" charset="0"/>
                          <a:cs typeface="Times New Roman" panose="02020603050405020304" pitchFamily="18" charset="0"/>
                        </a:rPr>
                        <a:t>Montatore</a:t>
                      </a:r>
                      <a:endParaRPr lang="it-IT" sz="1200">
                        <a:effectLst/>
                        <a:latin typeface="Palatino"/>
                        <a:ea typeface="Times New Roman" panose="02020603050405020304" pitchFamily="18" charset="0"/>
                        <a:cs typeface="Times New Roman" panose="020206030504050203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100">
                          <a:effectLst/>
                          <a:latin typeface="Helvetica" panose="020B0604020202020204" pitchFamily="34" charset="0"/>
                          <a:ea typeface="Times New Roman" panose="02020603050405020304" pitchFamily="18" charset="0"/>
                          <a:cs typeface="Times New Roman" panose="02020603050405020304" pitchFamily="18" charset="0"/>
                        </a:rPr>
                        <a:t>2</a:t>
                      </a:r>
                      <a:endParaRPr lang="it-IT" sz="1200">
                        <a:effectLst/>
                        <a:latin typeface="Palatino"/>
                        <a:ea typeface="Times New Roman" panose="02020603050405020304" pitchFamily="18" charset="0"/>
                        <a:cs typeface="Times New Roman" panose="020206030504050203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it-IT" sz="1100">
                          <a:effectLst/>
                          <a:latin typeface="Helvetica" panose="020B0604020202020204" pitchFamily="34" charset="0"/>
                          <a:ea typeface="Times New Roman" panose="02020603050405020304" pitchFamily="18" charset="0"/>
                          <a:cs typeface="Times New Roman" panose="02020603050405020304" pitchFamily="18" charset="0"/>
                        </a:rPr>
                        <a:t>Producer</a:t>
                      </a:r>
                      <a:endParaRPr lang="it-IT" sz="1200">
                        <a:effectLst/>
                        <a:latin typeface="Palatino"/>
                        <a:ea typeface="Times New Roman" panose="02020603050405020304" pitchFamily="18" charset="0"/>
                        <a:cs typeface="Times New Roman" panose="020206030504050203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100">
                          <a:effectLst/>
                          <a:latin typeface="Helvetica" panose="020B0604020202020204" pitchFamily="34" charset="0"/>
                          <a:ea typeface="Times New Roman" panose="02020603050405020304" pitchFamily="18" charset="0"/>
                          <a:cs typeface="Times New Roman" panose="02020603050405020304" pitchFamily="18" charset="0"/>
                        </a:rPr>
                        <a:t>3</a:t>
                      </a:r>
                      <a:endParaRPr lang="it-IT" sz="1200">
                        <a:effectLst/>
                        <a:latin typeface="Palatino"/>
                        <a:ea typeface="Times New Roman" panose="02020603050405020304" pitchFamily="18" charset="0"/>
                        <a:cs typeface="Times New Roman" panose="020206030504050203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1952">
                <a:tc>
                  <a:txBody>
                    <a:bodyPr/>
                    <a:lstStyle/>
                    <a:p>
                      <a:pPr>
                        <a:spcAft>
                          <a:spcPts val="0"/>
                        </a:spcAft>
                      </a:pPr>
                      <a:r>
                        <a:rPr lang="it-IT" sz="1100">
                          <a:effectLst/>
                          <a:latin typeface="Helvetica" panose="020B0604020202020204" pitchFamily="34" charset="0"/>
                          <a:ea typeface="Times New Roman" panose="02020603050405020304" pitchFamily="18" charset="0"/>
                          <a:cs typeface="Times New Roman" panose="02020603050405020304" pitchFamily="18" charset="0"/>
                        </a:rPr>
                        <a:t>Suono di presa diretta</a:t>
                      </a:r>
                      <a:endParaRPr lang="it-IT" sz="1200">
                        <a:effectLst/>
                        <a:latin typeface="Palatino"/>
                        <a:ea typeface="Times New Roman" panose="02020603050405020304" pitchFamily="18" charset="0"/>
                        <a:cs typeface="Times New Roman" panose="020206030504050203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100">
                          <a:effectLst/>
                          <a:latin typeface="Helvetica" panose="020B0604020202020204" pitchFamily="34" charset="0"/>
                          <a:ea typeface="Times New Roman" panose="02020603050405020304" pitchFamily="18" charset="0"/>
                          <a:cs typeface="Times New Roman" panose="02020603050405020304" pitchFamily="18" charset="0"/>
                        </a:rPr>
                        <a:t>1</a:t>
                      </a:r>
                      <a:endParaRPr lang="it-IT" sz="1200">
                        <a:effectLst/>
                        <a:latin typeface="Palatino"/>
                        <a:ea typeface="Times New Roman" panose="02020603050405020304" pitchFamily="18" charset="0"/>
                        <a:cs typeface="Times New Roman" panose="020206030504050203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it-IT" sz="1100">
                          <a:effectLst/>
                          <a:latin typeface="Helvetica" panose="020B0604020202020204" pitchFamily="34" charset="0"/>
                          <a:ea typeface="Times New Roman" panose="02020603050405020304" pitchFamily="18" charset="0"/>
                          <a:cs typeface="Times New Roman" panose="02020603050405020304" pitchFamily="18" charset="0"/>
                        </a:rPr>
                        <a:t>Montatore</a:t>
                      </a:r>
                      <a:endParaRPr lang="it-IT" sz="1200">
                        <a:effectLst/>
                        <a:latin typeface="Palatino"/>
                        <a:ea typeface="Times New Roman" panose="02020603050405020304" pitchFamily="18" charset="0"/>
                        <a:cs typeface="Times New Roman" panose="020206030504050203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100">
                          <a:effectLst/>
                          <a:latin typeface="Helvetica" panose="020B0604020202020204" pitchFamily="34" charset="0"/>
                          <a:ea typeface="Times New Roman" panose="02020603050405020304" pitchFamily="18" charset="0"/>
                          <a:cs typeface="Times New Roman" panose="02020603050405020304" pitchFamily="18" charset="0"/>
                        </a:rPr>
                        <a:t>1</a:t>
                      </a:r>
                      <a:endParaRPr lang="it-IT" sz="1200">
                        <a:effectLst/>
                        <a:latin typeface="Palatino"/>
                        <a:ea typeface="Times New Roman" panose="02020603050405020304" pitchFamily="18" charset="0"/>
                        <a:cs typeface="Times New Roman" panose="020206030504050203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1952">
                <a:tc>
                  <a:txBody>
                    <a:bodyPr/>
                    <a:lstStyle/>
                    <a:p>
                      <a:pPr>
                        <a:spcAft>
                          <a:spcPts val="0"/>
                        </a:spcAft>
                      </a:pPr>
                      <a:r>
                        <a:rPr lang="it-IT" sz="1100" dirty="0">
                          <a:effectLst/>
                          <a:latin typeface="Helvetica" panose="020B0604020202020204" pitchFamily="34" charset="0"/>
                          <a:ea typeface="Times New Roman" panose="02020603050405020304" pitchFamily="18" charset="0"/>
                          <a:cs typeface="Times New Roman" panose="02020603050405020304" pitchFamily="18" charset="0"/>
                        </a:rPr>
                        <a:t>Luoghi delle riprese</a:t>
                      </a:r>
                      <a:endParaRPr lang="it-IT" sz="1200" dirty="0">
                        <a:effectLst/>
                        <a:latin typeface="Palatino"/>
                        <a:ea typeface="Times New Roman" panose="02020603050405020304" pitchFamily="18" charset="0"/>
                        <a:cs typeface="Times New Roman" panose="020206030504050203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100">
                          <a:effectLst/>
                          <a:latin typeface="Helvetica" panose="020B0604020202020204" pitchFamily="34" charset="0"/>
                          <a:ea typeface="Times New Roman" panose="02020603050405020304" pitchFamily="18" charset="0"/>
                          <a:cs typeface="Times New Roman" panose="02020603050405020304" pitchFamily="18" charset="0"/>
                        </a:rPr>
                        <a:t>2</a:t>
                      </a:r>
                      <a:endParaRPr lang="it-IT" sz="1200">
                        <a:effectLst/>
                        <a:latin typeface="Palatino"/>
                        <a:ea typeface="Times New Roman" panose="02020603050405020304" pitchFamily="18" charset="0"/>
                        <a:cs typeface="Times New Roman" panose="020206030504050203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it-IT" sz="1100">
                          <a:effectLst/>
                          <a:latin typeface="Helvetica" panose="020B0604020202020204" pitchFamily="34" charset="0"/>
                          <a:ea typeface="Times New Roman" panose="02020603050405020304" pitchFamily="18" charset="0"/>
                          <a:cs typeface="Times New Roman" panose="02020603050405020304" pitchFamily="18" charset="0"/>
                        </a:rPr>
                        <a:t>Suono </a:t>
                      </a:r>
                      <a:endParaRPr lang="it-IT" sz="1200">
                        <a:effectLst/>
                        <a:latin typeface="Palatino"/>
                        <a:ea typeface="Times New Roman" panose="02020603050405020304" pitchFamily="18" charset="0"/>
                        <a:cs typeface="Times New Roman" panose="020206030504050203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100">
                          <a:effectLst/>
                          <a:latin typeface="Helvetica" panose="020B0604020202020204" pitchFamily="34" charset="0"/>
                          <a:ea typeface="Times New Roman" panose="02020603050405020304" pitchFamily="18" charset="0"/>
                          <a:cs typeface="Times New Roman" panose="02020603050405020304" pitchFamily="18" charset="0"/>
                        </a:rPr>
                        <a:t>1</a:t>
                      </a:r>
                      <a:endParaRPr lang="it-IT" sz="1200">
                        <a:effectLst/>
                        <a:latin typeface="Palatino"/>
                        <a:ea typeface="Times New Roman" panose="02020603050405020304" pitchFamily="18" charset="0"/>
                        <a:cs typeface="Times New Roman" panose="020206030504050203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1952">
                <a:tc>
                  <a:txBody>
                    <a:bodyPr/>
                    <a:lstStyle/>
                    <a:p>
                      <a:pPr>
                        <a:spcAft>
                          <a:spcPts val="0"/>
                        </a:spcAft>
                      </a:pPr>
                      <a:r>
                        <a:rPr lang="it-IT" sz="1100">
                          <a:effectLst/>
                          <a:latin typeface="Helvetica" panose="020B0604020202020204" pitchFamily="34" charset="0"/>
                          <a:ea typeface="Times New Roman" panose="02020603050405020304" pitchFamily="18" charset="0"/>
                          <a:cs typeface="Times New Roman" panose="02020603050405020304" pitchFamily="18" charset="0"/>
                        </a:rPr>
                        <a:t>Laboratorio di postproduzione video</a:t>
                      </a:r>
                      <a:endParaRPr lang="it-IT" sz="1200">
                        <a:effectLst/>
                        <a:latin typeface="Palatino"/>
                        <a:ea typeface="Times New Roman" panose="02020603050405020304" pitchFamily="18" charset="0"/>
                        <a:cs typeface="Times New Roman" panose="020206030504050203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100">
                          <a:effectLst/>
                          <a:latin typeface="Helvetica" panose="020B0604020202020204" pitchFamily="34" charset="0"/>
                          <a:ea typeface="Times New Roman" panose="02020603050405020304" pitchFamily="18" charset="0"/>
                          <a:cs typeface="Times New Roman" panose="02020603050405020304" pitchFamily="18" charset="0"/>
                        </a:rPr>
                        <a:t>1</a:t>
                      </a:r>
                      <a:endParaRPr lang="it-IT" sz="1200">
                        <a:effectLst/>
                        <a:latin typeface="Palatino"/>
                        <a:ea typeface="Times New Roman" panose="02020603050405020304" pitchFamily="18" charset="0"/>
                        <a:cs typeface="Times New Roman" panose="020206030504050203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it-IT" sz="1100">
                          <a:effectLst/>
                          <a:latin typeface="Helvetica" panose="020B0604020202020204" pitchFamily="34" charset="0"/>
                          <a:ea typeface="Times New Roman" panose="02020603050405020304" pitchFamily="18" charset="0"/>
                          <a:cs typeface="Times New Roman" panose="02020603050405020304" pitchFamily="18" charset="0"/>
                        </a:rPr>
                        <a:t>Location Studio</a:t>
                      </a:r>
                      <a:endParaRPr lang="it-IT" sz="1200">
                        <a:effectLst/>
                        <a:latin typeface="Palatino"/>
                        <a:ea typeface="Times New Roman" panose="02020603050405020304" pitchFamily="18" charset="0"/>
                        <a:cs typeface="Times New Roman" panose="020206030504050203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100">
                          <a:effectLst/>
                          <a:latin typeface="Helvetica" panose="020B0604020202020204" pitchFamily="34" charset="0"/>
                          <a:ea typeface="Times New Roman" panose="02020603050405020304" pitchFamily="18" charset="0"/>
                          <a:cs typeface="Times New Roman" panose="02020603050405020304" pitchFamily="18" charset="0"/>
                        </a:rPr>
                        <a:t>1</a:t>
                      </a:r>
                      <a:endParaRPr lang="it-IT" sz="1200">
                        <a:effectLst/>
                        <a:latin typeface="Palatino"/>
                        <a:ea typeface="Times New Roman" panose="02020603050405020304" pitchFamily="18" charset="0"/>
                        <a:cs typeface="Times New Roman" panose="020206030504050203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3902">
                <a:tc>
                  <a:txBody>
                    <a:bodyPr/>
                    <a:lstStyle/>
                    <a:p>
                      <a:pPr>
                        <a:spcAft>
                          <a:spcPts val="0"/>
                        </a:spcAft>
                      </a:pPr>
                      <a:r>
                        <a:rPr lang="it-IT" sz="1100">
                          <a:effectLst/>
                          <a:latin typeface="Helvetica" panose="020B0604020202020204" pitchFamily="34" charset="0"/>
                          <a:ea typeface="Times New Roman" panose="02020603050405020304" pitchFamily="18" charset="0"/>
                          <a:cs typeface="Times New Roman" panose="02020603050405020304" pitchFamily="18" charset="0"/>
                        </a:rPr>
                        <a:t>Laboratorio di postproduzione audio</a:t>
                      </a:r>
                      <a:endParaRPr lang="it-IT" sz="1200">
                        <a:effectLst/>
                        <a:latin typeface="Palatino"/>
                        <a:ea typeface="Times New Roman" panose="02020603050405020304" pitchFamily="18" charset="0"/>
                        <a:cs typeface="Times New Roman" panose="020206030504050203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100">
                          <a:effectLst/>
                          <a:latin typeface="Helvetica" panose="020B0604020202020204" pitchFamily="34" charset="0"/>
                          <a:ea typeface="Times New Roman" panose="02020603050405020304" pitchFamily="18" charset="0"/>
                          <a:cs typeface="Times New Roman" panose="02020603050405020304" pitchFamily="18" charset="0"/>
                        </a:rPr>
                        <a:t>1</a:t>
                      </a:r>
                      <a:endParaRPr lang="it-IT" sz="1200">
                        <a:effectLst/>
                        <a:latin typeface="Palatino"/>
                        <a:ea typeface="Times New Roman" panose="02020603050405020304" pitchFamily="18" charset="0"/>
                        <a:cs typeface="Times New Roman" panose="020206030504050203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it-IT" sz="1100" dirty="0">
                          <a:effectLst/>
                          <a:latin typeface="Helvetica" panose="020B0604020202020204" pitchFamily="34" charset="0"/>
                          <a:ea typeface="Times New Roman" panose="02020603050405020304" pitchFamily="18" charset="0"/>
                          <a:cs typeface="Times New Roman" panose="02020603050405020304" pitchFamily="18" charset="0"/>
                        </a:rPr>
                        <a:t>Laboratorio di postproduzione audio</a:t>
                      </a:r>
                      <a:endParaRPr lang="it-IT" sz="1200" dirty="0">
                        <a:effectLst/>
                        <a:latin typeface="Palatino"/>
                        <a:ea typeface="Times New Roman" panose="02020603050405020304" pitchFamily="18" charset="0"/>
                        <a:cs typeface="Times New Roman" panose="020206030504050203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100">
                          <a:effectLst/>
                          <a:latin typeface="Helvetica" panose="020B0604020202020204" pitchFamily="34" charset="0"/>
                          <a:ea typeface="Times New Roman" panose="02020603050405020304" pitchFamily="18" charset="0"/>
                          <a:cs typeface="Times New Roman" panose="02020603050405020304" pitchFamily="18" charset="0"/>
                        </a:rPr>
                        <a:t>1</a:t>
                      </a:r>
                      <a:endParaRPr lang="it-IT" sz="1200">
                        <a:effectLst/>
                        <a:latin typeface="Palatino"/>
                        <a:ea typeface="Times New Roman" panose="02020603050405020304" pitchFamily="18" charset="0"/>
                        <a:cs typeface="Times New Roman" panose="020206030504050203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4247">
                <a:tc>
                  <a:txBody>
                    <a:bodyPr/>
                    <a:lstStyle/>
                    <a:p>
                      <a:pPr>
                        <a:spcAft>
                          <a:spcPts val="0"/>
                        </a:spcAft>
                      </a:pPr>
                      <a:r>
                        <a:rPr lang="it-IT" sz="1100" b="1" dirty="0">
                          <a:effectLst/>
                          <a:latin typeface="Helvetica" panose="020B0604020202020204" pitchFamily="34" charset="0"/>
                          <a:ea typeface="Times New Roman" panose="02020603050405020304" pitchFamily="18" charset="0"/>
                          <a:cs typeface="Times New Roman" panose="02020603050405020304" pitchFamily="18" charset="0"/>
                        </a:rPr>
                        <a:t>Totale</a:t>
                      </a:r>
                      <a:endParaRPr lang="it-IT" sz="1200" dirty="0">
                        <a:effectLst/>
                        <a:latin typeface="Palatino"/>
                        <a:ea typeface="Times New Roman" panose="02020603050405020304" pitchFamily="18" charset="0"/>
                        <a:cs typeface="Times New Roman" panose="020206030504050203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100" b="1">
                          <a:effectLst/>
                          <a:latin typeface="Helvetica" panose="020B0604020202020204" pitchFamily="34" charset="0"/>
                          <a:ea typeface="Times New Roman" panose="02020603050405020304" pitchFamily="18" charset="0"/>
                          <a:cs typeface="Times New Roman" panose="02020603050405020304" pitchFamily="18" charset="0"/>
                        </a:rPr>
                        <a:t>21 (19)</a:t>
                      </a:r>
                      <a:endParaRPr lang="it-IT" sz="1200">
                        <a:effectLst/>
                        <a:latin typeface="Palatino"/>
                        <a:ea typeface="Times New Roman" panose="02020603050405020304" pitchFamily="18" charset="0"/>
                        <a:cs typeface="Times New Roman" panose="020206030504050203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it-IT" sz="1100" b="1">
                          <a:effectLst/>
                          <a:latin typeface="Helvetica" panose="020B0604020202020204" pitchFamily="34" charset="0"/>
                          <a:ea typeface="Times New Roman" panose="02020603050405020304" pitchFamily="18" charset="0"/>
                          <a:cs typeface="Times New Roman" panose="02020603050405020304" pitchFamily="18" charset="0"/>
                        </a:rPr>
                        <a:t>Totale</a:t>
                      </a:r>
                      <a:endParaRPr lang="it-IT" sz="1200">
                        <a:effectLst/>
                        <a:latin typeface="Palatino"/>
                        <a:ea typeface="Times New Roman" panose="02020603050405020304" pitchFamily="18" charset="0"/>
                        <a:cs typeface="Times New Roman" panose="020206030504050203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100" b="1" dirty="0">
                          <a:effectLst/>
                          <a:latin typeface="Helvetica" panose="020B0604020202020204" pitchFamily="34" charset="0"/>
                          <a:ea typeface="Times New Roman" panose="02020603050405020304" pitchFamily="18" charset="0"/>
                          <a:cs typeface="Times New Roman" panose="02020603050405020304" pitchFamily="18" charset="0"/>
                        </a:rPr>
                        <a:t>21</a:t>
                      </a:r>
                      <a:endParaRPr lang="it-IT" sz="1200" dirty="0">
                        <a:effectLst/>
                        <a:latin typeface="Palatino"/>
                        <a:ea typeface="Times New Roman" panose="02020603050405020304" pitchFamily="18" charset="0"/>
                        <a:cs typeface="Times New Roman" panose="020206030504050203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1345" name="Rectangle 8"/>
          <p:cNvSpPr>
            <a:spLocks noChangeArrowheads="1"/>
          </p:cNvSpPr>
          <p:nvPr/>
        </p:nvSpPr>
        <p:spPr bwMode="auto">
          <a:xfrm>
            <a:off x="15875" y="2354263"/>
            <a:ext cx="11969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4200">
                <a:solidFill>
                  <a:schemeClr val="tx1"/>
                </a:solidFill>
                <a:latin typeface="Arial" panose="020B0604020202020204" pitchFamily="34" charset="0"/>
              </a:defRPr>
            </a:lvl1pPr>
            <a:lvl2pPr marL="742950" indent="-285750">
              <a:defRPr sz="4200">
                <a:solidFill>
                  <a:schemeClr val="tx1"/>
                </a:solidFill>
                <a:latin typeface="Arial" panose="020B0604020202020204" pitchFamily="34" charset="0"/>
              </a:defRPr>
            </a:lvl2pPr>
            <a:lvl3pPr marL="1143000" indent="-228600">
              <a:defRPr sz="4200">
                <a:solidFill>
                  <a:schemeClr val="tx1"/>
                </a:solidFill>
                <a:latin typeface="Arial" panose="020B0604020202020204" pitchFamily="34" charset="0"/>
              </a:defRPr>
            </a:lvl3pPr>
            <a:lvl4pPr marL="1600200" indent="-228600">
              <a:defRPr sz="4200">
                <a:solidFill>
                  <a:schemeClr val="tx1"/>
                </a:solidFill>
                <a:latin typeface="Arial" panose="020B0604020202020204" pitchFamily="34" charset="0"/>
              </a:defRPr>
            </a:lvl4pPr>
            <a:lvl5pPr marL="2057400" indent="-228600">
              <a:defRPr sz="4200">
                <a:solidFill>
                  <a:schemeClr val="tx1"/>
                </a:solidFill>
                <a:latin typeface="Arial" panose="020B0604020202020204" pitchFamily="34" charset="0"/>
              </a:defRPr>
            </a:lvl5pPr>
            <a:lvl6pPr marL="2514600" indent="-228600" eaLnBrk="0" fontAlgn="base" hangingPunct="0">
              <a:spcBef>
                <a:spcPct val="0"/>
              </a:spcBef>
              <a:spcAft>
                <a:spcPct val="0"/>
              </a:spcAft>
              <a:defRPr sz="4200">
                <a:solidFill>
                  <a:schemeClr val="tx1"/>
                </a:solidFill>
                <a:latin typeface="Arial" panose="020B0604020202020204" pitchFamily="34" charset="0"/>
              </a:defRPr>
            </a:lvl6pPr>
            <a:lvl7pPr marL="2971800" indent="-228600" eaLnBrk="0" fontAlgn="base" hangingPunct="0">
              <a:spcBef>
                <a:spcPct val="0"/>
              </a:spcBef>
              <a:spcAft>
                <a:spcPct val="0"/>
              </a:spcAft>
              <a:defRPr sz="4200">
                <a:solidFill>
                  <a:schemeClr val="tx1"/>
                </a:solidFill>
                <a:latin typeface="Arial" panose="020B0604020202020204" pitchFamily="34" charset="0"/>
              </a:defRPr>
            </a:lvl7pPr>
            <a:lvl8pPr marL="3429000" indent="-228600" eaLnBrk="0" fontAlgn="base" hangingPunct="0">
              <a:spcBef>
                <a:spcPct val="0"/>
              </a:spcBef>
              <a:spcAft>
                <a:spcPct val="0"/>
              </a:spcAft>
              <a:defRPr sz="4200">
                <a:solidFill>
                  <a:schemeClr val="tx1"/>
                </a:solidFill>
                <a:latin typeface="Arial" panose="020B0604020202020204" pitchFamily="34" charset="0"/>
              </a:defRPr>
            </a:lvl8pPr>
            <a:lvl9pPr marL="3886200" indent="-228600" eaLnBrk="0" fontAlgn="base" hangingPunct="0">
              <a:spcBef>
                <a:spcPct val="0"/>
              </a:spcBef>
              <a:spcAft>
                <a:spcPct val="0"/>
              </a:spcAft>
              <a:defRPr sz="4200">
                <a:solidFill>
                  <a:schemeClr val="tx1"/>
                </a:solidFill>
                <a:latin typeface="Arial" panose="020B0604020202020204" pitchFamily="34" charset="0"/>
              </a:defRPr>
            </a:lvl9pPr>
          </a:lstStyle>
          <a:p>
            <a:pPr eaLnBrk="1" hangingPunct="1"/>
            <a:endParaRPr lang="it-IT" altLang="it-IT"/>
          </a:p>
        </p:txBody>
      </p:sp>
    </p:spTree>
    <p:extLst>
      <p:ext uri="{BB962C8B-B14F-4D97-AF65-F5344CB8AC3E}">
        <p14:creationId xmlns:p14="http://schemas.microsoft.com/office/powerpoint/2010/main" val="2991687725"/>
      </p:ext>
    </p:extLst>
  </p:cSld>
  <p:clrMapOvr>
    <a:masterClrMapping/>
  </p:clrMapOvr>
  <p:transition spd="med">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1052736"/>
            <a:ext cx="8058150" cy="720080"/>
          </a:xfrm>
        </p:spPr>
        <p:txBody>
          <a:bodyPr/>
          <a:lstStyle/>
          <a:p>
            <a:pPr eaLnBrk="1" hangingPunct="1"/>
            <a:r>
              <a:rPr lang="en-GB" altLang="it-IT" sz="1800" i="1" dirty="0" smtClean="0"/>
              <a:t/>
            </a:r>
            <a:br>
              <a:rPr lang="en-GB" altLang="it-IT" sz="1800" i="1" dirty="0" smtClean="0"/>
            </a:br>
            <a:r>
              <a:rPr lang="en-GB" altLang="it-IT" sz="1800" i="1" dirty="0"/>
              <a:t/>
            </a:r>
            <a:br>
              <a:rPr lang="en-GB" altLang="it-IT" sz="1800" i="1" dirty="0"/>
            </a:br>
            <a:r>
              <a:rPr lang="en-GB" altLang="it-IT" sz="1800" i="1" dirty="0" smtClean="0"/>
              <a:t/>
            </a:r>
            <a:br>
              <a:rPr lang="en-GB" altLang="it-IT" sz="1800" i="1" dirty="0" smtClean="0"/>
            </a:br>
            <a:r>
              <a:rPr lang="en-GB" altLang="it-IT" sz="1800" i="1" dirty="0"/>
              <a:t/>
            </a:r>
            <a:br>
              <a:rPr lang="en-GB" altLang="it-IT" sz="1800" i="1" dirty="0"/>
            </a:br>
            <a:r>
              <a:rPr lang="en-GB" altLang="it-IT" sz="1800" i="1" dirty="0" smtClean="0"/>
              <a:t/>
            </a:r>
            <a:br>
              <a:rPr lang="en-GB" altLang="it-IT" sz="1800" i="1" dirty="0" smtClean="0"/>
            </a:br>
            <a:r>
              <a:rPr lang="en-GB" altLang="it-IT" sz="1800" i="1" dirty="0"/>
              <a:t/>
            </a:r>
            <a:br>
              <a:rPr lang="en-GB" altLang="it-IT" sz="1800" i="1" dirty="0"/>
            </a:br>
            <a:r>
              <a:rPr lang="en-GB" altLang="it-IT" sz="1800" i="1" dirty="0" smtClean="0"/>
              <a:t/>
            </a:r>
            <a:br>
              <a:rPr lang="en-GB" altLang="it-IT" sz="1800" i="1" dirty="0" smtClean="0"/>
            </a:br>
            <a:r>
              <a:rPr lang="it-IT" altLang="it-IT" sz="2000" i="1" dirty="0" smtClean="0"/>
              <a:t>TRAINING</a:t>
            </a:r>
            <a:r>
              <a:rPr lang="it-IT" altLang="it-IT" sz="2000" i="1" dirty="0"/>
              <a:t/>
            </a:r>
            <a:br>
              <a:rPr lang="it-IT" altLang="it-IT" sz="2000" i="1" dirty="0"/>
            </a:br>
            <a:r>
              <a:rPr lang="en-US" altLang="it-IT" sz="2000" i="1" dirty="0" smtClean="0"/>
              <a:t>to </a:t>
            </a:r>
            <a:r>
              <a:rPr lang="en-US" altLang="it-IT" sz="2000" i="1" dirty="0"/>
              <a:t>encourage the participation to national and international courses for audiovisual professionals.</a:t>
            </a:r>
            <a:br>
              <a:rPr lang="en-US" altLang="it-IT" sz="2000" i="1" dirty="0"/>
            </a:br>
            <a:r>
              <a:rPr lang="en-US" altLang="it-IT" sz="2000" i="1" dirty="0"/>
              <a:t>The application can be presented from a company (for a collaborator) or directly from a </a:t>
            </a:r>
            <a:r>
              <a:rPr lang="en-US" altLang="it-IT" sz="2000" i="1" dirty="0" smtClean="0"/>
              <a:t>professional.</a:t>
            </a:r>
            <a:br>
              <a:rPr lang="en-US" altLang="it-IT" sz="2000" i="1" dirty="0" smtClean="0"/>
            </a:br>
            <a:r>
              <a:rPr lang="en-US" altLang="it-IT" sz="2000" i="1" dirty="0" smtClean="0"/>
              <a:t>F</a:t>
            </a:r>
            <a:r>
              <a:rPr lang="it-IT" altLang="it-IT" sz="2000" i="1" dirty="0" err="1" smtClean="0"/>
              <a:t>inancial</a:t>
            </a:r>
            <a:r>
              <a:rPr lang="it-IT" altLang="it-IT" sz="2000" i="1" dirty="0" smtClean="0"/>
              <a:t> </a:t>
            </a:r>
            <a:r>
              <a:rPr lang="it-IT" altLang="it-IT" sz="2000" i="1" dirty="0" err="1"/>
              <a:t>support</a:t>
            </a:r>
            <a:r>
              <a:rPr lang="it-IT" altLang="it-IT" sz="2000" i="1" dirty="0"/>
              <a:t>:</a:t>
            </a:r>
            <a:r>
              <a:rPr lang="it-IT" altLang="it-IT" sz="4400" i="1" dirty="0">
                <a:solidFill>
                  <a:srgbClr val="6600CC"/>
                </a:solidFill>
                <a:latin typeface="Arial Narrow" panose="020B0606020202030204" pitchFamily="34" charset="0"/>
              </a:rPr>
              <a:t> </a:t>
            </a:r>
            <a:endParaRPr lang="it-IT" sz="1800" dirty="0"/>
          </a:p>
        </p:txBody>
      </p:sp>
      <p:sp>
        <p:nvSpPr>
          <p:cNvPr id="3" name="Segnaposto contenuto 2"/>
          <p:cNvSpPr>
            <a:spLocks noGrp="1"/>
          </p:cNvSpPr>
          <p:nvPr>
            <p:ph idx="1"/>
          </p:nvPr>
        </p:nvSpPr>
        <p:spPr>
          <a:xfrm>
            <a:off x="400050" y="1844824"/>
            <a:ext cx="8058150" cy="3505200"/>
          </a:xfrm>
        </p:spPr>
        <p:txBody>
          <a:bodyPr/>
          <a:lstStyle/>
          <a:p>
            <a:pPr eaLnBrk="1" hangingPunct="1">
              <a:lnSpc>
                <a:spcPct val="150000"/>
              </a:lnSpc>
              <a:buFontTx/>
              <a:buNone/>
            </a:pPr>
            <a:endParaRPr lang="it-IT" altLang="it-IT" sz="1600" b="1" i="1" dirty="0" smtClean="0">
              <a:solidFill>
                <a:srgbClr val="6600CC"/>
              </a:solidFill>
              <a:latin typeface="Abadi MT Condensed Light" pitchFamily="34" charset="0"/>
            </a:endParaRPr>
          </a:p>
          <a:p>
            <a:pPr eaLnBrk="1" hangingPunct="1">
              <a:lnSpc>
                <a:spcPct val="150000"/>
              </a:lnSpc>
              <a:buFontTx/>
              <a:buNone/>
            </a:pPr>
            <a:endParaRPr lang="en-US" altLang="it-IT" sz="1600" b="1" i="1" u="sng" dirty="0"/>
          </a:p>
          <a:p>
            <a:pPr eaLnBrk="1" hangingPunct="1">
              <a:lnSpc>
                <a:spcPct val="150000"/>
              </a:lnSpc>
              <a:buFontTx/>
              <a:buNone/>
            </a:pPr>
            <a:endParaRPr lang="en-US" altLang="it-IT" sz="1600" b="1" i="1" u="sng" dirty="0" smtClean="0"/>
          </a:p>
          <a:p>
            <a:pPr eaLnBrk="1" fontAlgn="auto" hangingPunct="1">
              <a:spcAft>
                <a:spcPts val="0"/>
              </a:spcAft>
              <a:defRPr/>
            </a:pPr>
            <a:endParaRPr lang="en-US" altLang="it-IT" sz="1600" i="1" dirty="0" smtClean="0"/>
          </a:p>
          <a:p>
            <a:pPr eaLnBrk="1" fontAlgn="auto" hangingPunct="1">
              <a:spcAft>
                <a:spcPts val="0"/>
              </a:spcAft>
              <a:defRPr/>
            </a:pPr>
            <a:endParaRPr lang="en-US" altLang="it-IT" sz="1600" i="1" dirty="0"/>
          </a:p>
          <a:p>
            <a:pPr eaLnBrk="1" fontAlgn="auto" hangingPunct="1">
              <a:spcAft>
                <a:spcPts val="0"/>
              </a:spcAft>
              <a:defRPr/>
            </a:pPr>
            <a:r>
              <a:rPr lang="en-US" altLang="it-IT" sz="1600" i="1" dirty="0" smtClean="0"/>
              <a:t>Up </a:t>
            </a:r>
            <a:r>
              <a:rPr lang="en-US" altLang="it-IT" sz="1600" i="1" dirty="0"/>
              <a:t>to 50% of total costs (company for a collaborator)</a:t>
            </a:r>
          </a:p>
          <a:p>
            <a:pPr eaLnBrk="1" fontAlgn="auto" hangingPunct="1">
              <a:spcAft>
                <a:spcPts val="0"/>
              </a:spcAft>
              <a:buFontTx/>
              <a:buNone/>
              <a:defRPr/>
            </a:pPr>
            <a:endParaRPr lang="en-US" altLang="it-IT" sz="1600" i="1" dirty="0"/>
          </a:p>
          <a:p>
            <a:pPr eaLnBrk="1" fontAlgn="auto" hangingPunct="1">
              <a:spcAft>
                <a:spcPts val="0"/>
              </a:spcAft>
              <a:defRPr/>
            </a:pPr>
            <a:r>
              <a:rPr lang="en-US" altLang="it-IT" sz="1600" i="1" dirty="0"/>
              <a:t>Up to 90% of total costs (scholarship for a professional)</a:t>
            </a:r>
          </a:p>
          <a:p>
            <a:pPr eaLnBrk="1" fontAlgn="auto" hangingPunct="1">
              <a:lnSpc>
                <a:spcPct val="80000"/>
              </a:lnSpc>
              <a:spcAft>
                <a:spcPts val="0"/>
              </a:spcAft>
              <a:buFontTx/>
              <a:buNone/>
              <a:defRPr/>
            </a:pPr>
            <a:endParaRPr lang="it-IT" altLang="it-IT" sz="800" dirty="0">
              <a:solidFill>
                <a:srgbClr val="000000"/>
              </a:solidFill>
            </a:endParaRPr>
          </a:p>
          <a:p>
            <a:pPr eaLnBrk="1" hangingPunct="1">
              <a:lnSpc>
                <a:spcPct val="150000"/>
              </a:lnSpc>
              <a:buFontTx/>
              <a:buNone/>
            </a:pPr>
            <a:endParaRPr lang="en-US" altLang="it-IT" sz="1600" b="1" i="1" u="sng" dirty="0"/>
          </a:p>
          <a:p>
            <a:pPr eaLnBrk="1" hangingPunct="1">
              <a:lnSpc>
                <a:spcPct val="150000"/>
              </a:lnSpc>
              <a:buFontTx/>
              <a:buNone/>
            </a:pPr>
            <a:endParaRPr lang="en-US" altLang="it-IT" sz="1600" b="1" i="1" u="sng" dirty="0" smtClean="0"/>
          </a:p>
          <a:p>
            <a:pPr eaLnBrk="1" hangingPunct="1">
              <a:lnSpc>
                <a:spcPct val="150000"/>
              </a:lnSpc>
              <a:buFontTx/>
              <a:buNone/>
            </a:pPr>
            <a:endParaRPr lang="en-US" altLang="it-IT" sz="1600" b="1" i="1" u="sng" dirty="0"/>
          </a:p>
          <a:p>
            <a:pPr eaLnBrk="1" hangingPunct="1">
              <a:lnSpc>
                <a:spcPct val="150000"/>
              </a:lnSpc>
              <a:buFontTx/>
              <a:buNone/>
            </a:pPr>
            <a:endParaRPr lang="it-IT" altLang="it-IT" sz="1600" b="1" i="1" dirty="0">
              <a:solidFill>
                <a:srgbClr val="6600CC"/>
              </a:solidFill>
              <a:latin typeface="Abadi MT Condensed Light" pitchFamily="34" charset="0"/>
            </a:endParaRPr>
          </a:p>
        </p:txBody>
      </p:sp>
    </p:spTree>
    <p:extLst>
      <p:ext uri="{BB962C8B-B14F-4D97-AF65-F5344CB8AC3E}">
        <p14:creationId xmlns:p14="http://schemas.microsoft.com/office/powerpoint/2010/main" val="1393207340"/>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err="1" smtClean="0"/>
              <a:t>Grants</a:t>
            </a:r>
            <a:r>
              <a:rPr lang="it-IT" sz="2800" dirty="0" smtClean="0"/>
              <a:t> (</a:t>
            </a:r>
            <a:r>
              <a:rPr lang="it-IT" sz="2800" dirty="0" err="1" smtClean="0"/>
              <a:t>Regional</a:t>
            </a:r>
            <a:r>
              <a:rPr lang="it-IT" sz="2800" dirty="0" smtClean="0"/>
              <a:t> Law 6 </a:t>
            </a:r>
            <a:r>
              <a:rPr lang="it-IT" sz="2800" dirty="0" err="1" smtClean="0"/>
              <a:t>November</a:t>
            </a:r>
            <a:r>
              <a:rPr lang="it-IT" sz="2800" dirty="0" smtClean="0"/>
              <a:t> 2006, n.21 – </a:t>
            </a:r>
            <a:r>
              <a:rPr lang="it-IT" sz="2800" dirty="0" err="1" smtClean="0"/>
              <a:t>Regulation</a:t>
            </a:r>
            <a:r>
              <a:rPr lang="it-IT" sz="2800" dirty="0" smtClean="0"/>
              <a:t> 22 </a:t>
            </a:r>
            <a:r>
              <a:rPr lang="it-IT" sz="2800" dirty="0" err="1" smtClean="0"/>
              <a:t>September</a:t>
            </a:r>
            <a:r>
              <a:rPr lang="it-IT" sz="2800" dirty="0" smtClean="0"/>
              <a:t> 2015, n.196)</a:t>
            </a:r>
            <a:endParaRPr lang="it-IT" sz="2800" dirty="0"/>
          </a:p>
        </p:txBody>
      </p:sp>
      <p:sp>
        <p:nvSpPr>
          <p:cNvPr id="3" name="Segnaposto contenuto 2"/>
          <p:cNvSpPr>
            <a:spLocks noGrp="1"/>
          </p:cNvSpPr>
          <p:nvPr>
            <p:ph idx="1"/>
          </p:nvPr>
        </p:nvSpPr>
        <p:spPr>
          <a:xfrm>
            <a:off x="400050" y="1916832"/>
            <a:ext cx="8058150" cy="3569568"/>
          </a:xfrm>
        </p:spPr>
        <p:txBody>
          <a:bodyPr/>
          <a:lstStyle/>
          <a:p>
            <a:pPr algn="just"/>
            <a:r>
              <a:rPr lang="it-IT" sz="2200" dirty="0" smtClean="0"/>
              <a:t>3 </a:t>
            </a:r>
            <a:r>
              <a:rPr lang="it-IT" sz="2200" dirty="0" err="1" smtClean="0"/>
              <a:t>Calls</a:t>
            </a:r>
            <a:r>
              <a:rPr lang="it-IT" sz="2200" dirty="0" smtClean="0"/>
              <a:t> </a:t>
            </a:r>
            <a:r>
              <a:rPr lang="it-IT" sz="2200" dirty="0" err="1" smtClean="0"/>
              <a:t>every</a:t>
            </a:r>
            <a:r>
              <a:rPr lang="it-IT" sz="2200" dirty="0" smtClean="0"/>
              <a:t> </a:t>
            </a:r>
            <a:r>
              <a:rPr lang="it-IT" sz="2200" dirty="0" err="1" smtClean="0"/>
              <a:t>year</a:t>
            </a:r>
            <a:r>
              <a:rPr lang="it-IT" sz="2200" dirty="0" smtClean="0"/>
              <a:t> (in </a:t>
            </a:r>
            <a:r>
              <a:rPr lang="it-IT" sz="2200" dirty="0" err="1" smtClean="0"/>
              <a:t>every</a:t>
            </a:r>
            <a:r>
              <a:rPr lang="it-IT" sz="2200" dirty="0" smtClean="0"/>
              <a:t> </a:t>
            </a:r>
            <a:r>
              <a:rPr lang="it-IT" sz="2200" dirty="0" err="1" smtClean="0"/>
              <a:t>sector</a:t>
            </a:r>
            <a:r>
              <a:rPr lang="it-IT" sz="2200" dirty="0"/>
              <a:t>:</a:t>
            </a:r>
            <a:r>
              <a:rPr lang="it-IT" sz="2200" dirty="0" smtClean="0"/>
              <a:t> </a:t>
            </a:r>
            <a:r>
              <a:rPr lang="it-IT" sz="2200" dirty="0" err="1" smtClean="0"/>
              <a:t>development</a:t>
            </a:r>
            <a:r>
              <a:rPr lang="it-IT" sz="2200" dirty="0" smtClean="0"/>
              <a:t>, </a:t>
            </a:r>
            <a:r>
              <a:rPr lang="it-IT" sz="2200" dirty="0" err="1" smtClean="0"/>
              <a:t>distribution</a:t>
            </a:r>
            <a:r>
              <a:rPr lang="it-IT" sz="2200" dirty="0" smtClean="0"/>
              <a:t> and training)</a:t>
            </a:r>
          </a:p>
          <a:p>
            <a:pPr algn="just"/>
            <a:r>
              <a:rPr lang="it-IT" sz="2200" dirty="0" smtClean="0"/>
              <a:t>22 </a:t>
            </a:r>
            <a:r>
              <a:rPr lang="it-IT" sz="2200" dirty="0" err="1" smtClean="0"/>
              <a:t>Calls</a:t>
            </a:r>
            <a:r>
              <a:rPr lang="it-IT" sz="2200" dirty="0" smtClean="0"/>
              <a:t> from </a:t>
            </a:r>
            <a:r>
              <a:rPr lang="it-IT" sz="2200" dirty="0" err="1" smtClean="0"/>
              <a:t>June</a:t>
            </a:r>
            <a:r>
              <a:rPr lang="it-IT" sz="2200" dirty="0" smtClean="0"/>
              <a:t> 2007</a:t>
            </a:r>
          </a:p>
          <a:p>
            <a:pPr algn="just"/>
            <a:r>
              <a:rPr lang="it-IT" sz="2200" dirty="0" smtClean="0"/>
              <a:t>Total </a:t>
            </a:r>
            <a:r>
              <a:rPr lang="it-IT" sz="2200" dirty="0" err="1" smtClean="0"/>
              <a:t>amount</a:t>
            </a:r>
            <a:r>
              <a:rPr lang="it-IT" sz="2200" dirty="0" smtClean="0"/>
              <a:t> of </a:t>
            </a:r>
            <a:r>
              <a:rPr lang="it-IT" sz="2200" dirty="0" err="1" smtClean="0"/>
              <a:t>grants</a:t>
            </a:r>
            <a:r>
              <a:rPr lang="it-IT" sz="2200" dirty="0" smtClean="0"/>
              <a:t> from </a:t>
            </a:r>
            <a:r>
              <a:rPr lang="it-IT" sz="2200" dirty="0" err="1" smtClean="0"/>
              <a:t>June</a:t>
            </a:r>
            <a:r>
              <a:rPr lang="it-IT" sz="2200" dirty="0" smtClean="0"/>
              <a:t> 2007 (1st Call) to </a:t>
            </a:r>
            <a:r>
              <a:rPr lang="it-IT" sz="2200" dirty="0" err="1" smtClean="0"/>
              <a:t>June</a:t>
            </a:r>
            <a:r>
              <a:rPr lang="it-IT" sz="2200" dirty="0" smtClean="0"/>
              <a:t> 2017 (21st Call): euro 5.532.201,81</a:t>
            </a:r>
          </a:p>
          <a:p>
            <a:pPr algn="just"/>
            <a:r>
              <a:rPr lang="it-IT" sz="2200" dirty="0"/>
              <a:t>[</a:t>
            </a:r>
            <a:r>
              <a:rPr lang="it-IT" sz="2200" dirty="0" smtClean="0"/>
              <a:t>for </a:t>
            </a:r>
            <a:r>
              <a:rPr lang="it-IT" sz="2200" dirty="0" err="1" smtClean="0"/>
              <a:t>example</a:t>
            </a:r>
            <a:r>
              <a:rPr lang="it-IT" sz="2200" dirty="0" smtClean="0"/>
              <a:t>, in 20th Call: </a:t>
            </a:r>
            <a:r>
              <a:rPr lang="it-IT" sz="2200" dirty="0" err="1" smtClean="0"/>
              <a:t>total</a:t>
            </a:r>
            <a:r>
              <a:rPr lang="it-IT" sz="2200" dirty="0" smtClean="0"/>
              <a:t> </a:t>
            </a:r>
            <a:r>
              <a:rPr lang="it-IT" sz="2200" dirty="0" err="1" smtClean="0"/>
              <a:t>amount</a:t>
            </a:r>
            <a:r>
              <a:rPr lang="it-IT" sz="2200" dirty="0" smtClean="0"/>
              <a:t> of </a:t>
            </a:r>
            <a:r>
              <a:rPr lang="it-IT" sz="2200" dirty="0" err="1" smtClean="0"/>
              <a:t>grants</a:t>
            </a:r>
            <a:r>
              <a:rPr lang="it-IT" sz="2200" dirty="0" smtClean="0"/>
              <a:t> euro 326.734,35 (euro 179.540,66 for </a:t>
            </a:r>
            <a:r>
              <a:rPr lang="it-IT" sz="2200" dirty="0" err="1" smtClean="0"/>
              <a:t>development</a:t>
            </a:r>
            <a:r>
              <a:rPr lang="it-IT" sz="2200" dirty="0" smtClean="0"/>
              <a:t>, euro 127.120,00 for </a:t>
            </a:r>
            <a:r>
              <a:rPr lang="it-IT" sz="2200" dirty="0" err="1" smtClean="0"/>
              <a:t>distribution</a:t>
            </a:r>
            <a:r>
              <a:rPr lang="it-IT" sz="2200" dirty="0" smtClean="0"/>
              <a:t> and euro 20.073,69 for training)]</a:t>
            </a:r>
          </a:p>
          <a:p>
            <a:pPr algn="just"/>
            <a:r>
              <a:rPr lang="it-IT" sz="2200" dirty="0"/>
              <a:t>Total </a:t>
            </a:r>
            <a:r>
              <a:rPr lang="it-IT" sz="2200" dirty="0" err="1"/>
              <a:t>amount</a:t>
            </a:r>
            <a:r>
              <a:rPr lang="it-IT" sz="2200" dirty="0"/>
              <a:t> of </a:t>
            </a:r>
            <a:r>
              <a:rPr lang="it-IT" sz="2200" dirty="0" err="1" smtClean="0"/>
              <a:t>projects</a:t>
            </a:r>
            <a:r>
              <a:rPr lang="it-IT" sz="2200" dirty="0" smtClean="0"/>
              <a:t> </a:t>
            </a:r>
            <a:r>
              <a:rPr lang="it-IT" sz="2200" dirty="0" err="1" smtClean="0"/>
              <a:t>financed</a:t>
            </a:r>
            <a:r>
              <a:rPr lang="it-IT" sz="2200" dirty="0" smtClean="0"/>
              <a:t> </a:t>
            </a:r>
            <a:r>
              <a:rPr lang="it-IT" sz="2200" dirty="0"/>
              <a:t>from </a:t>
            </a:r>
            <a:r>
              <a:rPr lang="it-IT" sz="2200" dirty="0" err="1"/>
              <a:t>June</a:t>
            </a:r>
            <a:r>
              <a:rPr lang="it-IT" sz="2200" dirty="0"/>
              <a:t> 2007 (1st Call) to </a:t>
            </a:r>
            <a:r>
              <a:rPr lang="it-IT" sz="2200" dirty="0" err="1"/>
              <a:t>June</a:t>
            </a:r>
            <a:r>
              <a:rPr lang="it-IT" sz="2200" dirty="0"/>
              <a:t> 2017 (21st Call</a:t>
            </a:r>
            <a:r>
              <a:rPr lang="it-IT" sz="2200" dirty="0" smtClean="0"/>
              <a:t>): n. 382</a:t>
            </a:r>
          </a:p>
          <a:p>
            <a:endParaRPr lang="it-IT" dirty="0"/>
          </a:p>
        </p:txBody>
      </p:sp>
    </p:spTree>
    <p:extLst>
      <p:ext uri="{BB962C8B-B14F-4D97-AF65-F5344CB8AC3E}">
        <p14:creationId xmlns:p14="http://schemas.microsoft.com/office/powerpoint/2010/main" val="1802239119"/>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olo 13"/>
          <p:cNvSpPr>
            <a:spLocks noGrp="1"/>
          </p:cNvSpPr>
          <p:nvPr>
            <p:ph type="title"/>
          </p:nvPr>
        </p:nvSpPr>
        <p:spPr/>
        <p:txBody>
          <a:bodyPr/>
          <a:lstStyle/>
          <a:p>
            <a:endParaRPr lang="it-IT"/>
          </a:p>
        </p:txBody>
      </p:sp>
      <p:pic>
        <p:nvPicPr>
          <p:cNvPr id="17" name="Segnaposto contenuto 16"/>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115616" y="2780928"/>
            <a:ext cx="2572494" cy="1944216"/>
          </a:xfrm>
        </p:spPr>
      </p:pic>
      <p:pic>
        <p:nvPicPr>
          <p:cNvPr id="18" name="Segnaposto contenuto 17"/>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4505325" y="2440132"/>
            <a:ext cx="3952875" cy="2587336"/>
          </a:xfrm>
        </p:spPr>
      </p:pic>
    </p:spTree>
    <p:extLst>
      <p:ext uri="{BB962C8B-B14F-4D97-AF65-F5344CB8AC3E}">
        <p14:creationId xmlns:p14="http://schemas.microsoft.com/office/powerpoint/2010/main" val="3318141581"/>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235" name="Rectangle 3"/>
          <p:cNvSpPr>
            <a:spLocks noGrp="1" noChangeArrowheads="1"/>
          </p:cNvSpPr>
          <p:nvPr>
            <p:ph type="body" idx="4294967295"/>
          </p:nvPr>
        </p:nvSpPr>
        <p:spPr>
          <a:xfrm>
            <a:off x="0" y="908050"/>
            <a:ext cx="8964613" cy="5616575"/>
          </a:xfrm>
        </p:spPr>
        <p:txBody>
          <a:bodyPr/>
          <a:lstStyle/>
          <a:p>
            <a:pPr marL="0" indent="0" algn="ctr" eaLnBrk="1" hangingPunct="1">
              <a:buNone/>
              <a:defRPr/>
            </a:pPr>
            <a:r>
              <a:rPr lang="en-GB" altLang="it-IT" b="1" i="1" dirty="0"/>
              <a:t>The aim of </a:t>
            </a:r>
            <a:r>
              <a:rPr lang="en-GB" altLang="it-IT" b="1" i="1" dirty="0" smtClean="0"/>
              <a:t>Friuli </a:t>
            </a:r>
            <a:r>
              <a:rPr lang="en-GB" altLang="it-IT" b="1" i="1" dirty="0" err="1"/>
              <a:t>Venezia</a:t>
            </a:r>
            <a:r>
              <a:rPr lang="en-GB" altLang="it-IT" b="1" i="1" dirty="0"/>
              <a:t> </a:t>
            </a:r>
            <a:r>
              <a:rPr lang="en-GB" altLang="it-IT" b="1" i="1" dirty="0" smtClean="0"/>
              <a:t>Giulia (FVG) Film Commission is to promote the FVG territory and its assets </a:t>
            </a:r>
            <a:r>
              <a:rPr lang="en-US" b="1" i="1" dirty="0" smtClean="0"/>
              <a:t>supporting movies, </a:t>
            </a:r>
            <a:r>
              <a:rPr lang="en-US" b="1" i="1" dirty="0"/>
              <a:t>documentaries, TV series, music videos and </a:t>
            </a:r>
            <a:r>
              <a:rPr lang="en-US" b="1" i="1" dirty="0" smtClean="0"/>
              <a:t>commercials projects</a:t>
            </a:r>
            <a:r>
              <a:rPr lang="en-GB" altLang="it-IT" b="1" i="1" dirty="0" smtClean="0"/>
              <a:t>  </a:t>
            </a:r>
            <a:r>
              <a:rPr lang="en-GB" altLang="it-IT" b="1" i="1" dirty="0"/>
              <a:t/>
            </a:r>
            <a:br>
              <a:rPr lang="en-GB" altLang="it-IT" b="1" i="1" dirty="0"/>
            </a:br>
            <a:endParaRPr lang="it-IT" sz="1050" b="1" i="1" dirty="0" smtClean="0"/>
          </a:p>
          <a:p>
            <a:pPr eaLnBrk="1" hangingPunct="1">
              <a:lnSpc>
                <a:spcPct val="150000"/>
              </a:lnSpc>
              <a:buFontTx/>
              <a:buNone/>
            </a:pPr>
            <a:r>
              <a:rPr lang="en-GB" altLang="it-IT" sz="2000" b="1" i="1" dirty="0" smtClean="0"/>
              <a:t>Tools:</a:t>
            </a:r>
            <a:endParaRPr lang="it-IT" altLang="it-IT" sz="2000" b="1" i="1" dirty="0">
              <a:solidFill>
                <a:srgbClr val="6600CC"/>
              </a:solidFill>
              <a:latin typeface="Abadi MT Condensed Light" pitchFamily="34" charset="0"/>
            </a:endParaRPr>
          </a:p>
          <a:p>
            <a:pPr eaLnBrk="1" hangingPunct="1"/>
            <a:r>
              <a:rPr lang="en-GB" altLang="it-IT" sz="1800" b="1" i="1" u="sng" dirty="0" smtClean="0"/>
              <a:t>FVG Film Fund</a:t>
            </a:r>
            <a:r>
              <a:rPr lang="en-GB" altLang="it-IT" sz="1800" b="1" i="1" dirty="0" smtClean="0"/>
              <a:t>    </a:t>
            </a:r>
            <a:r>
              <a:rPr lang="en-GB" altLang="it-IT" sz="1400" b="1" i="1" dirty="0" smtClean="0"/>
              <a:t> </a:t>
            </a:r>
            <a:r>
              <a:rPr lang="en-GB" altLang="it-IT" sz="1800" b="1" dirty="0" smtClean="0">
                <a:solidFill>
                  <a:srgbClr val="FF0000"/>
                </a:solidFill>
              </a:rPr>
              <a:t>(FINANCIAL INSTRUMENT)</a:t>
            </a:r>
            <a:endParaRPr lang="en-GB" altLang="it-IT" sz="1800" b="1" dirty="0">
              <a:solidFill>
                <a:srgbClr val="FF0000"/>
              </a:solidFill>
            </a:endParaRPr>
          </a:p>
          <a:p>
            <a:pPr eaLnBrk="1" hangingPunct="1"/>
            <a:r>
              <a:rPr lang="en-GB" altLang="it-IT" sz="1800" b="1" i="1" u="sng" dirty="0" smtClean="0"/>
              <a:t>Location Guide</a:t>
            </a:r>
            <a:endParaRPr lang="it-IT" altLang="it-IT" sz="1400" i="1" dirty="0">
              <a:solidFill>
                <a:srgbClr val="6600CC"/>
              </a:solidFill>
            </a:endParaRPr>
          </a:p>
          <a:p>
            <a:pPr eaLnBrk="1" hangingPunct="1"/>
            <a:r>
              <a:rPr lang="en-GB" altLang="it-IT" sz="1800" b="1" i="1" u="sng" dirty="0" smtClean="0"/>
              <a:t>Production Guide on line</a:t>
            </a:r>
            <a:r>
              <a:rPr lang="en-GB" altLang="it-IT" sz="1400" b="1" i="1" u="sng" dirty="0" smtClean="0"/>
              <a:t> </a:t>
            </a:r>
          </a:p>
          <a:p>
            <a:pPr eaLnBrk="1" hangingPunct="1"/>
            <a:r>
              <a:rPr lang="en-GB" altLang="it-IT" sz="1800" b="1" i="1" u="sng" dirty="0" smtClean="0"/>
              <a:t>“Zone di Cinema” magazine</a:t>
            </a:r>
          </a:p>
          <a:p>
            <a:pPr eaLnBrk="1" hangingPunct="1"/>
            <a:r>
              <a:rPr lang="en-GB" altLang="it-IT" sz="1800" b="1" i="1" u="sng" dirty="0" smtClean="0"/>
              <a:t>“fvgfilmcommission.com” web site</a:t>
            </a:r>
          </a:p>
          <a:p>
            <a:pPr eaLnBrk="1" hangingPunct="1"/>
            <a:r>
              <a:rPr lang="en-GB" altLang="it-IT" sz="1800" b="1" i="1" u="sng" dirty="0" smtClean="0"/>
              <a:t>Participation in international movie festival</a:t>
            </a:r>
          </a:p>
          <a:p>
            <a:pPr eaLnBrk="1" hangingPunct="1">
              <a:buFontTx/>
              <a:buNone/>
            </a:pPr>
            <a:endParaRPr lang="it-IT" altLang="it-IT" sz="1400" i="1" dirty="0">
              <a:solidFill>
                <a:srgbClr val="6600CC"/>
              </a:solidFill>
            </a:endParaRPr>
          </a:p>
          <a:p>
            <a:pPr marL="0" indent="0" algn="just" eaLnBrk="1" hangingPunct="1">
              <a:buNone/>
              <a:defRPr/>
            </a:pPr>
            <a:endParaRPr lang="it-IT" sz="1400" b="1" i="1" dirty="0" smtClean="0"/>
          </a:p>
        </p:txBody>
      </p:sp>
    </p:spTree>
    <p:extLst>
      <p:ext uri="{BB962C8B-B14F-4D97-AF65-F5344CB8AC3E}">
        <p14:creationId xmlns:p14="http://schemas.microsoft.com/office/powerpoint/2010/main" val="2515675282"/>
      </p:ext>
    </p:extLst>
  </p:cSld>
  <p:clrMapOvr>
    <a:masterClrMapping/>
  </p:clrMapOvr>
  <p:transition>
    <p:comb/>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1052736"/>
            <a:ext cx="8058150" cy="720080"/>
          </a:xfrm>
        </p:spPr>
        <p:txBody>
          <a:bodyPr/>
          <a:lstStyle/>
          <a:p>
            <a:pPr eaLnBrk="1" hangingPunct="1"/>
            <a:r>
              <a:rPr lang="en-GB" altLang="it-IT" sz="1800" i="1" dirty="0" smtClean="0"/>
              <a:t/>
            </a:r>
            <a:br>
              <a:rPr lang="en-GB" altLang="it-IT" sz="1800" i="1" dirty="0" smtClean="0"/>
            </a:br>
            <a:r>
              <a:rPr lang="en-GB" altLang="it-IT" sz="1800" i="1" dirty="0"/>
              <a:t/>
            </a:r>
            <a:br>
              <a:rPr lang="en-GB" altLang="it-IT" sz="1800" i="1" dirty="0"/>
            </a:br>
            <a:r>
              <a:rPr lang="en-GB" altLang="it-IT" sz="1800" i="1" dirty="0" smtClean="0"/>
              <a:t/>
            </a:r>
            <a:br>
              <a:rPr lang="en-GB" altLang="it-IT" sz="1800" i="1" dirty="0" smtClean="0"/>
            </a:br>
            <a:r>
              <a:rPr lang="en-GB" altLang="it-IT" sz="1800" i="1" dirty="0"/>
              <a:t/>
            </a:r>
            <a:br>
              <a:rPr lang="en-GB" altLang="it-IT" sz="1800" i="1" dirty="0"/>
            </a:br>
            <a:r>
              <a:rPr lang="en-GB" altLang="it-IT" sz="1800" i="1" dirty="0" smtClean="0"/>
              <a:t/>
            </a:r>
            <a:br>
              <a:rPr lang="en-GB" altLang="it-IT" sz="1800" i="1" dirty="0" smtClean="0"/>
            </a:br>
            <a:r>
              <a:rPr lang="en-GB" altLang="it-IT" sz="1800" i="1" dirty="0"/>
              <a:t/>
            </a:r>
            <a:br>
              <a:rPr lang="en-GB" altLang="it-IT" sz="1800" i="1" dirty="0"/>
            </a:br>
            <a:r>
              <a:rPr lang="en-US" altLang="it-IT" sz="2000" i="1" dirty="0" smtClean="0"/>
              <a:t/>
            </a:r>
            <a:br>
              <a:rPr lang="en-US" altLang="it-IT" sz="2000" i="1" dirty="0" smtClean="0"/>
            </a:br>
            <a:r>
              <a:rPr lang="en-US" altLang="it-IT" sz="2000" i="1" dirty="0"/>
              <a:t/>
            </a:r>
            <a:br>
              <a:rPr lang="en-US" altLang="it-IT" sz="2000" i="1" dirty="0"/>
            </a:br>
            <a:r>
              <a:rPr lang="en-US" altLang="it-IT" sz="2000" i="1" dirty="0" smtClean="0"/>
              <a:t/>
            </a:r>
            <a:br>
              <a:rPr lang="en-US" altLang="it-IT" sz="2000" i="1" dirty="0" smtClean="0"/>
            </a:br>
            <a:endParaRPr lang="it-IT" sz="1800" dirty="0"/>
          </a:p>
        </p:txBody>
      </p:sp>
      <p:sp>
        <p:nvSpPr>
          <p:cNvPr id="3" name="Segnaposto contenuto 2"/>
          <p:cNvSpPr>
            <a:spLocks noGrp="1"/>
          </p:cNvSpPr>
          <p:nvPr>
            <p:ph idx="1"/>
          </p:nvPr>
        </p:nvSpPr>
        <p:spPr>
          <a:xfrm>
            <a:off x="400050" y="1844824"/>
            <a:ext cx="8058150" cy="3505200"/>
          </a:xfrm>
        </p:spPr>
        <p:txBody>
          <a:bodyPr/>
          <a:lstStyle/>
          <a:p>
            <a:pPr algn="just"/>
            <a:endParaRPr lang="en-US" sz="1600" dirty="0" smtClean="0"/>
          </a:p>
          <a:p>
            <a:pPr algn="just"/>
            <a:r>
              <a:rPr lang="en-US" sz="1600" dirty="0" smtClean="0"/>
              <a:t>Grants </a:t>
            </a:r>
            <a:r>
              <a:rPr lang="en-US" sz="1600" dirty="0"/>
              <a:t>are given to film and audio-visual production companies working on feature films, animation films, TV fiction, TV series, web series, web fiction, documentaries, music videos.</a:t>
            </a:r>
          </a:p>
          <a:p>
            <a:pPr algn="just"/>
            <a:endParaRPr lang="en-US" sz="1600" dirty="0" smtClean="0"/>
          </a:p>
          <a:p>
            <a:pPr algn="just"/>
            <a:r>
              <a:rPr lang="en-US" sz="1600" dirty="0" smtClean="0"/>
              <a:t>Applications </a:t>
            </a:r>
            <a:r>
              <a:rPr lang="en-US" sz="1600" dirty="0"/>
              <a:t>must be filed at least one day prior to the beginning of filming, with deadlines on February 28th, June 30th or September 30th. </a:t>
            </a:r>
            <a:endParaRPr lang="en-US" sz="1600" dirty="0" smtClean="0"/>
          </a:p>
          <a:p>
            <a:pPr algn="just"/>
            <a:endParaRPr lang="en-US" sz="1600" dirty="0" smtClean="0"/>
          </a:p>
          <a:p>
            <a:pPr algn="just"/>
            <a:r>
              <a:rPr lang="en-US" sz="1600" dirty="0" smtClean="0"/>
              <a:t>A </a:t>
            </a:r>
            <a:r>
              <a:rPr lang="en-US" sz="1600" dirty="0"/>
              <a:t>technical committee will be selecting eligible projects every year by March 30th, July 31st and October 31st.</a:t>
            </a:r>
          </a:p>
          <a:p>
            <a:pPr algn="just"/>
            <a:endParaRPr lang="en-US" sz="1600" dirty="0" smtClean="0"/>
          </a:p>
          <a:p>
            <a:pPr algn="just" eaLnBrk="1" hangingPunct="1">
              <a:lnSpc>
                <a:spcPct val="150000"/>
              </a:lnSpc>
              <a:buFontTx/>
              <a:buNone/>
            </a:pPr>
            <a:endParaRPr lang="en-US" altLang="it-IT" sz="1600" b="1" i="1" u="sng" dirty="0" smtClean="0"/>
          </a:p>
          <a:p>
            <a:pPr eaLnBrk="1" hangingPunct="1">
              <a:lnSpc>
                <a:spcPct val="150000"/>
              </a:lnSpc>
              <a:buFontTx/>
              <a:buNone/>
            </a:pPr>
            <a:endParaRPr lang="en-US" altLang="it-IT" sz="1600" b="1" i="1" u="sng" dirty="0"/>
          </a:p>
          <a:p>
            <a:pPr eaLnBrk="1" hangingPunct="1">
              <a:lnSpc>
                <a:spcPct val="150000"/>
              </a:lnSpc>
              <a:buFontTx/>
              <a:buNone/>
            </a:pPr>
            <a:endParaRPr lang="it-IT" altLang="it-IT" sz="1600" b="1" i="1" dirty="0">
              <a:solidFill>
                <a:srgbClr val="6600CC"/>
              </a:solidFill>
              <a:latin typeface="Abadi MT Condensed Light" pitchFamily="34" charset="0"/>
            </a:endParaRPr>
          </a:p>
        </p:txBody>
      </p:sp>
      <p:pic>
        <p:nvPicPr>
          <p:cNvPr id="4" name="Segnaposto contenuto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31840" y="968184"/>
            <a:ext cx="1728192" cy="732624"/>
          </a:xfrm>
          <a:prstGeom prst="rect">
            <a:avLst/>
          </a:prstGeom>
        </p:spPr>
      </p:pic>
    </p:spTree>
    <p:extLst>
      <p:ext uri="{BB962C8B-B14F-4D97-AF65-F5344CB8AC3E}">
        <p14:creationId xmlns:p14="http://schemas.microsoft.com/office/powerpoint/2010/main" val="225410463"/>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1052736"/>
            <a:ext cx="8058150" cy="720080"/>
          </a:xfrm>
        </p:spPr>
        <p:txBody>
          <a:bodyPr/>
          <a:lstStyle/>
          <a:p>
            <a:pPr eaLnBrk="1" hangingPunct="1"/>
            <a:r>
              <a:rPr lang="en-GB" altLang="it-IT" sz="1800" i="1" dirty="0" smtClean="0"/>
              <a:t/>
            </a:r>
            <a:br>
              <a:rPr lang="en-GB" altLang="it-IT" sz="1800" i="1" dirty="0" smtClean="0"/>
            </a:br>
            <a:r>
              <a:rPr lang="en-GB" altLang="it-IT" sz="1800" i="1" dirty="0"/>
              <a:t/>
            </a:r>
            <a:br>
              <a:rPr lang="en-GB" altLang="it-IT" sz="1800" i="1" dirty="0"/>
            </a:br>
            <a:r>
              <a:rPr lang="en-GB" altLang="it-IT" sz="1800" i="1" dirty="0" smtClean="0"/>
              <a:t/>
            </a:r>
            <a:br>
              <a:rPr lang="en-GB" altLang="it-IT" sz="1800" i="1" dirty="0" smtClean="0"/>
            </a:br>
            <a:r>
              <a:rPr lang="en-GB" altLang="it-IT" sz="1800" i="1" dirty="0"/>
              <a:t/>
            </a:r>
            <a:br>
              <a:rPr lang="en-GB" altLang="it-IT" sz="1800" i="1" dirty="0"/>
            </a:br>
            <a:r>
              <a:rPr lang="en-GB" altLang="it-IT" sz="1800" i="1" dirty="0" smtClean="0"/>
              <a:t/>
            </a:r>
            <a:br>
              <a:rPr lang="en-GB" altLang="it-IT" sz="1800" i="1" dirty="0" smtClean="0"/>
            </a:br>
            <a:r>
              <a:rPr lang="en-GB" altLang="it-IT" sz="1800" i="1" dirty="0"/>
              <a:t/>
            </a:r>
            <a:br>
              <a:rPr lang="en-GB" altLang="it-IT" sz="1800" i="1" dirty="0"/>
            </a:br>
            <a:r>
              <a:rPr lang="en-US" altLang="it-IT" sz="2000" i="1" dirty="0" smtClean="0"/>
              <a:t/>
            </a:r>
            <a:br>
              <a:rPr lang="en-US" altLang="it-IT" sz="2000" i="1" dirty="0" smtClean="0"/>
            </a:br>
            <a:r>
              <a:rPr lang="en-US" altLang="it-IT" sz="2000" i="1" dirty="0"/>
              <a:t/>
            </a:r>
            <a:br>
              <a:rPr lang="en-US" altLang="it-IT" sz="2000" i="1" dirty="0"/>
            </a:br>
            <a:r>
              <a:rPr lang="en-US" altLang="it-IT" sz="2000" i="1" dirty="0" smtClean="0"/>
              <a:t/>
            </a:r>
            <a:br>
              <a:rPr lang="en-US" altLang="it-IT" sz="2000" i="1" dirty="0" smtClean="0"/>
            </a:br>
            <a:endParaRPr lang="it-IT" sz="1800" dirty="0"/>
          </a:p>
        </p:txBody>
      </p:sp>
      <p:sp>
        <p:nvSpPr>
          <p:cNvPr id="3" name="Segnaposto contenuto 2"/>
          <p:cNvSpPr>
            <a:spLocks noGrp="1"/>
          </p:cNvSpPr>
          <p:nvPr>
            <p:ph idx="1"/>
          </p:nvPr>
        </p:nvSpPr>
        <p:spPr>
          <a:xfrm>
            <a:off x="400050" y="1700808"/>
            <a:ext cx="8058150" cy="3649216"/>
          </a:xfrm>
        </p:spPr>
        <p:txBody>
          <a:bodyPr/>
          <a:lstStyle/>
          <a:p>
            <a:r>
              <a:rPr lang="en-US" sz="1600" dirty="0"/>
              <a:t>The amount of grants depends on the kind of project and the number of days of filming in FVG. </a:t>
            </a:r>
            <a:r>
              <a:rPr lang="en-US" sz="1600" b="1" dirty="0"/>
              <a:t>The total grant will never amount to more than 50% of the whole film budget.</a:t>
            </a:r>
          </a:p>
          <a:p>
            <a:r>
              <a:rPr lang="en-US" sz="1600" b="1" u="sng" dirty="0" smtClean="0"/>
              <a:t>FEATURE </a:t>
            </a:r>
            <a:r>
              <a:rPr lang="en-US" sz="1600" b="1" u="sng" dirty="0"/>
              <a:t>FILMS, ANIMATED FILMS, TV DRAMAS, TV SERIES AND WEB SERIES</a:t>
            </a:r>
            <a:endParaRPr lang="en-US" sz="1600" dirty="0"/>
          </a:p>
          <a:p>
            <a:r>
              <a:rPr lang="en-US" sz="1600" b="1" dirty="0"/>
              <a:t>more than 24 days of filming in FVG</a:t>
            </a:r>
            <a:r>
              <a:rPr lang="en-US" sz="1600" dirty="0"/>
              <a:t/>
            </a:r>
            <a:br>
              <a:rPr lang="en-US" sz="1600" dirty="0"/>
            </a:br>
            <a:r>
              <a:rPr lang="en-US" sz="1600" dirty="0"/>
              <a:t>up to 200.000 euros</a:t>
            </a:r>
            <a:br>
              <a:rPr lang="en-US" sz="1600" dirty="0"/>
            </a:br>
            <a:r>
              <a:rPr lang="en-US" sz="1600" dirty="0"/>
              <a:t>150% expenditures in </a:t>
            </a:r>
            <a:r>
              <a:rPr lang="en-US" sz="1600" dirty="0" smtClean="0"/>
              <a:t>FVG </a:t>
            </a:r>
            <a:r>
              <a:rPr lang="en-US" sz="1400" b="1" dirty="0" smtClean="0">
                <a:solidFill>
                  <a:srgbClr val="FF0000"/>
                </a:solidFill>
              </a:rPr>
              <a:t>(MAXIMIZATION OF THE IMPACT OF PUBLIC IMPACT)</a:t>
            </a:r>
            <a:endParaRPr lang="en-US" sz="1400" b="1" dirty="0">
              <a:solidFill>
                <a:srgbClr val="FF0000"/>
              </a:solidFill>
            </a:endParaRPr>
          </a:p>
          <a:p>
            <a:r>
              <a:rPr lang="en-US" sz="1600" b="1" dirty="0"/>
              <a:t>up to 24 days of filming in FVG</a:t>
            </a:r>
            <a:r>
              <a:rPr lang="en-US" sz="1600" dirty="0"/>
              <a:t/>
            </a:r>
            <a:br>
              <a:rPr lang="en-US" sz="1600" dirty="0"/>
            </a:br>
            <a:r>
              <a:rPr lang="en-US" sz="1600" dirty="0"/>
              <a:t>up to 70.000 euros</a:t>
            </a:r>
            <a:br>
              <a:rPr lang="en-US" sz="1600" dirty="0"/>
            </a:br>
            <a:r>
              <a:rPr lang="en-US" sz="1600" dirty="0"/>
              <a:t>150% expenditures in </a:t>
            </a:r>
            <a:r>
              <a:rPr lang="en-US" sz="1600" dirty="0" smtClean="0"/>
              <a:t>FVG </a:t>
            </a:r>
            <a:r>
              <a:rPr lang="en-US" sz="1400" b="1" dirty="0" smtClean="0">
                <a:solidFill>
                  <a:srgbClr val="FF0000"/>
                </a:solidFill>
              </a:rPr>
              <a:t>(</a:t>
            </a:r>
            <a:r>
              <a:rPr lang="en-US" sz="1400" b="1" dirty="0">
                <a:solidFill>
                  <a:srgbClr val="FF0000"/>
                </a:solidFill>
              </a:rPr>
              <a:t>MAXIMIZATION OF THE IMPACT OF PUBLIC IMPACT)</a:t>
            </a:r>
          </a:p>
          <a:p>
            <a:r>
              <a:rPr lang="en-US" sz="1600" b="1" u="sng" dirty="0" smtClean="0"/>
              <a:t>DOCUMENTARIES</a:t>
            </a:r>
            <a:r>
              <a:rPr lang="en-US" sz="1600" b="1" u="sng" dirty="0"/>
              <a:t>, SHORT FILMS AND MUSIC VIDEOS</a:t>
            </a:r>
            <a:endParaRPr lang="en-US" sz="1600" dirty="0"/>
          </a:p>
          <a:p>
            <a:r>
              <a:rPr lang="en-US" sz="1600" b="1" dirty="0"/>
              <a:t>more than 10 days of filming in FVG</a:t>
            </a:r>
            <a:r>
              <a:rPr lang="en-US" sz="1600" dirty="0"/>
              <a:t/>
            </a:r>
            <a:br>
              <a:rPr lang="en-US" sz="1600" dirty="0"/>
            </a:br>
            <a:r>
              <a:rPr lang="en-US" sz="1600" dirty="0"/>
              <a:t>up to 30.000 euros</a:t>
            </a:r>
            <a:br>
              <a:rPr lang="en-US" sz="1600" dirty="0"/>
            </a:br>
            <a:r>
              <a:rPr lang="en-US" sz="1600" dirty="0"/>
              <a:t>100% expenditures in </a:t>
            </a:r>
            <a:r>
              <a:rPr lang="en-US" sz="1600" dirty="0" smtClean="0"/>
              <a:t>FVG</a:t>
            </a:r>
            <a:endParaRPr lang="en-US" sz="1600" dirty="0"/>
          </a:p>
          <a:p>
            <a:r>
              <a:rPr lang="en-US" sz="1600" b="1" dirty="0"/>
              <a:t>up to 10 days of filming in FVG</a:t>
            </a:r>
            <a:r>
              <a:rPr lang="en-US" sz="1600" dirty="0"/>
              <a:t/>
            </a:r>
            <a:br>
              <a:rPr lang="en-US" sz="1600" dirty="0"/>
            </a:br>
            <a:r>
              <a:rPr lang="en-US" sz="1600" dirty="0"/>
              <a:t>up to 10.000 euros</a:t>
            </a:r>
            <a:br>
              <a:rPr lang="en-US" sz="1600" dirty="0"/>
            </a:br>
            <a:r>
              <a:rPr lang="en-US" sz="1600" dirty="0"/>
              <a:t>100% expenditures in FVG</a:t>
            </a:r>
          </a:p>
          <a:p>
            <a:pPr eaLnBrk="1" hangingPunct="1">
              <a:lnSpc>
                <a:spcPct val="150000"/>
              </a:lnSpc>
              <a:buFontTx/>
              <a:buNone/>
            </a:pPr>
            <a:endParaRPr lang="en-US" altLang="it-IT" sz="1600" b="1" i="1" u="sng" dirty="0" smtClean="0"/>
          </a:p>
          <a:p>
            <a:pPr eaLnBrk="1" hangingPunct="1">
              <a:lnSpc>
                <a:spcPct val="150000"/>
              </a:lnSpc>
              <a:buFontTx/>
              <a:buNone/>
            </a:pPr>
            <a:endParaRPr lang="en-US" altLang="it-IT" sz="1600" b="1" i="1" u="sng" dirty="0"/>
          </a:p>
          <a:p>
            <a:pPr eaLnBrk="1" hangingPunct="1">
              <a:lnSpc>
                <a:spcPct val="150000"/>
              </a:lnSpc>
              <a:buFontTx/>
              <a:buNone/>
            </a:pPr>
            <a:endParaRPr lang="it-IT" altLang="it-IT" sz="1600" b="1" i="1" dirty="0">
              <a:solidFill>
                <a:srgbClr val="6600CC"/>
              </a:solidFill>
              <a:latin typeface="Abadi MT Condensed Light" pitchFamily="34" charset="0"/>
            </a:endParaRPr>
          </a:p>
        </p:txBody>
      </p:sp>
      <p:pic>
        <p:nvPicPr>
          <p:cNvPr id="4" name="Segnaposto contenuto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31840" y="968184"/>
            <a:ext cx="1728192" cy="732624"/>
          </a:xfrm>
          <a:prstGeom prst="rect">
            <a:avLst/>
          </a:prstGeom>
        </p:spPr>
      </p:pic>
    </p:spTree>
    <p:extLst>
      <p:ext uri="{BB962C8B-B14F-4D97-AF65-F5344CB8AC3E}">
        <p14:creationId xmlns:p14="http://schemas.microsoft.com/office/powerpoint/2010/main" val="2822159777"/>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235" name="Rectangle 3"/>
          <p:cNvSpPr>
            <a:spLocks noGrp="1" noChangeArrowheads="1"/>
          </p:cNvSpPr>
          <p:nvPr>
            <p:ph type="body" idx="4294967295"/>
          </p:nvPr>
        </p:nvSpPr>
        <p:spPr>
          <a:xfrm>
            <a:off x="0" y="908050"/>
            <a:ext cx="8964613" cy="5616575"/>
          </a:xfrm>
        </p:spPr>
        <p:txBody>
          <a:bodyPr/>
          <a:lstStyle/>
          <a:p>
            <a:pPr marL="0" indent="0" algn="ctr" eaLnBrk="1" hangingPunct="1">
              <a:buNone/>
              <a:defRPr/>
            </a:pPr>
            <a:endParaRPr lang="en-GB" altLang="it-IT" b="1" dirty="0" smtClean="0"/>
          </a:p>
          <a:p>
            <a:pPr marL="0" indent="0" algn="ctr" eaLnBrk="1" hangingPunct="1">
              <a:buNone/>
              <a:defRPr/>
            </a:pPr>
            <a:r>
              <a:rPr lang="en-GB" altLang="it-IT" b="1" dirty="0" smtClean="0"/>
              <a:t>CREATIVE AND CULTURAL INDUSTRIES (CCI)</a:t>
            </a:r>
          </a:p>
          <a:p>
            <a:pPr marL="0" indent="0" algn="ctr" eaLnBrk="1" hangingPunct="1">
              <a:buNone/>
              <a:defRPr/>
            </a:pPr>
            <a:r>
              <a:rPr lang="en-GB" altLang="it-IT" b="1" dirty="0" smtClean="0"/>
              <a:t>IN CINEMA AND AUDIOVISUAL SECTOR</a:t>
            </a:r>
            <a:r>
              <a:rPr lang="en-GB" altLang="it-IT" b="1" i="1" dirty="0"/>
              <a:t/>
            </a:r>
            <a:br>
              <a:rPr lang="en-GB" altLang="it-IT" b="1" i="1" dirty="0"/>
            </a:br>
            <a:endParaRPr lang="it-IT" sz="1050" b="1" dirty="0" smtClean="0"/>
          </a:p>
          <a:p>
            <a:pPr algn="ctr" eaLnBrk="1" hangingPunct="1">
              <a:lnSpc>
                <a:spcPct val="150000"/>
              </a:lnSpc>
              <a:buFontTx/>
              <a:buNone/>
            </a:pPr>
            <a:endParaRPr lang="en-US" altLang="it-IT" sz="1400" b="1" dirty="0" smtClean="0"/>
          </a:p>
          <a:p>
            <a:pPr algn="ctr" eaLnBrk="1" hangingPunct="1">
              <a:lnSpc>
                <a:spcPct val="150000"/>
              </a:lnSpc>
              <a:buFontTx/>
              <a:buNone/>
            </a:pPr>
            <a:r>
              <a:rPr lang="en-US" altLang="it-IT" sz="2400" b="1" i="1" dirty="0" smtClean="0"/>
              <a:t>1) DEPARTMENT </a:t>
            </a:r>
            <a:r>
              <a:rPr lang="en-US" altLang="it-IT" sz="2400" b="1" i="1" dirty="0"/>
              <a:t>FOR CULTURE, </a:t>
            </a:r>
          </a:p>
          <a:p>
            <a:pPr algn="ctr" eaLnBrk="1" hangingPunct="1">
              <a:lnSpc>
                <a:spcPct val="150000"/>
              </a:lnSpc>
              <a:buFontTx/>
              <a:buNone/>
            </a:pPr>
            <a:r>
              <a:rPr lang="en-US" altLang="it-IT" sz="2400" b="1" i="1" dirty="0"/>
              <a:t>SPORTS AND SOLIDARITY </a:t>
            </a:r>
          </a:p>
          <a:p>
            <a:pPr eaLnBrk="1" hangingPunct="1">
              <a:buFontTx/>
              <a:buNone/>
            </a:pPr>
            <a:endParaRPr lang="it-IT" altLang="it-IT" sz="2400" i="1" dirty="0">
              <a:solidFill>
                <a:srgbClr val="6600CC"/>
              </a:solidFill>
            </a:endParaRPr>
          </a:p>
          <a:p>
            <a:pPr algn="ctr" eaLnBrk="1" hangingPunct="1">
              <a:defRPr/>
            </a:pPr>
            <a:endParaRPr lang="en-GB" altLang="it-IT" sz="1400" b="1" i="1" dirty="0" smtClean="0"/>
          </a:p>
          <a:p>
            <a:pPr algn="ctr" eaLnBrk="1" hangingPunct="1">
              <a:defRPr/>
            </a:pPr>
            <a:endParaRPr lang="en-GB" altLang="it-IT" sz="1400" b="1" i="1" dirty="0"/>
          </a:p>
          <a:p>
            <a:pPr algn="ctr" eaLnBrk="1" hangingPunct="1">
              <a:defRPr/>
            </a:pPr>
            <a:r>
              <a:rPr lang="en-GB" altLang="it-IT" sz="2000" dirty="0" smtClean="0"/>
              <a:t>Aim </a:t>
            </a:r>
            <a:r>
              <a:rPr lang="en-GB" altLang="it-IT" sz="2000" dirty="0"/>
              <a:t>to promote - in the field of cinema and </a:t>
            </a:r>
            <a:r>
              <a:rPr lang="en-GB" altLang="it-IT" sz="2000" dirty="0" err="1"/>
              <a:t>audiovisual</a:t>
            </a:r>
            <a:r>
              <a:rPr lang="en-GB" altLang="it-IT" sz="2000" dirty="0"/>
              <a:t> sector - festival, events, shows and other </a:t>
            </a:r>
            <a:r>
              <a:rPr lang="en-GB" altLang="it-IT" sz="2000" dirty="0" smtClean="0"/>
              <a:t>cultural activities </a:t>
            </a:r>
            <a:r>
              <a:rPr lang="en-GB" altLang="it-IT" sz="2000" dirty="0"/>
              <a:t>settled in FVG territory</a:t>
            </a:r>
            <a:endParaRPr lang="it-IT" sz="2000" dirty="0" smtClean="0"/>
          </a:p>
        </p:txBody>
      </p:sp>
    </p:spTree>
    <p:extLst>
      <p:ext uri="{BB962C8B-B14F-4D97-AF65-F5344CB8AC3E}">
        <p14:creationId xmlns:p14="http://schemas.microsoft.com/office/powerpoint/2010/main" val="1760664588"/>
      </p:ext>
    </p:extLst>
  </p:cSld>
  <p:clrMapOvr>
    <a:masterClrMapping/>
  </p:clrMapOvr>
  <p:transition>
    <p:comb/>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1052736"/>
            <a:ext cx="8058150" cy="720080"/>
          </a:xfrm>
        </p:spPr>
        <p:txBody>
          <a:bodyPr/>
          <a:lstStyle/>
          <a:p>
            <a:pPr eaLnBrk="1" hangingPunct="1"/>
            <a:r>
              <a:rPr lang="en-GB" altLang="it-IT" sz="1800" i="1" dirty="0" smtClean="0"/>
              <a:t/>
            </a:r>
            <a:br>
              <a:rPr lang="en-GB" altLang="it-IT" sz="1800" i="1" dirty="0" smtClean="0"/>
            </a:br>
            <a:r>
              <a:rPr lang="en-GB" altLang="it-IT" sz="1800" i="1" dirty="0"/>
              <a:t/>
            </a:r>
            <a:br>
              <a:rPr lang="en-GB" altLang="it-IT" sz="1800" i="1" dirty="0"/>
            </a:br>
            <a:r>
              <a:rPr lang="en-GB" altLang="it-IT" sz="1800" i="1" dirty="0" smtClean="0"/>
              <a:t/>
            </a:r>
            <a:br>
              <a:rPr lang="en-GB" altLang="it-IT" sz="1800" i="1" dirty="0" smtClean="0"/>
            </a:br>
            <a:r>
              <a:rPr lang="en-GB" altLang="it-IT" sz="1800" i="1" dirty="0"/>
              <a:t/>
            </a:r>
            <a:br>
              <a:rPr lang="en-GB" altLang="it-IT" sz="1800" i="1" dirty="0"/>
            </a:br>
            <a:r>
              <a:rPr lang="en-GB" altLang="it-IT" sz="1800" i="1" dirty="0" smtClean="0"/>
              <a:t/>
            </a:r>
            <a:br>
              <a:rPr lang="en-GB" altLang="it-IT" sz="1800" i="1" dirty="0" smtClean="0"/>
            </a:br>
            <a:r>
              <a:rPr lang="en-GB" altLang="it-IT" sz="1800" i="1" dirty="0"/>
              <a:t/>
            </a:r>
            <a:br>
              <a:rPr lang="en-GB" altLang="it-IT" sz="1800" i="1" dirty="0"/>
            </a:br>
            <a:r>
              <a:rPr lang="en-GB" altLang="it-IT" sz="1800" i="1" dirty="0" smtClean="0"/>
              <a:t/>
            </a:r>
            <a:br>
              <a:rPr lang="en-GB" altLang="it-IT" sz="1800" i="1" dirty="0" smtClean="0"/>
            </a:br>
            <a:endParaRPr lang="it-IT" sz="1800" dirty="0"/>
          </a:p>
        </p:txBody>
      </p:sp>
      <p:sp>
        <p:nvSpPr>
          <p:cNvPr id="3" name="Segnaposto contenuto 2"/>
          <p:cNvSpPr>
            <a:spLocks noGrp="1"/>
          </p:cNvSpPr>
          <p:nvPr>
            <p:ph idx="1"/>
          </p:nvPr>
        </p:nvSpPr>
        <p:spPr>
          <a:xfrm>
            <a:off x="400050" y="1844824"/>
            <a:ext cx="8058150" cy="3505200"/>
          </a:xfrm>
        </p:spPr>
        <p:txBody>
          <a:bodyPr/>
          <a:lstStyle/>
          <a:p>
            <a:pPr algn="ctr" eaLnBrk="1" hangingPunct="1">
              <a:lnSpc>
                <a:spcPct val="150000"/>
              </a:lnSpc>
              <a:buFontTx/>
              <a:buNone/>
            </a:pPr>
            <a:r>
              <a:rPr lang="en-US" altLang="it-IT" b="1" dirty="0" smtClean="0"/>
              <a:t>LOCATION GUIDE </a:t>
            </a:r>
          </a:p>
          <a:p>
            <a:pPr eaLnBrk="1" hangingPunct="1">
              <a:lnSpc>
                <a:spcPct val="150000"/>
              </a:lnSpc>
              <a:buFontTx/>
              <a:buNone/>
            </a:pPr>
            <a:endParaRPr lang="en-US" altLang="it-IT" sz="1600" b="1" dirty="0"/>
          </a:p>
          <a:p>
            <a:pPr eaLnBrk="1" hangingPunct="1">
              <a:lnSpc>
                <a:spcPct val="150000"/>
              </a:lnSpc>
            </a:pPr>
            <a:r>
              <a:rPr lang="en-GB" altLang="it-IT" sz="2000" b="1" i="1" dirty="0" smtClean="0"/>
              <a:t>Data base with more </a:t>
            </a:r>
            <a:r>
              <a:rPr lang="en-GB" altLang="it-IT" sz="2000" b="1" i="1" dirty="0"/>
              <a:t>than 35.000 pictures of potential FVG location</a:t>
            </a:r>
            <a:endParaRPr lang="en-US" altLang="it-IT" sz="2000" b="1" dirty="0"/>
          </a:p>
          <a:p>
            <a:pPr eaLnBrk="1" hangingPunct="1">
              <a:lnSpc>
                <a:spcPct val="150000"/>
              </a:lnSpc>
              <a:buFontTx/>
              <a:buNone/>
            </a:pPr>
            <a:endParaRPr lang="en-US" altLang="it-IT" sz="2000" b="1" i="1" u="sng" dirty="0" smtClean="0"/>
          </a:p>
          <a:p>
            <a:pPr eaLnBrk="1" hangingPunct="1">
              <a:lnSpc>
                <a:spcPct val="150000"/>
              </a:lnSpc>
              <a:buFontTx/>
              <a:buNone/>
            </a:pPr>
            <a:endParaRPr lang="en-US" altLang="it-IT" sz="2000" b="1" i="1" u="sng" dirty="0"/>
          </a:p>
          <a:p>
            <a:pPr eaLnBrk="1" hangingPunct="1">
              <a:lnSpc>
                <a:spcPct val="150000"/>
              </a:lnSpc>
              <a:buFontTx/>
              <a:buNone/>
            </a:pPr>
            <a:endParaRPr lang="it-IT" altLang="it-IT" sz="2000" b="1" i="1" dirty="0">
              <a:solidFill>
                <a:srgbClr val="6600CC"/>
              </a:solidFill>
              <a:latin typeface="Abadi MT Condensed Light" pitchFamily="34" charset="0"/>
            </a:endParaRPr>
          </a:p>
        </p:txBody>
      </p:sp>
    </p:spTree>
    <p:extLst>
      <p:ext uri="{BB962C8B-B14F-4D97-AF65-F5344CB8AC3E}">
        <p14:creationId xmlns:p14="http://schemas.microsoft.com/office/powerpoint/2010/main" val="767215809"/>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11482" y="836712"/>
            <a:ext cx="8058150" cy="720080"/>
          </a:xfrm>
        </p:spPr>
        <p:txBody>
          <a:bodyPr/>
          <a:lstStyle/>
          <a:p>
            <a:pPr eaLnBrk="1" hangingPunct="1"/>
            <a:r>
              <a:rPr lang="en-GB" altLang="it-IT" sz="1800" i="1" dirty="0" smtClean="0"/>
              <a:t/>
            </a:r>
            <a:br>
              <a:rPr lang="en-GB" altLang="it-IT" sz="1800" i="1" dirty="0" smtClean="0"/>
            </a:br>
            <a:r>
              <a:rPr lang="en-GB" altLang="it-IT" sz="1800" i="1" dirty="0"/>
              <a:t/>
            </a:r>
            <a:br>
              <a:rPr lang="en-GB" altLang="it-IT" sz="1800" i="1" dirty="0"/>
            </a:br>
            <a:r>
              <a:rPr lang="en-GB" altLang="it-IT" sz="1800" i="1" dirty="0" smtClean="0"/>
              <a:t/>
            </a:r>
            <a:br>
              <a:rPr lang="en-GB" altLang="it-IT" sz="1800" i="1" dirty="0" smtClean="0"/>
            </a:br>
            <a:r>
              <a:rPr lang="en-GB" altLang="it-IT" sz="1800" i="1" dirty="0"/>
              <a:t/>
            </a:r>
            <a:br>
              <a:rPr lang="en-GB" altLang="it-IT" sz="1800" i="1" dirty="0"/>
            </a:br>
            <a:r>
              <a:rPr lang="en-GB" altLang="it-IT" sz="1800" i="1" dirty="0" smtClean="0"/>
              <a:t/>
            </a:r>
            <a:br>
              <a:rPr lang="en-GB" altLang="it-IT" sz="1800" i="1" dirty="0" smtClean="0"/>
            </a:br>
            <a:r>
              <a:rPr lang="en-GB" altLang="it-IT" sz="1800" i="1" dirty="0"/>
              <a:t/>
            </a:r>
            <a:br>
              <a:rPr lang="en-GB" altLang="it-IT" sz="1800" i="1" dirty="0"/>
            </a:br>
            <a:r>
              <a:rPr lang="en-GB" altLang="it-IT" sz="1800" i="1" dirty="0" smtClean="0"/>
              <a:t/>
            </a:r>
            <a:br>
              <a:rPr lang="en-GB" altLang="it-IT" sz="1800" i="1" dirty="0" smtClean="0"/>
            </a:br>
            <a:endParaRPr lang="it-IT" sz="1800" dirty="0"/>
          </a:p>
        </p:txBody>
      </p:sp>
      <p:sp>
        <p:nvSpPr>
          <p:cNvPr id="3" name="Segnaposto contenuto 2"/>
          <p:cNvSpPr>
            <a:spLocks noGrp="1"/>
          </p:cNvSpPr>
          <p:nvPr>
            <p:ph idx="1"/>
          </p:nvPr>
        </p:nvSpPr>
        <p:spPr>
          <a:xfrm>
            <a:off x="400050" y="1556792"/>
            <a:ext cx="8058150" cy="3793232"/>
          </a:xfrm>
        </p:spPr>
        <p:txBody>
          <a:bodyPr/>
          <a:lstStyle/>
          <a:p>
            <a:pPr algn="ctr" eaLnBrk="1" hangingPunct="1">
              <a:lnSpc>
                <a:spcPct val="150000"/>
              </a:lnSpc>
              <a:buFontTx/>
              <a:buNone/>
            </a:pPr>
            <a:r>
              <a:rPr lang="en-US" altLang="it-IT" b="1" dirty="0" smtClean="0"/>
              <a:t>PRODUCTION GUIDE ON LINE </a:t>
            </a:r>
          </a:p>
          <a:p>
            <a:pPr marL="0" indent="0">
              <a:buNone/>
            </a:pPr>
            <a:r>
              <a:rPr lang="en-US" sz="1600" dirty="0" smtClean="0"/>
              <a:t>Friuli </a:t>
            </a:r>
            <a:r>
              <a:rPr lang="en-US" sz="1600" dirty="0" err="1"/>
              <a:t>Venezia</a:t>
            </a:r>
            <a:r>
              <a:rPr lang="en-US" sz="1600" dirty="0"/>
              <a:t> Giulia Film Commission offers its collaboration, and provides the following free services to movie, TV, advertising and multimedia companies:</a:t>
            </a:r>
          </a:p>
          <a:p>
            <a:r>
              <a:rPr lang="en-US" sz="1600" dirty="0"/>
              <a:t>welcome and lodgings</a:t>
            </a:r>
          </a:p>
          <a:p>
            <a:r>
              <a:rPr lang="en-US" sz="1600" dirty="0"/>
              <a:t>direct liaison with local Public Officers</a:t>
            </a:r>
          </a:p>
          <a:p>
            <a:r>
              <a:rPr lang="en-US" sz="1600" dirty="0"/>
              <a:t>introductory information about technical, logistical and bureaucratic matters</a:t>
            </a:r>
          </a:p>
          <a:p>
            <a:r>
              <a:rPr lang="en-US" sz="1600" dirty="0"/>
              <a:t>assistance with bureaucratic proceedings</a:t>
            </a:r>
          </a:p>
          <a:p>
            <a:r>
              <a:rPr lang="en-US" sz="1600" dirty="0"/>
              <a:t>general information about production resources</a:t>
            </a:r>
          </a:p>
          <a:p>
            <a:r>
              <a:rPr lang="en-US" sz="1600" dirty="0"/>
              <a:t>visits to the locations detected by the production</a:t>
            </a:r>
          </a:p>
          <a:p>
            <a:r>
              <a:rPr lang="en-US" sz="1600" dirty="0"/>
              <a:t>location scouting regarding other possible shooting sets</a:t>
            </a:r>
          </a:p>
          <a:p>
            <a:r>
              <a:rPr lang="en-US" sz="1600" dirty="0"/>
              <a:t>liaison with resident professionals offering production services</a:t>
            </a:r>
          </a:p>
          <a:p>
            <a:pPr eaLnBrk="1" hangingPunct="1">
              <a:lnSpc>
                <a:spcPct val="150000"/>
              </a:lnSpc>
              <a:buFontTx/>
              <a:buNone/>
            </a:pPr>
            <a:endParaRPr lang="en-US" altLang="it-IT" sz="1600" b="1" i="1" u="sng" dirty="0" smtClean="0"/>
          </a:p>
          <a:p>
            <a:pPr eaLnBrk="1" hangingPunct="1">
              <a:lnSpc>
                <a:spcPct val="150000"/>
              </a:lnSpc>
              <a:buFontTx/>
              <a:buNone/>
            </a:pPr>
            <a:endParaRPr lang="en-US" altLang="it-IT" sz="1600" b="1" i="1" u="sng" dirty="0"/>
          </a:p>
          <a:p>
            <a:pPr eaLnBrk="1" hangingPunct="1">
              <a:lnSpc>
                <a:spcPct val="150000"/>
              </a:lnSpc>
              <a:buFontTx/>
              <a:buNone/>
            </a:pPr>
            <a:endParaRPr lang="it-IT" altLang="it-IT" sz="1600" b="1" i="1" dirty="0">
              <a:solidFill>
                <a:srgbClr val="6600CC"/>
              </a:solidFill>
              <a:latin typeface="Abadi MT Condensed Light" pitchFamily="34" charset="0"/>
            </a:endParaRPr>
          </a:p>
        </p:txBody>
      </p:sp>
    </p:spTree>
    <p:extLst>
      <p:ext uri="{BB962C8B-B14F-4D97-AF65-F5344CB8AC3E}">
        <p14:creationId xmlns:p14="http://schemas.microsoft.com/office/powerpoint/2010/main" val="1641159935"/>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1052736"/>
            <a:ext cx="8058150" cy="720080"/>
          </a:xfrm>
        </p:spPr>
        <p:txBody>
          <a:bodyPr/>
          <a:lstStyle/>
          <a:p>
            <a:pPr eaLnBrk="1" hangingPunct="1"/>
            <a:r>
              <a:rPr lang="en-GB" altLang="it-IT" sz="1800" i="1" dirty="0" smtClean="0"/>
              <a:t/>
            </a:r>
            <a:br>
              <a:rPr lang="en-GB" altLang="it-IT" sz="1800" i="1" dirty="0" smtClean="0"/>
            </a:br>
            <a:r>
              <a:rPr lang="en-GB" altLang="it-IT" sz="1800" i="1" dirty="0"/>
              <a:t/>
            </a:r>
            <a:br>
              <a:rPr lang="en-GB" altLang="it-IT" sz="1800" i="1" dirty="0"/>
            </a:br>
            <a:r>
              <a:rPr lang="en-GB" altLang="it-IT" sz="1800" i="1" dirty="0" smtClean="0"/>
              <a:t/>
            </a:r>
            <a:br>
              <a:rPr lang="en-GB" altLang="it-IT" sz="1800" i="1" dirty="0" smtClean="0"/>
            </a:br>
            <a:r>
              <a:rPr lang="en-GB" altLang="it-IT" sz="1800" i="1" dirty="0"/>
              <a:t/>
            </a:r>
            <a:br>
              <a:rPr lang="en-GB" altLang="it-IT" sz="1800" i="1" dirty="0"/>
            </a:br>
            <a:r>
              <a:rPr lang="en-GB" altLang="it-IT" sz="1800" i="1" dirty="0" smtClean="0"/>
              <a:t/>
            </a:r>
            <a:br>
              <a:rPr lang="en-GB" altLang="it-IT" sz="1800" i="1" dirty="0" smtClean="0"/>
            </a:br>
            <a:r>
              <a:rPr lang="en-GB" altLang="it-IT" sz="1800" i="1" dirty="0"/>
              <a:t/>
            </a:r>
            <a:br>
              <a:rPr lang="en-GB" altLang="it-IT" sz="1800" i="1" dirty="0"/>
            </a:br>
            <a:r>
              <a:rPr lang="en-GB" altLang="it-IT" sz="1800" i="1" dirty="0" smtClean="0"/>
              <a:t/>
            </a:r>
            <a:br>
              <a:rPr lang="en-GB" altLang="it-IT" sz="1800" i="1" dirty="0" smtClean="0"/>
            </a:br>
            <a:endParaRPr lang="it-IT" sz="1800" dirty="0"/>
          </a:p>
        </p:txBody>
      </p:sp>
      <p:sp>
        <p:nvSpPr>
          <p:cNvPr id="3" name="Segnaposto contenuto 2"/>
          <p:cNvSpPr>
            <a:spLocks noGrp="1"/>
          </p:cNvSpPr>
          <p:nvPr>
            <p:ph idx="1"/>
          </p:nvPr>
        </p:nvSpPr>
        <p:spPr>
          <a:xfrm>
            <a:off x="400050" y="1844824"/>
            <a:ext cx="8058150" cy="3505200"/>
          </a:xfrm>
        </p:spPr>
        <p:txBody>
          <a:bodyPr/>
          <a:lstStyle/>
          <a:p>
            <a:pPr algn="ctr" eaLnBrk="1" hangingPunct="1">
              <a:lnSpc>
                <a:spcPct val="150000"/>
              </a:lnSpc>
              <a:buFontTx/>
              <a:buNone/>
            </a:pPr>
            <a:r>
              <a:rPr lang="en-US" altLang="it-IT" b="1" dirty="0" smtClean="0"/>
              <a:t>PRODUCTION GUIDE ON LINE </a:t>
            </a:r>
          </a:p>
          <a:p>
            <a:pPr algn="just"/>
            <a:r>
              <a:rPr lang="en-US" sz="1600" dirty="0"/>
              <a:t>Film productions choosing Friuli </a:t>
            </a:r>
            <a:r>
              <a:rPr lang="en-US" sz="1600" dirty="0" err="1"/>
              <a:t>Venezia</a:t>
            </a:r>
            <a:r>
              <a:rPr lang="en-US" sz="1600" dirty="0"/>
              <a:t> Giulia have not only helped promoting the area and earning profits, but also increased the development of local business. </a:t>
            </a:r>
            <a:r>
              <a:rPr lang="en-US" sz="1600" dirty="0" smtClean="0"/>
              <a:t>crews </a:t>
            </a:r>
            <a:r>
              <a:rPr lang="en-US" sz="1600" dirty="0"/>
              <a:t>and the local technical and logistics teams are first-class, thanks to the dozens of national and international film productions they have assisted.</a:t>
            </a:r>
          </a:p>
          <a:p>
            <a:pPr algn="just"/>
            <a:r>
              <a:rPr lang="en-US" sz="1600" dirty="0"/>
              <a:t>Qualified and experienced professionals, casting agencies,</a:t>
            </a:r>
            <a:br>
              <a:rPr lang="en-US" sz="1600" dirty="0"/>
            </a:br>
            <a:r>
              <a:rPr lang="en-US" sz="1600" dirty="0"/>
              <a:t>catering and other expert staff are listed in </a:t>
            </a:r>
            <a:r>
              <a:rPr lang="en-US" sz="1600" dirty="0" smtClean="0"/>
              <a:t>production guide, </a:t>
            </a:r>
            <a:r>
              <a:rPr lang="en-US" sz="1600" dirty="0"/>
              <a:t>as well as all the local human, technical and professional resources </a:t>
            </a:r>
            <a:r>
              <a:rPr lang="en-US" sz="1600" dirty="0" smtClean="0"/>
              <a:t>needed </a:t>
            </a:r>
            <a:r>
              <a:rPr lang="en-US" sz="1600" dirty="0"/>
              <a:t>during production and </a:t>
            </a:r>
            <a:r>
              <a:rPr lang="en-US" sz="1600" dirty="0" smtClean="0"/>
              <a:t>post production</a:t>
            </a:r>
            <a:r>
              <a:rPr lang="en-US" sz="1600" dirty="0"/>
              <a:t>.</a:t>
            </a:r>
            <a:br>
              <a:rPr lang="en-US" sz="1600" dirty="0"/>
            </a:br>
            <a:r>
              <a:rPr lang="en-US" sz="1600" dirty="0"/>
              <a:t>The online Production Guide is constantly updated with names, and addresses of Friuli </a:t>
            </a:r>
            <a:r>
              <a:rPr lang="en-US" sz="1600" dirty="0" err="1" smtClean="0"/>
              <a:t>Venezia</a:t>
            </a:r>
            <a:r>
              <a:rPr lang="en-US" sz="1600" dirty="0" smtClean="0"/>
              <a:t> Giulia’s </a:t>
            </a:r>
            <a:r>
              <a:rPr lang="en-US" sz="1600" dirty="0"/>
              <a:t>film professionals available to guest production companies.</a:t>
            </a:r>
          </a:p>
          <a:p>
            <a:pPr eaLnBrk="1" hangingPunct="1">
              <a:lnSpc>
                <a:spcPct val="150000"/>
              </a:lnSpc>
              <a:buFontTx/>
              <a:buNone/>
            </a:pPr>
            <a:endParaRPr lang="en-US" altLang="it-IT" sz="1600" b="1" i="1" u="sng" dirty="0" smtClean="0"/>
          </a:p>
          <a:p>
            <a:pPr eaLnBrk="1" hangingPunct="1">
              <a:lnSpc>
                <a:spcPct val="150000"/>
              </a:lnSpc>
              <a:buFontTx/>
              <a:buNone/>
            </a:pPr>
            <a:endParaRPr lang="en-US" altLang="it-IT" sz="1600" b="1" i="1" u="sng" dirty="0"/>
          </a:p>
          <a:p>
            <a:pPr eaLnBrk="1" hangingPunct="1">
              <a:lnSpc>
                <a:spcPct val="150000"/>
              </a:lnSpc>
              <a:buFontTx/>
              <a:buNone/>
            </a:pPr>
            <a:endParaRPr lang="it-IT" altLang="it-IT" sz="1600" b="1" i="1" dirty="0">
              <a:solidFill>
                <a:srgbClr val="6600CC"/>
              </a:solidFill>
              <a:latin typeface="Abadi MT Condensed Light" pitchFamily="34" charset="0"/>
            </a:endParaRPr>
          </a:p>
        </p:txBody>
      </p:sp>
    </p:spTree>
    <p:extLst>
      <p:ext uri="{BB962C8B-B14F-4D97-AF65-F5344CB8AC3E}">
        <p14:creationId xmlns:p14="http://schemas.microsoft.com/office/powerpoint/2010/main" val="3543224531"/>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1052736"/>
            <a:ext cx="8058150" cy="720080"/>
          </a:xfrm>
        </p:spPr>
        <p:txBody>
          <a:bodyPr/>
          <a:lstStyle/>
          <a:p>
            <a:pPr eaLnBrk="1" hangingPunct="1"/>
            <a:r>
              <a:rPr lang="en-GB" altLang="it-IT" sz="1800" i="1" dirty="0" smtClean="0"/>
              <a:t/>
            </a:r>
            <a:br>
              <a:rPr lang="en-GB" altLang="it-IT" sz="1800" i="1" dirty="0" smtClean="0"/>
            </a:br>
            <a:r>
              <a:rPr lang="en-GB" altLang="it-IT" sz="1800" i="1" dirty="0"/>
              <a:t/>
            </a:r>
            <a:br>
              <a:rPr lang="en-GB" altLang="it-IT" sz="1800" i="1" dirty="0"/>
            </a:br>
            <a:r>
              <a:rPr lang="en-GB" altLang="it-IT" sz="1800" i="1" dirty="0" smtClean="0"/>
              <a:t/>
            </a:r>
            <a:br>
              <a:rPr lang="en-GB" altLang="it-IT" sz="1800" i="1" dirty="0" smtClean="0"/>
            </a:br>
            <a:r>
              <a:rPr lang="en-GB" altLang="it-IT" sz="1800" i="1" dirty="0"/>
              <a:t/>
            </a:r>
            <a:br>
              <a:rPr lang="en-GB" altLang="it-IT" sz="1800" i="1" dirty="0"/>
            </a:br>
            <a:r>
              <a:rPr lang="en-GB" altLang="it-IT" sz="1800" i="1" dirty="0" smtClean="0"/>
              <a:t/>
            </a:r>
            <a:br>
              <a:rPr lang="en-GB" altLang="it-IT" sz="1800" i="1" dirty="0" smtClean="0"/>
            </a:br>
            <a:r>
              <a:rPr lang="en-GB" altLang="it-IT" sz="1800" i="1" dirty="0"/>
              <a:t/>
            </a:r>
            <a:br>
              <a:rPr lang="en-GB" altLang="it-IT" sz="1800" i="1" dirty="0"/>
            </a:br>
            <a:r>
              <a:rPr lang="en-GB" altLang="it-IT" sz="1800" i="1" dirty="0" smtClean="0"/>
              <a:t/>
            </a:r>
            <a:br>
              <a:rPr lang="en-GB" altLang="it-IT" sz="1800" i="1" dirty="0" smtClean="0"/>
            </a:br>
            <a:endParaRPr lang="it-IT" sz="1800" dirty="0"/>
          </a:p>
        </p:txBody>
      </p:sp>
      <p:sp>
        <p:nvSpPr>
          <p:cNvPr id="3" name="Segnaposto contenuto 2"/>
          <p:cNvSpPr>
            <a:spLocks noGrp="1"/>
          </p:cNvSpPr>
          <p:nvPr>
            <p:ph idx="1"/>
          </p:nvPr>
        </p:nvSpPr>
        <p:spPr>
          <a:xfrm>
            <a:off x="400050" y="1484784"/>
            <a:ext cx="8058150" cy="3600400"/>
          </a:xfrm>
        </p:spPr>
        <p:txBody>
          <a:bodyPr/>
          <a:lstStyle/>
          <a:p>
            <a:r>
              <a:rPr lang="en-US" sz="2400" dirty="0"/>
              <a:t>FVGFC is also a member of the Coordination of Film Commissions Italian (Italian Film Commission), which operates a joint promotion of the various regional offices, and founding member </a:t>
            </a:r>
            <a:r>
              <a:rPr lang="en-US" sz="2400" dirty="0" smtClean="0"/>
              <a:t>of EUFCN </a:t>
            </a:r>
            <a:r>
              <a:rPr lang="en-US" sz="2400" dirty="0"/>
              <a:t>(European Film Commission Network) representing the Film Commission associated with the European market.</a:t>
            </a:r>
          </a:p>
          <a:p>
            <a:r>
              <a:rPr lang="en-US" sz="2400" dirty="0"/>
              <a:t>FVGFC closely involved, at regional, national and European level, with some of the most important institutions in the film and promotional: ICE, </a:t>
            </a:r>
            <a:r>
              <a:rPr lang="en-US" sz="2400" dirty="0" err="1"/>
              <a:t>Anica</a:t>
            </a:r>
            <a:r>
              <a:rPr lang="en-US" sz="2400" dirty="0"/>
              <a:t>, AGIS, CINECITTA ‘HOLDING, </a:t>
            </a:r>
            <a:r>
              <a:rPr lang="en-US" sz="2400" dirty="0" err="1"/>
              <a:t>Eurimages</a:t>
            </a:r>
            <a:r>
              <a:rPr lang="en-US" sz="2400" dirty="0"/>
              <a:t>, MEDIA SALLES, ANTENNA MEDIA, CINEREGIO, DOC IT, etc.</a:t>
            </a:r>
          </a:p>
          <a:p>
            <a:pPr eaLnBrk="1" hangingPunct="1">
              <a:lnSpc>
                <a:spcPct val="150000"/>
              </a:lnSpc>
              <a:buFontTx/>
              <a:buNone/>
            </a:pPr>
            <a:endParaRPr lang="en-US" altLang="it-IT" sz="2400" b="1" i="1" u="sng" dirty="0" smtClean="0"/>
          </a:p>
          <a:p>
            <a:pPr eaLnBrk="1" hangingPunct="1">
              <a:lnSpc>
                <a:spcPct val="150000"/>
              </a:lnSpc>
              <a:buFontTx/>
              <a:buNone/>
            </a:pPr>
            <a:endParaRPr lang="en-US" altLang="it-IT" sz="1600" b="1" i="1" u="sng" dirty="0"/>
          </a:p>
          <a:p>
            <a:pPr eaLnBrk="1" hangingPunct="1">
              <a:lnSpc>
                <a:spcPct val="150000"/>
              </a:lnSpc>
              <a:buFontTx/>
              <a:buNone/>
            </a:pPr>
            <a:endParaRPr lang="it-IT" altLang="it-IT" sz="1600" b="1" i="1" dirty="0">
              <a:solidFill>
                <a:srgbClr val="6600CC"/>
              </a:solidFill>
              <a:latin typeface="Abadi MT Condensed Light" pitchFamily="34" charset="0"/>
            </a:endParaRPr>
          </a:p>
        </p:txBody>
      </p:sp>
    </p:spTree>
    <p:extLst>
      <p:ext uri="{BB962C8B-B14F-4D97-AF65-F5344CB8AC3E}">
        <p14:creationId xmlns:p14="http://schemas.microsoft.com/office/powerpoint/2010/main" val="965460765"/>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i="1" dirty="0" smtClean="0">
                <a:solidFill>
                  <a:srgbClr val="FF0000"/>
                </a:solidFill>
              </a:rPr>
              <a:t/>
            </a:r>
            <a:br>
              <a:rPr lang="it-IT" sz="3200" i="1" dirty="0" smtClean="0">
                <a:solidFill>
                  <a:srgbClr val="FF0000"/>
                </a:solidFill>
              </a:rPr>
            </a:br>
            <a:r>
              <a:rPr lang="it-IT" sz="3200" i="1" dirty="0" smtClean="0">
                <a:solidFill>
                  <a:srgbClr val="FF0000"/>
                </a:solidFill>
              </a:rPr>
              <a:t>FINANCIAL </a:t>
            </a:r>
            <a:r>
              <a:rPr lang="it-IT" sz="3200" i="1" dirty="0">
                <a:solidFill>
                  <a:srgbClr val="FF0000"/>
                </a:solidFill>
              </a:rPr>
              <a:t>INSTRUMENTS </a:t>
            </a:r>
            <a:r>
              <a:rPr lang="it-IT" sz="3200" i="1" dirty="0" smtClean="0">
                <a:solidFill>
                  <a:srgbClr val="FF0000"/>
                </a:solidFill>
              </a:rPr>
              <a:t/>
            </a:r>
            <a:br>
              <a:rPr lang="it-IT" sz="3200" i="1" dirty="0" smtClean="0">
                <a:solidFill>
                  <a:srgbClr val="FF0000"/>
                </a:solidFill>
              </a:rPr>
            </a:br>
            <a:r>
              <a:rPr lang="it-IT" sz="3200" dirty="0" err="1" smtClean="0"/>
              <a:t>Grants</a:t>
            </a:r>
            <a:r>
              <a:rPr lang="it-IT" sz="3200" dirty="0" smtClean="0"/>
              <a:t> (</a:t>
            </a:r>
            <a:r>
              <a:rPr lang="it-IT" sz="3200" dirty="0" err="1" smtClean="0"/>
              <a:t>Regional</a:t>
            </a:r>
            <a:r>
              <a:rPr lang="it-IT" sz="3200" dirty="0" smtClean="0"/>
              <a:t> Law 6 </a:t>
            </a:r>
            <a:r>
              <a:rPr lang="it-IT" sz="3200" dirty="0" err="1" smtClean="0"/>
              <a:t>November</a:t>
            </a:r>
            <a:r>
              <a:rPr lang="it-IT" sz="3200" dirty="0" smtClean="0"/>
              <a:t> 2006, n.21 – </a:t>
            </a:r>
            <a:r>
              <a:rPr lang="it-IT" sz="3200" dirty="0" err="1" smtClean="0"/>
              <a:t>Regulation</a:t>
            </a:r>
            <a:r>
              <a:rPr lang="it-IT" sz="3200" dirty="0" smtClean="0"/>
              <a:t> 6 </a:t>
            </a:r>
            <a:r>
              <a:rPr lang="it-IT" sz="3200" dirty="0" err="1" smtClean="0"/>
              <a:t>May</a:t>
            </a:r>
            <a:r>
              <a:rPr lang="it-IT" sz="3200" dirty="0" smtClean="0"/>
              <a:t> 2015, n.86)</a:t>
            </a:r>
            <a:endParaRPr lang="it-IT" sz="3200" dirty="0"/>
          </a:p>
        </p:txBody>
      </p:sp>
      <p:sp>
        <p:nvSpPr>
          <p:cNvPr id="3" name="Segnaposto contenuto 2"/>
          <p:cNvSpPr>
            <a:spLocks noGrp="1"/>
          </p:cNvSpPr>
          <p:nvPr>
            <p:ph idx="1"/>
          </p:nvPr>
        </p:nvSpPr>
        <p:spPr>
          <a:xfrm>
            <a:off x="400050" y="1916832"/>
            <a:ext cx="8058150" cy="3569568"/>
          </a:xfrm>
        </p:spPr>
        <p:txBody>
          <a:bodyPr/>
          <a:lstStyle/>
          <a:p>
            <a:pPr algn="just"/>
            <a:endParaRPr lang="it-IT" sz="2400" dirty="0" smtClean="0"/>
          </a:p>
          <a:p>
            <a:pPr algn="just"/>
            <a:endParaRPr lang="it-IT" sz="2400" dirty="0" smtClean="0"/>
          </a:p>
          <a:p>
            <a:pPr algn="just"/>
            <a:r>
              <a:rPr lang="it-IT" sz="2400" dirty="0" smtClean="0"/>
              <a:t>3 </a:t>
            </a:r>
            <a:r>
              <a:rPr lang="it-IT" sz="2400" dirty="0" err="1" smtClean="0"/>
              <a:t>Calls</a:t>
            </a:r>
            <a:r>
              <a:rPr lang="it-IT" sz="2400" dirty="0" smtClean="0"/>
              <a:t> </a:t>
            </a:r>
            <a:r>
              <a:rPr lang="it-IT" sz="2400" dirty="0" err="1" smtClean="0"/>
              <a:t>every</a:t>
            </a:r>
            <a:r>
              <a:rPr lang="it-IT" sz="2400" dirty="0" smtClean="0"/>
              <a:t> </a:t>
            </a:r>
            <a:r>
              <a:rPr lang="it-IT" sz="2400" dirty="0" err="1" smtClean="0"/>
              <a:t>year</a:t>
            </a:r>
            <a:r>
              <a:rPr lang="it-IT" sz="2400" dirty="0" smtClean="0"/>
              <a:t> (</a:t>
            </a:r>
            <a:r>
              <a:rPr lang="it-IT" sz="2400" dirty="0" err="1" smtClean="0"/>
              <a:t>both</a:t>
            </a:r>
            <a:r>
              <a:rPr lang="it-IT" sz="2400" dirty="0" smtClean="0"/>
              <a:t> </a:t>
            </a:r>
            <a:r>
              <a:rPr lang="en-US" sz="2400" dirty="0"/>
              <a:t>films, animation films, TV fiction, TV series, web series, web fiction, </a:t>
            </a:r>
            <a:r>
              <a:rPr lang="en-US" sz="2400" dirty="0" smtClean="0"/>
              <a:t>and documentaries, short films, </a:t>
            </a:r>
            <a:r>
              <a:rPr lang="en-US" sz="2400" dirty="0"/>
              <a:t>music </a:t>
            </a:r>
            <a:r>
              <a:rPr lang="en-US" sz="2400" dirty="0" smtClean="0"/>
              <a:t>videos)</a:t>
            </a:r>
            <a:endParaRPr lang="it-IT" sz="2400" dirty="0" smtClean="0"/>
          </a:p>
          <a:p>
            <a:pPr algn="just"/>
            <a:r>
              <a:rPr lang="it-IT" sz="2400" dirty="0" smtClean="0"/>
              <a:t>2016 Call: </a:t>
            </a:r>
          </a:p>
          <a:p>
            <a:pPr lvl="1" algn="just"/>
            <a:r>
              <a:rPr lang="it-IT" sz="2000" dirty="0" err="1" smtClean="0"/>
              <a:t>total</a:t>
            </a:r>
            <a:r>
              <a:rPr lang="it-IT" sz="2000" dirty="0" smtClean="0"/>
              <a:t> </a:t>
            </a:r>
            <a:r>
              <a:rPr lang="it-IT" sz="2000" dirty="0" err="1" smtClean="0"/>
              <a:t>amount</a:t>
            </a:r>
            <a:r>
              <a:rPr lang="it-IT" sz="2000" dirty="0" smtClean="0"/>
              <a:t> of </a:t>
            </a:r>
            <a:r>
              <a:rPr lang="it-IT" sz="2000" dirty="0" err="1" smtClean="0"/>
              <a:t>grants</a:t>
            </a:r>
            <a:r>
              <a:rPr lang="it-IT" sz="2000" dirty="0" smtClean="0"/>
              <a:t> euro  930.000,00</a:t>
            </a:r>
          </a:p>
          <a:p>
            <a:pPr lvl="1" algn="just"/>
            <a:r>
              <a:rPr lang="it-IT" sz="2000" dirty="0" err="1" smtClean="0"/>
              <a:t>total</a:t>
            </a:r>
            <a:r>
              <a:rPr lang="it-IT" sz="2000" dirty="0" smtClean="0"/>
              <a:t> </a:t>
            </a:r>
            <a:r>
              <a:rPr lang="it-IT" sz="2000" dirty="0" err="1"/>
              <a:t>amount</a:t>
            </a:r>
            <a:r>
              <a:rPr lang="it-IT" sz="2000" dirty="0"/>
              <a:t> of </a:t>
            </a:r>
            <a:r>
              <a:rPr lang="it-IT" sz="2000" dirty="0" err="1" smtClean="0"/>
              <a:t>projects</a:t>
            </a:r>
            <a:r>
              <a:rPr lang="it-IT" sz="2000" dirty="0" smtClean="0"/>
              <a:t> </a:t>
            </a:r>
            <a:r>
              <a:rPr lang="it-IT" sz="2000" dirty="0" err="1" smtClean="0"/>
              <a:t>financed</a:t>
            </a:r>
            <a:r>
              <a:rPr lang="it-IT" sz="2000" dirty="0" smtClean="0"/>
              <a:t>: n. 26</a:t>
            </a:r>
          </a:p>
          <a:p>
            <a:pPr lvl="1" algn="just"/>
            <a:r>
              <a:rPr lang="it-IT" sz="2000" dirty="0" err="1"/>
              <a:t>d</a:t>
            </a:r>
            <a:r>
              <a:rPr lang="it-IT" sz="2000" dirty="0" err="1" smtClean="0"/>
              <a:t>ays</a:t>
            </a:r>
            <a:r>
              <a:rPr lang="it-IT" sz="2000" dirty="0" smtClean="0"/>
              <a:t> of work: n.434 (</a:t>
            </a:r>
            <a:r>
              <a:rPr lang="it-IT" sz="2000" dirty="0" err="1" smtClean="0"/>
              <a:t>days</a:t>
            </a:r>
            <a:r>
              <a:rPr lang="it-IT" sz="2000" dirty="0" smtClean="0"/>
              <a:t> of </a:t>
            </a:r>
            <a:r>
              <a:rPr lang="it-IT" sz="2000" dirty="0" err="1" smtClean="0"/>
              <a:t>shooting</a:t>
            </a:r>
            <a:r>
              <a:rPr lang="it-IT" sz="2000" dirty="0" smtClean="0"/>
              <a:t>: n.329)</a:t>
            </a:r>
          </a:p>
          <a:p>
            <a:pPr lvl="1" algn="just"/>
            <a:endParaRPr lang="it-IT" sz="2000" dirty="0" smtClean="0"/>
          </a:p>
          <a:p>
            <a:pPr algn="just"/>
            <a:endParaRPr lang="it-IT" sz="2400" dirty="0" smtClean="0"/>
          </a:p>
          <a:p>
            <a:endParaRPr lang="it-IT" dirty="0"/>
          </a:p>
        </p:txBody>
      </p:sp>
    </p:spTree>
    <p:extLst>
      <p:ext uri="{BB962C8B-B14F-4D97-AF65-F5344CB8AC3E}">
        <p14:creationId xmlns:p14="http://schemas.microsoft.com/office/powerpoint/2010/main" val="3228843615"/>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i="1" dirty="0" smtClean="0">
                <a:solidFill>
                  <a:srgbClr val="FF0000"/>
                </a:solidFill>
              </a:rPr>
              <a:t/>
            </a:r>
            <a:br>
              <a:rPr lang="it-IT" sz="3200" i="1" dirty="0" smtClean="0">
                <a:solidFill>
                  <a:srgbClr val="FF0000"/>
                </a:solidFill>
              </a:rPr>
            </a:br>
            <a:r>
              <a:rPr lang="it-IT" sz="3200" i="1" dirty="0">
                <a:solidFill>
                  <a:srgbClr val="FF0000"/>
                </a:solidFill>
              </a:rPr>
              <a:t/>
            </a:r>
            <a:br>
              <a:rPr lang="it-IT" sz="3200" i="1" dirty="0">
                <a:solidFill>
                  <a:srgbClr val="FF0000"/>
                </a:solidFill>
              </a:rPr>
            </a:br>
            <a:r>
              <a:rPr lang="it-IT" sz="3200" i="1" dirty="0" smtClean="0">
                <a:solidFill>
                  <a:srgbClr val="FF0000"/>
                </a:solidFill>
              </a:rPr>
              <a:t>HOW </a:t>
            </a:r>
            <a:r>
              <a:rPr lang="it-IT" sz="3200" i="1" dirty="0">
                <a:solidFill>
                  <a:srgbClr val="FF0000"/>
                </a:solidFill>
              </a:rPr>
              <a:t>TO MAXIMIZE THE IMPACT OF PUBLIC FUNDING </a:t>
            </a:r>
            <a:br>
              <a:rPr lang="it-IT" sz="3200" i="1" dirty="0">
                <a:solidFill>
                  <a:srgbClr val="FF0000"/>
                </a:solidFill>
              </a:rPr>
            </a:br>
            <a:endParaRPr lang="it-IT" sz="3200" dirty="0"/>
          </a:p>
        </p:txBody>
      </p:sp>
      <p:sp>
        <p:nvSpPr>
          <p:cNvPr id="3" name="Segnaposto contenuto 2"/>
          <p:cNvSpPr>
            <a:spLocks noGrp="1"/>
          </p:cNvSpPr>
          <p:nvPr>
            <p:ph idx="1"/>
          </p:nvPr>
        </p:nvSpPr>
        <p:spPr>
          <a:xfrm>
            <a:off x="400050" y="1916832"/>
            <a:ext cx="8058150" cy="3569568"/>
          </a:xfrm>
        </p:spPr>
        <p:txBody>
          <a:bodyPr/>
          <a:lstStyle/>
          <a:p>
            <a:pPr algn="just"/>
            <a:endParaRPr lang="it-IT" sz="2000" dirty="0"/>
          </a:p>
          <a:p>
            <a:pPr algn="just"/>
            <a:r>
              <a:rPr lang="it-IT" sz="2400" dirty="0" smtClean="0"/>
              <a:t>2016 </a:t>
            </a:r>
            <a:r>
              <a:rPr lang="it-IT" sz="2400" dirty="0"/>
              <a:t>Call: </a:t>
            </a:r>
          </a:p>
          <a:p>
            <a:pPr lvl="1" algn="just"/>
            <a:r>
              <a:rPr lang="it-IT" sz="2000" dirty="0" smtClean="0"/>
              <a:t>FVG </a:t>
            </a:r>
            <a:r>
              <a:rPr lang="it-IT" sz="2000" dirty="0" err="1"/>
              <a:t>workers</a:t>
            </a:r>
            <a:r>
              <a:rPr lang="it-IT" sz="2000" dirty="0"/>
              <a:t>: n.231 </a:t>
            </a:r>
            <a:r>
              <a:rPr lang="it-IT" sz="2000" dirty="0" err="1" smtClean="0"/>
              <a:t>local</a:t>
            </a:r>
            <a:r>
              <a:rPr lang="it-IT" sz="2000" dirty="0" smtClean="0"/>
              <a:t> </a:t>
            </a:r>
            <a:r>
              <a:rPr lang="it-IT" sz="2000" dirty="0" err="1" smtClean="0"/>
              <a:t>technicians</a:t>
            </a:r>
            <a:r>
              <a:rPr lang="it-IT" sz="2000" dirty="0"/>
              <a:t>, n.88 </a:t>
            </a:r>
            <a:r>
              <a:rPr lang="it-IT" sz="2000" dirty="0" err="1" smtClean="0"/>
              <a:t>local</a:t>
            </a:r>
            <a:r>
              <a:rPr lang="it-IT" sz="2000" dirty="0" smtClean="0"/>
              <a:t> </a:t>
            </a:r>
            <a:r>
              <a:rPr lang="it-IT" sz="2000" dirty="0" err="1" smtClean="0"/>
              <a:t>actors</a:t>
            </a:r>
            <a:r>
              <a:rPr lang="it-IT" sz="2000" dirty="0"/>
              <a:t>, n.3.228 </a:t>
            </a:r>
            <a:r>
              <a:rPr lang="it-IT" sz="2000" dirty="0" err="1" smtClean="0"/>
              <a:t>local</a:t>
            </a:r>
            <a:r>
              <a:rPr lang="it-IT" sz="2000" dirty="0" smtClean="0"/>
              <a:t> background </a:t>
            </a:r>
            <a:r>
              <a:rPr lang="it-IT" sz="2000" dirty="0" err="1"/>
              <a:t>actors</a:t>
            </a:r>
            <a:endParaRPr lang="it-IT" sz="2000" dirty="0"/>
          </a:p>
          <a:p>
            <a:pPr lvl="1" algn="just"/>
            <a:r>
              <a:rPr lang="it-IT" sz="2000" dirty="0" smtClean="0"/>
              <a:t>Total </a:t>
            </a:r>
            <a:r>
              <a:rPr lang="it-IT" sz="2000" dirty="0" err="1"/>
              <a:t>spending</a:t>
            </a:r>
            <a:r>
              <a:rPr lang="it-IT" sz="2000" dirty="0"/>
              <a:t> in FVG: euro </a:t>
            </a:r>
            <a:r>
              <a:rPr lang="it-IT" sz="2000" dirty="0" smtClean="0"/>
              <a:t>5.581.921,00 (</a:t>
            </a:r>
            <a:r>
              <a:rPr lang="it-IT" sz="2000" dirty="0" err="1" smtClean="0"/>
              <a:t>much</a:t>
            </a:r>
            <a:r>
              <a:rPr lang="it-IT" sz="2000" dirty="0" smtClean="0"/>
              <a:t> more </a:t>
            </a:r>
            <a:r>
              <a:rPr lang="it-IT" sz="2000" dirty="0" err="1" smtClean="0"/>
              <a:t>than</a:t>
            </a:r>
            <a:r>
              <a:rPr lang="it-IT" sz="2000" dirty="0" smtClean="0"/>
              <a:t> 150% of </a:t>
            </a:r>
            <a:r>
              <a:rPr lang="it-IT" sz="2000" dirty="0" err="1" smtClean="0"/>
              <a:t>expenditure</a:t>
            </a:r>
            <a:r>
              <a:rPr lang="it-IT" sz="2000" dirty="0" smtClean="0"/>
              <a:t> </a:t>
            </a:r>
            <a:r>
              <a:rPr lang="it-IT" sz="2000" dirty="0" err="1" smtClean="0"/>
              <a:t>required</a:t>
            </a:r>
            <a:r>
              <a:rPr lang="it-IT" sz="2000" dirty="0" smtClean="0"/>
              <a:t>):</a:t>
            </a:r>
          </a:p>
          <a:p>
            <a:pPr marL="457200" lvl="1" indent="0" algn="just">
              <a:buNone/>
            </a:pPr>
            <a:r>
              <a:rPr lang="it-IT" sz="2000" dirty="0" smtClean="0"/>
              <a:t>     </a:t>
            </a:r>
            <a:r>
              <a:rPr lang="it-IT" sz="2000" b="1" u="sng" dirty="0" smtClean="0"/>
              <a:t>for 1 euro of FVG public </a:t>
            </a:r>
            <a:r>
              <a:rPr lang="it-IT" sz="2000" b="1" u="sng" dirty="0" err="1" smtClean="0"/>
              <a:t>grant</a:t>
            </a:r>
            <a:r>
              <a:rPr lang="it-IT" sz="2000" b="1" u="sng" dirty="0" smtClean="0"/>
              <a:t> the production company </a:t>
            </a:r>
            <a:r>
              <a:rPr lang="it-IT" sz="2000" b="1" dirty="0" smtClean="0"/>
              <a:t>	</a:t>
            </a:r>
            <a:r>
              <a:rPr lang="it-IT" sz="2000" b="1" u="sng" dirty="0" err="1" smtClean="0"/>
              <a:t>spended</a:t>
            </a:r>
            <a:r>
              <a:rPr lang="it-IT" sz="2000" b="1" u="sng" dirty="0" smtClean="0"/>
              <a:t> in FVG  6 </a:t>
            </a:r>
            <a:r>
              <a:rPr lang="it-IT" sz="2000" b="1" u="sng" dirty="0" err="1" smtClean="0"/>
              <a:t>euros</a:t>
            </a:r>
            <a:endParaRPr lang="it-IT" sz="2000" b="1" u="sng" dirty="0" smtClean="0"/>
          </a:p>
          <a:p>
            <a:pPr lvl="1" algn="just"/>
            <a:r>
              <a:rPr lang="it-IT" sz="2000" dirty="0" err="1" smtClean="0"/>
              <a:t>Expenditure</a:t>
            </a:r>
            <a:r>
              <a:rPr lang="it-IT" sz="2000" dirty="0" smtClean="0"/>
              <a:t> </a:t>
            </a:r>
            <a:r>
              <a:rPr lang="it-IT" sz="2000" dirty="0" err="1" smtClean="0"/>
              <a:t>generated</a:t>
            </a:r>
            <a:r>
              <a:rPr lang="it-IT" sz="2000" dirty="0" smtClean="0"/>
              <a:t> (</a:t>
            </a:r>
            <a:r>
              <a:rPr lang="it-IT" sz="2000" dirty="0" err="1" smtClean="0"/>
              <a:t>multiplier</a:t>
            </a:r>
            <a:r>
              <a:rPr lang="it-IT" sz="2000" dirty="0" smtClean="0"/>
              <a:t> ratio of 1,8%*): </a:t>
            </a:r>
            <a:r>
              <a:rPr lang="it-IT" sz="2000" dirty="0"/>
              <a:t>euro 10.047.457,00</a:t>
            </a:r>
            <a:r>
              <a:rPr lang="it-IT" sz="2000" dirty="0" smtClean="0"/>
              <a:t>)</a:t>
            </a:r>
          </a:p>
          <a:p>
            <a:pPr marL="457200" lvl="1" indent="0" algn="just">
              <a:buNone/>
            </a:pPr>
            <a:r>
              <a:rPr lang="it-IT" sz="1400" b="1" dirty="0" smtClean="0"/>
              <a:t>*</a:t>
            </a:r>
            <a:r>
              <a:rPr lang="it-IT" sz="1400" dirty="0" smtClean="0"/>
              <a:t> The ratio </a:t>
            </a:r>
            <a:r>
              <a:rPr lang="it-IT" sz="1400" dirty="0" err="1" smtClean="0"/>
              <a:t>is</a:t>
            </a:r>
            <a:r>
              <a:rPr lang="it-IT" sz="1400" dirty="0" smtClean="0"/>
              <a:t> </a:t>
            </a:r>
            <a:r>
              <a:rPr lang="it-IT" sz="1400" dirty="0" err="1" smtClean="0"/>
              <a:t>between</a:t>
            </a:r>
            <a:r>
              <a:rPr lang="it-IT" sz="1400" dirty="0" smtClean="0"/>
              <a:t> 1,8% and 2,8% (Kelly, A and Kelly M, </a:t>
            </a:r>
            <a:r>
              <a:rPr lang="it-IT" sz="1400" i="1" dirty="0" smtClean="0"/>
              <a:t>Impact and </a:t>
            </a:r>
            <a:r>
              <a:rPr lang="it-IT" sz="1400" i="1" dirty="0" err="1" smtClean="0"/>
              <a:t>values</a:t>
            </a:r>
            <a:r>
              <a:rPr lang="it-IT" sz="1400" i="1" dirty="0" smtClean="0"/>
              <a:t>, </a:t>
            </a:r>
            <a:r>
              <a:rPr lang="it-IT" sz="1400" i="1" dirty="0" err="1" smtClean="0"/>
              <a:t>Assessing</a:t>
            </a:r>
            <a:r>
              <a:rPr lang="it-IT" sz="1400" i="1" dirty="0" smtClean="0"/>
              <a:t> the </a:t>
            </a:r>
            <a:r>
              <a:rPr lang="it-IT" sz="1400" i="1" dirty="0" err="1" smtClean="0"/>
              <a:t>Arts</a:t>
            </a:r>
            <a:r>
              <a:rPr lang="it-IT" sz="1400" i="1" dirty="0" smtClean="0"/>
              <a:t> and Creative </a:t>
            </a:r>
            <a:r>
              <a:rPr lang="it-IT" sz="1400" i="1" dirty="0" err="1" smtClean="0"/>
              <a:t>Industries</a:t>
            </a:r>
            <a:r>
              <a:rPr lang="it-IT" sz="1400" i="1" dirty="0" smtClean="0"/>
              <a:t> in the South West</a:t>
            </a:r>
            <a:r>
              <a:rPr lang="it-IT" sz="1400" dirty="0" smtClean="0"/>
              <a:t>, Bristol Cultural Development Partnership, Bristol, 2000)</a:t>
            </a:r>
            <a:endParaRPr lang="it-IT" sz="1400" dirty="0"/>
          </a:p>
          <a:p>
            <a:pPr lvl="1" algn="just"/>
            <a:endParaRPr lang="it-IT" sz="2000" dirty="0" smtClean="0"/>
          </a:p>
          <a:p>
            <a:pPr algn="just"/>
            <a:endParaRPr lang="it-IT" sz="2400" dirty="0" smtClean="0"/>
          </a:p>
          <a:p>
            <a:endParaRPr lang="it-IT" dirty="0"/>
          </a:p>
        </p:txBody>
      </p:sp>
    </p:spTree>
    <p:extLst>
      <p:ext uri="{BB962C8B-B14F-4D97-AF65-F5344CB8AC3E}">
        <p14:creationId xmlns:p14="http://schemas.microsoft.com/office/powerpoint/2010/main" val="3793630257"/>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00050" y="1340768"/>
            <a:ext cx="8058150" cy="411832"/>
          </a:xfrm>
        </p:spPr>
        <p:txBody>
          <a:bodyPr/>
          <a:lstStyle/>
          <a:p>
            <a:r>
              <a:rPr lang="it-IT" sz="3200" dirty="0" smtClean="0"/>
              <a:t/>
            </a:r>
            <a:br>
              <a:rPr lang="it-IT" sz="3200" dirty="0" smtClean="0"/>
            </a:br>
            <a:r>
              <a:rPr lang="it-IT" sz="3200" dirty="0" smtClean="0"/>
              <a:t/>
            </a:r>
            <a:br>
              <a:rPr lang="it-IT" sz="3200" dirty="0" smtClean="0"/>
            </a:br>
            <a:r>
              <a:rPr lang="it-IT" sz="3200" i="1" dirty="0" smtClean="0">
                <a:solidFill>
                  <a:srgbClr val="FF0000"/>
                </a:solidFill>
              </a:rPr>
              <a:t>FINANCIAL INSTRUMENTS</a:t>
            </a:r>
            <a:r>
              <a:rPr lang="it-IT" sz="3200" dirty="0"/>
              <a:t/>
            </a:r>
            <a:br>
              <a:rPr lang="it-IT" sz="3200" dirty="0"/>
            </a:br>
            <a:r>
              <a:rPr lang="it-IT" sz="2800" dirty="0" err="1" smtClean="0"/>
              <a:t>Grants</a:t>
            </a:r>
            <a:r>
              <a:rPr lang="it-IT" sz="2800" dirty="0" smtClean="0"/>
              <a:t> (</a:t>
            </a:r>
            <a:r>
              <a:rPr lang="it-IT" sz="2800" dirty="0" err="1" smtClean="0"/>
              <a:t>Regional</a:t>
            </a:r>
            <a:r>
              <a:rPr lang="it-IT" sz="2800" dirty="0" smtClean="0"/>
              <a:t> Law 11 August 2014, n.16 – </a:t>
            </a:r>
            <a:r>
              <a:rPr lang="it-IT" sz="2800" dirty="0" err="1" smtClean="0"/>
              <a:t>Regulation</a:t>
            </a:r>
            <a:r>
              <a:rPr lang="it-IT" sz="2800" dirty="0" smtClean="0"/>
              <a:t> n. 17/2016)</a:t>
            </a:r>
            <a:endParaRPr lang="it-IT" sz="2800" dirty="0"/>
          </a:p>
        </p:txBody>
      </p:sp>
      <p:sp>
        <p:nvSpPr>
          <p:cNvPr id="3" name="Segnaposto contenuto 2"/>
          <p:cNvSpPr>
            <a:spLocks noGrp="1"/>
          </p:cNvSpPr>
          <p:nvPr>
            <p:ph idx="1"/>
          </p:nvPr>
        </p:nvSpPr>
        <p:spPr>
          <a:xfrm>
            <a:off x="400050" y="1916832"/>
            <a:ext cx="8058150" cy="3569568"/>
          </a:xfrm>
        </p:spPr>
        <p:txBody>
          <a:bodyPr/>
          <a:lstStyle/>
          <a:p>
            <a:pPr algn="just"/>
            <a:endParaRPr lang="it-IT" sz="2400" dirty="0" smtClean="0"/>
          </a:p>
          <a:p>
            <a:pPr algn="just"/>
            <a:endParaRPr lang="it-IT" sz="2400" dirty="0" smtClean="0"/>
          </a:p>
          <a:p>
            <a:pPr algn="just"/>
            <a:r>
              <a:rPr lang="it-IT" sz="2400" dirty="0" smtClean="0"/>
              <a:t>3-years-Grants (2016-2018) for </a:t>
            </a:r>
            <a:r>
              <a:rPr lang="it-IT" sz="2400" dirty="0" err="1" smtClean="0"/>
              <a:t>biggest</a:t>
            </a:r>
            <a:r>
              <a:rPr lang="it-IT" sz="2400" dirty="0" smtClean="0"/>
              <a:t> movie </a:t>
            </a:r>
            <a:r>
              <a:rPr lang="it-IT" sz="2400" dirty="0" err="1" smtClean="0"/>
              <a:t>regional</a:t>
            </a:r>
            <a:r>
              <a:rPr lang="it-IT" sz="2400" dirty="0" smtClean="0"/>
              <a:t> </a:t>
            </a:r>
            <a:r>
              <a:rPr lang="it-IT" sz="2400" dirty="0" err="1" smtClean="0"/>
              <a:t>festivals</a:t>
            </a:r>
            <a:r>
              <a:rPr lang="it-IT" sz="2400" dirty="0"/>
              <a:t>:</a:t>
            </a:r>
            <a:r>
              <a:rPr lang="it-IT" sz="2400" dirty="0" smtClean="0"/>
              <a:t> euro 1.200.00,00 (</a:t>
            </a:r>
            <a:r>
              <a:rPr lang="it-IT" sz="2400" dirty="0" err="1" smtClean="0"/>
              <a:t>every</a:t>
            </a:r>
            <a:r>
              <a:rPr lang="it-IT" sz="2400" dirty="0" smtClean="0"/>
              <a:t> </a:t>
            </a:r>
            <a:r>
              <a:rPr lang="it-IT" sz="2400" dirty="0" err="1" smtClean="0"/>
              <a:t>year</a:t>
            </a:r>
            <a:r>
              <a:rPr lang="it-IT" sz="2400" dirty="0" smtClean="0"/>
              <a:t>):</a:t>
            </a:r>
          </a:p>
          <a:p>
            <a:pPr lvl="1" algn="just"/>
            <a:r>
              <a:rPr lang="it-IT" sz="1800" dirty="0" smtClean="0"/>
              <a:t>Trieste Film Festival</a:t>
            </a:r>
          </a:p>
          <a:p>
            <a:pPr lvl="1" algn="just"/>
            <a:r>
              <a:rPr lang="it-IT" sz="1800" dirty="0" smtClean="0"/>
              <a:t>Far East Film Festival (Udine)</a:t>
            </a:r>
          </a:p>
          <a:p>
            <a:pPr lvl="1" algn="just"/>
            <a:r>
              <a:rPr lang="it-IT" sz="1800" dirty="0" err="1" smtClean="0"/>
              <a:t>Silent</a:t>
            </a:r>
            <a:r>
              <a:rPr lang="it-IT" sz="1800" dirty="0" smtClean="0"/>
              <a:t> Film Festival (Pordenone)</a:t>
            </a:r>
          </a:p>
          <a:p>
            <a:pPr lvl="1" algn="just"/>
            <a:r>
              <a:rPr lang="it-IT" sz="1800" dirty="0" err="1" smtClean="0"/>
              <a:t>Science+Fiction</a:t>
            </a:r>
            <a:r>
              <a:rPr lang="it-IT" sz="1800" dirty="0" smtClean="0"/>
              <a:t> Film Festival (Trieste)</a:t>
            </a:r>
          </a:p>
          <a:p>
            <a:pPr lvl="1" algn="just"/>
            <a:r>
              <a:rPr lang="it-IT" sz="1800" dirty="0" smtClean="0"/>
              <a:t>«Anno Uno» Film Festival (Trieste)</a:t>
            </a:r>
          </a:p>
          <a:p>
            <a:pPr lvl="1" algn="just"/>
            <a:r>
              <a:rPr lang="it-IT" sz="1800" dirty="0" smtClean="0"/>
              <a:t>«Sergio </a:t>
            </a:r>
            <a:r>
              <a:rPr lang="it-IT" sz="1800" dirty="0" err="1" smtClean="0"/>
              <a:t>Amidei</a:t>
            </a:r>
            <a:r>
              <a:rPr lang="it-IT" sz="1800" dirty="0" smtClean="0"/>
              <a:t>» </a:t>
            </a:r>
            <a:r>
              <a:rPr lang="it-IT" sz="1800" dirty="0" err="1" smtClean="0"/>
              <a:t>screenplay</a:t>
            </a:r>
            <a:r>
              <a:rPr lang="it-IT" sz="1800" dirty="0" smtClean="0"/>
              <a:t> </a:t>
            </a:r>
            <a:r>
              <a:rPr lang="it-IT" sz="1800" dirty="0" err="1" smtClean="0"/>
              <a:t>prize</a:t>
            </a:r>
            <a:r>
              <a:rPr lang="it-IT" sz="1800" dirty="0" smtClean="0"/>
              <a:t> (Gorizia)</a:t>
            </a:r>
          </a:p>
          <a:p>
            <a:pPr lvl="1" algn="just"/>
            <a:r>
              <a:rPr lang="it-IT" sz="1800" dirty="0" smtClean="0"/>
              <a:t>«</a:t>
            </a:r>
            <a:r>
              <a:rPr lang="it-IT" sz="1800" dirty="0" err="1" smtClean="0"/>
              <a:t>Mattador</a:t>
            </a:r>
            <a:r>
              <a:rPr lang="it-IT" sz="1800" dirty="0" smtClean="0"/>
              <a:t>» </a:t>
            </a:r>
            <a:r>
              <a:rPr lang="it-IT" sz="1800" dirty="0" err="1" smtClean="0"/>
              <a:t>screenplay</a:t>
            </a:r>
            <a:r>
              <a:rPr lang="it-IT" sz="1800" dirty="0" smtClean="0"/>
              <a:t> </a:t>
            </a:r>
            <a:r>
              <a:rPr lang="it-IT" sz="1800" dirty="0" err="1" smtClean="0"/>
              <a:t>prize</a:t>
            </a:r>
            <a:r>
              <a:rPr lang="it-IT" sz="1800" dirty="0" smtClean="0"/>
              <a:t> (Trieste)</a:t>
            </a:r>
          </a:p>
          <a:p>
            <a:pPr algn="just"/>
            <a:r>
              <a:rPr lang="it-IT" sz="2400" dirty="0" smtClean="0"/>
              <a:t> </a:t>
            </a:r>
            <a:endParaRPr lang="it-IT" sz="2400" dirty="0"/>
          </a:p>
          <a:p>
            <a:pPr lvl="1" algn="just"/>
            <a:endParaRPr lang="it-IT" sz="2000" dirty="0" smtClean="0"/>
          </a:p>
          <a:p>
            <a:pPr algn="just"/>
            <a:endParaRPr lang="it-IT" sz="2400" dirty="0" smtClean="0"/>
          </a:p>
          <a:p>
            <a:endParaRPr lang="it-IT" dirty="0"/>
          </a:p>
        </p:txBody>
      </p:sp>
    </p:spTree>
    <p:extLst>
      <p:ext uri="{BB962C8B-B14F-4D97-AF65-F5344CB8AC3E}">
        <p14:creationId xmlns:p14="http://schemas.microsoft.com/office/powerpoint/2010/main" val="4192294504"/>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00050" y="1340768"/>
            <a:ext cx="8058150" cy="411832"/>
          </a:xfrm>
        </p:spPr>
        <p:txBody>
          <a:bodyPr/>
          <a:lstStyle/>
          <a:p>
            <a:r>
              <a:rPr lang="it-IT" sz="3200" dirty="0" smtClean="0"/>
              <a:t/>
            </a:r>
            <a:br>
              <a:rPr lang="it-IT" sz="3200" dirty="0" smtClean="0"/>
            </a:br>
            <a:r>
              <a:rPr lang="it-IT" sz="3200" dirty="0" smtClean="0"/>
              <a:t/>
            </a:r>
            <a:br>
              <a:rPr lang="it-IT" sz="3200" dirty="0" smtClean="0"/>
            </a:br>
            <a:r>
              <a:rPr lang="it-IT" sz="3200" i="1" dirty="0" smtClean="0">
                <a:solidFill>
                  <a:srgbClr val="FF0000"/>
                </a:solidFill>
              </a:rPr>
              <a:t>FINANCIAL INSTRUMENTS</a:t>
            </a:r>
            <a:r>
              <a:rPr lang="it-IT" sz="3200" dirty="0"/>
              <a:t/>
            </a:r>
            <a:br>
              <a:rPr lang="it-IT" sz="3200" dirty="0"/>
            </a:br>
            <a:r>
              <a:rPr lang="it-IT" sz="3200" dirty="0" err="1" smtClean="0"/>
              <a:t>Grants</a:t>
            </a:r>
            <a:r>
              <a:rPr lang="it-IT" sz="3200" dirty="0" smtClean="0"/>
              <a:t> (</a:t>
            </a:r>
            <a:r>
              <a:rPr lang="it-IT" sz="3200" dirty="0" err="1" smtClean="0"/>
              <a:t>Regional</a:t>
            </a:r>
            <a:r>
              <a:rPr lang="it-IT" sz="3200" dirty="0" smtClean="0"/>
              <a:t> Law 11 August 2014, n.16 – </a:t>
            </a:r>
            <a:r>
              <a:rPr lang="it-IT" sz="3200" dirty="0" err="1" smtClean="0"/>
              <a:t>Regulation</a:t>
            </a:r>
            <a:r>
              <a:rPr lang="it-IT" sz="3200" dirty="0" smtClean="0"/>
              <a:t> n.16/2016)</a:t>
            </a:r>
            <a:endParaRPr lang="it-IT" sz="3200" dirty="0"/>
          </a:p>
        </p:txBody>
      </p:sp>
      <p:sp>
        <p:nvSpPr>
          <p:cNvPr id="3" name="Segnaposto contenuto 2"/>
          <p:cNvSpPr>
            <a:spLocks noGrp="1"/>
          </p:cNvSpPr>
          <p:nvPr>
            <p:ph idx="1"/>
          </p:nvPr>
        </p:nvSpPr>
        <p:spPr>
          <a:xfrm>
            <a:off x="400050" y="1916832"/>
            <a:ext cx="8058150" cy="3569568"/>
          </a:xfrm>
        </p:spPr>
        <p:txBody>
          <a:bodyPr/>
          <a:lstStyle/>
          <a:p>
            <a:pPr algn="just"/>
            <a:endParaRPr lang="it-IT" sz="2400" dirty="0" smtClean="0"/>
          </a:p>
          <a:p>
            <a:pPr algn="just"/>
            <a:endParaRPr lang="it-IT" sz="2400" dirty="0" smtClean="0"/>
          </a:p>
          <a:p>
            <a:pPr algn="just"/>
            <a:endParaRPr lang="it-IT" sz="2400" dirty="0" smtClean="0"/>
          </a:p>
          <a:p>
            <a:pPr algn="just"/>
            <a:r>
              <a:rPr lang="it-IT" sz="2400" dirty="0" smtClean="0"/>
              <a:t>3-years-Grants (2016-2018) for </a:t>
            </a:r>
            <a:r>
              <a:rPr lang="it-IT" sz="2400" dirty="0" err="1" smtClean="0"/>
              <a:t>biggest</a:t>
            </a:r>
            <a:r>
              <a:rPr lang="it-IT" sz="2400" dirty="0" smtClean="0"/>
              <a:t> cinema cultural </a:t>
            </a:r>
            <a:r>
              <a:rPr lang="it-IT" sz="2400" dirty="0" err="1" smtClean="0"/>
              <a:t>bodies</a:t>
            </a:r>
            <a:r>
              <a:rPr lang="it-IT" sz="2400" dirty="0" smtClean="0"/>
              <a:t>: euro 690.00,00 (</a:t>
            </a:r>
            <a:r>
              <a:rPr lang="it-IT" sz="2400" dirty="0" err="1" smtClean="0"/>
              <a:t>every</a:t>
            </a:r>
            <a:r>
              <a:rPr lang="it-IT" sz="2400" dirty="0" smtClean="0"/>
              <a:t> </a:t>
            </a:r>
            <a:r>
              <a:rPr lang="it-IT" sz="2400" dirty="0" err="1" smtClean="0"/>
              <a:t>year</a:t>
            </a:r>
            <a:r>
              <a:rPr lang="it-IT" sz="2400" dirty="0" smtClean="0"/>
              <a:t>)</a:t>
            </a:r>
          </a:p>
          <a:p>
            <a:pPr lvl="1" algn="just"/>
            <a:r>
              <a:rPr lang="it-IT" sz="2000" dirty="0" smtClean="0"/>
              <a:t>«</a:t>
            </a:r>
            <a:r>
              <a:rPr lang="it-IT" sz="2000" dirty="0" err="1" smtClean="0"/>
              <a:t>Cinemazero</a:t>
            </a:r>
            <a:r>
              <a:rPr lang="it-IT" sz="2000" dirty="0" smtClean="0"/>
              <a:t>» (Pordenone)</a:t>
            </a:r>
          </a:p>
          <a:p>
            <a:pPr lvl="1" algn="just"/>
            <a:r>
              <a:rPr lang="it-IT" sz="2000" dirty="0" smtClean="0"/>
              <a:t>«Centro Espressioni Cinematografiche (C.E.C.)» (Udine)</a:t>
            </a:r>
          </a:p>
          <a:p>
            <a:pPr lvl="1" algn="just"/>
            <a:r>
              <a:rPr lang="it-IT" sz="2000" dirty="0" smtClean="0"/>
              <a:t>«Cappella Underground» (Trieste)</a:t>
            </a:r>
          </a:p>
          <a:p>
            <a:pPr lvl="1" algn="just"/>
            <a:r>
              <a:rPr lang="it-IT" sz="2000" dirty="0" smtClean="0"/>
              <a:t>«Palazzo del Cinema» (Gorizia) </a:t>
            </a:r>
          </a:p>
          <a:p>
            <a:pPr algn="just"/>
            <a:endParaRPr lang="it-IT" sz="2400" dirty="0" smtClean="0"/>
          </a:p>
          <a:p>
            <a:pPr lvl="1" algn="just"/>
            <a:endParaRPr lang="it-IT" sz="2000" dirty="0" smtClean="0"/>
          </a:p>
          <a:p>
            <a:pPr algn="just"/>
            <a:endParaRPr lang="it-IT" sz="2400" dirty="0" smtClean="0"/>
          </a:p>
          <a:p>
            <a:endParaRPr lang="it-IT" dirty="0"/>
          </a:p>
        </p:txBody>
      </p:sp>
    </p:spTree>
    <p:extLst>
      <p:ext uri="{BB962C8B-B14F-4D97-AF65-F5344CB8AC3E}">
        <p14:creationId xmlns:p14="http://schemas.microsoft.com/office/powerpoint/2010/main" val="38337814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00050" y="1340768"/>
            <a:ext cx="8058150" cy="411832"/>
          </a:xfrm>
        </p:spPr>
        <p:txBody>
          <a:bodyPr/>
          <a:lstStyle/>
          <a:p>
            <a:r>
              <a:rPr lang="it-IT" sz="3200" dirty="0" smtClean="0"/>
              <a:t/>
            </a:r>
            <a:br>
              <a:rPr lang="it-IT" sz="3200" dirty="0" smtClean="0"/>
            </a:br>
            <a:r>
              <a:rPr lang="it-IT" sz="3200" dirty="0" smtClean="0"/>
              <a:t/>
            </a:r>
            <a:br>
              <a:rPr lang="it-IT" sz="3200" dirty="0" smtClean="0"/>
            </a:br>
            <a:r>
              <a:rPr lang="it-IT" sz="3200" i="1" dirty="0" smtClean="0">
                <a:solidFill>
                  <a:srgbClr val="FF0000"/>
                </a:solidFill>
              </a:rPr>
              <a:t>FINANCIAL INSTRUMENTS</a:t>
            </a:r>
            <a:r>
              <a:rPr lang="it-IT" sz="3200" dirty="0"/>
              <a:t/>
            </a:r>
            <a:br>
              <a:rPr lang="it-IT" sz="3200" dirty="0"/>
            </a:br>
            <a:r>
              <a:rPr lang="it-IT" sz="3200" dirty="0" err="1" smtClean="0"/>
              <a:t>Grants</a:t>
            </a:r>
            <a:r>
              <a:rPr lang="it-IT" sz="3200" dirty="0" smtClean="0"/>
              <a:t> (</a:t>
            </a:r>
            <a:r>
              <a:rPr lang="it-IT" sz="3200" dirty="0" err="1" smtClean="0"/>
              <a:t>Regional</a:t>
            </a:r>
            <a:r>
              <a:rPr lang="it-IT" sz="3200" dirty="0" smtClean="0"/>
              <a:t> Law 11 August 2014, n.16 – </a:t>
            </a:r>
            <a:r>
              <a:rPr lang="it-IT" sz="3200" dirty="0" err="1" smtClean="0"/>
              <a:t>Regulation</a:t>
            </a:r>
            <a:r>
              <a:rPr lang="it-IT" sz="3200" dirty="0" smtClean="0"/>
              <a:t> n.15/2016)</a:t>
            </a:r>
            <a:endParaRPr lang="it-IT" sz="3200" dirty="0"/>
          </a:p>
        </p:txBody>
      </p:sp>
      <p:sp>
        <p:nvSpPr>
          <p:cNvPr id="3" name="Segnaposto contenuto 2"/>
          <p:cNvSpPr>
            <a:spLocks noGrp="1"/>
          </p:cNvSpPr>
          <p:nvPr>
            <p:ph idx="1"/>
          </p:nvPr>
        </p:nvSpPr>
        <p:spPr>
          <a:xfrm>
            <a:off x="400050" y="1916832"/>
            <a:ext cx="8058150" cy="3569568"/>
          </a:xfrm>
        </p:spPr>
        <p:txBody>
          <a:bodyPr/>
          <a:lstStyle/>
          <a:p>
            <a:pPr algn="just"/>
            <a:endParaRPr lang="it-IT" sz="2400" dirty="0" smtClean="0"/>
          </a:p>
          <a:p>
            <a:pPr algn="just"/>
            <a:endParaRPr lang="it-IT" sz="2400" dirty="0" smtClean="0"/>
          </a:p>
          <a:p>
            <a:pPr algn="just"/>
            <a:r>
              <a:rPr lang="it-IT" sz="2400" dirty="0" smtClean="0"/>
              <a:t>3-years-Grants (2016-2018) for </a:t>
            </a:r>
            <a:r>
              <a:rPr lang="it-IT" sz="2400" dirty="0" err="1" smtClean="0"/>
              <a:t>biggest</a:t>
            </a:r>
            <a:r>
              <a:rPr lang="it-IT" sz="2400" dirty="0" smtClean="0"/>
              <a:t> cinema private </a:t>
            </a:r>
            <a:r>
              <a:rPr lang="it-IT" sz="2400" dirty="0" err="1" smtClean="0"/>
              <a:t>libraries</a:t>
            </a:r>
            <a:r>
              <a:rPr lang="it-IT" sz="2400" dirty="0" smtClean="0"/>
              <a:t>: euro 270.00,00 (</a:t>
            </a:r>
            <a:r>
              <a:rPr lang="it-IT" sz="2400" dirty="0" err="1" smtClean="0"/>
              <a:t>every</a:t>
            </a:r>
            <a:r>
              <a:rPr lang="it-IT" sz="2400" dirty="0" smtClean="0"/>
              <a:t> </a:t>
            </a:r>
            <a:r>
              <a:rPr lang="it-IT" sz="2400" dirty="0" err="1" smtClean="0"/>
              <a:t>year</a:t>
            </a:r>
            <a:r>
              <a:rPr lang="it-IT" sz="2400" dirty="0" smtClean="0"/>
              <a:t>)</a:t>
            </a:r>
          </a:p>
          <a:p>
            <a:pPr lvl="1" algn="just"/>
            <a:r>
              <a:rPr lang="it-IT" sz="2000" dirty="0"/>
              <a:t>«</a:t>
            </a:r>
            <a:r>
              <a:rPr lang="it-IT" sz="2000" dirty="0" err="1"/>
              <a:t>Cinemazero</a:t>
            </a:r>
            <a:r>
              <a:rPr lang="it-IT" sz="2000" dirty="0"/>
              <a:t>» (Pordenone)</a:t>
            </a:r>
          </a:p>
          <a:p>
            <a:pPr lvl="1" algn="just"/>
            <a:r>
              <a:rPr lang="it-IT" sz="2000" dirty="0"/>
              <a:t>«Centro </a:t>
            </a:r>
            <a:r>
              <a:rPr lang="it-IT" sz="2000" dirty="0" smtClean="0"/>
              <a:t>Arti Visive» </a:t>
            </a:r>
            <a:r>
              <a:rPr lang="it-IT" sz="2000" dirty="0"/>
              <a:t>(Udine)</a:t>
            </a:r>
          </a:p>
          <a:p>
            <a:pPr lvl="1" algn="just"/>
            <a:r>
              <a:rPr lang="it-IT" sz="2000" dirty="0"/>
              <a:t>«Cappella Underground» (Trieste)</a:t>
            </a:r>
          </a:p>
          <a:p>
            <a:pPr lvl="1" algn="just"/>
            <a:r>
              <a:rPr lang="it-IT" sz="2000" dirty="0"/>
              <a:t>«Palazzo del Cinema» (Gorizia) </a:t>
            </a:r>
          </a:p>
          <a:p>
            <a:pPr algn="just"/>
            <a:r>
              <a:rPr lang="it-IT" sz="2400" dirty="0" smtClean="0"/>
              <a:t>Cineteca del Friuli («Movie Library of Friuli»): euro 300.000,00 (</a:t>
            </a:r>
            <a:r>
              <a:rPr lang="it-IT" sz="2400" dirty="0" err="1" smtClean="0"/>
              <a:t>every</a:t>
            </a:r>
            <a:r>
              <a:rPr lang="it-IT" sz="2400" dirty="0" smtClean="0"/>
              <a:t> </a:t>
            </a:r>
            <a:r>
              <a:rPr lang="it-IT" sz="2400" dirty="0" err="1" smtClean="0"/>
              <a:t>year</a:t>
            </a:r>
            <a:r>
              <a:rPr lang="it-IT" sz="2400" dirty="0" smtClean="0"/>
              <a:t>)</a:t>
            </a:r>
          </a:p>
          <a:p>
            <a:pPr algn="just"/>
            <a:endParaRPr lang="it-IT" sz="2400" dirty="0" smtClean="0"/>
          </a:p>
          <a:p>
            <a:pPr lvl="1" algn="just"/>
            <a:endParaRPr lang="it-IT" sz="2000" dirty="0" smtClean="0"/>
          </a:p>
          <a:p>
            <a:pPr algn="just"/>
            <a:endParaRPr lang="it-IT" sz="2400" dirty="0" smtClean="0"/>
          </a:p>
          <a:p>
            <a:endParaRPr lang="it-IT" dirty="0"/>
          </a:p>
        </p:txBody>
      </p:sp>
    </p:spTree>
    <p:extLst>
      <p:ext uri="{BB962C8B-B14F-4D97-AF65-F5344CB8AC3E}">
        <p14:creationId xmlns:p14="http://schemas.microsoft.com/office/powerpoint/2010/main" val="1736557777"/>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00050" y="1340768"/>
            <a:ext cx="8058150" cy="411832"/>
          </a:xfrm>
        </p:spPr>
        <p:txBody>
          <a:bodyPr/>
          <a:lstStyle/>
          <a:p>
            <a:r>
              <a:rPr lang="it-IT" sz="3200" dirty="0" smtClean="0"/>
              <a:t/>
            </a:r>
            <a:br>
              <a:rPr lang="it-IT" sz="3200" dirty="0" smtClean="0"/>
            </a:br>
            <a:r>
              <a:rPr lang="it-IT" sz="3200" i="1" dirty="0">
                <a:solidFill>
                  <a:srgbClr val="FF0000"/>
                </a:solidFill>
              </a:rPr>
              <a:t>FINANCIAL INSTRUMENTS </a:t>
            </a:r>
            <a:r>
              <a:rPr lang="it-IT" sz="3200" i="1" dirty="0" smtClean="0">
                <a:solidFill>
                  <a:srgbClr val="FF0000"/>
                </a:solidFill>
              </a:rPr>
              <a:t/>
            </a:r>
            <a:br>
              <a:rPr lang="it-IT" sz="3200" i="1" dirty="0" smtClean="0">
                <a:solidFill>
                  <a:srgbClr val="FF0000"/>
                </a:solidFill>
              </a:rPr>
            </a:br>
            <a:r>
              <a:rPr lang="it-IT" sz="3200" dirty="0" err="1" smtClean="0"/>
              <a:t>Grants</a:t>
            </a:r>
            <a:r>
              <a:rPr lang="it-IT" sz="3200" dirty="0" smtClean="0"/>
              <a:t> (</a:t>
            </a:r>
            <a:r>
              <a:rPr lang="it-IT" sz="3200" dirty="0" err="1" smtClean="0"/>
              <a:t>Regional</a:t>
            </a:r>
            <a:r>
              <a:rPr lang="it-IT" sz="3200" dirty="0" smtClean="0"/>
              <a:t> Law 11 August 2014, n.16 – </a:t>
            </a:r>
            <a:r>
              <a:rPr lang="it-IT" sz="3200" dirty="0" err="1" smtClean="0"/>
              <a:t>Regulation</a:t>
            </a:r>
            <a:r>
              <a:rPr lang="it-IT" sz="3200" dirty="0" smtClean="0"/>
              <a:t> n.33/2015)</a:t>
            </a:r>
            <a:endParaRPr lang="it-IT" sz="3200" dirty="0"/>
          </a:p>
        </p:txBody>
      </p:sp>
      <p:sp>
        <p:nvSpPr>
          <p:cNvPr id="3" name="Segnaposto contenuto 2"/>
          <p:cNvSpPr>
            <a:spLocks noGrp="1"/>
          </p:cNvSpPr>
          <p:nvPr>
            <p:ph idx="1"/>
          </p:nvPr>
        </p:nvSpPr>
        <p:spPr>
          <a:xfrm>
            <a:off x="400050" y="2420888"/>
            <a:ext cx="8058150" cy="2880320"/>
          </a:xfrm>
        </p:spPr>
        <p:txBody>
          <a:bodyPr/>
          <a:lstStyle/>
          <a:p>
            <a:pPr algn="just"/>
            <a:endParaRPr lang="it-IT" sz="2000" dirty="0" smtClean="0"/>
          </a:p>
          <a:p>
            <a:pPr algn="just"/>
            <a:r>
              <a:rPr lang="it-IT" sz="2400" dirty="0" err="1" smtClean="0"/>
              <a:t>Every</a:t>
            </a:r>
            <a:r>
              <a:rPr lang="it-IT" sz="2400" dirty="0" smtClean="0"/>
              <a:t> </a:t>
            </a:r>
            <a:r>
              <a:rPr lang="it-IT" sz="2400" dirty="0" err="1" smtClean="0"/>
              <a:t>year</a:t>
            </a:r>
            <a:r>
              <a:rPr lang="it-IT" sz="2400" dirty="0" smtClean="0"/>
              <a:t> 1 Call for </a:t>
            </a:r>
            <a:r>
              <a:rPr lang="it-IT" sz="2400" dirty="0" err="1" smtClean="0"/>
              <a:t>other</a:t>
            </a:r>
            <a:r>
              <a:rPr lang="it-IT" sz="2400" dirty="0" smtClean="0"/>
              <a:t> small/medium </a:t>
            </a:r>
            <a:r>
              <a:rPr lang="it-IT" sz="2400" dirty="0" err="1" smtClean="0"/>
              <a:t>size</a:t>
            </a:r>
            <a:r>
              <a:rPr lang="it-IT" sz="2400" dirty="0" smtClean="0"/>
              <a:t> movie </a:t>
            </a:r>
            <a:r>
              <a:rPr lang="it-IT" sz="2400" dirty="0" err="1" smtClean="0"/>
              <a:t>regional</a:t>
            </a:r>
            <a:r>
              <a:rPr lang="it-IT" sz="2400" dirty="0" smtClean="0"/>
              <a:t> </a:t>
            </a:r>
            <a:r>
              <a:rPr lang="it-IT" sz="2400" dirty="0" err="1" smtClean="0"/>
              <a:t>festivals</a:t>
            </a:r>
            <a:r>
              <a:rPr lang="it-IT" sz="2400" dirty="0" smtClean="0"/>
              <a:t>, special </a:t>
            </a:r>
            <a:r>
              <a:rPr lang="it-IT" sz="2400" dirty="0" err="1" smtClean="0"/>
              <a:t>events</a:t>
            </a:r>
            <a:r>
              <a:rPr lang="it-IT" sz="2400" dirty="0" smtClean="0"/>
              <a:t>, shows and </a:t>
            </a:r>
            <a:r>
              <a:rPr lang="it-IT" sz="2400" dirty="0" err="1" smtClean="0"/>
              <a:t>other</a:t>
            </a:r>
            <a:r>
              <a:rPr lang="it-IT" sz="2400" dirty="0" smtClean="0"/>
              <a:t> </a:t>
            </a:r>
            <a:r>
              <a:rPr lang="it-IT" sz="2400" dirty="0" err="1" smtClean="0"/>
              <a:t>activities</a:t>
            </a:r>
            <a:r>
              <a:rPr lang="it-IT" sz="2400" dirty="0" smtClean="0"/>
              <a:t> in cinema and </a:t>
            </a:r>
            <a:r>
              <a:rPr lang="it-IT" sz="2400" dirty="0" err="1" smtClean="0"/>
              <a:t>audiovisual</a:t>
            </a:r>
            <a:r>
              <a:rPr lang="it-IT" sz="2400" dirty="0" smtClean="0"/>
              <a:t> </a:t>
            </a:r>
            <a:r>
              <a:rPr lang="it-IT" sz="2400" dirty="0" err="1" smtClean="0"/>
              <a:t>sector</a:t>
            </a:r>
            <a:endParaRPr lang="it-IT" sz="2400" dirty="0" smtClean="0"/>
          </a:p>
          <a:p>
            <a:pPr algn="just"/>
            <a:endParaRPr lang="it-IT" sz="2400" dirty="0"/>
          </a:p>
          <a:p>
            <a:pPr algn="just"/>
            <a:r>
              <a:rPr lang="it-IT" sz="2400" dirty="0" smtClean="0"/>
              <a:t>In 2017 Call: euro 275.000,00 for 9 </a:t>
            </a:r>
            <a:r>
              <a:rPr lang="it-IT" sz="2400" dirty="0" err="1" smtClean="0"/>
              <a:t>projects</a:t>
            </a:r>
            <a:r>
              <a:rPr lang="it-IT" sz="2400" dirty="0" smtClean="0"/>
              <a:t> (</a:t>
            </a:r>
            <a:r>
              <a:rPr lang="it-IT" sz="2400" dirty="0" err="1" smtClean="0"/>
              <a:t>ShorTS</a:t>
            </a:r>
            <a:r>
              <a:rPr lang="it-IT" sz="2400" dirty="0" smtClean="0"/>
              <a:t> Film Festival (Trieste), </a:t>
            </a:r>
            <a:r>
              <a:rPr lang="it-IT" sz="2400" dirty="0" err="1" smtClean="0"/>
              <a:t>Darko</a:t>
            </a:r>
            <a:r>
              <a:rPr lang="it-IT" sz="2400" dirty="0" smtClean="0"/>
              <a:t> </a:t>
            </a:r>
            <a:r>
              <a:rPr lang="it-IT" sz="2400" dirty="0" err="1" smtClean="0"/>
              <a:t>Bratina</a:t>
            </a:r>
            <a:r>
              <a:rPr lang="it-IT" sz="2400" dirty="0" smtClean="0"/>
              <a:t> </a:t>
            </a:r>
            <a:r>
              <a:rPr lang="it-IT" sz="2400" dirty="0" err="1" smtClean="0"/>
              <a:t>prize</a:t>
            </a:r>
            <a:r>
              <a:rPr lang="it-IT" sz="2400" dirty="0" smtClean="0"/>
              <a:t> (Gorizia), Latin-American Film Festival (Trieste), Cervignano shorts film festival, Mountain film festival Tolmezzo, </a:t>
            </a:r>
            <a:r>
              <a:rPr lang="it-IT" sz="2400" dirty="0" err="1" smtClean="0"/>
              <a:t>etc</a:t>
            </a:r>
            <a:r>
              <a:rPr lang="it-IT" sz="2400" dirty="0" smtClean="0"/>
              <a:t>)</a:t>
            </a:r>
          </a:p>
          <a:p>
            <a:pPr algn="just"/>
            <a:endParaRPr lang="it-IT" sz="2400" dirty="0" smtClean="0">
              <a:latin typeface="+mj-lt"/>
            </a:endParaRPr>
          </a:p>
          <a:p>
            <a:endParaRPr lang="it-IT" dirty="0"/>
          </a:p>
        </p:txBody>
      </p:sp>
    </p:spTree>
    <p:extLst>
      <p:ext uri="{BB962C8B-B14F-4D97-AF65-F5344CB8AC3E}">
        <p14:creationId xmlns:p14="http://schemas.microsoft.com/office/powerpoint/2010/main" val="1454622114"/>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00050" y="1340768"/>
            <a:ext cx="8058150" cy="411832"/>
          </a:xfrm>
        </p:spPr>
        <p:txBody>
          <a:bodyPr/>
          <a:lstStyle/>
          <a:p>
            <a:r>
              <a:rPr lang="it-IT" sz="3200" dirty="0" smtClean="0"/>
              <a:t/>
            </a:r>
            <a:br>
              <a:rPr lang="it-IT" sz="3200" dirty="0" smtClean="0"/>
            </a:br>
            <a:r>
              <a:rPr lang="it-IT" sz="3200" i="1" dirty="0" smtClean="0">
                <a:solidFill>
                  <a:srgbClr val="FF0000"/>
                </a:solidFill>
              </a:rPr>
              <a:t>HOW TO MAXIMIZE THE IMPACT OF PUBLIC FUNDING </a:t>
            </a:r>
            <a:br>
              <a:rPr lang="it-IT" sz="3200" i="1" dirty="0" smtClean="0">
                <a:solidFill>
                  <a:srgbClr val="FF0000"/>
                </a:solidFill>
              </a:rPr>
            </a:br>
            <a:endParaRPr lang="it-IT" sz="3200" dirty="0"/>
          </a:p>
        </p:txBody>
      </p:sp>
      <p:sp>
        <p:nvSpPr>
          <p:cNvPr id="3" name="Segnaposto contenuto 2"/>
          <p:cNvSpPr>
            <a:spLocks noGrp="1"/>
          </p:cNvSpPr>
          <p:nvPr>
            <p:ph idx="1"/>
          </p:nvPr>
        </p:nvSpPr>
        <p:spPr>
          <a:xfrm>
            <a:off x="400050" y="2420888"/>
            <a:ext cx="8058150" cy="3065512"/>
          </a:xfrm>
        </p:spPr>
        <p:txBody>
          <a:bodyPr/>
          <a:lstStyle/>
          <a:p>
            <a:pPr algn="just"/>
            <a:r>
              <a:rPr lang="it-IT" sz="2400" dirty="0" smtClean="0">
                <a:latin typeface="+mj-lt"/>
              </a:rPr>
              <a:t>The </a:t>
            </a:r>
            <a:r>
              <a:rPr lang="it-IT" sz="2400" dirty="0" err="1" smtClean="0">
                <a:latin typeface="+mj-lt"/>
              </a:rPr>
              <a:t>grant</a:t>
            </a:r>
            <a:r>
              <a:rPr lang="it-IT" sz="2400" dirty="0" smtClean="0">
                <a:latin typeface="+mj-lt"/>
              </a:rPr>
              <a:t> can cover up to 100% of </a:t>
            </a:r>
            <a:r>
              <a:rPr lang="it-IT" sz="2400" dirty="0" err="1" smtClean="0">
                <a:latin typeface="+mj-lt"/>
              </a:rPr>
              <a:t>total</a:t>
            </a:r>
            <a:r>
              <a:rPr lang="it-IT" sz="2400" dirty="0" smtClean="0">
                <a:latin typeface="+mj-lt"/>
              </a:rPr>
              <a:t> </a:t>
            </a:r>
            <a:r>
              <a:rPr lang="it-IT" sz="2400" dirty="0" err="1" smtClean="0">
                <a:latin typeface="+mj-lt"/>
              </a:rPr>
              <a:t>project</a:t>
            </a:r>
            <a:r>
              <a:rPr lang="it-IT" sz="2400" dirty="0" smtClean="0">
                <a:latin typeface="+mj-lt"/>
              </a:rPr>
              <a:t> </a:t>
            </a:r>
            <a:r>
              <a:rPr lang="it-IT" sz="2400" dirty="0" err="1" smtClean="0">
                <a:latin typeface="+mj-lt"/>
              </a:rPr>
              <a:t>costs</a:t>
            </a:r>
            <a:r>
              <a:rPr lang="it-IT" sz="2400" dirty="0" smtClean="0">
                <a:latin typeface="+mj-lt"/>
              </a:rPr>
              <a:t> (</a:t>
            </a:r>
            <a:r>
              <a:rPr lang="it-IT" sz="2400" dirty="0" err="1" smtClean="0">
                <a:latin typeface="+mj-lt"/>
              </a:rPr>
              <a:t>because</a:t>
            </a:r>
            <a:r>
              <a:rPr lang="it-IT" sz="2400" dirty="0" smtClean="0">
                <a:latin typeface="+mj-lt"/>
              </a:rPr>
              <a:t> of </a:t>
            </a:r>
            <a:r>
              <a:rPr lang="it-IT" sz="2400" dirty="0" err="1" smtClean="0">
                <a:latin typeface="+mj-lt"/>
              </a:rPr>
              <a:t>strictly</a:t>
            </a:r>
            <a:r>
              <a:rPr lang="it-IT" sz="2400" dirty="0" smtClean="0">
                <a:latin typeface="+mj-lt"/>
              </a:rPr>
              <a:t> «cultural» and «no profit» nature of </a:t>
            </a:r>
            <a:r>
              <a:rPr lang="it-IT" sz="2400" dirty="0" err="1" smtClean="0">
                <a:latin typeface="+mj-lt"/>
              </a:rPr>
              <a:t>beneficiaries</a:t>
            </a:r>
            <a:r>
              <a:rPr lang="it-IT" sz="2400" dirty="0" smtClean="0">
                <a:latin typeface="+mj-lt"/>
              </a:rPr>
              <a:t>) </a:t>
            </a:r>
          </a:p>
          <a:p>
            <a:pPr marL="0" indent="0" algn="ctr">
              <a:buNone/>
            </a:pPr>
            <a:r>
              <a:rPr lang="it-IT" sz="2400" b="1" dirty="0" smtClean="0">
                <a:latin typeface="+mj-lt"/>
              </a:rPr>
              <a:t>…</a:t>
            </a:r>
            <a:r>
              <a:rPr lang="it-IT" sz="2400" b="1" dirty="0" err="1" smtClean="0">
                <a:latin typeface="+mj-lt"/>
              </a:rPr>
              <a:t>but</a:t>
            </a:r>
            <a:r>
              <a:rPr lang="it-IT" sz="2400" b="1" dirty="0" smtClean="0">
                <a:latin typeface="+mj-lt"/>
              </a:rPr>
              <a:t>…</a:t>
            </a:r>
          </a:p>
          <a:p>
            <a:pPr marL="0" indent="0" algn="ctr">
              <a:buNone/>
            </a:pPr>
            <a:endParaRPr lang="it-IT" sz="2400" b="1" dirty="0" smtClean="0">
              <a:latin typeface="+mj-lt"/>
            </a:endParaRPr>
          </a:p>
          <a:p>
            <a:pPr algn="just"/>
            <a:r>
              <a:rPr lang="it-IT" sz="2400" dirty="0" smtClean="0">
                <a:latin typeface="+mj-lt"/>
              </a:rPr>
              <a:t>in </a:t>
            </a:r>
            <a:r>
              <a:rPr lang="it-IT" sz="2400" dirty="0" err="1" smtClean="0">
                <a:latin typeface="+mj-lt"/>
              </a:rPr>
              <a:t>each</a:t>
            </a:r>
            <a:r>
              <a:rPr lang="it-IT" sz="2400" dirty="0" smtClean="0">
                <a:latin typeface="+mj-lt"/>
              </a:rPr>
              <a:t> Call the </a:t>
            </a:r>
            <a:r>
              <a:rPr lang="it-IT" sz="2400" dirty="0" err="1" smtClean="0">
                <a:latin typeface="+mj-lt"/>
              </a:rPr>
              <a:t>project</a:t>
            </a:r>
            <a:r>
              <a:rPr lang="it-IT" sz="2400" dirty="0" smtClean="0">
                <a:latin typeface="+mj-lt"/>
              </a:rPr>
              <a:t> </a:t>
            </a:r>
            <a:r>
              <a:rPr lang="it-IT" sz="2400" dirty="0" err="1" smtClean="0">
                <a:latin typeface="+mj-lt"/>
              </a:rPr>
              <a:t>proposal</a:t>
            </a:r>
            <a:r>
              <a:rPr lang="it-IT" sz="2400" dirty="0" smtClean="0">
                <a:latin typeface="+mj-lt"/>
              </a:rPr>
              <a:t> </a:t>
            </a:r>
            <a:r>
              <a:rPr lang="it-IT" sz="2400" dirty="0" err="1" smtClean="0">
                <a:latin typeface="+mj-lt"/>
              </a:rPr>
              <a:t>is</a:t>
            </a:r>
            <a:r>
              <a:rPr lang="en-US" altLang="it-IT" sz="2400" i="1" dirty="0" smtClean="0">
                <a:latin typeface="+mj-lt"/>
              </a:rPr>
              <a:t> </a:t>
            </a:r>
            <a:r>
              <a:rPr lang="en-US" altLang="it-IT" sz="2400" dirty="0">
                <a:latin typeface="+mj-lt"/>
              </a:rPr>
              <a:t>considered </a:t>
            </a:r>
            <a:r>
              <a:rPr lang="en-US" altLang="it-IT" sz="2400" dirty="0" smtClean="0">
                <a:latin typeface="+mj-lt"/>
              </a:rPr>
              <a:t>more relevant </a:t>
            </a:r>
            <a:r>
              <a:rPr lang="en-US" altLang="it-IT" sz="2400" dirty="0">
                <a:latin typeface="+mj-lt"/>
              </a:rPr>
              <a:t>when </a:t>
            </a:r>
            <a:r>
              <a:rPr lang="en-US" altLang="it-IT" sz="2400" dirty="0" smtClean="0">
                <a:latin typeface="+mj-lt"/>
              </a:rPr>
              <a:t>it is capable to attract private grants in addition to public ones </a:t>
            </a:r>
            <a:endParaRPr lang="it-IT" sz="2400" dirty="0" smtClean="0">
              <a:latin typeface="+mj-lt"/>
            </a:endParaRPr>
          </a:p>
          <a:p>
            <a:pPr algn="just"/>
            <a:endParaRPr lang="it-IT" sz="2400" dirty="0" smtClean="0">
              <a:latin typeface="+mj-lt"/>
            </a:endParaRPr>
          </a:p>
          <a:p>
            <a:endParaRPr lang="it-IT" dirty="0"/>
          </a:p>
        </p:txBody>
      </p:sp>
    </p:spTree>
    <p:extLst>
      <p:ext uri="{BB962C8B-B14F-4D97-AF65-F5344CB8AC3E}">
        <p14:creationId xmlns:p14="http://schemas.microsoft.com/office/powerpoint/2010/main" val="1909992787"/>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235" name="Rectangle 3"/>
          <p:cNvSpPr>
            <a:spLocks noGrp="1" noChangeArrowheads="1"/>
          </p:cNvSpPr>
          <p:nvPr>
            <p:ph type="body" idx="4294967295"/>
          </p:nvPr>
        </p:nvSpPr>
        <p:spPr>
          <a:xfrm>
            <a:off x="0" y="908050"/>
            <a:ext cx="8964613" cy="5616575"/>
          </a:xfrm>
        </p:spPr>
        <p:txBody>
          <a:bodyPr/>
          <a:lstStyle/>
          <a:p>
            <a:pPr marL="0" indent="0" algn="ctr" eaLnBrk="1" hangingPunct="1">
              <a:buNone/>
              <a:defRPr/>
            </a:pPr>
            <a:endParaRPr lang="en-GB" altLang="it-IT" b="1" dirty="0" smtClean="0"/>
          </a:p>
          <a:p>
            <a:pPr marL="0" indent="0" algn="ctr" eaLnBrk="1" hangingPunct="1">
              <a:buNone/>
              <a:defRPr/>
            </a:pPr>
            <a:r>
              <a:rPr lang="en-GB" altLang="it-IT" b="1" dirty="0" smtClean="0"/>
              <a:t>CREATIVE AND CULTURAL INDUSTRIES (CCI)</a:t>
            </a:r>
          </a:p>
          <a:p>
            <a:pPr marL="0" indent="0" algn="ctr" eaLnBrk="1" hangingPunct="1">
              <a:buNone/>
              <a:defRPr/>
            </a:pPr>
            <a:r>
              <a:rPr lang="en-GB" altLang="it-IT" b="1" dirty="0" smtClean="0"/>
              <a:t>IN CINEMA AND AUDIOVISUAL SECTOR</a:t>
            </a:r>
            <a:r>
              <a:rPr lang="en-GB" altLang="it-IT" b="1" i="1" dirty="0"/>
              <a:t/>
            </a:r>
            <a:br>
              <a:rPr lang="en-GB" altLang="it-IT" b="1" i="1" dirty="0"/>
            </a:br>
            <a:endParaRPr lang="it-IT" sz="1050" b="1" dirty="0" smtClean="0"/>
          </a:p>
          <a:p>
            <a:pPr algn="ctr" eaLnBrk="1" hangingPunct="1">
              <a:lnSpc>
                <a:spcPct val="150000"/>
              </a:lnSpc>
              <a:buFontTx/>
              <a:buNone/>
            </a:pPr>
            <a:endParaRPr lang="en-US" altLang="it-IT" sz="1400" b="1" dirty="0" smtClean="0"/>
          </a:p>
          <a:p>
            <a:pPr algn="ctr" eaLnBrk="1" hangingPunct="1">
              <a:lnSpc>
                <a:spcPct val="150000"/>
              </a:lnSpc>
              <a:buFontTx/>
              <a:buNone/>
            </a:pPr>
            <a:r>
              <a:rPr lang="en-US" altLang="it-IT" sz="2400" b="1" i="1" dirty="0"/>
              <a:t>2</a:t>
            </a:r>
            <a:r>
              <a:rPr lang="en-US" altLang="it-IT" sz="2400" b="1" i="1" dirty="0" smtClean="0"/>
              <a:t>) DEPARTMENT </a:t>
            </a:r>
            <a:r>
              <a:rPr lang="en-US" altLang="it-IT" sz="2400" b="1" i="1" dirty="0"/>
              <a:t>FOR </a:t>
            </a:r>
            <a:r>
              <a:rPr lang="en-US" altLang="it-IT" sz="2400" b="1" i="1" dirty="0" smtClean="0"/>
              <a:t>PRODUCTIVE ACTIVITIES </a:t>
            </a:r>
          </a:p>
          <a:p>
            <a:pPr algn="ctr" eaLnBrk="1" hangingPunct="1">
              <a:lnSpc>
                <a:spcPct val="150000"/>
              </a:lnSpc>
              <a:buFontTx/>
              <a:buNone/>
            </a:pPr>
            <a:endParaRPr lang="en-US" altLang="it-IT" sz="2400" b="1" i="1" dirty="0"/>
          </a:p>
          <a:p>
            <a:pPr eaLnBrk="1" hangingPunct="1">
              <a:buFontTx/>
              <a:buNone/>
            </a:pPr>
            <a:endParaRPr lang="it-IT" altLang="it-IT" sz="2400" i="1" dirty="0">
              <a:solidFill>
                <a:srgbClr val="6600CC"/>
              </a:solidFill>
            </a:endParaRPr>
          </a:p>
          <a:p>
            <a:pPr algn="ctr" eaLnBrk="1" hangingPunct="1">
              <a:defRPr/>
            </a:pPr>
            <a:endParaRPr lang="en-GB" altLang="it-IT" sz="1400" b="1" i="1" dirty="0" smtClean="0"/>
          </a:p>
          <a:p>
            <a:pPr algn="ctr" eaLnBrk="1" hangingPunct="1">
              <a:defRPr/>
            </a:pPr>
            <a:endParaRPr lang="en-GB" altLang="it-IT" sz="1400" b="1" i="1" dirty="0"/>
          </a:p>
        </p:txBody>
      </p:sp>
      <p:pic>
        <p:nvPicPr>
          <p:cNvPr id="3" name="Picture 4" descr="logo Fon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0050" y="4005064"/>
            <a:ext cx="3595886" cy="12536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Segnaposto contenuto 1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20072" y="3753036"/>
            <a:ext cx="2572494" cy="1944216"/>
          </a:xfrm>
          <a:prstGeom prst="rect">
            <a:avLst/>
          </a:prstGeom>
        </p:spPr>
      </p:pic>
      <p:pic>
        <p:nvPicPr>
          <p:cNvPr id="5" name="Segnaposto contenuto 1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994265" y="4725144"/>
            <a:ext cx="1178136" cy="1080120"/>
          </a:xfrm>
          <a:prstGeom prst="rect">
            <a:avLst/>
          </a:prstGeom>
        </p:spPr>
      </p:pic>
    </p:spTree>
    <p:extLst>
      <p:ext uri="{BB962C8B-B14F-4D97-AF65-F5344CB8AC3E}">
        <p14:creationId xmlns:p14="http://schemas.microsoft.com/office/powerpoint/2010/main" val="405349495"/>
      </p:ext>
    </p:extLst>
  </p:cSld>
  <p:clrMapOvr>
    <a:masterClrMapping/>
  </p:clrMapOvr>
  <p:transition>
    <p:comb/>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pic>
        <p:nvPicPr>
          <p:cNvPr id="4" name="Picture 4" descr="logo Fondo"/>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400050" y="2208859"/>
            <a:ext cx="8058150" cy="30498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00874056"/>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Struttura predefinita">
  <a:themeElements>
    <a:clrScheme name="Struttura predefinit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ruttura predefinita">
      <a:majorFont>
        <a:latin typeface="DecimaWE Rg"/>
        <a:ea typeface=""/>
        <a:cs typeface=""/>
      </a:majorFont>
      <a:minorFont>
        <a:latin typeface="DecimaWE Rg"/>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it-IT" sz="4400" b="0" i="0" u="none" strike="noStrike" cap="none" normalizeH="0" baseline="0" smtClean="0">
            <a:ln>
              <a:noFill/>
            </a:ln>
            <a:solidFill>
              <a:schemeClr val="tx1"/>
            </a:solidFill>
            <a:effectLst/>
            <a:latin typeface="DecimaWE Rg" pitchFamily="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it-IT" sz="4400" b="0" i="0" u="none" strike="noStrike" cap="none" normalizeH="0" baseline="0" smtClean="0">
            <a:ln>
              <a:noFill/>
            </a:ln>
            <a:solidFill>
              <a:schemeClr val="tx1"/>
            </a:solidFill>
            <a:effectLst/>
            <a:latin typeface="DecimaWE Rg" pitchFamily="2" charset="0"/>
          </a:defRPr>
        </a:defPPr>
      </a:lstStyle>
    </a:lnDef>
  </a:objectDefaults>
  <a:extraClrSchemeLst>
    <a:extraClrScheme>
      <a:clrScheme name="Struttura predefinita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ruttura predefinit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ruttura predefinita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ruttura predefinit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ruttura predefinit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3250</TotalTime>
  <Words>1304</Words>
  <Application>Microsoft Office PowerPoint</Application>
  <PresentationFormat>Presentazione su schermo (4:3)</PresentationFormat>
  <Paragraphs>242</Paragraphs>
  <Slides>25</Slides>
  <Notes>1</Notes>
  <HiddenSlides>0</HiddenSlides>
  <MMClips>0</MMClips>
  <ScaleCrop>false</ScaleCrop>
  <HeadingPairs>
    <vt:vector size="4" baseType="variant">
      <vt:variant>
        <vt:lpstr>Tema</vt:lpstr>
      </vt:variant>
      <vt:variant>
        <vt:i4>1</vt:i4>
      </vt:variant>
      <vt:variant>
        <vt:lpstr>Titoli diapositive</vt:lpstr>
      </vt:variant>
      <vt:variant>
        <vt:i4>25</vt:i4>
      </vt:variant>
    </vt:vector>
  </HeadingPairs>
  <TitlesOfParts>
    <vt:vector size="26" baseType="lpstr">
      <vt:lpstr>Struttura predefinita</vt:lpstr>
      <vt:lpstr>Presentazione standard di PowerPoint</vt:lpstr>
      <vt:lpstr>Presentazione standard di PowerPoint</vt:lpstr>
      <vt:lpstr>  FINANCIAL INSTRUMENTS Grants (Regional Law 11 August 2014, n.16 – Regulation n. 17/2016)</vt:lpstr>
      <vt:lpstr>  FINANCIAL INSTRUMENTS Grants (Regional Law 11 August 2014, n.16 – Regulation n.16/2016)</vt:lpstr>
      <vt:lpstr>  FINANCIAL INSTRUMENTS Grants (Regional Law 11 August 2014, n.16 – Regulation n.15/2016)</vt:lpstr>
      <vt:lpstr> FINANCIAL INSTRUMENTS  Grants (Regional Law 11 August 2014, n.16 – Regulation n.33/2015)</vt:lpstr>
      <vt:lpstr> HOW TO MAXIMIZE THE IMPACT OF PUBLIC FUNDING  </vt:lpstr>
      <vt:lpstr>Presentazione standard di PowerPoint</vt:lpstr>
      <vt:lpstr>Presentazione standard di PowerPoint</vt:lpstr>
      <vt:lpstr>Presentazione standard di PowerPoint</vt:lpstr>
      <vt:lpstr>      FINANCIAL INSTRUMENTS DEVELOPMENT The applicant should be a regional production company or a foreigner company with operational headquarters in the region (and by the way, in case the production company is not based in Friuli Venezia Giulia the team involved in the development of the project – director, writer, etc – must be resident in Friuli Venezia Giulia). These are the support measures for the development stage: </vt:lpstr>
      <vt:lpstr>      DISTRIBUTION This financial support covers production, post-production and promotional costs, but the project must already have a confirmed distribution at the moment of the application. To accept the application, the estimated budget must be already covered for at least the 40% and the distributor should cover at least the 10% of the budget. (MAXIMIZATION OF THE IMPACT OF PUBLIC FUNDING) In order to get the financial support the application should match one of these three criteria:</vt:lpstr>
      <vt:lpstr>Presentazione standard di PowerPoint</vt:lpstr>
      <vt:lpstr>       TRAINING to encourage the participation to national and international courses for audiovisual professionals. The application can be presented from a company (for a collaborator) or directly from a professional. Financial support: </vt:lpstr>
      <vt:lpstr>Grants (Regional Law 6 November 2006, n.21 – Regulation 22 September 2015, n.196)</vt:lpstr>
      <vt:lpstr>Presentazione standard di PowerPoint</vt:lpstr>
      <vt:lpstr>Presentazione standard di PowerPoint</vt:lpstr>
      <vt:lpstr>         </vt:lpstr>
      <vt:lpstr>         </vt:lpstr>
      <vt:lpstr>       </vt:lpstr>
      <vt:lpstr>       </vt:lpstr>
      <vt:lpstr>       </vt:lpstr>
      <vt:lpstr>       </vt:lpstr>
      <vt:lpstr> FINANCIAL INSTRUMENTS  Grants (Regional Law 6 November 2006, n.21 – Regulation 6 May 2015, n.86)</vt:lpstr>
      <vt:lpstr>  HOW TO MAXIMIZE THE IMPACT OF PUBLIC FUNDING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sandro</dc:creator>
  <cp:lastModifiedBy>mattia</cp:lastModifiedBy>
  <cp:revision>279</cp:revision>
  <cp:lastPrinted>2016-11-08T12:35:08Z</cp:lastPrinted>
  <dcterms:created xsi:type="dcterms:W3CDTF">2006-02-07T08:20:31Z</dcterms:created>
  <dcterms:modified xsi:type="dcterms:W3CDTF">2017-10-03T20:50:01Z</dcterms:modified>
</cp:coreProperties>
</file>