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66" r:id="rId2"/>
    <p:sldId id="337" r:id="rId3"/>
    <p:sldId id="364" r:id="rId4"/>
    <p:sldId id="381" r:id="rId5"/>
    <p:sldId id="344" r:id="rId6"/>
    <p:sldId id="365" r:id="rId7"/>
    <p:sldId id="362" r:id="rId8"/>
    <p:sldId id="290" r:id="rId9"/>
    <p:sldId id="363" r:id="rId10"/>
    <p:sldId id="311" r:id="rId11"/>
    <p:sldId id="382" r:id="rId12"/>
    <p:sldId id="312" r:id="rId13"/>
    <p:sldId id="377" r:id="rId14"/>
    <p:sldId id="299" r:id="rId15"/>
    <p:sldId id="367" r:id="rId16"/>
    <p:sldId id="368" r:id="rId17"/>
    <p:sldId id="300" r:id="rId18"/>
    <p:sldId id="271" r:id="rId19"/>
    <p:sldId id="272" r:id="rId20"/>
    <p:sldId id="279" r:id="rId21"/>
    <p:sldId id="369" r:id="rId22"/>
    <p:sldId id="260" r:id="rId23"/>
    <p:sldId id="353" r:id="rId24"/>
    <p:sldId id="354" r:id="rId25"/>
    <p:sldId id="383" r:id="rId26"/>
    <p:sldId id="384" r:id="rId27"/>
    <p:sldId id="385" r:id="rId28"/>
    <p:sldId id="370" r:id="rId29"/>
    <p:sldId id="372" r:id="rId30"/>
    <p:sldId id="371" r:id="rId31"/>
    <p:sldId id="315" r:id="rId32"/>
    <p:sldId id="378" r:id="rId33"/>
    <p:sldId id="373" r:id="rId34"/>
    <p:sldId id="374" r:id="rId35"/>
    <p:sldId id="375" r:id="rId36"/>
    <p:sldId id="380" r:id="rId37"/>
    <p:sldId id="379" r:id="rId38"/>
    <p:sldId id="376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j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D80B08"/>
    <a:srgbClr val="2FBEBF"/>
    <a:srgbClr val="EC297B"/>
    <a:srgbClr val="FB0053"/>
    <a:srgbClr val="DEE2DE"/>
    <a:srgbClr val="44DED8"/>
    <a:srgbClr val="B4E5FF"/>
    <a:srgbClr val="33CCCC"/>
    <a:srgbClr val="F5F0D8"/>
    <a:srgbClr val="FC00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071" autoAdjust="0"/>
    <p:restoredTop sz="89489" autoAdjust="0"/>
  </p:normalViewPr>
  <p:slideViewPr>
    <p:cSldViewPr snapToGrid="0" snapToObjects="1" showGuides="1">
      <p:cViewPr>
        <p:scale>
          <a:sx n="100" d="100"/>
          <a:sy n="100" d="100"/>
        </p:scale>
        <p:origin x="-1040" y="-192"/>
      </p:cViewPr>
      <p:guideLst>
        <p:guide orient="horz" pos="1019"/>
        <p:guide pos="366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commentAuthors" Target="commentAuthors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995C4C-085F-CF45-9052-38D2E2C37775}" type="datetimeFigureOut">
              <a:rPr lang="en-US" smtClean="0"/>
              <a:t>3. 10. 17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9C7E59-3AEA-E04F-98C0-7B468C932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1374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D17401-7A87-3D41-8B51-28D502202336}" type="datetimeFigureOut">
              <a:rPr lang="en-US" smtClean="0"/>
              <a:t>3. 10. 17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5A508-B561-C14E-B3E8-579603D98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52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2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Hello again! As said I am happy to say this event is just the announcements of </a:t>
            </a:r>
            <a:r>
              <a:rPr lang="en-GB" sz="2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official</a:t>
            </a:r>
            <a:r>
              <a:rPr lang="en-GB" sz="2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2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</a:t>
            </a:r>
            <a:r>
              <a:rPr lang="en-GB" sz="2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2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kick off</a:t>
            </a:r>
            <a:r>
              <a:rPr lang="en-GB" sz="2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newly established - </a:t>
            </a:r>
            <a:r>
              <a:rPr lang="en-GB" sz="2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Centre for creativity of Slovenia </a:t>
            </a:r>
            <a:r>
              <a:rPr lang="en-GB" sz="2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</a:t>
            </a:r>
            <a:r>
              <a:rPr lang="en-GB" sz="2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6 year national project </a:t>
            </a:r>
            <a:r>
              <a:rPr lang="en-GB" sz="2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run by MAO - to be held in from 16-18 November this year. </a:t>
            </a:r>
            <a:endParaRPr lang="sl-SI" sz="20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sl-SI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5A508-B561-C14E-B3E8-579603D984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01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because this is not an official launch and some of you </a:t>
            </a:r>
            <a:r>
              <a:rPr lang="en-GB" sz="2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might wonder what has a museum to do with contemporary Centre for creativity</a:t>
            </a:r>
            <a:r>
              <a:rPr lang="en-GB" sz="2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 I will today just shortly present the main activities of the centre and </a:t>
            </a:r>
            <a:r>
              <a:rPr lang="en-GB" sz="2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this idea developed under our museum.  </a:t>
            </a:r>
            <a:endParaRPr lang="sl-SI" sz="20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5A508-B561-C14E-B3E8-579603D9844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40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/>
              <a:buChar char="•"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64524-9416-6145-85EC-E07CFEC15B7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40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also an organizer of a special exhibition - 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Biennial of Design (BIO)</a:t>
            </a:r>
            <a:endParaRPr lang="en-GB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of the 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oldest design biennials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world,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mark its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</a:t>
            </a:r>
            <a:r>
              <a:rPr lang="en-GB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GB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Anniversary next year  	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am happy to say the curator of next edition 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Jan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Boelen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director of 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Z33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here today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please be welcome to follow this 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special edition of BIO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64524-9416-6145-85EC-E07CFEC15B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13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GB" dirty="0" smtClean="0">
                <a:ea typeface="+mn-ea"/>
                <a:cs typeface="+mn-cs"/>
              </a:rPr>
              <a:t>But we are also a country with an </a:t>
            </a:r>
            <a:r>
              <a:rPr lang="en-GB" b="1" dirty="0" smtClean="0">
                <a:ea typeface="+mn-ea"/>
                <a:cs typeface="+mn-cs"/>
              </a:rPr>
              <a:t>exceptional design history</a:t>
            </a:r>
            <a:endParaRPr lang="en-US" dirty="0" smtClean="0">
              <a:ea typeface="+mn-ea"/>
              <a:cs typeface="+mn-cs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GB" dirty="0" smtClean="0">
              <a:ea typeface="+mn-ea"/>
              <a:cs typeface="+mn-cs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GB" dirty="0" smtClean="0">
                <a:ea typeface="+mn-ea"/>
                <a:cs typeface="+mn-cs"/>
              </a:rPr>
              <a:t>And some </a:t>
            </a:r>
            <a:r>
              <a:rPr lang="en-GB" b="1" dirty="0" smtClean="0">
                <a:ea typeface="+mn-ea"/>
                <a:cs typeface="+mn-cs"/>
              </a:rPr>
              <a:t>products </a:t>
            </a:r>
            <a:r>
              <a:rPr lang="en-GB" dirty="0" smtClean="0">
                <a:ea typeface="+mn-ea"/>
                <a:cs typeface="+mn-cs"/>
              </a:rPr>
              <a:t>with </a:t>
            </a:r>
            <a:r>
              <a:rPr lang="en-GB" b="1" dirty="0" smtClean="0">
                <a:ea typeface="+mn-ea"/>
                <a:cs typeface="+mn-cs"/>
              </a:rPr>
              <a:t>its design</a:t>
            </a:r>
            <a:r>
              <a:rPr lang="en-GB" dirty="0" smtClean="0">
                <a:ea typeface="+mn-ea"/>
                <a:cs typeface="+mn-cs"/>
              </a:rPr>
              <a:t> and </a:t>
            </a:r>
            <a:r>
              <a:rPr lang="en-GB" b="1" dirty="0" smtClean="0">
                <a:ea typeface="+mn-ea"/>
                <a:cs typeface="+mn-cs"/>
              </a:rPr>
              <a:t>innovation</a:t>
            </a:r>
            <a:r>
              <a:rPr lang="en-GB" dirty="0" smtClean="0">
                <a:ea typeface="+mn-ea"/>
                <a:cs typeface="+mn-cs"/>
              </a:rPr>
              <a:t> set </a:t>
            </a:r>
            <a:r>
              <a:rPr lang="en-GB" b="1" dirty="0" smtClean="0">
                <a:ea typeface="+mn-ea"/>
                <a:cs typeface="+mn-cs"/>
              </a:rPr>
              <a:t>new worldwide standards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GB" dirty="0" smtClean="0">
                <a:ea typeface="+mn-ea"/>
                <a:cs typeface="+mn-cs"/>
              </a:rPr>
              <a:t>Those historic objects </a:t>
            </a:r>
            <a:r>
              <a:rPr lang="en-GB" b="1" dirty="0" smtClean="0">
                <a:ea typeface="+mn-ea"/>
                <a:cs typeface="+mn-cs"/>
              </a:rPr>
              <a:t>seen</a:t>
            </a:r>
            <a:r>
              <a:rPr lang="en-GB" dirty="0" smtClean="0">
                <a:ea typeface="+mn-ea"/>
                <a:cs typeface="+mn-cs"/>
              </a:rPr>
              <a:t> are also included in the </a:t>
            </a:r>
            <a:r>
              <a:rPr lang="en-GB" b="1" u="sng" dirty="0" smtClean="0">
                <a:ea typeface="+mn-ea"/>
                <a:cs typeface="+mn-cs"/>
              </a:rPr>
              <a:t>Design Collection of the MOMA, New York</a:t>
            </a:r>
            <a:r>
              <a:rPr lang="en-GB" u="sng" dirty="0" smtClean="0">
                <a:ea typeface="+mn-ea"/>
                <a:cs typeface="+mn-cs"/>
              </a:rPr>
              <a:t>. </a:t>
            </a:r>
            <a:endParaRPr lang="en-US" dirty="0" smtClean="0"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B99E9DF-47E2-B741-BEFE-97B91BBBA4EC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5A508-B561-C14E-B3E8-579603D984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60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 smtClean="0">
                <a:ea typeface="+mn-ea"/>
                <a:cs typeface="+mn-cs"/>
              </a:rPr>
              <a:t>New platforms</a:t>
            </a:r>
            <a:r>
              <a:rPr lang="en-GB" dirty="0" smtClean="0">
                <a:ea typeface="+mn-ea"/>
                <a:cs typeface="+mn-cs"/>
              </a:rPr>
              <a:t>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GB" dirty="0" smtClean="0">
                <a:ea typeface="+mn-ea"/>
                <a:cs typeface="+mn-cs"/>
              </a:rPr>
              <a:t>with </a:t>
            </a:r>
            <a:r>
              <a:rPr lang="en-GB" b="1" dirty="0" smtClean="0">
                <a:ea typeface="+mn-ea"/>
                <a:cs typeface="+mn-cs"/>
              </a:rPr>
              <a:t>younger emerging designers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GB" dirty="0" smtClean="0">
                <a:ea typeface="+mn-ea"/>
                <a:cs typeface="+mn-cs"/>
              </a:rPr>
              <a:t>looking for alternative ways to position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GB" b="1" dirty="0" smtClean="0">
                <a:ea typeface="+mn-ea"/>
                <a:cs typeface="+mn-cs"/>
              </a:rPr>
              <a:t>Generating </a:t>
            </a:r>
            <a:r>
              <a:rPr lang="en-GB" dirty="0" smtClean="0">
                <a:ea typeface="+mn-ea"/>
                <a:cs typeface="+mn-cs"/>
              </a:rPr>
              <a:t>their</a:t>
            </a:r>
            <a:r>
              <a:rPr lang="en-GB" b="1" dirty="0" smtClean="0">
                <a:ea typeface="+mn-ea"/>
                <a:cs typeface="+mn-cs"/>
              </a:rPr>
              <a:t> own production, distribution </a:t>
            </a:r>
            <a:r>
              <a:rPr lang="en-GB" dirty="0" smtClean="0">
                <a:ea typeface="+mn-ea"/>
                <a:cs typeface="+mn-cs"/>
              </a:rPr>
              <a:t>and</a:t>
            </a:r>
            <a:r>
              <a:rPr lang="en-GB" b="1" dirty="0" smtClean="0">
                <a:ea typeface="+mn-ea"/>
                <a:cs typeface="+mn-cs"/>
              </a:rPr>
              <a:t> sells. </a:t>
            </a:r>
            <a:endParaRPr lang="en-US" sz="1800" dirty="0" smtClean="0">
              <a:ea typeface="+mn-ea"/>
              <a:cs typeface="+mn-cs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GB" dirty="0" smtClean="0">
              <a:ea typeface="+mn-ea"/>
              <a:cs typeface="+mn-cs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GB" b="1" dirty="0" err="1" smtClean="0">
                <a:ea typeface="+mn-ea"/>
                <a:cs typeface="+mn-cs"/>
              </a:rPr>
              <a:t>Musguard</a:t>
            </a:r>
            <a:r>
              <a:rPr lang="en-GB" b="1" dirty="0" smtClean="0">
                <a:ea typeface="+mn-ea"/>
                <a:cs typeface="+mn-cs"/>
              </a:rPr>
              <a:t> </a:t>
            </a:r>
            <a:r>
              <a:rPr lang="en-US" b="1" dirty="0" smtClean="0">
                <a:ea typeface="+mn-ea"/>
                <a:cs typeface="+mn-cs"/>
              </a:rPr>
              <a:t>–</a:t>
            </a:r>
            <a:r>
              <a:rPr lang="en-GB" b="1" dirty="0" smtClean="0">
                <a:ea typeface="+mn-ea"/>
                <a:cs typeface="+mn-cs"/>
              </a:rPr>
              <a:t> ultra light </a:t>
            </a:r>
            <a:r>
              <a:rPr lang="en-GB" dirty="0" smtClean="0">
                <a:ea typeface="+mn-ea"/>
                <a:cs typeface="+mn-cs"/>
              </a:rPr>
              <a:t>and</a:t>
            </a:r>
            <a:r>
              <a:rPr lang="en-GB" b="1" dirty="0" smtClean="0">
                <a:ea typeface="+mn-ea"/>
                <a:cs typeface="+mn-cs"/>
              </a:rPr>
              <a:t> easy to handle roll-up bicycle fender</a:t>
            </a:r>
            <a:r>
              <a:rPr lang="en-GB" dirty="0" smtClean="0">
                <a:ea typeface="+mn-ea"/>
                <a:cs typeface="+mn-cs"/>
              </a:rPr>
              <a:t>, 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GB" b="1" dirty="0" smtClean="0">
                <a:ea typeface="+mn-ea"/>
                <a:cs typeface="+mn-cs"/>
              </a:rPr>
              <a:t>Exposure meter </a:t>
            </a:r>
            <a:r>
              <a:rPr lang="en-GB" b="1" dirty="0" err="1" smtClean="0">
                <a:ea typeface="+mn-ea"/>
                <a:cs typeface="+mn-cs"/>
              </a:rPr>
              <a:t>Lumu</a:t>
            </a:r>
            <a:r>
              <a:rPr lang="en-GB" b="1" dirty="0" smtClean="0">
                <a:ea typeface="+mn-ea"/>
                <a:cs typeface="+mn-cs"/>
              </a:rPr>
              <a:t> - </a:t>
            </a:r>
            <a:r>
              <a:rPr lang="en-GB" dirty="0" smtClean="0">
                <a:ea typeface="+mn-ea"/>
                <a:cs typeface="+mn-cs"/>
              </a:rPr>
              <a:t>digital device that turns an </a:t>
            </a:r>
            <a:r>
              <a:rPr lang="en-GB" b="1" dirty="0" smtClean="0">
                <a:ea typeface="+mn-ea"/>
                <a:cs typeface="+mn-cs"/>
              </a:rPr>
              <a:t>iPhones or Androids </a:t>
            </a:r>
            <a:r>
              <a:rPr lang="en-GB" dirty="0" smtClean="0">
                <a:ea typeface="+mn-ea"/>
                <a:cs typeface="+mn-cs"/>
              </a:rPr>
              <a:t>into a </a:t>
            </a:r>
            <a:r>
              <a:rPr lang="en-GB" b="1" dirty="0" smtClean="0">
                <a:ea typeface="+mn-ea"/>
                <a:cs typeface="+mn-cs"/>
              </a:rPr>
              <a:t>high quality light meter</a:t>
            </a:r>
            <a:r>
              <a:rPr lang="en-GB" dirty="0" smtClean="0">
                <a:ea typeface="+mn-ea"/>
                <a:cs typeface="+mn-cs"/>
              </a:rPr>
              <a:t>.</a:t>
            </a:r>
            <a:endParaRPr lang="en-US" sz="1800" dirty="0" smtClean="0">
              <a:ea typeface="+mn-ea"/>
              <a:cs typeface="+mn-cs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1024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A5EBE07-BF8E-F041-AE60-AEDF539AEB6B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Helsinki</a:t>
            </a:r>
            <a:r>
              <a:rPr lang="en-US" dirty="0" smtClean="0"/>
              <a:t> 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Wien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64524-9416-6145-85EC-E07CFEC15B7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78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5A508-B561-C14E-B3E8-579603D984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570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12ADC-DAF3-2245-8002-041467589D6F}" type="datetimeFigureOut">
              <a:rPr lang="en-US" smtClean="0"/>
              <a:t>3. 10. 17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9B6F3-612D-2948-95CF-51D376D3B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457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12ADC-DAF3-2245-8002-041467589D6F}" type="datetimeFigureOut">
              <a:rPr lang="en-US" smtClean="0"/>
              <a:t>3. 10. 17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9B6F3-612D-2948-95CF-51D376D3B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91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12ADC-DAF3-2245-8002-041467589D6F}" type="datetimeFigureOut">
              <a:rPr lang="en-US" smtClean="0"/>
              <a:t>3. 10. 17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9B6F3-612D-2948-95CF-51D376D3B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46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12ADC-DAF3-2245-8002-041467589D6F}" type="datetimeFigureOut">
              <a:rPr lang="en-US" smtClean="0"/>
              <a:t>3. 10. 17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9B6F3-612D-2948-95CF-51D376D3B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856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12ADC-DAF3-2245-8002-041467589D6F}" type="datetimeFigureOut">
              <a:rPr lang="en-US" smtClean="0"/>
              <a:t>3. 10. 17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9B6F3-612D-2948-95CF-51D376D3B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051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12ADC-DAF3-2245-8002-041467589D6F}" type="datetimeFigureOut">
              <a:rPr lang="en-US" smtClean="0"/>
              <a:t>3. 10. 17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9B6F3-612D-2948-95CF-51D376D3B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80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12ADC-DAF3-2245-8002-041467589D6F}" type="datetimeFigureOut">
              <a:rPr lang="en-US" smtClean="0"/>
              <a:t>3. 10. 17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9B6F3-612D-2948-95CF-51D376D3B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555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12ADC-DAF3-2245-8002-041467589D6F}" type="datetimeFigureOut">
              <a:rPr lang="en-US" smtClean="0"/>
              <a:t>3. 10. 17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9B6F3-612D-2948-95CF-51D376D3B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29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12ADC-DAF3-2245-8002-041467589D6F}" type="datetimeFigureOut">
              <a:rPr lang="en-US" smtClean="0"/>
              <a:t>3. 10. 17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9B6F3-612D-2948-95CF-51D376D3B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77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12ADC-DAF3-2245-8002-041467589D6F}" type="datetimeFigureOut">
              <a:rPr lang="en-US" smtClean="0"/>
              <a:t>3. 10. 17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9B6F3-612D-2948-95CF-51D376D3B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52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12ADC-DAF3-2245-8002-041467589D6F}" type="datetimeFigureOut">
              <a:rPr lang="en-US" smtClean="0"/>
              <a:t>3. 10. 17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9B6F3-612D-2948-95CF-51D376D3B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535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12ADC-DAF3-2245-8002-041467589D6F}" type="datetimeFigureOut">
              <a:rPr lang="en-US" smtClean="0"/>
              <a:t>3. 10. 17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9B6F3-612D-2948-95CF-51D376D3B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86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microsoft.com/office/2007/relationships/hdphoto" Target="../media/hdphoto1.wdp"/><Relationship Id="rId5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5" Type="http://schemas.openxmlformats.org/officeDocument/2006/relationships/image" Target="../media/image26.jp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microsoft.com/office/2007/relationships/hdphoto" Target="../media/hdphoto2.wdp"/><Relationship Id="rId5" Type="http://schemas.openxmlformats.org/officeDocument/2006/relationships/image" Target="../media/image36.jpeg"/><Relationship Id="rId6" Type="http://schemas.microsoft.com/office/2007/relationships/hdphoto" Target="../media/hdphoto3.wdp"/><Relationship Id="rId7" Type="http://schemas.openxmlformats.org/officeDocument/2006/relationships/image" Target="../media/image37.jpeg"/><Relationship Id="rId8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eg"/><Relationship Id="rId5" Type="http://schemas.openxmlformats.org/officeDocument/2006/relationships/image" Target="../media/image41.png"/><Relationship Id="rId6" Type="http://schemas.openxmlformats.org/officeDocument/2006/relationships/image" Target="../media/image42.jpe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jpe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3" Type="http://schemas.openxmlformats.org/officeDocument/2006/relationships/image" Target="../media/image5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Relationship Id="rId3" Type="http://schemas.openxmlformats.org/officeDocument/2006/relationships/image" Target="../media/image56.jp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7.jpeg"/><Relationship Id="rId12" Type="http://schemas.openxmlformats.org/officeDocument/2006/relationships/image" Target="../media/image68.jpeg"/><Relationship Id="rId13" Type="http://schemas.openxmlformats.org/officeDocument/2006/relationships/image" Target="../media/image69.jpeg"/><Relationship Id="rId14" Type="http://schemas.openxmlformats.org/officeDocument/2006/relationships/image" Target="../media/image70.jpeg"/><Relationship Id="rId15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6" Type="http://schemas.openxmlformats.org/officeDocument/2006/relationships/image" Target="../media/image62.jpeg"/><Relationship Id="rId7" Type="http://schemas.openxmlformats.org/officeDocument/2006/relationships/image" Target="../media/image63.jpeg"/><Relationship Id="rId8" Type="http://schemas.openxmlformats.org/officeDocument/2006/relationships/image" Target="../media/image64.jpeg"/><Relationship Id="rId9" Type="http://schemas.openxmlformats.org/officeDocument/2006/relationships/image" Target="../media/image65.jpeg"/><Relationship Id="rId10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0.jpeg"/><Relationship Id="rId12" Type="http://schemas.openxmlformats.org/officeDocument/2006/relationships/image" Target="../media/image81.jpeg"/><Relationship Id="rId13" Type="http://schemas.openxmlformats.org/officeDocument/2006/relationships/image" Target="../media/image82.jpeg"/><Relationship Id="rId14" Type="http://schemas.openxmlformats.org/officeDocument/2006/relationships/image" Target="../media/image83.jpeg"/><Relationship Id="rId15" Type="http://schemas.openxmlformats.org/officeDocument/2006/relationships/image" Target="../media/image84.jpeg"/><Relationship Id="rId16" Type="http://schemas.openxmlformats.org/officeDocument/2006/relationships/image" Target="../media/image85.jpeg"/><Relationship Id="rId17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wmf"/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5" Type="http://schemas.openxmlformats.org/officeDocument/2006/relationships/image" Target="../media/image74.jpeg"/><Relationship Id="rId6" Type="http://schemas.openxmlformats.org/officeDocument/2006/relationships/image" Target="../media/image75.png"/><Relationship Id="rId7" Type="http://schemas.openxmlformats.org/officeDocument/2006/relationships/image" Target="../media/image76.jpeg"/><Relationship Id="rId8" Type="http://schemas.openxmlformats.org/officeDocument/2006/relationships/image" Target="../media/image77.jpeg"/><Relationship Id="rId9" Type="http://schemas.openxmlformats.org/officeDocument/2006/relationships/image" Target="../media/image78.jpeg"/><Relationship Id="rId10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w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.si" TargetMode="External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267"/>
          <a:stretch/>
        </p:blipFill>
        <p:spPr bwMode="auto">
          <a:xfrm>
            <a:off x="383043" y="67550"/>
            <a:ext cx="2940825" cy="66333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657600" y="5024735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sz="1200" dirty="0" smtClean="0"/>
          </a:p>
          <a:p>
            <a:endParaRPr lang="en-US" sz="1200" dirty="0"/>
          </a:p>
          <a:p>
            <a:r>
              <a:rPr lang="en-US" sz="1200" dirty="0" err="1" smtClean="0"/>
              <a:t>www.mao.si</a:t>
            </a:r>
            <a:r>
              <a:rPr lang="en-US" sz="1200" dirty="0" smtClean="0"/>
              <a:t>   I   </a:t>
            </a:r>
            <a:r>
              <a:rPr lang="en-US" sz="1200" dirty="0" err="1" smtClean="0"/>
              <a:t>www.bio.si</a:t>
            </a:r>
            <a:r>
              <a:rPr lang="en-US" sz="1200" dirty="0" smtClean="0"/>
              <a:t>   I   </a:t>
            </a:r>
            <a:r>
              <a:rPr lang="en-US" sz="1200" dirty="0" err="1" smtClean="0"/>
              <a:t>www.futurearchitectureplatform.org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6" name="Picture 5" descr="Untitled-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65" r="50887"/>
          <a:stretch/>
        </p:blipFill>
        <p:spPr>
          <a:xfrm>
            <a:off x="3323868" y="2597910"/>
            <a:ext cx="5280785" cy="2270765"/>
          </a:xfrm>
          <a:prstGeom prst="rect">
            <a:avLst/>
          </a:prstGeom>
        </p:spPr>
      </p:pic>
      <p:pic>
        <p:nvPicPr>
          <p:cNvPr id="7" name="Picture 6" descr="Untitled-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6" t="46475"/>
          <a:stretch/>
        </p:blipFill>
        <p:spPr>
          <a:xfrm>
            <a:off x="7111946" y="305816"/>
            <a:ext cx="1753162" cy="801614"/>
          </a:xfrm>
          <a:prstGeom prst="rect">
            <a:avLst/>
          </a:prstGeom>
        </p:spPr>
      </p:pic>
      <p:pic>
        <p:nvPicPr>
          <p:cNvPr id="8" name="Picture 7" descr="Untitled-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2859" r="55415" b="43617"/>
          <a:stretch/>
        </p:blipFill>
        <p:spPr>
          <a:xfrm>
            <a:off x="5448300" y="338067"/>
            <a:ext cx="1558698" cy="80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707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2-02 at 17.41.17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3299" y="1379260"/>
            <a:ext cx="5297817" cy="5414601"/>
          </a:xfrm>
          <a:prstGeom prst="rect">
            <a:avLst/>
          </a:prstGeom>
        </p:spPr>
      </p:pic>
      <p:pic>
        <p:nvPicPr>
          <p:cNvPr id="3" name="Picture 2" descr="HEADER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198"/>
          <a:stretch/>
        </p:blipFill>
        <p:spPr>
          <a:xfrm>
            <a:off x="250259" y="322196"/>
            <a:ext cx="3116509" cy="12018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0260" y="2236788"/>
            <a:ext cx="4572000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sl-SI" sz="1600" dirty="0" smtClean="0"/>
          </a:p>
          <a:p>
            <a:endParaRPr lang="sl-SI" sz="1600" dirty="0"/>
          </a:p>
          <a:p>
            <a:endParaRPr lang="sl-SI" sz="1600" dirty="0" smtClean="0"/>
          </a:p>
          <a:p>
            <a:r>
              <a:rPr lang="sl-SI" sz="1600" dirty="0" smtClean="0"/>
              <a:t>London </a:t>
            </a:r>
            <a:r>
              <a:rPr lang="sl-SI" sz="1600" dirty="0"/>
              <a:t>Design Festival </a:t>
            </a:r>
            <a:r>
              <a:rPr lang="sl-SI" sz="1600" dirty="0" smtClean="0"/>
              <a:t>2011 </a:t>
            </a:r>
          </a:p>
          <a:p>
            <a:r>
              <a:rPr lang="sl-SI" sz="1600" dirty="0" smtClean="0"/>
              <a:t>Dutch </a:t>
            </a:r>
            <a:r>
              <a:rPr lang="sl-SI" sz="1600" dirty="0"/>
              <a:t>Design Week </a:t>
            </a:r>
            <a:r>
              <a:rPr lang="sl-SI" sz="1600" dirty="0" smtClean="0"/>
              <a:t>2011 </a:t>
            </a:r>
            <a:endParaRPr lang="sl-SI" sz="1600" dirty="0"/>
          </a:p>
          <a:p>
            <a:r>
              <a:rPr lang="sl-SI" sz="1600" dirty="0" smtClean="0"/>
              <a:t>La </a:t>
            </a:r>
            <a:r>
              <a:rPr lang="sl-SI" sz="1600" dirty="0"/>
              <a:t>Triennale di </a:t>
            </a:r>
            <a:r>
              <a:rPr lang="sl-SI" sz="1600" dirty="0" smtClean="0"/>
              <a:t>Milano</a:t>
            </a:r>
            <a:r>
              <a:rPr lang="sl-SI" sz="1600" dirty="0"/>
              <a:t> </a:t>
            </a:r>
            <a:r>
              <a:rPr lang="sl-SI" sz="1600" dirty="0" smtClean="0"/>
              <a:t>2012</a:t>
            </a:r>
            <a:endParaRPr lang="sl-SI" sz="1600" dirty="0"/>
          </a:p>
          <a:p>
            <a:r>
              <a:rPr lang="sl-SI" sz="1600" dirty="0" smtClean="0"/>
              <a:t>Belgrade </a:t>
            </a:r>
            <a:r>
              <a:rPr lang="sl-SI" sz="1600" dirty="0"/>
              <a:t>Design Week </a:t>
            </a:r>
            <a:r>
              <a:rPr lang="sl-SI" sz="1600" dirty="0" smtClean="0"/>
              <a:t>2012</a:t>
            </a:r>
            <a:endParaRPr lang="sl-SI" sz="1600" dirty="0"/>
          </a:p>
          <a:p>
            <a:r>
              <a:rPr lang="sl-SI" sz="1600" dirty="0" smtClean="0"/>
              <a:t>Maribor EU Capital </a:t>
            </a:r>
            <a:r>
              <a:rPr lang="sl-SI" sz="1600" dirty="0"/>
              <a:t>of </a:t>
            </a:r>
            <a:r>
              <a:rPr lang="sl-SI" sz="1600" dirty="0" smtClean="0"/>
              <a:t>Culture </a:t>
            </a:r>
            <a:r>
              <a:rPr lang="sl-SI" sz="1600" dirty="0"/>
              <a:t>2012 </a:t>
            </a:r>
            <a:endParaRPr lang="sl-SI" sz="1600" dirty="0" smtClean="0"/>
          </a:p>
          <a:p>
            <a:r>
              <a:rPr lang="sl-SI" sz="1600" dirty="0" smtClean="0"/>
              <a:t>Helsinki </a:t>
            </a:r>
            <a:r>
              <a:rPr lang="sl-SI" sz="1600" dirty="0"/>
              <a:t>Design Week </a:t>
            </a:r>
            <a:r>
              <a:rPr lang="sl-SI" sz="1600" dirty="0" smtClean="0"/>
              <a:t>2012</a:t>
            </a:r>
            <a:endParaRPr lang="sl-SI" sz="1600" dirty="0"/>
          </a:p>
          <a:p>
            <a:r>
              <a:rPr lang="sl-SI" sz="1600" dirty="0" smtClean="0"/>
              <a:t>Designforum Vienna 2013</a:t>
            </a:r>
          </a:p>
          <a:p>
            <a:r>
              <a:rPr lang="sl-SI" sz="1600" dirty="0" smtClean="0"/>
              <a:t>Moscow </a:t>
            </a:r>
            <a:r>
              <a:rPr lang="sl-SI" sz="1600" dirty="0"/>
              <a:t>Design Week </a:t>
            </a:r>
            <a:r>
              <a:rPr lang="sl-SI" sz="1600" dirty="0" smtClean="0"/>
              <a:t>2013</a:t>
            </a:r>
            <a:endParaRPr lang="sl-SI" sz="1600" dirty="0"/>
          </a:p>
          <a:p>
            <a:r>
              <a:rPr lang="sl-SI" sz="1600" dirty="0" smtClean="0"/>
              <a:t>Swiss </a:t>
            </a:r>
            <a:r>
              <a:rPr lang="sl-SI" sz="1600" dirty="0"/>
              <a:t>Forum </a:t>
            </a:r>
            <a:r>
              <a:rPr lang="sl-SI" sz="1600" dirty="0" smtClean="0"/>
              <a:t>2014 </a:t>
            </a:r>
            <a:endParaRPr lang="sl-SI" sz="1600" dirty="0" smtClean="0"/>
          </a:p>
          <a:p>
            <a:r>
              <a:rPr lang="sl-SI" sz="1600" dirty="0" smtClean="0"/>
              <a:t>And much more </a:t>
            </a:r>
            <a:r>
              <a:rPr lang="sl-SI" sz="1600" dirty="0" smtClean="0"/>
              <a:t>.</a:t>
            </a:r>
            <a:r>
              <a:rPr lang="sl-SI" sz="1600" dirty="0" smtClean="0"/>
              <a:t>...</a:t>
            </a:r>
            <a:endParaRPr lang="sl-SI" sz="1600" dirty="0"/>
          </a:p>
        </p:txBody>
      </p:sp>
      <p:pic>
        <p:nvPicPr>
          <p:cNvPr id="5" name="Picture 4" descr="HEADER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979" r="60595" b="-5755"/>
          <a:stretch/>
        </p:blipFill>
        <p:spPr>
          <a:xfrm>
            <a:off x="7073900" y="322197"/>
            <a:ext cx="1868816" cy="67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18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1025_152424.jpg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17663"/>
            <a:ext cx="9144000" cy="4847124"/>
          </a:xfrm>
          <a:prstGeom prst="rect">
            <a:avLst/>
          </a:prstGeom>
        </p:spPr>
      </p:pic>
      <p:pic>
        <p:nvPicPr>
          <p:cNvPr id="3" name="Picture 2" descr="HEADER3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979" r="60595" b="-5755"/>
          <a:stretch/>
        </p:blipFill>
        <p:spPr>
          <a:xfrm>
            <a:off x="7073900" y="322197"/>
            <a:ext cx="1868816" cy="676426"/>
          </a:xfrm>
          <a:prstGeom prst="rect">
            <a:avLst/>
          </a:prstGeom>
        </p:spPr>
      </p:pic>
      <p:pic>
        <p:nvPicPr>
          <p:cNvPr id="4" name="Picture 3" descr="HEADER3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198"/>
          <a:stretch/>
        </p:blipFill>
        <p:spPr>
          <a:xfrm>
            <a:off x="250259" y="322196"/>
            <a:ext cx="3116509" cy="120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64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ovenia-Pavilion-Venice-Architecture-Biennale-2016-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5694" y="1620945"/>
            <a:ext cx="7244588" cy="43513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7800" y="5971183"/>
            <a:ext cx="70667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/>
              <a:t>Home </a:t>
            </a:r>
            <a:r>
              <a:rPr lang="en-GB" sz="1200" dirty="0" err="1" smtClean="0"/>
              <a:t>Arsenale</a:t>
            </a:r>
            <a:r>
              <a:rPr lang="en-GB" sz="1200" dirty="0" smtClean="0"/>
              <a:t> 2016, Gregorič </a:t>
            </a:r>
            <a:r>
              <a:rPr lang="en-GB" sz="1200" dirty="0"/>
              <a:t>Dekleva </a:t>
            </a:r>
            <a:r>
              <a:rPr lang="en-GB" sz="1200" dirty="0" smtClean="0"/>
              <a:t>Architects</a:t>
            </a:r>
            <a:r>
              <a:rPr lang="en-GB" sz="1200" dirty="0"/>
              <a:t/>
            </a:r>
            <a:br>
              <a:rPr lang="en-GB" sz="1200" dirty="0"/>
            </a:br>
            <a:endParaRPr lang="en-US" sz="1200" dirty="0"/>
          </a:p>
        </p:txBody>
      </p:sp>
      <p:pic>
        <p:nvPicPr>
          <p:cNvPr id="4" name="Picture 3" descr="labiennale_hp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2"/>
          <a:stretch/>
        </p:blipFill>
        <p:spPr>
          <a:xfrm>
            <a:off x="-711199" y="1616155"/>
            <a:ext cx="5041900" cy="43561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44438" y="319101"/>
            <a:ext cx="3468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Commissioners </a:t>
            </a:r>
            <a:endParaRPr lang="en-US" dirty="0" smtClean="0"/>
          </a:p>
          <a:p>
            <a:r>
              <a:rPr lang="en-US" dirty="0" smtClean="0"/>
              <a:t>Slovenian Pavilion</a:t>
            </a:r>
          </a:p>
          <a:p>
            <a:r>
              <a:rPr lang="en-US" dirty="0" smtClean="0"/>
              <a:t>2016</a:t>
            </a:r>
            <a:r>
              <a:rPr lang="en-US" dirty="0"/>
              <a:t>, 2018</a:t>
            </a:r>
          </a:p>
        </p:txBody>
      </p:sp>
      <p:pic>
        <p:nvPicPr>
          <p:cNvPr id="16" name="Picture 15" descr="0369-biennale3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00" y="144590"/>
            <a:ext cx="1182847" cy="10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55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1470025"/>
          </a:xfrm>
        </p:spPr>
        <p:txBody>
          <a:bodyPr>
            <a:noAutofit/>
          </a:bodyPr>
          <a:lstStyle/>
          <a:p>
            <a:r>
              <a:rPr lang="en-GB" sz="5000" b="1" dirty="0" smtClean="0"/>
              <a:t/>
            </a:r>
            <a:br>
              <a:rPr lang="en-GB" sz="5000" b="1" dirty="0" smtClean="0"/>
            </a:br>
            <a:r>
              <a:rPr lang="en-GB" sz="4800" b="1" dirty="0" smtClean="0"/>
              <a:t/>
            </a:r>
            <a:br>
              <a:rPr lang="en-GB" sz="4800" b="1" dirty="0" smtClean="0"/>
            </a:br>
            <a:r>
              <a:rPr lang="en-GB" sz="4800" b="1" dirty="0" smtClean="0"/>
              <a:t>INTERNATIONAL NETWORKS </a:t>
            </a:r>
            <a:br>
              <a:rPr lang="en-GB" sz="4800" b="1" dirty="0" smtClean="0"/>
            </a:br>
            <a:r>
              <a:rPr lang="en-GB" sz="4800" b="1" dirty="0" smtClean="0"/>
              <a:t>&amp; </a:t>
            </a:r>
            <a:br>
              <a:rPr lang="en-GB" sz="4800" b="1" dirty="0" smtClean="0"/>
            </a:br>
            <a:r>
              <a:rPr lang="en-GB" sz="4800" b="1" dirty="0" smtClean="0"/>
              <a:t>PROJECTS</a:t>
            </a:r>
            <a:endParaRPr lang="en-US" sz="5000" b="1" dirty="0"/>
          </a:p>
        </p:txBody>
      </p:sp>
    </p:spTree>
    <p:extLst>
      <p:ext uri="{BB962C8B-B14F-4D97-AF65-F5344CB8AC3E}">
        <p14:creationId xmlns:p14="http://schemas.microsoft.com/office/powerpoint/2010/main" val="3085645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90254" y="984805"/>
            <a:ext cx="920069" cy="9848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45760" y="722550"/>
            <a:ext cx="4174003" cy="9848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IO 50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830" y="1219200"/>
            <a:ext cx="1131470" cy="1582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778500" y="333554"/>
            <a:ext cx="2730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1963 </a:t>
            </a:r>
            <a:endParaRPr lang="en-US" dirty="0" smtClean="0"/>
          </a:p>
          <a:p>
            <a:r>
              <a:rPr lang="en-US" dirty="0" smtClean="0"/>
              <a:t>Oldest design biennial </a:t>
            </a:r>
          </a:p>
          <a:p>
            <a:r>
              <a:rPr lang="en-US" dirty="0" smtClean="0"/>
              <a:t>in </a:t>
            </a:r>
            <a:r>
              <a:rPr lang="en-US" dirty="0"/>
              <a:t>the world</a:t>
            </a:r>
          </a:p>
        </p:txBody>
      </p:sp>
      <p:sp>
        <p:nvSpPr>
          <p:cNvPr id="9" name="Rectangle 8"/>
          <p:cNvSpPr/>
          <p:nvPr/>
        </p:nvSpPr>
        <p:spPr>
          <a:xfrm>
            <a:off x="2379254" y="1095555"/>
            <a:ext cx="1291046" cy="6189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52501" y="6054059"/>
            <a:ext cx="7386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Once a classic comparative </a:t>
            </a:r>
            <a:r>
              <a:rPr lang="en-US" dirty="0" smtClean="0"/>
              <a:t>exhibition </a:t>
            </a:r>
          </a:p>
          <a:p>
            <a:pPr algn="ctr"/>
            <a:r>
              <a:rPr lang="en-US" dirty="0" smtClean="0"/>
              <a:t>of final products was transformed </a:t>
            </a:r>
            <a:r>
              <a:rPr lang="en-US" dirty="0"/>
              <a:t>...</a:t>
            </a:r>
          </a:p>
        </p:txBody>
      </p:sp>
      <p:pic>
        <p:nvPicPr>
          <p:cNvPr id="3" name="Picture 2" descr="Screen Shot 2017-09-10 at 14.57.5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5008"/>
          <a:stretch/>
        </p:blipFill>
        <p:spPr>
          <a:xfrm>
            <a:off x="-304800" y="-120560"/>
            <a:ext cx="2260600" cy="1377444"/>
          </a:xfrm>
          <a:prstGeom prst="rect">
            <a:avLst/>
          </a:prstGeom>
        </p:spPr>
      </p:pic>
      <p:pic>
        <p:nvPicPr>
          <p:cNvPr id="15" name="Picture 14" descr="BIO 50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666"/>
          <a:stretch/>
        </p:blipFill>
        <p:spPr>
          <a:xfrm>
            <a:off x="-113917" y="1733745"/>
            <a:ext cx="9319353" cy="3987595"/>
          </a:xfrm>
          <a:prstGeom prst="rect">
            <a:avLst/>
          </a:prstGeom>
        </p:spPr>
      </p:pic>
      <p:pic>
        <p:nvPicPr>
          <p:cNvPr id="16" name="Picture 15" descr="Screen Shot 2016-12-04 at 19.20.0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598" y="463842"/>
            <a:ext cx="1614070" cy="322814"/>
          </a:xfrm>
          <a:prstGeom prst="rect">
            <a:avLst/>
          </a:prstGeom>
        </p:spPr>
      </p:pic>
      <p:pic>
        <p:nvPicPr>
          <p:cNvPr id="17" name="Picture 16" descr="Screen Shot 2016-12-04 at 19.19.57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5" b="-20741"/>
          <a:stretch/>
        </p:blipFill>
        <p:spPr>
          <a:xfrm>
            <a:off x="1923298" y="767384"/>
            <a:ext cx="2185570" cy="29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45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1470025"/>
          </a:xfrm>
        </p:spPr>
        <p:txBody>
          <a:bodyPr>
            <a:noAutofit/>
          </a:bodyPr>
          <a:lstStyle/>
          <a:p>
            <a:r>
              <a:rPr lang="en-GB" sz="5000" b="1" dirty="0" smtClean="0"/>
              <a:t/>
            </a:r>
            <a:br>
              <a:rPr lang="en-GB" sz="5000" b="1" dirty="0" smtClean="0"/>
            </a:br>
            <a:r>
              <a:rPr lang="en-GB" sz="5000" b="1" dirty="0"/>
              <a:t/>
            </a:r>
            <a:br>
              <a:rPr lang="en-GB" sz="5000" b="1" dirty="0"/>
            </a:br>
            <a:r>
              <a:rPr lang="en-GB" sz="4800" b="1" dirty="0"/>
              <a:t/>
            </a:r>
            <a:br>
              <a:rPr lang="en-GB" sz="4800" b="1" dirty="0"/>
            </a:br>
            <a:r>
              <a:rPr lang="en-GB" sz="4800" b="1" dirty="0" smtClean="0"/>
              <a:t>INTERNATIONAL COMPETITION </a:t>
            </a:r>
            <a:r>
              <a:rPr lang="en-GB" sz="4800" b="1" dirty="0"/>
              <a:t/>
            </a:r>
            <a:br>
              <a:rPr lang="en-GB" sz="4800" b="1" dirty="0"/>
            </a:br>
            <a:endParaRPr lang="en-GB" sz="4800" b="1" dirty="0" smtClean="0"/>
          </a:p>
        </p:txBody>
      </p:sp>
    </p:spTree>
    <p:extLst>
      <p:ext uri="{BB962C8B-B14F-4D97-AF65-F5344CB8AC3E}">
        <p14:creationId xmlns:p14="http://schemas.microsoft.com/office/powerpoint/2010/main" val="3964836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1470025"/>
          </a:xfrm>
        </p:spPr>
        <p:txBody>
          <a:bodyPr>
            <a:noAutofit/>
          </a:bodyPr>
          <a:lstStyle/>
          <a:p>
            <a:r>
              <a:rPr lang="en-GB" sz="5000" b="1" dirty="0" smtClean="0"/>
              <a:t/>
            </a:r>
            <a:br>
              <a:rPr lang="en-GB" sz="5000" b="1" dirty="0" smtClean="0"/>
            </a:br>
            <a:r>
              <a:rPr lang="en-GB" sz="5000" b="1" dirty="0"/>
              <a:t/>
            </a:r>
            <a:br>
              <a:rPr lang="en-GB" sz="5000" b="1" dirty="0"/>
            </a:br>
            <a:r>
              <a:rPr lang="en-GB" sz="4800" b="1" dirty="0"/>
              <a:t/>
            </a:r>
            <a:br>
              <a:rPr lang="en-GB" sz="4800" b="1" dirty="0"/>
            </a:br>
            <a:r>
              <a:rPr lang="en-GB" sz="4800" b="1" dirty="0" smtClean="0"/>
              <a:t>INTERNATIONAL &amp; LOCAL COOPERATION </a:t>
            </a:r>
            <a:br>
              <a:rPr lang="en-GB" sz="4800" b="1" dirty="0" smtClean="0"/>
            </a:br>
            <a:r>
              <a:rPr lang="en-GB" sz="4800" b="1" dirty="0" smtClean="0"/>
              <a:t>&amp; </a:t>
            </a:r>
            <a:br>
              <a:rPr lang="en-GB" sz="4800" b="1" dirty="0" smtClean="0"/>
            </a:br>
            <a:r>
              <a:rPr lang="en-GB" sz="4800" b="1" dirty="0" smtClean="0"/>
              <a:t>MULTIDISCIPLINARY</a:t>
            </a:r>
            <a:br>
              <a:rPr lang="en-GB" sz="4800" b="1" dirty="0" smtClean="0"/>
            </a:br>
            <a:r>
              <a:rPr lang="en-GB" sz="4800" b="1" dirty="0" smtClean="0"/>
              <a:t> PROCESS</a:t>
            </a:r>
            <a:br>
              <a:rPr lang="en-GB" sz="4800" b="1" dirty="0" smtClean="0"/>
            </a:br>
            <a:endParaRPr lang="en-US" sz="5000" b="1" dirty="0"/>
          </a:p>
        </p:txBody>
      </p:sp>
    </p:spTree>
    <p:extLst>
      <p:ext uri="{BB962C8B-B14F-4D97-AF65-F5344CB8AC3E}">
        <p14:creationId xmlns:p14="http://schemas.microsoft.com/office/powerpoint/2010/main" val="117491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O Tes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04" b="1508"/>
          <a:stretch/>
        </p:blipFill>
        <p:spPr>
          <a:xfrm>
            <a:off x="0" y="1598613"/>
            <a:ext cx="9144000" cy="43685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28800" y="6073080"/>
            <a:ext cx="589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r-IN" dirty="0" smtClean="0"/>
              <a:t>…</a:t>
            </a:r>
            <a:r>
              <a:rPr lang="sl-SI" dirty="0" smtClean="0"/>
              <a:t> </a:t>
            </a:r>
            <a:r>
              <a:rPr lang="en-GB" dirty="0" smtClean="0"/>
              <a:t>of a </a:t>
            </a:r>
            <a:r>
              <a:rPr lang="en-GB" dirty="0"/>
              <a:t>8 + </a:t>
            </a:r>
            <a:r>
              <a:rPr lang="en-GB" dirty="0" smtClean="0"/>
              <a:t>months long </a:t>
            </a:r>
            <a:r>
              <a:rPr lang="en-GB" dirty="0"/>
              <a:t>process of international and local </a:t>
            </a:r>
            <a:endParaRPr lang="en-GB" dirty="0" smtClean="0"/>
          </a:p>
          <a:p>
            <a:pPr algn="ctr"/>
            <a:r>
              <a:rPr lang="en-GB" dirty="0" smtClean="0"/>
              <a:t>co</a:t>
            </a:r>
            <a:r>
              <a:rPr lang="en-GB" dirty="0"/>
              <a:t>-operation.</a:t>
            </a:r>
          </a:p>
          <a:p>
            <a:pPr algn="ctr"/>
            <a:endParaRPr lang="en-US" dirty="0"/>
          </a:p>
        </p:txBody>
      </p:sp>
      <p:pic>
        <p:nvPicPr>
          <p:cNvPr id="7" name="Picture 6" descr="Screen Shot 2017-09-10 at 14.57.5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528"/>
          <a:stretch/>
        </p:blipFill>
        <p:spPr>
          <a:xfrm>
            <a:off x="-304800" y="-120560"/>
            <a:ext cx="3454400" cy="13774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49938" y="28610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D80B08"/>
                </a:solidFill>
              </a:rPr>
              <a:t>120 </a:t>
            </a:r>
            <a:r>
              <a:rPr lang="en-US" dirty="0" smtClean="0">
                <a:solidFill>
                  <a:srgbClr val="D80B08"/>
                </a:solidFill>
              </a:rPr>
              <a:t>participants</a:t>
            </a:r>
            <a:r>
              <a:rPr lang="en-US" dirty="0">
                <a:solidFill>
                  <a:srgbClr val="D80B08"/>
                </a:solidFill>
              </a:rPr>
              <a:t>, </a:t>
            </a:r>
            <a:endParaRPr lang="en-US" dirty="0" smtClean="0">
              <a:solidFill>
                <a:srgbClr val="D80B08"/>
              </a:solidFill>
            </a:endParaRPr>
          </a:p>
          <a:p>
            <a:r>
              <a:rPr lang="en-US" dirty="0" smtClean="0">
                <a:solidFill>
                  <a:srgbClr val="D80B08"/>
                </a:solidFill>
              </a:rPr>
              <a:t>24 </a:t>
            </a:r>
            <a:r>
              <a:rPr lang="en-US" dirty="0">
                <a:solidFill>
                  <a:srgbClr val="D80B08"/>
                </a:solidFill>
              </a:rPr>
              <a:t>countries, </a:t>
            </a:r>
            <a:endParaRPr lang="en-US" dirty="0" smtClean="0">
              <a:solidFill>
                <a:srgbClr val="D80B08"/>
              </a:solidFill>
            </a:endParaRPr>
          </a:p>
          <a:p>
            <a:r>
              <a:rPr lang="en-US" dirty="0" smtClean="0">
                <a:solidFill>
                  <a:srgbClr val="D80B08"/>
                </a:solidFill>
              </a:rPr>
              <a:t>11 </a:t>
            </a:r>
            <a:r>
              <a:rPr lang="en-US" dirty="0">
                <a:solidFill>
                  <a:srgbClr val="D80B08"/>
                </a:solidFill>
              </a:rPr>
              <a:t>teams/topics, </a:t>
            </a:r>
            <a:endParaRPr lang="en-US" dirty="0" smtClean="0">
              <a:solidFill>
                <a:srgbClr val="D80B08"/>
              </a:solidFill>
            </a:endParaRPr>
          </a:p>
          <a:p>
            <a:r>
              <a:rPr lang="en-US" dirty="0" smtClean="0">
                <a:solidFill>
                  <a:srgbClr val="D80B08"/>
                </a:solidFill>
              </a:rPr>
              <a:t>40</a:t>
            </a:r>
            <a:r>
              <a:rPr lang="en-US" dirty="0">
                <a:solidFill>
                  <a:srgbClr val="D80B08"/>
                </a:solidFill>
              </a:rPr>
              <a:t>+ </a:t>
            </a:r>
            <a:r>
              <a:rPr lang="en-US" dirty="0" smtClean="0">
                <a:solidFill>
                  <a:srgbClr val="D80B08"/>
                </a:solidFill>
              </a:rPr>
              <a:t>partners</a:t>
            </a:r>
            <a:endParaRPr lang="en-US" dirty="0">
              <a:solidFill>
                <a:srgbClr val="D80B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43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_MG_292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513" y="1245395"/>
            <a:ext cx="4311650" cy="287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_MG_293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4241" y="1232694"/>
            <a:ext cx="4309067" cy="2889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_MG_310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6096" y="4292601"/>
            <a:ext cx="4309067" cy="256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17055" y="-32190"/>
            <a:ext cx="882694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/>
              <a:t>Meetings </a:t>
            </a:r>
            <a:r>
              <a:rPr lang="en-US" sz="1800" dirty="0"/>
              <a:t>and workshops in Ljubljana, Slovenia and the EU, meetings with partners, craftsmen, companies, organizations ...</a:t>
            </a:r>
          </a:p>
        </p:txBody>
      </p:sp>
      <p:pic>
        <p:nvPicPr>
          <p:cNvPr id="9" name="Picture 8" descr="Screen Shot 2016-09-05 at 08.27.18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4241" y="4292600"/>
            <a:ext cx="4309067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67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311106626_ceb79c3f5d_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13" y="469899"/>
            <a:ext cx="4497388" cy="299825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39700" y="5663973"/>
            <a:ext cx="8661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l-SI" sz="1200" dirty="0" smtClean="0"/>
              <a:t>Opning, events, book, traveling exhibition ..</a:t>
            </a:r>
            <a:r>
              <a:rPr lang="sl-SI" sz="1200" dirty="0" smtClean="0"/>
              <a:t>.				 </a:t>
            </a:r>
            <a:r>
              <a:rPr lang="sl-SI" sz="1200" dirty="0" smtClean="0"/>
              <a:t>               Milano </a:t>
            </a:r>
            <a:r>
              <a:rPr lang="sl-SI" sz="1200" dirty="0" smtClean="0"/>
              <a:t>Design Week, 2015</a:t>
            </a:r>
            <a:endParaRPr lang="en-US" sz="1200" dirty="0"/>
          </a:p>
        </p:txBody>
      </p:sp>
      <p:pic>
        <p:nvPicPr>
          <p:cNvPr id="6" name="Picture 5" descr="Screen Shot 2015-09-17 at 23.19.18.png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0080"/>
          <a:stretch/>
        </p:blipFill>
        <p:spPr>
          <a:xfrm>
            <a:off x="176213" y="3600807"/>
            <a:ext cx="4522788" cy="2672993"/>
          </a:xfrm>
          <a:prstGeom prst="rect">
            <a:avLst/>
          </a:prstGeom>
        </p:spPr>
      </p:pic>
      <p:pic>
        <p:nvPicPr>
          <p:cNvPr id="8" name="Picture 7" descr="CCtlmBdUEAAOL6i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310"/>
          <a:stretch/>
        </p:blipFill>
        <p:spPr>
          <a:xfrm>
            <a:off x="4872460" y="3613507"/>
            <a:ext cx="4106440" cy="2672993"/>
          </a:xfrm>
          <a:prstGeom prst="rect">
            <a:avLst/>
          </a:prstGeom>
        </p:spPr>
      </p:pic>
      <p:pic>
        <p:nvPicPr>
          <p:cNvPr id="9" name="Picture 8" descr="5-hidden-crafts-photo-ana-kovac-courtesy-of-mao.jpg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9760" y="457199"/>
            <a:ext cx="4134445" cy="299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59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MAO_SL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0138" y="-8484"/>
            <a:ext cx="14224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 descr="0003_1 (6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50516"/>
            <a:ext cx="9144000" cy="6108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02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2098" y="3640757"/>
            <a:ext cx="267144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….. a </a:t>
            </a:r>
            <a:r>
              <a:rPr lang="en-US" sz="1600" dirty="0"/>
              <a:t>number of </a:t>
            </a:r>
            <a:r>
              <a:rPr lang="en-US" sz="1600" b="1" dirty="0"/>
              <a:t>small-but-feisty cultural events are becoming increasingly influential within design discourse</a:t>
            </a:r>
            <a:r>
              <a:rPr lang="en-US" sz="1600" dirty="0"/>
              <a:t>, as the </a:t>
            </a:r>
            <a:r>
              <a:rPr lang="en-US" sz="1600" b="1" dirty="0"/>
              <a:t>Ljubljana</a:t>
            </a:r>
            <a:r>
              <a:rPr lang="en-US" sz="1600" dirty="0"/>
              <a:t> and Istanbul design biennials demonstrated last year. </a:t>
            </a:r>
            <a:endParaRPr lang="en-US" sz="1600" dirty="0" smtClean="0"/>
          </a:p>
          <a:p>
            <a:pPr algn="r"/>
            <a:endParaRPr lang="en-US" sz="1600" b="1" dirty="0"/>
          </a:p>
          <a:p>
            <a:pPr algn="r"/>
            <a:r>
              <a:rPr lang="en-US" sz="1300" i="1" dirty="0"/>
              <a:t>Alice </a:t>
            </a:r>
            <a:r>
              <a:rPr lang="en-US" sz="1300" i="1" dirty="0" err="1" smtClean="0"/>
              <a:t>Rawsthorn</a:t>
            </a:r>
            <a:r>
              <a:rPr lang="en-US" sz="1300" i="1" dirty="0" smtClean="0"/>
              <a:t>, critic for International New </a:t>
            </a:r>
            <a:r>
              <a:rPr lang="en-US" sz="1300" i="1" dirty="0"/>
              <a:t>York </a:t>
            </a:r>
            <a:r>
              <a:rPr lang="en-US" sz="1300" i="1" dirty="0" smtClean="0"/>
              <a:t>Times</a:t>
            </a:r>
            <a:endParaRPr lang="en-US" sz="1300" i="1" dirty="0"/>
          </a:p>
        </p:txBody>
      </p:sp>
      <p:pic>
        <p:nvPicPr>
          <p:cNvPr id="5" name="Picture 4" descr="Screen Shot 2015-09-17 at 21.22.17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412" y="676684"/>
            <a:ext cx="3013684" cy="1826042"/>
          </a:xfrm>
          <a:prstGeom prst="rect">
            <a:avLst/>
          </a:prstGeom>
        </p:spPr>
      </p:pic>
      <p:pic>
        <p:nvPicPr>
          <p:cNvPr id="6" name="Picture 5" descr="Screen Shot 2015-09-17 at 21.20.14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193" y="1197057"/>
            <a:ext cx="2711640" cy="36921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07413" y="2579215"/>
            <a:ext cx="301368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…. This </a:t>
            </a:r>
            <a:r>
              <a:rPr lang="en-US" sz="1600" dirty="0"/>
              <a:t>Biennale is a journey </a:t>
            </a:r>
            <a:r>
              <a:rPr lang="en-US" sz="1600" dirty="0" smtClean="0"/>
              <a:t>through Slovenia’s present ... </a:t>
            </a:r>
            <a:r>
              <a:rPr lang="en-US" sz="1600" b="1" dirty="0" smtClean="0"/>
              <a:t>one </a:t>
            </a:r>
            <a:r>
              <a:rPr lang="en-US" sz="1600" b="1" dirty="0"/>
              <a:t>of the best exhibitions of 2014. </a:t>
            </a:r>
            <a:endParaRPr lang="en-US" sz="1600" b="1" dirty="0" smtClean="0"/>
          </a:p>
          <a:p>
            <a:endParaRPr lang="en-US" sz="1600" b="1" dirty="0" smtClean="0"/>
          </a:p>
          <a:p>
            <a:pPr algn="r"/>
            <a:r>
              <a:rPr lang="en-US" sz="1300" i="1" dirty="0"/>
              <a:t>Marco </a:t>
            </a:r>
            <a:r>
              <a:rPr lang="en-US" sz="1300" i="1" dirty="0" err="1"/>
              <a:t>Sammicheli</a:t>
            </a:r>
            <a:endParaRPr lang="en-US" sz="1300" b="1" i="1" dirty="0"/>
          </a:p>
        </p:txBody>
      </p:sp>
      <p:pic>
        <p:nvPicPr>
          <p:cNvPr id="9" name="Picture 8" descr="DEZEEN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763" y="167876"/>
            <a:ext cx="2468406" cy="949230"/>
          </a:xfrm>
          <a:prstGeom prst="rect">
            <a:avLst/>
          </a:prstGeom>
        </p:spPr>
      </p:pic>
      <p:pic>
        <p:nvPicPr>
          <p:cNvPr id="10" name="Picture 9" descr="Screen Shot 2015-09-17 at 21.22.17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4724" y="71699"/>
            <a:ext cx="3875156" cy="604985"/>
          </a:xfrm>
          <a:prstGeom prst="rect">
            <a:avLst/>
          </a:prstGeom>
        </p:spPr>
      </p:pic>
      <p:pic>
        <p:nvPicPr>
          <p:cNvPr id="12" name="Picture 11" descr="Screen Shot 2015-09-17 at 21.20.14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358" y="1657429"/>
            <a:ext cx="2637577" cy="1958831"/>
          </a:xfrm>
          <a:prstGeom prst="rect">
            <a:avLst/>
          </a:prstGeom>
        </p:spPr>
      </p:pic>
      <p:pic>
        <p:nvPicPr>
          <p:cNvPr id="13" name="Picture 12" descr="index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8137" y="4306967"/>
            <a:ext cx="2270895" cy="59080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042683" y="5081766"/>
            <a:ext cx="2859729" cy="1031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/>
              <a:t>….  one </a:t>
            </a:r>
            <a:r>
              <a:rPr lang="en-US" sz="1600" dirty="0"/>
              <a:t>of the most intriguing dates in the design calendar.</a:t>
            </a:r>
          </a:p>
          <a:p>
            <a:pPr algn="r"/>
            <a:endParaRPr lang="en-US" sz="1600" dirty="0"/>
          </a:p>
          <a:p>
            <a:pPr algn="r"/>
            <a:r>
              <a:rPr lang="en-US" sz="1300" i="1" dirty="0" smtClean="0"/>
              <a:t>Sophie </a:t>
            </a:r>
            <a:r>
              <a:rPr lang="en-US" sz="1300" i="1" dirty="0"/>
              <a:t>Lovell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52589" y="3765924"/>
            <a:ext cx="2773745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… BIO </a:t>
            </a:r>
            <a:r>
              <a:rPr lang="en-US" sz="1600" dirty="0"/>
              <a:t>50 sparks the energy that is currently missing in most of the international design </a:t>
            </a:r>
            <a:r>
              <a:rPr lang="en-US" sz="1600" dirty="0" smtClean="0"/>
              <a:t>fairs. </a:t>
            </a:r>
          </a:p>
          <a:p>
            <a:endParaRPr lang="en-US" b="1" dirty="0" smtClean="0"/>
          </a:p>
          <a:p>
            <a:pPr algn="r"/>
            <a:r>
              <a:rPr lang="en-US" sz="1300" i="1" dirty="0" smtClean="0"/>
              <a:t>Louise </a:t>
            </a:r>
            <a:r>
              <a:rPr lang="en-US" sz="1300" i="1" dirty="0" err="1" smtClean="0"/>
              <a:t>Schouwenberg</a:t>
            </a:r>
            <a:r>
              <a:rPr lang="en-US" sz="1300" i="1" dirty="0" smtClean="0"/>
              <a:t>, a </a:t>
            </a:r>
            <a:r>
              <a:rPr lang="en-US" sz="1300" i="1" dirty="0"/>
              <a:t>design </a:t>
            </a:r>
            <a:r>
              <a:rPr lang="en-US" sz="1300" i="1" dirty="0" smtClean="0"/>
              <a:t>critic, </a:t>
            </a:r>
          </a:p>
          <a:p>
            <a:pPr algn="r"/>
            <a:r>
              <a:rPr lang="en-US" sz="1300" i="1" dirty="0" smtClean="0"/>
              <a:t>head </a:t>
            </a:r>
            <a:r>
              <a:rPr lang="en-US" sz="1300" i="1" dirty="0"/>
              <a:t>of the design masters </a:t>
            </a:r>
            <a:r>
              <a:rPr lang="en-US" sz="1300" i="1" dirty="0" err="1"/>
              <a:t>programme</a:t>
            </a:r>
            <a:r>
              <a:rPr lang="en-US" sz="1300" i="1" dirty="0"/>
              <a:t> </a:t>
            </a:r>
            <a:endParaRPr lang="en-US" sz="1300" i="1" dirty="0" smtClean="0"/>
          </a:p>
          <a:p>
            <a:pPr algn="r"/>
            <a:r>
              <a:rPr lang="en-US" sz="1300" i="1" dirty="0" smtClean="0"/>
              <a:t>Design </a:t>
            </a:r>
            <a:r>
              <a:rPr lang="en-US" sz="1300" i="1" dirty="0"/>
              <a:t>Academy </a:t>
            </a:r>
            <a:r>
              <a:rPr lang="en-US" sz="1300" i="1" dirty="0" smtClean="0"/>
              <a:t>Eindhoven</a:t>
            </a:r>
            <a:endParaRPr lang="en-US" sz="1300" i="1" dirty="0"/>
          </a:p>
        </p:txBody>
      </p:sp>
      <p:pic>
        <p:nvPicPr>
          <p:cNvPr id="17" name="Picture 16" descr="Screen Shot 2015-09-17 at 22.21.34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695" y="1362657"/>
            <a:ext cx="2825639" cy="2395057"/>
          </a:xfrm>
          <a:prstGeom prst="rect">
            <a:avLst/>
          </a:prstGeom>
        </p:spPr>
      </p:pic>
      <p:pic>
        <p:nvPicPr>
          <p:cNvPr id="18" name="Picture 17" descr="DEZEEN1.jp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6" t="-5073"/>
          <a:stretch/>
        </p:blipFill>
        <p:spPr>
          <a:xfrm>
            <a:off x="6645517" y="236261"/>
            <a:ext cx="2498483" cy="9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12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751" y="379947"/>
            <a:ext cx="3014204" cy="2871998"/>
          </a:xfrm>
          <a:prstGeom prst="rect">
            <a:avLst/>
          </a:prstGeom>
        </p:spPr>
      </p:pic>
      <p:pic>
        <p:nvPicPr>
          <p:cNvPr id="5" name="Picture 4" descr="Screen Shot 2016-09-27 at 19.46.3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3385" y="379947"/>
            <a:ext cx="3115295" cy="2871998"/>
          </a:xfrm>
          <a:prstGeom prst="rect">
            <a:avLst/>
          </a:prstGeom>
        </p:spPr>
      </p:pic>
      <p:pic>
        <p:nvPicPr>
          <p:cNvPr id="6" name="Slika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751" y="3553370"/>
            <a:ext cx="3014204" cy="2801499"/>
          </a:xfrm>
          <a:prstGeom prst="rect">
            <a:avLst/>
          </a:prstGeom>
        </p:spPr>
      </p:pic>
      <p:pic>
        <p:nvPicPr>
          <p:cNvPr id="7" name="Picture 6" descr="Screen Shot 2016-09-27 at 19.52.38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4762" y="379947"/>
            <a:ext cx="6028504" cy="2871998"/>
          </a:xfrm>
          <a:prstGeom prst="rect">
            <a:avLst/>
          </a:prstGeom>
        </p:spPr>
      </p:pic>
      <p:pic>
        <p:nvPicPr>
          <p:cNvPr id="10" name="Picture 9" descr="Screen Shot 2016-12-02 at 16.45.05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9182" y="3553370"/>
            <a:ext cx="3524819" cy="2801499"/>
          </a:xfrm>
          <a:prstGeom prst="rect">
            <a:avLst/>
          </a:prstGeom>
        </p:spPr>
      </p:pic>
      <p:pic>
        <p:nvPicPr>
          <p:cNvPr id="8" name="Picture 7" descr="8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4701" y="3553370"/>
            <a:ext cx="2103986" cy="28014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7551" y="3265981"/>
            <a:ext cx="91358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Project </a:t>
            </a:r>
            <a:r>
              <a:rPr lang="en-US" sz="1200" dirty="0" err="1" smtClean="0"/>
              <a:t>Ilica</a:t>
            </a:r>
            <a:r>
              <a:rPr lang="en-US" sz="1200" dirty="0" smtClean="0"/>
              <a:t> Street - Methodology for economic revival of old city centers; Eatable Garden – to be implemented by the Municipality of Ljubljana  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67551" y="6392649"/>
            <a:ext cx="7571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Japanese knotweed </a:t>
            </a:r>
            <a:r>
              <a:rPr lang="en-US" sz="1200" dirty="0" smtClean="0"/>
              <a:t>project developing with different partners for the </a:t>
            </a:r>
            <a:r>
              <a:rPr lang="en-US" sz="1200" dirty="0"/>
              <a:t>paper </a:t>
            </a:r>
            <a:r>
              <a:rPr lang="en-US" sz="1200" dirty="0" smtClean="0"/>
              <a:t>production, industry and other usage.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17496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3291_5af135db881c2668fd5d37b8f6115f5c.png,14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528"/>
            <a:ext cx="9144000" cy="68199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57650" y="762000"/>
            <a:ext cx="1085850" cy="285750"/>
          </a:xfrm>
          <a:prstGeom prst="rect">
            <a:avLst/>
          </a:prstGeom>
          <a:solidFill>
            <a:srgbClr val="F5F0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11300" y="680898"/>
            <a:ext cx="589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251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9-10 at 16.11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00"/>
            <a:ext cx="9144000" cy="651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97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9-10 at 16.11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641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5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98868" y="5087930"/>
            <a:ext cx="9242868" cy="2273300"/>
          </a:xfrm>
          <a:prstGeom prst="rect">
            <a:avLst/>
          </a:prstGeom>
          <a:solidFill>
            <a:srgbClr val="FB005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Untitle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476" b="29485"/>
          <a:stretch/>
        </p:blipFill>
        <p:spPr>
          <a:xfrm>
            <a:off x="0" y="1625601"/>
            <a:ext cx="9144000" cy="39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3995" y="5759215"/>
            <a:ext cx="34282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rgbClr val="FFFFFF"/>
                </a:solidFill>
                <a:cs typeface="Calibri"/>
              </a:rPr>
              <a:t>National Museum of XXI Century Arts, Rome </a:t>
            </a:r>
            <a:endParaRPr lang="en-GB" sz="900" dirty="0" smtClean="0">
              <a:solidFill>
                <a:srgbClr val="FFFFFF"/>
              </a:solidFill>
              <a:cs typeface="Calibri"/>
            </a:endParaRPr>
          </a:p>
          <a:p>
            <a:r>
              <a:rPr lang="en-GB" sz="900" dirty="0" smtClean="0">
                <a:solidFill>
                  <a:srgbClr val="FFFFFF"/>
                </a:solidFill>
                <a:cs typeface="Calibri"/>
              </a:rPr>
              <a:t>Museum </a:t>
            </a:r>
            <a:r>
              <a:rPr lang="en-GB" sz="900" dirty="0">
                <a:solidFill>
                  <a:srgbClr val="FFFFFF"/>
                </a:solidFill>
                <a:latin typeface="Calibri"/>
                <a:cs typeface="Calibri"/>
              </a:rPr>
              <a:t>of Architecture and </a:t>
            </a:r>
            <a:r>
              <a:rPr lang="en-GB" sz="900" dirty="0" smtClean="0">
                <a:solidFill>
                  <a:srgbClr val="FFFFFF"/>
                </a:solidFill>
                <a:latin typeface="Calibri"/>
                <a:cs typeface="Calibri"/>
              </a:rPr>
              <a:t>Design (MAO), Ljubljana</a:t>
            </a:r>
            <a:r>
              <a:rPr lang="sl-SI" sz="90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</a:p>
          <a:p>
            <a:r>
              <a:rPr lang="en-GB" sz="900" dirty="0" smtClean="0">
                <a:solidFill>
                  <a:srgbClr val="FFFFFF"/>
                </a:solidFill>
                <a:latin typeface="Calibri"/>
                <a:cs typeface="Calibri"/>
              </a:rPr>
              <a:t>Oris </a:t>
            </a:r>
            <a:r>
              <a:rPr lang="en-GB" sz="900" dirty="0">
                <a:solidFill>
                  <a:srgbClr val="FFFFFF"/>
                </a:solidFill>
                <a:latin typeface="Calibri"/>
                <a:cs typeface="Calibri"/>
              </a:rPr>
              <a:t>House of Architecture, Zagreb </a:t>
            </a:r>
            <a:r>
              <a:rPr lang="en-GB" sz="900" dirty="0" smtClean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endParaRPr lang="en-GB" sz="900" dirty="0">
              <a:solidFill>
                <a:srgbClr val="FFFFFF"/>
              </a:solidFill>
              <a:latin typeface="Calibri"/>
              <a:cs typeface="Calibri"/>
            </a:endParaRPr>
          </a:p>
          <a:p>
            <a:r>
              <a:rPr lang="en-GB" sz="900" dirty="0">
                <a:solidFill>
                  <a:srgbClr val="FFFFFF"/>
                </a:solidFill>
                <a:latin typeface="Calibri"/>
                <a:cs typeface="Calibri"/>
              </a:rPr>
              <a:t>Museum of Architecture in </a:t>
            </a:r>
            <a:r>
              <a:rPr lang="en-GB" sz="900" dirty="0" err="1">
                <a:solidFill>
                  <a:srgbClr val="FFFFFF"/>
                </a:solidFill>
                <a:latin typeface="Calibri"/>
                <a:cs typeface="Calibri"/>
              </a:rPr>
              <a:t>Wrocław</a:t>
            </a:r>
            <a:r>
              <a:rPr lang="en-GB" sz="9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90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lang="en-GB" sz="900" dirty="0">
              <a:solidFill>
                <a:srgbClr val="FFFFFF"/>
              </a:solidFill>
              <a:latin typeface="Calibri"/>
              <a:cs typeface="Calibri"/>
            </a:endParaRPr>
          </a:p>
          <a:p>
            <a:r>
              <a:rPr lang="en-GB" sz="900" dirty="0">
                <a:solidFill>
                  <a:srgbClr val="FFFFFF"/>
                </a:solidFill>
                <a:latin typeface="Calibri"/>
                <a:cs typeface="Calibri"/>
              </a:rPr>
              <a:t>Belgrade International Architecture Week </a:t>
            </a:r>
            <a:r>
              <a:rPr lang="en-GB" sz="900" dirty="0" smtClean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endParaRPr lang="en-GB" sz="900" dirty="0">
              <a:solidFill>
                <a:srgbClr val="FFFFFF"/>
              </a:solidFill>
              <a:latin typeface="Calibri"/>
              <a:cs typeface="Calibri"/>
            </a:endParaRPr>
          </a:p>
          <a:p>
            <a:r>
              <a:rPr lang="en-GB" sz="900" dirty="0">
                <a:solidFill>
                  <a:srgbClr val="FFFFFF"/>
                </a:solidFill>
                <a:latin typeface="Calibri"/>
                <a:cs typeface="Calibri"/>
              </a:rPr>
              <a:t>House of Architecture, Graz </a:t>
            </a:r>
            <a:r>
              <a:rPr lang="en-GB" sz="90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3720331" y="5632218"/>
            <a:ext cx="31419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90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r>
              <a:rPr lang="en-GB" sz="900" dirty="0">
                <a:solidFill>
                  <a:srgbClr val="FFFFFF"/>
                </a:solidFill>
                <a:latin typeface="Calibri"/>
                <a:cs typeface="Calibri"/>
              </a:rPr>
              <a:t>Copenhagen Architecture Festival  </a:t>
            </a:r>
          </a:p>
          <a:p>
            <a:r>
              <a:rPr lang="en-GB" sz="900" dirty="0" smtClean="0">
                <a:solidFill>
                  <a:srgbClr val="FFFFFF"/>
                </a:solidFill>
                <a:latin typeface="Calibri"/>
                <a:cs typeface="Calibri"/>
              </a:rPr>
              <a:t>Tirana Architecture Week </a:t>
            </a:r>
          </a:p>
          <a:p>
            <a:r>
              <a:rPr lang="en-GB" sz="900" dirty="0" smtClean="0">
                <a:solidFill>
                  <a:srgbClr val="FFFFFF"/>
                </a:solidFill>
                <a:latin typeface="Calibri"/>
                <a:cs typeface="Calibri"/>
              </a:rPr>
              <a:t>Design </a:t>
            </a:r>
            <a:r>
              <a:rPr lang="en-GB" sz="900" dirty="0">
                <a:solidFill>
                  <a:srgbClr val="FFFFFF"/>
                </a:solidFill>
                <a:latin typeface="Calibri"/>
                <a:cs typeface="Calibri"/>
              </a:rPr>
              <a:t>Biotop, Ljubljana </a:t>
            </a:r>
            <a:r>
              <a:rPr lang="en-GB" sz="90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lang="en-GB" sz="900" dirty="0">
              <a:solidFill>
                <a:srgbClr val="FFFFFF"/>
              </a:solidFill>
              <a:latin typeface="Calibri"/>
              <a:cs typeface="Calibri"/>
            </a:endParaRPr>
          </a:p>
          <a:p>
            <a:r>
              <a:rPr lang="en-GB" sz="900" dirty="0">
                <a:solidFill>
                  <a:srgbClr val="FFFFFF"/>
                </a:solidFill>
                <a:latin typeface="Calibri"/>
                <a:cs typeface="Calibri"/>
              </a:rPr>
              <a:t>Lisbon Architecture </a:t>
            </a:r>
            <a:r>
              <a:rPr lang="en-GB" sz="900" dirty="0" err="1">
                <a:solidFill>
                  <a:srgbClr val="FFFFFF"/>
                </a:solidFill>
                <a:latin typeface="Calibri"/>
                <a:cs typeface="Calibri"/>
              </a:rPr>
              <a:t>Triennale</a:t>
            </a:r>
            <a:r>
              <a:rPr lang="en-GB" sz="9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</a:p>
          <a:p>
            <a:r>
              <a:rPr lang="en-GB" sz="900" dirty="0" err="1">
                <a:solidFill>
                  <a:srgbClr val="FFFFFF"/>
                </a:solidFill>
                <a:latin typeface="Calibri"/>
                <a:cs typeface="Calibri"/>
              </a:rPr>
              <a:t>dpr-barcelona</a:t>
            </a:r>
            <a:r>
              <a:rPr lang="en-GB" sz="90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en-GB" sz="900" dirty="0" smtClean="0">
                <a:solidFill>
                  <a:srgbClr val="FFFFFF"/>
                </a:solidFill>
                <a:latin typeface="Calibri"/>
                <a:cs typeface="Calibri"/>
              </a:rPr>
              <a:t>Barcelona</a:t>
            </a:r>
          </a:p>
          <a:p>
            <a:r>
              <a:rPr lang="sl-SI" sz="900" dirty="0" smtClean="0">
                <a:solidFill>
                  <a:srgbClr val="FFFFFF"/>
                </a:solidFill>
                <a:latin typeface="Calibri"/>
                <a:cs typeface="Calibri"/>
              </a:rPr>
              <a:t>CANactions, Kiev </a:t>
            </a:r>
          </a:p>
          <a:p>
            <a:r>
              <a:rPr lang="en-GB" sz="900" dirty="0">
                <a:solidFill>
                  <a:srgbClr val="FFFFFF"/>
                </a:solidFill>
                <a:latin typeface="Calibri"/>
                <a:cs typeface="Calibri"/>
              </a:rPr>
              <a:t>	 </a:t>
            </a:r>
          </a:p>
          <a:p>
            <a:r>
              <a:rPr lang="en-GB" sz="9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endParaRPr lang="sl-SI" sz="900" dirty="0">
              <a:solidFill>
                <a:srgbClr val="FFFFFF"/>
              </a:solidFill>
              <a:latin typeface="Calibri"/>
              <a:cs typeface="Calibri"/>
            </a:endParaRPr>
          </a:p>
          <a:p>
            <a:r>
              <a:rPr lang="en-GB" sz="900" dirty="0">
                <a:solidFill>
                  <a:srgbClr val="FFFFFF"/>
                </a:solidFill>
                <a:latin typeface="Calibri"/>
                <a:cs typeface="Calibri"/>
              </a:rPr>
              <a:t>		</a:t>
            </a:r>
            <a:r>
              <a:rPr lang="en-GB" sz="900" dirty="0" smtClean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endParaRPr lang="en-GB" sz="9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70398" y="5647164"/>
            <a:ext cx="314190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90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r>
              <a:rPr lang="en-GB" sz="900" dirty="0">
                <a:solidFill>
                  <a:srgbClr val="FFFFFF"/>
                </a:solidFill>
                <a:latin typeface="Calibri"/>
                <a:cs typeface="Calibri"/>
              </a:rPr>
              <a:t>Bureau N, Berlin</a:t>
            </a:r>
          </a:p>
          <a:p>
            <a:r>
              <a:rPr lang="en-GB" sz="900" dirty="0" smtClean="0">
                <a:solidFill>
                  <a:srgbClr val="FFFFFF"/>
                </a:solidFill>
                <a:latin typeface="Calibri"/>
                <a:cs typeface="Calibri"/>
              </a:rPr>
              <a:t>One </a:t>
            </a:r>
            <a:r>
              <a:rPr lang="en-GB" sz="900" dirty="0">
                <a:solidFill>
                  <a:srgbClr val="FFFFFF"/>
                </a:solidFill>
                <a:latin typeface="Calibri"/>
                <a:cs typeface="Calibri"/>
              </a:rPr>
              <a:t>Architecture Week, Bulgaria</a:t>
            </a:r>
          </a:p>
          <a:p>
            <a:r>
              <a:rPr lang="en-GB" sz="900" dirty="0" smtClean="0">
                <a:solidFill>
                  <a:srgbClr val="FFFFFF"/>
                </a:solidFill>
                <a:latin typeface="Calibri"/>
                <a:cs typeface="Calibri"/>
              </a:rPr>
              <a:t>Swiss </a:t>
            </a:r>
            <a:r>
              <a:rPr lang="en-GB" sz="900" dirty="0">
                <a:solidFill>
                  <a:srgbClr val="FFFFFF"/>
                </a:solidFill>
                <a:latin typeface="Calibri"/>
                <a:cs typeface="Calibri"/>
              </a:rPr>
              <a:t>Architecture Museum, Basel   </a:t>
            </a:r>
          </a:p>
          <a:p>
            <a:r>
              <a:rPr lang="en-GB" sz="900" dirty="0" err="1">
                <a:solidFill>
                  <a:srgbClr val="FFFFFF"/>
                </a:solidFill>
                <a:latin typeface="Calibri"/>
                <a:cs typeface="Calibri"/>
              </a:rPr>
              <a:t>Prishtina</a:t>
            </a:r>
            <a:r>
              <a:rPr lang="en-GB" sz="900" dirty="0">
                <a:solidFill>
                  <a:srgbClr val="FFFFFF"/>
                </a:solidFill>
                <a:latin typeface="Calibri"/>
                <a:cs typeface="Calibri"/>
              </a:rPr>
              <a:t> Architecture Week</a:t>
            </a:r>
          </a:p>
          <a:p>
            <a:r>
              <a:rPr lang="en-GB" sz="900" dirty="0" err="1" smtClean="0">
                <a:solidFill>
                  <a:srgbClr val="FFFFFF"/>
                </a:solidFill>
                <a:latin typeface="Calibri"/>
                <a:cs typeface="Calibri"/>
              </a:rPr>
              <a:t>Calouste</a:t>
            </a:r>
            <a:r>
              <a:rPr lang="en-GB" sz="90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900" dirty="0" err="1">
                <a:solidFill>
                  <a:srgbClr val="FFFFFF"/>
                </a:solidFill>
                <a:latin typeface="Calibri"/>
                <a:cs typeface="Calibri"/>
              </a:rPr>
              <a:t>Gulbenkian</a:t>
            </a:r>
            <a:r>
              <a:rPr lang="en-GB" sz="900" dirty="0">
                <a:solidFill>
                  <a:srgbClr val="FFFFFF"/>
                </a:solidFill>
                <a:latin typeface="Calibri"/>
                <a:cs typeface="Calibri"/>
              </a:rPr>
              <a:t> Foundation, </a:t>
            </a:r>
            <a:r>
              <a:rPr lang="en-GB" sz="900" dirty="0" smtClean="0">
                <a:solidFill>
                  <a:srgbClr val="FFFFFF"/>
                </a:solidFill>
                <a:latin typeface="Calibri"/>
                <a:cs typeface="Calibri"/>
              </a:rPr>
              <a:t>Lisbon</a:t>
            </a:r>
          </a:p>
          <a:p>
            <a:r>
              <a:rPr lang="en-GB" sz="900" dirty="0">
                <a:solidFill>
                  <a:srgbClr val="FFFFFF"/>
                </a:solidFill>
                <a:latin typeface="Calibri"/>
                <a:cs typeface="Calibri"/>
              </a:rPr>
              <a:t>Forecast </a:t>
            </a:r>
            <a:r>
              <a:rPr lang="en-GB" sz="900" dirty="0" smtClean="0">
                <a:solidFill>
                  <a:srgbClr val="FFFFFF"/>
                </a:solidFill>
                <a:latin typeface="Calibri"/>
                <a:cs typeface="Calibri"/>
              </a:rPr>
              <a:t>platform, Berlin</a:t>
            </a:r>
            <a:r>
              <a:rPr lang="en-GB" sz="9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endParaRPr lang="en-GB" sz="90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endParaRPr lang="en-GB" sz="90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r>
              <a:rPr lang="en-GB" sz="900" dirty="0">
                <a:solidFill>
                  <a:srgbClr val="FFFFFF"/>
                </a:solidFill>
                <a:latin typeface="Calibri"/>
                <a:cs typeface="Calibri"/>
              </a:rPr>
              <a:t>		</a:t>
            </a:r>
            <a:r>
              <a:rPr lang="en-GB" sz="900" dirty="0" smtClean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endParaRPr lang="en-GB" sz="9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300" y="1635200"/>
            <a:ext cx="3517900" cy="726999"/>
          </a:xfrm>
          <a:prstGeom prst="rect">
            <a:avLst/>
          </a:prstGeom>
          <a:solidFill>
            <a:srgbClr val="FB005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190500" y="1625600"/>
            <a:ext cx="2743200" cy="2273300"/>
          </a:xfrm>
          <a:prstGeom prst="rect">
            <a:avLst/>
          </a:prstGeom>
          <a:solidFill>
            <a:srgbClr val="FB005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715764" y="296863"/>
            <a:ext cx="34282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 of 13 EU platforms</a:t>
            </a:r>
          </a:p>
          <a:p>
            <a:r>
              <a:rPr lang="en-US" dirty="0" smtClean="0"/>
              <a:t>Authors &amp; leaders</a:t>
            </a:r>
          </a:p>
          <a:p>
            <a:r>
              <a:rPr lang="en-US" dirty="0" smtClean="0"/>
              <a:t>19 </a:t>
            </a:r>
            <a:r>
              <a:rPr lang="en-US" dirty="0" smtClean="0"/>
              <a:t>organizations, </a:t>
            </a:r>
            <a:r>
              <a:rPr lang="en-US" dirty="0" smtClean="0"/>
              <a:t>15 </a:t>
            </a:r>
            <a:r>
              <a:rPr lang="en-US" dirty="0"/>
              <a:t>countries 2015-</a:t>
            </a:r>
            <a:r>
              <a:rPr lang="en-US" dirty="0" smtClean="0"/>
              <a:t>2020</a:t>
            </a:r>
            <a:r>
              <a:rPr lang="sl-SI" dirty="0" smtClean="0">
                <a:cs typeface="Calibri"/>
              </a:rPr>
              <a:t> - </a:t>
            </a:r>
            <a:r>
              <a:rPr lang="en-US" b="1" dirty="0" smtClean="0"/>
              <a:t>4 </a:t>
            </a:r>
            <a:r>
              <a:rPr lang="en-US" b="1" dirty="0" smtClean="0"/>
              <a:t>MIO </a:t>
            </a:r>
            <a:r>
              <a:rPr lang="en-US" b="1" dirty="0" smtClean="0"/>
              <a:t>€</a:t>
            </a:r>
            <a:endParaRPr lang="sl-SI" b="1" dirty="0" smtClean="0">
              <a:latin typeface="Calibri"/>
              <a:cs typeface="Calibri"/>
            </a:endParaRPr>
          </a:p>
        </p:txBody>
      </p:sp>
      <p:pic>
        <p:nvPicPr>
          <p:cNvPr id="14" name="Picture 13" descr="tag-future-architecture-platform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349250"/>
            <a:ext cx="3454399" cy="85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86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09-10 at 14.26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000"/>
            <a:ext cx="9144000" cy="4876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31100" y="1549400"/>
            <a:ext cx="1435100" cy="469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tag-future-architecture-platform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349250"/>
            <a:ext cx="3454399" cy="8541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20892" y="319101"/>
            <a:ext cx="39252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C297B"/>
                </a:solidFill>
              </a:rPr>
              <a:t>628 ideas</a:t>
            </a:r>
          </a:p>
          <a:p>
            <a:r>
              <a:rPr lang="en-US" dirty="0" smtClean="0">
                <a:solidFill>
                  <a:srgbClr val="EC297B"/>
                </a:solidFill>
              </a:rPr>
              <a:t>1016 </a:t>
            </a:r>
            <a:r>
              <a:rPr lang="en-US" dirty="0" err="1" smtClean="0">
                <a:solidFill>
                  <a:srgbClr val="EC297B"/>
                </a:solidFill>
              </a:rPr>
              <a:t>creatives</a:t>
            </a:r>
            <a:r>
              <a:rPr lang="en-US" dirty="0" smtClean="0">
                <a:solidFill>
                  <a:srgbClr val="EC297B"/>
                </a:solidFill>
              </a:rPr>
              <a:t> </a:t>
            </a:r>
          </a:p>
          <a:p>
            <a:r>
              <a:rPr lang="en-US" dirty="0" smtClean="0">
                <a:solidFill>
                  <a:srgbClr val="EC297B"/>
                </a:solidFill>
              </a:rPr>
              <a:t>60 countries</a:t>
            </a:r>
          </a:p>
          <a:p>
            <a:r>
              <a:rPr lang="en-US" dirty="0">
                <a:solidFill>
                  <a:srgbClr val="EC297B"/>
                </a:solidFill>
              </a:rPr>
              <a:t>100 events in </a:t>
            </a:r>
            <a:r>
              <a:rPr lang="en-US" dirty="0" smtClean="0">
                <a:solidFill>
                  <a:srgbClr val="EC297B"/>
                </a:solidFill>
              </a:rPr>
              <a:t>Europe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976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13166131_874279559366493_5082523140445276314_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6045" y="5337311"/>
            <a:ext cx="2361483" cy="1573338"/>
          </a:xfrm>
          <a:prstGeom prst="rect">
            <a:avLst/>
          </a:prstGeom>
        </p:spPr>
      </p:pic>
      <p:pic>
        <p:nvPicPr>
          <p:cNvPr id="17" name="Slika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500" y="5266973"/>
            <a:ext cx="2400351" cy="1600554"/>
          </a:xfrm>
          <a:prstGeom prst="rect">
            <a:avLst/>
          </a:prstGeom>
        </p:spPr>
      </p:pic>
      <p:pic>
        <p:nvPicPr>
          <p:cNvPr id="16" name="Označba mesta vsebin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350379"/>
            <a:ext cx="2360082" cy="1573962"/>
          </a:xfrm>
          <a:prstGeom prst="rect">
            <a:avLst/>
          </a:prstGeom>
        </p:spPr>
      </p:pic>
      <p:pic>
        <p:nvPicPr>
          <p:cNvPr id="14" name="Slika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9816" y="1288863"/>
            <a:ext cx="3400292" cy="2267137"/>
          </a:xfrm>
          <a:prstGeom prst="rect">
            <a:avLst/>
          </a:prstGeom>
        </p:spPr>
      </p:pic>
      <p:pic>
        <p:nvPicPr>
          <p:cNvPr id="9" name="Slika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75"/>
          <a:stretch/>
        </p:blipFill>
        <p:spPr>
          <a:xfrm>
            <a:off x="5111102" y="3513669"/>
            <a:ext cx="2168166" cy="1876558"/>
          </a:xfrm>
          <a:prstGeom prst="rect">
            <a:avLst/>
          </a:prstGeom>
        </p:spPr>
      </p:pic>
      <p:pic>
        <p:nvPicPr>
          <p:cNvPr id="6" name="Slika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8911" y="-37597"/>
            <a:ext cx="3770348" cy="2514097"/>
          </a:xfrm>
          <a:prstGeom prst="rect">
            <a:avLst/>
          </a:prstGeom>
        </p:spPr>
      </p:pic>
      <p:pic>
        <p:nvPicPr>
          <p:cNvPr id="7" name="Slika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398" y="1545523"/>
            <a:ext cx="1378744" cy="2451100"/>
          </a:xfrm>
          <a:prstGeom prst="rect">
            <a:avLst/>
          </a:prstGeom>
        </p:spPr>
      </p:pic>
      <p:pic>
        <p:nvPicPr>
          <p:cNvPr id="8" name="Slika 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7608" y="3489798"/>
            <a:ext cx="2247589" cy="1900646"/>
          </a:xfrm>
          <a:prstGeom prst="rect">
            <a:avLst/>
          </a:prstGeom>
        </p:spPr>
      </p:pic>
      <p:pic>
        <p:nvPicPr>
          <p:cNvPr id="10" name="Slika 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9268" y="5379861"/>
            <a:ext cx="2328340" cy="1551256"/>
          </a:xfrm>
          <a:prstGeom prst="rect">
            <a:avLst/>
          </a:prstGeom>
        </p:spPr>
      </p:pic>
      <p:pic>
        <p:nvPicPr>
          <p:cNvPr id="13" name="Picture 12" descr="12418932_1010580732348936_6096193285334001128_o-1024x453.jpg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398" y="-540550"/>
            <a:ext cx="5442009" cy="2225774"/>
          </a:xfrm>
          <a:prstGeom prst="rect">
            <a:avLst/>
          </a:prstGeom>
        </p:spPr>
      </p:pic>
      <p:pic>
        <p:nvPicPr>
          <p:cNvPr id="5" name="Slika 1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9465" y="1685223"/>
            <a:ext cx="3442862" cy="1870778"/>
          </a:xfrm>
          <a:prstGeom prst="rect">
            <a:avLst/>
          </a:prstGeom>
        </p:spPr>
      </p:pic>
      <p:pic>
        <p:nvPicPr>
          <p:cNvPr id="12" name="Slika 1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317" y="3556001"/>
            <a:ext cx="2463891" cy="1834443"/>
          </a:xfrm>
          <a:prstGeom prst="rect">
            <a:avLst/>
          </a:prstGeom>
        </p:spPr>
      </p:pic>
      <p:pic>
        <p:nvPicPr>
          <p:cNvPr id="4" name="Slika 2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3568" y="1685223"/>
            <a:ext cx="1921629" cy="1870778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56000"/>
            <a:ext cx="2751667" cy="183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25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6945"/>
          <a:stretch/>
        </p:blipFill>
        <p:spPr bwMode="auto">
          <a:xfrm>
            <a:off x="63500" y="410451"/>
            <a:ext cx="2339136" cy="623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C:\Anja Zorko 2015_Vse\BIO 50\PR teksti &amp; Com Strategy\BIO 24 Press\BIO 24 Photo\Kick Off_1.Izbor\IMG_6134_web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15832" y="664489"/>
            <a:ext cx="1603476" cy="106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_MG_292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43034" y="668060"/>
            <a:ext cx="1731704" cy="106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S:\BIO\BIO 50_Press Foto\BIO_50_Press_Images_HD_VERA\Hidden Crafts\Projects\raw material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7438" y="1760821"/>
            <a:ext cx="1609130" cy="107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creen Shot 2016-09-05 at 08.26.09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5627" y="668059"/>
            <a:ext cx="1082426" cy="1065415"/>
          </a:xfrm>
          <a:prstGeom prst="rect">
            <a:avLst/>
          </a:prstGeom>
        </p:spPr>
      </p:pic>
      <p:pic>
        <p:nvPicPr>
          <p:cNvPr id="12" name="Picture 11" descr="preview_1171-2_15984_sc_v2com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7438" y="664489"/>
            <a:ext cx="1601628" cy="1068985"/>
          </a:xfrm>
          <a:prstGeom prst="rect">
            <a:avLst/>
          </a:prstGeom>
        </p:spPr>
      </p:pic>
      <p:pic>
        <p:nvPicPr>
          <p:cNvPr id="13" name="Picture 12" descr="16_08_11_262_14917176729_73dfe28c6a_o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8023" y="1762296"/>
            <a:ext cx="1071278" cy="1071278"/>
          </a:xfrm>
          <a:prstGeom prst="rect">
            <a:avLst/>
          </a:prstGeom>
        </p:spPr>
      </p:pic>
      <p:pic>
        <p:nvPicPr>
          <p:cNvPr id="14" name="Picture 13" descr="Hidden-crafts-04_Project-in-the-process_Researching-materials_Oloop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3035" y="1759221"/>
            <a:ext cx="1727454" cy="1068301"/>
          </a:xfrm>
          <a:prstGeom prst="rect">
            <a:avLst/>
          </a:prstGeom>
        </p:spPr>
      </p:pic>
      <p:pic>
        <p:nvPicPr>
          <p:cNvPr id="15" name="Picture 14" descr="preview_1171-2_15971_sc_v2com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7759" y="2855819"/>
            <a:ext cx="1699689" cy="1066997"/>
          </a:xfrm>
          <a:prstGeom prst="rect">
            <a:avLst/>
          </a:prstGeom>
        </p:spPr>
      </p:pic>
      <p:pic>
        <p:nvPicPr>
          <p:cNvPr id="16" name="Picture 15" descr="preview_1171-2_15970_sc_v2com.jpg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8898" y="2858063"/>
            <a:ext cx="1108799" cy="1073659"/>
          </a:xfrm>
          <a:prstGeom prst="rect">
            <a:avLst/>
          </a:prstGeom>
        </p:spPr>
      </p:pic>
      <p:pic>
        <p:nvPicPr>
          <p:cNvPr id="17" name="Picture 16" descr="preview_1171-2_15964_sc_v2com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6833" y="2852597"/>
            <a:ext cx="1603476" cy="1070219"/>
          </a:xfrm>
          <a:prstGeom prst="rect">
            <a:avLst/>
          </a:prstGeom>
        </p:spPr>
      </p:pic>
      <p:pic>
        <p:nvPicPr>
          <p:cNvPr id="18" name="Picture 17" descr="preview_1171-3_16344_sc_v2com.jpg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5832" y="1762296"/>
            <a:ext cx="1603476" cy="1067271"/>
          </a:xfrm>
          <a:prstGeom prst="rect">
            <a:avLst/>
          </a:prstGeom>
        </p:spPr>
      </p:pic>
      <p:pic>
        <p:nvPicPr>
          <p:cNvPr id="19" name="Picture 3" descr="_MG_2931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0724" y="2852597"/>
            <a:ext cx="1595884" cy="107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0da493c3-fab5-4352-af08-d349efef80f9-large.jpeg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5832" y="3953563"/>
            <a:ext cx="2019979" cy="1444797"/>
          </a:xfrm>
          <a:prstGeom prst="rect">
            <a:avLst/>
          </a:prstGeom>
        </p:spPr>
      </p:pic>
      <p:pic>
        <p:nvPicPr>
          <p:cNvPr id="21" name="Picture 20" descr="anna_badur_3_5eD33YE.jpg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462" y="3931722"/>
            <a:ext cx="2149938" cy="1444797"/>
          </a:xfrm>
          <a:prstGeom prst="rect">
            <a:avLst/>
          </a:prstGeom>
        </p:spPr>
      </p:pic>
      <p:pic>
        <p:nvPicPr>
          <p:cNvPr id="22" name="Picture 21" descr="15_42_47_534_tanja_bio_8.jpg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00"/>
          <a:stretch/>
        </p:blipFill>
        <p:spPr>
          <a:xfrm>
            <a:off x="7040771" y="3922816"/>
            <a:ext cx="1846677" cy="144479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785324" y="5631180"/>
            <a:ext cx="601381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200" b="1" dirty="0" smtClean="0">
                <a:solidFill>
                  <a:srgbClr val="2FBEBF"/>
                </a:solidFill>
                <a:latin typeface="Arial"/>
                <a:ea typeface="MS Mincho"/>
                <a:cs typeface="Times New Roman"/>
              </a:rPr>
              <a:t>Centre For Creativity Slovenia</a:t>
            </a:r>
            <a:br>
              <a:rPr lang="sl-SI" sz="3200" b="1" dirty="0" smtClean="0">
                <a:solidFill>
                  <a:srgbClr val="2FBEBF"/>
                </a:solidFill>
                <a:latin typeface="Arial"/>
                <a:ea typeface="MS Mincho"/>
                <a:cs typeface="Times New Roman"/>
              </a:rPr>
            </a:br>
            <a:r>
              <a:rPr lang="sl-SI" dirty="0" smtClean="0">
                <a:solidFill>
                  <a:srgbClr val="2FBEBF"/>
                </a:solidFill>
                <a:latin typeface="Arial"/>
                <a:ea typeface="MS Mincho"/>
                <a:cs typeface="Times New Roman"/>
              </a:rPr>
              <a:t>2017-2022</a:t>
            </a:r>
          </a:p>
          <a:p>
            <a:endParaRPr lang="sl-SI" dirty="0" smtClean="0">
              <a:solidFill>
                <a:srgbClr val="33CCCC"/>
              </a:solidFill>
              <a:latin typeface="Arial"/>
              <a:ea typeface="MS Mincho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126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80689" y="354052"/>
            <a:ext cx="601381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200" b="1" dirty="0" smtClean="0">
                <a:solidFill>
                  <a:srgbClr val="2FBEBF"/>
                </a:solidFill>
                <a:latin typeface="Arial"/>
                <a:ea typeface="MS Mincho"/>
                <a:cs typeface="Times New Roman"/>
              </a:rPr>
              <a:t>Why MAO and CzK? </a:t>
            </a:r>
            <a:br>
              <a:rPr lang="sl-SI" sz="3200" b="1" dirty="0" smtClean="0">
                <a:solidFill>
                  <a:srgbClr val="2FBEBF"/>
                </a:solidFill>
                <a:latin typeface="Arial"/>
                <a:ea typeface="MS Mincho"/>
                <a:cs typeface="Times New Roman"/>
              </a:rPr>
            </a:br>
            <a:r>
              <a:rPr lang="sl-SI" dirty="0" smtClean="0">
                <a:solidFill>
                  <a:srgbClr val="2FBEBF"/>
                </a:solidFill>
                <a:latin typeface="Arial"/>
                <a:ea typeface="MS Mincho"/>
                <a:cs typeface="Arial"/>
              </a:rPr>
              <a:t>2017</a:t>
            </a:r>
            <a:r>
              <a:rPr lang="sl-SI" dirty="0">
                <a:solidFill>
                  <a:srgbClr val="2FBEBF"/>
                </a:solidFill>
                <a:latin typeface="Arial"/>
                <a:ea typeface="MS Mincho"/>
                <a:cs typeface="Arial"/>
              </a:rPr>
              <a:t>-2022</a:t>
            </a:r>
          </a:p>
          <a:p>
            <a:endParaRPr lang="sl-SI" dirty="0" smtClean="0">
              <a:solidFill>
                <a:srgbClr val="33CCCC"/>
              </a:solidFill>
              <a:latin typeface="Arial"/>
              <a:ea typeface="MS Mincho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0689" y="1647924"/>
            <a:ext cx="76648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/>
              <a:t>National </a:t>
            </a:r>
            <a:r>
              <a:rPr lang="en-US" b="1" dirty="0" smtClean="0"/>
              <a:t>S</a:t>
            </a:r>
            <a:r>
              <a:rPr lang="en-US" b="1" dirty="0" smtClean="0"/>
              <a:t>lovene institution for </a:t>
            </a:r>
            <a:r>
              <a:rPr lang="en-US" b="1" dirty="0"/>
              <a:t>the </a:t>
            </a:r>
            <a:r>
              <a:rPr lang="en-US" b="1" dirty="0" smtClean="0"/>
              <a:t>fields </a:t>
            </a:r>
            <a:r>
              <a:rPr lang="en-US" b="1" dirty="0"/>
              <a:t>of architecture and </a:t>
            </a:r>
            <a:r>
              <a:rPr lang="en-US" b="1" dirty="0" smtClean="0"/>
              <a:t>design. </a:t>
            </a: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 err="1"/>
              <a:t>CzK</a:t>
            </a:r>
            <a:r>
              <a:rPr lang="en-US" dirty="0"/>
              <a:t> project fulfills the goals of the Republic of Slovenia </a:t>
            </a:r>
            <a:r>
              <a:rPr lang="en-US" dirty="0" smtClean="0"/>
              <a:t>set </a:t>
            </a:r>
            <a:r>
              <a:rPr lang="en-US" dirty="0"/>
              <a:t>out in the </a:t>
            </a:r>
            <a:r>
              <a:rPr lang="en-US" dirty="0" smtClean="0"/>
              <a:t>MAO Establishment Act</a:t>
            </a:r>
            <a:r>
              <a:rPr lang="en-US" dirty="0" smtClean="0"/>
              <a:t>: </a:t>
            </a:r>
          </a:p>
          <a:p>
            <a:pPr algn="just"/>
            <a:endParaRPr lang="en-US" b="1" dirty="0"/>
          </a:p>
          <a:p>
            <a:pPr algn="just"/>
            <a:r>
              <a:rPr lang="en-US" b="1" i="1" dirty="0" smtClean="0"/>
              <a:t>“Building </a:t>
            </a:r>
            <a:r>
              <a:rPr lang="en-US" b="1" i="1" dirty="0" smtClean="0"/>
              <a:t>upon the </a:t>
            </a:r>
            <a:r>
              <a:rPr lang="en-US" b="1" i="1" dirty="0"/>
              <a:t>long-standing </a:t>
            </a:r>
            <a:r>
              <a:rPr lang="en-US" b="1" i="1" dirty="0" smtClean="0"/>
              <a:t>activities of MAO in </a:t>
            </a:r>
            <a:r>
              <a:rPr lang="en-US" b="1" i="1" dirty="0"/>
              <a:t>the field of cultural and creative sector </a:t>
            </a:r>
            <a:r>
              <a:rPr lang="en-US" b="1" i="1" dirty="0" smtClean="0"/>
              <a:t>(CCS) </a:t>
            </a:r>
            <a:r>
              <a:rPr lang="en-US" b="1" i="1" dirty="0"/>
              <a:t>as one of the national hubs that promotes, represents and promotes the activities and development of the sector </a:t>
            </a:r>
            <a:r>
              <a:rPr lang="en-US" b="1" i="1" dirty="0" smtClean="0"/>
              <a:t>and links </a:t>
            </a:r>
            <a:r>
              <a:rPr lang="en-US" b="1" i="1" dirty="0" smtClean="0"/>
              <a:t>it </a:t>
            </a:r>
            <a:r>
              <a:rPr lang="en-US" b="1" i="1" dirty="0"/>
              <a:t>with </a:t>
            </a:r>
            <a:r>
              <a:rPr lang="en-US" b="1" i="1" dirty="0" smtClean="0"/>
              <a:t>economy</a:t>
            </a:r>
            <a:r>
              <a:rPr lang="en-US" b="1" i="1" dirty="0"/>
              <a:t>, science, education and other </a:t>
            </a:r>
            <a:r>
              <a:rPr lang="en-US" b="1" i="1" dirty="0" smtClean="0"/>
              <a:t>sectors”.</a:t>
            </a:r>
            <a:endParaRPr lang="sl-SI" b="1" i="1" dirty="0"/>
          </a:p>
        </p:txBody>
      </p:sp>
    </p:spTree>
    <p:extLst>
      <p:ext uri="{BB962C8B-B14F-4D97-AF65-F5344CB8AC3E}">
        <p14:creationId xmlns:p14="http://schemas.microsoft.com/office/powerpoint/2010/main" val="1281884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ceholder 3" descr="Slika 1"/>
          <p:cNvPicPr>
            <a:picLocks noGrp="1" noChangeAspect="1"/>
          </p:cNvPicPr>
          <p:nvPr/>
        </p:nvPicPr>
        <p:blipFill>
          <a:blip r:embed="rId3">
            <a:lum bright="14000" contras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5553" y="170955"/>
            <a:ext cx="6925196" cy="25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ikrofon.jpg"/>
          <p:cNvPicPr>
            <a:picLocks noChangeAspect="1"/>
          </p:cNvPicPr>
          <p:nvPr/>
        </p:nvPicPr>
        <p:blipFill rotWithShape="1">
          <a:blip r:embed="rId4" cstate="screen">
            <a:lum contrast="1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819" y="2315152"/>
            <a:ext cx="4310198" cy="43701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1" y="4616779"/>
            <a:ext cx="4254500" cy="17543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174625">
              <a:tabLst>
                <a:tab pos="174625" algn="l"/>
              </a:tabLst>
            </a:pPr>
            <a:endParaRPr lang="en-US" sz="1200" dirty="0">
              <a:latin typeface="Vitesse Light" pitchFamily="50" charset="0"/>
              <a:cs typeface="Vitesse Light"/>
            </a:endParaRPr>
          </a:p>
          <a:p>
            <a:pPr marL="174625">
              <a:tabLst>
                <a:tab pos="174625" algn="l"/>
              </a:tabLst>
            </a:pPr>
            <a:r>
              <a:rPr lang="en-US" sz="1200" dirty="0" smtClean="0">
                <a:latin typeface="Vitesse Light" pitchFamily="50" charset="0"/>
                <a:cs typeface="Vitesse Light"/>
              </a:rPr>
              <a:t>1972: </a:t>
            </a:r>
            <a:r>
              <a:rPr lang="en-US" sz="1200" dirty="0" smtClean="0">
                <a:latin typeface="Vitesse Light" pitchFamily="50" charset="0"/>
                <a:cs typeface="Vitesse Light"/>
              </a:rPr>
              <a:t>founded by the </a:t>
            </a:r>
            <a:r>
              <a:rPr lang="en-US" sz="1200" dirty="0" smtClean="0">
                <a:latin typeface="Vitesse Light" pitchFamily="50" charset="0"/>
                <a:cs typeface="Vitesse Light"/>
              </a:rPr>
              <a:t>City </a:t>
            </a:r>
            <a:r>
              <a:rPr lang="en-US" sz="1200" dirty="0">
                <a:latin typeface="Vitesse Light" pitchFamily="50" charset="0"/>
                <a:cs typeface="Vitesse Light"/>
              </a:rPr>
              <a:t>of Ljubljana  </a:t>
            </a:r>
            <a:endParaRPr lang="en-US" sz="1200" dirty="0" smtClean="0">
              <a:latin typeface="Vitesse Light" pitchFamily="50" charset="0"/>
              <a:cs typeface="Vitesse Light"/>
            </a:endParaRPr>
          </a:p>
          <a:p>
            <a:pPr marL="174625">
              <a:tabLst>
                <a:tab pos="174625" algn="l"/>
              </a:tabLst>
            </a:pPr>
            <a:r>
              <a:rPr lang="en-US" sz="1200" dirty="0" smtClean="0">
                <a:latin typeface="Vitesse Light" pitchFamily="50" charset="0"/>
                <a:cs typeface="Vitesse Light"/>
              </a:rPr>
              <a:t>2010: </a:t>
            </a:r>
            <a:r>
              <a:rPr lang="en-US" sz="1200" dirty="0" smtClean="0">
                <a:latin typeface="Vitesse Light" pitchFamily="50" charset="0"/>
                <a:cs typeface="Vitesse Light"/>
              </a:rPr>
              <a:t>national Museum </a:t>
            </a:r>
            <a:r>
              <a:rPr lang="en-US" sz="1200" dirty="0">
                <a:latin typeface="Vitesse Light" pitchFamily="50" charset="0"/>
                <a:cs typeface="Vitesse Light"/>
              </a:rPr>
              <a:t>of Architecture and Design  </a:t>
            </a:r>
            <a:endParaRPr lang="sl-SI" sz="1200" dirty="0">
              <a:latin typeface="Vitesse Light" pitchFamily="50" charset="0"/>
              <a:cs typeface="Vitesse Light"/>
            </a:endParaRPr>
          </a:p>
          <a:p>
            <a:pPr marL="174625">
              <a:tabLst>
                <a:tab pos="174625" algn="l"/>
              </a:tabLst>
            </a:pPr>
            <a:r>
              <a:rPr lang="en-US" sz="1200" dirty="0">
                <a:latin typeface="Vitesse Light" pitchFamily="50" charset="0"/>
              </a:rPr>
              <a:t>Collections: Architecture, Industrial Design and Visual communications, </a:t>
            </a:r>
            <a:r>
              <a:rPr lang="en-US" sz="1200" dirty="0" smtClean="0">
                <a:latin typeface="Vitesse Light" pitchFamily="50" charset="0"/>
              </a:rPr>
              <a:t>Photography</a:t>
            </a:r>
            <a:r>
              <a:rPr lang="en-US" sz="1200" dirty="0">
                <a:latin typeface="Vitesse Light" pitchFamily="50" charset="0"/>
              </a:rPr>
              <a:t> </a:t>
            </a:r>
            <a:r>
              <a:rPr lang="mr-IN" sz="1200" dirty="0" smtClean="0">
                <a:latin typeface="Vitesse Light" pitchFamily="50" charset="0"/>
              </a:rPr>
              <a:t>…</a:t>
            </a:r>
            <a:endParaRPr lang="en-US" sz="1200" dirty="0">
              <a:latin typeface="Vitesse Light" pitchFamily="50" charset="0"/>
            </a:endParaRPr>
          </a:p>
          <a:p>
            <a:pPr marL="174625">
              <a:tabLst>
                <a:tab pos="174625" algn="l"/>
              </a:tabLst>
            </a:pPr>
            <a:r>
              <a:rPr lang="en-US" sz="1200" dirty="0">
                <a:latin typeface="Vitesse Light" pitchFamily="50" charset="0"/>
              </a:rPr>
              <a:t>Collections: 74.000+ objects</a:t>
            </a:r>
          </a:p>
          <a:p>
            <a:pPr marL="174625">
              <a:tabLst>
                <a:tab pos="174625" algn="l"/>
              </a:tabLst>
            </a:pPr>
            <a:r>
              <a:rPr lang="en-US" sz="1200" dirty="0">
                <a:latin typeface="Vitesse Light" pitchFamily="50" charset="0"/>
              </a:rPr>
              <a:t>Authors: 1</a:t>
            </a:r>
            <a:r>
              <a:rPr lang="sl-SI" sz="1200" dirty="0">
                <a:latin typeface="Vitesse Light" pitchFamily="50" charset="0"/>
              </a:rPr>
              <a:t>.</a:t>
            </a:r>
            <a:r>
              <a:rPr lang="en-US" sz="1200" dirty="0">
                <a:latin typeface="Vitesse Light" pitchFamily="50" charset="0"/>
              </a:rPr>
              <a:t>000</a:t>
            </a:r>
            <a:r>
              <a:rPr lang="en-US" sz="1200" dirty="0" smtClean="0">
                <a:latin typeface="Vitesse Light" pitchFamily="50" charset="0"/>
              </a:rPr>
              <a:t>+</a:t>
            </a:r>
            <a:br>
              <a:rPr lang="en-US" sz="1200" dirty="0" smtClean="0">
                <a:latin typeface="Vitesse Light" pitchFamily="50" charset="0"/>
              </a:rPr>
            </a:br>
            <a:r>
              <a:rPr lang="en-US" sz="1200" dirty="0" smtClean="0">
                <a:latin typeface="Vitesse Light" pitchFamily="50" charset="0"/>
              </a:rPr>
              <a:t>100.000+ of events, workshops, exhibitions </a:t>
            </a:r>
            <a:r>
              <a:rPr lang="mr-IN" sz="1200" dirty="0" smtClean="0">
                <a:latin typeface="Vitesse Light" pitchFamily="50" charset="0"/>
              </a:rPr>
              <a:t>…</a:t>
            </a:r>
            <a:endParaRPr lang="sl-SI" sz="1200" dirty="0">
              <a:latin typeface="Vitesse Light" pitchFamily="50" charset="0"/>
            </a:endParaRPr>
          </a:p>
          <a:p>
            <a:pPr marL="174625">
              <a:tabLst>
                <a:tab pos="174625" algn="l"/>
              </a:tabLst>
            </a:pPr>
            <a:endParaRPr lang="en-US" sz="1200" dirty="0">
              <a:latin typeface="Vitesse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249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UTS2_color_cities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550" y="1392590"/>
            <a:ext cx="8117840" cy="5724525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6510338" y="3089711"/>
            <a:ext cx="1924050" cy="615553"/>
          </a:xfrm>
          <a:prstGeom prst="rect">
            <a:avLst/>
          </a:prstGeom>
          <a:noFill/>
          <a:ln>
            <a:noFill/>
          </a:ln>
          <a:extLst/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pPr>
              <a:spcAft>
                <a:spcPts val="0"/>
              </a:spcAft>
            </a:pPr>
            <a:r>
              <a:rPr lang="sl-SI" sz="1000" dirty="0" smtClean="0">
                <a:latin typeface="Arial"/>
                <a:ea typeface="MS Mincho"/>
                <a:cs typeface="Times New Roman"/>
              </a:rPr>
              <a:t>Maribor</a:t>
            </a:r>
          </a:p>
          <a:p>
            <a:pPr>
              <a:spcAft>
                <a:spcPts val="0"/>
              </a:spcAft>
            </a:pPr>
            <a:r>
              <a:rPr lang="sl-SI" sz="1000" b="1" dirty="0" smtClean="0">
                <a:effectLst/>
                <a:latin typeface="Arial"/>
                <a:ea typeface="MS Mincho"/>
                <a:cs typeface="Times New Roman"/>
              </a:rPr>
              <a:t>East Region Office</a:t>
            </a:r>
            <a:endParaRPr lang="sl-SI" sz="1200" dirty="0">
              <a:effectLst/>
              <a:latin typeface="Calibri"/>
              <a:ea typeface="MS Mincho"/>
              <a:cs typeface="Times New Roman"/>
            </a:endParaRPr>
          </a:p>
          <a:p>
            <a:pPr>
              <a:spcAft>
                <a:spcPts val="0"/>
              </a:spcAft>
            </a:pPr>
            <a:endParaRPr lang="sl-SI" sz="1200" dirty="0">
              <a:effectLst/>
              <a:latin typeface="Calibri"/>
              <a:ea typeface="MS Mincho"/>
              <a:cs typeface="Times New Roman"/>
            </a:endParaRP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3688715" y="4705350"/>
            <a:ext cx="2000885" cy="707886"/>
          </a:xfrm>
          <a:prstGeom prst="rect">
            <a:avLst/>
          </a:prstGeom>
          <a:noFill/>
          <a:ln>
            <a:noFill/>
          </a:ln>
          <a:extLst/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r>
              <a:rPr lang="sl-SI" sz="1000" dirty="0">
                <a:latin typeface="Arial"/>
                <a:ea typeface="MS Mincho"/>
                <a:cs typeface="Times New Roman"/>
              </a:rPr>
              <a:t>Ljubljana</a:t>
            </a:r>
            <a:endParaRPr lang="sl-SI" sz="1200" dirty="0">
              <a:ea typeface="MS Mincho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sl-SI" sz="1000" b="1" dirty="0" smtClean="0">
                <a:effectLst/>
                <a:latin typeface="Arial"/>
                <a:ea typeface="MS Mincho"/>
                <a:cs typeface="Times New Roman"/>
              </a:rPr>
              <a:t>Museum of Architecture and Design (</a:t>
            </a:r>
            <a:r>
              <a:rPr lang="sl-SI" sz="1000" b="1" dirty="0">
                <a:effectLst/>
                <a:latin typeface="Arial"/>
                <a:ea typeface="MS Mincho"/>
                <a:cs typeface="Times New Roman"/>
              </a:rPr>
              <a:t>MAO</a:t>
            </a:r>
            <a:r>
              <a:rPr lang="sl-SI" sz="1000" b="1" dirty="0" smtClean="0">
                <a:effectLst/>
                <a:latin typeface="Arial"/>
                <a:ea typeface="MS Mincho"/>
                <a:cs typeface="Times New Roman"/>
              </a:rPr>
              <a:t>) </a:t>
            </a:r>
          </a:p>
          <a:p>
            <a:pPr>
              <a:spcAft>
                <a:spcPts val="0"/>
              </a:spcAft>
            </a:pPr>
            <a:r>
              <a:rPr lang="sl-SI" sz="1000" b="1" dirty="0" smtClean="0">
                <a:effectLst/>
                <a:latin typeface="Arial"/>
                <a:ea typeface="MS Mincho"/>
                <a:cs typeface="Times New Roman"/>
              </a:rPr>
              <a:t>West region Office</a:t>
            </a:r>
            <a:endParaRPr lang="sl-SI" sz="1200" dirty="0">
              <a:effectLst/>
              <a:latin typeface="Calibri"/>
              <a:ea typeface="MS Mincho"/>
              <a:cs typeface="Times New Roman"/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417830" y="3926822"/>
            <a:ext cx="2363470" cy="1246495"/>
          </a:xfrm>
          <a:prstGeom prst="rect">
            <a:avLst/>
          </a:prstGeom>
          <a:noFill/>
          <a:ln>
            <a:noFill/>
          </a:ln>
          <a:extLst/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pPr>
              <a:spcAft>
                <a:spcPts val="0"/>
              </a:spcAft>
            </a:pPr>
            <a:r>
              <a:rPr lang="sl-SI" sz="1800" b="1" dirty="0" smtClean="0">
                <a:solidFill>
                  <a:srgbClr val="2FBEBF"/>
                </a:solidFill>
                <a:effectLst/>
                <a:latin typeface="Arial"/>
                <a:ea typeface="MS Mincho"/>
                <a:cs typeface="Times New Roman"/>
              </a:rPr>
              <a:t>34,54%</a:t>
            </a:r>
            <a:endParaRPr lang="sl-SI" sz="1200" dirty="0">
              <a:solidFill>
                <a:srgbClr val="2FBEBF"/>
              </a:solidFill>
              <a:effectLst/>
              <a:latin typeface="Calibri"/>
              <a:ea typeface="MS Mincho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sl-SI" sz="1000" b="1" dirty="0">
                <a:solidFill>
                  <a:srgbClr val="2FBEBF"/>
                </a:solidFill>
                <a:effectLst/>
                <a:latin typeface="Arial"/>
                <a:ea typeface="MS Mincho"/>
                <a:cs typeface="Times New Roman"/>
              </a:rPr>
              <a:t> </a:t>
            </a:r>
            <a:endParaRPr lang="sl-SI" sz="1200" dirty="0">
              <a:solidFill>
                <a:srgbClr val="2FBEBF"/>
              </a:solidFill>
              <a:effectLst/>
              <a:latin typeface="Calibri"/>
              <a:ea typeface="MS Mincho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sl-SI" sz="1200" b="1" dirty="0" smtClean="0">
                <a:solidFill>
                  <a:srgbClr val="2FBEBF"/>
                </a:solidFill>
                <a:effectLst/>
                <a:latin typeface="Arial"/>
                <a:ea typeface="MS Mincho"/>
                <a:cs typeface="Times New Roman"/>
              </a:rPr>
              <a:t>WEST</a:t>
            </a:r>
            <a:endParaRPr lang="sl-SI" sz="1200" dirty="0" smtClean="0">
              <a:solidFill>
                <a:srgbClr val="2FBEBF"/>
              </a:solidFill>
              <a:effectLst/>
              <a:latin typeface="Calibri"/>
              <a:ea typeface="MS Mincho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sl-SI" sz="1200" dirty="0" smtClean="0">
                <a:solidFill>
                  <a:srgbClr val="2FBEBF"/>
                </a:solidFill>
                <a:effectLst/>
                <a:latin typeface="Arial"/>
                <a:ea typeface="MS Mincho"/>
                <a:cs typeface="Times New Roman"/>
              </a:rPr>
              <a:t>COHESION</a:t>
            </a:r>
          </a:p>
          <a:p>
            <a:pPr>
              <a:spcAft>
                <a:spcPts val="0"/>
              </a:spcAft>
            </a:pPr>
            <a:r>
              <a:rPr lang="sl-SI" sz="1200" dirty="0" smtClean="0">
                <a:solidFill>
                  <a:srgbClr val="2FBEBF"/>
                </a:solidFill>
                <a:effectLst/>
                <a:latin typeface="Arial"/>
                <a:ea typeface="MS Mincho"/>
                <a:cs typeface="Times New Roman"/>
              </a:rPr>
              <a:t>REGION </a:t>
            </a:r>
            <a:endParaRPr lang="sl-SI" sz="1200" dirty="0" smtClean="0">
              <a:solidFill>
                <a:srgbClr val="2FBEBF"/>
              </a:solidFill>
              <a:effectLst/>
              <a:latin typeface="Calibri"/>
              <a:ea typeface="MS Mincho"/>
              <a:cs typeface="Times New Roman"/>
            </a:endParaRPr>
          </a:p>
          <a:p>
            <a:pPr>
              <a:lnSpc>
                <a:spcPct val="90000"/>
              </a:lnSpc>
              <a:spcAft>
                <a:spcPts val="0"/>
              </a:spcAft>
            </a:pPr>
            <a:endParaRPr lang="sl-SI" sz="1200" dirty="0" smtClean="0">
              <a:solidFill>
                <a:srgbClr val="2FBEBF"/>
              </a:solidFill>
              <a:effectLst/>
              <a:latin typeface="Arial"/>
              <a:ea typeface="Times New Roman"/>
              <a:cs typeface="Times New Roman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7314565" y="4142365"/>
            <a:ext cx="2363470" cy="1292662"/>
          </a:xfrm>
          <a:prstGeom prst="rect">
            <a:avLst/>
          </a:prstGeom>
          <a:noFill/>
          <a:ln>
            <a:noFill/>
          </a:ln>
          <a:extLst/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pPr>
              <a:spcAft>
                <a:spcPts val="0"/>
              </a:spcAft>
            </a:pPr>
            <a:r>
              <a:rPr lang="sl-SI" sz="1800" b="1" dirty="0">
                <a:solidFill>
                  <a:srgbClr val="2FBEBF"/>
                </a:solidFill>
                <a:effectLst/>
                <a:latin typeface="Arial"/>
                <a:ea typeface="MS Mincho"/>
                <a:cs typeface="Times New Roman"/>
              </a:rPr>
              <a:t>65,46%</a:t>
            </a:r>
            <a:endParaRPr lang="sl-SI" sz="1200" dirty="0">
              <a:solidFill>
                <a:srgbClr val="2FBEBF"/>
              </a:solidFill>
              <a:effectLst/>
              <a:latin typeface="Calibri"/>
              <a:ea typeface="MS Mincho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sl-SI" sz="1200" b="1" dirty="0">
                <a:solidFill>
                  <a:srgbClr val="2FBEBF"/>
                </a:solidFill>
                <a:effectLst/>
                <a:latin typeface="Arial"/>
                <a:ea typeface="MS Mincho"/>
                <a:cs typeface="Times New Roman"/>
              </a:rPr>
              <a:t> </a:t>
            </a:r>
            <a:endParaRPr lang="sl-SI" sz="1200" dirty="0">
              <a:solidFill>
                <a:srgbClr val="2FBEBF"/>
              </a:solidFill>
              <a:effectLst/>
              <a:latin typeface="Calibri"/>
              <a:ea typeface="MS Mincho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sl-SI" sz="1200" b="1" dirty="0" smtClean="0">
                <a:solidFill>
                  <a:srgbClr val="2FBEBF"/>
                </a:solidFill>
                <a:effectLst/>
                <a:latin typeface="Arial"/>
                <a:ea typeface="MS Mincho"/>
                <a:cs typeface="Times New Roman"/>
              </a:rPr>
              <a:t>EAST</a:t>
            </a:r>
            <a:endParaRPr lang="sl-SI" sz="1200" dirty="0">
              <a:solidFill>
                <a:srgbClr val="2FBEBF"/>
              </a:solidFill>
              <a:effectLst/>
              <a:latin typeface="Calibri"/>
              <a:ea typeface="MS Mincho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sl-SI" sz="1200" dirty="0">
                <a:solidFill>
                  <a:srgbClr val="2FBEBF"/>
                </a:solidFill>
                <a:latin typeface="Arial"/>
                <a:ea typeface="MS Mincho"/>
                <a:cs typeface="Times New Roman"/>
              </a:rPr>
              <a:t>COHESION</a:t>
            </a:r>
          </a:p>
          <a:p>
            <a:pPr>
              <a:spcAft>
                <a:spcPts val="0"/>
              </a:spcAft>
            </a:pPr>
            <a:r>
              <a:rPr lang="sl-SI" sz="1200" dirty="0">
                <a:solidFill>
                  <a:srgbClr val="2FBEBF"/>
                </a:solidFill>
                <a:latin typeface="Arial"/>
                <a:ea typeface="MS Mincho"/>
                <a:cs typeface="Times New Roman"/>
              </a:rPr>
              <a:t>REGION </a:t>
            </a:r>
            <a:endParaRPr lang="sl-SI" sz="1200" dirty="0">
              <a:solidFill>
                <a:srgbClr val="2FBEBF"/>
              </a:solidFill>
              <a:ea typeface="MS Mincho"/>
              <a:cs typeface="Times New Roman"/>
            </a:endParaRPr>
          </a:p>
          <a:p>
            <a:pPr>
              <a:spcAft>
                <a:spcPts val="0"/>
              </a:spcAft>
            </a:pPr>
            <a:endParaRPr lang="sl-SI" sz="1200" dirty="0">
              <a:solidFill>
                <a:srgbClr val="2FBEBF"/>
              </a:solidFill>
              <a:effectLst/>
              <a:latin typeface="Calibri"/>
              <a:ea typeface="MS Mincho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0689" y="354052"/>
            <a:ext cx="82617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200" b="1" dirty="0" smtClean="0">
                <a:solidFill>
                  <a:srgbClr val="2FBEBF"/>
                </a:solidFill>
                <a:latin typeface="Arial"/>
                <a:ea typeface="MS Mincho"/>
                <a:cs typeface="Times New Roman"/>
              </a:rPr>
              <a:t>Centre For Creativity Slovenia</a:t>
            </a:r>
            <a:endParaRPr lang="sl-SI" sz="1600" dirty="0" smtClean="0">
              <a:solidFill>
                <a:srgbClr val="2FBEBF"/>
              </a:solidFill>
              <a:latin typeface="Arial"/>
              <a:ea typeface="MS Mincho"/>
              <a:cs typeface="Arial"/>
            </a:endParaRPr>
          </a:p>
          <a:p>
            <a:r>
              <a:rPr lang="en-US" sz="1600" dirty="0" smtClean="0">
                <a:solidFill>
                  <a:srgbClr val="2FBEBF"/>
                </a:solidFill>
                <a:latin typeface="Arial"/>
                <a:cs typeface="Arial"/>
              </a:rPr>
              <a:t>EU Regional </a:t>
            </a:r>
            <a:r>
              <a:rPr lang="en-US" sz="1600" dirty="0">
                <a:solidFill>
                  <a:srgbClr val="2FBEBF"/>
                </a:solidFill>
                <a:latin typeface="Arial"/>
                <a:cs typeface="Arial"/>
              </a:rPr>
              <a:t>Development Fund and the Republic of </a:t>
            </a:r>
            <a:r>
              <a:rPr lang="en-US" sz="1600" dirty="0" smtClean="0">
                <a:solidFill>
                  <a:srgbClr val="2FBEBF"/>
                </a:solidFill>
                <a:latin typeface="Arial"/>
                <a:cs typeface="Arial"/>
              </a:rPr>
              <a:t>Slovenia </a:t>
            </a:r>
          </a:p>
          <a:p>
            <a:r>
              <a:rPr lang="sl-SI" sz="1600" dirty="0">
                <a:solidFill>
                  <a:srgbClr val="2FBEBF"/>
                </a:solidFill>
                <a:latin typeface="Arial"/>
                <a:cs typeface="Arial"/>
              </a:rPr>
              <a:t>Operational Program for the Implementation of the </a:t>
            </a:r>
            <a:r>
              <a:rPr lang="sl-SI" sz="1600" dirty="0" smtClean="0">
                <a:solidFill>
                  <a:srgbClr val="2FBEBF"/>
                </a:solidFill>
                <a:latin typeface="Arial"/>
                <a:cs typeface="Arial"/>
              </a:rPr>
              <a:t>EU Cohesion </a:t>
            </a:r>
            <a:r>
              <a:rPr lang="sl-SI" sz="1600" dirty="0">
                <a:solidFill>
                  <a:srgbClr val="2FBEBF"/>
                </a:solidFill>
                <a:latin typeface="Arial"/>
                <a:cs typeface="Arial"/>
              </a:rPr>
              <a:t>Policy </a:t>
            </a:r>
            <a:r>
              <a:rPr lang="sl-SI" sz="1600" dirty="0" smtClean="0">
                <a:solidFill>
                  <a:srgbClr val="2FBEBF"/>
                </a:solidFill>
                <a:latin typeface="Arial"/>
                <a:cs typeface="Arial"/>
              </a:rPr>
              <a:t>2014</a:t>
            </a:r>
            <a:r>
              <a:rPr lang="sl-SI" sz="1600" dirty="0">
                <a:solidFill>
                  <a:srgbClr val="2FBEBF"/>
                </a:solidFill>
                <a:latin typeface="Arial"/>
                <a:cs typeface="Arial"/>
              </a:rPr>
              <a:t>-</a:t>
            </a:r>
            <a:r>
              <a:rPr lang="sl-SI" sz="1600" dirty="0" smtClean="0">
                <a:solidFill>
                  <a:srgbClr val="2FBEBF"/>
                </a:solidFill>
                <a:latin typeface="Arial"/>
                <a:cs typeface="Arial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169546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80689" y="4374494"/>
            <a:ext cx="7922341" cy="702450"/>
          </a:xfrm>
          <a:prstGeom prst="rect">
            <a:avLst/>
          </a:prstGeom>
          <a:solidFill>
            <a:srgbClr val="2FBE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200" b="1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0689" y="2953434"/>
            <a:ext cx="7922341" cy="722559"/>
          </a:xfrm>
          <a:prstGeom prst="rect">
            <a:avLst/>
          </a:prstGeom>
          <a:solidFill>
            <a:srgbClr val="2FBE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200" b="1" dirty="0" smtClean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0689" y="354052"/>
            <a:ext cx="601381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200" b="1" dirty="0" smtClean="0">
                <a:solidFill>
                  <a:srgbClr val="2FBEBF"/>
                </a:solidFill>
                <a:latin typeface="Arial"/>
                <a:ea typeface="MS Mincho"/>
                <a:cs typeface="Times New Roman"/>
              </a:rPr>
              <a:t>Funding</a:t>
            </a:r>
            <a:r>
              <a:rPr lang="sl-SI" sz="3200" b="1" dirty="0" smtClean="0">
                <a:solidFill>
                  <a:srgbClr val="2FBEBF"/>
                </a:solidFill>
                <a:latin typeface="Arial"/>
                <a:ea typeface="MS Mincho"/>
                <a:cs typeface="Times New Roman"/>
              </a:rPr>
              <a:t/>
            </a:r>
            <a:br>
              <a:rPr lang="sl-SI" sz="3200" b="1" dirty="0" smtClean="0">
                <a:solidFill>
                  <a:srgbClr val="2FBEBF"/>
                </a:solidFill>
                <a:latin typeface="Arial"/>
                <a:ea typeface="MS Mincho"/>
                <a:cs typeface="Times New Roman"/>
              </a:rPr>
            </a:br>
            <a:r>
              <a:rPr lang="sl-SI" sz="1600" dirty="0" smtClean="0">
                <a:solidFill>
                  <a:srgbClr val="2FBEBF"/>
                </a:solidFill>
                <a:latin typeface="Arial"/>
                <a:ea typeface="MS Mincho"/>
                <a:cs typeface="Times New Roman"/>
              </a:rPr>
              <a:t>2017-2022</a:t>
            </a:r>
          </a:p>
          <a:p>
            <a:endParaRPr lang="sl-SI" dirty="0" smtClean="0">
              <a:solidFill>
                <a:srgbClr val="33CCCC"/>
              </a:solidFill>
              <a:latin typeface="Arial"/>
              <a:ea typeface="MS Mincho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0688" y="1635224"/>
            <a:ext cx="792234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l-SI" dirty="0" smtClean="0"/>
              <a:t>End of May 2017, </a:t>
            </a:r>
            <a:r>
              <a:rPr lang="sl-SI" b="1" dirty="0" smtClean="0"/>
              <a:t>the </a:t>
            </a:r>
            <a:r>
              <a:rPr lang="sl-SI" b="1" dirty="0"/>
              <a:t>Government Office for Development and European Cohesion </a:t>
            </a:r>
            <a:r>
              <a:rPr lang="sl-SI" b="1" dirty="0" smtClean="0"/>
              <a:t>Policy </a:t>
            </a:r>
            <a:r>
              <a:rPr lang="sl-SI" dirty="0" smtClean="0"/>
              <a:t>financial </a:t>
            </a:r>
            <a:r>
              <a:rPr lang="sl-SI" dirty="0"/>
              <a:t>support </a:t>
            </a:r>
            <a:r>
              <a:rPr lang="sl-SI" dirty="0" smtClean="0"/>
              <a:t>to the </a:t>
            </a:r>
            <a:r>
              <a:rPr lang="sl-SI" dirty="0" smtClean="0"/>
              <a:t>1st part </a:t>
            </a:r>
            <a:r>
              <a:rPr lang="sl-SI" dirty="0"/>
              <a:t>of the CzK </a:t>
            </a:r>
            <a:r>
              <a:rPr lang="sl-SI" dirty="0" smtClean="0"/>
              <a:t>project </a:t>
            </a:r>
            <a:r>
              <a:rPr lang="sl-SI" dirty="0"/>
              <a:t>prepared the Museum of Architecture and </a:t>
            </a:r>
            <a:r>
              <a:rPr lang="sl-SI" dirty="0" smtClean="0"/>
              <a:t>Design and in whole </a:t>
            </a:r>
            <a:r>
              <a:rPr lang="sl-SI" dirty="0"/>
              <a:t>worth almost </a:t>
            </a:r>
            <a:r>
              <a:rPr lang="sl-SI" dirty="0" smtClean="0"/>
              <a:t>11 MIO </a:t>
            </a:r>
            <a:r>
              <a:rPr lang="sl-SI" dirty="0" smtClean="0"/>
              <a:t>EUR.</a:t>
            </a:r>
          </a:p>
          <a:p>
            <a:pPr algn="just"/>
            <a:r>
              <a:rPr lang="sl-SI" dirty="0" smtClean="0"/>
              <a:t>  </a:t>
            </a:r>
            <a:endParaRPr lang="sl-SI" dirty="0" smtClean="0"/>
          </a:p>
          <a:p>
            <a:endParaRPr lang="sl-SI" dirty="0"/>
          </a:p>
          <a:p>
            <a:pPr marL="285750" indent="-285750">
              <a:buFont typeface="Arial"/>
              <a:buChar char="•"/>
            </a:pPr>
            <a:r>
              <a:rPr lang="sl-SI" dirty="0" smtClean="0"/>
              <a:t>1st part: </a:t>
            </a:r>
            <a:r>
              <a:rPr lang="sl-SI" b="1" dirty="0" smtClean="0"/>
              <a:t>Platform CzK</a:t>
            </a:r>
            <a:r>
              <a:rPr lang="sl-SI" dirty="0" smtClean="0"/>
              <a:t>, </a:t>
            </a:r>
            <a:r>
              <a:rPr lang="sl-SI" b="1" dirty="0" smtClean="0"/>
              <a:t>5.628.094 </a:t>
            </a:r>
            <a:r>
              <a:rPr lang="sl-SI" b="1" dirty="0"/>
              <a:t>EUR,</a:t>
            </a:r>
            <a:r>
              <a:rPr lang="sl-SI" dirty="0"/>
              <a:t> </a:t>
            </a:r>
            <a:r>
              <a:rPr lang="sl-SI" dirty="0" smtClean="0"/>
              <a:t>implemented </a:t>
            </a:r>
            <a:r>
              <a:rPr lang="sl-SI" dirty="0" smtClean="0"/>
              <a:t>and led by </a:t>
            </a:r>
            <a:r>
              <a:rPr lang="sl-SI" b="1" dirty="0" smtClean="0"/>
              <a:t>MAO</a:t>
            </a:r>
            <a:r>
              <a:rPr lang="sl-SI" dirty="0" smtClean="0"/>
              <a:t> </a:t>
            </a:r>
            <a:endParaRPr lang="sl-SI" dirty="0"/>
          </a:p>
          <a:p>
            <a:pPr marL="285750" indent="-285750">
              <a:buFont typeface="Arial"/>
              <a:buChar char="•"/>
            </a:pPr>
            <a:endParaRPr lang="sl-SI" dirty="0"/>
          </a:p>
          <a:p>
            <a:pPr marL="285750" indent="-285750">
              <a:buFont typeface="Arial"/>
              <a:buChar char="•"/>
            </a:pPr>
            <a:endParaRPr lang="sl-SI" dirty="0" smtClean="0"/>
          </a:p>
          <a:p>
            <a:pPr marL="285750" indent="-285750">
              <a:buFont typeface="Arial"/>
              <a:buChar char="•"/>
            </a:pPr>
            <a:endParaRPr lang="sl-SI" dirty="0" smtClean="0"/>
          </a:p>
          <a:p>
            <a:endParaRPr lang="sl-SI" dirty="0"/>
          </a:p>
          <a:p>
            <a:pPr marL="285750" indent="-285750">
              <a:buFont typeface="Arial"/>
              <a:buChar char="•"/>
            </a:pPr>
            <a:r>
              <a:rPr lang="sl-SI" dirty="0" smtClean="0"/>
              <a:t>2nd </a:t>
            </a:r>
            <a:r>
              <a:rPr lang="sl-SI" dirty="0" smtClean="0"/>
              <a:t>part: </a:t>
            </a:r>
            <a:r>
              <a:rPr lang="sl-SI" b="1" dirty="0"/>
              <a:t>Financial </a:t>
            </a:r>
            <a:r>
              <a:rPr lang="sl-SI" b="1" dirty="0" smtClean="0"/>
              <a:t>support to CCS projects, </a:t>
            </a:r>
            <a:r>
              <a:rPr lang="sl-SI" b="1" dirty="0" smtClean="0"/>
              <a:t>5.290.000 EUR, </a:t>
            </a:r>
            <a:r>
              <a:rPr lang="sl-SI" dirty="0"/>
              <a:t>implemented by </a:t>
            </a:r>
            <a:r>
              <a:rPr lang="sl-SI" b="1" dirty="0" smtClean="0"/>
              <a:t>Slovenian </a:t>
            </a:r>
            <a:r>
              <a:rPr lang="sl-SI" b="1" dirty="0"/>
              <a:t>Entrepreneurship </a:t>
            </a:r>
            <a:r>
              <a:rPr lang="sl-SI" b="1" dirty="0" smtClean="0"/>
              <a:t>Fund </a:t>
            </a:r>
            <a:r>
              <a:rPr lang="sl-SI" dirty="0" smtClean="0"/>
              <a:t>(</a:t>
            </a:r>
            <a:r>
              <a:rPr lang="sl-SI" dirty="0" smtClean="0"/>
              <a:t>in </a:t>
            </a:r>
            <a:r>
              <a:rPr lang="sl-SI" dirty="0" smtClean="0"/>
              <a:t>preparation, led by Ministry </a:t>
            </a:r>
            <a:r>
              <a:rPr lang="sl-SI" dirty="0" smtClean="0"/>
              <a:t>of </a:t>
            </a:r>
            <a:r>
              <a:rPr lang="sl-SI" dirty="0" smtClean="0"/>
              <a:t>Culture</a:t>
            </a:r>
            <a:r>
              <a:rPr lang="sl-SI" dirty="0"/>
              <a:t>)</a:t>
            </a:r>
            <a:r>
              <a:rPr lang="sl-SI" dirty="0" smtClean="0"/>
              <a:t> </a:t>
            </a:r>
            <a:endParaRPr lang="sl-SI" dirty="0"/>
          </a:p>
        </p:txBody>
      </p:sp>
      <p:sp>
        <p:nvSpPr>
          <p:cNvPr id="2" name="Rectangle 1"/>
          <p:cNvSpPr/>
          <p:nvPr/>
        </p:nvSpPr>
        <p:spPr>
          <a:xfrm>
            <a:off x="1060089" y="3968094"/>
            <a:ext cx="73961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Public tenders to complement the objectives of the </a:t>
            </a:r>
            <a:r>
              <a:rPr lang="sl-SI" dirty="0" smtClean="0"/>
              <a:t>whole project CzK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967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80689" y="354052"/>
            <a:ext cx="601381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200" b="1" dirty="0" smtClean="0">
                <a:solidFill>
                  <a:srgbClr val="2FBEBF"/>
                </a:solidFill>
                <a:latin typeface="Arial"/>
                <a:ea typeface="MS Mincho"/>
                <a:cs typeface="Times New Roman"/>
              </a:rPr>
              <a:t>Our </a:t>
            </a:r>
            <a:r>
              <a:rPr lang="sl-SI" sz="3200" b="1" dirty="0" smtClean="0">
                <a:solidFill>
                  <a:srgbClr val="2FBEBF"/>
                </a:solidFill>
                <a:latin typeface="Arial"/>
                <a:ea typeface="MS Mincho"/>
                <a:cs typeface="Times New Roman"/>
              </a:rPr>
              <a:t>goals</a:t>
            </a:r>
            <a:r>
              <a:rPr lang="sl-SI" sz="3200" b="1" dirty="0" smtClean="0">
                <a:solidFill>
                  <a:srgbClr val="2FBEBF"/>
                </a:solidFill>
                <a:latin typeface="Arial"/>
                <a:ea typeface="MS Mincho"/>
                <a:cs typeface="Times New Roman"/>
              </a:rPr>
              <a:t/>
            </a:r>
            <a:br>
              <a:rPr lang="sl-SI" sz="3200" b="1" dirty="0" smtClean="0">
                <a:solidFill>
                  <a:srgbClr val="2FBEBF"/>
                </a:solidFill>
                <a:latin typeface="Arial"/>
                <a:ea typeface="MS Mincho"/>
                <a:cs typeface="Times New Roman"/>
              </a:rPr>
            </a:br>
            <a:r>
              <a:rPr lang="sl-SI" sz="1600" dirty="0" smtClean="0">
                <a:solidFill>
                  <a:srgbClr val="2FBEBF"/>
                </a:solidFill>
                <a:latin typeface="Arial"/>
                <a:ea typeface="MS Mincho"/>
                <a:cs typeface="Times New Roman"/>
              </a:rPr>
              <a:t>2017-2022</a:t>
            </a:r>
          </a:p>
          <a:p>
            <a:endParaRPr lang="sl-SI" dirty="0" smtClean="0">
              <a:solidFill>
                <a:srgbClr val="2FBEBF"/>
              </a:solidFill>
              <a:latin typeface="Arial"/>
              <a:ea typeface="MS Mincho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0688" y="1622524"/>
            <a:ext cx="8236312" cy="563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 smtClean="0"/>
              <a:t>Integrated support </a:t>
            </a:r>
            <a:r>
              <a:rPr lang="en-US" b="1" dirty="0"/>
              <a:t>environment for the development of the </a:t>
            </a:r>
            <a:r>
              <a:rPr lang="en-US" b="1" dirty="0" smtClean="0"/>
              <a:t>CCS </a:t>
            </a:r>
            <a:r>
              <a:rPr lang="en-US" b="1" dirty="0" smtClean="0"/>
              <a:t>sector</a:t>
            </a:r>
            <a:endParaRPr lang="en-US" b="1" dirty="0" smtClean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b="1" dirty="0" smtClean="0"/>
              <a:t>Empower </a:t>
            </a:r>
            <a:r>
              <a:rPr lang="en-US" b="1" dirty="0" smtClean="0"/>
              <a:t>the </a:t>
            </a:r>
            <a:r>
              <a:rPr lang="en-US" b="1" dirty="0" smtClean="0"/>
              <a:t>CCS, with entrepreneurial and creative skills</a:t>
            </a:r>
            <a:endParaRPr lang="en-US" dirty="0"/>
          </a:p>
          <a:p>
            <a:endParaRPr lang="en-US" dirty="0" smtClean="0"/>
          </a:p>
          <a:p>
            <a:pPr marL="342900" indent="-342900">
              <a:buAutoNum type="arabicPeriod"/>
            </a:pPr>
            <a:r>
              <a:rPr lang="en-US" b="1" dirty="0" smtClean="0"/>
              <a:t>Support crossovers, multidisciplinary work</a:t>
            </a:r>
            <a:r>
              <a:rPr lang="en-US" dirty="0" smtClean="0"/>
              <a:t>, </a:t>
            </a:r>
            <a:r>
              <a:rPr lang="en-US" dirty="0" smtClean="0"/>
              <a:t>connect CCS’s </a:t>
            </a:r>
            <a:r>
              <a:rPr lang="en-US" dirty="0" smtClean="0"/>
              <a:t>with business, public </a:t>
            </a:r>
            <a:r>
              <a:rPr lang="en-US" dirty="0" smtClean="0"/>
              <a:t>and </a:t>
            </a:r>
            <a:r>
              <a:rPr lang="en-US" dirty="0" smtClean="0"/>
              <a:t>other sectors </a:t>
            </a:r>
            <a:r>
              <a:rPr lang="en-US" dirty="0" smtClean="0"/>
              <a:t>- transferring </a:t>
            </a:r>
            <a:r>
              <a:rPr lang="en-US" dirty="0"/>
              <a:t>creativity to </a:t>
            </a:r>
            <a:r>
              <a:rPr lang="en-US" dirty="0" smtClean="0"/>
              <a:t>other </a:t>
            </a:r>
            <a:r>
              <a:rPr lang="en-US" dirty="0" smtClean="0"/>
              <a:t>sectors &amp; the knowledge from other sectors to CCS.</a:t>
            </a:r>
            <a:endParaRPr lang="en-US" dirty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Development </a:t>
            </a:r>
            <a:r>
              <a:rPr lang="en-US" dirty="0"/>
              <a:t>of </a:t>
            </a:r>
            <a:r>
              <a:rPr lang="en-US" b="1" dirty="0" smtClean="0"/>
              <a:t>new projects</a:t>
            </a:r>
            <a:r>
              <a:rPr lang="en-US" b="1" dirty="0"/>
              <a:t>, products, services or processes </a:t>
            </a:r>
            <a:r>
              <a:rPr lang="en-US" dirty="0"/>
              <a:t>that are </a:t>
            </a:r>
            <a:r>
              <a:rPr lang="en-US" dirty="0" smtClean="0"/>
              <a:t>a result </a:t>
            </a:r>
            <a:r>
              <a:rPr lang="en-US" dirty="0"/>
              <a:t>of multidisciplinary cooperation between the </a:t>
            </a:r>
            <a:r>
              <a:rPr lang="en-US" dirty="0" smtClean="0"/>
              <a:t>CCS and </a:t>
            </a:r>
            <a:r>
              <a:rPr lang="en-US" dirty="0"/>
              <a:t>other </a:t>
            </a:r>
            <a:r>
              <a:rPr lang="en-US" dirty="0" smtClean="0"/>
              <a:t>sectors.</a:t>
            </a:r>
          </a:p>
          <a:p>
            <a:pPr marL="342900" indent="-342900">
              <a:buAutoNum type="arabicPeriod"/>
            </a:pPr>
            <a:endParaRPr lang="en-US" b="1" dirty="0" smtClean="0"/>
          </a:p>
          <a:p>
            <a:pPr marL="342900" indent="-342900">
              <a:buAutoNum type="arabicPeriod"/>
            </a:pPr>
            <a:r>
              <a:rPr lang="en-US" b="1" dirty="0" smtClean="0"/>
              <a:t>Higher employment </a:t>
            </a:r>
            <a:r>
              <a:rPr lang="en-US" dirty="0"/>
              <a:t>through supported projects, </a:t>
            </a:r>
            <a:r>
              <a:rPr lang="en-US" b="1" dirty="0" smtClean="0"/>
              <a:t>promoting </a:t>
            </a:r>
            <a:r>
              <a:rPr lang="en-US" b="1" dirty="0" smtClean="0"/>
              <a:t>innovation</a:t>
            </a:r>
            <a:r>
              <a:rPr lang="en-US" dirty="0" smtClean="0"/>
              <a:t>, </a:t>
            </a:r>
            <a:r>
              <a:rPr lang="en-US" b="1" dirty="0"/>
              <a:t>social progress, </a:t>
            </a:r>
            <a:r>
              <a:rPr lang="en-US" dirty="0" smtClean="0"/>
              <a:t>development </a:t>
            </a:r>
            <a:r>
              <a:rPr lang="en-US" dirty="0"/>
              <a:t>of </a:t>
            </a:r>
            <a:r>
              <a:rPr lang="en-US" dirty="0"/>
              <a:t>higher added value </a:t>
            </a:r>
            <a:r>
              <a:rPr lang="en-US" dirty="0" smtClean="0"/>
              <a:t>and socially </a:t>
            </a:r>
            <a:r>
              <a:rPr lang="en-US" dirty="0"/>
              <a:t>useful products and services, </a:t>
            </a:r>
            <a:r>
              <a:rPr lang="en-US" dirty="0" smtClean="0"/>
              <a:t>the </a:t>
            </a:r>
            <a:r>
              <a:rPr lang="en-US" dirty="0"/>
              <a:t>visibility of domestic </a:t>
            </a:r>
            <a:r>
              <a:rPr lang="en-US" dirty="0" smtClean="0"/>
              <a:t>brands. 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b="1" dirty="0" smtClean="0"/>
              <a:t>Growth </a:t>
            </a:r>
            <a:r>
              <a:rPr lang="en-US" b="1" dirty="0"/>
              <a:t>of </a:t>
            </a:r>
            <a:r>
              <a:rPr lang="en-US" b="1" dirty="0" smtClean="0"/>
              <a:t>new CCS companies, sustainable developmen</a:t>
            </a:r>
            <a:r>
              <a:rPr lang="en-US" b="1" dirty="0" smtClean="0"/>
              <a:t>t </a:t>
            </a:r>
            <a:r>
              <a:rPr lang="en-US" b="1" dirty="0" smtClean="0"/>
              <a:t>of existing, employment increase</a:t>
            </a:r>
            <a:r>
              <a:rPr lang="en-US" dirty="0" smtClean="0"/>
              <a:t>.</a:t>
            </a:r>
            <a:r>
              <a:rPr lang="sl-SI" dirty="0" smtClean="0"/>
              <a:t> </a:t>
            </a:r>
            <a:endParaRPr lang="sl-SI" dirty="0" smtClean="0"/>
          </a:p>
          <a:p>
            <a:endParaRPr lang="sl-SI" dirty="0" smtClean="0"/>
          </a:p>
          <a:p>
            <a:pPr marL="342900" indent="-342900">
              <a:buFontTx/>
              <a:buAutoNum type="arabicPeriod"/>
            </a:pPr>
            <a:r>
              <a:rPr lang="en-US" b="1" dirty="0" smtClean="0"/>
              <a:t>International cooperation</a:t>
            </a:r>
            <a:r>
              <a:rPr lang="en-US" dirty="0" smtClean="0"/>
              <a:t>, </a:t>
            </a:r>
            <a:r>
              <a:rPr lang="en-US" b="1" dirty="0" smtClean="0"/>
              <a:t>CSCs on national and international </a:t>
            </a:r>
            <a:r>
              <a:rPr lang="en-US" b="1" dirty="0"/>
              <a:t>markets.</a:t>
            </a:r>
          </a:p>
          <a:p>
            <a:pPr marL="342900" indent="-342900">
              <a:buAutoNum type="arabicPeriod"/>
            </a:pPr>
            <a:endParaRPr lang="sl-SI" dirty="0" smtClean="0"/>
          </a:p>
        </p:txBody>
      </p:sp>
    </p:spTree>
    <p:extLst>
      <p:ext uri="{BB962C8B-B14F-4D97-AF65-F5344CB8AC3E}">
        <p14:creationId xmlns:p14="http://schemas.microsoft.com/office/powerpoint/2010/main" val="3547352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80689" y="354052"/>
            <a:ext cx="73346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200" b="1" dirty="0" smtClean="0">
                <a:solidFill>
                  <a:srgbClr val="2FBEBF"/>
                </a:solidFill>
                <a:latin typeface="Arial"/>
                <a:ea typeface="MS Mincho"/>
                <a:cs typeface="Times New Roman"/>
              </a:rPr>
              <a:t>Centre For Creativity Slovenia</a:t>
            </a:r>
            <a:br>
              <a:rPr lang="sl-SI" sz="3200" b="1" dirty="0" smtClean="0">
                <a:solidFill>
                  <a:srgbClr val="2FBEBF"/>
                </a:solidFill>
                <a:latin typeface="Arial"/>
                <a:ea typeface="MS Mincho"/>
                <a:cs typeface="Times New Roman"/>
              </a:rPr>
            </a:br>
            <a:r>
              <a:rPr lang="sl-SI" sz="1600" dirty="0">
                <a:solidFill>
                  <a:srgbClr val="2FBEBF"/>
                </a:solidFill>
                <a:latin typeface="Arial"/>
                <a:ea typeface="MS Mincho"/>
                <a:cs typeface="Times New Roman"/>
              </a:rPr>
              <a:t>Operational tasks &amp; actions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36189" y="1866900"/>
            <a:ext cx="1295400" cy="1104900"/>
          </a:xfrm>
          <a:prstGeom prst="rect">
            <a:avLst/>
          </a:prstGeom>
          <a:solidFill>
            <a:srgbClr val="2FBE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200" b="1" dirty="0">
                <a:solidFill>
                  <a:schemeClr val="tx1"/>
                </a:solidFill>
              </a:rPr>
              <a:t>DEVELOPMENT OF NEW PRODUCTS </a:t>
            </a:r>
            <a:endParaRPr lang="sl-SI" sz="1200" b="1" dirty="0" smtClean="0">
              <a:solidFill>
                <a:schemeClr val="tx1"/>
              </a:solidFill>
            </a:endParaRPr>
          </a:p>
          <a:p>
            <a:pPr algn="ctr"/>
            <a:r>
              <a:rPr lang="sl-SI" sz="1200" b="1" dirty="0" smtClean="0">
                <a:solidFill>
                  <a:schemeClr val="tx1"/>
                </a:solidFill>
              </a:rPr>
              <a:t>&amp;</a:t>
            </a:r>
          </a:p>
          <a:p>
            <a:pPr algn="ctr"/>
            <a:r>
              <a:rPr lang="sl-SI" sz="1200" b="1" dirty="0" smtClean="0">
                <a:solidFill>
                  <a:schemeClr val="tx1"/>
                </a:solidFill>
              </a:rPr>
              <a:t>SERVICES</a:t>
            </a:r>
          </a:p>
        </p:txBody>
      </p:sp>
      <p:sp>
        <p:nvSpPr>
          <p:cNvPr id="5" name="Oval 4"/>
          <p:cNvSpPr/>
          <p:nvPr/>
        </p:nvSpPr>
        <p:spPr>
          <a:xfrm>
            <a:off x="2101280" y="3223472"/>
            <a:ext cx="2400300" cy="2418356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171380" y="3184779"/>
            <a:ext cx="2400300" cy="2418356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203380" y="3210772"/>
            <a:ext cx="2400300" cy="2418356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hevron 5"/>
          <p:cNvSpPr/>
          <p:nvPr/>
        </p:nvSpPr>
        <p:spPr>
          <a:xfrm>
            <a:off x="2012931" y="3985472"/>
            <a:ext cx="1891749" cy="889000"/>
          </a:xfrm>
          <a:prstGeom prst="chevron">
            <a:avLst/>
          </a:prstGeom>
          <a:solidFill>
            <a:srgbClr val="2FBEBF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smtClean="0">
                <a:solidFill>
                  <a:schemeClr val="tx1"/>
                </a:solidFill>
              </a:rPr>
              <a:t>Seed</a:t>
            </a:r>
            <a:endParaRPr lang="en-US" sz="1300">
              <a:solidFill>
                <a:schemeClr val="tx1"/>
              </a:solidFill>
            </a:endParaRPr>
          </a:p>
        </p:txBody>
      </p:sp>
      <p:sp>
        <p:nvSpPr>
          <p:cNvPr id="43" name="Chevron 42"/>
          <p:cNvSpPr/>
          <p:nvPr/>
        </p:nvSpPr>
        <p:spPr>
          <a:xfrm>
            <a:off x="3587731" y="3985472"/>
            <a:ext cx="1891749" cy="889000"/>
          </a:xfrm>
          <a:prstGeom prst="chevron">
            <a:avLst/>
          </a:prstGeom>
          <a:solidFill>
            <a:srgbClr val="2FBEBF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smtClean="0">
                <a:solidFill>
                  <a:schemeClr val="tx1"/>
                </a:solidFill>
              </a:rPr>
              <a:t>Start Up</a:t>
            </a:r>
            <a:endParaRPr lang="en-US" sz="1300">
              <a:solidFill>
                <a:schemeClr val="tx1"/>
              </a:solidFill>
            </a:endParaRPr>
          </a:p>
        </p:txBody>
      </p:sp>
      <p:sp>
        <p:nvSpPr>
          <p:cNvPr id="44" name="Chevron 43"/>
          <p:cNvSpPr/>
          <p:nvPr/>
        </p:nvSpPr>
        <p:spPr>
          <a:xfrm>
            <a:off x="5162531" y="3985472"/>
            <a:ext cx="1891749" cy="889000"/>
          </a:xfrm>
          <a:prstGeom prst="chevron">
            <a:avLst/>
          </a:prstGeom>
          <a:solidFill>
            <a:srgbClr val="2FBEBF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smtClean="0">
                <a:solidFill>
                  <a:schemeClr val="tx1"/>
                </a:solidFill>
              </a:rPr>
              <a:t>Growth</a:t>
            </a:r>
            <a:endParaRPr lang="en-US" sz="1300">
              <a:solidFill>
                <a:schemeClr val="tx1"/>
              </a:solidFill>
            </a:endParaRPr>
          </a:p>
        </p:txBody>
      </p:sp>
      <p:sp>
        <p:nvSpPr>
          <p:cNvPr id="45" name="Chevron 44"/>
          <p:cNvSpPr/>
          <p:nvPr/>
        </p:nvSpPr>
        <p:spPr>
          <a:xfrm>
            <a:off x="6724631" y="3985472"/>
            <a:ext cx="2018749" cy="889000"/>
          </a:xfrm>
          <a:prstGeom prst="chevron">
            <a:avLst/>
          </a:prstGeom>
          <a:solidFill>
            <a:srgbClr val="2FBEBF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smtClean="0">
                <a:solidFill>
                  <a:schemeClr val="tx1"/>
                </a:solidFill>
              </a:rPr>
              <a:t>Development</a:t>
            </a:r>
            <a:endParaRPr lang="en-US" sz="130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48226" y="3394725"/>
            <a:ext cx="132790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Testing of the </a:t>
            </a:r>
          </a:p>
          <a:p>
            <a:pPr algn="ctr"/>
            <a:r>
              <a:rPr lang="en-US" sz="1600" dirty="0" smtClean="0"/>
              <a:t>concept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819080" y="3421582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Start </a:t>
            </a:r>
            <a:r>
              <a:rPr lang="en-US" sz="1600" dirty="0" smtClean="0"/>
              <a:t>Up’s</a:t>
            </a:r>
            <a:endParaRPr lang="en-US" sz="1600" dirty="0" smtClean="0"/>
          </a:p>
        </p:txBody>
      </p:sp>
      <p:sp>
        <p:nvSpPr>
          <p:cNvPr id="49" name="TextBox 48"/>
          <p:cNvSpPr txBox="1"/>
          <p:nvPr/>
        </p:nvSpPr>
        <p:spPr>
          <a:xfrm>
            <a:off x="2561120" y="4692049"/>
            <a:ext cx="140706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1600" dirty="0" smtClean="0"/>
          </a:p>
          <a:p>
            <a:pPr algn="ctr"/>
            <a:r>
              <a:rPr lang="en-US" sz="1100" dirty="0" smtClean="0"/>
              <a:t>Experiment, research</a:t>
            </a:r>
          </a:p>
          <a:p>
            <a:pPr algn="ctr"/>
            <a:r>
              <a:rPr lang="en-US" sz="1100" dirty="0" smtClean="0"/>
              <a:t>New </a:t>
            </a:r>
            <a:r>
              <a:rPr lang="en-US" sz="1100" dirty="0" smtClean="0"/>
              <a:t>ideas</a:t>
            </a:r>
            <a:endParaRPr lang="en-US" sz="1100" dirty="0"/>
          </a:p>
        </p:txBody>
      </p:sp>
      <p:sp>
        <p:nvSpPr>
          <p:cNvPr id="51" name="TextBox 50"/>
          <p:cNvSpPr txBox="1"/>
          <p:nvPr/>
        </p:nvSpPr>
        <p:spPr>
          <a:xfrm>
            <a:off x="6801194" y="3412515"/>
            <a:ext cx="12283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Acceleration</a:t>
            </a:r>
            <a:endParaRPr lang="en-US" sz="1600"/>
          </a:p>
        </p:txBody>
      </p:sp>
      <p:sp>
        <p:nvSpPr>
          <p:cNvPr id="52" name="TextBox 51"/>
          <p:cNvSpPr txBox="1"/>
          <p:nvPr/>
        </p:nvSpPr>
        <p:spPr>
          <a:xfrm>
            <a:off x="4626356" y="4717449"/>
            <a:ext cx="144219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1600" dirty="0" smtClean="0"/>
          </a:p>
          <a:p>
            <a:pPr algn="ctr"/>
            <a:r>
              <a:rPr lang="en-US" sz="1100" dirty="0" smtClean="0"/>
              <a:t>Ideas</a:t>
            </a:r>
            <a:r>
              <a:rPr lang="en-US" sz="1100" dirty="0" smtClean="0"/>
              <a:t>/</a:t>
            </a:r>
            <a:r>
              <a:rPr lang="en-US" sz="1100" dirty="0" smtClean="0"/>
              <a:t>prototypes</a:t>
            </a:r>
            <a:endParaRPr lang="en-US" sz="1100" dirty="0" smtClean="0"/>
          </a:p>
          <a:p>
            <a:pPr algn="ctr"/>
            <a:r>
              <a:rPr lang="en-US" sz="1100" dirty="0" smtClean="0">
                <a:sym typeface="Wingdings"/>
              </a:rPr>
              <a:t> creating a business </a:t>
            </a:r>
            <a:endParaRPr lang="en-US" sz="1100" dirty="0"/>
          </a:p>
        </p:txBody>
      </p:sp>
      <p:sp>
        <p:nvSpPr>
          <p:cNvPr id="53" name="TextBox 52"/>
          <p:cNvSpPr txBox="1"/>
          <p:nvPr/>
        </p:nvSpPr>
        <p:spPr>
          <a:xfrm>
            <a:off x="6704923" y="4704749"/>
            <a:ext cx="153448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1600" dirty="0" smtClean="0"/>
          </a:p>
          <a:p>
            <a:pPr algn="ctr"/>
            <a:r>
              <a:rPr lang="en-US" sz="1100" dirty="0" smtClean="0"/>
              <a:t>New products/services; </a:t>
            </a:r>
          </a:p>
          <a:p>
            <a:pPr algn="ctr"/>
            <a:r>
              <a:rPr lang="en-US" sz="1100" dirty="0" smtClean="0"/>
              <a:t>new </a:t>
            </a:r>
            <a:r>
              <a:rPr lang="en-US" sz="1100" dirty="0" smtClean="0"/>
              <a:t>markets</a:t>
            </a:r>
            <a:r>
              <a:rPr lang="en-US" sz="1100" dirty="0"/>
              <a:t> </a:t>
            </a:r>
            <a:endParaRPr lang="en-US" sz="1100" dirty="0" smtClean="0"/>
          </a:p>
        </p:txBody>
      </p:sp>
      <p:sp>
        <p:nvSpPr>
          <p:cNvPr id="20" name="Rectangle 19"/>
          <p:cNvSpPr/>
          <p:nvPr/>
        </p:nvSpPr>
        <p:spPr>
          <a:xfrm>
            <a:off x="336189" y="3170365"/>
            <a:ext cx="1295400" cy="30833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/>
              <a:buChar char="•"/>
            </a:pPr>
            <a:endParaRPr lang="sl-SI" sz="1200" dirty="0">
              <a:solidFill>
                <a:srgbClr val="000000"/>
              </a:solidFill>
            </a:endParaRPr>
          </a:p>
          <a:p>
            <a:pPr marL="171450" indent="-171450">
              <a:buFont typeface="Arial"/>
              <a:buChar char="•"/>
            </a:pPr>
            <a:endParaRPr lang="sl-SI" sz="1200" dirty="0">
              <a:solidFill>
                <a:srgbClr val="000000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sl-SI" sz="1200" dirty="0">
                <a:solidFill>
                  <a:srgbClr val="000000"/>
                </a:solidFill>
              </a:rPr>
              <a:t>Preselections, matchmaking </a:t>
            </a:r>
          </a:p>
          <a:p>
            <a:pPr marL="171450" indent="-171450">
              <a:buFont typeface="Arial"/>
              <a:buChar char="•"/>
            </a:pPr>
            <a:r>
              <a:rPr lang="sl-SI" sz="1200" dirty="0" smtClean="0">
                <a:solidFill>
                  <a:srgbClr val="000000"/>
                </a:solidFill>
              </a:rPr>
              <a:t>Project </a:t>
            </a:r>
            <a:r>
              <a:rPr lang="sl-SI" sz="1200" dirty="0">
                <a:solidFill>
                  <a:srgbClr val="000000"/>
                </a:solidFill>
              </a:rPr>
              <a:t>developed </a:t>
            </a:r>
            <a:r>
              <a:rPr lang="sl-SI" sz="1200" dirty="0" smtClean="0">
                <a:solidFill>
                  <a:srgbClr val="000000"/>
                </a:solidFill>
              </a:rPr>
              <a:t>by CzK </a:t>
            </a:r>
            <a:endParaRPr lang="sl-SI" sz="1200" dirty="0">
              <a:solidFill>
                <a:srgbClr val="000000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sl-SI" sz="1200" dirty="0" smtClean="0">
                <a:solidFill>
                  <a:srgbClr val="000000"/>
                </a:solidFill>
              </a:rPr>
              <a:t>Finacnial supports</a:t>
            </a:r>
            <a:endParaRPr lang="sl-SI" sz="1200" dirty="0">
              <a:solidFill>
                <a:srgbClr val="000000"/>
              </a:solidFill>
            </a:endParaRPr>
          </a:p>
          <a:p>
            <a:pPr marL="177800" indent="-177800">
              <a:buFont typeface="Wingdings" charset="2"/>
              <a:buChar char="Ø"/>
            </a:pPr>
            <a:r>
              <a:rPr lang="sl-SI" sz="1200" b="1" dirty="0" smtClean="0">
                <a:solidFill>
                  <a:srgbClr val="000000"/>
                </a:solidFill>
              </a:rPr>
              <a:t>Concepts </a:t>
            </a:r>
            <a:r>
              <a:rPr lang="sl-SI" sz="1200" b="1" dirty="0" smtClean="0">
                <a:solidFill>
                  <a:srgbClr val="000000"/>
                </a:solidFill>
                <a:sym typeface="Wingdings"/>
              </a:rPr>
              <a:t> </a:t>
            </a:r>
            <a:endParaRPr lang="sl-SI" sz="1200" b="1" dirty="0">
              <a:solidFill>
                <a:srgbClr val="000000"/>
              </a:solidFill>
              <a:sym typeface="Wingdings"/>
            </a:endParaRPr>
          </a:p>
          <a:p>
            <a:pPr marL="177800" indent="-177800">
              <a:buFont typeface="Wingdings" charset="2"/>
              <a:buChar char="Ø"/>
            </a:pPr>
            <a:r>
              <a:rPr lang="sl-SI" sz="1200" b="1" dirty="0">
                <a:solidFill>
                  <a:srgbClr val="000000"/>
                </a:solidFill>
              </a:rPr>
              <a:t>Creative Start Ups </a:t>
            </a:r>
            <a:r>
              <a:rPr lang="sl-SI" sz="1200" b="1" dirty="0">
                <a:solidFill>
                  <a:srgbClr val="000000"/>
                </a:solidFill>
                <a:sym typeface="Wingdings"/>
              </a:rPr>
              <a:t> </a:t>
            </a:r>
          </a:p>
          <a:p>
            <a:pPr marL="177800" indent="-177800">
              <a:buFont typeface="Wingdings" charset="2"/>
              <a:buChar char="Ø"/>
            </a:pPr>
            <a:r>
              <a:rPr lang="sl-SI" sz="1200" b="1" dirty="0">
                <a:solidFill>
                  <a:srgbClr val="000000"/>
                </a:solidFill>
              </a:rPr>
              <a:t>Creative </a:t>
            </a:r>
            <a:r>
              <a:rPr lang="sl-SI" sz="1200" b="1" dirty="0" smtClean="0">
                <a:solidFill>
                  <a:srgbClr val="000000"/>
                </a:solidFill>
              </a:rPr>
              <a:t>accelerators</a:t>
            </a:r>
            <a:endParaRPr lang="sl-SI" sz="1200" dirty="0" smtClean="0">
              <a:solidFill>
                <a:srgbClr val="000000"/>
              </a:solidFill>
            </a:endParaRPr>
          </a:p>
          <a:p>
            <a:pPr marL="177800" indent="-177800">
              <a:buFont typeface="Wingdings" charset="2"/>
              <a:buChar char="Ø"/>
            </a:pPr>
            <a:endParaRPr lang="sl-SI" sz="1200" dirty="0">
              <a:solidFill>
                <a:srgbClr val="000000"/>
              </a:solidFill>
            </a:endParaRPr>
          </a:p>
          <a:p>
            <a:pPr marL="177800" indent="-177800">
              <a:buFont typeface="Wingdings" charset="2"/>
              <a:buChar char="Ø"/>
            </a:pPr>
            <a:endParaRPr lang="sl-SI" sz="1200" dirty="0" smtClean="0">
              <a:solidFill>
                <a:srgbClr val="000000"/>
              </a:solidFill>
            </a:endParaRPr>
          </a:p>
          <a:p>
            <a:pPr marL="177800" indent="-177800">
              <a:buFont typeface="Wingdings" charset="2"/>
              <a:buChar char="Ø"/>
            </a:pPr>
            <a:endParaRPr lang="sl-SI" sz="1200" dirty="0">
              <a:solidFill>
                <a:srgbClr val="000000"/>
              </a:solidFill>
            </a:endParaRPr>
          </a:p>
          <a:p>
            <a:endParaRPr lang="sl-SI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268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80689" y="354052"/>
            <a:ext cx="601381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200" b="1" dirty="0" smtClean="0">
                <a:solidFill>
                  <a:srgbClr val="2FBEBF"/>
                </a:solidFill>
                <a:latin typeface="Arial"/>
                <a:ea typeface="MS Mincho"/>
                <a:cs typeface="Times New Roman"/>
              </a:rPr>
              <a:t>Centre For Creativity Slovenia</a:t>
            </a:r>
            <a:br>
              <a:rPr lang="sl-SI" sz="3200" b="1" dirty="0" smtClean="0">
                <a:solidFill>
                  <a:srgbClr val="2FBEBF"/>
                </a:solidFill>
                <a:latin typeface="Arial"/>
                <a:ea typeface="MS Mincho"/>
                <a:cs typeface="Times New Roman"/>
              </a:rPr>
            </a:br>
            <a:r>
              <a:rPr lang="sl-SI" sz="1600" dirty="0" smtClean="0">
                <a:solidFill>
                  <a:srgbClr val="2FBEBF"/>
                </a:solidFill>
                <a:latin typeface="Arial"/>
                <a:ea typeface="MS Mincho"/>
                <a:cs typeface="Times New Roman"/>
              </a:rPr>
              <a:t>Content sections </a:t>
            </a:r>
            <a:r>
              <a:rPr lang="sl-SI" sz="1600" dirty="0" smtClean="0">
                <a:solidFill>
                  <a:srgbClr val="2FBEBF"/>
                </a:solidFill>
                <a:latin typeface="Arial"/>
                <a:ea typeface="MS Mincho"/>
                <a:cs typeface="Times New Roman"/>
                <a:sym typeface="Wingdings"/>
              </a:rPr>
              <a:t> </a:t>
            </a:r>
            <a:r>
              <a:rPr lang="sl-SI" sz="1600" dirty="0" smtClean="0">
                <a:solidFill>
                  <a:srgbClr val="2FBEBF"/>
                </a:solidFill>
                <a:latin typeface="Arial"/>
                <a:ea typeface="MS Mincho"/>
                <a:cs typeface="Times New Roman"/>
              </a:rPr>
              <a:t>Operational tasks &amp; activities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777278" y="3185298"/>
            <a:ext cx="1295400" cy="30700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indent="-171450">
              <a:buFont typeface="Arial"/>
              <a:buChar char="•"/>
            </a:pPr>
            <a:endParaRPr lang="en-GB" sz="1200" dirty="0" smtClean="0">
              <a:solidFill>
                <a:srgbClr val="000000"/>
              </a:solidFill>
            </a:endParaRPr>
          </a:p>
          <a:p>
            <a:pPr marL="171450" indent="-171450">
              <a:buFont typeface="Arial"/>
              <a:buChar char="•"/>
            </a:pPr>
            <a:endParaRPr lang="en-GB" sz="1200" dirty="0" smtClean="0">
              <a:solidFill>
                <a:srgbClr val="000000"/>
              </a:solidFill>
            </a:endParaRPr>
          </a:p>
          <a:p>
            <a:pPr marL="171450" indent="-171450">
              <a:buFont typeface="Arial"/>
              <a:buChar char="•"/>
            </a:pPr>
            <a:endParaRPr lang="en-GB" sz="1200" dirty="0" smtClean="0">
              <a:solidFill>
                <a:srgbClr val="000000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GB" sz="1200" dirty="0" smtClean="0">
                <a:solidFill>
                  <a:srgbClr val="000000"/>
                </a:solidFill>
              </a:rPr>
              <a:t>Annual trainings</a:t>
            </a:r>
          </a:p>
          <a:p>
            <a:pPr marL="171450" indent="-171450">
              <a:buFont typeface="Arial"/>
              <a:buChar char="•"/>
            </a:pPr>
            <a:r>
              <a:rPr lang="en-GB" sz="1200" dirty="0" smtClean="0">
                <a:solidFill>
                  <a:srgbClr val="000000"/>
                </a:solidFill>
              </a:rPr>
              <a:t>Educational modules,  conferences</a:t>
            </a:r>
            <a:r>
              <a:rPr lang="en-GB" sz="1200" dirty="0" smtClean="0">
                <a:solidFill>
                  <a:srgbClr val="000000"/>
                </a:solidFill>
              </a:rPr>
              <a:t>,</a:t>
            </a:r>
            <a:br>
              <a:rPr lang="en-GB" sz="1200" dirty="0" smtClean="0">
                <a:solidFill>
                  <a:srgbClr val="000000"/>
                </a:solidFill>
              </a:rPr>
            </a:br>
            <a:r>
              <a:rPr lang="en-GB" sz="1200" dirty="0" smtClean="0">
                <a:solidFill>
                  <a:srgbClr val="000000"/>
                </a:solidFill>
              </a:rPr>
              <a:t>mentoring,</a:t>
            </a:r>
            <a:br>
              <a:rPr lang="en-GB" sz="1200" dirty="0" smtClean="0">
                <a:solidFill>
                  <a:srgbClr val="000000"/>
                </a:solidFill>
              </a:rPr>
            </a:br>
            <a:r>
              <a:rPr lang="en-GB" sz="1200" dirty="0" smtClean="0">
                <a:solidFill>
                  <a:srgbClr val="000000"/>
                </a:solidFill>
              </a:rPr>
              <a:t>creative management modules;  training for future local trainers ...</a:t>
            </a:r>
            <a:br>
              <a:rPr lang="en-GB" sz="1200" dirty="0" smtClean="0">
                <a:solidFill>
                  <a:srgbClr val="000000"/>
                </a:solidFill>
              </a:rPr>
            </a:br>
            <a:endParaRPr lang="en-GB" sz="1200" dirty="0" smtClean="0">
              <a:solidFill>
                <a:srgbClr val="000000"/>
              </a:solidFill>
            </a:endParaRPr>
          </a:p>
          <a:p>
            <a:pPr marL="171450" indent="-171450">
              <a:buFont typeface="Arial"/>
              <a:buChar char="•"/>
            </a:pPr>
            <a:endParaRPr lang="en-GB" sz="1200" dirty="0" smtClean="0">
              <a:solidFill>
                <a:srgbClr val="000000"/>
              </a:solidFill>
            </a:endParaRPr>
          </a:p>
          <a:p>
            <a:pPr lvl="0"/>
            <a:endParaRPr lang="en-GB" sz="1200" dirty="0" smtClean="0">
              <a:solidFill>
                <a:srgbClr val="000000"/>
              </a:solidFill>
            </a:endParaRPr>
          </a:p>
          <a:p>
            <a:pPr lvl="0"/>
            <a:endParaRPr lang="en-GB" sz="1200" dirty="0" smtClean="0">
              <a:solidFill>
                <a:srgbClr val="000000"/>
              </a:solidFill>
            </a:endParaRPr>
          </a:p>
          <a:p>
            <a:pPr lvl="0"/>
            <a:endParaRPr lang="en-GB" sz="1200" dirty="0" smtClean="0">
              <a:solidFill>
                <a:srgbClr val="000000"/>
              </a:solidFill>
            </a:endParaRPr>
          </a:p>
          <a:p>
            <a:pPr lvl="0"/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31789" y="3185298"/>
            <a:ext cx="1295400" cy="30700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200" dirty="0" smtClean="0">
              <a:solidFill>
                <a:srgbClr val="000000"/>
              </a:solidFill>
            </a:endParaRPr>
          </a:p>
          <a:p>
            <a:pPr marL="88900" indent="-88900">
              <a:buFont typeface="Arial"/>
              <a:buChar char="•"/>
            </a:pPr>
            <a:endParaRPr lang="en-US" sz="1200" dirty="0" smtClean="0">
              <a:solidFill>
                <a:srgbClr val="000000"/>
              </a:solidFill>
            </a:endParaRPr>
          </a:p>
          <a:p>
            <a:pPr marL="88900" indent="-88900">
              <a:buFont typeface="Arial"/>
              <a:buChar char="•"/>
            </a:pPr>
            <a:endParaRPr lang="en-US" sz="1200" dirty="0" smtClean="0">
              <a:solidFill>
                <a:srgbClr val="000000"/>
              </a:solidFill>
            </a:endParaRPr>
          </a:p>
          <a:p>
            <a:pPr marL="88900" indent="-88900"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</a:rPr>
              <a:t>Presentations abroad (</a:t>
            </a:r>
            <a:r>
              <a:rPr lang="en-US" sz="1200" dirty="0" smtClean="0">
                <a:solidFill>
                  <a:srgbClr val="000000"/>
                </a:solidFill>
              </a:rPr>
              <a:t>exhibitions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smtClean="0">
                <a:solidFill>
                  <a:srgbClr val="000000"/>
                </a:solidFill>
              </a:rPr>
              <a:t>.</a:t>
            </a:r>
            <a:r>
              <a:rPr lang="en-US" sz="1200" dirty="0" smtClean="0">
                <a:solidFill>
                  <a:srgbClr val="000000"/>
                </a:solidFill>
              </a:rPr>
              <a:t>..</a:t>
            </a:r>
            <a:r>
              <a:rPr lang="en-US" sz="1200" dirty="0" smtClean="0">
                <a:solidFill>
                  <a:srgbClr val="000000"/>
                </a:solidFill>
              </a:rPr>
              <a:t>)</a:t>
            </a:r>
          </a:p>
          <a:p>
            <a:pPr marL="88900" indent="-88900"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</a:rPr>
              <a:t>International projects</a:t>
            </a:r>
          </a:p>
          <a:p>
            <a:pPr marL="88900" indent="-88900"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</a:rPr>
              <a:t>National </a:t>
            </a:r>
            <a:r>
              <a:rPr lang="en-US" sz="1200" dirty="0" smtClean="0">
                <a:solidFill>
                  <a:srgbClr val="000000"/>
                </a:solidFill>
              </a:rPr>
              <a:t>events (creative networking's, presentations</a:t>
            </a:r>
            <a:r>
              <a:rPr lang="en-US" sz="1200" dirty="0" smtClean="0">
                <a:solidFill>
                  <a:srgbClr val="000000"/>
                </a:solidFill>
              </a:rPr>
              <a:t>)</a:t>
            </a:r>
          </a:p>
          <a:p>
            <a:pPr marL="88900" indent="-88900">
              <a:buFont typeface="Arial"/>
              <a:buChar char="•"/>
            </a:pPr>
            <a:endParaRPr lang="en-US" sz="1200" dirty="0">
              <a:solidFill>
                <a:srgbClr val="000000"/>
              </a:solidFill>
            </a:endParaRPr>
          </a:p>
          <a:p>
            <a:pPr marL="88900" indent="-88900">
              <a:buFont typeface="Arial"/>
              <a:buChar char="•"/>
            </a:pPr>
            <a:endParaRPr lang="en-US" sz="1200" dirty="0" smtClean="0">
              <a:solidFill>
                <a:srgbClr val="000000"/>
              </a:solidFill>
            </a:endParaRPr>
          </a:p>
          <a:p>
            <a:pPr marL="88900" indent="-88900">
              <a:buFont typeface="Arial"/>
              <a:buChar char="•"/>
            </a:pPr>
            <a:endParaRPr lang="en-US" sz="1200" dirty="0">
              <a:solidFill>
                <a:srgbClr val="000000"/>
              </a:solidFill>
            </a:endParaRPr>
          </a:p>
          <a:p>
            <a:pPr marL="88900" indent="-88900">
              <a:buFont typeface="Arial"/>
              <a:buChar char="•"/>
            </a:pPr>
            <a:endParaRPr lang="en-US" sz="1200" dirty="0" smtClean="0">
              <a:solidFill>
                <a:srgbClr val="000000"/>
              </a:solidFill>
            </a:endParaRPr>
          </a:p>
          <a:p>
            <a:pPr marL="88900" indent="-88900">
              <a:buFont typeface="Arial"/>
              <a:buChar char="•"/>
            </a:pPr>
            <a:endParaRPr lang="en-US" sz="1200" dirty="0" smtClean="0">
              <a:solidFill>
                <a:srgbClr val="000000"/>
              </a:solidFill>
            </a:endParaRPr>
          </a:p>
          <a:p>
            <a:pPr marL="88900" indent="-88900">
              <a:buFont typeface="Arial"/>
              <a:buChar char="•"/>
            </a:pPr>
            <a:endParaRPr lang="en-US" sz="1200" dirty="0" smtClean="0">
              <a:solidFill>
                <a:srgbClr val="000000"/>
              </a:solidFill>
            </a:endParaRPr>
          </a:p>
          <a:p>
            <a:pPr marL="88900" indent="-88900">
              <a:buFont typeface="Arial"/>
              <a:buChar char="•"/>
            </a:pPr>
            <a:endParaRPr lang="en-US" sz="1200" dirty="0" smtClean="0">
              <a:solidFill>
                <a:srgbClr val="000000"/>
              </a:solidFill>
            </a:endParaRPr>
          </a:p>
          <a:p>
            <a:pPr lvl="0"/>
            <a:endParaRPr lang="en-US" sz="1200" dirty="0" smtClean="0">
              <a:solidFill>
                <a:srgbClr val="000000"/>
              </a:solidFill>
            </a:endParaRPr>
          </a:p>
          <a:p>
            <a:pPr lvl="0"/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72878" y="3170365"/>
            <a:ext cx="1295400" cy="30700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200" dirty="0" smtClean="0">
              <a:solidFill>
                <a:srgbClr val="000000"/>
              </a:solidFill>
            </a:endParaRPr>
          </a:p>
          <a:p>
            <a:pPr marL="88900" indent="-88900">
              <a:buFont typeface="Arial"/>
              <a:buChar char="•"/>
            </a:pPr>
            <a:endParaRPr lang="en-US" sz="1200" dirty="0" smtClean="0">
              <a:solidFill>
                <a:srgbClr val="000000"/>
              </a:solidFill>
            </a:endParaRPr>
          </a:p>
          <a:p>
            <a:pPr marL="88900" indent="-88900">
              <a:buFont typeface="Arial"/>
              <a:buChar char="•"/>
            </a:pPr>
            <a:endParaRPr lang="en-US" sz="1200" dirty="0" smtClean="0">
              <a:solidFill>
                <a:srgbClr val="000000"/>
              </a:solidFill>
            </a:endParaRPr>
          </a:p>
          <a:p>
            <a:pPr marL="88900" indent="-88900">
              <a:buFont typeface="Arial"/>
              <a:buChar char="•"/>
            </a:pPr>
            <a:endParaRPr lang="en-US" sz="1200" dirty="0" smtClean="0">
              <a:solidFill>
                <a:srgbClr val="000000"/>
              </a:solidFill>
            </a:endParaRPr>
          </a:p>
          <a:p>
            <a:pPr marL="88900" indent="-88900"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</a:rPr>
              <a:t>Consultancy to the selected projects in </a:t>
            </a:r>
            <a:r>
              <a:rPr lang="en-US" sz="1200" dirty="0" err="1" smtClean="0">
                <a:solidFill>
                  <a:srgbClr val="000000"/>
                </a:solidFill>
              </a:rPr>
              <a:t>CzK</a:t>
            </a:r>
            <a:r>
              <a:rPr lang="en-US" sz="1200" dirty="0" smtClean="0">
                <a:solidFill>
                  <a:srgbClr val="000000"/>
                </a:solidFill>
              </a:rPr>
              <a:t>;</a:t>
            </a:r>
          </a:p>
          <a:p>
            <a:pPr marL="88900" indent="-88900"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</a:rPr>
              <a:t>Research </a:t>
            </a:r>
            <a:r>
              <a:rPr lang="en-US" sz="1200" dirty="0" smtClean="0">
                <a:solidFill>
                  <a:srgbClr val="000000"/>
                </a:solidFill>
              </a:rPr>
              <a:t>/ market analysis/toolkits</a:t>
            </a:r>
          </a:p>
          <a:p>
            <a:pPr marL="88900" indent="-88900"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</a:rPr>
              <a:t>Support to national </a:t>
            </a:r>
            <a:r>
              <a:rPr lang="en-US" sz="1200" dirty="0" smtClean="0">
                <a:solidFill>
                  <a:srgbClr val="000000"/>
                </a:solidFill>
              </a:rPr>
              <a:t>policy making</a:t>
            </a:r>
          </a:p>
          <a:p>
            <a:pPr marL="88900" indent="-88900">
              <a:buFont typeface="Arial"/>
              <a:buChar char="•"/>
            </a:pPr>
            <a:endParaRPr lang="en-US" sz="1200" dirty="0">
              <a:solidFill>
                <a:srgbClr val="000000"/>
              </a:solidFill>
            </a:endParaRPr>
          </a:p>
          <a:p>
            <a:pPr marL="88900" indent="-88900">
              <a:buFont typeface="Arial"/>
              <a:buChar char="•"/>
            </a:pPr>
            <a:endParaRPr lang="en-US" sz="1200" dirty="0" smtClean="0">
              <a:solidFill>
                <a:srgbClr val="000000"/>
              </a:solidFill>
            </a:endParaRPr>
          </a:p>
          <a:p>
            <a:pPr marL="88900" indent="-88900">
              <a:buFont typeface="Arial"/>
              <a:buChar char="•"/>
            </a:pPr>
            <a:endParaRPr lang="en-US" sz="1200" dirty="0">
              <a:solidFill>
                <a:srgbClr val="000000"/>
              </a:solidFill>
            </a:endParaRPr>
          </a:p>
          <a:p>
            <a:pPr marL="88900" indent="-88900">
              <a:buFont typeface="Arial"/>
              <a:buChar char="•"/>
            </a:pPr>
            <a:endParaRPr lang="en-US" sz="1200" dirty="0" smtClean="0">
              <a:solidFill>
                <a:srgbClr val="000000"/>
              </a:solidFill>
            </a:endParaRPr>
          </a:p>
          <a:p>
            <a:pPr marL="88900" indent="-88900">
              <a:buFont typeface="Arial"/>
              <a:buChar char="•"/>
            </a:pPr>
            <a:endParaRPr lang="en-US" sz="1200" dirty="0" smtClean="0">
              <a:solidFill>
                <a:srgbClr val="000000"/>
              </a:solidFill>
            </a:endParaRPr>
          </a:p>
          <a:p>
            <a:endParaRPr lang="en-US" sz="1200" dirty="0" smtClean="0">
              <a:solidFill>
                <a:srgbClr val="000000"/>
              </a:solidFill>
            </a:endParaRPr>
          </a:p>
          <a:p>
            <a:pPr marL="88900" indent="-88900">
              <a:buFont typeface="Arial"/>
              <a:buChar char="•"/>
            </a:pPr>
            <a:endParaRPr lang="en-US" sz="1200" dirty="0" smtClean="0">
              <a:solidFill>
                <a:srgbClr val="000000"/>
              </a:solidFill>
            </a:endParaRPr>
          </a:p>
          <a:p>
            <a:pPr marL="88900" indent="-88900">
              <a:buFont typeface="Arial"/>
              <a:buChar char="•"/>
            </a:pPr>
            <a:endParaRPr lang="en-US" sz="1200" dirty="0" smtClean="0">
              <a:solidFill>
                <a:srgbClr val="000000"/>
              </a:solidFill>
            </a:endParaRPr>
          </a:p>
          <a:p>
            <a:pPr lvl="0"/>
            <a:endParaRPr lang="en-US" sz="1200" dirty="0" smtClean="0">
              <a:solidFill>
                <a:srgbClr val="000000"/>
              </a:solidFill>
            </a:endParaRPr>
          </a:p>
          <a:p>
            <a:pPr lvl="0"/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13967" y="3170365"/>
            <a:ext cx="1295400" cy="30700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200" dirty="0" smtClean="0">
              <a:solidFill>
                <a:srgbClr val="000000"/>
              </a:solidFill>
            </a:endParaRPr>
          </a:p>
          <a:p>
            <a:pPr marL="88900" indent="-88900">
              <a:buFont typeface="Arial"/>
              <a:buChar char="•"/>
            </a:pPr>
            <a:endParaRPr lang="en-US" sz="1200" dirty="0" smtClean="0">
              <a:solidFill>
                <a:srgbClr val="000000"/>
              </a:solidFill>
            </a:endParaRPr>
          </a:p>
          <a:p>
            <a:pPr marL="88900" indent="-88900">
              <a:buFont typeface="Arial"/>
              <a:buChar char="•"/>
            </a:pPr>
            <a:endParaRPr lang="en-US" sz="1200" dirty="0" smtClean="0">
              <a:solidFill>
                <a:srgbClr val="000000"/>
              </a:solidFill>
            </a:endParaRPr>
          </a:p>
          <a:p>
            <a:pPr marL="88900" indent="-88900"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</a:rPr>
              <a:t>Common CCS online platform - </a:t>
            </a:r>
            <a:r>
              <a:rPr lang="en-US" sz="1200" dirty="0" smtClean="0">
                <a:solidFill>
                  <a:srgbClr val="000000"/>
                </a:solidFill>
              </a:rPr>
              <a:t> database </a:t>
            </a:r>
            <a:r>
              <a:rPr lang="en-US" sz="1200" dirty="0" smtClean="0">
                <a:solidFill>
                  <a:srgbClr val="000000"/>
                </a:solidFill>
              </a:rPr>
              <a:t>and information platform</a:t>
            </a:r>
          </a:p>
          <a:p>
            <a:pPr marL="88900" indent="-88900"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</a:rPr>
              <a:t>Support for online development, sales of products and services CCS</a:t>
            </a:r>
          </a:p>
          <a:p>
            <a:pPr marL="88900" indent="-88900">
              <a:buFont typeface="Arial"/>
              <a:buChar char="•"/>
            </a:pPr>
            <a:endParaRPr lang="en-US" sz="1200" dirty="0" smtClean="0">
              <a:solidFill>
                <a:srgbClr val="000000"/>
              </a:solidFill>
            </a:endParaRPr>
          </a:p>
          <a:p>
            <a:pPr marL="88900" indent="-88900">
              <a:buFont typeface="Arial"/>
              <a:buChar char="•"/>
            </a:pPr>
            <a:endParaRPr lang="en-US" sz="1200" dirty="0" smtClean="0">
              <a:solidFill>
                <a:srgbClr val="000000"/>
              </a:solidFill>
            </a:endParaRPr>
          </a:p>
          <a:p>
            <a:pPr marL="88900" indent="-88900">
              <a:buFont typeface="Arial"/>
              <a:buChar char="•"/>
            </a:pPr>
            <a:endParaRPr lang="en-US" sz="1200" dirty="0" smtClean="0">
              <a:solidFill>
                <a:srgbClr val="000000"/>
              </a:solidFill>
            </a:endParaRPr>
          </a:p>
          <a:p>
            <a:pPr marL="88900" indent="-88900">
              <a:buFont typeface="Arial"/>
              <a:buChar char="•"/>
            </a:pPr>
            <a:endParaRPr lang="en-US" sz="1200" dirty="0" smtClean="0">
              <a:solidFill>
                <a:srgbClr val="000000"/>
              </a:solidFill>
            </a:endParaRPr>
          </a:p>
          <a:p>
            <a:pPr marL="88900" indent="-88900">
              <a:buFont typeface="Arial"/>
              <a:buChar char="•"/>
            </a:pPr>
            <a:endParaRPr lang="en-US" sz="1200" dirty="0" smtClean="0">
              <a:solidFill>
                <a:srgbClr val="000000"/>
              </a:solidFill>
            </a:endParaRPr>
          </a:p>
          <a:p>
            <a:pPr lvl="0"/>
            <a:endParaRPr lang="en-US" sz="1200" dirty="0" smtClean="0">
              <a:solidFill>
                <a:srgbClr val="000000"/>
              </a:solidFill>
            </a:endParaRPr>
          </a:p>
          <a:p>
            <a:pPr lvl="0"/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555056" y="3170365"/>
            <a:ext cx="1295400" cy="30700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200" dirty="0" smtClean="0">
              <a:solidFill>
                <a:srgbClr val="000000"/>
              </a:solidFill>
            </a:endParaRPr>
          </a:p>
          <a:p>
            <a:pPr marL="88900" indent="-88900">
              <a:buFont typeface="Arial"/>
              <a:buChar char="•"/>
            </a:pPr>
            <a:endParaRPr lang="en-US" sz="1200" dirty="0" smtClean="0">
              <a:solidFill>
                <a:srgbClr val="000000"/>
              </a:solidFill>
            </a:endParaRPr>
          </a:p>
          <a:p>
            <a:pPr marL="88900" indent="-88900">
              <a:buFont typeface="Arial"/>
              <a:buChar char="•"/>
            </a:pPr>
            <a:endParaRPr lang="en-US" sz="1200" dirty="0" smtClean="0">
              <a:solidFill>
                <a:srgbClr val="000000"/>
              </a:solidFill>
            </a:endParaRPr>
          </a:p>
          <a:p>
            <a:r>
              <a:rPr lang="en-US" sz="1200" dirty="0" smtClean="0">
                <a:solidFill>
                  <a:srgbClr val="000000"/>
                </a:solidFill>
              </a:rPr>
              <a:t> </a:t>
            </a:r>
          </a:p>
          <a:p>
            <a:pPr marL="88900" indent="-88900">
              <a:buFont typeface="Arial"/>
              <a:buChar char="•"/>
            </a:pPr>
            <a:endParaRPr lang="en-US" sz="1200" dirty="0" smtClean="0">
              <a:solidFill>
                <a:srgbClr val="000000"/>
              </a:solidFill>
            </a:endParaRPr>
          </a:p>
          <a:p>
            <a:pPr marL="88900" indent="-88900">
              <a:buFont typeface="Arial"/>
              <a:buChar char="•"/>
            </a:pPr>
            <a:endParaRPr lang="en-US" sz="1200" dirty="0" smtClean="0">
              <a:solidFill>
                <a:srgbClr val="000000"/>
              </a:solidFill>
            </a:endParaRPr>
          </a:p>
          <a:p>
            <a:pPr marL="88900" indent="-88900">
              <a:buFont typeface="Arial"/>
              <a:buChar char="•"/>
            </a:pPr>
            <a:endParaRPr lang="en-US" sz="1200" dirty="0" smtClean="0">
              <a:solidFill>
                <a:srgbClr val="000000"/>
              </a:solidFill>
            </a:endParaRPr>
          </a:p>
          <a:p>
            <a:pPr marL="88900" indent="-88900"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</a:rPr>
              <a:t>National and international promotion </a:t>
            </a:r>
            <a:r>
              <a:rPr lang="en-US" sz="1200" dirty="0" smtClean="0">
                <a:solidFill>
                  <a:srgbClr val="000000"/>
                </a:solidFill>
              </a:rPr>
              <a:t>(PR, advertising, social media, e-bulletin ...)</a:t>
            </a:r>
            <a:endParaRPr lang="en-US" sz="1200" dirty="0" smtClean="0">
              <a:solidFill>
                <a:srgbClr val="000000"/>
              </a:solidFill>
            </a:endParaRPr>
          </a:p>
          <a:p>
            <a:pPr marL="88900" indent="-88900"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</a:rPr>
              <a:t>Presentation of results at events </a:t>
            </a:r>
            <a:r>
              <a:rPr lang="en-US" sz="1200" dirty="0" smtClean="0">
                <a:solidFill>
                  <a:srgbClr val="000000"/>
                </a:solidFill>
              </a:rPr>
              <a:t>and </a:t>
            </a:r>
            <a:r>
              <a:rPr lang="en-US" sz="1200" dirty="0" smtClean="0">
                <a:solidFill>
                  <a:srgbClr val="000000"/>
                </a:solidFill>
              </a:rPr>
              <a:t>exhibitions</a:t>
            </a:r>
          </a:p>
          <a:p>
            <a:endParaRPr lang="en-US" sz="1200" dirty="0" smtClean="0">
              <a:solidFill>
                <a:srgbClr val="000000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  <a:p>
            <a:endParaRPr lang="en-US" sz="1200" dirty="0" smtClean="0">
              <a:solidFill>
                <a:srgbClr val="000000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  <a:p>
            <a:endParaRPr lang="en-US" sz="1200" dirty="0" smtClean="0">
              <a:solidFill>
                <a:srgbClr val="000000"/>
              </a:solidFill>
            </a:endParaRPr>
          </a:p>
          <a:p>
            <a:pPr marL="88900" indent="-88900">
              <a:buFont typeface="Arial"/>
              <a:buChar char="•"/>
            </a:pPr>
            <a:endParaRPr lang="en-US" sz="1200" dirty="0" smtClean="0">
              <a:solidFill>
                <a:srgbClr val="000000"/>
              </a:solidFill>
            </a:endParaRPr>
          </a:p>
          <a:p>
            <a:pPr marL="88900" indent="-88900">
              <a:buFont typeface="Arial"/>
              <a:buChar char="•"/>
            </a:pPr>
            <a:endParaRPr lang="en-US" sz="1200" dirty="0" smtClean="0">
              <a:solidFill>
                <a:srgbClr val="000000"/>
              </a:solidFill>
            </a:endParaRPr>
          </a:p>
          <a:p>
            <a:pPr marL="88900" indent="-88900">
              <a:buFont typeface="Arial"/>
              <a:buChar char="•"/>
            </a:pPr>
            <a:endParaRPr lang="en-US" sz="1200" dirty="0" smtClean="0">
              <a:solidFill>
                <a:srgbClr val="000000"/>
              </a:solidFill>
            </a:endParaRPr>
          </a:p>
          <a:p>
            <a:pPr marL="88900" indent="-88900">
              <a:buFont typeface="Arial"/>
              <a:buChar char="•"/>
            </a:pPr>
            <a:endParaRPr lang="en-US" sz="1200" dirty="0" smtClean="0">
              <a:solidFill>
                <a:srgbClr val="000000"/>
              </a:solidFill>
            </a:endParaRPr>
          </a:p>
          <a:p>
            <a:pPr marL="88900" indent="-88900">
              <a:buFont typeface="Arial"/>
              <a:buChar char="•"/>
            </a:pPr>
            <a:endParaRPr lang="en-US" sz="1200" dirty="0" smtClean="0">
              <a:solidFill>
                <a:srgbClr val="000000"/>
              </a:solidFill>
            </a:endParaRPr>
          </a:p>
          <a:p>
            <a:pPr marL="88900" indent="-88900">
              <a:buFont typeface="Arial"/>
              <a:buChar char="•"/>
            </a:pPr>
            <a:endParaRPr lang="en-US" sz="1200" dirty="0" smtClean="0">
              <a:solidFill>
                <a:srgbClr val="000000"/>
              </a:solidFill>
            </a:endParaRPr>
          </a:p>
          <a:p>
            <a:pPr lvl="0"/>
            <a:endParaRPr lang="en-US" sz="1200" dirty="0" smtClean="0">
              <a:solidFill>
                <a:srgbClr val="000000"/>
              </a:solidFill>
            </a:endParaRPr>
          </a:p>
          <a:p>
            <a:pPr lvl="0"/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36189" y="1866900"/>
            <a:ext cx="1295400" cy="1104900"/>
          </a:xfrm>
          <a:prstGeom prst="rect">
            <a:avLst/>
          </a:prstGeom>
          <a:solidFill>
            <a:srgbClr val="2FBE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200" b="1" dirty="0">
                <a:solidFill>
                  <a:schemeClr val="tx1"/>
                </a:solidFill>
              </a:rPr>
              <a:t>DEVELOPMENT OF NEW PRODUCTS </a:t>
            </a:r>
            <a:endParaRPr lang="sl-SI" sz="1200" b="1" dirty="0" smtClean="0">
              <a:solidFill>
                <a:schemeClr val="tx1"/>
              </a:solidFill>
            </a:endParaRPr>
          </a:p>
          <a:p>
            <a:pPr algn="ctr"/>
            <a:r>
              <a:rPr lang="sl-SI" sz="1200" b="1" dirty="0" smtClean="0">
                <a:solidFill>
                  <a:schemeClr val="tx1"/>
                </a:solidFill>
              </a:rPr>
              <a:t>&amp;</a:t>
            </a:r>
          </a:p>
          <a:p>
            <a:pPr algn="ctr"/>
            <a:r>
              <a:rPr lang="sl-SI" sz="1200" b="1" dirty="0" smtClean="0">
                <a:solidFill>
                  <a:schemeClr val="tx1"/>
                </a:solidFill>
              </a:rPr>
              <a:t>SERVICES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777278" y="1866900"/>
            <a:ext cx="1295400" cy="1104900"/>
          </a:xfrm>
          <a:prstGeom prst="rect">
            <a:avLst/>
          </a:prstGeom>
          <a:solidFill>
            <a:srgbClr val="2FBE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sl-SI" sz="1200" b="1" dirty="0">
                <a:solidFill>
                  <a:schemeClr val="tx1"/>
                </a:solidFill>
              </a:rPr>
              <a:t>EDUCATION </a:t>
            </a:r>
            <a:endParaRPr lang="sl-SI" sz="1200" b="1" dirty="0" smtClean="0">
              <a:solidFill>
                <a:schemeClr val="tx1"/>
              </a:solidFill>
            </a:endParaRPr>
          </a:p>
          <a:p>
            <a:pPr algn="ctr">
              <a:spcAft>
                <a:spcPts val="0"/>
              </a:spcAft>
            </a:pPr>
            <a:r>
              <a:rPr lang="sl-SI" sz="1200" b="1" dirty="0" smtClean="0">
                <a:solidFill>
                  <a:schemeClr val="tx1"/>
                </a:solidFill>
              </a:rPr>
              <a:t>&amp;</a:t>
            </a:r>
          </a:p>
          <a:p>
            <a:pPr algn="ctr">
              <a:spcAft>
                <a:spcPts val="0"/>
              </a:spcAft>
            </a:pPr>
            <a:r>
              <a:rPr lang="sl-SI" sz="1200" b="1" dirty="0" smtClean="0">
                <a:solidFill>
                  <a:schemeClr val="tx1"/>
                </a:solidFill>
              </a:rPr>
              <a:t>MENTORING</a:t>
            </a:r>
          </a:p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225078" y="1866900"/>
            <a:ext cx="1295400" cy="1104900"/>
          </a:xfrm>
          <a:prstGeom prst="rect">
            <a:avLst/>
          </a:prstGeom>
          <a:solidFill>
            <a:srgbClr val="2FBE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sl-SI" sz="1200" b="1" dirty="0" smtClean="0">
                <a:solidFill>
                  <a:schemeClr val="tx1"/>
                </a:solidFill>
              </a:rPr>
              <a:t>NETWORKING</a:t>
            </a:r>
            <a:endParaRPr lang="sl-SI" sz="1200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672878" y="1866900"/>
            <a:ext cx="1295400" cy="1104900"/>
          </a:xfrm>
          <a:prstGeom prst="rect">
            <a:avLst/>
          </a:prstGeom>
          <a:solidFill>
            <a:srgbClr val="2FBE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200" b="1" cap="all" dirty="0" smtClean="0">
                <a:solidFill>
                  <a:schemeClr val="tx1"/>
                </a:solidFill>
              </a:rPr>
              <a:t>Consulting, Research</a:t>
            </a:r>
            <a:r>
              <a:rPr lang="sl-SI" sz="1200" b="1" dirty="0" smtClean="0">
                <a:solidFill>
                  <a:schemeClr val="tx1"/>
                </a:solidFill>
              </a:rPr>
              <a:t> </a:t>
            </a:r>
            <a:endParaRPr lang="sl-SI" sz="1200" b="1" dirty="0" smtClean="0">
              <a:solidFill>
                <a:schemeClr val="tx1"/>
              </a:solidFill>
            </a:endParaRPr>
          </a:p>
          <a:p>
            <a:pPr algn="ctr"/>
            <a:r>
              <a:rPr lang="sl-SI" sz="1200" b="1" cap="all" dirty="0" smtClean="0">
                <a:solidFill>
                  <a:schemeClr val="tx1"/>
                </a:solidFill>
              </a:rPr>
              <a:t>&amp; </a:t>
            </a:r>
          </a:p>
          <a:p>
            <a:pPr algn="ctr"/>
            <a:r>
              <a:rPr lang="sl-SI" sz="1200" b="1" cap="all" dirty="0" smtClean="0">
                <a:solidFill>
                  <a:schemeClr val="tx1"/>
                </a:solidFill>
              </a:rPr>
              <a:t>analysis</a:t>
            </a:r>
            <a:endParaRPr lang="sl-SI" sz="1200" b="1" cap="all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113967" y="1866900"/>
            <a:ext cx="1295400" cy="1104900"/>
          </a:xfrm>
          <a:prstGeom prst="rect">
            <a:avLst/>
          </a:prstGeom>
          <a:solidFill>
            <a:srgbClr val="2FBE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sl-SI" sz="1200" b="1" dirty="0" smtClean="0">
                <a:solidFill>
                  <a:schemeClr val="tx1"/>
                </a:solidFill>
              </a:rPr>
              <a:t>DIGITAL </a:t>
            </a:r>
            <a:endParaRPr lang="sl-SI" sz="1200" b="1" dirty="0" smtClean="0">
              <a:solidFill>
                <a:schemeClr val="tx1"/>
              </a:solidFill>
            </a:endParaRPr>
          </a:p>
          <a:p>
            <a:pPr algn="ctr">
              <a:spcAft>
                <a:spcPts val="0"/>
              </a:spcAft>
            </a:pPr>
            <a:r>
              <a:rPr lang="sl-SI" sz="1200" b="1" dirty="0" smtClean="0">
                <a:solidFill>
                  <a:schemeClr val="tx1"/>
                </a:solidFill>
              </a:rPr>
              <a:t>SERVICES </a:t>
            </a:r>
          </a:p>
          <a:p>
            <a:pPr algn="ctr">
              <a:spcAft>
                <a:spcPts val="0"/>
              </a:spcAft>
            </a:pPr>
            <a:r>
              <a:rPr lang="sl-SI" sz="1200" b="1" dirty="0" smtClean="0">
                <a:solidFill>
                  <a:schemeClr val="tx1"/>
                </a:solidFill>
              </a:rPr>
              <a:t>&amp; </a:t>
            </a:r>
          </a:p>
          <a:p>
            <a:pPr algn="ctr">
              <a:spcAft>
                <a:spcPts val="0"/>
              </a:spcAft>
            </a:pPr>
            <a:r>
              <a:rPr lang="sl-SI" sz="1200" b="1" dirty="0" smtClean="0">
                <a:solidFill>
                  <a:schemeClr val="tx1"/>
                </a:solidFill>
              </a:rPr>
              <a:t>PRODUCTS</a:t>
            </a:r>
            <a:endParaRPr lang="sl-SI" sz="1200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561767" y="1866900"/>
            <a:ext cx="1295400" cy="1104900"/>
          </a:xfrm>
          <a:prstGeom prst="rect">
            <a:avLst/>
          </a:prstGeom>
          <a:solidFill>
            <a:srgbClr val="2FBE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sl-SI" sz="1200" b="1" dirty="0" smtClean="0">
                <a:solidFill>
                  <a:schemeClr val="tx1"/>
                </a:solidFill>
              </a:rPr>
              <a:t>COMMUNICATI</a:t>
            </a:r>
          </a:p>
          <a:p>
            <a:pPr algn="ctr">
              <a:spcAft>
                <a:spcPts val="0"/>
              </a:spcAft>
            </a:pPr>
            <a:r>
              <a:rPr lang="sl-SI" sz="1200" b="1" dirty="0" smtClean="0">
                <a:solidFill>
                  <a:schemeClr val="tx1"/>
                </a:solidFill>
              </a:rPr>
              <a:t>&amp; </a:t>
            </a:r>
          </a:p>
          <a:p>
            <a:pPr algn="ctr">
              <a:spcAft>
                <a:spcPts val="0"/>
              </a:spcAft>
            </a:pPr>
            <a:r>
              <a:rPr lang="sl-SI" sz="1200" b="1" dirty="0" smtClean="0">
                <a:solidFill>
                  <a:schemeClr val="tx1"/>
                </a:solidFill>
              </a:rPr>
              <a:t>PROMOTION</a:t>
            </a:r>
            <a:endParaRPr lang="sl-SI" sz="1200" dirty="0">
              <a:solidFill>
                <a:schemeClr val="tx1"/>
              </a:solidFill>
              <a:ea typeface="MS Mincho"/>
              <a:cs typeface="Times New Rom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36189" y="3182472"/>
            <a:ext cx="1295400" cy="30833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/>
              <a:buChar char="•"/>
            </a:pPr>
            <a:endParaRPr lang="sl-SI" sz="1200" dirty="0">
              <a:solidFill>
                <a:srgbClr val="000000"/>
              </a:solidFill>
            </a:endParaRPr>
          </a:p>
          <a:p>
            <a:pPr marL="171450" indent="-171450">
              <a:buFont typeface="Arial"/>
              <a:buChar char="•"/>
            </a:pPr>
            <a:endParaRPr lang="sl-SI" sz="1200" dirty="0">
              <a:solidFill>
                <a:srgbClr val="000000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sl-SI" sz="1200" dirty="0">
                <a:solidFill>
                  <a:srgbClr val="000000"/>
                </a:solidFill>
              </a:rPr>
              <a:t>Preselections, matchmaking </a:t>
            </a:r>
          </a:p>
          <a:p>
            <a:pPr marL="171450" indent="-171450">
              <a:buFont typeface="Arial"/>
              <a:buChar char="•"/>
            </a:pPr>
            <a:r>
              <a:rPr lang="sl-SI" sz="1200" dirty="0" smtClean="0">
                <a:solidFill>
                  <a:srgbClr val="000000"/>
                </a:solidFill>
              </a:rPr>
              <a:t>Project </a:t>
            </a:r>
            <a:r>
              <a:rPr lang="sl-SI" sz="1200" dirty="0">
                <a:solidFill>
                  <a:srgbClr val="000000"/>
                </a:solidFill>
              </a:rPr>
              <a:t>developed </a:t>
            </a:r>
            <a:r>
              <a:rPr lang="sl-SI" sz="1200" dirty="0" smtClean="0">
                <a:solidFill>
                  <a:srgbClr val="000000"/>
                </a:solidFill>
              </a:rPr>
              <a:t>by CzK </a:t>
            </a:r>
            <a:endParaRPr lang="sl-SI" sz="1200" dirty="0">
              <a:solidFill>
                <a:srgbClr val="000000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sl-SI" sz="1200" dirty="0" smtClean="0">
                <a:solidFill>
                  <a:srgbClr val="000000"/>
                </a:solidFill>
              </a:rPr>
              <a:t>Finacnial supports</a:t>
            </a:r>
            <a:endParaRPr lang="sl-SI" sz="1200" dirty="0">
              <a:solidFill>
                <a:srgbClr val="000000"/>
              </a:solidFill>
            </a:endParaRPr>
          </a:p>
          <a:p>
            <a:pPr marL="177800" indent="-177800">
              <a:buFont typeface="Wingdings" charset="2"/>
              <a:buChar char="Ø"/>
            </a:pPr>
            <a:r>
              <a:rPr lang="sl-SI" sz="1200" b="1" dirty="0" smtClean="0">
                <a:solidFill>
                  <a:srgbClr val="000000"/>
                </a:solidFill>
              </a:rPr>
              <a:t>Concepts </a:t>
            </a:r>
            <a:r>
              <a:rPr lang="sl-SI" sz="1200" b="1" dirty="0" smtClean="0">
                <a:solidFill>
                  <a:srgbClr val="000000"/>
                </a:solidFill>
                <a:sym typeface="Wingdings"/>
              </a:rPr>
              <a:t> </a:t>
            </a:r>
            <a:endParaRPr lang="sl-SI" sz="1200" b="1" dirty="0">
              <a:solidFill>
                <a:srgbClr val="000000"/>
              </a:solidFill>
              <a:sym typeface="Wingdings"/>
            </a:endParaRPr>
          </a:p>
          <a:p>
            <a:pPr marL="177800" indent="-177800">
              <a:buFont typeface="Wingdings" charset="2"/>
              <a:buChar char="Ø"/>
            </a:pPr>
            <a:r>
              <a:rPr lang="sl-SI" sz="1200" b="1" dirty="0">
                <a:solidFill>
                  <a:srgbClr val="000000"/>
                </a:solidFill>
              </a:rPr>
              <a:t>Creative Start Ups </a:t>
            </a:r>
            <a:r>
              <a:rPr lang="sl-SI" sz="1200" b="1" dirty="0">
                <a:solidFill>
                  <a:srgbClr val="000000"/>
                </a:solidFill>
                <a:sym typeface="Wingdings"/>
              </a:rPr>
              <a:t> </a:t>
            </a:r>
          </a:p>
          <a:p>
            <a:pPr marL="177800" indent="-177800">
              <a:buFont typeface="Wingdings" charset="2"/>
              <a:buChar char="Ø"/>
            </a:pPr>
            <a:r>
              <a:rPr lang="sl-SI" sz="1200" b="1" dirty="0">
                <a:solidFill>
                  <a:srgbClr val="000000"/>
                </a:solidFill>
              </a:rPr>
              <a:t>Creative </a:t>
            </a:r>
            <a:r>
              <a:rPr lang="sl-SI" sz="1200" b="1" dirty="0" smtClean="0">
                <a:solidFill>
                  <a:srgbClr val="000000"/>
                </a:solidFill>
              </a:rPr>
              <a:t>accelerators</a:t>
            </a:r>
            <a:endParaRPr lang="sl-SI" sz="1200" dirty="0" smtClean="0">
              <a:solidFill>
                <a:srgbClr val="000000"/>
              </a:solidFill>
            </a:endParaRPr>
          </a:p>
          <a:p>
            <a:pPr marL="177800" indent="-177800">
              <a:buFont typeface="Wingdings" charset="2"/>
              <a:buChar char="Ø"/>
            </a:pPr>
            <a:endParaRPr lang="sl-SI" sz="1200" dirty="0">
              <a:solidFill>
                <a:srgbClr val="000000"/>
              </a:solidFill>
            </a:endParaRPr>
          </a:p>
          <a:p>
            <a:pPr marL="177800" indent="-177800">
              <a:buFont typeface="Wingdings" charset="2"/>
              <a:buChar char="Ø"/>
            </a:pPr>
            <a:endParaRPr lang="sl-SI" sz="1200" dirty="0" smtClean="0">
              <a:solidFill>
                <a:srgbClr val="000000"/>
              </a:solidFill>
            </a:endParaRPr>
          </a:p>
          <a:p>
            <a:pPr marL="177800" indent="-177800">
              <a:buFont typeface="Wingdings" charset="2"/>
              <a:buChar char="Ø"/>
            </a:pPr>
            <a:endParaRPr lang="sl-SI" sz="1200" dirty="0">
              <a:solidFill>
                <a:srgbClr val="000000"/>
              </a:solidFill>
            </a:endParaRPr>
          </a:p>
          <a:p>
            <a:endParaRPr lang="sl-SI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31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16" grpId="0" animBg="1"/>
      <p:bldP spid="18" grpId="0" animBg="1"/>
      <p:bldP spid="19" grpId="0" animBg="1"/>
      <p:bldP spid="19" grpId="1" animBg="1"/>
      <p:bldP spid="33" grpId="0" animBg="1"/>
      <p:bldP spid="34" grpId="0" animBg="1"/>
      <p:bldP spid="35" grpId="0" animBg="1"/>
      <p:bldP spid="36" grpId="0" animBg="1"/>
      <p:bldP spid="37" grpId="0" animBg="1"/>
      <p:bldP spid="37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2087563"/>
            <a:ext cx="7950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2FBEBF"/>
                </a:solidFill>
              </a:rPr>
              <a:t>Cultural and creative sectors (CCS) </a:t>
            </a:r>
            <a:r>
              <a:rPr lang="en-US" dirty="0" smtClean="0">
                <a:solidFill>
                  <a:srgbClr val="2FBEBF"/>
                </a:solidFill>
              </a:rPr>
              <a:t>– </a:t>
            </a:r>
            <a:r>
              <a:rPr lang="en-US" dirty="0"/>
              <a:t>architecture; design &amp; visual arts, archives, libraries, cultural heritage; books &amp; press; cultural education; advertising; music; performing arts &amp; artistic creation; radio &amp; TV; software &amp; games; as well as video &amp; film </a:t>
            </a:r>
            <a:r>
              <a:rPr lang="mr-IN" dirty="0"/>
              <a:t>…</a:t>
            </a:r>
            <a:endParaRPr lang="en-US" dirty="0"/>
          </a:p>
          <a:p>
            <a:endParaRPr lang="en-US" b="1" dirty="0" smtClean="0">
              <a:solidFill>
                <a:srgbClr val="2FBEBF"/>
              </a:solidFill>
            </a:endParaRPr>
          </a:p>
          <a:p>
            <a:r>
              <a:rPr lang="en-US" b="1" dirty="0" smtClean="0">
                <a:solidFill>
                  <a:srgbClr val="2FBEBF"/>
                </a:solidFill>
              </a:rPr>
              <a:t>Other </a:t>
            </a:r>
            <a:r>
              <a:rPr lang="en-US" b="1" dirty="0" smtClean="0">
                <a:solidFill>
                  <a:srgbClr val="2FBEBF"/>
                </a:solidFill>
              </a:rPr>
              <a:t>stakeholders </a:t>
            </a:r>
            <a:r>
              <a:rPr lang="en-US" dirty="0" smtClean="0">
                <a:solidFill>
                  <a:srgbClr val="2FBEBF"/>
                </a:solidFill>
              </a:rPr>
              <a:t>– </a:t>
            </a:r>
            <a:r>
              <a:rPr lang="en-US" dirty="0" smtClean="0"/>
              <a:t>public sector, non profit, private sector, </a:t>
            </a:r>
            <a:r>
              <a:rPr lang="en-US" dirty="0" smtClean="0"/>
              <a:t>education</a:t>
            </a:r>
            <a:r>
              <a:rPr lang="en-US" dirty="0" smtClean="0"/>
              <a:t>, NGO</a:t>
            </a:r>
            <a:r>
              <a:rPr lang="en-US" dirty="0"/>
              <a:t>, private organizations; freelance cultural workers; micro, small and medium-sized enterprises (MSME) and the public </a:t>
            </a:r>
            <a:r>
              <a:rPr lang="en-US" dirty="0" smtClean="0"/>
              <a:t>sector. </a:t>
            </a:r>
            <a:r>
              <a:rPr lang="en-US" dirty="0" smtClean="0"/>
              <a:t>government</a:t>
            </a:r>
            <a:r>
              <a:rPr lang="en-US" dirty="0" smtClean="0"/>
              <a:t>/decision makers/ministries, municipalities, science, education/universities, regional development agencies, technological parks; SME, business incubators, traditional industry, industry associations, chambers of commerce, service and manufacturing companies; enterprise funds … Fields of health, social, science, tourism, financial institutions, IT, robotics, computer; international organizations and partners … </a:t>
            </a:r>
          </a:p>
          <a:p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780689" y="354052"/>
            <a:ext cx="601381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200" b="1" dirty="0" smtClean="0">
                <a:solidFill>
                  <a:srgbClr val="2FBEBF"/>
                </a:solidFill>
                <a:latin typeface="Arial"/>
                <a:ea typeface="MS Mincho"/>
                <a:cs typeface="Times New Roman"/>
              </a:rPr>
              <a:t>Centre For Creativity </a:t>
            </a:r>
            <a:br>
              <a:rPr lang="sl-SI" sz="3200" b="1" dirty="0" smtClean="0">
                <a:solidFill>
                  <a:srgbClr val="2FBEBF"/>
                </a:solidFill>
                <a:latin typeface="Arial"/>
                <a:ea typeface="MS Mincho"/>
                <a:cs typeface="Times New Roman"/>
              </a:rPr>
            </a:br>
            <a:r>
              <a:rPr lang="sl-SI" sz="1600" dirty="0" smtClean="0">
                <a:solidFill>
                  <a:srgbClr val="2FBEBF"/>
                </a:solidFill>
                <a:latin typeface="Arial"/>
                <a:ea typeface="MS Mincho"/>
                <a:cs typeface="Times New Roman"/>
              </a:rPr>
              <a:t>Crossowers</a:t>
            </a:r>
            <a:endParaRPr lang="sl-SI" sz="1600" dirty="0" smtClean="0">
              <a:solidFill>
                <a:srgbClr val="2FBEBF"/>
              </a:solidFill>
              <a:latin typeface="Arial"/>
              <a:ea typeface="MS Mincho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6450" y="1507926"/>
            <a:ext cx="1295400" cy="346274"/>
          </a:xfrm>
          <a:prstGeom prst="rect">
            <a:avLst/>
          </a:prstGeom>
          <a:solidFill>
            <a:srgbClr val="2FBE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200" b="1" dirty="0" smtClean="0">
                <a:solidFill>
                  <a:schemeClr val="tx1"/>
                </a:solidFill>
              </a:rPr>
              <a:t>Regional</a:t>
            </a:r>
          </a:p>
        </p:txBody>
      </p:sp>
      <p:sp>
        <p:nvSpPr>
          <p:cNvPr id="5" name="Rectangle 4"/>
          <p:cNvSpPr/>
          <p:nvPr/>
        </p:nvSpPr>
        <p:spPr>
          <a:xfrm>
            <a:off x="2178050" y="1507926"/>
            <a:ext cx="1295400" cy="346274"/>
          </a:xfrm>
          <a:prstGeom prst="rect">
            <a:avLst/>
          </a:prstGeom>
          <a:solidFill>
            <a:srgbClr val="2FBE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200" b="1" dirty="0" smtClean="0">
                <a:solidFill>
                  <a:schemeClr val="tx1"/>
                </a:solidFill>
              </a:rPr>
              <a:t>National</a:t>
            </a:r>
          </a:p>
        </p:txBody>
      </p:sp>
      <p:sp>
        <p:nvSpPr>
          <p:cNvPr id="6" name="Rectangle 5"/>
          <p:cNvSpPr/>
          <p:nvPr/>
        </p:nvSpPr>
        <p:spPr>
          <a:xfrm>
            <a:off x="3575050" y="1507926"/>
            <a:ext cx="1295400" cy="346274"/>
          </a:xfrm>
          <a:prstGeom prst="rect">
            <a:avLst/>
          </a:prstGeom>
          <a:solidFill>
            <a:srgbClr val="2FBE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200" b="1" dirty="0" smtClean="0">
                <a:solidFill>
                  <a:schemeClr val="tx1"/>
                </a:solidFill>
              </a:rPr>
              <a:t>International</a:t>
            </a:r>
          </a:p>
        </p:txBody>
      </p:sp>
    </p:spTree>
    <p:extLst>
      <p:ext uri="{BB962C8B-B14F-4D97-AF65-F5344CB8AC3E}">
        <p14:creationId xmlns:p14="http://schemas.microsoft.com/office/powerpoint/2010/main" val="4223717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267"/>
          <a:stretch/>
        </p:blipFill>
        <p:spPr bwMode="auto">
          <a:xfrm>
            <a:off x="383043" y="67550"/>
            <a:ext cx="2940825" cy="66333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543300" y="5024735"/>
            <a:ext cx="54864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r>
              <a:rPr lang="en-US" sz="1600" dirty="0" smtClean="0">
                <a:latin typeface="Calibri"/>
                <a:cs typeface="Calibri"/>
              </a:rPr>
              <a:t> </a:t>
            </a:r>
          </a:p>
          <a:p>
            <a:endParaRPr lang="en-US" sz="1600" dirty="0" smtClean="0">
              <a:latin typeface="Calibri"/>
              <a:cs typeface="Calibri"/>
            </a:endParaRPr>
          </a:p>
          <a:p>
            <a:endParaRPr lang="en-US" dirty="0"/>
          </a:p>
          <a:p>
            <a:endParaRPr lang="en-US" sz="1200" dirty="0"/>
          </a:p>
          <a:p>
            <a:r>
              <a:rPr lang="en-US" sz="1200" dirty="0" err="1" smtClean="0"/>
              <a:t>www.mao.si</a:t>
            </a:r>
            <a:r>
              <a:rPr lang="en-US" sz="1200" dirty="0" smtClean="0"/>
              <a:t>   I   </a:t>
            </a:r>
            <a:r>
              <a:rPr lang="en-US" sz="1200" dirty="0" err="1" smtClean="0"/>
              <a:t>www.bio.si</a:t>
            </a:r>
            <a:r>
              <a:rPr lang="en-US" sz="1200" dirty="0" smtClean="0"/>
              <a:t>   I   </a:t>
            </a:r>
            <a:r>
              <a:rPr lang="en-US" sz="1200" dirty="0" err="1" smtClean="0"/>
              <a:t>www.futurearchitectureplatform.org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6" name="Picture 5" descr="Untitled-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65" r="50887"/>
          <a:stretch/>
        </p:blipFill>
        <p:spPr>
          <a:xfrm>
            <a:off x="3298468" y="2597910"/>
            <a:ext cx="5280785" cy="2270765"/>
          </a:xfrm>
          <a:prstGeom prst="rect">
            <a:avLst/>
          </a:prstGeom>
        </p:spPr>
      </p:pic>
      <p:pic>
        <p:nvPicPr>
          <p:cNvPr id="7" name="Picture 6" descr="Untitled-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6" t="46475"/>
          <a:stretch/>
        </p:blipFill>
        <p:spPr>
          <a:xfrm>
            <a:off x="7111946" y="305816"/>
            <a:ext cx="1753162" cy="801614"/>
          </a:xfrm>
          <a:prstGeom prst="rect">
            <a:avLst/>
          </a:prstGeom>
        </p:spPr>
      </p:pic>
      <p:pic>
        <p:nvPicPr>
          <p:cNvPr id="8" name="Picture 7" descr="Untitled-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2859" r="55415" b="43617"/>
          <a:stretch/>
        </p:blipFill>
        <p:spPr>
          <a:xfrm>
            <a:off x="5448300" y="338067"/>
            <a:ext cx="1558698" cy="80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2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80689" y="354052"/>
            <a:ext cx="73346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200" b="1" dirty="0" smtClean="0">
                <a:solidFill>
                  <a:srgbClr val="2FBEBF"/>
                </a:solidFill>
                <a:latin typeface="Arial"/>
                <a:ea typeface="MS Mincho"/>
                <a:cs typeface="Times New Roman"/>
              </a:rPr>
              <a:t>Centre For Creativity Slovenia</a:t>
            </a:r>
            <a:br>
              <a:rPr lang="sl-SI" sz="3200" b="1" dirty="0" smtClean="0">
                <a:solidFill>
                  <a:srgbClr val="2FBEBF"/>
                </a:solidFill>
                <a:latin typeface="Arial"/>
                <a:ea typeface="MS Mincho"/>
                <a:cs typeface="Times New Roman"/>
              </a:rPr>
            </a:br>
            <a:r>
              <a:rPr lang="sl-SI" sz="1600" dirty="0">
                <a:solidFill>
                  <a:srgbClr val="2FBEBF"/>
                </a:solidFill>
                <a:latin typeface="Arial"/>
                <a:ea typeface="MS Mincho"/>
                <a:cs typeface="Times New Roman"/>
              </a:rPr>
              <a:t>Operational tasks &amp; actions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36189" y="1866900"/>
            <a:ext cx="1295400" cy="1104900"/>
          </a:xfrm>
          <a:prstGeom prst="rect">
            <a:avLst/>
          </a:prstGeom>
          <a:solidFill>
            <a:srgbClr val="2FBE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200" b="1" dirty="0">
                <a:solidFill>
                  <a:schemeClr val="tx1"/>
                </a:solidFill>
              </a:rPr>
              <a:t>DEVELOPMENT OF NEW PRODUCTS </a:t>
            </a:r>
            <a:endParaRPr lang="sl-SI" sz="1200" b="1" dirty="0" smtClean="0">
              <a:solidFill>
                <a:schemeClr val="tx1"/>
              </a:solidFill>
            </a:endParaRPr>
          </a:p>
          <a:p>
            <a:pPr algn="ctr"/>
            <a:r>
              <a:rPr lang="sl-SI" sz="1200" b="1" dirty="0" smtClean="0">
                <a:solidFill>
                  <a:schemeClr val="tx1"/>
                </a:solidFill>
              </a:rPr>
              <a:t>&amp;</a:t>
            </a:r>
          </a:p>
          <a:p>
            <a:pPr algn="ctr"/>
            <a:r>
              <a:rPr lang="sl-SI" sz="1200" b="1" dirty="0" smtClean="0">
                <a:solidFill>
                  <a:schemeClr val="tx1"/>
                </a:solidFill>
              </a:rPr>
              <a:t>SERVICES</a:t>
            </a:r>
          </a:p>
        </p:txBody>
      </p:sp>
      <p:sp>
        <p:nvSpPr>
          <p:cNvPr id="5" name="Oval 4"/>
          <p:cNvSpPr/>
          <p:nvPr/>
        </p:nvSpPr>
        <p:spPr>
          <a:xfrm>
            <a:off x="2101280" y="3223472"/>
            <a:ext cx="2400300" cy="2418356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171380" y="3184779"/>
            <a:ext cx="2400300" cy="2418356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203380" y="3210772"/>
            <a:ext cx="2400300" cy="2418356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hevron 5"/>
          <p:cNvSpPr/>
          <p:nvPr/>
        </p:nvSpPr>
        <p:spPr>
          <a:xfrm>
            <a:off x="2012931" y="3985472"/>
            <a:ext cx="1891749" cy="889000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smtClean="0">
                <a:solidFill>
                  <a:schemeClr val="tx1"/>
                </a:solidFill>
              </a:rPr>
              <a:t>Seed</a:t>
            </a:r>
            <a:endParaRPr lang="en-US" sz="1300">
              <a:solidFill>
                <a:schemeClr val="tx1"/>
              </a:solidFill>
            </a:endParaRPr>
          </a:p>
        </p:txBody>
      </p:sp>
      <p:sp>
        <p:nvSpPr>
          <p:cNvPr id="43" name="Chevron 42"/>
          <p:cNvSpPr/>
          <p:nvPr/>
        </p:nvSpPr>
        <p:spPr>
          <a:xfrm>
            <a:off x="3587731" y="3985472"/>
            <a:ext cx="1891749" cy="889000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smtClean="0">
                <a:solidFill>
                  <a:schemeClr val="tx1"/>
                </a:solidFill>
              </a:rPr>
              <a:t>Start Up</a:t>
            </a:r>
            <a:endParaRPr lang="en-US" sz="1300">
              <a:solidFill>
                <a:schemeClr val="tx1"/>
              </a:solidFill>
            </a:endParaRPr>
          </a:p>
        </p:txBody>
      </p:sp>
      <p:sp>
        <p:nvSpPr>
          <p:cNvPr id="44" name="Chevron 43"/>
          <p:cNvSpPr/>
          <p:nvPr/>
        </p:nvSpPr>
        <p:spPr>
          <a:xfrm>
            <a:off x="5162531" y="3985472"/>
            <a:ext cx="1891749" cy="889000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smtClean="0">
                <a:solidFill>
                  <a:schemeClr val="tx1"/>
                </a:solidFill>
              </a:rPr>
              <a:t>Growth</a:t>
            </a:r>
            <a:endParaRPr lang="en-US" sz="1300">
              <a:solidFill>
                <a:schemeClr val="tx1"/>
              </a:solidFill>
            </a:endParaRPr>
          </a:p>
        </p:txBody>
      </p:sp>
      <p:sp>
        <p:nvSpPr>
          <p:cNvPr id="45" name="Chevron 44"/>
          <p:cNvSpPr/>
          <p:nvPr/>
        </p:nvSpPr>
        <p:spPr>
          <a:xfrm>
            <a:off x="6724631" y="3985472"/>
            <a:ext cx="2018749" cy="889000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smtClean="0">
                <a:solidFill>
                  <a:schemeClr val="tx1"/>
                </a:solidFill>
              </a:rPr>
              <a:t>Development</a:t>
            </a:r>
            <a:endParaRPr lang="en-US" sz="130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48226" y="3394725"/>
            <a:ext cx="132790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Testing of the </a:t>
            </a:r>
          </a:p>
          <a:p>
            <a:pPr algn="ctr"/>
            <a:r>
              <a:rPr lang="en-US" sz="1600" dirty="0" smtClean="0"/>
              <a:t>concept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819080" y="3421582"/>
            <a:ext cx="872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Start Up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561120" y="4692049"/>
            <a:ext cx="140706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1600" dirty="0" smtClean="0"/>
          </a:p>
          <a:p>
            <a:pPr algn="ctr"/>
            <a:r>
              <a:rPr lang="en-US" sz="1100" dirty="0" smtClean="0"/>
              <a:t>Experiment, research</a:t>
            </a:r>
          </a:p>
          <a:p>
            <a:pPr algn="ctr"/>
            <a:r>
              <a:rPr lang="en-US" sz="1100" dirty="0" smtClean="0"/>
              <a:t>New </a:t>
            </a:r>
            <a:r>
              <a:rPr lang="en-US" sz="1100" dirty="0" smtClean="0"/>
              <a:t>ideas</a:t>
            </a:r>
            <a:endParaRPr lang="en-US" sz="1100" dirty="0"/>
          </a:p>
        </p:txBody>
      </p:sp>
      <p:sp>
        <p:nvSpPr>
          <p:cNvPr id="51" name="TextBox 50"/>
          <p:cNvSpPr txBox="1"/>
          <p:nvPr/>
        </p:nvSpPr>
        <p:spPr>
          <a:xfrm>
            <a:off x="6801194" y="3412515"/>
            <a:ext cx="12283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Acceleration</a:t>
            </a:r>
            <a:endParaRPr lang="en-US" sz="1600"/>
          </a:p>
        </p:txBody>
      </p:sp>
      <p:sp>
        <p:nvSpPr>
          <p:cNvPr id="52" name="TextBox 51"/>
          <p:cNvSpPr txBox="1"/>
          <p:nvPr/>
        </p:nvSpPr>
        <p:spPr>
          <a:xfrm>
            <a:off x="4626356" y="4717449"/>
            <a:ext cx="144219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1600" dirty="0" smtClean="0"/>
          </a:p>
          <a:p>
            <a:pPr algn="ctr"/>
            <a:r>
              <a:rPr lang="en-US" sz="1100" dirty="0" smtClean="0"/>
              <a:t>Ideas</a:t>
            </a:r>
            <a:r>
              <a:rPr lang="en-US" sz="1100" dirty="0" smtClean="0"/>
              <a:t>/</a:t>
            </a:r>
            <a:r>
              <a:rPr lang="en-US" sz="1100" dirty="0" smtClean="0"/>
              <a:t>prototypes</a:t>
            </a:r>
            <a:endParaRPr lang="en-US" sz="1100" dirty="0" smtClean="0"/>
          </a:p>
          <a:p>
            <a:pPr algn="ctr"/>
            <a:r>
              <a:rPr lang="en-US" sz="1100" dirty="0" smtClean="0">
                <a:sym typeface="Wingdings"/>
              </a:rPr>
              <a:t> creating a business </a:t>
            </a:r>
            <a:endParaRPr lang="en-US" sz="1100" dirty="0"/>
          </a:p>
        </p:txBody>
      </p:sp>
      <p:sp>
        <p:nvSpPr>
          <p:cNvPr id="53" name="TextBox 52"/>
          <p:cNvSpPr txBox="1"/>
          <p:nvPr/>
        </p:nvSpPr>
        <p:spPr>
          <a:xfrm>
            <a:off x="6704923" y="4704749"/>
            <a:ext cx="153448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1600" dirty="0" smtClean="0"/>
          </a:p>
          <a:p>
            <a:pPr algn="ctr"/>
            <a:r>
              <a:rPr lang="en-US" sz="1100" dirty="0" smtClean="0"/>
              <a:t>New products/services; </a:t>
            </a:r>
          </a:p>
          <a:p>
            <a:pPr algn="ctr"/>
            <a:r>
              <a:rPr lang="en-US" sz="1100" dirty="0" smtClean="0"/>
              <a:t>new </a:t>
            </a:r>
            <a:r>
              <a:rPr lang="en-US" sz="1100" dirty="0" smtClean="0"/>
              <a:t>markets</a:t>
            </a:r>
            <a:r>
              <a:rPr lang="en-US" sz="1100" dirty="0"/>
              <a:t> </a:t>
            </a:r>
            <a:endParaRPr lang="en-US" sz="1100" dirty="0" smtClean="0"/>
          </a:p>
        </p:txBody>
      </p:sp>
      <p:sp>
        <p:nvSpPr>
          <p:cNvPr id="20" name="Rectangle 19"/>
          <p:cNvSpPr/>
          <p:nvPr/>
        </p:nvSpPr>
        <p:spPr>
          <a:xfrm>
            <a:off x="336189" y="3170365"/>
            <a:ext cx="1295400" cy="30833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/>
              <a:buChar char="•"/>
            </a:pPr>
            <a:endParaRPr lang="sl-SI" sz="1200" dirty="0">
              <a:solidFill>
                <a:srgbClr val="000000"/>
              </a:solidFill>
            </a:endParaRPr>
          </a:p>
          <a:p>
            <a:pPr marL="171450" indent="-171450">
              <a:buFont typeface="Arial"/>
              <a:buChar char="•"/>
            </a:pPr>
            <a:endParaRPr lang="sl-SI" sz="1200" dirty="0">
              <a:solidFill>
                <a:srgbClr val="000000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sl-SI" sz="1200" dirty="0">
                <a:solidFill>
                  <a:srgbClr val="000000"/>
                </a:solidFill>
              </a:rPr>
              <a:t>Project developed </a:t>
            </a:r>
            <a:r>
              <a:rPr lang="sl-SI" sz="1200" dirty="0" smtClean="0">
                <a:solidFill>
                  <a:srgbClr val="000000"/>
                </a:solidFill>
              </a:rPr>
              <a:t>by CzK </a:t>
            </a:r>
            <a:endParaRPr lang="sl-SI" sz="1200" dirty="0">
              <a:solidFill>
                <a:srgbClr val="000000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sl-SI" sz="1200" dirty="0" smtClean="0">
                <a:solidFill>
                  <a:srgbClr val="000000"/>
                </a:solidFill>
              </a:rPr>
              <a:t>Preselections, matchmaking </a:t>
            </a:r>
            <a:endParaRPr lang="sl-SI" sz="1200" dirty="0">
              <a:solidFill>
                <a:srgbClr val="000000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sl-SI" sz="1200" dirty="0">
                <a:solidFill>
                  <a:srgbClr val="000000"/>
                </a:solidFill>
              </a:rPr>
              <a:t>Public funding </a:t>
            </a:r>
          </a:p>
          <a:p>
            <a:pPr marL="177800" indent="-177800">
              <a:buFont typeface="Wingdings" charset="2"/>
              <a:buChar char="Ø"/>
            </a:pPr>
            <a:r>
              <a:rPr lang="sl-SI" sz="1200" b="1" dirty="0">
                <a:solidFill>
                  <a:srgbClr val="000000"/>
                </a:solidFill>
              </a:rPr>
              <a:t>Experiments, concepts </a:t>
            </a:r>
            <a:r>
              <a:rPr lang="sl-SI" sz="1200" b="1" dirty="0">
                <a:solidFill>
                  <a:srgbClr val="000000"/>
                </a:solidFill>
                <a:sym typeface="Wingdings"/>
              </a:rPr>
              <a:t> </a:t>
            </a:r>
          </a:p>
          <a:p>
            <a:pPr marL="177800" indent="-177800">
              <a:buFont typeface="Wingdings" charset="2"/>
              <a:buChar char="Ø"/>
            </a:pPr>
            <a:r>
              <a:rPr lang="sl-SI" sz="1200" b="1" dirty="0">
                <a:solidFill>
                  <a:srgbClr val="000000"/>
                </a:solidFill>
              </a:rPr>
              <a:t>Creative Start Ups </a:t>
            </a:r>
            <a:r>
              <a:rPr lang="sl-SI" sz="1200" b="1" dirty="0">
                <a:solidFill>
                  <a:srgbClr val="000000"/>
                </a:solidFill>
                <a:sym typeface="Wingdings"/>
              </a:rPr>
              <a:t> </a:t>
            </a:r>
          </a:p>
          <a:p>
            <a:pPr marL="177800" indent="-177800">
              <a:buFont typeface="Wingdings" charset="2"/>
              <a:buChar char="Ø"/>
            </a:pPr>
            <a:r>
              <a:rPr lang="sl-SI" sz="1200" b="1" dirty="0">
                <a:solidFill>
                  <a:srgbClr val="000000"/>
                </a:solidFill>
              </a:rPr>
              <a:t>Creative </a:t>
            </a:r>
            <a:r>
              <a:rPr lang="sl-SI" sz="1200" b="1" dirty="0" smtClean="0">
                <a:solidFill>
                  <a:srgbClr val="000000"/>
                </a:solidFill>
              </a:rPr>
              <a:t>accelerators</a:t>
            </a:r>
            <a:endParaRPr lang="sl-SI" sz="1200" dirty="0" smtClean="0">
              <a:solidFill>
                <a:srgbClr val="000000"/>
              </a:solidFill>
            </a:endParaRPr>
          </a:p>
          <a:p>
            <a:pPr marL="177800" indent="-177800">
              <a:buFont typeface="Wingdings" charset="2"/>
              <a:buChar char="Ø"/>
            </a:pPr>
            <a:endParaRPr lang="sl-SI" sz="1200" dirty="0">
              <a:solidFill>
                <a:srgbClr val="000000"/>
              </a:solidFill>
            </a:endParaRPr>
          </a:p>
          <a:p>
            <a:pPr marL="177800" indent="-177800">
              <a:buFont typeface="Wingdings" charset="2"/>
              <a:buChar char="Ø"/>
            </a:pPr>
            <a:endParaRPr lang="sl-SI" sz="1200" dirty="0" smtClean="0">
              <a:solidFill>
                <a:srgbClr val="000000"/>
              </a:solidFill>
            </a:endParaRPr>
          </a:p>
          <a:p>
            <a:pPr marL="177800" indent="-177800">
              <a:buFont typeface="Wingdings" charset="2"/>
              <a:buChar char="Ø"/>
            </a:pPr>
            <a:endParaRPr lang="sl-SI" sz="1200" dirty="0">
              <a:solidFill>
                <a:srgbClr val="000000"/>
              </a:solidFill>
            </a:endParaRPr>
          </a:p>
          <a:p>
            <a:endParaRPr lang="sl-SI" sz="1200" dirty="0">
              <a:solidFill>
                <a:srgbClr val="000000"/>
              </a:solidFill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1956056" y="1734977"/>
            <a:ext cx="6997444" cy="673100"/>
          </a:xfrm>
          <a:prstGeom prst="rightArrow">
            <a:avLst/>
          </a:prstGeom>
          <a:solidFill>
            <a:srgbClr val="33CC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1600" dirty="0" smtClean="0">
                <a:solidFill>
                  <a:schemeClr val="tx1"/>
                </a:solidFill>
              </a:rPr>
              <a:t>Project developed </a:t>
            </a:r>
            <a:r>
              <a:rPr lang="sl-SI" sz="1600" dirty="0">
                <a:solidFill>
                  <a:schemeClr val="tx1"/>
                </a:solidFill>
              </a:rPr>
              <a:t>by CzK (multidisciplinary </a:t>
            </a:r>
            <a:r>
              <a:rPr lang="sl-SI" sz="1600" dirty="0" smtClean="0">
                <a:solidFill>
                  <a:schemeClr val="tx1"/>
                </a:solidFill>
              </a:rPr>
              <a:t>groups/projects, differnet </a:t>
            </a:r>
            <a:r>
              <a:rPr lang="sl-SI" sz="1600" dirty="0">
                <a:solidFill>
                  <a:schemeClr val="tx1"/>
                </a:solidFill>
              </a:rPr>
              <a:t>topics)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1956056" y="2458877"/>
            <a:ext cx="6997444" cy="673100"/>
          </a:xfrm>
          <a:prstGeom prst="rightArrow">
            <a:avLst/>
          </a:prstGeom>
          <a:solidFill>
            <a:srgbClr val="33CC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1600" dirty="0" smtClean="0">
                <a:solidFill>
                  <a:srgbClr val="000000"/>
                </a:solidFill>
              </a:rPr>
              <a:t>Financial support </a:t>
            </a:r>
            <a:r>
              <a:rPr lang="sl-SI" sz="1600" dirty="0">
                <a:solidFill>
                  <a:srgbClr val="000000"/>
                </a:solidFill>
              </a:rPr>
              <a:t>of the CCS </a:t>
            </a:r>
            <a:r>
              <a:rPr lang="sl-SI" sz="1600" dirty="0" smtClean="0">
                <a:solidFill>
                  <a:srgbClr val="000000"/>
                </a:solidFill>
              </a:rPr>
              <a:t>projects (different phases of lifecycle) - SPS</a:t>
            </a:r>
            <a:endParaRPr lang="sl-SI" sz="1600" dirty="0">
              <a:solidFill>
                <a:srgbClr val="000000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1956056" y="5730135"/>
            <a:ext cx="6997444" cy="673100"/>
          </a:xfrm>
          <a:prstGeom prst="rightArrow">
            <a:avLst/>
          </a:prstGeom>
          <a:solidFill>
            <a:srgbClr val="33CC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Support system to </a:t>
            </a:r>
            <a:r>
              <a:rPr lang="en-US" sz="1600" dirty="0">
                <a:solidFill>
                  <a:srgbClr val="000000"/>
                </a:solidFill>
              </a:rPr>
              <a:t>CCS’s applying to financial </a:t>
            </a:r>
            <a:r>
              <a:rPr lang="en-US" sz="1600" dirty="0" smtClean="0">
                <a:solidFill>
                  <a:srgbClr val="000000"/>
                </a:solidFill>
              </a:rPr>
              <a:t>support, mentorship, education</a:t>
            </a:r>
            <a:r>
              <a:rPr lang="mr-IN" sz="1600" dirty="0" smtClean="0">
                <a:solidFill>
                  <a:srgbClr val="000000"/>
                </a:solidFill>
              </a:rPr>
              <a:t>…</a:t>
            </a:r>
            <a:endParaRPr lang="en-US" sz="1600" dirty="0">
              <a:solidFill>
                <a:srgbClr val="000000"/>
              </a:solidFill>
            </a:endParaRPr>
          </a:p>
          <a:p>
            <a:endParaRPr lang="sl-SI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939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80689" y="354052"/>
            <a:ext cx="601381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200" b="1" dirty="0" smtClean="0">
                <a:solidFill>
                  <a:srgbClr val="33CCCC"/>
                </a:solidFill>
                <a:latin typeface="Arial"/>
                <a:ea typeface="MS Mincho"/>
                <a:cs typeface="Times New Roman"/>
              </a:rPr>
              <a:t>Centre For Creativity Slovenia</a:t>
            </a:r>
            <a:br>
              <a:rPr lang="sl-SI" sz="3200" b="1" dirty="0" smtClean="0">
                <a:solidFill>
                  <a:srgbClr val="33CCCC"/>
                </a:solidFill>
                <a:latin typeface="Arial"/>
                <a:ea typeface="MS Mincho"/>
                <a:cs typeface="Times New Roman"/>
              </a:rPr>
            </a:br>
            <a:endParaRPr lang="sl-SI" sz="1600" dirty="0" smtClean="0">
              <a:solidFill>
                <a:srgbClr val="33CCCC"/>
              </a:solidFill>
              <a:latin typeface="Arial"/>
              <a:ea typeface="MS Mincho"/>
              <a:cs typeface="Times New Roman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36188" y="3170365"/>
            <a:ext cx="8520979" cy="7158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000000"/>
                </a:solidFill>
              </a:rPr>
              <a:t>Financial support to CCS’s in different life cycles </a:t>
            </a:r>
            <a:endParaRPr lang="en-US" sz="1400" b="1" dirty="0" smtClean="0">
              <a:solidFill>
                <a:srgbClr val="33CCCC"/>
              </a:solidFill>
            </a:endParaRPr>
          </a:p>
          <a:p>
            <a:r>
              <a:rPr lang="sl-SI" sz="1400" dirty="0" smtClean="0">
                <a:solidFill>
                  <a:srgbClr val="33CCCC"/>
                </a:solidFill>
              </a:rPr>
              <a:t>Conducted by SPS </a:t>
            </a:r>
            <a:r>
              <a:rPr lang="sl-SI" sz="1400" dirty="0">
                <a:solidFill>
                  <a:srgbClr val="33CCCC"/>
                </a:solidFill>
              </a:rPr>
              <a:t>- Slovenian Entrepreneurship </a:t>
            </a:r>
            <a:r>
              <a:rPr lang="sl-SI" sz="1400" dirty="0" smtClean="0">
                <a:solidFill>
                  <a:srgbClr val="33CCCC"/>
                </a:solidFill>
              </a:rPr>
              <a:t>Fund, </a:t>
            </a:r>
          </a:p>
          <a:p>
            <a:r>
              <a:rPr lang="sl-SI" sz="1400" dirty="0" smtClean="0">
                <a:solidFill>
                  <a:srgbClr val="33CCCC"/>
                </a:solidFill>
              </a:rPr>
              <a:t>Measures, goals &amp; preselection processe by MAO</a:t>
            </a:r>
            <a:endParaRPr lang="en-US" sz="1400" dirty="0">
              <a:solidFill>
                <a:srgbClr val="33CCCC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36189" y="1866900"/>
            <a:ext cx="1295400" cy="1104900"/>
          </a:xfrm>
          <a:prstGeom prst="rect">
            <a:avLst/>
          </a:prstGeom>
          <a:solidFill>
            <a:srgbClr val="44DE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200" b="1" dirty="0">
                <a:solidFill>
                  <a:schemeClr val="tx1"/>
                </a:solidFill>
              </a:rPr>
              <a:t>DEVELOPMENT OF NEW PRODUCTS </a:t>
            </a:r>
            <a:endParaRPr lang="sl-SI" sz="1200" b="1" dirty="0" smtClean="0">
              <a:solidFill>
                <a:schemeClr val="tx1"/>
              </a:solidFill>
            </a:endParaRPr>
          </a:p>
          <a:p>
            <a:pPr algn="ctr"/>
            <a:r>
              <a:rPr lang="sl-SI" sz="1200" b="1" dirty="0" smtClean="0">
                <a:solidFill>
                  <a:schemeClr val="tx1"/>
                </a:solidFill>
              </a:rPr>
              <a:t>&amp;</a:t>
            </a:r>
          </a:p>
          <a:p>
            <a:pPr algn="ctr"/>
            <a:r>
              <a:rPr lang="sl-SI" sz="1200" b="1" dirty="0" smtClean="0">
                <a:solidFill>
                  <a:schemeClr val="tx1"/>
                </a:solidFill>
              </a:rPr>
              <a:t>SERVICES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777278" y="1866900"/>
            <a:ext cx="1295400" cy="1104900"/>
          </a:xfrm>
          <a:prstGeom prst="rect">
            <a:avLst/>
          </a:prstGeom>
          <a:solidFill>
            <a:srgbClr val="44DE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sl-SI" sz="1200" b="1" dirty="0">
                <a:solidFill>
                  <a:schemeClr val="tx1"/>
                </a:solidFill>
              </a:rPr>
              <a:t>EDUCATION </a:t>
            </a:r>
            <a:endParaRPr lang="sl-SI" sz="1200" b="1" dirty="0" smtClean="0">
              <a:solidFill>
                <a:schemeClr val="tx1"/>
              </a:solidFill>
            </a:endParaRPr>
          </a:p>
          <a:p>
            <a:pPr algn="ctr">
              <a:spcAft>
                <a:spcPts val="0"/>
              </a:spcAft>
            </a:pPr>
            <a:r>
              <a:rPr lang="sl-SI" sz="1200" b="1" dirty="0" smtClean="0">
                <a:solidFill>
                  <a:schemeClr val="tx1"/>
                </a:solidFill>
              </a:rPr>
              <a:t>&amp;</a:t>
            </a:r>
          </a:p>
          <a:p>
            <a:pPr algn="ctr">
              <a:spcAft>
                <a:spcPts val="0"/>
              </a:spcAft>
            </a:pPr>
            <a:r>
              <a:rPr lang="sl-SI" sz="1200" b="1" dirty="0" smtClean="0">
                <a:solidFill>
                  <a:schemeClr val="tx1"/>
                </a:solidFill>
              </a:rPr>
              <a:t>MENTORING</a:t>
            </a:r>
          </a:p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225078" y="1866900"/>
            <a:ext cx="1295400" cy="1104900"/>
          </a:xfrm>
          <a:prstGeom prst="rect">
            <a:avLst/>
          </a:prstGeom>
          <a:solidFill>
            <a:srgbClr val="44DE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sl-SI" sz="1200" b="1" dirty="0" smtClean="0">
                <a:solidFill>
                  <a:schemeClr val="tx1"/>
                </a:solidFill>
              </a:rPr>
              <a:t>NETWORKING</a:t>
            </a:r>
            <a:endParaRPr lang="sl-SI" sz="1200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672878" y="1866900"/>
            <a:ext cx="1295400" cy="1104900"/>
          </a:xfrm>
          <a:prstGeom prst="rect">
            <a:avLst/>
          </a:prstGeom>
          <a:solidFill>
            <a:srgbClr val="44DE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200" b="1" cap="all" dirty="0">
                <a:solidFill>
                  <a:schemeClr val="tx1"/>
                </a:solidFill>
              </a:rPr>
              <a:t>Consulting, Research</a:t>
            </a:r>
            <a:r>
              <a:rPr lang="sl-SI" sz="1200" b="1" dirty="0">
                <a:solidFill>
                  <a:schemeClr val="tx1"/>
                </a:solidFill>
              </a:rPr>
              <a:t> </a:t>
            </a:r>
            <a:endParaRPr lang="sl-SI" sz="1200" b="1" dirty="0" smtClean="0">
              <a:solidFill>
                <a:schemeClr val="tx1"/>
              </a:solidFill>
            </a:endParaRPr>
          </a:p>
          <a:p>
            <a:pPr algn="ctr"/>
            <a:r>
              <a:rPr lang="sl-SI" sz="1200" b="1" cap="all" dirty="0" smtClean="0">
                <a:solidFill>
                  <a:schemeClr val="tx1"/>
                </a:solidFill>
              </a:rPr>
              <a:t>&amp; </a:t>
            </a:r>
          </a:p>
          <a:p>
            <a:pPr algn="ctr"/>
            <a:r>
              <a:rPr lang="sl-SI" sz="1200" b="1" cap="all" dirty="0" smtClean="0">
                <a:solidFill>
                  <a:schemeClr val="tx1"/>
                </a:solidFill>
              </a:rPr>
              <a:t>analysis</a:t>
            </a:r>
            <a:endParaRPr lang="sl-SI" sz="1200" b="1" cap="all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113967" y="1866900"/>
            <a:ext cx="1295400" cy="1104900"/>
          </a:xfrm>
          <a:prstGeom prst="rect">
            <a:avLst/>
          </a:prstGeom>
          <a:solidFill>
            <a:srgbClr val="44DE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sl-SI" sz="1200" b="1" dirty="0">
                <a:solidFill>
                  <a:schemeClr val="tx1"/>
                </a:solidFill>
              </a:rPr>
              <a:t>ONLINE </a:t>
            </a:r>
            <a:endParaRPr lang="sl-SI" sz="1200" b="1" dirty="0" smtClean="0">
              <a:solidFill>
                <a:schemeClr val="tx1"/>
              </a:solidFill>
            </a:endParaRPr>
          </a:p>
          <a:p>
            <a:pPr algn="ctr">
              <a:spcAft>
                <a:spcPts val="0"/>
              </a:spcAft>
            </a:pPr>
            <a:r>
              <a:rPr lang="sl-SI" sz="1200" b="1" dirty="0" smtClean="0">
                <a:solidFill>
                  <a:schemeClr val="tx1"/>
                </a:solidFill>
              </a:rPr>
              <a:t>SERVICES </a:t>
            </a:r>
          </a:p>
          <a:p>
            <a:pPr algn="ctr">
              <a:spcAft>
                <a:spcPts val="0"/>
              </a:spcAft>
            </a:pPr>
            <a:r>
              <a:rPr lang="sl-SI" sz="1200" b="1" dirty="0" smtClean="0">
                <a:solidFill>
                  <a:schemeClr val="tx1"/>
                </a:solidFill>
              </a:rPr>
              <a:t>&amp; </a:t>
            </a:r>
          </a:p>
          <a:p>
            <a:pPr algn="ctr">
              <a:spcAft>
                <a:spcPts val="0"/>
              </a:spcAft>
            </a:pPr>
            <a:r>
              <a:rPr lang="sl-SI" sz="1200" b="1" dirty="0" smtClean="0">
                <a:solidFill>
                  <a:schemeClr val="tx1"/>
                </a:solidFill>
              </a:rPr>
              <a:t>PRODUCTS</a:t>
            </a:r>
            <a:endParaRPr lang="sl-SI" sz="1200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561767" y="1866900"/>
            <a:ext cx="1295400" cy="1104900"/>
          </a:xfrm>
          <a:prstGeom prst="rect">
            <a:avLst/>
          </a:prstGeom>
          <a:solidFill>
            <a:srgbClr val="44DE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sl-SI" sz="1200" b="1" dirty="0" smtClean="0">
                <a:solidFill>
                  <a:schemeClr val="tx1"/>
                </a:solidFill>
              </a:rPr>
              <a:t>COMMUNICATI</a:t>
            </a:r>
          </a:p>
          <a:p>
            <a:pPr algn="ctr">
              <a:spcAft>
                <a:spcPts val="0"/>
              </a:spcAft>
            </a:pPr>
            <a:r>
              <a:rPr lang="sl-SI" sz="1200" b="1" dirty="0" smtClean="0">
                <a:solidFill>
                  <a:schemeClr val="tx1"/>
                </a:solidFill>
              </a:rPr>
              <a:t>&amp; </a:t>
            </a:r>
          </a:p>
          <a:p>
            <a:pPr algn="ctr">
              <a:spcAft>
                <a:spcPts val="0"/>
              </a:spcAft>
            </a:pPr>
            <a:r>
              <a:rPr lang="sl-SI" sz="1200" b="1" dirty="0" smtClean="0">
                <a:solidFill>
                  <a:schemeClr val="tx1"/>
                </a:solidFill>
              </a:rPr>
              <a:t>PROMOTION</a:t>
            </a:r>
            <a:endParaRPr lang="sl-SI" sz="1200" dirty="0">
              <a:solidFill>
                <a:schemeClr val="tx1"/>
              </a:solidFill>
              <a:ea typeface="MS Mincho"/>
              <a:cs typeface="Times New Rom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36187" y="4042704"/>
            <a:ext cx="8520979" cy="5244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Support </a:t>
            </a:r>
            <a:r>
              <a:rPr lang="en-US" sz="1400" b="1" dirty="0">
                <a:solidFill>
                  <a:srgbClr val="000000"/>
                </a:solidFill>
              </a:rPr>
              <a:t>to CCS’s </a:t>
            </a:r>
            <a:r>
              <a:rPr lang="en-US" sz="1400" b="1" dirty="0" smtClean="0">
                <a:solidFill>
                  <a:srgbClr val="000000"/>
                </a:solidFill>
              </a:rPr>
              <a:t>applying to financial supports </a:t>
            </a:r>
            <a:endParaRPr lang="en-US" sz="1400" b="1" dirty="0">
              <a:solidFill>
                <a:srgbClr val="33CCCC"/>
              </a:solidFill>
            </a:endParaRPr>
          </a:p>
          <a:p>
            <a:r>
              <a:rPr lang="en-US" sz="1400" dirty="0" smtClean="0">
                <a:solidFill>
                  <a:srgbClr val="33CCCC"/>
                </a:solidFill>
              </a:rPr>
              <a:t>Mentorship, info, reporting, education, promotion</a:t>
            </a:r>
            <a:r>
              <a:rPr lang="mr-IN" sz="1400" dirty="0" smtClean="0">
                <a:solidFill>
                  <a:srgbClr val="33CCCC"/>
                </a:solidFill>
              </a:rPr>
              <a:t>…</a:t>
            </a:r>
            <a:r>
              <a:rPr lang="sl-SI" sz="1400" dirty="0" smtClean="0">
                <a:solidFill>
                  <a:srgbClr val="33CCCC"/>
                </a:solidFill>
              </a:rPr>
              <a:t> </a:t>
            </a:r>
            <a:endParaRPr lang="en-US" sz="1400" dirty="0">
              <a:solidFill>
                <a:srgbClr val="33CCCC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7162" y="4757577"/>
            <a:ext cx="8507305" cy="6756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Creativity in companies, public and other sectors</a:t>
            </a:r>
            <a:endParaRPr lang="en-US" sz="1400" b="1" dirty="0">
              <a:solidFill>
                <a:srgbClr val="000000"/>
              </a:solidFill>
            </a:endParaRPr>
          </a:p>
          <a:p>
            <a:r>
              <a:rPr lang="en-US" sz="1400" dirty="0" smtClean="0">
                <a:solidFill>
                  <a:srgbClr val="33CCCC"/>
                </a:solidFill>
              </a:rPr>
              <a:t>Projects </a:t>
            </a:r>
            <a:r>
              <a:rPr lang="en-US" sz="1400" dirty="0">
                <a:solidFill>
                  <a:srgbClr val="33CCCC"/>
                </a:solidFill>
              </a:rPr>
              <a:t>developed by the </a:t>
            </a:r>
            <a:r>
              <a:rPr lang="en-US" sz="1400" dirty="0" err="1">
                <a:solidFill>
                  <a:srgbClr val="33CCCC"/>
                </a:solidFill>
              </a:rPr>
              <a:t>CzK</a:t>
            </a:r>
            <a:r>
              <a:rPr lang="en-US" sz="1400" dirty="0">
                <a:solidFill>
                  <a:srgbClr val="33CCCC"/>
                </a:solidFill>
              </a:rPr>
              <a:t>  (MAO and partners</a:t>
            </a:r>
            <a:r>
              <a:rPr lang="en-US" sz="1400" dirty="0" smtClean="0">
                <a:solidFill>
                  <a:srgbClr val="33CCCC"/>
                </a:solidFill>
              </a:rPr>
              <a:t>) </a:t>
            </a:r>
          </a:p>
          <a:p>
            <a:r>
              <a:rPr lang="en-US" sz="1400" dirty="0">
                <a:solidFill>
                  <a:srgbClr val="33CCCC"/>
                </a:solidFill>
              </a:rPr>
              <a:t>M</a:t>
            </a:r>
            <a:r>
              <a:rPr lang="en-US" sz="1400" dirty="0" smtClean="0">
                <a:solidFill>
                  <a:srgbClr val="33CCCC"/>
                </a:solidFill>
              </a:rPr>
              <a:t>ultidisciplinary groups, social challenges with public and private sector </a:t>
            </a:r>
            <a:r>
              <a:rPr lang="mr-IN" sz="1400" dirty="0" smtClean="0">
                <a:solidFill>
                  <a:srgbClr val="33CCCC"/>
                </a:solidFill>
              </a:rPr>
              <a:t>…</a:t>
            </a:r>
            <a:endParaRPr lang="en-US" sz="1400" dirty="0">
              <a:solidFill>
                <a:srgbClr val="33CCCC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38138" y="5572932"/>
            <a:ext cx="8507305" cy="5244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Entrepreneurial skills &amp; knowledge in CCS</a:t>
            </a:r>
          </a:p>
          <a:p>
            <a:r>
              <a:rPr lang="sl-SI" sz="1600" dirty="0" smtClean="0">
                <a:solidFill>
                  <a:srgbClr val="33CCCC"/>
                </a:solidFill>
              </a:rPr>
              <a:t>From idea to bussines and internationalisation, cooperation with different partners</a:t>
            </a:r>
            <a:endParaRPr lang="en-US" sz="1600" dirty="0">
              <a:solidFill>
                <a:srgbClr val="33CCCC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36189" y="6251142"/>
            <a:ext cx="8507305" cy="5244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Development of creative skills &amp; projects </a:t>
            </a:r>
          </a:p>
          <a:p>
            <a:r>
              <a:rPr lang="sl-SI" sz="1400" dirty="0" smtClean="0">
                <a:solidFill>
                  <a:srgbClr val="33CCCC"/>
                </a:solidFill>
              </a:rPr>
              <a:t>Skills and knowleedge lacking in regular educational system, cooperation with different partners</a:t>
            </a:r>
            <a:endParaRPr lang="en-US" sz="1400" dirty="0">
              <a:solidFill>
                <a:srgbClr val="33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78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21291" y="4616779"/>
            <a:ext cx="3511079" cy="17543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174625">
              <a:tabLst>
                <a:tab pos="174625" algn="l"/>
              </a:tabLst>
            </a:pPr>
            <a:endParaRPr lang="en-US" sz="1200" dirty="0" smtClean="0">
              <a:latin typeface="Vitesse Light" pitchFamily="50" charset="0"/>
              <a:cs typeface="Vitesse Light"/>
            </a:endParaRPr>
          </a:p>
          <a:p>
            <a:pPr marL="174625">
              <a:tabLst>
                <a:tab pos="174625" algn="l"/>
              </a:tabLst>
            </a:pPr>
            <a:r>
              <a:rPr lang="en-US" sz="1200" dirty="0" smtClean="0">
                <a:latin typeface="Vitesse Light" pitchFamily="50" charset="0"/>
                <a:cs typeface="Vitesse Light"/>
              </a:rPr>
              <a:t>Special exhibition: </a:t>
            </a:r>
            <a:r>
              <a:rPr lang="en-US" sz="1200" b="1" dirty="0" smtClean="0">
                <a:latin typeface="Vitesse Light" pitchFamily="50" charset="0"/>
                <a:cs typeface="Vitesse Light"/>
              </a:rPr>
              <a:t>Biennial of Design (BIO), 1964 </a:t>
            </a:r>
          </a:p>
          <a:p>
            <a:pPr marL="174625">
              <a:tabLst>
                <a:tab pos="174625" algn="l"/>
              </a:tabLst>
            </a:pPr>
            <a:endParaRPr lang="en-US" sz="1200" b="1" dirty="0">
              <a:latin typeface="Vitesse Light" pitchFamily="50" charset="0"/>
              <a:cs typeface="Vitesse Light"/>
            </a:endParaRPr>
          </a:p>
          <a:p>
            <a:pPr marL="174625">
              <a:tabLst>
                <a:tab pos="174625" algn="l"/>
              </a:tabLst>
            </a:pPr>
            <a:r>
              <a:rPr lang="en-US" sz="1200" b="1" dirty="0" smtClean="0">
                <a:latin typeface="Vitesse Light" pitchFamily="50" charset="0"/>
                <a:cs typeface="Vitesse Light"/>
              </a:rPr>
              <a:t>In 2014 celebrating 50</a:t>
            </a:r>
            <a:r>
              <a:rPr lang="en-US" sz="1200" b="1" baseline="30000" dirty="0" smtClean="0">
                <a:latin typeface="Vitesse Light" pitchFamily="50" charset="0"/>
                <a:cs typeface="Vitesse Light"/>
              </a:rPr>
              <a:t>th</a:t>
            </a:r>
            <a:r>
              <a:rPr lang="en-US" sz="1200" b="1" dirty="0" smtClean="0">
                <a:latin typeface="Vitesse Light" pitchFamily="50" charset="0"/>
                <a:cs typeface="Vitesse Light"/>
              </a:rPr>
              <a:t> Anniversary</a:t>
            </a:r>
            <a:br>
              <a:rPr lang="en-US" sz="1200" b="1" dirty="0" smtClean="0">
                <a:latin typeface="Vitesse Light" pitchFamily="50" charset="0"/>
                <a:cs typeface="Vitesse Light"/>
              </a:rPr>
            </a:br>
            <a:r>
              <a:rPr lang="en-US" sz="1200" b="1" dirty="0" smtClean="0">
                <a:latin typeface="Vitesse Light" pitchFamily="50" charset="0"/>
                <a:cs typeface="Vitesse Light"/>
              </a:rPr>
              <a:t/>
            </a:r>
            <a:br>
              <a:rPr lang="en-US" sz="1200" b="1" dirty="0" smtClean="0">
                <a:latin typeface="Vitesse Light" pitchFamily="50" charset="0"/>
                <a:cs typeface="Vitesse Light"/>
              </a:rPr>
            </a:br>
            <a:endParaRPr lang="en-US" sz="1200" b="1" dirty="0" smtClean="0">
              <a:latin typeface="Vitesse Light" pitchFamily="50" charset="0"/>
              <a:cs typeface="Vitesse Light"/>
            </a:endParaRPr>
          </a:p>
          <a:p>
            <a:pPr marL="174625">
              <a:tabLst>
                <a:tab pos="174625" algn="l"/>
              </a:tabLst>
            </a:pPr>
            <a:r>
              <a:rPr lang="en-US" sz="1200" b="1" dirty="0" smtClean="0">
                <a:latin typeface="Vitesse Light" pitchFamily="50" charset="0"/>
                <a:cs typeface="Vitesse Light"/>
              </a:rPr>
              <a:t> </a:t>
            </a:r>
          </a:p>
          <a:p>
            <a:pPr marL="174625">
              <a:tabLst>
                <a:tab pos="174625" algn="l"/>
              </a:tabLst>
            </a:pPr>
            <a:r>
              <a:rPr lang="en-US" sz="1200" b="1" dirty="0" smtClean="0">
                <a:latin typeface="Vitesse Light" pitchFamily="50" charset="0"/>
                <a:cs typeface="Vitesse Light"/>
                <a:hlinkClick r:id="rId3"/>
              </a:rPr>
              <a:t>www.bio.si</a:t>
            </a:r>
            <a:r>
              <a:rPr lang="en-US" sz="1200" b="1" dirty="0" smtClean="0">
                <a:latin typeface="Vitesse Light" pitchFamily="50" charset="0"/>
                <a:cs typeface="Vitesse Light"/>
              </a:rPr>
              <a:t>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700" y="557145"/>
            <a:ext cx="4114800" cy="5845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Slika 5" descr="32.tif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21290" y="557146"/>
            <a:ext cx="3511079" cy="3879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0163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2291044"/>
            <a:ext cx="7772400" cy="1470025"/>
          </a:xfrm>
        </p:spPr>
        <p:txBody>
          <a:bodyPr>
            <a:noAutofit/>
          </a:bodyPr>
          <a:lstStyle/>
          <a:p>
            <a:r>
              <a:rPr lang="en-GB" sz="5000" dirty="0" smtClean="0"/>
              <a:t/>
            </a:r>
            <a:br>
              <a:rPr lang="en-GB" sz="5000" dirty="0" smtClean="0"/>
            </a:br>
            <a:r>
              <a:rPr lang="en-GB" sz="5000" dirty="0" smtClean="0"/>
              <a:t>A </a:t>
            </a:r>
            <a:r>
              <a:rPr lang="en-GB" sz="5000" dirty="0" smtClean="0"/>
              <a:t>place </a:t>
            </a:r>
            <a:r>
              <a:rPr lang="en-GB" sz="5000" dirty="0" smtClean="0"/>
              <a:t>where </a:t>
            </a:r>
            <a:br>
              <a:rPr lang="en-GB" sz="5000" dirty="0" smtClean="0"/>
            </a:br>
            <a:r>
              <a:rPr lang="en-GB" sz="5000" dirty="0"/>
              <a:t/>
            </a:r>
            <a:br>
              <a:rPr lang="en-GB" sz="5000" dirty="0"/>
            </a:br>
            <a:r>
              <a:rPr lang="en-GB" sz="5000" b="1" dirty="0" smtClean="0"/>
              <a:t>PAST</a:t>
            </a:r>
            <a:r>
              <a:rPr lang="en-GB" sz="5000" b="1" dirty="0"/>
              <a:t/>
            </a:r>
            <a:br>
              <a:rPr lang="en-GB" sz="5000" b="1" dirty="0"/>
            </a:br>
            <a:r>
              <a:rPr lang="en-GB" sz="5000" b="1" dirty="0" smtClean="0"/>
              <a:t>PRESENT </a:t>
            </a:r>
            <a:r>
              <a:rPr lang="en-GB" sz="5000" dirty="0"/>
              <a:t/>
            </a:r>
            <a:br>
              <a:rPr lang="en-GB" sz="5000" dirty="0"/>
            </a:br>
            <a:r>
              <a:rPr lang="en-GB" sz="5000" dirty="0" smtClean="0"/>
              <a:t>&amp; </a:t>
            </a:r>
            <a:r>
              <a:rPr lang="en-GB" sz="5000" b="1" dirty="0" smtClean="0"/>
              <a:t>POSSIBLE FUTURES</a:t>
            </a:r>
            <a:br>
              <a:rPr lang="en-GB" sz="5000" b="1" dirty="0" smtClean="0"/>
            </a:br>
            <a:r>
              <a:rPr lang="en-GB" sz="5000" b="1" dirty="0" smtClean="0"/>
              <a:t/>
            </a:r>
            <a:br>
              <a:rPr lang="en-GB" sz="5000" b="1" dirty="0" smtClean="0"/>
            </a:br>
            <a:r>
              <a:rPr lang="en-GB" sz="5000" dirty="0" smtClean="0"/>
              <a:t>can</a:t>
            </a:r>
            <a:r>
              <a:rPr lang="en-GB" sz="5000" b="1" dirty="0" smtClean="0"/>
              <a:t> </a:t>
            </a:r>
            <a:r>
              <a:rPr lang="en-GB" sz="5000" dirty="0" smtClean="0"/>
              <a:t>interact 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1941595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 descr="20100904_10_stol_rex_2_niko_kralj_foto_kalisnik_janez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4350" y="-530225"/>
            <a:ext cx="3549650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4" descr="aml_depo_01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27150" y="3074988"/>
            <a:ext cx="6626225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1" descr="fca1a16aef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3863" y="3076575"/>
            <a:ext cx="5607050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2" descr="C:\Users\AnjaZ\Desktop\Muscon\ETA80_Savnik_2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5738" y="-144463"/>
            <a:ext cx="5797551" cy="322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181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790700"/>
            <a:ext cx="7772400" cy="1470025"/>
          </a:xfrm>
        </p:spPr>
        <p:txBody>
          <a:bodyPr>
            <a:noAutofit/>
          </a:bodyPr>
          <a:lstStyle/>
          <a:p>
            <a:r>
              <a:rPr lang="en-GB" sz="5000" dirty="0" smtClean="0"/>
              <a:t/>
            </a:r>
            <a:br>
              <a:rPr lang="en-GB" sz="5000" dirty="0" smtClean="0"/>
            </a:br>
            <a:r>
              <a:rPr lang="en-GB" sz="5000" dirty="0"/>
              <a:t/>
            </a:r>
            <a:br>
              <a:rPr lang="en-GB" sz="5000" dirty="0"/>
            </a:br>
            <a:r>
              <a:rPr lang="en-GB" sz="5000" dirty="0" smtClean="0"/>
              <a:t/>
            </a:r>
            <a:br>
              <a:rPr lang="en-GB" sz="5000" dirty="0" smtClean="0"/>
            </a:br>
            <a:r>
              <a:rPr lang="en-GB" sz="5000" dirty="0" smtClean="0"/>
              <a:t>A place where the past is</a:t>
            </a:r>
            <a:r>
              <a:rPr lang="en-GB" sz="5000" dirty="0" smtClean="0"/>
              <a:t/>
            </a:r>
            <a:br>
              <a:rPr lang="en-GB" sz="5000" dirty="0" smtClean="0"/>
            </a:br>
            <a:r>
              <a:rPr lang="en-GB" sz="5000" dirty="0" smtClean="0"/>
              <a:t/>
            </a:r>
            <a:br>
              <a:rPr lang="en-GB" sz="5000" dirty="0" smtClean="0"/>
            </a:br>
            <a:r>
              <a:rPr lang="en-GB" sz="4800" b="1" dirty="0" smtClean="0"/>
              <a:t>A BANK OF IDEAS </a:t>
            </a:r>
            <a:br>
              <a:rPr lang="en-GB" sz="4800" b="1" dirty="0" smtClean="0"/>
            </a:br>
            <a:r>
              <a:rPr lang="en-GB" sz="4800" b="1" dirty="0" smtClean="0"/>
              <a:t>&amp; </a:t>
            </a:r>
            <a:br>
              <a:rPr lang="en-GB" sz="4800" b="1" dirty="0" smtClean="0"/>
            </a:br>
            <a:r>
              <a:rPr lang="en-GB" sz="4800" b="1" dirty="0" smtClean="0"/>
              <a:t>KNOWLEDGE </a:t>
            </a:r>
            <a:br>
              <a:rPr lang="en-GB" sz="4800" b="1" dirty="0" smtClean="0"/>
            </a:br>
            <a:r>
              <a:rPr lang="en-GB" sz="4800" b="1" dirty="0" smtClean="0"/>
              <a:t>FOR THE FUTURE</a:t>
            </a:r>
            <a:r>
              <a:rPr lang="en-GB" sz="4800" dirty="0" smtClean="0"/>
              <a:t/>
            </a:r>
            <a:br>
              <a:rPr lang="en-GB" sz="4800" dirty="0" smtClean="0"/>
            </a:br>
            <a:r>
              <a:rPr lang="en-GB" sz="4800" dirty="0"/>
              <a:t/>
            </a:r>
            <a:br>
              <a:rPr lang="en-GB" sz="4800" dirty="0"/>
            </a:br>
            <a:r>
              <a:rPr lang="en-GB" sz="4800" b="1" dirty="0" smtClean="0"/>
              <a:t> </a:t>
            </a:r>
            <a:endParaRPr lang="en-US" sz="5000" b="1" dirty="0"/>
          </a:p>
        </p:txBody>
      </p:sp>
    </p:spTree>
    <p:extLst>
      <p:ext uri="{BB962C8B-B14F-4D97-AF65-F5344CB8AC3E}">
        <p14:creationId xmlns:p14="http://schemas.microsoft.com/office/powerpoint/2010/main" val="3408900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7" descr="C:\Users\AnjaZ\Desktop\Silent revolutions\Musguard Bicycle Fender_design Jurij Lozic_photo Tilen Sepic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51225"/>
            <a:ext cx="4621213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8" name="Picture 11" descr="ondu-wooden-pinhole-cameras-0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45100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TextBox 6"/>
          <p:cNvSpPr txBox="1">
            <a:spLocks noChangeArrowheads="1"/>
          </p:cNvSpPr>
          <p:nvPr/>
        </p:nvSpPr>
        <p:spPr bwMode="auto">
          <a:xfrm>
            <a:off x="317500" y="749300"/>
            <a:ext cx="2338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chemeClr val="bg1"/>
                </a:solidFill>
                <a:latin typeface="Vitesse Light" charset="0"/>
                <a:cs typeface="Vitesse Light" charset="0"/>
              </a:rPr>
              <a:t>The New Platforms</a:t>
            </a:r>
          </a:p>
        </p:txBody>
      </p:sp>
      <p:pic>
        <p:nvPicPr>
          <p:cNvPr id="101380" name="Picture 1" descr="Lumu Light Meter_design Lumu Labs_photo Marko Pirc_whit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3275" y="-422275"/>
            <a:ext cx="4522788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2" descr="Mrk Lamp_design Tilen Sepic_photo Tilen Sepic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3275" y="3498850"/>
            <a:ext cx="4621213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51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1470025"/>
          </a:xfrm>
        </p:spPr>
        <p:txBody>
          <a:bodyPr>
            <a:noAutofit/>
          </a:bodyPr>
          <a:lstStyle/>
          <a:p>
            <a:r>
              <a:rPr lang="en-GB" sz="5000" b="1" dirty="0" smtClean="0"/>
              <a:t/>
            </a:r>
            <a:br>
              <a:rPr lang="en-GB" sz="5000" b="1" dirty="0" smtClean="0"/>
            </a:br>
            <a:r>
              <a:rPr lang="en-GB" sz="4800" b="1" dirty="0" smtClean="0"/>
              <a:t/>
            </a:r>
            <a:br>
              <a:rPr lang="en-GB" sz="4800" b="1" dirty="0" smtClean="0"/>
            </a:br>
            <a:r>
              <a:rPr lang="en-GB" sz="4800" b="1" dirty="0" smtClean="0"/>
              <a:t>CREATION</a:t>
            </a:r>
            <a:r>
              <a:rPr lang="en-GB" sz="4800" b="1" dirty="0"/>
              <a:t/>
            </a:r>
            <a:br>
              <a:rPr lang="en-GB" sz="4800" b="1" dirty="0"/>
            </a:br>
            <a:r>
              <a:rPr lang="en-GB" sz="4800" b="1" dirty="0" smtClean="0"/>
              <a:t> &amp;</a:t>
            </a:r>
            <a:br>
              <a:rPr lang="en-GB" sz="4800" b="1" dirty="0" smtClean="0"/>
            </a:br>
            <a:r>
              <a:rPr lang="en-GB" sz="4800" b="1" dirty="0" smtClean="0"/>
              <a:t> </a:t>
            </a:r>
            <a:r>
              <a:rPr lang="en-GB" sz="4800" b="1" dirty="0" smtClean="0"/>
              <a:t>COOPERATION</a:t>
            </a:r>
            <a:endParaRPr lang="en-US" sz="5000" b="1" dirty="0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685800" y="2291044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000" dirty="0" smtClean="0"/>
              <a:t/>
            </a:r>
            <a:br>
              <a:rPr lang="en-GB" sz="5000" dirty="0" smtClean="0"/>
            </a:br>
            <a:r>
              <a:rPr lang="en-GB" sz="5000" dirty="0" smtClean="0"/>
              <a:t>A place of</a:t>
            </a:r>
            <a:br>
              <a:rPr lang="en-GB" sz="5000" dirty="0" smtClean="0"/>
            </a:br>
            <a:r>
              <a:rPr lang="en-GB" sz="5000" dirty="0" smtClean="0"/>
              <a:t/>
            </a:r>
            <a:br>
              <a:rPr lang="en-GB" sz="5000" dirty="0" smtClean="0"/>
            </a:br>
            <a:endParaRPr lang="en-GB" sz="5000" dirty="0" smtClean="0"/>
          </a:p>
          <a:p>
            <a:endParaRPr lang="en-GB" sz="5000" dirty="0"/>
          </a:p>
          <a:p>
            <a:endParaRPr lang="en-GB" sz="5000" dirty="0" smtClean="0"/>
          </a:p>
          <a:p>
            <a:endParaRPr lang="en-GB" sz="5000" dirty="0"/>
          </a:p>
          <a:p>
            <a:r>
              <a:rPr lang="en-GB" sz="5000" dirty="0" smtClean="0"/>
              <a:t> 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31484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6412</TotalTime>
  <Words>1670</Words>
  <Application>Microsoft Macintosh PowerPoint</Application>
  <PresentationFormat>On-screen Show (4:3)</PresentationFormat>
  <Paragraphs>394</Paragraphs>
  <Slides>38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 A place where   PAST PRESENT  &amp; POSSIBLE FUTURES  can interact </vt:lpstr>
      <vt:lpstr>PowerPoint Presentation</vt:lpstr>
      <vt:lpstr>   A place where the past is  A BANK OF IDEAS  &amp;  KNOWLEDGE  FOR THE FUTURE   </vt:lpstr>
      <vt:lpstr>PowerPoint Presentation</vt:lpstr>
      <vt:lpstr>  CREATION  &amp;  COOPERATION</vt:lpstr>
      <vt:lpstr>PowerPoint Presentation</vt:lpstr>
      <vt:lpstr>PowerPoint Presentation</vt:lpstr>
      <vt:lpstr>PowerPoint Presentation</vt:lpstr>
      <vt:lpstr>  INTERNATIONAL NETWORKS  &amp;  PROJECTS</vt:lpstr>
      <vt:lpstr>PowerPoint Presentation</vt:lpstr>
      <vt:lpstr>   INTERNATIONAL COMPETITION  </vt:lpstr>
      <vt:lpstr>   INTERNATIONAL &amp; LOCAL COOPERATION  &amp;  MULTIDISCIPLINARY  PROCESS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Anja</dc:creator>
  <cp:lastModifiedBy>Anja</cp:lastModifiedBy>
  <cp:revision>555</cp:revision>
  <cp:lastPrinted>2016-12-04T16:40:36Z</cp:lastPrinted>
  <dcterms:created xsi:type="dcterms:W3CDTF">2016-11-29T18:52:31Z</dcterms:created>
  <dcterms:modified xsi:type="dcterms:W3CDTF">2017-10-04T06:09:01Z</dcterms:modified>
</cp:coreProperties>
</file>