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84" r:id="rId4"/>
    <p:sldId id="293" r:id="rId5"/>
    <p:sldId id="295" r:id="rId6"/>
    <p:sldId id="296" r:id="rId7"/>
    <p:sldId id="324" r:id="rId8"/>
    <p:sldId id="323" r:id="rId9"/>
    <p:sldId id="325" r:id="rId10"/>
    <p:sldId id="301" r:id="rId11"/>
    <p:sldId id="302" r:id="rId12"/>
    <p:sldId id="303" r:id="rId13"/>
    <p:sldId id="307" r:id="rId14"/>
    <p:sldId id="308" r:id="rId15"/>
    <p:sldId id="310" r:id="rId16"/>
    <p:sldId id="311" r:id="rId17"/>
    <p:sldId id="312" r:id="rId18"/>
    <p:sldId id="313" r:id="rId19"/>
    <p:sldId id="314" r:id="rId20"/>
    <p:sldId id="315" r:id="rId21"/>
    <p:sldId id="316" r:id="rId22"/>
    <p:sldId id="262" r:id="rId23"/>
    <p:sldId id="317" r:id="rId24"/>
    <p:sldId id="322" r:id="rId25"/>
    <p:sldId id="318" r:id="rId2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RDANO Julie" initials="GJ" lastIdx="1" clrIdx="0">
    <p:extLst>
      <p:ext uri="{19B8F6BF-5375-455C-9EA6-DF929625EA0E}">
        <p15:presenceInfo xmlns:p15="http://schemas.microsoft.com/office/powerpoint/2012/main" userId="S-1-5-21-149299334-1546212902-5979419-429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78725" autoAdjust="0"/>
  </p:normalViewPr>
  <p:slideViewPr>
    <p:cSldViewPr snapToGrid="0">
      <p:cViewPr>
        <p:scale>
          <a:sx n="90" d="100"/>
          <a:sy n="90" d="100"/>
        </p:scale>
        <p:origin x="168" y="-130"/>
      </p:cViewPr>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47D7DFB-E95B-47BA-A3C7-7D0AC89E7EA7}" type="datetimeFigureOut">
              <a:rPr lang="fr-FR" smtClean="0"/>
              <a:t>05/10/2017</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D77FD49-BA54-4AAD-9957-759C02749D5B}" type="slidenum">
              <a:rPr lang="fr-FR" smtClean="0"/>
              <a:t>‹N°›</a:t>
            </a:fld>
            <a:endParaRPr lang="fr-FR"/>
          </a:p>
        </p:txBody>
      </p:sp>
    </p:spTree>
    <p:extLst>
      <p:ext uri="{BB962C8B-B14F-4D97-AF65-F5344CB8AC3E}">
        <p14:creationId xmlns:p14="http://schemas.microsoft.com/office/powerpoint/2010/main" val="368721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3BDD53-15D9-4432-AA50-D1100E988442}" type="datetimeFigureOut">
              <a:rPr lang="fr-FR" smtClean="0"/>
              <a:t>05/10/2017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64D08F-63D2-4D93-B569-16433D11B154}" type="slidenum">
              <a:rPr lang="fr-FR" smtClean="0"/>
              <a:t>‹N°›</a:t>
            </a:fld>
            <a:endParaRPr lang="fr-FR"/>
          </a:p>
        </p:txBody>
      </p:sp>
    </p:spTree>
    <p:extLst>
      <p:ext uri="{BB962C8B-B14F-4D97-AF65-F5344CB8AC3E}">
        <p14:creationId xmlns:p14="http://schemas.microsoft.com/office/powerpoint/2010/main" val="292786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Pourquoi la CCI s’engage t elle dans le développement de cette filière ? </a:t>
            </a:r>
          </a:p>
          <a:p>
            <a:pPr marL="171450" indent="-171450">
              <a:buFontTx/>
              <a:buChar char="-"/>
            </a:pPr>
            <a:r>
              <a:rPr lang="fr-FR" dirty="0" smtClean="0"/>
              <a:t>historiquement,</a:t>
            </a:r>
            <a:r>
              <a:rPr lang="fr-FR" baseline="0" dirty="0" smtClean="0"/>
              <a:t> nous avons toujours été engagés dans la filière du cinéma comme l’a précisé Jean François AGOSTINI. </a:t>
            </a:r>
          </a:p>
          <a:p>
            <a:pPr marL="171450" indent="-171450">
              <a:buFontTx/>
              <a:buChar char="-"/>
            </a:pPr>
            <a:r>
              <a:rPr lang="fr-FR" baseline="0" dirty="0" smtClean="0"/>
              <a:t>Mais la filière Image est plus large et nous avons identifié un potentiel de développement de cette filière qui est aujourd’hui pas suffisamment exploité : tous les feux sont verts pour les Alpes Maritimes :</a:t>
            </a:r>
          </a:p>
          <a:p>
            <a:pPr marL="171450" indent="-171450">
              <a:buFontTx/>
              <a:buChar char="-"/>
            </a:pPr>
            <a:r>
              <a:rPr lang="fr-FR" baseline="0" dirty="0" smtClean="0"/>
              <a:t>&gt; nous avons un tissu solide d’entreprises qui sont reconnues pour la qualité de leurs prestations et leur capacité à  innover</a:t>
            </a:r>
          </a:p>
          <a:p>
            <a:pPr marL="171450" indent="-171450">
              <a:buFontTx/>
              <a:buChar char="-"/>
            </a:pPr>
            <a:r>
              <a:rPr lang="fr-FR" baseline="0" dirty="0" smtClean="0"/>
              <a:t>&gt; un territoire local dynamique avec des projets ambitieux qui peuvent réellement porter une filière (notamment Bastide Rouge qui vous sera présenté cet après midi. Projet emblématique de notre département </a:t>
            </a:r>
          </a:p>
          <a:p>
            <a:pPr marL="171450" indent="-171450">
              <a:buFontTx/>
              <a:buChar char="-"/>
            </a:pPr>
            <a:r>
              <a:rPr lang="fr-FR" baseline="0" dirty="0" smtClean="0"/>
              <a:t>&gt;une Région qui a identifié la filière comme une filière d’excellence et qui offrira de véritables opportunités de développement pour nos entreprises</a:t>
            </a:r>
          </a:p>
          <a:p>
            <a:pPr marL="171450" indent="-171450">
              <a:buFontTx/>
              <a:buChar char="-"/>
            </a:pPr>
            <a:r>
              <a:rPr lang="fr-FR" baseline="0" dirty="0" smtClean="0"/>
              <a:t>&gt; une écosystème d’acteurs denses au service de la filière et de ses entreprises et qui sont présents aujourd’hui.</a:t>
            </a:r>
          </a:p>
          <a:p>
            <a:pPr marL="0" indent="0">
              <a:buFontTx/>
              <a:buNone/>
            </a:pPr>
            <a:r>
              <a:rPr lang="fr-FR" baseline="0" dirty="0" smtClean="0"/>
              <a:t>La CCI se positionne en tant que fédérateur de cet écosystème pour créer de la synergie entre tous les acteurs et faciliter la vie de nos entreprises qui veulent se développer. « facilitateur » et « accélérateur de développement »  L’objectif ne sera pas de faire ce que font déjà les autres acteurs, mais de faire profiter aux entreprises des Alpes Maritimes des dispositifs et opportunités qui existent , et gagner en visibilité au  niveau </a:t>
            </a:r>
            <a:r>
              <a:rPr lang="fr-FR" baseline="0" dirty="0" err="1" smtClean="0"/>
              <a:t>regional</a:t>
            </a:r>
            <a:r>
              <a:rPr lang="fr-FR" baseline="0" dirty="0" smtClean="0"/>
              <a:t> , national voire international.</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2B5C5-7541-4EBD-BA97-2D9BBD7D735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7858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latin typeface="Century Gothic" panose="020B0502020202020204" pitchFamily="34" charset="0"/>
              </a:rPr>
              <a:t>Un bâtiment mutualisé pour le Campus Universitaire et la Cité d’Entreprises</a:t>
            </a:r>
            <a:r>
              <a:rPr lang="fr-FR" dirty="0" smtClean="0">
                <a:latin typeface="Century Gothic" panose="020B0502020202020204" pitchFamily="34" charset="0"/>
              </a:rPr>
              <a:t> :</a:t>
            </a:r>
          </a:p>
          <a:p>
            <a:pPr lvl="0"/>
            <a:r>
              <a:rPr lang="fr-FR" dirty="0" smtClean="0">
                <a:latin typeface="Century Gothic" panose="020B0502020202020204" pitchFamily="34" charset="0"/>
              </a:rPr>
              <a:t>	Université : 4160 m² de surface de plancher </a:t>
            </a:r>
          </a:p>
          <a:p>
            <a:pPr lvl="0"/>
            <a:r>
              <a:rPr lang="fr-FR" dirty="0" smtClean="0">
                <a:latin typeface="Century Gothic" panose="020B0502020202020204" pitchFamily="34" charset="0"/>
              </a:rPr>
              <a:t>	Cafétéria Crous : 320 m² de surface de plancher</a:t>
            </a:r>
          </a:p>
          <a:p>
            <a:pPr lvl="0"/>
            <a:r>
              <a:rPr lang="fr-FR" dirty="0" smtClean="0">
                <a:latin typeface="Century Gothic" panose="020B0502020202020204" pitchFamily="34" charset="0"/>
              </a:rPr>
              <a:t>	Cité des Entreprises : 2560 m² de surface de plancher </a:t>
            </a:r>
          </a:p>
          <a:p>
            <a:r>
              <a:rPr lang="fr-FR" dirty="0" smtClean="0">
                <a:latin typeface="Century Gothic" panose="020B0502020202020204" pitchFamily="34" charset="0"/>
              </a:rPr>
              <a:t>	Soit au total </a:t>
            </a:r>
            <a:r>
              <a:rPr lang="fr-FR" b="1" dirty="0" smtClean="0">
                <a:latin typeface="Century Gothic" panose="020B0502020202020204" pitchFamily="34" charset="0"/>
              </a:rPr>
              <a:t>environ 7000 m²</a:t>
            </a:r>
          </a:p>
          <a:p>
            <a:r>
              <a:rPr lang="fr-FR" dirty="0" smtClean="0">
                <a:latin typeface="Century Gothic" panose="020B0502020202020204" pitchFamily="34" charset="0"/>
              </a:rPr>
              <a:t> </a:t>
            </a:r>
          </a:p>
          <a:p>
            <a:r>
              <a:rPr lang="fr-FR" b="1" dirty="0" smtClean="0">
                <a:latin typeface="Century Gothic" panose="020B0502020202020204" pitchFamily="34" charset="0"/>
              </a:rPr>
              <a:t>Résidence étudiante</a:t>
            </a:r>
            <a:r>
              <a:rPr lang="fr-FR" dirty="0" smtClean="0">
                <a:latin typeface="Century Gothic" panose="020B0502020202020204" pitchFamily="34" charset="0"/>
              </a:rPr>
              <a:t> : </a:t>
            </a:r>
          </a:p>
          <a:p>
            <a:pPr lvl="0"/>
            <a:r>
              <a:rPr lang="fr-FR" dirty="0" smtClean="0">
                <a:latin typeface="Century Gothic" panose="020B0502020202020204" pitchFamily="34" charset="0"/>
              </a:rPr>
              <a:t>	Un bâtiment isolé à l’arrière de la parcelle de 4200 m² de surface utile pour </a:t>
            </a:r>
            <a:r>
              <a:rPr lang="fr-FR" b="1" dirty="0" smtClean="0">
                <a:latin typeface="Century Gothic" panose="020B0502020202020204" pitchFamily="34" charset="0"/>
              </a:rPr>
              <a:t>140 studios </a:t>
            </a:r>
            <a:r>
              <a:rPr lang="fr-FR" dirty="0" smtClean="0">
                <a:latin typeface="Century Gothic" panose="020B0502020202020204" pitchFamily="34" charset="0"/>
              </a:rPr>
              <a:t>et des locaux communs </a:t>
            </a:r>
          </a:p>
          <a:p>
            <a:r>
              <a:rPr lang="fr-FR" dirty="0" smtClean="0">
                <a:latin typeface="Century Gothic" panose="020B0502020202020204" pitchFamily="34" charset="0"/>
              </a:rPr>
              <a:t> </a:t>
            </a:r>
          </a:p>
          <a:p>
            <a:r>
              <a:rPr lang="fr-FR" b="1" dirty="0" smtClean="0">
                <a:latin typeface="Century Gothic" panose="020B0502020202020204" pitchFamily="34" charset="0"/>
              </a:rPr>
              <a:t>Parkings</a:t>
            </a:r>
            <a:r>
              <a:rPr lang="fr-FR" dirty="0" smtClean="0">
                <a:latin typeface="Century Gothic" panose="020B0502020202020204" pitchFamily="34" charset="0"/>
              </a:rPr>
              <a:t> : </a:t>
            </a:r>
          </a:p>
          <a:p>
            <a:pPr lvl="0"/>
            <a:r>
              <a:rPr lang="fr-FR" dirty="0" smtClean="0">
                <a:latin typeface="Century Gothic" panose="020B0502020202020204" pitchFamily="34" charset="0"/>
              </a:rPr>
              <a:t>	Phase 1 : 500 places en surface et utilisation des 120 places du palais des Victoires et des 240 places du stade de Coubertin 	soit un potentiel de plus de 800 places </a:t>
            </a:r>
          </a:p>
          <a:p>
            <a:pPr lvl="0"/>
            <a:r>
              <a:rPr lang="fr-FR" dirty="0" smtClean="0">
                <a:latin typeface="Century Gothic" panose="020B0502020202020204" pitchFamily="34" charset="0"/>
              </a:rPr>
              <a:t>	</a:t>
            </a:r>
          </a:p>
          <a:p>
            <a:pPr lvl="0"/>
            <a:r>
              <a:rPr lang="fr-FR" dirty="0" smtClean="0">
                <a:latin typeface="Century Gothic" panose="020B0502020202020204" pitchFamily="34" charset="0"/>
              </a:rPr>
              <a:t>	Phase 2 : construction d’un parking en silo permettant la création de 1000 places </a:t>
            </a:r>
          </a:p>
          <a:p>
            <a:r>
              <a:rPr lang="fr-FR" dirty="0" smtClean="0">
                <a:latin typeface="Century Gothic" panose="020B0502020202020204" pitchFamily="34" charset="0"/>
              </a:rPr>
              <a:t> </a:t>
            </a:r>
          </a:p>
          <a:p>
            <a:r>
              <a:rPr lang="fr-FR" b="1" dirty="0" smtClean="0">
                <a:latin typeface="Century Gothic" panose="020B0502020202020204" pitchFamily="34" charset="0"/>
              </a:rPr>
              <a:t>Cinéma Multiplexe</a:t>
            </a:r>
            <a:r>
              <a:rPr lang="fr-FR" dirty="0" smtClean="0">
                <a:latin typeface="Century Gothic" panose="020B0502020202020204" pitchFamily="34" charset="0"/>
              </a:rPr>
              <a:t> : </a:t>
            </a:r>
          </a:p>
          <a:p>
            <a:pPr lvl="0"/>
            <a:r>
              <a:rPr lang="fr-FR" dirty="0" smtClean="0">
                <a:latin typeface="Century Gothic" panose="020B0502020202020204" pitchFamily="34" charset="0"/>
              </a:rPr>
              <a:t>	6500 m² de surface de plancher pour la réalisation de </a:t>
            </a:r>
            <a:r>
              <a:rPr lang="fr-FR" b="1" dirty="0" smtClean="0">
                <a:latin typeface="Century Gothic" panose="020B0502020202020204" pitchFamily="34" charset="0"/>
              </a:rPr>
              <a:t>12 salles</a:t>
            </a:r>
            <a:r>
              <a:rPr lang="fr-FR" dirty="0" smtClean="0">
                <a:latin typeface="Century Gothic" panose="020B0502020202020204" pitchFamily="34" charset="0"/>
              </a:rPr>
              <a:t>, 4 espaces de restauration et locaux communs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B5532-8CF6-4368-9EAC-1D0A8E97DD5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85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https://vimeo.com/170392367 </a:t>
            </a:r>
            <a:r>
              <a:rPr lang="fr-FR" dirty="0" err="1" smtClean="0"/>
              <a:t>Password</a:t>
            </a:r>
            <a:r>
              <a:rPr lang="fr-FR" dirty="0" smtClean="0"/>
              <a:t>:</a:t>
            </a:r>
            <a:r>
              <a:rPr lang="fr-FR" baseline="0" dirty="0" smtClean="0"/>
              <a:t> bleu</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C064D08F-63D2-4D93-B569-16433D11B154}" type="slidenum">
              <a:rPr lang="fr-FR" smtClean="0"/>
              <a:t>21</a:t>
            </a:fld>
            <a:endParaRPr lang="fr-FR"/>
          </a:p>
        </p:txBody>
      </p:sp>
    </p:spTree>
    <p:extLst>
      <p:ext uri="{BB962C8B-B14F-4D97-AF65-F5344CB8AC3E}">
        <p14:creationId xmlns:p14="http://schemas.microsoft.com/office/powerpoint/2010/main" val="751691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Au</a:t>
            </a:r>
            <a:r>
              <a:rPr lang="fr-FR" baseline="0" dirty="0" smtClean="0"/>
              <a:t> regard de ces retours, nous avons pré identifié les axes de notre feuille de route . Ceci en bonne intelligence avec les acteurs de l’ écosystème afin de créer des synergies et profiter de la dynamique territoriale  engagée dans notre Région. </a:t>
            </a:r>
          </a:p>
          <a:p>
            <a:r>
              <a:rPr lang="fr-FR" dirty="0" smtClean="0"/>
              <a:t>Votre contact</a:t>
            </a:r>
            <a:r>
              <a:rPr lang="fr-FR" baseline="0" dirty="0" smtClean="0"/>
              <a:t> au sein de la CCI / Julie GIORDANO  qui a créé une communauté de réseau que je vous invite à rejoindre</a:t>
            </a:r>
          </a:p>
          <a:p>
            <a:endParaRPr lang="fr-FR" baseline="0" dirty="0" smtClean="0"/>
          </a:p>
          <a:p>
            <a:r>
              <a:rPr lang="fr-FR" dirty="0" smtClean="0"/>
              <a:t> - </a:t>
            </a:r>
          </a:p>
          <a:p>
            <a:r>
              <a:rPr lang="fr-FR" sz="1200" b="0" i="0" kern="1200" dirty="0" smtClean="0">
                <a:solidFill>
                  <a:schemeClr val="tx1"/>
                </a:solidFill>
                <a:effectLst/>
                <a:latin typeface="+mn-lt"/>
                <a:ea typeface="+mn-ea"/>
                <a:cs typeface="+mn-cs"/>
              </a:rPr>
              <a:t>Le travail d'équipe, c'est ce qui doit aussi permettre au territoire de se démarquer. C'est-à-dire rassembler les forces de toute la région et ne pas laisser Marseille et Nice aller séduire en solo. Une politique régionale, c'est aussi ce dont les entreprises locales ont besoin pour être visibles, tout autant que les infrastructures. Au point que le patronat régional est en train de mener une réflexion pour aider à traiter la complexité des projets.</a:t>
            </a:r>
          </a:p>
          <a:p>
            <a:r>
              <a:rPr lang="fr-FR" sz="1200" b="0" i="0" kern="120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Une vraie politique commune de production serait plutôt bienvenue,</a:t>
            </a:r>
            <a:r>
              <a:rPr lang="fr-FR" sz="1200" b="0" i="0" kern="1200" dirty="0" smtClean="0">
                <a:solidFill>
                  <a:schemeClr val="tx1"/>
                </a:solidFill>
                <a:effectLst/>
                <a:latin typeface="+mn-lt"/>
                <a:ea typeface="+mn-ea"/>
                <a:cs typeface="+mn-cs"/>
              </a:rPr>
              <a:t> selon Loïc </a:t>
            </a:r>
            <a:r>
              <a:rPr lang="fr-FR" sz="1200" b="0" i="0" kern="1200" dirty="0" err="1" smtClean="0">
                <a:solidFill>
                  <a:schemeClr val="tx1"/>
                </a:solidFill>
                <a:effectLst/>
                <a:latin typeface="+mn-lt"/>
                <a:ea typeface="+mn-ea"/>
                <a:cs typeface="+mn-cs"/>
              </a:rPr>
              <a:t>Berthézène</a:t>
            </a:r>
            <a:r>
              <a:rPr lang="fr-FR" sz="1200" b="0" i="0" kern="1200" dirty="0" smtClean="0">
                <a:solidFill>
                  <a:schemeClr val="tx1"/>
                </a:solidFill>
                <a:effectLst/>
                <a:latin typeface="+mn-lt"/>
                <a:ea typeface="+mn-ea"/>
                <a:cs typeface="+mn-cs"/>
              </a:rPr>
              <a:t>.</a:t>
            </a:r>
          </a:p>
          <a:p>
            <a:r>
              <a:rPr lang="fr-FR" sz="1200" b="0" i="1" kern="1200" dirty="0" smtClean="0">
                <a:solidFill>
                  <a:schemeClr val="tx1"/>
                </a:solidFill>
                <a:effectLst/>
                <a:latin typeface="+mn-lt"/>
                <a:ea typeface="+mn-ea"/>
                <a:cs typeface="+mn-cs"/>
              </a:rPr>
              <a:t>Il faut être cohérents tous ensemble, il manque une liaison et une politique globale.</a:t>
            </a:r>
            <a:r>
              <a:rPr lang="fr-FR" sz="1200" b="0" i="0" kern="1200" dirty="0" smtClean="0">
                <a:solidFill>
                  <a:schemeClr val="tx1"/>
                </a:solidFill>
                <a:effectLst/>
                <a:latin typeface="+mn-lt"/>
                <a:ea typeface="+mn-ea"/>
                <a:cs typeface="+mn-cs"/>
              </a:rPr>
              <a:t> » Créer des complémentarités et non des concurrences. Le pôle Primi, pôle régional dédié aux industries créatives, et sa nouvelle présidente, Marianne Carpentier, le savent bien. « </a:t>
            </a:r>
            <a:r>
              <a:rPr lang="fr-FR" sz="1200" b="0" i="1" kern="1200" dirty="0" smtClean="0">
                <a:solidFill>
                  <a:schemeClr val="tx1"/>
                </a:solidFill>
                <a:effectLst/>
                <a:latin typeface="+mn-lt"/>
                <a:ea typeface="+mn-ea"/>
                <a:cs typeface="+mn-cs"/>
              </a:rPr>
              <a:t>Il faut travailler avec la Région, les CCI, les French Tech</a:t>
            </a:r>
            <a:r>
              <a:rPr lang="fr-FR" sz="1200" b="0" i="0" kern="1200" dirty="0" smtClean="0">
                <a:solidFill>
                  <a:schemeClr val="tx1"/>
                </a:solidFill>
                <a:effectLst/>
                <a:latin typeface="+mn-lt"/>
                <a:ea typeface="+mn-ea"/>
                <a:cs typeface="+mn-cs"/>
              </a:rPr>
              <a:t> ». C'est ce qui s'appelle une </a:t>
            </a:r>
            <a:r>
              <a:rPr lang="fr-FR" sz="1200" b="0" i="1" kern="1200" dirty="0" err="1" smtClean="0">
                <a:solidFill>
                  <a:schemeClr val="tx1"/>
                </a:solidFill>
                <a:effectLst/>
                <a:latin typeface="+mn-lt"/>
                <a:ea typeface="+mn-ea"/>
                <a:cs typeface="+mn-cs"/>
              </a:rPr>
              <a:t>task</a:t>
            </a:r>
            <a:r>
              <a:rPr lang="fr-FR" sz="1200" b="0" i="1" kern="1200" dirty="0" smtClean="0">
                <a:solidFill>
                  <a:schemeClr val="tx1"/>
                </a:solidFill>
                <a:effectLst/>
                <a:latin typeface="+mn-lt"/>
                <a:ea typeface="+mn-ea"/>
                <a:cs typeface="+mn-cs"/>
              </a:rPr>
              <a:t> force.</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Ou un alignement des planètes.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2B5C5-7541-4EBD-BA97-2D9BBD7D735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24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Pourquoi la CCI s’engage t elle dans le développement de cette filière ? </a:t>
            </a:r>
          </a:p>
          <a:p>
            <a:pPr marL="171450" indent="-171450">
              <a:buFontTx/>
              <a:buChar char="-"/>
            </a:pPr>
            <a:r>
              <a:rPr lang="fr-FR" dirty="0" smtClean="0"/>
              <a:t>historiquement,</a:t>
            </a:r>
            <a:r>
              <a:rPr lang="fr-FR" baseline="0" dirty="0" smtClean="0"/>
              <a:t> nous avons toujours été engagés dans la filière du cinéma comme l’a précisé Jean François AGOSTINI. </a:t>
            </a:r>
          </a:p>
          <a:p>
            <a:pPr marL="171450" indent="-171450">
              <a:buFontTx/>
              <a:buChar char="-"/>
            </a:pPr>
            <a:r>
              <a:rPr lang="fr-FR" baseline="0" dirty="0" smtClean="0"/>
              <a:t>Mais la filière Image est plus large et nous avons identifié un potentiel de développement de cette filière qui est aujourd’hui pas suffisamment exploité : tous les feux sont verts pour les Alpes Maritimes :</a:t>
            </a:r>
          </a:p>
          <a:p>
            <a:pPr marL="171450" indent="-171450">
              <a:buFontTx/>
              <a:buChar char="-"/>
            </a:pPr>
            <a:r>
              <a:rPr lang="fr-FR" baseline="0" dirty="0" smtClean="0"/>
              <a:t>&gt; nous avons un tissu solide d’entreprises qui sont reconnues pour la qualité de leurs prestations et leur capacité à  innover</a:t>
            </a:r>
          </a:p>
          <a:p>
            <a:pPr marL="171450" indent="-171450">
              <a:buFontTx/>
              <a:buChar char="-"/>
            </a:pPr>
            <a:r>
              <a:rPr lang="fr-FR" baseline="0" dirty="0" smtClean="0"/>
              <a:t>&gt; un territoire local dynamique avec des projets ambitieux qui peuvent réellement porter une filière (notamment Bastide Rouge qui vous sera présenté cet après midi. Projet emblématique de notre département </a:t>
            </a:r>
          </a:p>
          <a:p>
            <a:pPr marL="171450" indent="-171450">
              <a:buFontTx/>
              <a:buChar char="-"/>
            </a:pPr>
            <a:r>
              <a:rPr lang="fr-FR" baseline="0" dirty="0" smtClean="0"/>
              <a:t>&gt;une Région qui a identifié la filière comme une filière d’excellence et qui offrira de véritables opportunités de développement pour nos entreprises</a:t>
            </a:r>
          </a:p>
          <a:p>
            <a:pPr marL="171450" indent="-171450">
              <a:buFontTx/>
              <a:buChar char="-"/>
            </a:pPr>
            <a:r>
              <a:rPr lang="fr-FR" baseline="0" dirty="0" smtClean="0"/>
              <a:t>&gt; une écosystème d’acteurs denses au service de la filière et de ses entreprises et qui sont présents aujourd’hui.</a:t>
            </a:r>
          </a:p>
          <a:p>
            <a:pPr marL="0" indent="0">
              <a:buFontTx/>
              <a:buNone/>
            </a:pPr>
            <a:r>
              <a:rPr lang="fr-FR" baseline="0" dirty="0" smtClean="0"/>
              <a:t>La CCI se positionne en tant que fédérateur de cet écosystème pour créer de la synergie entre tous les acteurs et faciliter la vie de nos entreprises qui veulent se développer. « facilitateur » et « accélérateur de développement »  L’objectif ne sera pas de faire ce que font déjà les autres acteurs, mais de faire profiter aux entreprises des Alpes Maritimes des dispositifs et opportunités qui existent , et gagner en visibilité au  niveau </a:t>
            </a:r>
            <a:r>
              <a:rPr lang="fr-FR" baseline="0" dirty="0" err="1" smtClean="0"/>
              <a:t>regional</a:t>
            </a:r>
            <a:r>
              <a:rPr lang="fr-FR" baseline="0" dirty="0" smtClean="0"/>
              <a:t> , national voire international.</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2B5C5-7541-4EBD-BA97-2D9BBD7D735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574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About The French Riviera Film Commission</a:t>
            </a:r>
          </a:p>
          <a:p>
            <a:endParaRPr lang="en-US" dirty="0" smtClean="0"/>
          </a:p>
          <a:p>
            <a:r>
              <a:rPr lang="en-US" dirty="0" smtClean="0"/>
              <a:t>Founded in 1999 under the initiative impetus of the French Riviera Chamber of Commerce and Industry, The French Riviera Film Commission is a public </a:t>
            </a:r>
            <a:r>
              <a:rPr lang="en-US" dirty="0" err="1" smtClean="0"/>
              <a:t>organisation</a:t>
            </a:r>
            <a:r>
              <a:rPr lang="en-US" dirty="0" smtClean="0"/>
              <a:t> in charge of developing business.</a:t>
            </a:r>
          </a:p>
          <a:p>
            <a:endParaRPr lang="en-US" dirty="0" smtClean="0"/>
          </a:p>
          <a:p>
            <a:r>
              <a:rPr lang="en-US" dirty="0" smtClean="0"/>
              <a:t>Services of the French Riviera film commission are completely free of charge and include the promotion of the Côte d’Azur region and its locations, offering help and information to film and audiovisual professionals at every stage in the development of the project.</a:t>
            </a:r>
          </a:p>
          <a:p>
            <a:endParaRPr lang="en-US" dirty="0" smtClean="0"/>
          </a:p>
          <a:p>
            <a:r>
              <a:rPr lang="en-US" dirty="0" smtClean="0"/>
              <a:t>Creation of a hub for audiovisual and image industries to allow the identification of the skills available on the French Riviera in the field of audiovisual and image industries. In the past 13 years filming on the Côte d’Azur has included:</a:t>
            </a:r>
          </a:p>
          <a:p>
            <a:endParaRPr lang="en-US" dirty="0" smtClean="0"/>
          </a:p>
          <a:p>
            <a:r>
              <a:rPr lang="en-US" dirty="0" smtClean="0"/>
              <a:t>133 feature length films</a:t>
            </a:r>
          </a:p>
          <a:p>
            <a:r>
              <a:rPr lang="en-US" dirty="0" smtClean="0"/>
              <a:t>201 television series episodes</a:t>
            </a:r>
          </a:p>
          <a:p>
            <a:r>
              <a:rPr lang="en-US" dirty="0" smtClean="0"/>
              <a:t>2,070 commercials</a:t>
            </a:r>
            <a:endParaRPr lang="fr-FR" dirty="0" smtClean="0"/>
          </a:p>
          <a:p>
            <a:endParaRPr lang="fr-FR" dirty="0" smtClean="0"/>
          </a:p>
          <a:p>
            <a:r>
              <a:rPr lang="fr-FR" dirty="0" smtClean="0"/>
              <a:t>-Cannes:</a:t>
            </a:r>
          </a:p>
          <a:p>
            <a:r>
              <a:rPr lang="en-US" sz="1200" b="0" i="0" kern="1200" dirty="0" smtClean="0">
                <a:solidFill>
                  <a:schemeClr val="tx1"/>
                </a:solidFill>
                <a:effectLst/>
                <a:latin typeface="+mn-lt"/>
                <a:ea typeface="+mn-ea"/>
                <a:cs typeface="+mn-cs"/>
              </a:rPr>
              <a:t>In the world of film, the Festival de Cannes -- known to many of us as the Cannes Film Festival -- is the largest international showcase of cinematic art. In the world of the yet-to-be-discovered filmmaker, the Cannes Film Festival is a godsend. It's not like the Oscars: Anyone can submit a film, and every submission has the chance to be viewed by representatives of the international movie industry.</a:t>
            </a:r>
          </a:p>
          <a:p>
            <a:r>
              <a:rPr lang="en-US" sz="1200" b="0" i="0" kern="1200" dirty="0" smtClean="0">
                <a:solidFill>
                  <a:schemeClr val="tx1"/>
                </a:solidFill>
                <a:effectLst/>
                <a:latin typeface="+mn-lt"/>
                <a:ea typeface="+mn-ea"/>
                <a:cs typeface="+mn-cs"/>
              </a:rPr>
              <a:t>Every year, for 12 days in May, the small city of Cannes in southern France turns into a meeting place for cinema's players, would-be players and the people who report on them. If you don't fall into any of these categories, your chances of attending a film screening at the festival are almost nonexistent, but you can gawk at the stars and bask in the atmosphere to your heart's content.</a:t>
            </a:r>
          </a:p>
          <a:p>
            <a:r>
              <a:rPr lang="fr-FR" dirty="0" smtClean="0"/>
              <a:t>-</a:t>
            </a:r>
          </a:p>
          <a:p>
            <a:r>
              <a:rPr lang="fr-FR" dirty="0" smtClean="0"/>
              <a:t>Pourquoi la CCI s’engage t elle dans le développement de cette filière ? </a:t>
            </a:r>
          </a:p>
          <a:p>
            <a:pPr marL="171450" indent="-171450">
              <a:buFontTx/>
              <a:buChar char="-"/>
            </a:pPr>
            <a:r>
              <a:rPr lang="fr-FR" dirty="0" smtClean="0"/>
              <a:t>historiquement,</a:t>
            </a:r>
            <a:r>
              <a:rPr lang="fr-FR" baseline="0" dirty="0" smtClean="0"/>
              <a:t> nous avons toujours été engagés dans la filière du cinéma comme l’a précisé Jean François AGOSTINI. </a:t>
            </a:r>
          </a:p>
          <a:p>
            <a:pPr marL="171450" indent="-171450">
              <a:buFontTx/>
              <a:buChar char="-"/>
            </a:pPr>
            <a:r>
              <a:rPr lang="fr-FR" baseline="0" dirty="0" smtClean="0"/>
              <a:t>Mais la filière Image est plus large et nous avons identifié un potentiel de développement de cette filière qui est aujourd’hui pas suffisamment exploité : tous les feux sont verts pour les Alpes Maritimes :</a:t>
            </a:r>
          </a:p>
          <a:p>
            <a:pPr marL="171450" indent="-171450">
              <a:buFontTx/>
              <a:buChar char="-"/>
            </a:pPr>
            <a:r>
              <a:rPr lang="fr-FR" baseline="0" dirty="0" smtClean="0"/>
              <a:t>&gt; nous avons un tissu solide d’entreprises qui sont reconnues pour la qualité de leurs prestations et leur capacité à  innover</a:t>
            </a:r>
          </a:p>
          <a:p>
            <a:pPr marL="171450" indent="-171450">
              <a:buFontTx/>
              <a:buChar char="-"/>
            </a:pPr>
            <a:r>
              <a:rPr lang="fr-FR" baseline="0" dirty="0" smtClean="0"/>
              <a:t>&gt; un territoire local dynamique avec des projets ambitieux qui peuvent réellement porter une filière (notamment Bastide Rouge qui vous sera présenté cet après midi. Projet emblématique de notre département </a:t>
            </a:r>
          </a:p>
          <a:p>
            <a:pPr marL="171450" indent="-171450">
              <a:buFontTx/>
              <a:buChar char="-"/>
            </a:pPr>
            <a:r>
              <a:rPr lang="fr-FR" baseline="0" dirty="0" smtClean="0"/>
              <a:t>&gt;une Région qui a identifié la filière comme une filière d’excellence et qui offrira de véritables opportunités de développement pour nos entreprises</a:t>
            </a:r>
          </a:p>
          <a:p>
            <a:pPr marL="171450" indent="-171450">
              <a:buFontTx/>
              <a:buChar char="-"/>
            </a:pPr>
            <a:r>
              <a:rPr lang="fr-FR" baseline="0" dirty="0" smtClean="0"/>
              <a:t>&gt; une écosystème d’acteurs denses au service de la filière et de ses entreprises et qui sont présents aujourd’hui.</a:t>
            </a:r>
          </a:p>
          <a:p>
            <a:pPr marL="0" indent="0">
              <a:buFontTx/>
              <a:buNone/>
            </a:pPr>
            <a:r>
              <a:rPr lang="fr-FR" baseline="0" dirty="0" smtClean="0"/>
              <a:t>La CCI se positionne en tant que fédérateur de cet écosystème pour créer de la synergie entre tous les acteurs et faciliter la vie de nos entreprises qui veulent se développer. « facilitateur » et « accélérateur de développement »  L’objectif ne sera pas de faire ce que font déjà les autres acteurs, mais de faire profiter aux entreprises des Alpes Maritimes des dispositifs et opportunités qui existent , et gagner en visibilité au  niveau </a:t>
            </a:r>
            <a:r>
              <a:rPr lang="fr-FR" baseline="0" dirty="0" err="1" smtClean="0"/>
              <a:t>regional</a:t>
            </a:r>
            <a:r>
              <a:rPr lang="fr-FR" baseline="0" dirty="0" smtClean="0"/>
              <a:t> , national voire international.</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2B5C5-7541-4EBD-BA97-2D9BBD7D735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420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About The French Riviera Film Commission</a:t>
            </a:r>
          </a:p>
          <a:p>
            <a:endParaRPr lang="en-US" dirty="0" smtClean="0"/>
          </a:p>
          <a:p>
            <a:r>
              <a:rPr lang="en-US" dirty="0" smtClean="0"/>
              <a:t>Founded in 1999 under the initiative impetus of the French Riviera Chamber of Commerce and Industry, The French Riviera Film Commission is a public </a:t>
            </a:r>
            <a:r>
              <a:rPr lang="en-US" dirty="0" err="1" smtClean="0"/>
              <a:t>organisation</a:t>
            </a:r>
            <a:r>
              <a:rPr lang="en-US" dirty="0" smtClean="0"/>
              <a:t> in charge of developing business.</a:t>
            </a:r>
          </a:p>
          <a:p>
            <a:endParaRPr lang="en-US" dirty="0" smtClean="0"/>
          </a:p>
          <a:p>
            <a:r>
              <a:rPr lang="en-US" dirty="0" smtClean="0"/>
              <a:t>Services of the French Riviera film commission are completely free of charge and include the promotion of the Côte d’Azur region and its locations, offering help and information to film and audiovisual professionals at every stage in the development of the project.</a:t>
            </a:r>
          </a:p>
          <a:p>
            <a:endParaRPr lang="en-US" dirty="0" smtClean="0"/>
          </a:p>
          <a:p>
            <a:r>
              <a:rPr lang="en-US" dirty="0" smtClean="0"/>
              <a:t>Creation of a hub for audiovisual and image industries to allow the identification of the skills available on the French Riviera in the field of audiovisual and image industries. In the past 13 years filming on the Côte d’Azur has included:</a:t>
            </a:r>
          </a:p>
          <a:p>
            <a:endParaRPr lang="en-US" dirty="0" smtClean="0"/>
          </a:p>
          <a:p>
            <a:r>
              <a:rPr lang="en-US" dirty="0" smtClean="0"/>
              <a:t>133 feature length films</a:t>
            </a:r>
          </a:p>
          <a:p>
            <a:r>
              <a:rPr lang="en-US" dirty="0" smtClean="0"/>
              <a:t>201 television series episodes</a:t>
            </a:r>
          </a:p>
          <a:p>
            <a:r>
              <a:rPr lang="en-US" dirty="0" smtClean="0"/>
              <a:t>2,070 commercials</a:t>
            </a:r>
            <a:endParaRPr lang="fr-FR" dirty="0" smtClean="0"/>
          </a:p>
          <a:p>
            <a:endParaRPr lang="fr-FR" dirty="0" smtClean="0"/>
          </a:p>
          <a:p>
            <a:r>
              <a:rPr lang="fr-FR" dirty="0" smtClean="0"/>
              <a:t>-Cannes:</a:t>
            </a:r>
          </a:p>
          <a:p>
            <a:r>
              <a:rPr lang="en-US" sz="1200" b="0" i="0" kern="1200" dirty="0" smtClean="0">
                <a:solidFill>
                  <a:schemeClr val="tx1"/>
                </a:solidFill>
                <a:effectLst/>
                <a:latin typeface="+mn-lt"/>
                <a:ea typeface="+mn-ea"/>
                <a:cs typeface="+mn-cs"/>
              </a:rPr>
              <a:t>In the world of film, the Festival de Cannes -- known to many of us as the Cannes Film Festival -- is the largest international showcase of cinematic art. In the world of the yet-to-be-discovered filmmaker, the Cannes Film Festival is a godsend. It's not like the Oscars: Anyone can submit a film, and every submission has the chance to be viewed by representatives of the international movie industry.</a:t>
            </a:r>
          </a:p>
          <a:p>
            <a:r>
              <a:rPr lang="en-US" sz="1200" b="0" i="0" kern="1200" dirty="0" smtClean="0">
                <a:solidFill>
                  <a:schemeClr val="tx1"/>
                </a:solidFill>
                <a:effectLst/>
                <a:latin typeface="+mn-lt"/>
                <a:ea typeface="+mn-ea"/>
                <a:cs typeface="+mn-cs"/>
              </a:rPr>
              <a:t>Every year, for 12 days in May, the small city of Cannes in southern France turns into a meeting place for cinema's players, would-be players and the people who report on them. If you don't fall into any of these categories, your chances of attending a film screening at the festival are almost nonexistent, but you can gawk at the stars and bask in the atmosphere to your heart's content.</a:t>
            </a:r>
          </a:p>
          <a:p>
            <a:r>
              <a:rPr lang="fr-FR" dirty="0" smtClean="0"/>
              <a:t>-</a:t>
            </a:r>
          </a:p>
          <a:p>
            <a:r>
              <a:rPr lang="fr-FR" dirty="0" smtClean="0"/>
              <a:t>Pourquoi la CCI s’engage t elle dans le développement de cette filière ? </a:t>
            </a:r>
          </a:p>
          <a:p>
            <a:pPr marL="171450" indent="-171450">
              <a:buFontTx/>
              <a:buChar char="-"/>
            </a:pPr>
            <a:r>
              <a:rPr lang="fr-FR" dirty="0" smtClean="0"/>
              <a:t>historiquement,</a:t>
            </a:r>
            <a:r>
              <a:rPr lang="fr-FR" baseline="0" dirty="0" smtClean="0"/>
              <a:t> nous avons toujours été engagés dans la filière du cinéma comme l’a précisé Jean François AGOSTINI. </a:t>
            </a:r>
          </a:p>
          <a:p>
            <a:pPr marL="171450" indent="-171450">
              <a:buFontTx/>
              <a:buChar char="-"/>
            </a:pPr>
            <a:r>
              <a:rPr lang="fr-FR" baseline="0" dirty="0" smtClean="0"/>
              <a:t>Mais la filière Image est plus large et nous avons identifié un potentiel de développement de cette filière qui est aujourd’hui pas suffisamment exploité : tous les feux sont verts pour les Alpes Maritimes :</a:t>
            </a:r>
          </a:p>
          <a:p>
            <a:pPr marL="171450" indent="-171450">
              <a:buFontTx/>
              <a:buChar char="-"/>
            </a:pPr>
            <a:r>
              <a:rPr lang="fr-FR" baseline="0" dirty="0" smtClean="0"/>
              <a:t>&gt; nous avons un tissu solide d’entreprises qui sont reconnues pour la qualité de leurs prestations et leur capacité à  innover</a:t>
            </a:r>
          </a:p>
          <a:p>
            <a:pPr marL="171450" indent="-171450">
              <a:buFontTx/>
              <a:buChar char="-"/>
            </a:pPr>
            <a:r>
              <a:rPr lang="fr-FR" baseline="0" dirty="0" smtClean="0"/>
              <a:t>&gt; un territoire local dynamique avec des projets ambitieux qui peuvent réellement porter une filière (notamment Bastide Rouge qui vous sera présenté cet après midi. Projet emblématique de notre département </a:t>
            </a:r>
          </a:p>
          <a:p>
            <a:pPr marL="171450" indent="-171450">
              <a:buFontTx/>
              <a:buChar char="-"/>
            </a:pPr>
            <a:r>
              <a:rPr lang="fr-FR" baseline="0" dirty="0" smtClean="0"/>
              <a:t>&gt;une Région qui a identifié la filière comme une filière d’excellence et qui offrira de véritables opportunités de développement pour nos entreprises</a:t>
            </a:r>
          </a:p>
          <a:p>
            <a:pPr marL="171450" indent="-171450">
              <a:buFontTx/>
              <a:buChar char="-"/>
            </a:pPr>
            <a:r>
              <a:rPr lang="fr-FR" baseline="0" dirty="0" smtClean="0"/>
              <a:t>&gt; une écosystème d’acteurs denses au service de la filière et de ses entreprises et qui sont présents aujourd’hui.</a:t>
            </a:r>
          </a:p>
          <a:p>
            <a:pPr marL="0" indent="0">
              <a:buFontTx/>
              <a:buNone/>
            </a:pPr>
            <a:r>
              <a:rPr lang="fr-FR" baseline="0" dirty="0" smtClean="0"/>
              <a:t>La CCI se positionne en tant que fédérateur de cet écosystème pour créer de la synergie entre tous les acteurs et faciliter la vie de nos entreprises qui veulent se développer. « facilitateur » et « accélérateur de développement »  L’objectif ne sera pas de faire ce que font déjà les autres acteurs, mais de faire profiter aux entreprises des Alpes Maritimes des dispositifs et opportunités qui existent , et gagner en visibilité au  niveau </a:t>
            </a:r>
            <a:r>
              <a:rPr lang="fr-FR" baseline="0" dirty="0" err="1" smtClean="0"/>
              <a:t>regional</a:t>
            </a:r>
            <a:r>
              <a:rPr lang="fr-FR" baseline="0" dirty="0" smtClean="0"/>
              <a:t> , national voire international.</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2B5C5-7541-4EBD-BA97-2D9BBD7D735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828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64D08F-63D2-4D93-B569-16433D11B154}" type="slidenum">
              <a:rPr lang="fr-FR" smtClean="0"/>
              <a:t>5</a:t>
            </a:fld>
            <a:endParaRPr lang="fr-FR"/>
          </a:p>
        </p:txBody>
      </p:sp>
    </p:spTree>
    <p:extLst>
      <p:ext uri="{BB962C8B-B14F-4D97-AF65-F5344CB8AC3E}">
        <p14:creationId xmlns:p14="http://schemas.microsoft.com/office/powerpoint/2010/main" val="2011860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8" y="4777194"/>
            <a:ext cx="5438140" cy="4773277"/>
          </a:xfrm>
        </p:spPr>
        <p:txBody>
          <a:bodyPr/>
          <a:lstStyle/>
          <a:p>
            <a:r>
              <a:rPr lang="fr-FR" b="1" dirty="0" smtClean="0"/>
              <a:t>Enquête réalisée</a:t>
            </a:r>
            <a:r>
              <a:rPr lang="fr-FR" b="1" baseline="0" dirty="0" smtClean="0"/>
              <a:t> par notre département Etudes (Jean François dans la salle), qui a démarré en juin dont la publication sortira en octobre. Les chiffres clés seront donc réactualisés. Les résultats de cette étude repose sur vos réponses, donc n’hésitez pas à vous manifester auprès de Jean François pour répondre à l’enquête (cela  ne prend que quelques minutes)</a:t>
            </a:r>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A3DECD-2299-564A-8D74-D633372E9D4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81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64D08F-63D2-4D93-B569-16433D11B154}" type="slidenum">
              <a:rPr lang="fr-FR" smtClean="0"/>
              <a:t>7</a:t>
            </a:fld>
            <a:endParaRPr lang="fr-FR"/>
          </a:p>
        </p:txBody>
      </p:sp>
    </p:spTree>
    <p:extLst>
      <p:ext uri="{BB962C8B-B14F-4D97-AF65-F5344CB8AC3E}">
        <p14:creationId xmlns:p14="http://schemas.microsoft.com/office/powerpoint/2010/main" val="1727983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064D08F-63D2-4D93-B569-16433D11B154}" type="slidenum">
              <a:rPr lang="fr-FR" smtClean="0"/>
              <a:t>8</a:t>
            </a:fld>
            <a:endParaRPr lang="fr-FR"/>
          </a:p>
        </p:txBody>
      </p:sp>
    </p:spTree>
    <p:extLst>
      <p:ext uri="{BB962C8B-B14F-4D97-AF65-F5344CB8AC3E}">
        <p14:creationId xmlns:p14="http://schemas.microsoft.com/office/powerpoint/2010/main" val="141067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B5532-8CF6-4368-9EAC-1D0A8E97DD5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72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9B5532-8CF6-4368-9EAC-1D0A8E97DD5F}"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74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FB343D5-F665-4419-B092-6832E2374E5D}" type="datetimeFigureOut">
              <a:rPr lang="fr-FR" smtClean="0"/>
              <a:t>05/10/2017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410893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B343D5-F665-4419-B092-6832E2374E5D}" type="datetimeFigureOut">
              <a:rPr lang="fr-FR" smtClean="0"/>
              <a:t>05/10/2017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229400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B343D5-F665-4419-B092-6832E2374E5D}" type="datetimeFigureOut">
              <a:rPr lang="fr-FR" smtClean="0"/>
              <a:t>05/10/2017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2929680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12" name="Groupe 11"/>
          <p:cNvGrpSpPr/>
          <p:nvPr userDrawn="1"/>
        </p:nvGrpSpPr>
        <p:grpSpPr>
          <a:xfrm>
            <a:off x="1805" y="0"/>
            <a:ext cx="12325156" cy="6934954"/>
            <a:chOff x="1805" y="0"/>
            <a:chExt cx="12325156" cy="6934954"/>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5" y="0"/>
              <a:ext cx="12325156" cy="6934954"/>
            </a:xfrm>
            <a:prstGeom prst="rect">
              <a:avLst/>
            </a:prstGeom>
          </p:spPr>
        </p:pic>
        <p:sp>
          <p:nvSpPr>
            <p:cNvPr id="8" name="Ellipse 7"/>
            <p:cNvSpPr/>
            <p:nvPr userDrawn="1"/>
          </p:nvSpPr>
          <p:spPr>
            <a:xfrm>
              <a:off x="5866646" y="1964602"/>
              <a:ext cx="3069124" cy="2987644"/>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81C66-5F31-45B8-9E30-5F61E4F9F20C}" type="slidenum">
              <a:rPr lang="fr-FR" smtClean="0"/>
              <a:t>‹N°›</a:t>
            </a:fld>
            <a:endParaRPr lang="fr-FR" dirty="0"/>
          </a:p>
        </p:txBody>
      </p:sp>
      <p:sp>
        <p:nvSpPr>
          <p:cNvPr id="11" name="Rectangle 10"/>
          <p:cNvSpPr/>
          <p:nvPr userDrawn="1"/>
        </p:nvSpPr>
        <p:spPr>
          <a:xfrm>
            <a:off x="1261887" y="1116091"/>
            <a:ext cx="159508" cy="2387600"/>
          </a:xfrm>
          <a:prstGeom prst="rect">
            <a:avLst/>
          </a:prstGeom>
          <a:solidFill>
            <a:srgbClr val="E3003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190" y="6086776"/>
            <a:ext cx="1279659" cy="904272"/>
          </a:xfrm>
          <a:prstGeom prst="rect">
            <a:avLst/>
          </a:prstGeom>
        </p:spPr>
      </p:pic>
    </p:spTree>
    <p:extLst>
      <p:ext uri="{BB962C8B-B14F-4D97-AF65-F5344CB8AC3E}">
        <p14:creationId xmlns:p14="http://schemas.microsoft.com/office/powerpoint/2010/main" val="1542708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5" name="Espace réservé du pied de page 4"/>
          <p:cNvSpPr>
            <a:spLocks noGrp="1"/>
          </p:cNvSpPr>
          <p:nvPr>
            <p:ph type="ftr" sz="quarter" idx="11"/>
          </p:nvPr>
        </p:nvSpPr>
        <p:spPr>
          <a:xfrm>
            <a:off x="4038600" y="6333490"/>
            <a:ext cx="4114800" cy="365125"/>
          </a:xfrm>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81C66-5F31-45B8-9E30-5F61E4F9F20C}" type="slidenum">
              <a:rPr lang="fr-FR" smtClean="0"/>
              <a:t>‹N°›</a:t>
            </a:fld>
            <a:endParaRPr lang="fr-FR" dirty="0"/>
          </a:p>
        </p:txBody>
      </p:sp>
      <p:pic>
        <p:nvPicPr>
          <p:cNvPr id="7" name="Image 6"/>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677789" y="6270540"/>
            <a:ext cx="2597031" cy="696764"/>
          </a:xfrm>
          <a:prstGeom prst="rect">
            <a:avLst/>
          </a:prstGeom>
        </p:spPr>
      </p:pic>
    </p:spTree>
    <p:extLst>
      <p:ext uri="{BB962C8B-B14F-4D97-AF65-F5344CB8AC3E}">
        <p14:creationId xmlns:p14="http://schemas.microsoft.com/office/powerpoint/2010/main" val="35614441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dirty="0"/>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Espace réservé de la date 3"/>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81C66-5F31-45B8-9E30-5F61E4F9F20C}" type="slidenum">
              <a:rPr lang="fr-FR" smtClean="0"/>
              <a:t>‹N°›</a:t>
            </a:fld>
            <a:endParaRPr lang="fr-FR" dirty="0"/>
          </a:p>
        </p:txBody>
      </p:sp>
      <p:pic>
        <p:nvPicPr>
          <p:cNvPr id="7" name="Image 6"/>
          <p:cNvPicPr>
            <a:picLocks noChangeAspect="1"/>
          </p:cNvPicPr>
          <p:nvPr userDrawn="1"/>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826379" y="6216326"/>
            <a:ext cx="2745621" cy="736630"/>
          </a:xfrm>
          <a:prstGeom prst="rect">
            <a:avLst/>
          </a:prstGeom>
        </p:spPr>
      </p:pic>
    </p:spTree>
    <p:extLst>
      <p:ext uri="{BB962C8B-B14F-4D97-AF65-F5344CB8AC3E}">
        <p14:creationId xmlns:p14="http://schemas.microsoft.com/office/powerpoint/2010/main" val="39373815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A081C66-5F31-45B8-9E30-5F61E4F9F20C}" type="slidenum">
              <a:rPr lang="fr-FR" smtClean="0"/>
              <a:t>‹N°›</a:t>
            </a:fld>
            <a:endParaRPr lang="fr-FR" dirty="0"/>
          </a:p>
        </p:txBody>
      </p:sp>
    </p:spTree>
    <p:extLst>
      <p:ext uri="{BB962C8B-B14F-4D97-AF65-F5344CB8AC3E}">
        <p14:creationId xmlns:p14="http://schemas.microsoft.com/office/powerpoint/2010/main" val="273398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8200" y="211216"/>
            <a:ext cx="10515600" cy="920467"/>
          </a:xfrm>
        </p:spPr>
        <p:txBody>
          <a:bodyPr/>
          <a:lstStyle/>
          <a:p>
            <a:r>
              <a:rPr lang="fr-FR" dirty="0"/>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CA081C66-5F31-45B8-9E30-5F61E4F9F20C}" type="slidenum">
              <a:rPr lang="fr-FR" smtClean="0"/>
              <a:t>‹N°›</a:t>
            </a:fld>
            <a:endParaRPr lang="fr-FR" dirty="0"/>
          </a:p>
        </p:txBody>
      </p:sp>
    </p:spTree>
    <p:extLst>
      <p:ext uri="{BB962C8B-B14F-4D97-AF65-F5344CB8AC3E}">
        <p14:creationId xmlns:p14="http://schemas.microsoft.com/office/powerpoint/2010/main" val="1332246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711451" y="219391"/>
            <a:ext cx="10515600" cy="819448"/>
          </a:xfr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CA081C66-5F31-45B8-9E30-5F61E4F9F20C}" type="slidenum">
              <a:rPr lang="fr-FR" smtClean="0"/>
              <a:t>‹N°›</a:t>
            </a:fld>
            <a:endParaRPr lang="fr-FR" dirty="0"/>
          </a:p>
        </p:txBody>
      </p:sp>
    </p:spTree>
    <p:extLst>
      <p:ext uri="{BB962C8B-B14F-4D97-AF65-F5344CB8AC3E}">
        <p14:creationId xmlns:p14="http://schemas.microsoft.com/office/powerpoint/2010/main" val="28106143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CA081C66-5F31-45B8-9E30-5F61E4F9F20C}" type="slidenum">
              <a:rPr lang="fr-FR" smtClean="0"/>
              <a:t>‹N°›</a:t>
            </a:fld>
            <a:endParaRPr lang="fr-FR" dirty="0"/>
          </a:p>
        </p:txBody>
      </p:sp>
    </p:spTree>
    <p:extLst>
      <p:ext uri="{BB962C8B-B14F-4D97-AF65-F5344CB8AC3E}">
        <p14:creationId xmlns:p14="http://schemas.microsoft.com/office/powerpoint/2010/main" val="307565649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8200" y="158436"/>
            <a:ext cx="3932237" cy="1181477"/>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A081C66-5F31-45B8-9E30-5F61E4F9F20C}" type="slidenum">
              <a:rPr lang="fr-FR" smtClean="0"/>
              <a:t>‹N°›</a:t>
            </a:fld>
            <a:endParaRPr lang="fr-FR" dirty="0"/>
          </a:p>
        </p:txBody>
      </p:sp>
    </p:spTree>
    <p:extLst>
      <p:ext uri="{BB962C8B-B14F-4D97-AF65-F5344CB8AC3E}">
        <p14:creationId xmlns:p14="http://schemas.microsoft.com/office/powerpoint/2010/main" val="151926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userDrawn="1"/>
        </p:nvSpPr>
        <p:spPr>
          <a:xfrm>
            <a:off x="-238991" y="-1485900"/>
            <a:ext cx="12430991" cy="243147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90055" y="-218211"/>
            <a:ext cx="10515600" cy="1325563"/>
          </a:xfrm>
        </p:spPr>
        <p:txBody>
          <a:bodyPr>
            <a:normAutofit/>
          </a:bodyPr>
          <a:lstStyle>
            <a:lvl1pPr>
              <a:defRPr sz="3200" b="1">
                <a:solidFill>
                  <a:schemeClr val="bg1"/>
                </a:solidFill>
                <a:latin typeface="Agency FB" panose="020B0503020202020204" pitchFamily="34" charset="0"/>
              </a:defRPr>
            </a:lvl1pPr>
          </a:lstStyle>
          <a:p>
            <a:r>
              <a:rPr lang="fr-FR" dirty="0" err="1" smtClean="0"/>
              <a:t>ChIMERA</a:t>
            </a:r>
            <a:r>
              <a:rPr lang="fr-FR" dirty="0" smtClean="0"/>
              <a:t> PROJECT</a:t>
            </a:r>
            <a:endParaRPr lang="fr-FR" dirty="0"/>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FB343D5-F665-4419-B092-6832E2374E5D}" type="datetimeFigureOut">
              <a:rPr lang="fr-FR" smtClean="0"/>
              <a:t>05/10/2017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5B54F8-2A8A-4D90-A82B-1F100662B605}" type="slidenum">
              <a:rPr lang="fr-FR" smtClean="0"/>
              <a:t>‹N°›</a:t>
            </a:fld>
            <a:endParaRPr lang="fr-FR"/>
          </a:p>
        </p:txBody>
      </p:sp>
      <p:pic>
        <p:nvPicPr>
          <p:cNvPr id="9" name="Image 8" descr="Logo_CCI_450_7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2200" y="6418245"/>
            <a:ext cx="2009529" cy="386358"/>
          </a:xfrm>
          <a:prstGeom prst="rect">
            <a:avLst/>
          </a:prstGeom>
          <a:noFill/>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52219" y="0"/>
            <a:ext cx="1839781" cy="945574"/>
          </a:xfrm>
          <a:prstGeom prst="rect">
            <a:avLst/>
          </a:prstGeom>
        </p:spPr>
      </p:pic>
    </p:spTree>
    <p:extLst>
      <p:ext uri="{BB962C8B-B14F-4D97-AF65-F5344CB8AC3E}">
        <p14:creationId xmlns:p14="http://schemas.microsoft.com/office/powerpoint/2010/main" val="35890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CA081C66-5F31-45B8-9E30-5F61E4F9F20C}" type="slidenum">
              <a:rPr lang="fr-FR" smtClean="0"/>
              <a:t>‹N°›</a:t>
            </a:fld>
            <a:endParaRPr lang="fr-FR" dirty="0"/>
          </a:p>
        </p:txBody>
      </p:sp>
    </p:spTree>
    <p:extLst>
      <p:ext uri="{BB962C8B-B14F-4D97-AF65-F5344CB8AC3E}">
        <p14:creationId xmlns:p14="http://schemas.microsoft.com/office/powerpoint/2010/main" val="2375600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81C66-5F31-45B8-9E30-5F61E4F9F20C}" type="slidenum">
              <a:rPr lang="fr-FR" smtClean="0"/>
              <a:t>‹N°›</a:t>
            </a:fld>
            <a:endParaRPr lang="fr-FR" dirty="0"/>
          </a:p>
        </p:txBody>
      </p:sp>
    </p:spTree>
    <p:extLst>
      <p:ext uri="{BB962C8B-B14F-4D97-AF65-F5344CB8AC3E}">
        <p14:creationId xmlns:p14="http://schemas.microsoft.com/office/powerpoint/2010/main" val="1953186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EED9F65-5AE6-455A-A054-9FDA18C588E8}" type="datetimeFigureOut">
              <a:rPr lang="fr-FR" smtClean="0"/>
              <a:t>05/10/2017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CA081C66-5F31-45B8-9E30-5F61E4F9F20C}" type="slidenum">
              <a:rPr lang="fr-FR" smtClean="0"/>
              <a:t>‹N°›</a:t>
            </a:fld>
            <a:endParaRPr lang="fr-FR" dirty="0"/>
          </a:p>
        </p:txBody>
      </p:sp>
    </p:spTree>
    <p:extLst>
      <p:ext uri="{BB962C8B-B14F-4D97-AF65-F5344CB8AC3E}">
        <p14:creationId xmlns:p14="http://schemas.microsoft.com/office/powerpoint/2010/main" val="1018427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ommair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Espace réservé du texte 24"/>
          <p:cNvSpPr>
            <a:spLocks noGrp="1"/>
          </p:cNvSpPr>
          <p:nvPr>
            <p:ph type="body" sz="quarter" idx="10"/>
          </p:nvPr>
        </p:nvSpPr>
        <p:spPr>
          <a:xfrm>
            <a:off x="347133" y="1722967"/>
            <a:ext cx="11525251" cy="479213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Titre 1"/>
          <p:cNvSpPr>
            <a:spLocks noGrp="1"/>
          </p:cNvSpPr>
          <p:nvPr>
            <p:ph type="ctrTitle" hasCustomPrompt="1"/>
          </p:nvPr>
        </p:nvSpPr>
        <p:spPr>
          <a:xfrm>
            <a:off x="347083" y="359693"/>
            <a:ext cx="9400500" cy="676699"/>
          </a:xfrm>
          <a:noFill/>
        </p:spPr>
        <p:txBody>
          <a:bodyPr>
            <a:normAutofit/>
          </a:bodyPr>
          <a:lstStyle>
            <a:lvl1pPr algn="l">
              <a:defRPr sz="3067" baseline="0">
                <a:solidFill>
                  <a:srgbClr val="00447B"/>
                </a:solidFill>
                <a:latin typeface="Gotham Light"/>
                <a:cs typeface="Gotham Light"/>
              </a:defRPr>
            </a:lvl1pPr>
          </a:lstStyle>
          <a:p>
            <a:r>
              <a:rPr lang="fr-FR" dirty="0"/>
              <a:t>TITRE</a:t>
            </a:r>
          </a:p>
        </p:txBody>
      </p:sp>
      <p:sp>
        <p:nvSpPr>
          <p:cNvPr id="6" name="Rectangle 5"/>
          <p:cNvSpPr/>
          <p:nvPr userDrawn="1"/>
        </p:nvSpPr>
        <p:spPr>
          <a:xfrm>
            <a:off x="1" y="579399"/>
            <a:ext cx="182441" cy="345951"/>
          </a:xfrm>
          <a:prstGeom prst="rect">
            <a:avLst/>
          </a:prstGeom>
          <a:solidFill>
            <a:srgbClr val="E4023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400"/>
          </a:p>
        </p:txBody>
      </p:sp>
    </p:spTree>
    <p:extLst>
      <p:ext uri="{BB962C8B-B14F-4D97-AF65-F5344CB8AC3E}">
        <p14:creationId xmlns:p14="http://schemas.microsoft.com/office/powerpoint/2010/main" val="1176740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FB343D5-F665-4419-B092-6832E2374E5D}" type="datetimeFigureOut">
              <a:rPr lang="fr-FR" smtClean="0"/>
              <a:t>05/10/2017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98371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FB343D5-F665-4419-B092-6832E2374E5D}" type="datetimeFigureOut">
              <a:rPr lang="fr-FR" smtClean="0"/>
              <a:t>05/10/2017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183043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FB343D5-F665-4419-B092-6832E2374E5D}" type="datetimeFigureOut">
              <a:rPr lang="fr-FR" smtClean="0"/>
              <a:t>05/10/2017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2930919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FB343D5-F665-4419-B092-6832E2374E5D}" type="datetimeFigureOut">
              <a:rPr lang="fr-FR" smtClean="0"/>
              <a:t>05/10/2017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371811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FB343D5-F665-4419-B092-6832E2374E5D}" type="datetimeFigureOut">
              <a:rPr lang="fr-FR" smtClean="0"/>
              <a:t>05/10/2017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1102775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FB343D5-F665-4419-B092-6832E2374E5D}" type="datetimeFigureOut">
              <a:rPr lang="fr-FR" smtClean="0"/>
              <a:t>05/10/2017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147094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FB343D5-F665-4419-B092-6832E2374E5D}" type="datetimeFigureOut">
              <a:rPr lang="fr-FR" smtClean="0"/>
              <a:t>05/10/2017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5B54F8-2A8A-4D90-A82B-1F100662B605}" type="slidenum">
              <a:rPr lang="fr-FR" smtClean="0"/>
              <a:t>‹N°›</a:t>
            </a:fld>
            <a:endParaRPr lang="fr-FR"/>
          </a:p>
        </p:txBody>
      </p:sp>
    </p:spTree>
    <p:extLst>
      <p:ext uri="{BB962C8B-B14F-4D97-AF65-F5344CB8AC3E}">
        <p14:creationId xmlns:p14="http://schemas.microsoft.com/office/powerpoint/2010/main" val="4772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43D5-F665-4419-B092-6832E2374E5D}" type="datetimeFigureOut">
              <a:rPr lang="fr-FR" smtClean="0"/>
              <a:t>05/10/2017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B54F8-2A8A-4D90-A82B-1F100662B605}" type="slidenum">
              <a:rPr lang="fr-FR" smtClean="0"/>
              <a:t>‹N°›</a:t>
            </a:fld>
            <a:endParaRPr lang="fr-FR"/>
          </a:p>
        </p:txBody>
      </p:sp>
    </p:spTree>
    <p:extLst>
      <p:ext uri="{BB962C8B-B14F-4D97-AF65-F5344CB8AC3E}">
        <p14:creationId xmlns:p14="http://schemas.microsoft.com/office/powerpoint/2010/main" val="4246544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e 6"/>
          <p:cNvGrpSpPr/>
          <p:nvPr userDrawn="1"/>
        </p:nvGrpSpPr>
        <p:grpSpPr>
          <a:xfrm>
            <a:off x="1805" y="0"/>
            <a:ext cx="12325156" cy="6934954"/>
            <a:chOff x="1805" y="0"/>
            <a:chExt cx="12325156" cy="6934954"/>
          </a:xfrm>
        </p:grpSpPr>
        <p:pic>
          <p:nvPicPr>
            <p:cNvPr id="8" name="Imag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05" y="0"/>
              <a:ext cx="12325156" cy="6934954"/>
            </a:xfrm>
            <a:prstGeom prst="rect">
              <a:avLst/>
            </a:prstGeom>
          </p:spPr>
        </p:pic>
        <p:sp>
          <p:nvSpPr>
            <p:cNvPr id="9" name="Ellipse 8"/>
            <p:cNvSpPr/>
            <p:nvPr userDrawn="1"/>
          </p:nvSpPr>
          <p:spPr>
            <a:xfrm>
              <a:off x="5866646" y="1964602"/>
              <a:ext cx="3069124" cy="2987644"/>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userDrawn="1"/>
          </p:nvSpPr>
          <p:spPr>
            <a:xfrm>
              <a:off x="577544" y="230188"/>
              <a:ext cx="184731" cy="461665"/>
            </a:xfrm>
            <a:prstGeom prst="rect">
              <a:avLst/>
            </a:prstGeom>
            <a:noFill/>
          </p:spPr>
          <p:txBody>
            <a:bodyPr wrap="none" rtlCol="0">
              <a:spAutoFit/>
            </a:bodyPr>
            <a:lstStyle/>
            <a:p>
              <a:endParaRPr lang="fr-FR" sz="2400" b="1" dirty="0">
                <a:solidFill>
                  <a:schemeClr val="tx1">
                    <a:lumMod val="65000"/>
                    <a:lumOff val="35000"/>
                  </a:schemeClr>
                </a:solidFill>
                <a:latin typeface="Corbel" panose="020B0503020204020204" pitchFamily="34" charset="0"/>
              </a:endParaRPr>
            </a:p>
          </p:txBody>
        </p:sp>
        <p:sp>
          <p:nvSpPr>
            <p:cNvPr id="12" name="Rectangle 11"/>
            <p:cNvSpPr/>
            <p:nvPr userDrawn="1"/>
          </p:nvSpPr>
          <p:spPr>
            <a:xfrm>
              <a:off x="494190" y="206982"/>
              <a:ext cx="158954" cy="819448"/>
            </a:xfrm>
            <a:prstGeom prst="rect">
              <a:avLst/>
            </a:prstGeom>
            <a:solidFill>
              <a:srgbClr val="E3003D"/>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 name="Espace réservé du titre 1"/>
          <p:cNvSpPr>
            <a:spLocks noGrp="1"/>
          </p:cNvSpPr>
          <p:nvPr>
            <p:ph type="title"/>
          </p:nvPr>
        </p:nvSpPr>
        <p:spPr>
          <a:xfrm>
            <a:off x="762275" y="206982"/>
            <a:ext cx="10515600" cy="819448"/>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483567"/>
            <a:ext cx="10515600" cy="444743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D9F65-5AE6-455A-A054-9FDA18C588E8}" type="datetimeFigureOut">
              <a:rPr lang="fr-FR" smtClean="0"/>
              <a:t>05/10/2017</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81C66-5F31-45B8-9E30-5F61E4F9F20C}" type="slidenum">
              <a:rPr lang="fr-FR" smtClean="0"/>
              <a:t>‹N°›</a:t>
            </a:fld>
            <a:endParaRPr lang="fr-FR" dirty="0"/>
          </a:p>
        </p:txBody>
      </p:sp>
      <p:pic>
        <p:nvPicPr>
          <p:cNvPr id="13" name="Imag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94190" y="6086776"/>
            <a:ext cx="1279659" cy="904272"/>
          </a:xfrm>
          <a:prstGeom prst="rect">
            <a:avLst/>
          </a:prstGeom>
        </p:spPr>
      </p:pic>
    </p:spTree>
    <p:extLst>
      <p:ext uri="{BB962C8B-B14F-4D97-AF65-F5344CB8AC3E}">
        <p14:creationId xmlns:p14="http://schemas.microsoft.com/office/powerpoint/2010/main" val="856428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E3003D"/>
        </a:buClr>
        <a:buFont typeface="Wingdings" panose="05000000000000000000" pitchFamily="2" charset="2"/>
        <a:buChar char="è"/>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rgbClr val="E3003D"/>
        </a:buClr>
        <a:buFont typeface="Wingdings" panose="05000000000000000000" pitchFamily="2" charset="2"/>
        <a:buChar char="è"/>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rgbClr val="E3003D"/>
        </a:buClr>
        <a:buFont typeface="Wingdings" panose="05000000000000000000" pitchFamily="2" charset="2"/>
        <a:buChar char="è"/>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rgbClr val="E3003D"/>
        </a:buClr>
        <a:buFont typeface="Wingdings" panose="05000000000000000000" pitchFamily="2" charset="2"/>
        <a:buChar char="è"/>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rgbClr val="E3003D"/>
        </a:buClr>
        <a:buFont typeface="Wingdings" panose="05000000000000000000" pitchFamily="2" charset="2"/>
        <a:buChar char="è"/>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27.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1.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julie.giordano@cote-azur.cci.f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com/23486812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imeo.com/23486812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mailto:julie.giordano@cote-azur.cci.fr" TargetMode="External"/><Relationship Id="rId4" Type="http://schemas.openxmlformats.org/officeDocument/2006/relationships/hyperlink" Target="https://twitter.com/Julie_Giordano_"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8.jp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s://vimeo.com/234868121" TargetMode="Externa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901684"/>
            <a:ext cx="12300155" cy="3124626"/>
          </a:xfrm>
          <a:prstGeom prst="rect">
            <a:avLst/>
          </a:prstGeom>
          <a:solidFill>
            <a:schemeClr val="accent5">
              <a:lumMod val="50000"/>
            </a:scheme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sz="4800" b="1" dirty="0" smtClean="0">
                <a:latin typeface="Book Antiqua" panose="02040602050305030304" pitchFamily="18" charset="0"/>
              </a:rPr>
              <a:t>Image </a:t>
            </a:r>
            <a:r>
              <a:rPr lang="fr-FR" sz="4800" b="1" dirty="0" smtClean="0">
                <a:latin typeface="Book Antiqua" panose="02040602050305030304" pitchFamily="18" charset="0"/>
              </a:rPr>
              <a:t>&amp; </a:t>
            </a:r>
            <a:r>
              <a:rPr lang="fr-FR" sz="4800" b="1" dirty="0" err="1" smtClean="0">
                <a:latin typeface="Book Antiqua" panose="02040602050305030304" pitchFamily="18" charset="0"/>
              </a:rPr>
              <a:t>Creativity</a:t>
            </a:r>
            <a:r>
              <a:rPr lang="fr-FR" sz="4800" b="1" dirty="0" smtClean="0">
                <a:latin typeface="Book Antiqua" panose="02040602050305030304" pitchFamily="18" charset="0"/>
              </a:rPr>
              <a:t> a</a:t>
            </a:r>
            <a:r>
              <a:rPr lang="fr-FR" sz="4800" b="1" dirty="0" smtClean="0">
                <a:latin typeface="Book Antiqua" panose="02040602050305030304" pitchFamily="18" charset="0"/>
              </a:rPr>
              <a:t> Strategic </a:t>
            </a:r>
            <a:r>
              <a:rPr lang="fr-FR" sz="4800" b="1" dirty="0" err="1" smtClean="0">
                <a:latin typeface="Book Antiqua" panose="02040602050305030304" pitchFamily="18" charset="0"/>
              </a:rPr>
              <a:t>Sector</a:t>
            </a:r>
            <a:r>
              <a:rPr lang="fr-FR" sz="4800" b="1" dirty="0" smtClean="0">
                <a:latin typeface="Book Antiqua" panose="02040602050305030304" pitchFamily="18" charset="0"/>
              </a:rPr>
              <a:t> for the French Riviera </a:t>
            </a:r>
            <a:r>
              <a:rPr lang="fr-FR" sz="4800" b="1" dirty="0" err="1" smtClean="0">
                <a:latin typeface="Book Antiqua" panose="02040602050305030304" pitchFamily="18" charset="0"/>
              </a:rPr>
              <a:t>Territory</a:t>
            </a:r>
            <a:endParaRPr lang="fr-FR" sz="4800" b="1" dirty="0">
              <a:latin typeface="Book Antiqua" panose="02040602050305030304" pitchFamily="18" charset="0"/>
            </a:endParaRPr>
          </a:p>
        </p:txBody>
      </p:sp>
      <p:sp>
        <p:nvSpPr>
          <p:cNvPr id="3" name="ZoneTexte 2"/>
          <p:cNvSpPr txBox="1"/>
          <p:nvPr/>
        </p:nvSpPr>
        <p:spPr>
          <a:xfrm>
            <a:off x="10069551" y="390293"/>
            <a:ext cx="2199641" cy="369332"/>
          </a:xfrm>
          <a:prstGeom prst="rect">
            <a:avLst/>
          </a:prstGeom>
          <a:noFill/>
        </p:spPr>
        <p:txBody>
          <a:bodyPr wrap="none" rtlCol="0">
            <a:spAutoFit/>
          </a:bodyPr>
          <a:lstStyle/>
          <a:p>
            <a:r>
              <a:rPr lang="fr-FR" dirty="0" err="1" smtClean="0"/>
              <a:t>Lj</a:t>
            </a:r>
            <a:r>
              <a:rPr lang="fr-FR" dirty="0" err="1" smtClean="0"/>
              <a:t>ulbjana</a:t>
            </a:r>
            <a:r>
              <a:rPr lang="fr-FR" dirty="0" smtClean="0"/>
              <a:t> 05/10/2017</a:t>
            </a:r>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1371" y="4846696"/>
            <a:ext cx="2772697" cy="1425055"/>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3994" y="4846696"/>
            <a:ext cx="3245233" cy="731611"/>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678" y="4026310"/>
            <a:ext cx="3920646" cy="2770528"/>
          </a:xfrm>
          <a:prstGeom prst="rect">
            <a:avLst/>
          </a:prstGeom>
        </p:spPr>
      </p:pic>
    </p:spTree>
    <p:extLst>
      <p:ext uri="{BB962C8B-B14F-4D97-AF65-F5344CB8AC3E}">
        <p14:creationId xmlns:p14="http://schemas.microsoft.com/office/powerpoint/2010/main" val="542524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47032" y="115073"/>
            <a:ext cx="8229600" cy="1143000"/>
          </a:xfrm>
        </p:spPr>
        <p:txBody>
          <a:bodyPr>
            <a:normAutofit/>
          </a:bodyPr>
          <a:lstStyle/>
          <a:p>
            <a:pPr algn="l"/>
            <a:r>
              <a:rPr lang="fr-FR" sz="2800" b="1" dirty="0" smtClean="0"/>
              <a:t>CONTEXT OF CANNES</a:t>
            </a:r>
            <a:r>
              <a:rPr lang="fr-FR" sz="2800" b="1" dirty="0"/>
              <a:t>	</a:t>
            </a:r>
            <a:r>
              <a:rPr lang="fr-FR" sz="2800" b="1" dirty="0">
                <a:solidFill>
                  <a:srgbClr val="0070C0"/>
                </a:solidFill>
              </a:rPr>
              <a:t>			</a:t>
            </a:r>
            <a:r>
              <a:rPr lang="fr-FR" sz="2000" b="1" dirty="0">
                <a:solidFill>
                  <a:srgbClr val="0070C0"/>
                </a:solidFill>
              </a:rPr>
              <a:t> </a:t>
            </a:r>
            <a:endParaRPr lang="fr-FR" sz="2800" dirty="0">
              <a:solidFill>
                <a:srgbClr val="0070C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4889" y="4653136"/>
            <a:ext cx="1224000" cy="43200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5442259"/>
            <a:ext cx="1904470" cy="1244754"/>
          </a:xfrm>
          <a:prstGeom prst="rect">
            <a:avLst/>
          </a:prstGeom>
          <a:ln>
            <a:solidFill>
              <a:schemeClr val="tx1"/>
            </a:solidFill>
          </a:ln>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3985" y="5442260"/>
            <a:ext cx="1691103" cy="1268327"/>
          </a:xfrm>
          <a:prstGeom prst="rect">
            <a:avLst/>
          </a:prstGeom>
          <a:ln>
            <a:solidFill>
              <a:schemeClr val="tx1"/>
            </a:solidFill>
          </a:ln>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2759" y="4579174"/>
            <a:ext cx="1348536" cy="803947"/>
          </a:xfrm>
          <a:prstGeom prst="rect">
            <a:avLst/>
          </a:prstGeom>
        </p:spPr>
      </p:pic>
      <p:pic>
        <p:nvPicPr>
          <p:cNvPr id="16" name="Imag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4581" y="4498774"/>
            <a:ext cx="1824584" cy="964749"/>
          </a:xfrm>
          <a:prstGeom prst="rect">
            <a:avLst/>
          </a:prstGeom>
        </p:spPr>
      </p:pic>
      <p:sp>
        <p:nvSpPr>
          <p:cNvPr id="11" name="Espace réservé du contenu 4"/>
          <p:cNvSpPr txBox="1">
            <a:spLocks/>
          </p:cNvSpPr>
          <p:nvPr/>
        </p:nvSpPr>
        <p:spPr>
          <a:xfrm>
            <a:off x="1028700" y="959702"/>
            <a:ext cx="9202259" cy="3616194"/>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500" b="1" i="1" dirty="0">
                <a:latin typeface="Calibri"/>
              </a:rPr>
              <a:t>Cannes: where the most prestigious exhibitors meet : </a:t>
            </a:r>
          </a:p>
          <a:p>
            <a:pPr marL="0" indent="0">
              <a:buNone/>
            </a:pPr>
            <a:r>
              <a:rPr lang="en-US" sz="1500" i="1" dirty="0">
                <a:latin typeface="Calibri"/>
              </a:rPr>
              <a:t>T</a:t>
            </a:r>
            <a:r>
              <a:rPr lang="en-GB" sz="1500" i="1" dirty="0">
                <a:latin typeface="Calibri"/>
              </a:rPr>
              <a:t>he Festival de Cannes, the International Festival of Creativity – Cannes Lions,  the Tax Free World exhibition, the MIPTV, the MIPCOM, the MIDEM, the MIPIM, etc.</a:t>
            </a:r>
          </a:p>
          <a:p>
            <a:pPr marL="0" indent="0">
              <a:buNone/>
            </a:pPr>
            <a:endParaRPr lang="fr-FR" sz="500" b="1" i="1" dirty="0">
              <a:latin typeface="Calibri"/>
            </a:endParaRPr>
          </a:p>
          <a:p>
            <a:pPr marL="0" indent="0">
              <a:buNone/>
            </a:pPr>
            <a:r>
              <a:rPr lang="en-US" sz="1500" b="1" i="1" dirty="0">
                <a:latin typeface="Calibri"/>
              </a:rPr>
              <a:t>Cannes, an international brand: the world capital of the film industry:</a:t>
            </a:r>
          </a:p>
          <a:p>
            <a:pPr>
              <a:buFont typeface="Wingdings" panose="05000000000000000000" pitchFamily="2" charset="2"/>
              <a:buChar char="v"/>
            </a:pPr>
            <a:r>
              <a:rPr lang="en-US" sz="1500" i="1" dirty="0">
                <a:latin typeface="Calibri"/>
              </a:rPr>
              <a:t>The City of the Cannes Film Festival, the world largest cultural event.</a:t>
            </a:r>
          </a:p>
          <a:p>
            <a:pPr>
              <a:buFont typeface="Wingdings" panose="05000000000000000000" pitchFamily="2" charset="2"/>
              <a:buChar char="v"/>
            </a:pPr>
            <a:r>
              <a:rPr lang="en-US" sz="1500" i="1" dirty="0">
                <a:latin typeface="Calibri"/>
              </a:rPr>
              <a:t>A new Festival dedicated to series in 2018, CANNESERIES – 4 to 11 April 2018</a:t>
            </a:r>
          </a:p>
          <a:p>
            <a:pPr>
              <a:buFont typeface="Wingdings" panose="05000000000000000000" pitchFamily="2" charset="2"/>
              <a:buChar char="v"/>
            </a:pPr>
            <a:r>
              <a:rPr lang="en-US" sz="1500" i="1" dirty="0">
                <a:latin typeface="Calibri"/>
              </a:rPr>
              <a:t>The City of the film market, the most important event in the world for the film industry.</a:t>
            </a:r>
          </a:p>
          <a:p>
            <a:pPr>
              <a:buFont typeface="Wingdings" panose="05000000000000000000" pitchFamily="2" charset="2"/>
              <a:buChar char="v"/>
            </a:pPr>
            <a:r>
              <a:rPr lang="en-US" sz="1500" i="1" dirty="0">
                <a:latin typeface="Calibri"/>
              </a:rPr>
              <a:t>The City attracting numerous film shootings in Cannes. </a:t>
            </a:r>
          </a:p>
        </p:txBody>
      </p:sp>
      <p:sp>
        <p:nvSpPr>
          <p:cNvPr id="12" name="Rectangle 11"/>
          <p:cNvSpPr/>
          <p:nvPr/>
        </p:nvSpPr>
        <p:spPr>
          <a:xfrm>
            <a:off x="7973786" y="1998669"/>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5206" y="4605562"/>
            <a:ext cx="1590675" cy="2105025"/>
          </a:xfrm>
          <a:prstGeom prst="rect">
            <a:avLst/>
          </a:prstGeom>
        </p:spPr>
      </p:pic>
    </p:spTree>
    <p:extLst>
      <p:ext uri="{BB962C8B-B14F-4D97-AF65-F5344CB8AC3E}">
        <p14:creationId xmlns:p14="http://schemas.microsoft.com/office/powerpoint/2010/main" val="87095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title"/>
          </p:nvPr>
        </p:nvSpPr>
        <p:spPr>
          <a:xfrm>
            <a:off x="2351584" y="302236"/>
            <a:ext cx="8229600" cy="575479"/>
          </a:xfrm>
        </p:spPr>
        <p:txBody>
          <a:bodyPr>
            <a:normAutofit/>
          </a:bodyPr>
          <a:lstStyle/>
          <a:p>
            <a:pPr algn="l"/>
            <a:r>
              <a:rPr lang="fr-FR" sz="2800" i="1" dirty="0" smtClean="0"/>
              <a:t>PROJECT </a:t>
            </a:r>
            <a:r>
              <a:rPr lang="fr-FR" sz="2800" i="1" dirty="0"/>
              <a:t>: « CANNES ON AIR »	</a:t>
            </a:r>
            <a:r>
              <a:rPr lang="fr-FR" sz="2800" b="1" dirty="0"/>
              <a:t>	</a:t>
            </a:r>
            <a:endParaRPr lang="fr-FR" sz="28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5" y="4543248"/>
            <a:ext cx="2426147" cy="1620000"/>
          </a:xfrm>
          <a:prstGeom prst="rect">
            <a:avLst/>
          </a:prstGeom>
          <a:noFill/>
          <a:ln w="95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436" y="4543248"/>
            <a:ext cx="2427128" cy="162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2144" y="4543248"/>
            <a:ext cx="2430000" cy="1620000"/>
          </a:xfrm>
          <a:prstGeom prst="rect">
            <a:avLst/>
          </a:prstGeom>
          <a:ln>
            <a:solidFill>
              <a:schemeClr val="tx1"/>
            </a:solidFill>
          </a:ln>
        </p:spPr>
      </p:pic>
      <p:sp>
        <p:nvSpPr>
          <p:cNvPr id="12" name="Espace réservé du contenu 4"/>
          <p:cNvSpPr txBox="1">
            <a:spLocks/>
          </p:cNvSpPr>
          <p:nvPr/>
        </p:nvSpPr>
        <p:spPr>
          <a:xfrm>
            <a:off x="1981200" y="998718"/>
            <a:ext cx="8229600" cy="3255913"/>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en-US" sz="2000" b="1" i="1" dirty="0">
                <a:latin typeface="Calibri"/>
              </a:rPr>
              <a:t>Cannes has the ambition to create an economic field dedicated to the image and to the economic creativity </a:t>
            </a:r>
            <a:r>
              <a:rPr lang="en-US" sz="2000" i="1" dirty="0">
                <a:latin typeface="Calibri"/>
              </a:rPr>
              <a:t>thanks to all  the advantages that Cannes is able to offer - such as its  high brand image and its ability to host so many events throughout the year</a:t>
            </a:r>
            <a:r>
              <a:rPr lang="en-US" sz="2000" i="1" dirty="0" smtClean="0">
                <a:latin typeface="Calibri"/>
              </a:rPr>
              <a:t>.</a:t>
            </a:r>
          </a:p>
          <a:p>
            <a:pPr marL="0" indent="0" algn="just">
              <a:buNone/>
            </a:pPr>
            <a:endParaRPr lang="en-US" sz="2000" i="1" dirty="0">
              <a:latin typeface="Calibri"/>
            </a:endParaRPr>
          </a:p>
          <a:p>
            <a:pPr algn="just">
              <a:buFont typeface="Wingdings" panose="05000000000000000000" pitchFamily="2" charset="2"/>
              <a:buChar char="v"/>
            </a:pPr>
            <a:r>
              <a:rPr lang="en-US" sz="2000" b="1" i="1" dirty="0">
                <a:latin typeface="Calibri"/>
              </a:rPr>
              <a:t>A great ambition within a constantly evolving environment </a:t>
            </a:r>
            <a:r>
              <a:rPr lang="en-US" sz="2000" i="1" dirty="0">
                <a:latin typeface="Calibri"/>
              </a:rPr>
              <a:t>(news series, videos games...) </a:t>
            </a:r>
            <a:r>
              <a:rPr lang="en-US" sz="2000" b="1" i="1" dirty="0">
                <a:latin typeface="Calibri"/>
              </a:rPr>
              <a:t>and making use of the new modes of distribution </a:t>
            </a:r>
            <a:r>
              <a:rPr lang="en-US" sz="2000" i="1" dirty="0">
                <a:latin typeface="Calibri"/>
              </a:rPr>
              <a:t>(TV, pads, smartphones, virtual reality helmet).</a:t>
            </a:r>
            <a:endParaRPr lang="fr-FR" sz="2000" i="1" dirty="0">
              <a:latin typeface="Calibri"/>
            </a:endParaRPr>
          </a:p>
        </p:txBody>
      </p:sp>
      <p:sp>
        <p:nvSpPr>
          <p:cNvPr id="8" name="Rectangle 7"/>
          <p:cNvSpPr/>
          <p:nvPr/>
        </p:nvSpPr>
        <p:spPr>
          <a:xfrm>
            <a:off x="1524000" y="6347512"/>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sp>
        <p:nvSpPr>
          <p:cNvPr id="13" name="Titre 3"/>
          <p:cNvSpPr txBox="1">
            <a:spLocks/>
          </p:cNvSpPr>
          <p:nvPr/>
        </p:nvSpPr>
        <p:spPr>
          <a:xfrm>
            <a:off x="2351584" y="3617549"/>
            <a:ext cx="8280920" cy="973387"/>
          </a:xfrm>
          <a:prstGeom prst="rect">
            <a:avLst/>
          </a:prstGeom>
        </p:spPr>
        <p:txBody>
          <a:bodyPr vert="horz" lIns="91440" tIns="45720" rIns="91440" bIns="45720" rtlCol="0" anchor="ctr">
            <a:normAutofit/>
          </a:bodyPr>
          <a:lstStyle>
            <a:defPPr>
              <a:defRPr lang="fr-FR"/>
            </a:defPPr>
            <a:lvl1pPr>
              <a:spcBef>
                <a:spcPct val="0"/>
              </a:spcBef>
              <a:buNone/>
              <a:defRPr sz="2800" b="1">
                <a:solidFill>
                  <a:srgbClr val="0070C0"/>
                </a:solidFill>
                <a:latin typeface="+mj-lt"/>
                <a:ea typeface="+mj-ea"/>
                <a:cs typeface="+mj-cs"/>
              </a:defRPr>
            </a:lvl1pPr>
          </a:lstStyle>
          <a:p>
            <a:r>
              <a:rPr lang="fr-FR" sz="2000" i="1" dirty="0" smtClean="0">
                <a:latin typeface="Calibri"/>
              </a:rPr>
              <a:t>« Technopole </a:t>
            </a:r>
            <a:r>
              <a:rPr lang="fr-FR" sz="2000" i="1" dirty="0" err="1">
                <a:latin typeface="Calibri"/>
              </a:rPr>
              <a:t>dedicated</a:t>
            </a:r>
            <a:r>
              <a:rPr lang="fr-FR" sz="2000" i="1" dirty="0">
                <a:latin typeface="Calibri"/>
              </a:rPr>
              <a:t> to image and </a:t>
            </a:r>
            <a:r>
              <a:rPr lang="fr-FR" sz="2000" i="1" dirty="0" err="1">
                <a:latin typeface="Calibri"/>
              </a:rPr>
              <a:t>creative</a:t>
            </a:r>
            <a:r>
              <a:rPr lang="fr-FR" sz="2000" i="1" dirty="0">
                <a:latin typeface="Calibri"/>
              </a:rPr>
              <a:t> </a:t>
            </a:r>
            <a:r>
              <a:rPr lang="fr-FR" sz="2000" i="1" dirty="0" err="1" smtClean="0">
                <a:latin typeface="Calibri"/>
              </a:rPr>
              <a:t>economy</a:t>
            </a:r>
            <a:r>
              <a:rPr lang="fr-FR" sz="2000" i="1" dirty="0" smtClean="0">
                <a:latin typeface="Calibri"/>
              </a:rPr>
              <a:t> »</a:t>
            </a:r>
            <a:endParaRPr lang="fr-FR" sz="2000" i="1" dirty="0">
              <a:latin typeface="Calibri"/>
            </a:endParaRPr>
          </a:p>
        </p:txBody>
      </p:sp>
    </p:spTree>
    <p:extLst>
      <p:ext uri="{BB962C8B-B14F-4D97-AF65-F5344CB8AC3E}">
        <p14:creationId xmlns:p14="http://schemas.microsoft.com/office/powerpoint/2010/main" val="1378361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3016" y="-141962"/>
            <a:ext cx="7970904" cy="1143000"/>
          </a:xfrm>
        </p:spPr>
        <p:txBody>
          <a:bodyPr vert="horz" lIns="91440" tIns="45720" rIns="91440" bIns="45720" rtlCol="0" anchor="ctr">
            <a:normAutofit/>
          </a:bodyPr>
          <a:lstStyle/>
          <a:p>
            <a:pPr algn="l"/>
            <a:r>
              <a:rPr lang="fr-FR" sz="2600" i="1" dirty="0" smtClean="0"/>
              <a:t>UNIVERSITY </a:t>
            </a:r>
            <a:r>
              <a:rPr lang="fr-FR" sz="2600" i="1" dirty="0"/>
              <a:t>CHALLENGES </a:t>
            </a: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8255" y="6153563"/>
            <a:ext cx="667336" cy="499767"/>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3672" y="5100960"/>
            <a:ext cx="1256649" cy="398993"/>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1139" y="5180647"/>
            <a:ext cx="590070" cy="59007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9993" y="6224984"/>
            <a:ext cx="916589" cy="648000"/>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1018" y="5215501"/>
            <a:ext cx="1045205" cy="890214"/>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0653" y="6268245"/>
            <a:ext cx="1407885" cy="377112"/>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3873" y="5695288"/>
            <a:ext cx="1448993" cy="521933"/>
          </a:xfrm>
          <a:prstGeom prst="rect">
            <a:avLst/>
          </a:prstGeom>
        </p:spPr>
      </p:pic>
      <p:pic>
        <p:nvPicPr>
          <p:cNvPr id="15" name="Imag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4470" y="5180648"/>
            <a:ext cx="986183" cy="395355"/>
          </a:xfrm>
          <a:prstGeom prst="rect">
            <a:avLst/>
          </a:prstGeom>
        </p:spPr>
      </p:pic>
      <p:pic>
        <p:nvPicPr>
          <p:cNvPr id="16" name="Imag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0994" y="5092178"/>
            <a:ext cx="1440000" cy="1440000"/>
          </a:xfrm>
          <a:prstGeom prst="rect">
            <a:avLst/>
          </a:prstGeom>
        </p:spPr>
      </p:pic>
      <p:pic>
        <p:nvPicPr>
          <p:cNvPr id="17" name="Image 16"/>
          <p:cNvPicPr/>
          <p:nvPr/>
        </p:nvPicPr>
        <p:blipFill rotWithShape="1">
          <a:blip r:embed="rId11" cstate="print">
            <a:extLst>
              <a:ext uri="{28A0092B-C50C-407E-A947-70E740481C1C}">
                <a14:useLocalDpi xmlns:a14="http://schemas.microsoft.com/office/drawing/2010/main" val="0"/>
              </a:ext>
            </a:extLst>
          </a:blip>
          <a:srcRect l="30519" t="39716" r="32371" b="40020"/>
          <a:stretch/>
        </p:blipFill>
        <p:spPr bwMode="auto">
          <a:xfrm>
            <a:off x="3650581" y="5767685"/>
            <a:ext cx="1136639" cy="877322"/>
          </a:xfrm>
          <a:prstGeom prst="rect">
            <a:avLst/>
          </a:prstGeom>
          <a:ln>
            <a:noFill/>
          </a:ln>
          <a:extLst>
            <a:ext uri="{53640926-AAD7-44D8-BBD7-CCE9431645EC}">
              <a14:shadowObscured xmlns:a14="http://schemas.microsoft.com/office/drawing/2010/main"/>
            </a:ext>
          </a:extLst>
        </p:spPr>
      </p:pic>
      <p:pic>
        <p:nvPicPr>
          <p:cNvPr id="18" name="Picture 4" descr="Photo de  Université Nice Sophia Antipolis (UN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74572" y="5587402"/>
            <a:ext cx="1117215" cy="720080"/>
          </a:xfrm>
          <a:prstGeom prst="rect">
            <a:avLst/>
          </a:prstGeom>
          <a:noFill/>
          <a:extLst>
            <a:ext uri="{909E8E84-426E-40DD-AFC4-6F175D3DCCD1}">
              <a14:hiddenFill xmlns:a14="http://schemas.microsoft.com/office/drawing/2010/main">
                <a:solidFill>
                  <a:srgbClr val="FFFFFF"/>
                </a:solidFill>
              </a14:hiddenFill>
            </a:ext>
          </a:extLst>
        </p:spPr>
      </p:pic>
      <p:sp>
        <p:nvSpPr>
          <p:cNvPr id="20" name="Espace réservé du contenu 4"/>
          <p:cNvSpPr txBox="1">
            <a:spLocks/>
          </p:cNvSpPr>
          <p:nvPr/>
        </p:nvSpPr>
        <p:spPr>
          <a:xfrm>
            <a:off x="892628" y="1166267"/>
            <a:ext cx="9527150" cy="3479407"/>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800" b="1" i="1" dirty="0" err="1">
                <a:latin typeface="Calibri"/>
              </a:rPr>
              <a:t>Tomorrow</a:t>
            </a:r>
            <a:r>
              <a:rPr lang="fr-FR" sz="1800" b="1" i="1" dirty="0">
                <a:latin typeface="Calibri"/>
              </a:rPr>
              <a:t>, 1000 </a:t>
            </a:r>
            <a:r>
              <a:rPr lang="fr-FR" sz="1800" b="1" i="1" dirty="0" err="1">
                <a:latin typeface="Calibri"/>
              </a:rPr>
              <a:t>students</a:t>
            </a:r>
            <a:r>
              <a:rPr lang="fr-FR" sz="1800" b="1" i="1" dirty="0">
                <a:latin typeface="Calibri"/>
              </a:rPr>
              <a:t>; </a:t>
            </a:r>
            <a:endParaRPr lang="fr-FR" sz="1800" b="1" i="1" dirty="0" smtClean="0">
              <a:latin typeface="Calibri"/>
            </a:endParaRPr>
          </a:p>
          <a:p>
            <a:pPr marL="0" indent="0" algn="just">
              <a:buNone/>
            </a:pPr>
            <a:endParaRPr lang="fr-FR" sz="1800" b="1" i="1" dirty="0">
              <a:latin typeface="Calibri"/>
            </a:endParaRPr>
          </a:p>
          <a:p>
            <a:pPr>
              <a:spcAft>
                <a:spcPts val="600"/>
              </a:spcAft>
              <a:buFont typeface="Wingdings" panose="05000000000000000000" pitchFamily="2" charset="2"/>
              <a:buChar char="v"/>
            </a:pPr>
            <a:r>
              <a:rPr lang="en-US" sz="1800" i="1" dirty="0">
                <a:latin typeface="Calibri"/>
              </a:rPr>
              <a:t>Creation of a Pole “ New writings, News media, Cinema”: D.U., license, masters (bac +5), following the development of new cultural creative industries and in all communication fields . </a:t>
            </a:r>
          </a:p>
          <a:p>
            <a:pPr>
              <a:spcAft>
                <a:spcPts val="600"/>
              </a:spcAft>
              <a:buFont typeface="Wingdings" panose="05000000000000000000" pitchFamily="2" charset="2"/>
              <a:buChar char="v"/>
            </a:pPr>
            <a:r>
              <a:rPr lang="en-US" sz="1800" i="1" dirty="0" smtClean="0">
                <a:latin typeface="Calibri"/>
              </a:rPr>
              <a:t>Private school of Cinematography integrated within the project ESRA</a:t>
            </a:r>
            <a:endParaRPr lang="en-US" sz="1800" i="1" dirty="0">
              <a:latin typeface="Calibri"/>
            </a:endParaRPr>
          </a:p>
          <a:p>
            <a:pPr>
              <a:spcAft>
                <a:spcPts val="600"/>
              </a:spcAft>
              <a:buFont typeface="Wingdings" panose="05000000000000000000" pitchFamily="2" charset="2"/>
              <a:buChar char="v"/>
            </a:pPr>
            <a:r>
              <a:rPr lang="en-US" sz="1800" i="1" dirty="0">
                <a:latin typeface="Calibri"/>
              </a:rPr>
              <a:t>Within the </a:t>
            </a:r>
            <a:r>
              <a:rPr lang="fr-FR" sz="1800" i="1" dirty="0">
                <a:latin typeface="Calibri"/>
              </a:rPr>
              <a:t>« Université Côte d'Azur » </a:t>
            </a:r>
            <a:r>
              <a:rPr lang="en-US" sz="1800" i="1" dirty="0">
                <a:latin typeface="Calibri"/>
              </a:rPr>
              <a:t>regrouping Nice Sophia Antipolis University, and others higher education schools. </a:t>
            </a:r>
          </a:p>
          <a:p>
            <a:pPr>
              <a:spcAft>
                <a:spcPts val="600"/>
              </a:spcAft>
              <a:buFont typeface="Wingdings" panose="05000000000000000000" pitchFamily="2" charset="2"/>
              <a:buChar char="v"/>
            </a:pPr>
            <a:r>
              <a:rPr lang="en-US" sz="1800" i="1" dirty="0">
                <a:latin typeface="Calibri"/>
              </a:rPr>
              <a:t>From 2018 onwards, announcing new training sessions on the campus of Cannes University,  two s</a:t>
            </a:r>
            <a:r>
              <a:rPr lang="en-US" sz="1800" i="1" dirty="0" smtClean="0">
                <a:latin typeface="Calibri"/>
              </a:rPr>
              <a:t>torytelling </a:t>
            </a:r>
            <a:r>
              <a:rPr lang="en-US" sz="1800" i="1" dirty="0">
                <a:latin typeface="Calibri"/>
              </a:rPr>
              <a:t>residencies dedicated to films and series in the framework of the VIVENDI/CANAL+ International Storytelling Chair</a:t>
            </a:r>
            <a:r>
              <a:rPr lang="en-US" sz="1800" i="1" dirty="0" smtClean="0">
                <a:latin typeface="Calibri"/>
              </a:rPr>
              <a:t>.</a:t>
            </a:r>
            <a:endParaRPr lang="fr-FR" sz="1800" i="1" dirty="0">
              <a:latin typeface="Calibri"/>
            </a:endParaRPr>
          </a:p>
        </p:txBody>
      </p:sp>
      <p:sp>
        <p:nvSpPr>
          <p:cNvPr id="19" name="Rectangle 18"/>
          <p:cNvSpPr/>
          <p:nvPr/>
        </p:nvSpPr>
        <p:spPr>
          <a:xfrm>
            <a:off x="1524000" y="6347512"/>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spTree>
    <p:extLst>
      <p:ext uri="{BB962C8B-B14F-4D97-AF65-F5344CB8AC3E}">
        <p14:creationId xmlns:p14="http://schemas.microsoft.com/office/powerpoint/2010/main" val="982602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ficher l'image d'origin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76" r="19305"/>
          <a:stretch/>
        </p:blipFill>
        <p:spPr bwMode="auto">
          <a:xfrm>
            <a:off x="7097486" y="754587"/>
            <a:ext cx="4954633" cy="47023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22540F3F-FDB9-45C0-BBCF-8E602BB5F209}" type="slidenum">
              <a:rPr lang="fr-FR">
                <a:solidFill>
                  <a:prstClr val="black">
                    <a:tint val="75000"/>
                  </a:prstClr>
                </a:solidFill>
                <a:latin typeface="Calibri"/>
              </a:rPr>
              <a:pPr/>
              <a:t>13</a:t>
            </a:fld>
            <a:endParaRPr lang="fr-FR" dirty="0">
              <a:solidFill>
                <a:prstClr val="black">
                  <a:tint val="75000"/>
                </a:prstClr>
              </a:solidFill>
              <a:latin typeface="Calibri"/>
            </a:endParaRPr>
          </a:p>
        </p:txBody>
      </p:sp>
      <p:sp>
        <p:nvSpPr>
          <p:cNvPr id="8" name="Titre 1"/>
          <p:cNvSpPr txBox="1">
            <a:spLocks/>
          </p:cNvSpPr>
          <p:nvPr/>
        </p:nvSpPr>
        <p:spPr>
          <a:xfrm>
            <a:off x="2320753" y="-163906"/>
            <a:ext cx="8426885" cy="1144800"/>
          </a:xfrm>
          <a:prstGeom prst="rect">
            <a:avLst/>
          </a:prstGeom>
        </p:spPr>
        <p:txBody>
          <a:bodyPr vert="horz" lIns="91440" tIns="45720" rIns="91440" bIns="45720" rtlCol="0" anchor="ctr">
            <a:normAutofit/>
          </a:bodyPr>
          <a:lstStyle>
            <a:lvl1pPr>
              <a:spcBef>
                <a:spcPct val="0"/>
              </a:spcBef>
              <a:buNone/>
              <a:defRPr sz="2800" b="1">
                <a:solidFill>
                  <a:srgbClr val="0070C0"/>
                </a:solidFill>
                <a:latin typeface="+mj-lt"/>
                <a:ea typeface="+mj-ea"/>
                <a:cs typeface="+mj-cs"/>
              </a:defRPr>
            </a:lvl1pPr>
          </a:lstStyle>
          <a:p>
            <a:r>
              <a:rPr lang="fr-FR" sz="2600" b="0" i="1" dirty="0" smtClean="0">
                <a:latin typeface="Calibri"/>
              </a:rPr>
              <a:t>ECONOMIC </a:t>
            </a:r>
            <a:r>
              <a:rPr lang="fr-FR" sz="2600" b="0" i="1" dirty="0">
                <a:latin typeface="Calibri"/>
              </a:rPr>
              <a:t>CHALLENGES  </a:t>
            </a:r>
          </a:p>
        </p:txBody>
      </p:sp>
      <p:sp>
        <p:nvSpPr>
          <p:cNvPr id="7" name="Espace réservé du contenu 4"/>
          <p:cNvSpPr txBox="1">
            <a:spLocks/>
          </p:cNvSpPr>
          <p:nvPr/>
        </p:nvSpPr>
        <p:spPr>
          <a:xfrm>
            <a:off x="1" y="838175"/>
            <a:ext cx="7010400" cy="439241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250" b="1" i="1" dirty="0">
                <a:latin typeface="Calibri (Corps)"/>
                <a:cs typeface="Arial" panose="020B0604020202020204" pitchFamily="34" charset="0"/>
              </a:rPr>
              <a:t>Actively contributing to the local economic development by stimulating innovations in the creative economic field . </a:t>
            </a:r>
          </a:p>
          <a:p>
            <a:pPr marL="0" indent="0" algn="just">
              <a:buNone/>
            </a:pPr>
            <a:endParaRPr lang="fr-FR" sz="500" i="1" dirty="0">
              <a:latin typeface="Calibri (Corps)"/>
              <a:cs typeface="Arial" panose="020B0604020202020204" pitchFamily="34" charset="0"/>
            </a:endParaRPr>
          </a:p>
          <a:p>
            <a:pPr marL="0" indent="0" algn="just">
              <a:buNone/>
            </a:pPr>
            <a:r>
              <a:rPr lang="en-US" sz="1400" i="1" dirty="0">
                <a:latin typeface="Calibri (Corps)"/>
                <a:cs typeface="Arial" panose="020B0604020202020204" pitchFamily="34" charset="0"/>
              </a:rPr>
              <a:t>A business incubator “</a:t>
            </a:r>
            <a:r>
              <a:rPr lang="en-US" sz="1400" i="1" dirty="0" err="1">
                <a:latin typeface="Calibri (Corps)"/>
                <a:cs typeface="Arial" panose="020B0604020202020204" pitchFamily="34" charset="0"/>
              </a:rPr>
              <a:t>CréACannes</a:t>
            </a:r>
            <a:r>
              <a:rPr lang="en-US" sz="1400" i="1" dirty="0">
                <a:latin typeface="Calibri (Corps)"/>
                <a:cs typeface="Arial" panose="020B0604020202020204" pitchFamily="34" charset="0"/>
              </a:rPr>
              <a:t>”, already opened , with offices of 800 m²  regrouping:</a:t>
            </a:r>
          </a:p>
          <a:p>
            <a:pPr algn="just">
              <a:buFont typeface="Wingdings" panose="05000000000000000000" pitchFamily="2" charset="2"/>
              <a:buChar char="v"/>
            </a:pPr>
            <a:r>
              <a:rPr lang="en-US" sz="1400" i="1" dirty="0">
                <a:latin typeface="Calibri (Corps)"/>
                <a:cs typeface="Arial" panose="020B0604020202020204" pitchFamily="34" charset="0"/>
              </a:rPr>
              <a:t>14 Startup companies - there were only 10 startups at the beginning with 12 employees - which created more than 34 jobs within the fields of the business incubator</a:t>
            </a:r>
          </a:p>
          <a:p>
            <a:pPr marL="630238" indent="-273050" algn="just"/>
            <a:r>
              <a:rPr lang="en-US" sz="1400" i="1" dirty="0">
                <a:latin typeface="Calibri (Corps)"/>
                <a:cs typeface="Arial" panose="020B0604020202020204" pitchFamily="34" charset="0"/>
              </a:rPr>
              <a:t>Digital imaging  (audiovisual, virtual reality, video games, transmedia, motion design , graphics, photography…)</a:t>
            </a:r>
            <a:endParaRPr lang="fr-FR" sz="1400" i="1" dirty="0">
              <a:latin typeface="Calibri (Corps)"/>
              <a:cs typeface="Arial" panose="020B0604020202020204" pitchFamily="34" charset="0"/>
            </a:endParaRPr>
          </a:p>
          <a:p>
            <a:pPr marL="630238" indent="-273050" algn="just"/>
            <a:r>
              <a:rPr lang="en-US" sz="1400" i="1" dirty="0">
                <a:latin typeface="Calibri (Corps)"/>
                <a:cs typeface="Arial" panose="020B0604020202020204" pitchFamily="34" charset="0"/>
              </a:rPr>
              <a:t>Creative economy,(gamification, global communication, web communication…)</a:t>
            </a:r>
            <a:endParaRPr lang="fr-FR" sz="1400" i="1" dirty="0">
              <a:latin typeface="Calibri (Corps)"/>
              <a:cs typeface="Arial" panose="020B0604020202020204" pitchFamily="34" charset="0"/>
            </a:endParaRPr>
          </a:p>
          <a:p>
            <a:pPr marL="630238" indent="-273050" algn="just"/>
            <a:r>
              <a:rPr lang="en-US" sz="1400" i="1" dirty="0">
                <a:latin typeface="Calibri (Corps)"/>
                <a:cs typeface="Arial" panose="020B0604020202020204" pitchFamily="34" charset="0"/>
              </a:rPr>
              <a:t>Spatial.</a:t>
            </a:r>
          </a:p>
          <a:p>
            <a:pPr marL="355600" lvl="1" indent="-355600" algn="just">
              <a:buFont typeface="Wingdings" panose="05000000000000000000" pitchFamily="2" charset="2"/>
              <a:buChar char="v"/>
            </a:pPr>
            <a:r>
              <a:rPr lang="en-US" sz="1400" i="1" dirty="0">
                <a:latin typeface="Calibri (Corps)"/>
                <a:cs typeface="Arial" panose="020B0604020202020204" pitchFamily="34" charset="0"/>
              </a:rPr>
              <a:t> 1 open working space, 1 meeting room  and 1  “chilling “ room,</a:t>
            </a:r>
          </a:p>
          <a:p>
            <a:pPr marL="355600" lvl="1" indent="-355600" algn="just">
              <a:buFont typeface="Wingdings" panose="05000000000000000000" pitchFamily="2" charset="2"/>
              <a:buChar char="v"/>
            </a:pPr>
            <a:r>
              <a:rPr lang="en-US" sz="1400" i="1" dirty="0">
                <a:latin typeface="Calibri (Corps)"/>
                <a:cs typeface="Arial" panose="020B0604020202020204" pitchFamily="34" charset="0"/>
              </a:rPr>
              <a:t>18 furnished offices and 2 open space working areas</a:t>
            </a:r>
            <a:r>
              <a:rPr lang="en-US" sz="1400" i="1" dirty="0" smtClean="0">
                <a:latin typeface="Calibri (Corps)"/>
                <a:cs typeface="Arial" panose="020B0604020202020204" pitchFamily="34" charset="0"/>
              </a:rPr>
              <a:t>.</a:t>
            </a:r>
          </a:p>
          <a:p>
            <a:pPr marL="355600" lvl="1" indent="-355600" algn="just">
              <a:buFont typeface="Wingdings" panose="05000000000000000000" pitchFamily="2" charset="2"/>
              <a:buChar char="v"/>
            </a:pPr>
            <a:endParaRPr lang="en-US" sz="1400" i="1" dirty="0">
              <a:latin typeface="Calibri (Corps)"/>
              <a:cs typeface="Arial" panose="020B0604020202020204" pitchFamily="34" charset="0"/>
            </a:endParaRPr>
          </a:p>
          <a:p>
            <a:pPr algn="just">
              <a:spcBef>
                <a:spcPts val="600"/>
              </a:spcBef>
              <a:spcAft>
                <a:spcPts val="600"/>
              </a:spcAft>
              <a:buFont typeface="Wingdings" panose="05000000000000000000" pitchFamily="2" charset="2"/>
              <a:buChar char="v"/>
            </a:pPr>
            <a:r>
              <a:rPr lang="fr-FR" sz="1400" i="1" dirty="0">
                <a:latin typeface="Calibri (Corps)"/>
                <a:cs typeface="Arial" panose="020B0604020202020204" pitchFamily="34" charset="0"/>
              </a:rPr>
              <a:t>To </a:t>
            </a:r>
            <a:r>
              <a:rPr lang="fr-FR" sz="1400" i="1" dirty="0" err="1">
                <a:latin typeface="Calibri (Corps)"/>
                <a:cs typeface="Arial" panose="020B0604020202020204" pitchFamily="34" charset="0"/>
              </a:rPr>
              <a:t>create</a:t>
            </a:r>
            <a:r>
              <a:rPr lang="fr-FR" sz="1400" i="1" dirty="0">
                <a:latin typeface="Calibri (Corps)"/>
                <a:cs typeface="Arial" panose="020B0604020202020204" pitchFamily="34" charset="0"/>
              </a:rPr>
              <a:t> </a:t>
            </a:r>
            <a:r>
              <a:rPr lang="fr-FR" sz="1400" i="1" dirty="0" err="1">
                <a:latin typeface="Calibri (Corps)"/>
                <a:cs typeface="Arial" panose="020B0604020202020204" pitchFamily="34" charset="0"/>
              </a:rPr>
              <a:t>what</a:t>
            </a:r>
            <a:r>
              <a:rPr lang="fr-FR" sz="1400" i="1" dirty="0">
                <a:latin typeface="Calibri (Corps)"/>
                <a:cs typeface="Arial" panose="020B0604020202020204" pitchFamily="34" charset="0"/>
              </a:rPr>
              <a:t> </a:t>
            </a:r>
            <a:r>
              <a:rPr lang="fr-FR" sz="1400" i="1" dirty="0" err="1">
                <a:latin typeface="Calibri (Corps)"/>
                <a:cs typeface="Arial" panose="020B0604020202020204" pitchFamily="34" charset="0"/>
              </a:rPr>
              <a:t>we</a:t>
            </a:r>
            <a:r>
              <a:rPr lang="fr-FR" sz="1400" i="1" dirty="0">
                <a:latin typeface="Calibri (Corps)"/>
                <a:cs typeface="Arial" panose="020B0604020202020204" pitchFamily="34" charset="0"/>
              </a:rPr>
              <a:t> call « la Cité des Entreprises » </a:t>
            </a:r>
            <a:r>
              <a:rPr lang="fr-FR" sz="1400" i="1" dirty="0" err="1">
                <a:latin typeface="Calibri (Corps)"/>
                <a:cs typeface="Arial" panose="020B0604020202020204" pitchFamily="34" charset="0"/>
              </a:rPr>
              <a:t>consisting</a:t>
            </a:r>
            <a:r>
              <a:rPr lang="fr-FR" sz="1400" i="1" dirty="0">
                <a:latin typeface="Calibri (Corps)"/>
                <a:cs typeface="Arial" panose="020B0604020202020204" pitchFamily="34" charset="0"/>
              </a:rPr>
              <a:t> of </a:t>
            </a:r>
            <a:r>
              <a:rPr lang="fr-FR" sz="1400" i="1" dirty="0" err="1">
                <a:latin typeface="Calibri (Corps)"/>
                <a:cs typeface="Arial" panose="020B0604020202020204" pitchFamily="34" charset="0"/>
              </a:rPr>
              <a:t>our</a:t>
            </a:r>
            <a:r>
              <a:rPr lang="fr-FR" sz="1400" i="1" dirty="0">
                <a:latin typeface="Calibri (Corps)"/>
                <a:cs typeface="Arial" panose="020B0604020202020204" pitchFamily="34" charset="0"/>
              </a:rPr>
              <a:t> Business </a:t>
            </a:r>
            <a:r>
              <a:rPr lang="fr-FR" sz="1400" i="1" dirty="0" err="1">
                <a:latin typeface="Calibri (Corps)"/>
                <a:cs typeface="Arial" panose="020B0604020202020204" pitchFamily="34" charset="0"/>
              </a:rPr>
              <a:t>Incubator</a:t>
            </a:r>
            <a:r>
              <a:rPr lang="fr-FR" sz="1400" i="1" dirty="0">
                <a:latin typeface="Calibri (Corps)"/>
                <a:cs typeface="Arial" panose="020B0604020202020204" pitchFamily="34" charset="0"/>
              </a:rPr>
              <a:t> and </a:t>
            </a:r>
            <a:r>
              <a:rPr lang="fr-FR" sz="1400" i="1" dirty="0" err="1">
                <a:latin typeface="Calibri (Corps)"/>
                <a:cs typeface="Arial" panose="020B0604020202020204" pitchFamily="34" charset="0"/>
              </a:rPr>
              <a:t>its</a:t>
            </a:r>
            <a:r>
              <a:rPr lang="fr-FR" sz="1400" i="1" dirty="0">
                <a:latin typeface="Calibri (Corps)"/>
                <a:cs typeface="Arial" panose="020B0604020202020204" pitchFamily="34" charset="0"/>
              </a:rPr>
              <a:t>’ extension in the </a:t>
            </a:r>
            <a:r>
              <a:rPr lang="fr-FR" sz="1400" i="1" dirty="0" err="1">
                <a:latin typeface="Calibri (Corps)"/>
                <a:cs typeface="Arial" panose="020B0604020202020204" pitchFamily="34" charset="0"/>
              </a:rPr>
              <a:t>same</a:t>
            </a:r>
            <a:r>
              <a:rPr lang="fr-FR" sz="1400" i="1" dirty="0">
                <a:latin typeface="Calibri (Corps)"/>
                <a:cs typeface="Arial" panose="020B0604020202020204" pitchFamily="34" charset="0"/>
              </a:rPr>
              <a:t> building as the </a:t>
            </a:r>
            <a:r>
              <a:rPr lang="fr-FR" sz="1400" i="1" dirty="0" err="1">
                <a:latin typeface="Calibri (Corps)"/>
                <a:cs typeface="Arial" panose="020B0604020202020204" pitchFamily="34" charset="0"/>
              </a:rPr>
              <a:t>University</a:t>
            </a:r>
            <a:r>
              <a:rPr lang="fr-FR" sz="1400" i="1" dirty="0">
                <a:latin typeface="Calibri (Corps)"/>
                <a:cs typeface="Arial" panose="020B0604020202020204" pitchFamily="34" charset="0"/>
              </a:rPr>
              <a:t> Campus of Cannes </a:t>
            </a:r>
          </a:p>
          <a:p>
            <a:pPr marL="355600" lvl="1" indent="-355600" algn="just">
              <a:spcBef>
                <a:spcPts val="600"/>
              </a:spcBef>
              <a:spcAft>
                <a:spcPts val="600"/>
              </a:spcAft>
              <a:buFont typeface="Wingdings" panose="05000000000000000000" pitchFamily="2" charset="2"/>
              <a:buChar char="v"/>
            </a:pPr>
            <a:r>
              <a:rPr lang="en-US" sz="1400" i="1" dirty="0">
                <a:latin typeface="Calibri (Corps)"/>
                <a:cs typeface="Arial" panose="020B0604020202020204" pitchFamily="34" charset="0"/>
              </a:rPr>
              <a:t>To offer the best to the startups and companies through offices, </a:t>
            </a:r>
            <a:r>
              <a:rPr lang="en-US" sz="1400" i="1" dirty="0" err="1">
                <a:latin typeface="Calibri (Corps)"/>
                <a:cs typeface="Arial" panose="020B0604020202020204" pitchFamily="34" charset="0"/>
              </a:rPr>
              <a:t>coworking</a:t>
            </a:r>
            <a:r>
              <a:rPr lang="en-US" sz="1400" i="1" dirty="0">
                <a:latin typeface="Calibri (Corps)"/>
                <a:cs typeface="Arial" panose="020B0604020202020204" pitchFamily="34" charset="0"/>
              </a:rPr>
              <a:t> and open spaces, meeting and creativity rooms, an auditorium and audio and video postproduction studios </a:t>
            </a:r>
          </a:p>
          <a:p>
            <a:pPr marL="355600" lvl="1" indent="-355600" algn="just">
              <a:spcBef>
                <a:spcPts val="600"/>
              </a:spcBef>
              <a:spcAft>
                <a:spcPts val="600"/>
              </a:spcAft>
              <a:buFont typeface="Wingdings" panose="05000000000000000000" pitchFamily="2" charset="2"/>
              <a:buChar char="v"/>
            </a:pPr>
            <a:r>
              <a:rPr lang="en-US" sz="1400" i="1" dirty="0">
                <a:latin typeface="Calibri (Corps)"/>
                <a:cs typeface="Arial" panose="020B0604020202020204" pitchFamily="34" charset="0"/>
              </a:rPr>
              <a:t>To accommodate in that extension about 100 startups</a:t>
            </a:r>
            <a:endParaRPr lang="fr-FR" sz="1400" i="1" dirty="0">
              <a:latin typeface="Calibri (Corps)"/>
              <a:cs typeface="Arial" panose="020B0604020202020204" pitchFamily="34" charset="0"/>
            </a:endParaRPr>
          </a:p>
          <a:p>
            <a:pPr marL="355600" lvl="1" indent="-355600" algn="just">
              <a:buFont typeface="Wingdings" panose="05000000000000000000" pitchFamily="2" charset="2"/>
              <a:buChar char="v"/>
            </a:pPr>
            <a:endParaRPr lang="fr-FR" sz="1250" i="1" dirty="0">
              <a:latin typeface="Calibri (Corps)"/>
              <a:cs typeface="Arial" panose="020B0604020202020204" pitchFamily="34" charset="0"/>
            </a:endParaRPr>
          </a:p>
        </p:txBody>
      </p:sp>
      <p:sp>
        <p:nvSpPr>
          <p:cNvPr id="9" name="Rectangle 8"/>
          <p:cNvSpPr/>
          <p:nvPr/>
        </p:nvSpPr>
        <p:spPr>
          <a:xfrm>
            <a:off x="1524000" y="6347512"/>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spTree>
    <p:extLst>
      <p:ext uri="{BB962C8B-B14F-4D97-AF65-F5344CB8AC3E}">
        <p14:creationId xmlns:p14="http://schemas.microsoft.com/office/powerpoint/2010/main" val="2565233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title"/>
          </p:nvPr>
        </p:nvSpPr>
        <p:spPr>
          <a:xfrm>
            <a:off x="2420144" y="258887"/>
            <a:ext cx="8229600" cy="604366"/>
          </a:xfrm>
        </p:spPr>
        <p:txBody>
          <a:bodyPr>
            <a:normAutofit/>
          </a:bodyPr>
          <a:lstStyle/>
          <a:p>
            <a:pPr algn="l"/>
            <a:r>
              <a:rPr lang="fr-FR" sz="2800" i="1" dirty="0" smtClean="0"/>
              <a:t>PROJECTS</a:t>
            </a:r>
            <a:r>
              <a:rPr lang="fr-FR" sz="2800" i="1" dirty="0"/>
              <a:t>	</a:t>
            </a:r>
            <a:r>
              <a:rPr lang="fr-FR" sz="2800" b="1" dirty="0"/>
              <a:t>					</a:t>
            </a:r>
            <a:endParaRPr lang="fr-FR" sz="2800" dirty="0"/>
          </a:p>
        </p:txBody>
      </p:sp>
      <p:sp>
        <p:nvSpPr>
          <p:cNvPr id="4" name="AutoShape 6" descr="Résultat de recherche d'images pour &quot;cannes et le spatial&quot;"/>
          <p:cNvSpPr>
            <a:spLocks noChangeAspect="1" noChangeArrowheads="1"/>
          </p:cNvSpPr>
          <p:nvPr/>
        </p:nvSpPr>
        <p:spPr bwMode="auto">
          <a:xfrm>
            <a:off x="1587501"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solidFill>
                <a:prstClr val="black"/>
              </a:solidFill>
              <a:latin typeface="Calibri"/>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5974" y="5348435"/>
            <a:ext cx="1404000" cy="1404000"/>
          </a:xfrm>
          <a:prstGeom prst="rect">
            <a:avLst/>
          </a:prstGeom>
        </p:spPr>
      </p:pic>
      <p:pic>
        <p:nvPicPr>
          <p:cNvPr id="1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508" y="6219612"/>
            <a:ext cx="883122" cy="62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 17"/>
          <p:cNvPicPr/>
          <p:nvPr/>
        </p:nvPicPr>
        <p:blipFill rotWithShape="1">
          <a:blip r:embed="rId5" cstate="print">
            <a:extLst>
              <a:ext uri="{28A0092B-C50C-407E-A947-70E740481C1C}">
                <a14:useLocalDpi xmlns:a14="http://schemas.microsoft.com/office/drawing/2010/main" val="0"/>
              </a:ext>
            </a:extLst>
          </a:blip>
          <a:srcRect l="30519" t="39716" r="32371" b="40020"/>
          <a:stretch/>
        </p:blipFill>
        <p:spPr bwMode="auto">
          <a:xfrm>
            <a:off x="5162892" y="5282607"/>
            <a:ext cx="1113836" cy="884268"/>
          </a:xfrm>
          <a:prstGeom prst="rect">
            <a:avLst/>
          </a:prstGeom>
          <a:ln>
            <a:noFill/>
          </a:ln>
          <a:extLst>
            <a:ext uri="{53640926-AAD7-44D8-BBD7-CCE9431645EC}">
              <a14:shadowObscured xmlns:a14="http://schemas.microsoft.com/office/drawing/2010/main"/>
            </a:ext>
          </a:extLst>
        </p:spPr>
      </p:pic>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5932" y="5344913"/>
            <a:ext cx="821962" cy="821962"/>
          </a:xfrm>
          <a:prstGeom prst="rect">
            <a:avLst/>
          </a:prstGeom>
        </p:spPr>
      </p:pic>
      <p:pic>
        <p:nvPicPr>
          <p:cNvPr id="20" name="Picture 2" descr="C:\Users\jbriot\AppData\Local\Microsoft\Windows\Temporary Internet Files\Content.Outlook\54NKJWR0\logo CCC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22378" y="5363606"/>
            <a:ext cx="1669596" cy="60395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contenu 4"/>
          <p:cNvSpPr txBox="1">
            <a:spLocks/>
          </p:cNvSpPr>
          <p:nvPr/>
        </p:nvSpPr>
        <p:spPr>
          <a:xfrm>
            <a:off x="1033834" y="1230114"/>
            <a:ext cx="9436060" cy="3744417"/>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spcBef>
                <a:spcPts val="0"/>
              </a:spcBef>
              <a:buNone/>
            </a:pPr>
            <a:r>
              <a:rPr lang="en-US" sz="2000" b="1" i="1" dirty="0" smtClean="0">
                <a:latin typeface="Calibri"/>
              </a:rPr>
              <a:t>A building shared for the University Campus and the City of Companies:</a:t>
            </a:r>
            <a:endParaRPr lang="fr-FR" sz="2000" b="1" i="1" dirty="0" smtClean="0">
              <a:latin typeface="Calibri"/>
            </a:endParaRPr>
          </a:p>
          <a:p>
            <a:pPr>
              <a:spcBef>
                <a:spcPts val="0"/>
              </a:spcBef>
              <a:buFont typeface="Wingdings" panose="05000000000000000000" pitchFamily="2" charset="2"/>
              <a:buChar char="v"/>
            </a:pPr>
            <a:r>
              <a:rPr lang="en-US" sz="2000" i="1" dirty="0" smtClean="0">
                <a:latin typeface="Calibri"/>
              </a:rPr>
              <a:t>University: area of 4160m</a:t>
            </a:r>
            <a:r>
              <a:rPr lang="en-US" sz="2000" i="1" baseline="30000" dirty="0" smtClean="0">
                <a:latin typeface="Calibri"/>
              </a:rPr>
              <a:t>2 </a:t>
            </a:r>
            <a:r>
              <a:rPr lang="en-US" sz="2000" i="1" dirty="0" smtClean="0">
                <a:latin typeface="Calibri"/>
              </a:rPr>
              <a:t> -</a:t>
            </a:r>
          </a:p>
          <a:p>
            <a:pPr>
              <a:spcBef>
                <a:spcPts val="0"/>
              </a:spcBef>
              <a:buFont typeface="Wingdings" panose="05000000000000000000" pitchFamily="2" charset="2"/>
              <a:buChar char="v"/>
            </a:pPr>
            <a:r>
              <a:rPr lang="en-US" sz="2000" i="1" dirty="0" smtClean="0">
                <a:latin typeface="Calibri"/>
              </a:rPr>
              <a:t>Cafeteria </a:t>
            </a:r>
            <a:r>
              <a:rPr lang="en-US" sz="2000" i="1" dirty="0" err="1" smtClean="0">
                <a:latin typeface="Calibri"/>
              </a:rPr>
              <a:t>Crous</a:t>
            </a:r>
            <a:r>
              <a:rPr lang="en-US" sz="2000" i="1" dirty="0" smtClean="0">
                <a:latin typeface="Calibri"/>
              </a:rPr>
              <a:t>:  area of 320 M</a:t>
            </a:r>
            <a:r>
              <a:rPr lang="en-US" sz="2000" i="1" baseline="30000" dirty="0" smtClean="0">
                <a:latin typeface="Calibri"/>
              </a:rPr>
              <a:t>2</a:t>
            </a:r>
            <a:r>
              <a:rPr lang="en-US" sz="2000" i="1" dirty="0" smtClean="0">
                <a:latin typeface="Calibri"/>
              </a:rPr>
              <a:t>  </a:t>
            </a:r>
            <a:endParaRPr lang="fr-FR" sz="2000" i="1" dirty="0" smtClean="0">
              <a:latin typeface="Calibri"/>
            </a:endParaRPr>
          </a:p>
          <a:p>
            <a:pPr>
              <a:spcBef>
                <a:spcPts val="0"/>
              </a:spcBef>
              <a:buFont typeface="Wingdings" panose="05000000000000000000" pitchFamily="2" charset="2"/>
              <a:buChar char="v"/>
            </a:pPr>
            <a:r>
              <a:rPr lang="en-US" sz="2000" i="1" dirty="0" smtClean="0">
                <a:latin typeface="Calibri"/>
              </a:rPr>
              <a:t>City of Companies: area of 2560m</a:t>
            </a:r>
            <a:r>
              <a:rPr lang="en-US" sz="2000" i="1" baseline="30000" dirty="0" smtClean="0">
                <a:latin typeface="Calibri"/>
              </a:rPr>
              <a:t>2</a:t>
            </a:r>
            <a:r>
              <a:rPr lang="en-US" sz="2000" i="1" dirty="0" smtClean="0">
                <a:latin typeface="Calibri"/>
              </a:rPr>
              <a:t> </a:t>
            </a:r>
            <a:endParaRPr lang="fr-FR" sz="2000" i="1" dirty="0" smtClean="0">
              <a:latin typeface="Calibri"/>
            </a:endParaRPr>
          </a:p>
          <a:p>
            <a:pPr marL="0" indent="0">
              <a:spcBef>
                <a:spcPts val="0"/>
              </a:spcBef>
              <a:buNone/>
            </a:pPr>
            <a:r>
              <a:rPr lang="en-US" sz="2000" i="1" dirty="0" smtClean="0">
                <a:latin typeface="Calibri"/>
              </a:rPr>
              <a:t>A total area of around</a:t>
            </a:r>
            <a:r>
              <a:rPr lang="en-US" sz="2000" b="1" i="1" dirty="0" smtClean="0">
                <a:latin typeface="Calibri"/>
              </a:rPr>
              <a:t>7000m</a:t>
            </a:r>
            <a:r>
              <a:rPr lang="en-US" sz="2000" b="1" i="1" baseline="30000" dirty="0" smtClean="0">
                <a:latin typeface="Calibri"/>
              </a:rPr>
              <a:t>2</a:t>
            </a:r>
            <a:r>
              <a:rPr lang="en-US" sz="2000" b="1" i="1" dirty="0" smtClean="0">
                <a:latin typeface="Calibri"/>
              </a:rPr>
              <a:t> </a:t>
            </a:r>
          </a:p>
          <a:p>
            <a:pPr marL="0" indent="0">
              <a:spcBef>
                <a:spcPts val="0"/>
              </a:spcBef>
              <a:buNone/>
            </a:pPr>
            <a:endParaRPr lang="fr-FR" sz="2000" b="1" i="1" dirty="0">
              <a:latin typeface="Calibri"/>
            </a:endParaRPr>
          </a:p>
          <a:p>
            <a:pPr marL="0" indent="0">
              <a:spcBef>
                <a:spcPts val="0"/>
              </a:spcBef>
              <a:buNone/>
            </a:pPr>
            <a:r>
              <a:rPr lang="en-US" sz="2000" b="1" i="1" dirty="0">
                <a:latin typeface="Calibri"/>
              </a:rPr>
              <a:t>Student Housing: </a:t>
            </a:r>
            <a:endParaRPr lang="fr-FR" sz="2000" b="1" i="1" dirty="0">
              <a:latin typeface="Calibri"/>
            </a:endParaRPr>
          </a:p>
          <a:p>
            <a:pPr>
              <a:spcBef>
                <a:spcPts val="0"/>
              </a:spcBef>
              <a:buFont typeface="Wingdings" panose="05000000000000000000" pitchFamily="2" charset="2"/>
              <a:buChar char="v"/>
            </a:pPr>
            <a:r>
              <a:rPr lang="en-US" sz="2000" i="1" dirty="0">
                <a:latin typeface="Calibri"/>
              </a:rPr>
              <a:t>An isolated building towards the end of the end of the land  of 5200  </a:t>
            </a:r>
            <a:r>
              <a:rPr lang="fr-FR" sz="2000" i="1" dirty="0">
                <a:latin typeface="Calibri (Corps)"/>
              </a:rPr>
              <a:t>m² </a:t>
            </a:r>
            <a:r>
              <a:rPr lang="en-US" sz="2000" i="1" dirty="0">
                <a:latin typeface="Calibri"/>
              </a:rPr>
              <a:t>with 140 studios &amp; common areas . </a:t>
            </a:r>
            <a:endParaRPr lang="fr-FR" sz="2000" i="1" dirty="0">
              <a:latin typeface="Calibri"/>
            </a:endParaRPr>
          </a:p>
          <a:p>
            <a:pPr marL="0" indent="0">
              <a:spcBef>
                <a:spcPts val="0"/>
              </a:spcBef>
              <a:buNone/>
            </a:pPr>
            <a:endParaRPr lang="en-US" sz="2000" b="1" i="1" dirty="0" smtClean="0">
              <a:latin typeface="Calibri"/>
            </a:endParaRPr>
          </a:p>
          <a:p>
            <a:pPr marL="0" indent="0">
              <a:spcBef>
                <a:spcPts val="0"/>
              </a:spcBef>
              <a:buNone/>
            </a:pPr>
            <a:r>
              <a:rPr lang="en-US" sz="2000" b="1" i="1" dirty="0" smtClean="0">
                <a:latin typeface="Calibri"/>
              </a:rPr>
              <a:t>Multiplex </a:t>
            </a:r>
            <a:r>
              <a:rPr lang="en-US" sz="2000" b="1" i="1" dirty="0">
                <a:latin typeface="Calibri"/>
              </a:rPr>
              <a:t>Cinema, CINEUM CANNES :</a:t>
            </a:r>
            <a:endParaRPr lang="fr-FR" sz="2000" b="1" i="1" dirty="0">
              <a:latin typeface="Calibri"/>
            </a:endParaRPr>
          </a:p>
          <a:p>
            <a:pPr>
              <a:spcBef>
                <a:spcPts val="0"/>
              </a:spcBef>
              <a:buFont typeface="Wingdings" panose="05000000000000000000" pitchFamily="2" charset="2"/>
              <a:buChar char="v"/>
            </a:pPr>
            <a:r>
              <a:rPr lang="en-US" sz="2000" i="1" dirty="0">
                <a:latin typeface="Calibri"/>
              </a:rPr>
              <a:t>12 movie theaters – 2400 seats</a:t>
            </a:r>
          </a:p>
          <a:p>
            <a:pPr>
              <a:spcBef>
                <a:spcPts val="0"/>
              </a:spcBef>
              <a:buFont typeface="Wingdings" panose="05000000000000000000" pitchFamily="2" charset="2"/>
              <a:buChar char="v"/>
            </a:pPr>
            <a:r>
              <a:rPr lang="en-US" sz="2000" i="1" dirty="0">
                <a:latin typeface="Calibri"/>
              </a:rPr>
              <a:t>With a total area of 6500 m².</a:t>
            </a:r>
            <a:endParaRPr lang="fr-FR" sz="2000" i="1" dirty="0">
              <a:latin typeface="Calibri"/>
            </a:endParaRPr>
          </a:p>
          <a:p>
            <a:pPr>
              <a:buFont typeface="Wingdings" panose="05000000000000000000" pitchFamily="2" charset="2"/>
              <a:buChar char="v"/>
            </a:pPr>
            <a:endParaRPr lang="fr-FR" sz="2400" b="1" i="1" dirty="0">
              <a:latin typeface="Calibri"/>
            </a:endParaRPr>
          </a:p>
          <a:p>
            <a:pPr>
              <a:buFont typeface="Wingdings" panose="05000000000000000000" pitchFamily="2" charset="2"/>
              <a:buChar char="v"/>
            </a:pPr>
            <a:endParaRPr lang="fr-FR" sz="1800" i="1" dirty="0">
              <a:latin typeface="Calibri"/>
            </a:endParaRPr>
          </a:p>
        </p:txBody>
      </p:sp>
      <p:sp>
        <p:nvSpPr>
          <p:cNvPr id="12" name="Rectangle 11"/>
          <p:cNvSpPr/>
          <p:nvPr/>
        </p:nvSpPr>
        <p:spPr>
          <a:xfrm>
            <a:off x="1524000" y="6347512"/>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pic>
        <p:nvPicPr>
          <p:cNvPr id="1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0844" y="5659392"/>
            <a:ext cx="792088" cy="769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267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376744" y="44624"/>
            <a:ext cx="8229600" cy="1144800"/>
          </a:xfrm>
          <a:prstGeom prst="rect">
            <a:avLst/>
          </a:prstGeom>
        </p:spPr>
        <p:txBody>
          <a:bodyPr vert="horz" lIns="91440" tIns="45720" rIns="91440" bIns="45720" rtlCol="0" anchor="ctr">
            <a:normAutofit/>
          </a:bodyPr>
          <a:lstStyle>
            <a:lvl1pPr>
              <a:spcBef>
                <a:spcPct val="0"/>
              </a:spcBef>
              <a:buNone/>
              <a:defRPr sz="2800" b="1">
                <a:solidFill>
                  <a:srgbClr val="0070C0"/>
                </a:solidFill>
                <a:latin typeface="+mj-lt"/>
                <a:ea typeface="+mj-ea"/>
                <a:cs typeface="+mj-cs"/>
              </a:defRPr>
            </a:lvl1pPr>
          </a:lstStyle>
          <a:p>
            <a:r>
              <a:rPr lang="fr-FR" dirty="0" smtClean="0">
                <a:latin typeface="Calibri"/>
              </a:rPr>
              <a:t>URBAN </a:t>
            </a:r>
            <a:r>
              <a:rPr lang="fr-FR" dirty="0">
                <a:latin typeface="Calibri"/>
              </a:rPr>
              <a:t>PLANING </a:t>
            </a:r>
          </a:p>
        </p:txBody>
      </p:sp>
      <p:sp>
        <p:nvSpPr>
          <p:cNvPr id="6" name="Espace réservé du numéro de diapositive 5"/>
          <p:cNvSpPr>
            <a:spLocks noGrp="1"/>
          </p:cNvSpPr>
          <p:nvPr>
            <p:ph type="sldNum" sz="quarter" idx="12"/>
          </p:nvPr>
        </p:nvSpPr>
        <p:spPr/>
        <p:txBody>
          <a:bodyPr/>
          <a:lstStyle/>
          <a:p>
            <a:fld id="{22540F3F-FDB9-45C0-BBCF-8E602BB5F209}" type="slidenum">
              <a:rPr lang="fr-FR">
                <a:solidFill>
                  <a:prstClr val="black">
                    <a:tint val="75000"/>
                  </a:prstClr>
                </a:solidFill>
                <a:latin typeface="Calibri"/>
              </a:rPr>
              <a:pPr/>
              <a:t>15</a:t>
            </a:fld>
            <a:endParaRPr lang="fr-FR">
              <a:solidFill>
                <a:prstClr val="black">
                  <a:tint val="75000"/>
                </a:prstClr>
              </a:solidFill>
              <a:latin typeface="Calibri"/>
            </a:endParaRPr>
          </a:p>
        </p:txBody>
      </p:sp>
      <p:sp>
        <p:nvSpPr>
          <p:cNvPr id="2" name="ZoneTexte 1"/>
          <p:cNvSpPr txBox="1"/>
          <p:nvPr/>
        </p:nvSpPr>
        <p:spPr>
          <a:xfrm>
            <a:off x="2175215" y="5965502"/>
            <a:ext cx="8013576" cy="584775"/>
          </a:xfrm>
          <a:prstGeom prst="rect">
            <a:avLst/>
          </a:prstGeom>
          <a:noFill/>
        </p:spPr>
        <p:txBody>
          <a:bodyPr wrap="square" rtlCol="0">
            <a:spAutoFit/>
          </a:bodyPr>
          <a:lstStyle/>
          <a:p>
            <a:pPr algn="ctr"/>
            <a:r>
              <a:rPr lang="fr-FR" sz="1600" dirty="0" err="1">
                <a:solidFill>
                  <a:prstClr val="black"/>
                </a:solidFill>
                <a:latin typeface="Calibri"/>
              </a:rPr>
              <a:t>Student</a:t>
            </a:r>
            <a:r>
              <a:rPr lang="fr-FR" sz="1600" dirty="0">
                <a:solidFill>
                  <a:prstClr val="black"/>
                </a:solidFill>
                <a:latin typeface="Calibri"/>
              </a:rPr>
              <a:t> </a:t>
            </a:r>
            <a:r>
              <a:rPr lang="fr-FR" sz="1600" dirty="0" err="1">
                <a:solidFill>
                  <a:prstClr val="black"/>
                </a:solidFill>
                <a:latin typeface="Calibri"/>
              </a:rPr>
              <a:t>housing</a:t>
            </a:r>
            <a:r>
              <a:rPr lang="fr-FR" sz="1600" dirty="0">
                <a:solidFill>
                  <a:prstClr val="black"/>
                </a:solidFill>
                <a:latin typeface="Calibri"/>
              </a:rPr>
              <a:t>, parking of 500 spots, University City of </a:t>
            </a:r>
            <a:r>
              <a:rPr lang="fr-FR" sz="1600" dirty="0" err="1">
                <a:solidFill>
                  <a:prstClr val="black"/>
                </a:solidFill>
                <a:latin typeface="Calibri"/>
              </a:rPr>
              <a:t>Companies</a:t>
            </a:r>
            <a:r>
              <a:rPr lang="fr-FR" sz="1600" dirty="0">
                <a:solidFill>
                  <a:prstClr val="black"/>
                </a:solidFill>
                <a:latin typeface="Calibri"/>
              </a:rPr>
              <a:t>, Multiplex </a:t>
            </a:r>
            <a:r>
              <a:rPr lang="fr-FR" sz="1600" dirty="0" err="1">
                <a:solidFill>
                  <a:prstClr val="black"/>
                </a:solidFill>
                <a:latin typeface="Calibri"/>
              </a:rPr>
              <a:t>cinema</a:t>
            </a:r>
            <a:r>
              <a:rPr lang="fr-FR" sz="1600" dirty="0">
                <a:solidFill>
                  <a:prstClr val="black"/>
                </a:solidFill>
                <a:latin typeface="Calibri"/>
              </a:rPr>
              <a:t>, Bicycle </a:t>
            </a:r>
            <a:r>
              <a:rPr lang="fr-FR" sz="1600" dirty="0" err="1">
                <a:solidFill>
                  <a:prstClr val="black"/>
                </a:solidFill>
                <a:latin typeface="Calibri"/>
              </a:rPr>
              <a:t>track</a:t>
            </a:r>
            <a:r>
              <a:rPr lang="fr-FR" sz="1600" dirty="0">
                <a:solidFill>
                  <a:prstClr val="black"/>
                </a:solidFill>
                <a:latin typeface="Calibri"/>
              </a:rPr>
              <a:t>, express bus stop, business hub </a:t>
            </a:r>
          </a:p>
        </p:txBody>
      </p:sp>
      <p:sp>
        <p:nvSpPr>
          <p:cNvPr id="7" name="Rectangle 6"/>
          <p:cNvSpPr/>
          <p:nvPr/>
        </p:nvSpPr>
        <p:spPr>
          <a:xfrm>
            <a:off x="1524000" y="6347512"/>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pic>
        <p:nvPicPr>
          <p:cNvPr id="8" name="Image 5"/>
          <p:cNvPicPr>
            <a:picLocks noChangeAspect="1"/>
          </p:cNvPicPr>
          <p:nvPr/>
        </p:nvPicPr>
        <p:blipFill>
          <a:blip r:embed="rId2" cstate="print">
            <a:extLst>
              <a:ext uri="{28A0092B-C50C-407E-A947-70E740481C1C}">
                <a14:useLocalDpi xmlns:a14="http://schemas.microsoft.com/office/drawing/2010/main" val="0"/>
              </a:ext>
            </a:extLst>
          </a:blip>
          <a:srcRect t="10120" b="14241"/>
          <a:stretch>
            <a:fillRect/>
          </a:stretch>
        </p:blipFill>
        <p:spPr bwMode="auto">
          <a:xfrm>
            <a:off x="1621160" y="1038781"/>
            <a:ext cx="8784976" cy="4695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268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22540F3F-FDB9-45C0-BBCF-8E602BB5F209}" type="slidenum">
              <a:rPr lang="fr-FR">
                <a:solidFill>
                  <a:prstClr val="black">
                    <a:tint val="75000"/>
                  </a:prstClr>
                </a:solidFill>
                <a:latin typeface="Calibri"/>
              </a:rPr>
              <a:pPr/>
              <a:t>16</a:t>
            </a:fld>
            <a:endParaRPr lang="fr-FR" dirty="0">
              <a:solidFill>
                <a:prstClr val="black">
                  <a:tint val="75000"/>
                </a:prstClr>
              </a:solidFill>
              <a:latin typeface="Calibri"/>
            </a:endParaRPr>
          </a:p>
        </p:txBody>
      </p:sp>
      <p:sp>
        <p:nvSpPr>
          <p:cNvPr id="22" name="Titre 3"/>
          <p:cNvSpPr txBox="1">
            <a:spLocks/>
          </p:cNvSpPr>
          <p:nvPr/>
        </p:nvSpPr>
        <p:spPr>
          <a:xfrm>
            <a:off x="2405272" y="-90232"/>
            <a:ext cx="8229600" cy="1144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i="1" dirty="0" smtClean="0">
                <a:solidFill>
                  <a:srgbClr val="0070C0"/>
                </a:solidFill>
                <a:latin typeface="Calibri"/>
              </a:rPr>
              <a:t>PROJECT </a:t>
            </a:r>
            <a:r>
              <a:rPr lang="fr-FR" sz="2800" i="1" dirty="0">
                <a:solidFill>
                  <a:srgbClr val="0070C0"/>
                </a:solidFill>
                <a:latin typeface="Calibri"/>
              </a:rPr>
              <a:t>– TECHNOPOLE</a:t>
            </a:r>
            <a:endParaRPr lang="fr-FR" sz="2800" dirty="0">
              <a:solidFill>
                <a:srgbClr val="0070C0"/>
              </a:solidFill>
              <a:latin typeface="Calibri"/>
            </a:endParaRPr>
          </a:p>
        </p:txBody>
      </p:sp>
      <p:sp>
        <p:nvSpPr>
          <p:cNvPr id="23" name="Rectangle 22"/>
          <p:cNvSpPr/>
          <p:nvPr/>
        </p:nvSpPr>
        <p:spPr>
          <a:xfrm>
            <a:off x="1524000" y="6347512"/>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pic>
        <p:nvPicPr>
          <p:cNvPr id="24"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848" y="1044233"/>
            <a:ext cx="8280920"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401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22540F3F-FDB9-45C0-BBCF-8E602BB5F209}" type="slidenum">
              <a:rPr lang="fr-FR">
                <a:solidFill>
                  <a:prstClr val="black">
                    <a:tint val="75000"/>
                  </a:prstClr>
                </a:solidFill>
                <a:latin typeface="Calibri"/>
              </a:rPr>
              <a:pPr/>
              <a:t>17</a:t>
            </a:fld>
            <a:endParaRPr lang="fr-FR" dirty="0">
              <a:solidFill>
                <a:prstClr val="black">
                  <a:tint val="75000"/>
                </a:prstClr>
              </a:solidFill>
              <a:latin typeface="Calibri"/>
            </a:endParaRPr>
          </a:p>
        </p:txBody>
      </p:sp>
      <p:sp>
        <p:nvSpPr>
          <p:cNvPr id="22" name="Titre 3"/>
          <p:cNvSpPr txBox="1">
            <a:spLocks/>
          </p:cNvSpPr>
          <p:nvPr/>
        </p:nvSpPr>
        <p:spPr>
          <a:xfrm>
            <a:off x="2438400" y="-99392"/>
            <a:ext cx="8229600" cy="1144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i="1" dirty="0" smtClean="0">
                <a:solidFill>
                  <a:srgbClr val="0070C0"/>
                </a:solidFill>
                <a:latin typeface="Calibri"/>
              </a:rPr>
              <a:t>PROJECT </a:t>
            </a:r>
            <a:r>
              <a:rPr lang="fr-FR" sz="2800" i="1" dirty="0">
                <a:solidFill>
                  <a:srgbClr val="0070C0"/>
                </a:solidFill>
                <a:latin typeface="Calibri"/>
              </a:rPr>
              <a:t>– TECHNOPOLE</a:t>
            </a:r>
          </a:p>
          <a:p>
            <a:pPr algn="l"/>
            <a:r>
              <a:rPr lang="fr-FR" sz="2000" i="1" dirty="0">
                <a:solidFill>
                  <a:srgbClr val="0070C0"/>
                </a:solidFill>
                <a:latin typeface="Calibri"/>
              </a:rPr>
              <a:t>Vue depuis Francis Tonner</a:t>
            </a:r>
            <a:endParaRPr lang="fr-FR" sz="2000" dirty="0">
              <a:solidFill>
                <a:srgbClr val="0070C0"/>
              </a:solidFill>
              <a:latin typeface="Calibri"/>
            </a:endParaRPr>
          </a:p>
        </p:txBody>
      </p:sp>
      <p:sp>
        <p:nvSpPr>
          <p:cNvPr id="23" name="Rectangle 22"/>
          <p:cNvSpPr/>
          <p:nvPr/>
        </p:nvSpPr>
        <p:spPr>
          <a:xfrm>
            <a:off x="1524000" y="6347512"/>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pic>
        <p:nvPicPr>
          <p:cNvPr id="6"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536" y="1045408"/>
            <a:ext cx="8208912" cy="483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59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1875" t="12584" b="12523"/>
          <a:stretch/>
        </p:blipFill>
        <p:spPr>
          <a:xfrm>
            <a:off x="2014746" y="873224"/>
            <a:ext cx="8185711" cy="4572000"/>
          </a:xfrm>
          <a:prstGeom prst="rect">
            <a:avLst/>
          </a:prstGeom>
          <a:ln>
            <a:solidFill>
              <a:schemeClr val="tx1"/>
            </a:solidFill>
          </a:ln>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232" y="4005064"/>
            <a:ext cx="2036932" cy="1440000"/>
          </a:xfrm>
          <a:prstGeom prst="rect">
            <a:avLst/>
          </a:prstGeom>
          <a:ln>
            <a:solidFill>
              <a:schemeClr val="bg1"/>
            </a:solidFill>
          </a:ln>
        </p:spPr>
      </p:pic>
      <p:sp>
        <p:nvSpPr>
          <p:cNvPr id="3" name="Sous-titre 2"/>
          <p:cNvSpPr>
            <a:spLocks noGrp="1"/>
          </p:cNvSpPr>
          <p:nvPr>
            <p:ph type="subTitle" idx="1"/>
          </p:nvPr>
        </p:nvSpPr>
        <p:spPr>
          <a:xfrm>
            <a:off x="6344994" y="1117416"/>
            <a:ext cx="3783455" cy="1087448"/>
          </a:xfrm>
        </p:spPr>
        <p:txBody>
          <a:bodyPr>
            <a:normAutofit fontScale="77500" lnSpcReduction="20000"/>
          </a:bodyPr>
          <a:lstStyle/>
          <a:p>
            <a:pPr algn="r"/>
            <a:r>
              <a:rPr lang="fr-FR" sz="1800" b="1" dirty="0" err="1">
                <a:solidFill>
                  <a:schemeClr val="bg1"/>
                </a:solidFill>
              </a:rPr>
              <a:t>Cinema</a:t>
            </a:r>
            <a:r>
              <a:rPr lang="fr-FR" sz="1800" b="1" dirty="0">
                <a:solidFill>
                  <a:schemeClr val="bg1"/>
                </a:solidFill>
              </a:rPr>
              <a:t> Multiplex : </a:t>
            </a:r>
          </a:p>
          <a:p>
            <a:pPr algn="r"/>
            <a:r>
              <a:rPr lang="fr-FR" sz="1800" b="1" dirty="0">
                <a:solidFill>
                  <a:schemeClr val="bg1"/>
                </a:solidFill>
              </a:rPr>
              <a:t>12 salles, </a:t>
            </a:r>
            <a:r>
              <a:rPr lang="fr-FR" sz="1600" b="1" i="1" dirty="0">
                <a:solidFill>
                  <a:schemeClr val="bg1"/>
                </a:solidFill>
              </a:rPr>
              <a:t>12 </a:t>
            </a:r>
            <a:r>
              <a:rPr lang="fr-FR" sz="1600" b="1" i="1" dirty="0" err="1">
                <a:solidFill>
                  <a:schemeClr val="bg1"/>
                </a:solidFill>
              </a:rPr>
              <a:t>movie</a:t>
            </a:r>
            <a:r>
              <a:rPr lang="fr-FR" sz="1600" b="1" i="1" dirty="0">
                <a:solidFill>
                  <a:schemeClr val="bg1"/>
                </a:solidFill>
              </a:rPr>
              <a:t> </a:t>
            </a:r>
            <a:r>
              <a:rPr lang="fr-FR" sz="1600" b="1" i="1" dirty="0" err="1">
                <a:solidFill>
                  <a:schemeClr val="bg1"/>
                </a:solidFill>
              </a:rPr>
              <a:t>theaters</a:t>
            </a:r>
            <a:r>
              <a:rPr lang="fr-FR" sz="1600" b="1" i="1" dirty="0">
                <a:solidFill>
                  <a:schemeClr val="bg1"/>
                </a:solidFill>
              </a:rPr>
              <a:t>,</a:t>
            </a:r>
          </a:p>
          <a:p>
            <a:pPr algn="r"/>
            <a:r>
              <a:rPr lang="fr-FR" sz="1800" b="1" dirty="0">
                <a:solidFill>
                  <a:schemeClr val="bg1"/>
                </a:solidFill>
              </a:rPr>
              <a:t>2400 fauteuils, </a:t>
            </a:r>
            <a:r>
              <a:rPr lang="fr-FR" sz="1600" b="1" i="1" dirty="0">
                <a:solidFill>
                  <a:schemeClr val="bg1"/>
                </a:solidFill>
              </a:rPr>
              <a:t>2400 </a:t>
            </a:r>
            <a:r>
              <a:rPr lang="fr-FR" sz="1600" b="1" i="1" dirty="0" err="1">
                <a:solidFill>
                  <a:schemeClr val="bg1"/>
                </a:solidFill>
              </a:rPr>
              <a:t>seats</a:t>
            </a:r>
            <a:r>
              <a:rPr lang="fr-FR" sz="1600" b="1" i="1" dirty="0">
                <a:solidFill>
                  <a:schemeClr val="bg1"/>
                </a:solidFill>
              </a:rPr>
              <a:t>,</a:t>
            </a:r>
          </a:p>
          <a:p>
            <a:pPr algn="r"/>
            <a:r>
              <a:rPr lang="fr-FR" sz="1800" b="1" dirty="0">
                <a:solidFill>
                  <a:schemeClr val="bg1"/>
                </a:solidFill>
              </a:rPr>
              <a:t>2 restaurants</a:t>
            </a:r>
          </a:p>
          <a:p>
            <a:pPr marL="457200" indent="-457200" algn="r">
              <a:buFontTx/>
              <a:buChar char="-"/>
            </a:pPr>
            <a:endParaRPr lang="fr-FR" dirty="0" smtClean="0"/>
          </a:p>
          <a:p>
            <a:pPr algn="r"/>
            <a:endParaRPr lang="fr-FR" dirty="0"/>
          </a:p>
        </p:txBody>
      </p:sp>
      <p:grpSp>
        <p:nvGrpSpPr>
          <p:cNvPr id="7" name="Groupe 6"/>
          <p:cNvGrpSpPr/>
          <p:nvPr/>
        </p:nvGrpSpPr>
        <p:grpSpPr>
          <a:xfrm>
            <a:off x="5901538" y="5541450"/>
            <a:ext cx="1779260" cy="479839"/>
            <a:chOff x="-6557175" y="3916898"/>
            <a:chExt cx="7360458" cy="450485"/>
          </a:xfrm>
        </p:grpSpPr>
        <p:sp>
          <p:nvSpPr>
            <p:cNvPr id="20" name="Rectangle à coins arrondis 19"/>
            <p:cNvSpPr/>
            <p:nvPr/>
          </p:nvSpPr>
          <p:spPr>
            <a:xfrm>
              <a:off x="-6464689" y="3916898"/>
              <a:ext cx="7267972" cy="449837"/>
            </a:xfrm>
            <a:prstGeom prst="roundRect">
              <a:avLst>
                <a:gd name="adj" fmla="val 10000"/>
              </a:avLst>
            </a:pr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6557175" y="3943896"/>
              <a:ext cx="7241623" cy="423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9050" rIns="25400" bIns="19050" numCol="1" spcCol="1270" anchor="ctr" anchorCtr="0">
              <a:noAutofit/>
            </a:bodyPr>
            <a:lstStyle/>
            <a:p>
              <a:pPr algn="ctr" defTabSz="444500">
                <a:lnSpc>
                  <a:spcPct val="90000"/>
                </a:lnSpc>
                <a:spcBef>
                  <a:spcPct val="0"/>
                </a:spcBef>
                <a:spcAft>
                  <a:spcPct val="35000"/>
                </a:spcAft>
              </a:pPr>
              <a:r>
                <a:rPr lang="fr-FR" sz="1100" b="1" dirty="0" err="1">
                  <a:solidFill>
                    <a:prstClr val="black">
                      <a:hueOff val="0"/>
                      <a:satOff val="0"/>
                      <a:lumOff val="0"/>
                      <a:alphaOff val="0"/>
                    </a:prstClr>
                  </a:solidFill>
                  <a:latin typeface="Calibri (Corps)"/>
                </a:rPr>
                <a:t>Numeric</a:t>
              </a:r>
              <a:r>
                <a:rPr lang="fr-FR" sz="1100" b="1" dirty="0">
                  <a:solidFill>
                    <a:prstClr val="black">
                      <a:hueOff val="0"/>
                      <a:satOff val="0"/>
                      <a:lumOff val="0"/>
                      <a:alphaOff val="0"/>
                    </a:prstClr>
                  </a:solidFill>
                  <a:latin typeface="Calibri (Corps)"/>
                </a:rPr>
                <a:t> </a:t>
              </a:r>
              <a:r>
                <a:rPr lang="fr-FR" sz="1100" b="1" dirty="0" err="1">
                  <a:solidFill>
                    <a:prstClr val="black">
                      <a:hueOff val="0"/>
                      <a:satOff val="0"/>
                      <a:lumOff val="0"/>
                      <a:alphaOff val="0"/>
                    </a:prstClr>
                  </a:solidFill>
                  <a:latin typeface="Calibri (Corps)"/>
                </a:rPr>
                <a:t>lazer</a:t>
              </a:r>
              <a:r>
                <a:rPr lang="fr-FR" sz="1100" b="1" dirty="0">
                  <a:solidFill>
                    <a:prstClr val="black">
                      <a:hueOff val="0"/>
                      <a:satOff val="0"/>
                      <a:lumOff val="0"/>
                      <a:alphaOff val="0"/>
                    </a:prstClr>
                  </a:solidFill>
                  <a:latin typeface="Calibri (Corps)"/>
                </a:rPr>
                <a:t> and HFR Projection</a:t>
              </a:r>
              <a:br>
                <a:rPr lang="fr-FR" sz="1100" b="1" dirty="0">
                  <a:solidFill>
                    <a:prstClr val="black">
                      <a:hueOff val="0"/>
                      <a:satOff val="0"/>
                      <a:lumOff val="0"/>
                      <a:alphaOff val="0"/>
                    </a:prstClr>
                  </a:solidFill>
                  <a:latin typeface="Calibri (Corps)"/>
                </a:rPr>
              </a:br>
              <a:endParaRPr lang="fr-FR" sz="1100" b="1" dirty="0">
                <a:solidFill>
                  <a:prstClr val="black">
                    <a:hueOff val="0"/>
                    <a:satOff val="0"/>
                    <a:lumOff val="0"/>
                    <a:alphaOff val="0"/>
                  </a:prstClr>
                </a:solidFill>
                <a:latin typeface="Calibri (Corps)"/>
              </a:endParaRPr>
            </a:p>
          </p:txBody>
        </p:sp>
      </p:grpSp>
      <p:grpSp>
        <p:nvGrpSpPr>
          <p:cNvPr id="31" name="Groupe 30"/>
          <p:cNvGrpSpPr/>
          <p:nvPr/>
        </p:nvGrpSpPr>
        <p:grpSpPr>
          <a:xfrm>
            <a:off x="4909308" y="5411732"/>
            <a:ext cx="1058856" cy="579975"/>
            <a:chOff x="921671" y="1699483"/>
            <a:chExt cx="7241623" cy="423487"/>
          </a:xfrm>
        </p:grpSpPr>
        <p:sp>
          <p:nvSpPr>
            <p:cNvPr id="32" name="Rectangle à coins arrondis 31"/>
            <p:cNvSpPr/>
            <p:nvPr/>
          </p:nvSpPr>
          <p:spPr>
            <a:xfrm>
              <a:off x="1382805" y="1791774"/>
              <a:ext cx="6275729" cy="225378"/>
            </a:xfrm>
            <a:prstGeom prst="roundRect">
              <a:avLst>
                <a:gd name="adj" fmla="val 10000"/>
              </a:avLst>
            </a:pr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921671" y="1699483"/>
              <a:ext cx="7241623" cy="423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9050" rIns="25400" bIns="19050" numCol="1" spcCol="1270" anchor="ctr" anchorCtr="0">
              <a:noAutofit/>
            </a:bodyPr>
            <a:lstStyle/>
            <a:p>
              <a:pPr algn="ctr" defTabSz="444500">
                <a:lnSpc>
                  <a:spcPct val="90000"/>
                </a:lnSpc>
                <a:spcBef>
                  <a:spcPct val="0"/>
                </a:spcBef>
                <a:spcAft>
                  <a:spcPct val="35000"/>
                </a:spcAft>
              </a:pPr>
              <a:r>
                <a:rPr lang="fr-FR" sz="1200" b="1" dirty="0">
                  <a:solidFill>
                    <a:prstClr val="black">
                      <a:hueOff val="0"/>
                      <a:satOff val="0"/>
                      <a:lumOff val="0"/>
                      <a:alphaOff val="0"/>
                    </a:prstClr>
                  </a:solidFill>
                  <a:latin typeface="Calibri (Corps)"/>
                </a:rPr>
                <a:t>3D</a:t>
              </a:r>
            </a:p>
          </p:txBody>
        </p:sp>
      </p:grpSp>
      <p:grpSp>
        <p:nvGrpSpPr>
          <p:cNvPr id="34" name="Groupe 33"/>
          <p:cNvGrpSpPr/>
          <p:nvPr/>
        </p:nvGrpSpPr>
        <p:grpSpPr>
          <a:xfrm>
            <a:off x="7628876" y="5605399"/>
            <a:ext cx="2592288" cy="1067231"/>
            <a:chOff x="5280374" y="2132734"/>
            <a:chExt cx="7267972" cy="449837"/>
          </a:xfrm>
        </p:grpSpPr>
        <p:sp>
          <p:nvSpPr>
            <p:cNvPr id="35" name="Rectangle à coins arrondis 34"/>
            <p:cNvSpPr/>
            <p:nvPr/>
          </p:nvSpPr>
          <p:spPr>
            <a:xfrm>
              <a:off x="5280374" y="2132734"/>
              <a:ext cx="7267972" cy="449837"/>
            </a:xfrm>
            <a:prstGeom prst="roundRect">
              <a:avLst>
                <a:gd name="adj" fmla="val 10000"/>
              </a:avLst>
            </a:pr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6" name="Rectangle 35"/>
            <p:cNvSpPr/>
            <p:nvPr/>
          </p:nvSpPr>
          <p:spPr>
            <a:xfrm>
              <a:off x="5482125" y="2196730"/>
              <a:ext cx="6776948" cy="3387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9050" rIns="25400" bIns="19050" numCol="1" spcCol="1270" anchor="ctr" anchorCtr="0">
              <a:noAutofit/>
            </a:bodyPr>
            <a:lstStyle/>
            <a:p>
              <a:pPr algn="ctr" defTabSz="444500">
                <a:lnSpc>
                  <a:spcPct val="90000"/>
                </a:lnSpc>
                <a:spcBef>
                  <a:spcPct val="0"/>
                </a:spcBef>
              </a:pPr>
              <a:r>
                <a:rPr lang="fr-FR" sz="1100" b="1" dirty="0">
                  <a:solidFill>
                    <a:prstClr val="black">
                      <a:hueOff val="0"/>
                      <a:satOff val="0"/>
                      <a:lumOff val="0"/>
                      <a:alphaOff val="0"/>
                    </a:prstClr>
                  </a:solidFill>
                  <a:latin typeface="Calibri (Corps)"/>
                </a:rPr>
                <a:t>Son DOLBY ATMOS </a:t>
              </a:r>
              <a:r>
                <a:rPr lang="fr-FR" sz="1100" b="1" dirty="0" err="1">
                  <a:solidFill>
                    <a:prstClr val="black">
                      <a:hueOff val="0"/>
                      <a:satOff val="0"/>
                      <a:lumOff val="0"/>
                      <a:alphaOff val="0"/>
                    </a:prstClr>
                  </a:solidFill>
                  <a:latin typeface="Calibri (Corps)"/>
                </a:rPr>
                <a:t>sound</a:t>
              </a:r>
              <a:r>
                <a:rPr lang="fr-FR" sz="1100" b="1" dirty="0">
                  <a:solidFill>
                    <a:prstClr val="black">
                      <a:hueOff val="0"/>
                      <a:satOff val="0"/>
                      <a:lumOff val="0"/>
                      <a:alphaOff val="0"/>
                    </a:prstClr>
                  </a:solidFill>
                  <a:latin typeface="Calibri (Corps)"/>
                </a:rPr>
                <a:t>, </a:t>
              </a:r>
              <a:r>
                <a:rPr lang="fr-FR" sz="1100" b="1" dirty="0" err="1">
                  <a:solidFill>
                    <a:prstClr val="black">
                      <a:hueOff val="0"/>
                      <a:satOff val="0"/>
                      <a:lumOff val="0"/>
                      <a:alphaOff val="0"/>
                    </a:prstClr>
                  </a:solidFill>
                  <a:latin typeface="Calibri (Corps)"/>
                </a:rPr>
                <a:t>complete</a:t>
              </a:r>
              <a:r>
                <a:rPr lang="fr-FR" sz="1100" b="1" dirty="0">
                  <a:solidFill>
                    <a:prstClr val="black">
                      <a:hueOff val="0"/>
                      <a:satOff val="0"/>
                      <a:lumOff val="0"/>
                      <a:alphaOff val="0"/>
                    </a:prstClr>
                  </a:solidFill>
                  <a:latin typeface="Calibri (Corps)"/>
                </a:rPr>
                <a:t> and full immersion in the </a:t>
              </a:r>
              <a:r>
                <a:rPr lang="fr-FR" sz="1100" b="1" dirty="0" err="1">
                  <a:solidFill>
                    <a:prstClr val="black">
                      <a:hueOff val="0"/>
                      <a:satOff val="0"/>
                      <a:lumOff val="0"/>
                      <a:alphaOff val="0"/>
                    </a:prstClr>
                  </a:solidFill>
                  <a:latin typeface="Calibri (Corps)"/>
                </a:rPr>
                <a:t>cinema</a:t>
              </a:r>
              <a:r>
                <a:rPr lang="fr-FR" sz="1100" b="1" dirty="0">
                  <a:solidFill>
                    <a:prstClr val="black">
                      <a:hueOff val="0"/>
                      <a:satOff val="0"/>
                      <a:lumOff val="0"/>
                      <a:alphaOff val="0"/>
                    </a:prstClr>
                  </a:solidFill>
                  <a:latin typeface="Calibri (Corps)"/>
                </a:rPr>
                <a:t> </a:t>
              </a:r>
              <a:r>
                <a:rPr lang="fr-FR" sz="1100" b="1" dirty="0" err="1">
                  <a:solidFill>
                    <a:prstClr val="black">
                      <a:hueOff val="0"/>
                      <a:satOff val="0"/>
                      <a:lumOff val="0"/>
                      <a:alphaOff val="0"/>
                    </a:prstClr>
                  </a:solidFill>
                  <a:latin typeface="Calibri (Corps)"/>
                </a:rPr>
                <a:t>rooms.</a:t>
              </a:r>
              <a:r>
                <a:rPr lang="fr-FR" sz="1100" b="1" dirty="0" err="1">
                  <a:solidFill>
                    <a:prstClr val="black">
                      <a:hueOff val="0"/>
                      <a:satOff val="0"/>
                      <a:lumOff val="0"/>
                      <a:alphaOff val="0"/>
                    </a:prstClr>
                  </a:solidFill>
                  <a:latin typeface="Calibri (Corps)"/>
                  <a:cs typeface="Arial" panose="020B0604020202020204" pitchFamily="34" charset="0"/>
                </a:rPr>
                <a:t>First</a:t>
              </a:r>
              <a:r>
                <a:rPr lang="fr-FR" sz="1100" b="1" dirty="0">
                  <a:solidFill>
                    <a:prstClr val="black">
                      <a:hueOff val="0"/>
                      <a:satOff val="0"/>
                      <a:lumOff val="0"/>
                      <a:alphaOff val="0"/>
                    </a:prstClr>
                  </a:solidFill>
                  <a:latin typeface="Calibri (Corps)"/>
                  <a:cs typeface="Arial" panose="020B0604020202020204" pitchFamily="34" charset="0"/>
                </a:rPr>
                <a:t> </a:t>
              </a:r>
              <a:r>
                <a:rPr lang="fr-FR" sz="1100" b="1" dirty="0" err="1">
                  <a:solidFill>
                    <a:prstClr val="black">
                      <a:hueOff val="0"/>
                      <a:satOff val="0"/>
                      <a:lumOff val="0"/>
                      <a:alphaOff val="0"/>
                    </a:prstClr>
                  </a:solidFill>
                  <a:latin typeface="Calibri (Corps)"/>
                  <a:cs typeface="Arial" panose="020B0604020202020204" pitchFamily="34" charset="0"/>
                </a:rPr>
                <a:t>cinema</a:t>
              </a:r>
              <a:r>
                <a:rPr lang="fr-FR" sz="1100" b="1" dirty="0">
                  <a:solidFill>
                    <a:prstClr val="black">
                      <a:hueOff val="0"/>
                      <a:satOff val="0"/>
                      <a:lumOff val="0"/>
                      <a:alphaOff val="0"/>
                    </a:prstClr>
                  </a:solidFill>
                  <a:latin typeface="Calibri (Corps)"/>
                  <a:cs typeface="Arial" panose="020B0604020202020204" pitchFamily="34" charset="0"/>
                </a:rPr>
                <a:t> multiplex </a:t>
              </a:r>
              <a:r>
                <a:rPr lang="fr-FR" sz="1100" b="1" dirty="0" err="1">
                  <a:solidFill>
                    <a:prstClr val="black">
                      <a:hueOff val="0"/>
                      <a:satOff val="0"/>
                      <a:lumOff val="0"/>
                      <a:alphaOff val="0"/>
                    </a:prstClr>
                  </a:solidFill>
                  <a:latin typeface="Calibri (Corps)"/>
                  <a:cs typeface="Arial" panose="020B0604020202020204" pitchFamily="34" charset="0"/>
                </a:rPr>
                <a:t>that</a:t>
              </a:r>
              <a:r>
                <a:rPr lang="fr-FR" sz="1100" b="1" dirty="0">
                  <a:solidFill>
                    <a:prstClr val="black">
                      <a:hueOff val="0"/>
                      <a:satOff val="0"/>
                      <a:lumOff val="0"/>
                      <a:alphaOff val="0"/>
                    </a:prstClr>
                  </a:solidFill>
                  <a:latin typeface="Calibri (Corps)"/>
                  <a:cs typeface="Arial" panose="020B0604020202020204" pitchFamily="34" charset="0"/>
                </a:rPr>
                <a:t> </a:t>
              </a:r>
              <a:r>
                <a:rPr lang="fr-FR" sz="1100" b="1" dirty="0" err="1">
                  <a:solidFill>
                    <a:prstClr val="black">
                      <a:hueOff val="0"/>
                      <a:satOff val="0"/>
                      <a:lumOff val="0"/>
                      <a:alphaOff val="0"/>
                    </a:prstClr>
                  </a:solidFill>
                  <a:latin typeface="Calibri (Corps)"/>
                  <a:cs typeface="Arial" panose="020B0604020202020204" pitchFamily="34" charset="0"/>
                </a:rPr>
                <a:t>is</a:t>
              </a:r>
              <a:r>
                <a:rPr lang="fr-FR" sz="1100" b="1" dirty="0">
                  <a:solidFill>
                    <a:prstClr val="black">
                      <a:hueOff val="0"/>
                      <a:satOff val="0"/>
                      <a:lumOff val="0"/>
                      <a:alphaOff val="0"/>
                    </a:prstClr>
                  </a:solidFill>
                  <a:latin typeface="Calibri (Corps)"/>
                  <a:cs typeface="Arial" panose="020B0604020202020204" pitchFamily="34" charset="0"/>
                </a:rPr>
                <a:t> </a:t>
              </a:r>
              <a:r>
                <a:rPr lang="fr-FR" sz="1100" b="1" dirty="0" err="1">
                  <a:solidFill>
                    <a:prstClr val="black">
                      <a:hueOff val="0"/>
                      <a:satOff val="0"/>
                      <a:lumOff val="0"/>
                      <a:alphaOff val="0"/>
                    </a:prstClr>
                  </a:solidFill>
                  <a:latin typeface="Calibri (Corps)"/>
                  <a:cs typeface="Arial" panose="020B0604020202020204" pitchFamily="34" charset="0"/>
                </a:rPr>
                <a:t>completly</a:t>
              </a:r>
              <a:r>
                <a:rPr lang="fr-FR" sz="1100" b="1" dirty="0">
                  <a:solidFill>
                    <a:prstClr val="black">
                      <a:hueOff val="0"/>
                      <a:satOff val="0"/>
                      <a:lumOff val="0"/>
                      <a:alphaOff val="0"/>
                    </a:prstClr>
                  </a:solidFill>
                  <a:latin typeface="Calibri (Corps)"/>
                  <a:cs typeface="Arial" panose="020B0604020202020204" pitchFamily="34" charset="0"/>
                </a:rPr>
                <a:t> </a:t>
              </a:r>
              <a:r>
                <a:rPr lang="fr-FR" sz="1100" b="1" dirty="0" err="1">
                  <a:solidFill>
                    <a:prstClr val="black">
                      <a:hueOff val="0"/>
                      <a:satOff val="0"/>
                      <a:lumOff val="0"/>
                      <a:alphaOff val="0"/>
                    </a:prstClr>
                  </a:solidFill>
                  <a:latin typeface="Calibri (Corps)"/>
                  <a:cs typeface="Arial" panose="020B0604020202020204" pitchFamily="34" charset="0"/>
                </a:rPr>
                <a:t>equiped</a:t>
              </a:r>
              <a:endParaRPr lang="fr-FR" sz="1100" b="1" dirty="0">
                <a:solidFill>
                  <a:prstClr val="black">
                    <a:hueOff val="0"/>
                    <a:satOff val="0"/>
                    <a:lumOff val="0"/>
                    <a:alphaOff val="0"/>
                  </a:prstClr>
                </a:solidFill>
                <a:latin typeface="Calibri (Corps)"/>
                <a:cs typeface="Arial" panose="020B0604020202020204" pitchFamily="34" charset="0"/>
              </a:endParaRPr>
            </a:p>
          </p:txBody>
        </p:sp>
      </p:grpSp>
      <p:grpSp>
        <p:nvGrpSpPr>
          <p:cNvPr id="37" name="Groupe 36"/>
          <p:cNvGrpSpPr/>
          <p:nvPr/>
        </p:nvGrpSpPr>
        <p:grpSpPr>
          <a:xfrm>
            <a:off x="4966055" y="6079779"/>
            <a:ext cx="2007395" cy="461829"/>
            <a:chOff x="-155430" y="2724394"/>
            <a:chExt cx="8331899" cy="449837"/>
          </a:xfrm>
        </p:grpSpPr>
        <p:sp>
          <p:nvSpPr>
            <p:cNvPr id="38" name="Rectangle à coins arrondis 37"/>
            <p:cNvSpPr/>
            <p:nvPr/>
          </p:nvSpPr>
          <p:spPr>
            <a:xfrm>
              <a:off x="-155430" y="2724394"/>
              <a:ext cx="8331899" cy="449837"/>
            </a:xfrm>
            <a:prstGeom prst="roundRect">
              <a:avLst>
                <a:gd name="adj" fmla="val 10000"/>
              </a:avLst>
            </a:pr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9" name="Rectangle 38"/>
            <p:cNvSpPr/>
            <p:nvPr/>
          </p:nvSpPr>
          <p:spPr>
            <a:xfrm>
              <a:off x="-155430" y="2737569"/>
              <a:ext cx="8318724" cy="4234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9050" rIns="25400" bIns="19050" numCol="1" spcCol="1270" anchor="ctr" anchorCtr="0">
              <a:noAutofit/>
            </a:bodyPr>
            <a:lstStyle/>
            <a:p>
              <a:pPr algn="ctr" defTabSz="444500">
                <a:lnSpc>
                  <a:spcPct val="90000"/>
                </a:lnSpc>
                <a:spcBef>
                  <a:spcPct val="0"/>
                </a:spcBef>
                <a:spcAft>
                  <a:spcPct val="35000"/>
                </a:spcAft>
              </a:pPr>
              <a:r>
                <a:rPr lang="fr-FR" sz="1100" b="1" dirty="0">
                  <a:solidFill>
                    <a:prstClr val="black">
                      <a:hueOff val="0"/>
                      <a:satOff val="0"/>
                      <a:lumOff val="0"/>
                      <a:alphaOff val="0"/>
                    </a:prstClr>
                  </a:solidFill>
                  <a:latin typeface="Calibri (Corps)"/>
                </a:rPr>
                <a:t>D-Box</a:t>
              </a:r>
            </a:p>
            <a:p>
              <a:pPr algn="ctr" defTabSz="444500">
                <a:lnSpc>
                  <a:spcPct val="90000"/>
                </a:lnSpc>
                <a:spcBef>
                  <a:spcPct val="0"/>
                </a:spcBef>
                <a:spcAft>
                  <a:spcPct val="35000"/>
                </a:spcAft>
              </a:pPr>
              <a:r>
                <a:rPr lang="fr-FR" sz="1100" b="1" dirty="0" err="1">
                  <a:solidFill>
                    <a:prstClr val="black">
                      <a:hueOff val="0"/>
                      <a:satOff val="0"/>
                      <a:lumOff val="0"/>
                      <a:alphaOff val="0"/>
                    </a:prstClr>
                  </a:solidFill>
                  <a:latin typeface="Calibri (Corps)"/>
                </a:rPr>
                <a:t>Dynamic</a:t>
              </a:r>
              <a:r>
                <a:rPr lang="fr-FR" sz="1100" b="1" dirty="0">
                  <a:solidFill>
                    <a:prstClr val="black">
                      <a:hueOff val="0"/>
                      <a:satOff val="0"/>
                      <a:lumOff val="0"/>
                      <a:alphaOff val="0"/>
                    </a:prstClr>
                  </a:solidFill>
                  <a:latin typeface="Calibri (Corps)"/>
                </a:rPr>
                <a:t> </a:t>
              </a:r>
              <a:r>
                <a:rPr lang="fr-FR" sz="1100" b="1" dirty="0" err="1">
                  <a:solidFill>
                    <a:prstClr val="black">
                      <a:hueOff val="0"/>
                      <a:satOff val="0"/>
                      <a:lumOff val="0"/>
                      <a:alphaOff val="0"/>
                    </a:prstClr>
                  </a:solidFill>
                  <a:latin typeface="Calibri (Corps)"/>
                </a:rPr>
                <a:t>seatings</a:t>
              </a:r>
              <a:endParaRPr lang="fr-FR" sz="1100" b="1" dirty="0">
                <a:solidFill>
                  <a:prstClr val="black">
                    <a:hueOff val="0"/>
                    <a:satOff val="0"/>
                    <a:lumOff val="0"/>
                    <a:alphaOff val="0"/>
                  </a:prstClr>
                </a:solidFill>
                <a:latin typeface="Calibri (Corps)"/>
              </a:endParaRPr>
            </a:p>
          </p:txBody>
        </p:sp>
      </p:grpSp>
      <p:grpSp>
        <p:nvGrpSpPr>
          <p:cNvPr id="40" name="Groupe 39"/>
          <p:cNvGrpSpPr/>
          <p:nvPr/>
        </p:nvGrpSpPr>
        <p:grpSpPr>
          <a:xfrm>
            <a:off x="3238093" y="5529536"/>
            <a:ext cx="2022062" cy="894587"/>
            <a:chOff x="270129" y="3210179"/>
            <a:chExt cx="7455594" cy="449837"/>
          </a:xfrm>
        </p:grpSpPr>
        <p:sp>
          <p:nvSpPr>
            <p:cNvPr id="41" name="Rectangle à coins arrondis 40"/>
            <p:cNvSpPr/>
            <p:nvPr/>
          </p:nvSpPr>
          <p:spPr>
            <a:xfrm>
              <a:off x="270129" y="3210179"/>
              <a:ext cx="7455594" cy="449837"/>
            </a:xfrm>
            <a:prstGeom prst="roundRect">
              <a:avLst>
                <a:gd name="adj" fmla="val 10000"/>
              </a:avLst>
            </a:pr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2" name="Rectangle 41"/>
            <p:cNvSpPr/>
            <p:nvPr/>
          </p:nvSpPr>
          <p:spPr>
            <a:xfrm>
              <a:off x="650907" y="3256610"/>
              <a:ext cx="6867715" cy="3828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9050" rIns="25400" bIns="19050" numCol="1" spcCol="1270" anchor="ctr" anchorCtr="0">
              <a:noAutofit/>
            </a:bodyPr>
            <a:lstStyle/>
            <a:p>
              <a:pPr algn="ctr" defTabSz="444500">
                <a:lnSpc>
                  <a:spcPct val="90000"/>
                </a:lnSpc>
                <a:spcBef>
                  <a:spcPct val="0"/>
                </a:spcBef>
                <a:spcAft>
                  <a:spcPct val="35000"/>
                </a:spcAft>
              </a:pPr>
              <a:r>
                <a:rPr lang="fr-FR" sz="1100" b="1" dirty="0">
                  <a:solidFill>
                    <a:prstClr val="black"/>
                  </a:solidFill>
                  <a:latin typeface="Calibri (Corps)"/>
                </a:rPr>
                <a:t>DOLBY TECHNOLOGY </a:t>
              </a:r>
              <a:r>
                <a:rPr lang="fr-FR" sz="1100" b="1" dirty="0" err="1">
                  <a:solidFill>
                    <a:prstClr val="black"/>
                  </a:solidFill>
                  <a:latin typeface="Calibri (Corps)"/>
                </a:rPr>
                <a:t>Cinema</a:t>
              </a:r>
              <a:r>
                <a:rPr lang="fr-FR" sz="1100" b="1" dirty="0">
                  <a:solidFill>
                    <a:prstClr val="black"/>
                  </a:solidFill>
                  <a:latin typeface="Calibri (Corps)"/>
                </a:rPr>
                <a:t> </a:t>
              </a:r>
              <a:r>
                <a:rPr lang="fr-FR" sz="1100" b="1" dirty="0" err="1">
                  <a:solidFill>
                    <a:prstClr val="black"/>
                  </a:solidFill>
                  <a:latin typeface="Calibri (Corps)"/>
                </a:rPr>
                <a:t>Screen</a:t>
              </a:r>
              <a:r>
                <a:rPr lang="fr-FR" sz="1100" b="1" dirty="0">
                  <a:solidFill>
                    <a:prstClr val="black"/>
                  </a:solidFill>
                  <a:latin typeface="Calibri (Corps)"/>
                </a:rPr>
                <a:t> of 14m</a:t>
              </a:r>
            </a:p>
            <a:p>
              <a:pPr algn="ctr" defTabSz="444500">
                <a:lnSpc>
                  <a:spcPct val="90000"/>
                </a:lnSpc>
                <a:spcBef>
                  <a:spcPct val="0"/>
                </a:spcBef>
                <a:spcAft>
                  <a:spcPct val="35000"/>
                </a:spcAft>
              </a:pPr>
              <a:r>
                <a:rPr lang="fr-FR" sz="1100" b="1" dirty="0" err="1">
                  <a:solidFill>
                    <a:prstClr val="black"/>
                  </a:solidFill>
                  <a:latin typeface="Calibri (Corps)"/>
                  <a:cs typeface="Arial" panose="020B0604020202020204" pitchFamily="34" charset="0"/>
                </a:rPr>
                <a:t>Only</a:t>
              </a:r>
              <a:r>
                <a:rPr lang="fr-FR" sz="1100" b="1" dirty="0">
                  <a:solidFill>
                    <a:prstClr val="black"/>
                  </a:solidFill>
                  <a:latin typeface="Calibri (Corps)"/>
                  <a:cs typeface="Arial" panose="020B0604020202020204" pitchFamily="34" charset="0"/>
                </a:rPr>
                <a:t> one </a:t>
              </a:r>
              <a:r>
                <a:rPr lang="fr-FR" sz="1100" b="1" dirty="0" err="1">
                  <a:solidFill>
                    <a:prstClr val="black"/>
                  </a:solidFill>
                  <a:latin typeface="Calibri (Corps)"/>
                  <a:cs typeface="Arial" panose="020B0604020202020204" pitchFamily="34" charset="0"/>
                </a:rPr>
                <a:t>other</a:t>
              </a:r>
              <a:r>
                <a:rPr lang="fr-FR" sz="1100" b="1" dirty="0">
                  <a:solidFill>
                    <a:prstClr val="black"/>
                  </a:solidFill>
                  <a:latin typeface="Calibri (Corps)"/>
                  <a:cs typeface="Arial" panose="020B0604020202020204" pitchFamily="34" charset="0"/>
                </a:rPr>
                <a:t> </a:t>
              </a:r>
              <a:r>
                <a:rPr lang="fr-FR" sz="1100" b="1" dirty="0" err="1">
                  <a:solidFill>
                    <a:prstClr val="black"/>
                  </a:solidFill>
                  <a:latin typeface="Calibri (Corps)"/>
                  <a:cs typeface="Arial" panose="020B0604020202020204" pitchFamily="34" charset="0"/>
                </a:rPr>
                <a:t>similar</a:t>
              </a:r>
              <a:r>
                <a:rPr lang="fr-FR" sz="1100" b="1" dirty="0">
                  <a:solidFill>
                    <a:prstClr val="black"/>
                  </a:solidFill>
                  <a:latin typeface="Calibri (Corps)"/>
                  <a:cs typeface="Arial" panose="020B0604020202020204" pitchFamily="34" charset="0"/>
                </a:rPr>
                <a:t> </a:t>
              </a:r>
              <a:r>
                <a:rPr lang="fr-FR" sz="1100" b="1" dirty="0" err="1">
                  <a:solidFill>
                    <a:prstClr val="black"/>
                  </a:solidFill>
                  <a:latin typeface="Calibri (Corps)"/>
                  <a:cs typeface="Arial" panose="020B0604020202020204" pitchFamily="34" charset="0"/>
                </a:rPr>
                <a:t>cinema</a:t>
              </a:r>
              <a:r>
                <a:rPr lang="fr-FR" sz="1100" b="1" dirty="0">
                  <a:solidFill>
                    <a:prstClr val="black"/>
                  </a:solidFill>
                  <a:latin typeface="Calibri (Corps)"/>
                  <a:cs typeface="Arial" panose="020B0604020202020204" pitchFamily="34" charset="0"/>
                </a:rPr>
                <a:t> in Europe</a:t>
              </a:r>
            </a:p>
          </p:txBody>
        </p:sp>
      </p:grpSp>
      <p:sp>
        <p:nvSpPr>
          <p:cNvPr id="8" name="Espace réservé du numéro de diapositive 7"/>
          <p:cNvSpPr>
            <a:spLocks noGrp="1"/>
          </p:cNvSpPr>
          <p:nvPr>
            <p:ph type="sldNum" sz="quarter" idx="12"/>
          </p:nvPr>
        </p:nvSpPr>
        <p:spPr/>
        <p:txBody>
          <a:bodyPr/>
          <a:lstStyle/>
          <a:p>
            <a:fld id="{22540F3F-FDB9-45C0-BBCF-8E602BB5F209}" type="slidenum">
              <a:rPr lang="fr-FR">
                <a:solidFill>
                  <a:prstClr val="black">
                    <a:tint val="75000"/>
                  </a:prstClr>
                </a:solidFill>
                <a:latin typeface="Calibri"/>
              </a:rPr>
              <a:pPr/>
              <a:t>18</a:t>
            </a:fld>
            <a:endParaRPr lang="fr-FR" dirty="0">
              <a:solidFill>
                <a:prstClr val="black">
                  <a:tint val="75000"/>
                </a:prstClr>
              </a:solidFill>
              <a:latin typeface="Calibri"/>
            </a:endParaRPr>
          </a:p>
        </p:txBody>
      </p:sp>
      <p:sp>
        <p:nvSpPr>
          <p:cNvPr id="22" name="Titre 3"/>
          <p:cNvSpPr txBox="1">
            <a:spLocks/>
          </p:cNvSpPr>
          <p:nvPr/>
        </p:nvSpPr>
        <p:spPr>
          <a:xfrm>
            <a:off x="2355032" y="-89875"/>
            <a:ext cx="8229600" cy="1144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800" i="1" dirty="0" smtClean="0">
                <a:solidFill>
                  <a:srgbClr val="0070C0"/>
                </a:solidFill>
                <a:latin typeface="Calibri"/>
              </a:rPr>
              <a:t>PROJECT </a:t>
            </a:r>
            <a:r>
              <a:rPr lang="fr-FR" sz="2800" i="1" dirty="0">
                <a:solidFill>
                  <a:srgbClr val="0070C0"/>
                </a:solidFill>
                <a:latin typeface="Calibri"/>
              </a:rPr>
              <a:t>– CINEUM CANNES</a:t>
            </a:r>
            <a:r>
              <a:rPr lang="fr-FR" sz="2800" b="1" dirty="0">
                <a:solidFill>
                  <a:srgbClr val="0070C0"/>
                </a:solidFill>
                <a:latin typeface="Calibri"/>
              </a:rPr>
              <a:t>					</a:t>
            </a:r>
            <a:endParaRPr lang="fr-FR" sz="2800" dirty="0">
              <a:solidFill>
                <a:srgbClr val="0070C0"/>
              </a:solidFill>
              <a:latin typeface="Calibri"/>
            </a:endParaRPr>
          </a:p>
        </p:txBody>
      </p:sp>
      <p:sp>
        <p:nvSpPr>
          <p:cNvPr id="23" name="Rectangle 22"/>
          <p:cNvSpPr/>
          <p:nvPr/>
        </p:nvSpPr>
        <p:spPr>
          <a:xfrm>
            <a:off x="510480" y="6127675"/>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spTree>
    <p:extLst>
      <p:ext uri="{BB962C8B-B14F-4D97-AF65-F5344CB8AC3E}">
        <p14:creationId xmlns:p14="http://schemas.microsoft.com/office/powerpoint/2010/main" val="304829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402992" y="-70590"/>
            <a:ext cx="8229600" cy="1144800"/>
          </a:xfrm>
          <a:prstGeom prst="rect">
            <a:avLst/>
          </a:prstGeom>
        </p:spPr>
        <p:txBody>
          <a:bodyPr vert="horz" lIns="91440" tIns="45720" rIns="91440" bIns="45720" rtlCol="0" anchor="ctr">
            <a:normAutofit/>
          </a:bodyPr>
          <a:lstStyle>
            <a:defPPr>
              <a:defRPr lang="fr-FR"/>
            </a:defPPr>
            <a:lvl1pPr>
              <a:spcBef>
                <a:spcPct val="0"/>
              </a:spcBef>
              <a:buNone/>
              <a:defRPr sz="2800" b="1">
                <a:solidFill>
                  <a:srgbClr val="0070C0"/>
                </a:solidFill>
                <a:latin typeface="+mj-lt"/>
                <a:ea typeface="+mj-ea"/>
                <a:cs typeface="+mj-cs"/>
              </a:defRPr>
            </a:lvl1pPr>
          </a:lstStyle>
          <a:p>
            <a:r>
              <a:rPr lang="fr-FR" sz="2500" dirty="0" smtClean="0">
                <a:latin typeface="Calibri"/>
              </a:rPr>
              <a:t>CALENDAR </a:t>
            </a:r>
            <a:endParaRPr lang="fr-FR" sz="2500" dirty="0">
              <a:latin typeface="Calibri"/>
            </a:endParaRPr>
          </a:p>
        </p:txBody>
      </p:sp>
      <p:sp>
        <p:nvSpPr>
          <p:cNvPr id="5" name="Espace réservé du numéro de diapositive 4"/>
          <p:cNvSpPr>
            <a:spLocks noGrp="1"/>
          </p:cNvSpPr>
          <p:nvPr>
            <p:ph type="sldNum" sz="quarter" idx="12"/>
          </p:nvPr>
        </p:nvSpPr>
        <p:spPr/>
        <p:txBody>
          <a:bodyPr/>
          <a:lstStyle/>
          <a:p>
            <a:fld id="{22540F3F-FDB9-45C0-BBCF-8E602BB5F209}" type="slidenum">
              <a:rPr lang="fr-FR">
                <a:solidFill>
                  <a:prstClr val="black">
                    <a:tint val="75000"/>
                  </a:prstClr>
                </a:solidFill>
                <a:latin typeface="Calibri"/>
              </a:rPr>
              <a:pPr/>
              <a:t>19</a:t>
            </a:fld>
            <a:endParaRPr lang="fr-FR">
              <a:solidFill>
                <a:prstClr val="black">
                  <a:tint val="75000"/>
                </a:prstClr>
              </a:solidFill>
              <a:latin typeface="Calibri"/>
            </a:endParaRPr>
          </a:p>
        </p:txBody>
      </p:sp>
      <p:graphicFrame>
        <p:nvGraphicFramePr>
          <p:cNvPr id="6" name="Tableau 5"/>
          <p:cNvGraphicFramePr>
            <a:graphicFrameLocks noGrp="1" noChangeAspect="1"/>
          </p:cNvGraphicFramePr>
          <p:nvPr>
            <p:extLst>
              <p:ext uri="{D42A27DB-BD31-4B8C-83A1-F6EECF244321}">
                <p14:modId xmlns:p14="http://schemas.microsoft.com/office/powerpoint/2010/main" val="2681619198"/>
              </p:ext>
            </p:extLst>
          </p:nvPr>
        </p:nvGraphicFramePr>
        <p:xfrm>
          <a:off x="1919534" y="886699"/>
          <a:ext cx="7920882" cy="4990572"/>
        </p:xfrm>
        <a:graphic>
          <a:graphicData uri="http://schemas.openxmlformats.org/drawingml/2006/table">
            <a:tbl>
              <a:tblPr firstRow="1" firstCol="1" bandRow="1">
                <a:tableStyleId>{073A0DAA-6AF3-43AB-8588-CEC1D06C72B9}</a:tableStyleId>
              </a:tblPr>
              <a:tblGrid>
                <a:gridCol w="1319607">
                  <a:extLst>
                    <a:ext uri="{9D8B030D-6E8A-4147-A177-3AD203B41FA5}">
                      <a16:colId xmlns:a16="http://schemas.microsoft.com/office/drawing/2014/main" val="20000"/>
                    </a:ext>
                  </a:extLst>
                </a:gridCol>
                <a:gridCol w="1319607">
                  <a:extLst>
                    <a:ext uri="{9D8B030D-6E8A-4147-A177-3AD203B41FA5}">
                      <a16:colId xmlns:a16="http://schemas.microsoft.com/office/drawing/2014/main" val="20001"/>
                    </a:ext>
                  </a:extLst>
                </a:gridCol>
                <a:gridCol w="1320417">
                  <a:extLst>
                    <a:ext uri="{9D8B030D-6E8A-4147-A177-3AD203B41FA5}">
                      <a16:colId xmlns:a16="http://schemas.microsoft.com/office/drawing/2014/main" val="20002"/>
                    </a:ext>
                  </a:extLst>
                </a:gridCol>
                <a:gridCol w="1320417">
                  <a:extLst>
                    <a:ext uri="{9D8B030D-6E8A-4147-A177-3AD203B41FA5}">
                      <a16:colId xmlns:a16="http://schemas.microsoft.com/office/drawing/2014/main" val="20003"/>
                    </a:ext>
                  </a:extLst>
                </a:gridCol>
                <a:gridCol w="1320417">
                  <a:extLst>
                    <a:ext uri="{9D8B030D-6E8A-4147-A177-3AD203B41FA5}">
                      <a16:colId xmlns:a16="http://schemas.microsoft.com/office/drawing/2014/main" val="20004"/>
                    </a:ext>
                  </a:extLst>
                </a:gridCol>
                <a:gridCol w="1320417">
                  <a:extLst>
                    <a:ext uri="{9D8B030D-6E8A-4147-A177-3AD203B41FA5}">
                      <a16:colId xmlns:a16="http://schemas.microsoft.com/office/drawing/2014/main" val="20005"/>
                    </a:ext>
                  </a:extLst>
                </a:gridCol>
              </a:tblGrid>
              <a:tr h="748587">
                <a:tc>
                  <a:txBody>
                    <a:bodyPr/>
                    <a:lstStyle/>
                    <a:p>
                      <a:pPr algn="ctr">
                        <a:spcAft>
                          <a:spcPts val="0"/>
                        </a:spcAft>
                      </a:pPr>
                      <a:r>
                        <a:rPr lang="fr-FR" sz="1100" dirty="0">
                          <a:effectLst/>
                        </a:rPr>
                        <a:t> </a:t>
                      </a:r>
                      <a:endParaRPr lang="fr-FR" sz="1000" dirty="0">
                        <a:effectLst/>
                        <a:latin typeface="Corbel"/>
                        <a:ea typeface="Corbel"/>
                        <a:cs typeface="Times New Roman"/>
                      </a:endParaRPr>
                    </a:p>
                  </a:txBody>
                  <a:tcPr marL="63639" marR="63639" marT="0" marB="0"/>
                </a:tc>
                <a:tc>
                  <a:txBody>
                    <a:bodyPr/>
                    <a:lstStyle/>
                    <a:p>
                      <a:pPr algn="ctr">
                        <a:spcAft>
                          <a:spcPts val="0"/>
                        </a:spcAft>
                      </a:pPr>
                      <a:r>
                        <a:rPr lang="fr-FR" sz="1100" dirty="0">
                          <a:effectLst/>
                        </a:rPr>
                        <a:t> </a:t>
                      </a:r>
                      <a:endParaRPr lang="fr-FR" sz="1000" dirty="0">
                        <a:effectLst/>
                      </a:endParaRPr>
                    </a:p>
                    <a:p>
                      <a:pPr algn="ctr">
                        <a:spcAft>
                          <a:spcPts val="0"/>
                        </a:spcAft>
                      </a:pPr>
                      <a:r>
                        <a:rPr lang="fr-FR" sz="1100" dirty="0">
                          <a:effectLst/>
                        </a:rPr>
                        <a:t>2016</a:t>
                      </a:r>
                      <a:endParaRPr lang="fr-FR" sz="1000" dirty="0">
                        <a:effectLst/>
                      </a:endParaRPr>
                    </a:p>
                    <a:p>
                      <a:pPr algn="ctr">
                        <a:spcAft>
                          <a:spcPts val="0"/>
                        </a:spcAft>
                      </a:pPr>
                      <a:r>
                        <a:rPr lang="fr-FR" sz="1100" dirty="0">
                          <a:effectLst/>
                        </a:rPr>
                        <a:t> </a:t>
                      </a:r>
                      <a:endParaRPr lang="fr-FR" sz="1000" dirty="0">
                        <a:effectLst/>
                        <a:latin typeface="Corbel"/>
                        <a:ea typeface="Corbel"/>
                        <a:cs typeface="Times New Roman"/>
                      </a:endParaRPr>
                    </a:p>
                  </a:txBody>
                  <a:tcPr marL="63639" marR="63639" marT="0" marB="0"/>
                </a:tc>
                <a:tc>
                  <a:txBody>
                    <a:bodyPr/>
                    <a:lstStyle/>
                    <a:p>
                      <a:pPr algn="ctr">
                        <a:spcAft>
                          <a:spcPts val="0"/>
                        </a:spcAft>
                      </a:pPr>
                      <a:r>
                        <a:rPr lang="fr-FR" sz="1100">
                          <a:effectLst/>
                        </a:rPr>
                        <a:t> </a:t>
                      </a:r>
                      <a:endParaRPr lang="fr-FR" sz="1000">
                        <a:effectLst/>
                      </a:endParaRPr>
                    </a:p>
                    <a:p>
                      <a:pPr algn="ctr">
                        <a:spcAft>
                          <a:spcPts val="0"/>
                        </a:spcAft>
                      </a:pPr>
                      <a:r>
                        <a:rPr lang="fr-FR" sz="1100">
                          <a:effectLst/>
                        </a:rPr>
                        <a:t>2017</a:t>
                      </a:r>
                      <a:endParaRPr lang="fr-FR" sz="1000">
                        <a:effectLst/>
                        <a:latin typeface="Corbel"/>
                        <a:ea typeface="Corbel"/>
                        <a:cs typeface="Times New Roman"/>
                      </a:endParaRPr>
                    </a:p>
                  </a:txBody>
                  <a:tcPr marL="63639" marR="63639" marT="0" marB="0"/>
                </a:tc>
                <a:tc>
                  <a:txBody>
                    <a:bodyPr/>
                    <a:lstStyle/>
                    <a:p>
                      <a:pPr algn="ctr">
                        <a:spcAft>
                          <a:spcPts val="0"/>
                        </a:spcAft>
                      </a:pPr>
                      <a:r>
                        <a:rPr lang="fr-FR" sz="1100" dirty="0">
                          <a:effectLst/>
                        </a:rPr>
                        <a:t> </a:t>
                      </a:r>
                      <a:endParaRPr lang="fr-FR" sz="1000" dirty="0">
                        <a:effectLst/>
                      </a:endParaRPr>
                    </a:p>
                    <a:p>
                      <a:pPr algn="ctr">
                        <a:spcAft>
                          <a:spcPts val="0"/>
                        </a:spcAft>
                      </a:pPr>
                      <a:r>
                        <a:rPr lang="fr-FR" sz="1100" dirty="0">
                          <a:effectLst/>
                        </a:rPr>
                        <a:t>2018</a:t>
                      </a:r>
                      <a:endParaRPr lang="fr-FR" sz="1000" dirty="0">
                        <a:effectLst/>
                        <a:latin typeface="Corbel"/>
                        <a:ea typeface="Corbel"/>
                        <a:cs typeface="Times New Roman"/>
                      </a:endParaRPr>
                    </a:p>
                  </a:txBody>
                  <a:tcPr marL="63639" marR="63639" marT="0" marB="0"/>
                </a:tc>
                <a:tc>
                  <a:txBody>
                    <a:bodyPr/>
                    <a:lstStyle/>
                    <a:p>
                      <a:pPr algn="ctr">
                        <a:spcAft>
                          <a:spcPts val="0"/>
                        </a:spcAft>
                      </a:pPr>
                      <a:r>
                        <a:rPr lang="fr-FR" sz="1100" dirty="0">
                          <a:effectLst/>
                        </a:rPr>
                        <a:t> </a:t>
                      </a:r>
                      <a:endParaRPr lang="fr-FR" sz="1000" dirty="0">
                        <a:effectLst/>
                      </a:endParaRPr>
                    </a:p>
                    <a:p>
                      <a:pPr algn="ctr">
                        <a:spcAft>
                          <a:spcPts val="0"/>
                        </a:spcAft>
                      </a:pPr>
                      <a:r>
                        <a:rPr lang="fr-FR" sz="1100" dirty="0">
                          <a:effectLst/>
                        </a:rPr>
                        <a:t>2019</a:t>
                      </a:r>
                      <a:endParaRPr lang="fr-FR" sz="1000" dirty="0">
                        <a:effectLst/>
                        <a:latin typeface="Corbel"/>
                        <a:ea typeface="Corbel"/>
                        <a:cs typeface="Times New Roman"/>
                      </a:endParaRPr>
                    </a:p>
                  </a:txBody>
                  <a:tcPr marL="63639" marR="63639" marT="0" marB="0"/>
                </a:tc>
                <a:tc>
                  <a:txBody>
                    <a:bodyPr/>
                    <a:lstStyle/>
                    <a:p>
                      <a:pPr algn="ctr">
                        <a:spcAft>
                          <a:spcPts val="0"/>
                        </a:spcAft>
                      </a:pPr>
                      <a:r>
                        <a:rPr lang="fr-FR" sz="1100" dirty="0">
                          <a:effectLst/>
                        </a:rPr>
                        <a:t> </a:t>
                      </a:r>
                      <a:endParaRPr lang="fr-FR" sz="1000" dirty="0">
                        <a:effectLst/>
                      </a:endParaRPr>
                    </a:p>
                    <a:p>
                      <a:pPr algn="ctr">
                        <a:spcAft>
                          <a:spcPts val="0"/>
                        </a:spcAft>
                      </a:pPr>
                      <a:r>
                        <a:rPr lang="fr-FR" sz="1100" dirty="0">
                          <a:effectLst/>
                        </a:rPr>
                        <a:t>2020</a:t>
                      </a:r>
                      <a:endParaRPr lang="fr-FR" sz="1000" dirty="0">
                        <a:effectLst/>
                        <a:latin typeface="Corbel"/>
                        <a:ea typeface="Corbel"/>
                        <a:cs typeface="Times New Roman"/>
                      </a:endParaRPr>
                    </a:p>
                  </a:txBody>
                  <a:tcPr marL="63639" marR="63639" marT="0" marB="0"/>
                </a:tc>
                <a:extLst>
                  <a:ext uri="{0D108BD9-81ED-4DB2-BD59-A6C34878D82A}">
                    <a16:rowId xmlns:a16="http://schemas.microsoft.com/office/drawing/2014/main" val="10000"/>
                  </a:ext>
                </a:extLst>
              </a:tr>
              <a:tr h="998114">
                <a:tc>
                  <a:txBody>
                    <a:bodyPr/>
                    <a:lstStyle/>
                    <a:p>
                      <a:pPr>
                        <a:spcAft>
                          <a:spcPts val="0"/>
                        </a:spcAft>
                      </a:pPr>
                      <a:r>
                        <a:rPr lang="fr-FR" sz="1100" dirty="0">
                          <a:effectLst/>
                        </a:rPr>
                        <a:t> </a:t>
                      </a:r>
                      <a:endParaRPr lang="fr-FR" sz="1000" dirty="0">
                        <a:effectLst/>
                      </a:endParaRPr>
                    </a:p>
                    <a:p>
                      <a:pPr>
                        <a:spcAft>
                          <a:spcPts val="0"/>
                        </a:spcAft>
                      </a:pPr>
                      <a:r>
                        <a:rPr lang="fr-FR" sz="1100" dirty="0">
                          <a:effectLst/>
                        </a:rPr>
                        <a:t>Cinéma </a:t>
                      </a:r>
                      <a:r>
                        <a:rPr lang="fr-FR" sz="1100" dirty="0" smtClean="0">
                          <a:effectLst/>
                        </a:rPr>
                        <a:t>Multiplexe</a:t>
                      </a:r>
                    </a:p>
                    <a:p>
                      <a:pPr>
                        <a:spcAft>
                          <a:spcPts val="0"/>
                        </a:spcAft>
                      </a:pPr>
                      <a:r>
                        <a:rPr lang="fr-FR" sz="1100" dirty="0" smtClean="0">
                          <a:effectLst/>
                        </a:rPr>
                        <a:t>Multiplex </a:t>
                      </a:r>
                      <a:r>
                        <a:rPr lang="fr-FR" sz="1100" dirty="0" err="1" smtClean="0">
                          <a:effectLst/>
                        </a:rPr>
                        <a:t>cinema</a:t>
                      </a:r>
                      <a:endParaRPr lang="fr-FR" sz="1000" dirty="0">
                        <a:effectLst/>
                        <a:latin typeface="Corbel"/>
                        <a:ea typeface="Corbel"/>
                        <a:cs typeface="Times New Roman"/>
                      </a:endParaRPr>
                    </a:p>
                  </a:txBody>
                  <a:tcPr marL="63639" marR="63639" marT="0" marB="0"/>
                </a:tc>
                <a:tc>
                  <a:txBody>
                    <a:bodyPr/>
                    <a:lstStyle/>
                    <a:p>
                      <a:pPr>
                        <a:spcAft>
                          <a:spcPts val="0"/>
                        </a:spcAft>
                      </a:pPr>
                      <a:endParaRPr lang="fr-FR" sz="1000">
                        <a:effectLst/>
                        <a:latin typeface="Corbel"/>
                        <a:ea typeface="Corbel"/>
                        <a:cs typeface="Times New Roman"/>
                      </a:endParaRPr>
                    </a:p>
                  </a:txBody>
                  <a:tcPr marL="63639" marR="63639" marT="0" marB="0"/>
                </a:tc>
                <a:tc>
                  <a:txBody>
                    <a:bodyPr/>
                    <a:lstStyle/>
                    <a:p>
                      <a:pPr>
                        <a:spcAft>
                          <a:spcPts val="0"/>
                        </a:spcAft>
                      </a:pPr>
                      <a:r>
                        <a:rPr lang="fr-FR" sz="1100" dirty="0">
                          <a:effectLst/>
                        </a:rPr>
                        <a:t> </a:t>
                      </a:r>
                      <a:endParaRPr lang="fr-FR" sz="1000" dirty="0">
                        <a:effectLst/>
                        <a:latin typeface="Corbel"/>
                        <a:ea typeface="Corbel"/>
                        <a:cs typeface="Times New Roman"/>
                      </a:endParaRPr>
                    </a:p>
                  </a:txBody>
                  <a:tcPr marL="63639" marR="63639" marT="0" marB="0"/>
                </a:tc>
                <a:tc>
                  <a:txBody>
                    <a:bodyPr/>
                    <a:lstStyle/>
                    <a:p>
                      <a:pPr>
                        <a:spcAft>
                          <a:spcPts val="0"/>
                        </a:spcAft>
                      </a:pPr>
                      <a:r>
                        <a:rPr lang="fr-FR" sz="1100" dirty="0">
                          <a:effectLst/>
                        </a:rPr>
                        <a:t> </a:t>
                      </a:r>
                      <a:endParaRPr lang="fr-FR" sz="1000" dirty="0">
                        <a:effectLst/>
                      </a:endParaRPr>
                    </a:p>
                  </a:txBody>
                  <a:tcPr marL="63639" marR="63639" marT="0" marB="0"/>
                </a:tc>
                <a:tc>
                  <a:txBody>
                    <a:bodyPr/>
                    <a:lstStyle/>
                    <a:p>
                      <a:pPr>
                        <a:spcAft>
                          <a:spcPts val="0"/>
                        </a:spcAft>
                      </a:pPr>
                      <a:r>
                        <a:rPr lang="fr-FR" sz="1600" b="1" dirty="0">
                          <a:effectLst/>
                        </a:rPr>
                        <a:t> </a:t>
                      </a:r>
                      <a:endParaRPr lang="fr-FR" sz="1600" b="1" dirty="0" smtClean="0">
                        <a:effectLst/>
                      </a:endParaRPr>
                    </a:p>
                    <a:p>
                      <a:pPr>
                        <a:spcAft>
                          <a:spcPts val="0"/>
                        </a:spcAft>
                      </a:pPr>
                      <a:r>
                        <a:rPr lang="fr-FR" sz="1200" b="1" dirty="0" err="1" smtClean="0">
                          <a:effectLst/>
                        </a:rPr>
                        <a:t>Opening</a:t>
                      </a:r>
                      <a:r>
                        <a:rPr lang="fr-FR" sz="1200" b="1" dirty="0" smtClean="0">
                          <a:effectLst/>
                        </a:rPr>
                        <a:t> of the multiplex</a:t>
                      </a:r>
                      <a:endParaRPr lang="fr-FR" sz="1050" b="1" dirty="0" smtClean="0">
                        <a:effectLst/>
                      </a:endParaRPr>
                    </a:p>
                    <a:p>
                      <a:pPr>
                        <a:spcAft>
                          <a:spcPts val="0"/>
                        </a:spcAft>
                      </a:pPr>
                      <a:endParaRPr lang="fr-FR" sz="1200" b="1" dirty="0">
                        <a:effectLst/>
                        <a:latin typeface="Corbel"/>
                        <a:ea typeface="Corbel"/>
                        <a:cs typeface="Times New Roman"/>
                      </a:endParaRPr>
                    </a:p>
                  </a:txBody>
                  <a:tcPr marL="63639" marR="63639" marT="0" marB="0"/>
                </a:tc>
                <a:tc>
                  <a:txBody>
                    <a:bodyPr/>
                    <a:lstStyle/>
                    <a:p>
                      <a:pPr>
                        <a:spcAft>
                          <a:spcPts val="0"/>
                        </a:spcAft>
                      </a:pPr>
                      <a:r>
                        <a:rPr lang="fr-FR" sz="1600" b="1" dirty="0">
                          <a:effectLst/>
                        </a:rPr>
                        <a:t> </a:t>
                      </a:r>
                      <a:endParaRPr lang="fr-FR" sz="1200" b="1" dirty="0">
                        <a:effectLst/>
                        <a:latin typeface="Corbel"/>
                        <a:ea typeface="Corbel"/>
                        <a:cs typeface="Times New Roman"/>
                      </a:endParaRPr>
                    </a:p>
                  </a:txBody>
                  <a:tcPr marL="63639" marR="63639" marT="0" marB="0"/>
                </a:tc>
                <a:extLst>
                  <a:ext uri="{0D108BD9-81ED-4DB2-BD59-A6C34878D82A}">
                    <a16:rowId xmlns:a16="http://schemas.microsoft.com/office/drawing/2014/main" val="10001"/>
                  </a:ext>
                </a:extLst>
              </a:tr>
              <a:tr h="998114">
                <a:tc>
                  <a:txBody>
                    <a:bodyPr/>
                    <a:lstStyle/>
                    <a:p>
                      <a:pPr>
                        <a:spcAft>
                          <a:spcPts val="0"/>
                        </a:spcAft>
                      </a:pPr>
                      <a:r>
                        <a:rPr lang="fr-FR" sz="1100" dirty="0">
                          <a:effectLst/>
                        </a:rPr>
                        <a:t> </a:t>
                      </a:r>
                      <a:endParaRPr lang="fr-FR" sz="1000" dirty="0">
                        <a:effectLst/>
                      </a:endParaRPr>
                    </a:p>
                    <a:p>
                      <a:pPr>
                        <a:spcAft>
                          <a:spcPts val="0"/>
                        </a:spcAft>
                      </a:pPr>
                      <a:r>
                        <a:rPr lang="fr-FR" sz="1100" dirty="0">
                          <a:effectLst/>
                        </a:rPr>
                        <a:t>Université </a:t>
                      </a:r>
                      <a:endParaRPr lang="fr-FR" sz="1100" dirty="0" smtClean="0">
                        <a:effectLst/>
                      </a:endParaRPr>
                    </a:p>
                    <a:p>
                      <a:pPr>
                        <a:spcAft>
                          <a:spcPts val="0"/>
                        </a:spcAft>
                      </a:pPr>
                      <a:r>
                        <a:rPr lang="fr-FR" sz="1100" dirty="0" smtClean="0">
                          <a:effectLst/>
                        </a:rPr>
                        <a:t>University</a:t>
                      </a:r>
                      <a:endParaRPr lang="fr-FR" sz="1000" dirty="0">
                        <a:effectLst/>
                        <a:latin typeface="Corbel"/>
                        <a:ea typeface="Corbel"/>
                        <a:cs typeface="Times New Roman"/>
                      </a:endParaRPr>
                    </a:p>
                  </a:txBody>
                  <a:tcPr marL="63639" marR="63639" marT="0" marB="0"/>
                </a:tc>
                <a:tc>
                  <a:txBody>
                    <a:bodyPr/>
                    <a:lstStyle/>
                    <a:p>
                      <a:pPr>
                        <a:spcAft>
                          <a:spcPts val="0"/>
                        </a:spcAft>
                      </a:pPr>
                      <a:endParaRPr lang="fr-FR" sz="1000">
                        <a:effectLst/>
                        <a:latin typeface="Corbel"/>
                        <a:ea typeface="Corbel"/>
                        <a:cs typeface="Times New Roman"/>
                      </a:endParaRPr>
                    </a:p>
                  </a:txBody>
                  <a:tcPr marL="63639" marR="63639" marT="0" marB="0"/>
                </a:tc>
                <a:tc>
                  <a:txBody>
                    <a:bodyPr/>
                    <a:lstStyle/>
                    <a:p>
                      <a:pPr>
                        <a:spcAft>
                          <a:spcPts val="0"/>
                        </a:spcAft>
                      </a:pPr>
                      <a:r>
                        <a:rPr lang="fr-FR" sz="1100" dirty="0">
                          <a:effectLst/>
                        </a:rPr>
                        <a:t> </a:t>
                      </a:r>
                      <a:endParaRPr lang="fr-FR" sz="1000" dirty="0">
                        <a:effectLst/>
                        <a:latin typeface="Corbel"/>
                        <a:ea typeface="Corbel"/>
                        <a:cs typeface="Times New Roman"/>
                      </a:endParaRPr>
                    </a:p>
                  </a:txBody>
                  <a:tcPr marL="63639" marR="63639" marT="0" marB="0"/>
                </a:tc>
                <a:tc>
                  <a:txBody>
                    <a:bodyPr/>
                    <a:lstStyle/>
                    <a:p>
                      <a:pPr>
                        <a:spcAft>
                          <a:spcPts val="0"/>
                        </a:spcAft>
                      </a:pPr>
                      <a:r>
                        <a:rPr lang="fr-FR" sz="1100" dirty="0">
                          <a:effectLst/>
                        </a:rPr>
                        <a:t> </a:t>
                      </a:r>
                      <a:endParaRPr lang="fr-FR" sz="1000" dirty="0">
                        <a:effectLst/>
                        <a:latin typeface="Corbel"/>
                        <a:ea typeface="Corbel"/>
                        <a:cs typeface="Times New Roman"/>
                      </a:endParaRPr>
                    </a:p>
                  </a:txBody>
                  <a:tcPr marL="63639" marR="63639" marT="0" marB="0"/>
                </a:tc>
                <a:tc>
                  <a:txBody>
                    <a:bodyPr/>
                    <a:lstStyle/>
                    <a:p>
                      <a:pPr>
                        <a:spcAft>
                          <a:spcPts val="0"/>
                        </a:spcAft>
                      </a:pPr>
                      <a:r>
                        <a:rPr lang="fr-FR" sz="1600" b="1" dirty="0">
                          <a:effectLst/>
                        </a:rPr>
                        <a:t> </a:t>
                      </a:r>
                      <a:endParaRPr lang="fr-FR" sz="1200" b="1" dirty="0">
                        <a:effectLst/>
                      </a:endParaRPr>
                    </a:p>
                  </a:txBody>
                  <a:tcPr marL="63639" marR="63639" marT="0" marB="0"/>
                </a:tc>
                <a:tc>
                  <a:txBody>
                    <a:bodyPr/>
                    <a:lstStyle/>
                    <a:p>
                      <a:pPr>
                        <a:spcAft>
                          <a:spcPts val="0"/>
                        </a:spcAft>
                      </a:pPr>
                      <a:r>
                        <a:rPr lang="fr-FR" sz="1600" b="1" dirty="0">
                          <a:effectLst/>
                        </a:rPr>
                        <a:t> </a:t>
                      </a:r>
                      <a:endParaRPr lang="fr-FR" sz="1600" b="1" dirty="0" smtClean="0">
                        <a:effectLst/>
                      </a:endParaRPr>
                    </a:p>
                    <a:p>
                      <a:pPr>
                        <a:spcAft>
                          <a:spcPts val="0"/>
                        </a:spcAft>
                      </a:pPr>
                      <a:r>
                        <a:rPr lang="fr-FR" sz="1200" b="1" dirty="0" smtClean="0">
                          <a:effectLst/>
                        </a:rPr>
                        <a:t>Start of the </a:t>
                      </a:r>
                      <a:r>
                        <a:rPr lang="fr-FR" sz="1200" b="1" dirty="0" err="1" smtClean="0">
                          <a:effectLst/>
                        </a:rPr>
                        <a:t>University</a:t>
                      </a:r>
                      <a:r>
                        <a:rPr lang="fr-FR" sz="1200" b="1" dirty="0" smtClean="0">
                          <a:effectLst/>
                        </a:rPr>
                        <a:t> </a:t>
                      </a:r>
                      <a:r>
                        <a:rPr lang="fr-FR" sz="1200" b="1" dirty="0" err="1" smtClean="0">
                          <a:effectLst/>
                        </a:rPr>
                        <a:t>year</a:t>
                      </a:r>
                      <a:endParaRPr lang="fr-FR" sz="1050" b="1" dirty="0" smtClean="0">
                        <a:effectLst/>
                      </a:endParaRPr>
                    </a:p>
                    <a:p>
                      <a:pPr>
                        <a:spcAft>
                          <a:spcPts val="0"/>
                        </a:spcAft>
                      </a:pPr>
                      <a:endParaRPr lang="fr-FR" sz="1200" b="1" dirty="0">
                        <a:effectLst/>
                        <a:latin typeface="Corbel"/>
                        <a:ea typeface="Corbel"/>
                        <a:cs typeface="Times New Roman"/>
                      </a:endParaRPr>
                    </a:p>
                  </a:txBody>
                  <a:tcPr marL="63639" marR="63639" marT="0" marB="0"/>
                </a:tc>
                <a:extLst>
                  <a:ext uri="{0D108BD9-81ED-4DB2-BD59-A6C34878D82A}">
                    <a16:rowId xmlns:a16="http://schemas.microsoft.com/office/drawing/2014/main" val="10002"/>
                  </a:ext>
                </a:extLst>
              </a:tr>
              <a:tr h="1247643">
                <a:tc>
                  <a:txBody>
                    <a:bodyPr/>
                    <a:lstStyle/>
                    <a:p>
                      <a:pPr>
                        <a:spcAft>
                          <a:spcPts val="0"/>
                        </a:spcAft>
                      </a:pPr>
                      <a:r>
                        <a:rPr lang="fr-FR" sz="1100" dirty="0">
                          <a:effectLst/>
                        </a:rPr>
                        <a:t> </a:t>
                      </a:r>
                      <a:endParaRPr lang="fr-FR" sz="1000" dirty="0">
                        <a:effectLst/>
                      </a:endParaRPr>
                    </a:p>
                    <a:p>
                      <a:pPr>
                        <a:spcAft>
                          <a:spcPts val="0"/>
                        </a:spcAft>
                      </a:pPr>
                      <a:r>
                        <a:rPr lang="fr-FR" sz="1100" dirty="0">
                          <a:effectLst/>
                        </a:rPr>
                        <a:t>Cité des </a:t>
                      </a:r>
                      <a:r>
                        <a:rPr lang="fr-FR" sz="1100" dirty="0" smtClean="0">
                          <a:effectLst/>
                        </a:rPr>
                        <a:t>Entreprises</a:t>
                      </a:r>
                    </a:p>
                    <a:p>
                      <a:pPr>
                        <a:spcAft>
                          <a:spcPts val="0"/>
                        </a:spcAft>
                      </a:pPr>
                      <a:r>
                        <a:rPr lang="fr-FR" sz="1100" dirty="0" smtClean="0">
                          <a:effectLst/>
                        </a:rPr>
                        <a:t>The City of </a:t>
                      </a:r>
                      <a:r>
                        <a:rPr lang="fr-FR" sz="1100" dirty="0" err="1" smtClean="0">
                          <a:effectLst/>
                        </a:rPr>
                        <a:t>Companies</a:t>
                      </a:r>
                      <a:r>
                        <a:rPr lang="fr-FR" sz="1100" dirty="0" smtClean="0">
                          <a:effectLst/>
                        </a:rPr>
                        <a:t> </a:t>
                      </a:r>
                      <a:endParaRPr lang="fr-FR" sz="1000" dirty="0">
                        <a:effectLst/>
                        <a:latin typeface="Corbel"/>
                        <a:ea typeface="Corbel"/>
                        <a:cs typeface="Times New Roman"/>
                      </a:endParaRPr>
                    </a:p>
                  </a:txBody>
                  <a:tcPr marL="63639" marR="63639" marT="0" marB="0"/>
                </a:tc>
                <a:tc>
                  <a:txBody>
                    <a:bodyPr/>
                    <a:lstStyle/>
                    <a:p>
                      <a:pPr>
                        <a:spcAft>
                          <a:spcPts val="0"/>
                        </a:spcAft>
                      </a:pPr>
                      <a:endParaRPr lang="fr-FR" sz="1000">
                        <a:effectLst/>
                        <a:latin typeface="Corbel"/>
                        <a:ea typeface="Corbel"/>
                        <a:cs typeface="Times New Roman"/>
                      </a:endParaRPr>
                    </a:p>
                  </a:txBody>
                  <a:tcPr marL="63639" marR="63639" marT="0" marB="0"/>
                </a:tc>
                <a:tc>
                  <a:txBody>
                    <a:bodyPr/>
                    <a:lstStyle/>
                    <a:p>
                      <a:pPr>
                        <a:spcAft>
                          <a:spcPts val="0"/>
                        </a:spcAft>
                      </a:pPr>
                      <a:r>
                        <a:rPr lang="fr-FR" sz="1100" dirty="0">
                          <a:effectLst/>
                        </a:rPr>
                        <a:t> </a:t>
                      </a:r>
                      <a:endParaRPr lang="fr-FR" sz="1000" dirty="0">
                        <a:effectLst/>
                        <a:latin typeface="Corbel"/>
                        <a:ea typeface="Corbel"/>
                        <a:cs typeface="Times New Roman"/>
                      </a:endParaRPr>
                    </a:p>
                  </a:txBody>
                  <a:tcPr marL="63639" marR="63639" marT="0" marB="0"/>
                </a:tc>
                <a:tc>
                  <a:txBody>
                    <a:bodyPr/>
                    <a:lstStyle/>
                    <a:p>
                      <a:pPr>
                        <a:spcAft>
                          <a:spcPts val="0"/>
                        </a:spcAft>
                      </a:pPr>
                      <a:r>
                        <a:rPr lang="fr-FR" sz="1100">
                          <a:effectLst/>
                        </a:rPr>
                        <a:t> </a:t>
                      </a:r>
                      <a:endParaRPr lang="fr-FR" sz="1000">
                        <a:effectLst/>
                        <a:latin typeface="Corbel"/>
                        <a:ea typeface="Corbel"/>
                        <a:cs typeface="Times New Roman"/>
                      </a:endParaRPr>
                    </a:p>
                  </a:txBody>
                  <a:tcPr marL="63639" marR="63639" marT="0" marB="0"/>
                </a:tc>
                <a:tc>
                  <a:txBody>
                    <a:bodyPr/>
                    <a:lstStyle/>
                    <a:p>
                      <a:pPr>
                        <a:spcAft>
                          <a:spcPts val="0"/>
                        </a:spcAft>
                      </a:pPr>
                      <a:r>
                        <a:rPr lang="fr-FR" sz="1600" b="1" dirty="0">
                          <a:effectLst/>
                        </a:rPr>
                        <a:t> </a:t>
                      </a:r>
                      <a:endParaRPr lang="fr-FR" sz="1200" b="1" dirty="0">
                        <a:effectLst/>
                      </a:endParaRPr>
                    </a:p>
                  </a:txBody>
                  <a:tcPr marL="63639" marR="63639" marT="0" marB="0"/>
                </a:tc>
                <a:tc>
                  <a:txBody>
                    <a:bodyPr/>
                    <a:lstStyle/>
                    <a:p>
                      <a:pPr>
                        <a:spcAft>
                          <a:spcPts val="0"/>
                        </a:spcAft>
                      </a:pPr>
                      <a:r>
                        <a:rPr lang="fr-FR" sz="1600" b="1" dirty="0">
                          <a:effectLst/>
                        </a:rPr>
                        <a:t> </a:t>
                      </a:r>
                      <a:endParaRPr lang="fr-FR" sz="1600" b="1" dirty="0" smtClean="0">
                        <a:effectLst/>
                      </a:endParaRPr>
                    </a:p>
                    <a:p>
                      <a:pPr>
                        <a:spcAft>
                          <a:spcPts val="0"/>
                        </a:spcAft>
                      </a:pPr>
                      <a:r>
                        <a:rPr lang="fr-FR" sz="1200" b="1" dirty="0" err="1" smtClean="0">
                          <a:effectLst/>
                        </a:rPr>
                        <a:t>Opening</a:t>
                      </a:r>
                      <a:r>
                        <a:rPr lang="fr-FR" sz="1200" b="1" dirty="0" smtClean="0">
                          <a:effectLst/>
                        </a:rPr>
                        <a:t> of the City of </a:t>
                      </a:r>
                      <a:r>
                        <a:rPr lang="fr-FR" sz="1200" b="1" dirty="0" err="1" smtClean="0">
                          <a:effectLst/>
                        </a:rPr>
                        <a:t>Companies</a:t>
                      </a:r>
                      <a:endParaRPr lang="fr-FR" sz="1050" b="1" dirty="0" smtClean="0">
                        <a:effectLst/>
                      </a:endParaRPr>
                    </a:p>
                    <a:p>
                      <a:pPr>
                        <a:spcAft>
                          <a:spcPts val="0"/>
                        </a:spcAft>
                      </a:pPr>
                      <a:endParaRPr lang="fr-FR" sz="1200" b="1" dirty="0">
                        <a:effectLst/>
                        <a:latin typeface="Corbel"/>
                        <a:ea typeface="Corbel"/>
                        <a:cs typeface="Times New Roman"/>
                      </a:endParaRPr>
                    </a:p>
                  </a:txBody>
                  <a:tcPr marL="63639" marR="63639" marT="0" marB="0"/>
                </a:tc>
                <a:extLst>
                  <a:ext uri="{0D108BD9-81ED-4DB2-BD59-A6C34878D82A}">
                    <a16:rowId xmlns:a16="http://schemas.microsoft.com/office/drawing/2014/main" val="10003"/>
                  </a:ext>
                </a:extLst>
              </a:tr>
              <a:tr h="998114">
                <a:tc>
                  <a:txBody>
                    <a:bodyPr/>
                    <a:lstStyle/>
                    <a:p>
                      <a:pPr>
                        <a:spcAft>
                          <a:spcPts val="0"/>
                        </a:spcAft>
                      </a:pPr>
                      <a:r>
                        <a:rPr lang="fr-FR" sz="1100" dirty="0">
                          <a:effectLst/>
                        </a:rPr>
                        <a:t> </a:t>
                      </a:r>
                      <a:endParaRPr lang="fr-FR" sz="1000" dirty="0">
                        <a:effectLst/>
                      </a:endParaRPr>
                    </a:p>
                    <a:p>
                      <a:pPr>
                        <a:spcAft>
                          <a:spcPts val="0"/>
                        </a:spcAft>
                      </a:pPr>
                      <a:r>
                        <a:rPr lang="fr-FR" sz="1100" dirty="0">
                          <a:effectLst/>
                        </a:rPr>
                        <a:t>Parking </a:t>
                      </a:r>
                      <a:endParaRPr lang="fr-FR" sz="1000" dirty="0">
                        <a:effectLst/>
                        <a:latin typeface="Corbel"/>
                        <a:ea typeface="Corbel"/>
                        <a:cs typeface="Times New Roman"/>
                      </a:endParaRPr>
                    </a:p>
                  </a:txBody>
                  <a:tcPr marL="63639" marR="63639" marT="0" marB="0"/>
                </a:tc>
                <a:tc>
                  <a:txBody>
                    <a:bodyPr/>
                    <a:lstStyle/>
                    <a:p>
                      <a:pPr>
                        <a:spcAft>
                          <a:spcPts val="0"/>
                        </a:spcAft>
                      </a:pPr>
                      <a:endParaRPr lang="fr-FR" sz="1000" dirty="0">
                        <a:effectLst/>
                        <a:latin typeface="Corbel"/>
                        <a:ea typeface="Corbel"/>
                        <a:cs typeface="Times New Roman"/>
                      </a:endParaRPr>
                    </a:p>
                  </a:txBody>
                  <a:tcPr marL="63639" marR="63639" marT="0" marB="0"/>
                </a:tc>
                <a:tc>
                  <a:txBody>
                    <a:bodyPr/>
                    <a:lstStyle/>
                    <a:p>
                      <a:pPr>
                        <a:spcAft>
                          <a:spcPts val="0"/>
                        </a:spcAft>
                      </a:pPr>
                      <a:r>
                        <a:rPr lang="fr-FR" sz="1100" dirty="0">
                          <a:effectLst/>
                        </a:rPr>
                        <a:t> </a:t>
                      </a:r>
                      <a:endParaRPr lang="fr-FR" sz="1000" dirty="0">
                        <a:effectLst/>
                        <a:latin typeface="Corbel"/>
                        <a:ea typeface="Corbel"/>
                        <a:cs typeface="Times New Roman"/>
                      </a:endParaRPr>
                    </a:p>
                  </a:txBody>
                  <a:tcPr marL="63639" marR="63639" marT="0" marB="0"/>
                </a:tc>
                <a:tc>
                  <a:txBody>
                    <a:bodyPr/>
                    <a:lstStyle/>
                    <a:p>
                      <a:pPr>
                        <a:spcAft>
                          <a:spcPts val="0"/>
                        </a:spcAft>
                      </a:pPr>
                      <a:r>
                        <a:rPr lang="fr-FR" sz="1100" dirty="0">
                          <a:effectLst/>
                        </a:rPr>
                        <a:t> </a:t>
                      </a:r>
                      <a:endParaRPr lang="fr-FR" sz="1000" dirty="0">
                        <a:effectLst/>
                      </a:endParaRPr>
                    </a:p>
                  </a:txBody>
                  <a:tcPr marL="63639" marR="63639" marT="0" marB="0"/>
                </a:tc>
                <a:tc>
                  <a:txBody>
                    <a:bodyPr/>
                    <a:lstStyle/>
                    <a:p>
                      <a:pPr>
                        <a:spcAft>
                          <a:spcPts val="0"/>
                        </a:spcAft>
                      </a:pPr>
                      <a:r>
                        <a:rPr lang="fr-FR" sz="1600" b="1" dirty="0">
                          <a:effectLst/>
                        </a:rPr>
                        <a:t> </a:t>
                      </a:r>
                      <a:endParaRPr lang="fr-FR" sz="1600" b="1" dirty="0" smtClean="0">
                        <a:effectLst/>
                      </a:endParaRPr>
                    </a:p>
                    <a:p>
                      <a:pPr>
                        <a:spcAft>
                          <a:spcPts val="0"/>
                        </a:spcAft>
                      </a:pPr>
                      <a:r>
                        <a:rPr lang="fr-FR" sz="1200" b="1" dirty="0" smtClean="0">
                          <a:effectLst/>
                        </a:rPr>
                        <a:t> </a:t>
                      </a:r>
                      <a:endParaRPr lang="fr-FR" sz="1050" b="1" dirty="0" smtClean="0">
                        <a:effectLst/>
                      </a:endParaRPr>
                    </a:p>
                    <a:p>
                      <a:pPr>
                        <a:spcAft>
                          <a:spcPts val="0"/>
                        </a:spcAft>
                      </a:pPr>
                      <a:r>
                        <a:rPr lang="fr-FR" sz="1200" b="1" dirty="0" smtClean="0">
                          <a:effectLst/>
                        </a:rPr>
                        <a:t>Delivery of new parking </a:t>
                      </a:r>
                      <a:r>
                        <a:rPr lang="fr-FR" sz="1200" b="1" dirty="0" err="1" smtClean="0">
                          <a:effectLst/>
                        </a:rPr>
                        <a:t>facilities</a:t>
                      </a:r>
                      <a:endParaRPr lang="fr-FR" sz="1050" b="1" dirty="0" smtClean="0">
                        <a:effectLst/>
                      </a:endParaRPr>
                    </a:p>
                    <a:p>
                      <a:pPr>
                        <a:spcAft>
                          <a:spcPts val="0"/>
                        </a:spcAft>
                      </a:pPr>
                      <a:endParaRPr lang="fr-FR" sz="1200" b="1" dirty="0">
                        <a:effectLst/>
                        <a:latin typeface="Corbel"/>
                        <a:ea typeface="Corbel"/>
                        <a:cs typeface="Times New Roman"/>
                      </a:endParaRPr>
                    </a:p>
                  </a:txBody>
                  <a:tcPr marL="63639" marR="63639" marT="0" marB="0"/>
                </a:tc>
                <a:tc>
                  <a:txBody>
                    <a:bodyPr/>
                    <a:lstStyle/>
                    <a:p>
                      <a:pPr>
                        <a:spcAft>
                          <a:spcPts val="0"/>
                        </a:spcAft>
                      </a:pPr>
                      <a:r>
                        <a:rPr lang="fr-FR" sz="1600" b="1" dirty="0">
                          <a:effectLst/>
                        </a:rPr>
                        <a:t> </a:t>
                      </a:r>
                      <a:endParaRPr lang="fr-FR" sz="1200" b="1" dirty="0">
                        <a:effectLst/>
                        <a:latin typeface="Corbel"/>
                        <a:ea typeface="Corbel"/>
                        <a:cs typeface="Times New Roman"/>
                      </a:endParaRPr>
                    </a:p>
                  </a:txBody>
                  <a:tcPr marL="63639" marR="63639" marT="0" marB="0"/>
                </a:tc>
                <a:extLst>
                  <a:ext uri="{0D108BD9-81ED-4DB2-BD59-A6C34878D82A}">
                    <a16:rowId xmlns:a16="http://schemas.microsoft.com/office/drawing/2014/main" val="10004"/>
                  </a:ext>
                </a:extLst>
              </a:tr>
            </a:tbl>
          </a:graphicData>
        </a:graphic>
      </p:graphicFrame>
      <p:sp>
        <p:nvSpPr>
          <p:cNvPr id="12" name="Flèche droite 11"/>
          <p:cNvSpPr/>
          <p:nvPr/>
        </p:nvSpPr>
        <p:spPr>
          <a:xfrm>
            <a:off x="3503712" y="1908280"/>
            <a:ext cx="3672408" cy="25660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4" name="Flèche droite 13"/>
          <p:cNvSpPr/>
          <p:nvPr/>
        </p:nvSpPr>
        <p:spPr>
          <a:xfrm>
            <a:off x="3503712" y="2975970"/>
            <a:ext cx="4968552" cy="16499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5" name="Flèche droite 14"/>
          <p:cNvSpPr/>
          <p:nvPr/>
        </p:nvSpPr>
        <p:spPr>
          <a:xfrm>
            <a:off x="3503712" y="3975038"/>
            <a:ext cx="4968552" cy="2460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16" name="Flèche droite 15"/>
          <p:cNvSpPr/>
          <p:nvPr/>
        </p:nvSpPr>
        <p:spPr>
          <a:xfrm>
            <a:off x="3503712" y="5135171"/>
            <a:ext cx="3600400" cy="2380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9" name="Rectangle 8"/>
          <p:cNvSpPr/>
          <p:nvPr/>
        </p:nvSpPr>
        <p:spPr>
          <a:xfrm>
            <a:off x="1524000" y="6347512"/>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spTree>
    <p:extLst>
      <p:ext uri="{BB962C8B-B14F-4D97-AF65-F5344CB8AC3E}">
        <p14:creationId xmlns:p14="http://schemas.microsoft.com/office/powerpoint/2010/main" val="2815078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Julie GIORDANO</a:t>
            </a:r>
            <a:endParaRPr lang="fr-FR" dirty="0"/>
          </a:p>
        </p:txBody>
      </p:sp>
      <p:sp>
        <p:nvSpPr>
          <p:cNvPr id="3" name="Espace réservé du contenu 2"/>
          <p:cNvSpPr>
            <a:spLocks noGrp="1"/>
          </p:cNvSpPr>
          <p:nvPr>
            <p:ph idx="1"/>
          </p:nvPr>
        </p:nvSpPr>
        <p:spPr>
          <a:xfrm>
            <a:off x="838200" y="1483567"/>
            <a:ext cx="10515600" cy="2327545"/>
          </a:xfrm>
        </p:spPr>
        <p:txBody>
          <a:bodyPr>
            <a:normAutofit lnSpcReduction="10000"/>
          </a:bodyPr>
          <a:lstStyle/>
          <a:p>
            <a:pPr marL="0" indent="0">
              <a:buNone/>
            </a:pPr>
            <a:r>
              <a:rPr lang="fr-FR" dirty="0" smtClean="0"/>
              <a:t>Project Manager</a:t>
            </a:r>
          </a:p>
          <a:p>
            <a:pPr marL="0" indent="0">
              <a:buNone/>
            </a:pPr>
            <a:r>
              <a:rPr lang="fr-FR" dirty="0" smtClean="0"/>
              <a:t>French Riviera </a:t>
            </a:r>
            <a:r>
              <a:rPr lang="fr-FR" dirty="0" err="1" smtClean="0"/>
              <a:t>Chamber</a:t>
            </a:r>
            <a:r>
              <a:rPr lang="fr-FR" dirty="0" smtClean="0"/>
              <a:t> of Commerce and </a:t>
            </a:r>
            <a:r>
              <a:rPr lang="fr-FR" dirty="0" err="1" smtClean="0"/>
              <a:t>Industry</a:t>
            </a:r>
            <a:r>
              <a:rPr lang="fr-FR" dirty="0" smtClean="0"/>
              <a:t> </a:t>
            </a:r>
          </a:p>
          <a:p>
            <a:pPr marL="0" indent="0">
              <a:buNone/>
            </a:pPr>
            <a:r>
              <a:rPr lang="fr-FR" dirty="0" smtClean="0"/>
              <a:t>(CCI Nice </a:t>
            </a:r>
            <a:r>
              <a:rPr lang="fr-FR" dirty="0"/>
              <a:t>Côte </a:t>
            </a:r>
            <a:r>
              <a:rPr lang="fr-FR" dirty="0" smtClean="0"/>
              <a:t>d’Azur)</a:t>
            </a:r>
          </a:p>
          <a:p>
            <a:pPr marL="0" indent="0">
              <a:buNone/>
            </a:pPr>
            <a:r>
              <a:rPr lang="fr-FR" dirty="0" smtClean="0"/>
              <a:t>French Riviera – France</a:t>
            </a:r>
          </a:p>
          <a:p>
            <a:pPr marL="0" indent="0">
              <a:buNone/>
            </a:pPr>
            <a:r>
              <a:rPr lang="fr-FR" dirty="0" smtClean="0"/>
              <a:t>#FiliereImage06</a:t>
            </a:r>
            <a:endParaRPr lang="fr-FR" dirty="0"/>
          </a:p>
          <a:p>
            <a:pPr marL="0" indent="0">
              <a:buNone/>
            </a:pPr>
            <a:endParaRPr lang="fr-FR" dirty="0" smtClean="0"/>
          </a:p>
          <a:p>
            <a:pPr marL="0" indent="0">
              <a:buNone/>
            </a:pPr>
            <a:endParaRPr lang="fr-FR" dirty="0"/>
          </a:p>
          <a:p>
            <a:pPr marL="0" indent="0">
              <a:buNone/>
            </a:pP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478" y="2089244"/>
            <a:ext cx="3920646" cy="2770528"/>
          </a:xfrm>
          <a:prstGeom prst="rect">
            <a:avLst/>
          </a:prstGeom>
        </p:spPr>
      </p:pic>
      <p:sp>
        <p:nvSpPr>
          <p:cNvPr id="4" name="Rectangle 3"/>
          <p:cNvSpPr/>
          <p:nvPr/>
        </p:nvSpPr>
        <p:spPr>
          <a:xfrm>
            <a:off x="838200" y="3639438"/>
            <a:ext cx="218842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657786"/>
                </a:solidFill>
                <a:effectLst/>
                <a:uLnTx/>
                <a:uFillTx/>
                <a:latin typeface="Segoe UI" panose="020B0502040204020203" pitchFamily="34" charset="0"/>
                <a:ea typeface="+mn-ea"/>
                <a:cs typeface="+mn-cs"/>
              </a:rPr>
              <a:t>@</a:t>
            </a:r>
            <a:r>
              <a:rPr kumimoji="0" lang="fr-FR" sz="1800" b="0" i="0" u="none" strike="noStrike" kern="1200" cap="none" spc="0" normalizeH="0" baseline="0" noProof="0" dirty="0" err="1" smtClean="0">
                <a:ln>
                  <a:noFill/>
                </a:ln>
                <a:solidFill>
                  <a:srgbClr val="657786"/>
                </a:solidFill>
                <a:effectLst/>
                <a:uLnTx/>
                <a:uFillTx/>
                <a:latin typeface="Segoe UI" panose="020B0502040204020203" pitchFamily="34" charset="0"/>
                <a:ea typeface="+mn-ea"/>
                <a:cs typeface="+mn-cs"/>
              </a:rPr>
              <a:t>CCIcotedazur</a:t>
            </a:r>
            <a:r>
              <a:rPr kumimoji="0" lang="fr-FR" sz="1800" b="0" i="0" u="none" strike="noStrike" kern="1200" cap="none" spc="0" normalizeH="0" baseline="0" noProof="0" dirty="0" smtClean="0">
                <a:ln>
                  <a:noFill/>
                </a:ln>
                <a:solidFill>
                  <a:srgbClr val="657786"/>
                </a:solidFill>
                <a:effectLst/>
                <a:uLnTx/>
                <a:uFillTx/>
                <a:latin typeface="Segoe UI" panose="020B05020402040202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solidFill>
                  <a:srgbClr val="657786"/>
                </a:solidFill>
                <a:latin typeface="Segoe UI" panose="020B0502040204020203" pitchFamily="34" charset="0"/>
              </a:rPr>
              <a:t>@</a:t>
            </a:r>
            <a:r>
              <a:rPr lang="fr-FR" dirty="0" err="1" smtClean="0">
                <a:solidFill>
                  <a:srgbClr val="657786"/>
                </a:solidFill>
                <a:latin typeface="Segoe UI" panose="020B0502040204020203" pitchFamily="34" charset="0"/>
              </a:rPr>
              <a:t>Julie_giordano</a:t>
            </a:r>
            <a:r>
              <a:rPr lang="fr-FR" dirty="0" smtClean="0">
                <a:solidFill>
                  <a:srgbClr val="657786"/>
                </a:solidFill>
                <a:latin typeface="Segoe UI" panose="020B0502040204020203" pitchFamily="34" charset="0"/>
              </a:rPr>
              <a:t>_</a:t>
            </a:r>
            <a:r>
              <a:rPr kumimoji="0" lang="fr-FR" sz="1800" b="1" i="0" u="none" strike="noStrike" kern="1200" cap="none" spc="0" normalizeH="0" baseline="0" noProof="0" dirty="0">
                <a:ln>
                  <a:noFill/>
                </a:ln>
                <a:solidFill>
                  <a:srgbClr val="657786"/>
                </a:solidFill>
                <a:effectLst/>
                <a:uLnTx/>
                <a:uFillTx/>
                <a:latin typeface="Segoe UI" panose="020B0502040204020203" pitchFamily="34" charset="0"/>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882805" y="4213441"/>
            <a:ext cx="3053785" cy="646331"/>
          </a:xfrm>
          <a:prstGeom prst="rect">
            <a:avLst/>
          </a:prstGeom>
        </p:spPr>
        <p:txBody>
          <a:bodyPr wrap="none">
            <a:spAutoFit/>
          </a:bodyPr>
          <a:lstStyle/>
          <a:p>
            <a:r>
              <a:rPr lang="fr-FR" dirty="0" smtClean="0">
                <a:hlinkClick r:id="rId4"/>
              </a:rPr>
              <a:t>julie.giordano@cote-azur.cci.fr</a:t>
            </a:r>
            <a:endParaRPr lang="fr-FR" dirty="0" smtClean="0"/>
          </a:p>
          <a:p>
            <a:r>
              <a:rPr lang="fr-FR" dirty="0" smtClean="0"/>
              <a:t> </a:t>
            </a:r>
            <a:endParaRPr lang="fr-FR" dirty="0"/>
          </a:p>
        </p:txBody>
      </p:sp>
    </p:spTree>
    <p:extLst>
      <p:ext uri="{BB962C8B-B14F-4D97-AF65-F5344CB8AC3E}">
        <p14:creationId xmlns:p14="http://schemas.microsoft.com/office/powerpoint/2010/main" val="115389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txBox="1">
            <a:spLocks/>
          </p:cNvSpPr>
          <p:nvPr/>
        </p:nvSpPr>
        <p:spPr>
          <a:xfrm>
            <a:off x="6385550" y="1433861"/>
            <a:ext cx="5627914" cy="4010551"/>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7800" indent="-177800">
              <a:tabLst>
                <a:tab pos="177800" algn="l"/>
              </a:tabLst>
            </a:pPr>
            <a:r>
              <a:rPr lang="fr-FR" sz="2400" i="1" dirty="0">
                <a:solidFill>
                  <a:schemeClr val="accent5">
                    <a:lumMod val="50000"/>
                  </a:schemeClr>
                </a:solidFill>
                <a:latin typeface="Calibri"/>
              </a:rPr>
              <a:t>City of Cannes  Investment= 20,3 M€</a:t>
            </a:r>
          </a:p>
          <a:p>
            <a:pPr marL="177800" indent="-177800">
              <a:tabLst>
                <a:tab pos="177800" algn="l"/>
              </a:tabLst>
            </a:pPr>
            <a:r>
              <a:rPr lang="fr-FR" sz="2400" i="1" dirty="0">
                <a:solidFill>
                  <a:schemeClr val="accent5">
                    <a:lumMod val="50000"/>
                  </a:schemeClr>
                </a:solidFill>
                <a:latin typeface="Calibri"/>
              </a:rPr>
              <a:t>CACPL </a:t>
            </a:r>
            <a:r>
              <a:rPr lang="fr-FR" sz="2400" i="1" dirty="0" smtClean="0">
                <a:solidFill>
                  <a:schemeClr val="accent5">
                    <a:lumMod val="50000"/>
                  </a:schemeClr>
                </a:solidFill>
                <a:latin typeface="Calibri"/>
              </a:rPr>
              <a:t>Investment </a:t>
            </a:r>
            <a:r>
              <a:rPr lang="fr-FR" sz="2400" i="1" dirty="0">
                <a:solidFill>
                  <a:schemeClr val="accent5">
                    <a:lumMod val="50000"/>
                  </a:schemeClr>
                </a:solidFill>
                <a:latin typeface="Calibri"/>
              </a:rPr>
              <a:t>= 10 M€</a:t>
            </a:r>
          </a:p>
          <a:p>
            <a:pPr marL="177800" indent="-177800">
              <a:tabLst>
                <a:tab pos="177800" algn="l"/>
              </a:tabLst>
            </a:pPr>
            <a:r>
              <a:rPr lang="fr-FR" sz="2400" i="1" dirty="0" err="1">
                <a:solidFill>
                  <a:schemeClr val="accent5">
                    <a:lumMod val="50000"/>
                  </a:schemeClr>
                </a:solidFill>
                <a:latin typeface="Calibri"/>
              </a:rPr>
              <a:t>Student</a:t>
            </a:r>
            <a:r>
              <a:rPr lang="fr-FR" sz="2400" i="1" dirty="0">
                <a:solidFill>
                  <a:schemeClr val="accent5">
                    <a:lumMod val="50000"/>
                  </a:schemeClr>
                </a:solidFill>
                <a:latin typeface="Calibri"/>
              </a:rPr>
              <a:t> </a:t>
            </a:r>
            <a:r>
              <a:rPr lang="fr-FR" sz="2400" i="1" dirty="0" err="1">
                <a:solidFill>
                  <a:schemeClr val="accent5">
                    <a:lumMod val="50000"/>
                  </a:schemeClr>
                </a:solidFill>
                <a:latin typeface="Calibri"/>
              </a:rPr>
              <a:t>housing</a:t>
            </a:r>
            <a:r>
              <a:rPr lang="fr-FR" sz="2400" i="1" dirty="0">
                <a:solidFill>
                  <a:schemeClr val="accent5">
                    <a:lumMod val="50000"/>
                  </a:schemeClr>
                </a:solidFill>
                <a:latin typeface="Calibri"/>
              </a:rPr>
              <a:t> Investment= 9,7 M€</a:t>
            </a:r>
          </a:p>
          <a:p>
            <a:pPr marL="177800" indent="-177800">
              <a:tabLst>
                <a:tab pos="177800" algn="l"/>
              </a:tabLst>
            </a:pPr>
            <a:r>
              <a:rPr lang="fr-FR" sz="2400" i="1" dirty="0" err="1">
                <a:solidFill>
                  <a:schemeClr val="accent5">
                    <a:lumMod val="50000"/>
                  </a:schemeClr>
                </a:solidFill>
                <a:latin typeface="Calibri"/>
              </a:rPr>
              <a:t>Private</a:t>
            </a:r>
            <a:r>
              <a:rPr lang="fr-FR" sz="2400" i="1" dirty="0">
                <a:solidFill>
                  <a:schemeClr val="accent5">
                    <a:lumMod val="50000"/>
                  </a:schemeClr>
                </a:solidFill>
                <a:latin typeface="Calibri"/>
              </a:rPr>
              <a:t> </a:t>
            </a:r>
            <a:r>
              <a:rPr lang="fr-FR" sz="2400" i="1" dirty="0" err="1">
                <a:solidFill>
                  <a:schemeClr val="accent5">
                    <a:lumMod val="50000"/>
                  </a:schemeClr>
                </a:solidFill>
                <a:latin typeface="Calibri"/>
              </a:rPr>
              <a:t>Founding</a:t>
            </a:r>
            <a:r>
              <a:rPr lang="fr-FR" sz="2400" i="1" dirty="0">
                <a:solidFill>
                  <a:schemeClr val="accent5">
                    <a:lumMod val="50000"/>
                  </a:schemeClr>
                </a:solidFill>
                <a:latin typeface="Calibri"/>
              </a:rPr>
              <a:t> (</a:t>
            </a:r>
            <a:r>
              <a:rPr lang="fr-FR" sz="2400" i="1" dirty="0" err="1">
                <a:solidFill>
                  <a:schemeClr val="accent5">
                    <a:lumMod val="50000"/>
                  </a:schemeClr>
                </a:solidFill>
                <a:latin typeface="Calibri"/>
              </a:rPr>
              <a:t>cinema</a:t>
            </a:r>
            <a:r>
              <a:rPr lang="fr-FR" sz="2400" i="1" dirty="0">
                <a:solidFill>
                  <a:schemeClr val="accent5">
                    <a:lumMod val="50000"/>
                  </a:schemeClr>
                </a:solidFill>
                <a:latin typeface="Calibri"/>
              </a:rPr>
              <a:t>)= 25 M</a:t>
            </a:r>
            <a:r>
              <a:rPr lang="fr-FR" sz="2400" i="1" dirty="0" smtClean="0">
                <a:solidFill>
                  <a:schemeClr val="accent5">
                    <a:lumMod val="50000"/>
                  </a:schemeClr>
                </a:solidFill>
                <a:latin typeface="Calibri"/>
              </a:rPr>
              <a:t>€</a:t>
            </a:r>
          </a:p>
          <a:p>
            <a:pPr marL="0" indent="0">
              <a:buNone/>
              <a:tabLst>
                <a:tab pos="177800" algn="l"/>
              </a:tabLst>
            </a:pPr>
            <a:endParaRPr lang="fr-FR" sz="2400" i="1" dirty="0">
              <a:solidFill>
                <a:schemeClr val="accent5">
                  <a:lumMod val="50000"/>
                </a:schemeClr>
              </a:solidFill>
              <a:latin typeface="Calibri"/>
            </a:endParaRPr>
          </a:p>
          <a:p>
            <a:pPr marL="177800" indent="-177800">
              <a:tabLst>
                <a:tab pos="177800" algn="l"/>
              </a:tabLst>
            </a:pPr>
            <a:r>
              <a:rPr lang="fr-FR" sz="2400" i="1" dirty="0">
                <a:solidFill>
                  <a:schemeClr val="accent5">
                    <a:lumMod val="50000"/>
                  </a:schemeClr>
                </a:solidFill>
                <a:latin typeface="Calibri"/>
              </a:rPr>
              <a:t>A global </a:t>
            </a:r>
            <a:r>
              <a:rPr lang="fr-FR" sz="2400" i="1" dirty="0" err="1">
                <a:solidFill>
                  <a:schemeClr val="accent5">
                    <a:lumMod val="50000"/>
                  </a:schemeClr>
                </a:solidFill>
                <a:latin typeface="Calibri"/>
              </a:rPr>
              <a:t>project</a:t>
            </a:r>
            <a:r>
              <a:rPr lang="fr-FR" sz="2400" i="1" dirty="0">
                <a:solidFill>
                  <a:schemeClr val="accent5">
                    <a:lumMod val="50000"/>
                  </a:schemeClr>
                </a:solidFill>
                <a:latin typeface="Calibri"/>
              </a:rPr>
              <a:t> </a:t>
            </a:r>
            <a:r>
              <a:rPr lang="fr-FR" sz="2400" i="1" dirty="0" err="1">
                <a:solidFill>
                  <a:schemeClr val="accent5">
                    <a:lumMod val="50000"/>
                  </a:schemeClr>
                </a:solidFill>
                <a:latin typeface="Calibri"/>
              </a:rPr>
              <a:t>worth</a:t>
            </a:r>
            <a:r>
              <a:rPr lang="fr-FR" sz="2400" i="1" dirty="0">
                <a:solidFill>
                  <a:schemeClr val="accent5">
                    <a:lumMod val="50000"/>
                  </a:schemeClr>
                </a:solidFill>
                <a:latin typeface="Calibri"/>
              </a:rPr>
              <a:t> </a:t>
            </a:r>
            <a:r>
              <a:rPr lang="fr-FR" sz="2400" i="1" dirty="0" smtClean="0">
                <a:solidFill>
                  <a:schemeClr val="accent5">
                    <a:lumMod val="50000"/>
                  </a:schemeClr>
                </a:solidFill>
                <a:latin typeface="Calibri"/>
              </a:rPr>
              <a:t>: </a:t>
            </a:r>
            <a:r>
              <a:rPr lang="fr-FR" sz="2400" i="1" dirty="0">
                <a:solidFill>
                  <a:schemeClr val="accent5">
                    <a:lumMod val="50000"/>
                  </a:schemeClr>
                </a:solidFill>
                <a:latin typeface="Calibri"/>
              </a:rPr>
              <a:t>65 € millions, made of public and </a:t>
            </a:r>
            <a:r>
              <a:rPr lang="fr-FR" sz="2400" i="1" dirty="0" err="1">
                <a:solidFill>
                  <a:schemeClr val="accent5">
                    <a:lumMod val="50000"/>
                  </a:schemeClr>
                </a:solidFill>
                <a:latin typeface="Calibri"/>
              </a:rPr>
              <a:t>private</a:t>
            </a:r>
            <a:r>
              <a:rPr lang="fr-FR" sz="2400" i="1" dirty="0">
                <a:solidFill>
                  <a:schemeClr val="accent5">
                    <a:lumMod val="50000"/>
                  </a:schemeClr>
                </a:solidFill>
                <a:latin typeface="Calibri"/>
              </a:rPr>
              <a:t> </a:t>
            </a:r>
            <a:r>
              <a:rPr lang="fr-FR" sz="2400" i="1" dirty="0" err="1">
                <a:solidFill>
                  <a:schemeClr val="accent5">
                    <a:lumMod val="50000"/>
                  </a:schemeClr>
                </a:solidFill>
                <a:latin typeface="Calibri"/>
              </a:rPr>
              <a:t>investments</a:t>
            </a:r>
            <a:r>
              <a:rPr lang="fr-FR" sz="2400" i="1" dirty="0">
                <a:solidFill>
                  <a:schemeClr val="accent5">
                    <a:lumMod val="50000"/>
                  </a:schemeClr>
                </a:solidFill>
                <a:latin typeface="Calibri"/>
              </a:rPr>
              <a:t>.</a:t>
            </a:r>
          </a:p>
        </p:txBody>
      </p:sp>
      <p:sp>
        <p:nvSpPr>
          <p:cNvPr id="7" name="Titre 1"/>
          <p:cNvSpPr txBox="1">
            <a:spLocks noGrp="1"/>
          </p:cNvSpPr>
          <p:nvPr>
            <p:ph type="title"/>
          </p:nvPr>
        </p:nvSpPr>
        <p:spPr>
          <a:xfrm>
            <a:off x="2435000" y="0"/>
            <a:ext cx="8229600" cy="1143000"/>
          </a:xfrm>
          <a:prstGeom prst="rect">
            <a:avLst/>
          </a:prstGeom>
        </p:spPr>
        <p:txBody>
          <a:bodyPr vert="horz" lIns="91440" tIns="45720" rIns="91440" bIns="45720" rtlCol="0" anchor="ctr">
            <a:normAutofit/>
          </a:bodyPr>
          <a:lstStyle>
            <a:defPPr>
              <a:defRPr lang="fr-FR"/>
            </a:defPPr>
            <a:lvl1pPr>
              <a:spcBef>
                <a:spcPct val="0"/>
              </a:spcBef>
              <a:buNone/>
              <a:defRPr sz="2800" b="1">
                <a:solidFill>
                  <a:srgbClr val="0070C0"/>
                </a:solidFill>
                <a:latin typeface="+mj-lt"/>
                <a:ea typeface="+mj-ea"/>
                <a:cs typeface="+mj-cs"/>
              </a:defRPr>
            </a:lvl1pPr>
          </a:lstStyle>
          <a:p>
            <a:pPr algn="l"/>
            <a:r>
              <a:rPr lang="fr-FR" sz="2500" dirty="0" smtClean="0">
                <a:solidFill>
                  <a:schemeClr val="bg1"/>
                </a:solidFill>
              </a:rPr>
              <a:t>FINANCING</a:t>
            </a:r>
            <a:endParaRPr lang="fr-FR" sz="2500" dirty="0">
              <a:solidFill>
                <a:schemeClr val="bg1"/>
              </a:solidFill>
            </a:endParaRPr>
          </a:p>
        </p:txBody>
      </p:sp>
      <p:sp>
        <p:nvSpPr>
          <p:cNvPr id="8" name="Rectangle 7"/>
          <p:cNvSpPr/>
          <p:nvPr/>
        </p:nvSpPr>
        <p:spPr>
          <a:xfrm>
            <a:off x="8153400" y="4649340"/>
            <a:ext cx="1915268" cy="369332"/>
          </a:xfrm>
          <a:prstGeom prst="rect">
            <a:avLst/>
          </a:prstGeom>
        </p:spPr>
        <p:txBody>
          <a:bodyPr wrap="none">
            <a:spAutoFit/>
          </a:bodyPr>
          <a:lstStyle/>
          <a:p>
            <a:r>
              <a:rPr lang="en-US" b="1" cap="all" dirty="0">
                <a:solidFill>
                  <a:srgbClr val="C00000"/>
                </a:solidFill>
                <a:effectLst>
                  <a:outerShdw blurRad="38100" dist="38100" dir="2700000" algn="tl">
                    <a:srgbClr val="000000">
                      <a:alpha val="43137"/>
                    </a:srgbClr>
                  </a:outerShdw>
                </a:effectLst>
                <a:latin typeface="Calibri"/>
              </a:rPr>
              <a:t>“CANNES ON AIR”</a:t>
            </a:r>
            <a:endParaRPr lang="fr-FR" dirty="0">
              <a:solidFill>
                <a:prstClr val="black"/>
              </a:solidFill>
              <a:latin typeface="Calibri"/>
            </a:endParaRPr>
          </a:p>
        </p:txBody>
      </p:sp>
      <p:pic>
        <p:nvPicPr>
          <p:cNvPr id="9"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33" y="1363104"/>
            <a:ext cx="6261074" cy="372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94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524712" y="-695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Agency FB" panose="020B0503020202020204" pitchFamily="34" charset="0"/>
                <a:ea typeface="+mj-ea"/>
                <a:cs typeface="+mj-cs"/>
              </a:defRPr>
            </a:lvl1pPr>
          </a:lstStyle>
          <a:p>
            <a:r>
              <a:rPr lang="fr-FR" dirty="0" smtClean="0"/>
              <a:t>Main Best Initiative -  </a:t>
            </a:r>
            <a:r>
              <a:rPr lang="fr-FR" dirty="0" err="1" smtClean="0"/>
              <a:t>Movimenta</a:t>
            </a:r>
            <a:endParaRPr lang="fr-FR" dirty="0"/>
          </a:p>
        </p:txBody>
      </p:sp>
      <p:pic>
        <p:nvPicPr>
          <p:cNvPr id="7" name="Imag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9" y="1094015"/>
            <a:ext cx="12123801" cy="2222695"/>
          </a:xfrm>
          <a:prstGeom prst="rect">
            <a:avLst/>
          </a:prstGeom>
        </p:spPr>
      </p:pic>
      <p:sp>
        <p:nvSpPr>
          <p:cNvPr id="2" name="Rectangle 1"/>
          <p:cNvSpPr/>
          <p:nvPr/>
        </p:nvSpPr>
        <p:spPr>
          <a:xfrm>
            <a:off x="780526" y="3402096"/>
            <a:ext cx="11237303" cy="2308324"/>
          </a:xfrm>
          <a:prstGeom prst="rect">
            <a:avLst/>
          </a:prstGeom>
        </p:spPr>
        <p:txBody>
          <a:bodyPr wrap="square">
            <a:spAutoFit/>
          </a:bodyPr>
          <a:lstStyle/>
          <a:p>
            <a:r>
              <a:rPr lang="en-US" b="1" i="1" dirty="0" err="1">
                <a:solidFill>
                  <a:srgbClr val="1D2129"/>
                </a:solidFill>
                <a:latin typeface="Helvetica" panose="020B0604020202020204" pitchFamily="34" charset="0"/>
              </a:rPr>
              <a:t>Movimenta</a:t>
            </a:r>
            <a:r>
              <a:rPr lang="en-US" b="1" i="1" dirty="0">
                <a:solidFill>
                  <a:srgbClr val="1D2129"/>
                </a:solidFill>
                <a:latin typeface="Helvetica" panose="020B0604020202020204" pitchFamily="34" charset="0"/>
              </a:rPr>
              <a:t> is a collaborative entity uniting </a:t>
            </a:r>
            <a:r>
              <a:rPr lang="en-US" b="1" i="1" dirty="0">
                <a:solidFill>
                  <a:schemeClr val="accent5"/>
                </a:solidFill>
                <a:latin typeface="Helvetica" panose="020B0604020202020204" pitchFamily="34" charset="0"/>
              </a:rPr>
              <a:t>the stakeholders of the moving image, in a creative, production and broadcasting context</a:t>
            </a:r>
            <a:r>
              <a:rPr lang="en-US" b="1" i="1" dirty="0" smtClean="0">
                <a:solidFill>
                  <a:schemeClr val="accent5"/>
                </a:solidFill>
                <a:latin typeface="Helvetica" panose="020B0604020202020204" pitchFamily="34" charset="0"/>
              </a:rPr>
              <a:t>.</a:t>
            </a:r>
          </a:p>
          <a:p>
            <a:endParaRPr lang="en-US" b="1" i="1" dirty="0" smtClean="0">
              <a:solidFill>
                <a:schemeClr val="accent5"/>
              </a:solidFill>
              <a:latin typeface="Helvetica" panose="020B0604020202020204" pitchFamily="34" charset="0"/>
            </a:endParaRPr>
          </a:p>
          <a:p>
            <a:r>
              <a:rPr lang="en-US" b="1" i="1" dirty="0" smtClean="0">
                <a:solidFill>
                  <a:srgbClr val="1D2129"/>
                </a:solidFill>
                <a:latin typeface="Helvetica" panose="020B0604020202020204" pitchFamily="34" charset="0"/>
              </a:rPr>
              <a:t>	</a:t>
            </a:r>
            <a:r>
              <a:rPr lang="en-US" b="1" i="1" dirty="0" smtClean="0">
                <a:solidFill>
                  <a:srgbClr val="1D2129"/>
                </a:solidFill>
                <a:latin typeface="Helvetica" panose="020B0604020202020204" pitchFamily="34" charset="0"/>
                <a:sym typeface="Wingdings" panose="05000000000000000000" pitchFamily="2" charset="2"/>
              </a:rPr>
              <a:t> </a:t>
            </a:r>
            <a:r>
              <a:rPr lang="en-US" b="1" i="1" dirty="0" smtClean="0">
                <a:solidFill>
                  <a:srgbClr val="1D2129"/>
                </a:solidFill>
                <a:latin typeface="Helvetica" panose="020B0604020202020204" pitchFamily="34" charset="0"/>
              </a:rPr>
              <a:t>bridging </a:t>
            </a:r>
            <a:r>
              <a:rPr lang="en-US" b="1" i="1" dirty="0">
                <a:solidFill>
                  <a:srgbClr val="1D2129"/>
                </a:solidFill>
                <a:latin typeface="Helvetica" panose="020B0604020202020204" pitchFamily="34" charset="0"/>
              </a:rPr>
              <a:t>between the technicians, artists, professionals, thinkers and their potential audiences. </a:t>
            </a:r>
          </a:p>
          <a:p>
            <a:r>
              <a:rPr lang="en-US" b="1" i="1" dirty="0" smtClean="0">
                <a:solidFill>
                  <a:srgbClr val="1D2129"/>
                </a:solidFill>
                <a:latin typeface="Helvetica" panose="020B0604020202020204" pitchFamily="34" charset="0"/>
                <a:sym typeface="Wingdings" panose="05000000000000000000" pitchFamily="2" charset="2"/>
              </a:rPr>
              <a:t>              </a:t>
            </a:r>
            <a:r>
              <a:rPr lang="en-US" b="1" i="1" dirty="0" smtClean="0">
                <a:solidFill>
                  <a:srgbClr val="1D2129"/>
                </a:solidFill>
                <a:latin typeface="Helvetica" panose="020B0604020202020204" pitchFamily="34" charset="0"/>
              </a:rPr>
              <a:t>encompass </a:t>
            </a:r>
            <a:r>
              <a:rPr lang="en-US" b="1" i="1" dirty="0">
                <a:solidFill>
                  <a:srgbClr val="1D2129"/>
                </a:solidFill>
                <a:latin typeface="Helvetica" panose="020B0604020202020204" pitchFamily="34" charset="0"/>
              </a:rPr>
              <a:t>every audiovisual manifestation of contemporary art and modern technology. </a:t>
            </a:r>
            <a:endParaRPr lang="en-US" b="1" i="1" dirty="0" smtClean="0">
              <a:solidFill>
                <a:srgbClr val="1D2129"/>
              </a:solidFill>
              <a:latin typeface="Helvetica" panose="020B0604020202020204" pitchFamily="34" charset="0"/>
            </a:endParaRPr>
          </a:p>
          <a:p>
            <a:r>
              <a:rPr lang="en-US" b="1" i="1" dirty="0"/>
              <a:t> </a:t>
            </a:r>
            <a:r>
              <a:rPr lang="en-US" b="1" i="1" dirty="0" smtClean="0"/>
              <a:t>              </a:t>
            </a:r>
            <a:r>
              <a:rPr lang="en-US" b="1" i="1" dirty="0" smtClean="0">
                <a:sym typeface="Wingdings" panose="05000000000000000000" pitchFamily="2" charset="2"/>
              </a:rPr>
              <a:t></a:t>
            </a:r>
            <a:r>
              <a:rPr lang="en-US" b="1" i="1" dirty="0" smtClean="0">
                <a:solidFill>
                  <a:srgbClr val="1D2129"/>
                </a:solidFill>
                <a:latin typeface="Helvetica" panose="020B0604020202020204" pitchFamily="34" charset="0"/>
              </a:rPr>
              <a:t> designing </a:t>
            </a:r>
            <a:r>
              <a:rPr lang="en-US" b="1" i="1" dirty="0">
                <a:solidFill>
                  <a:srgbClr val="1D2129"/>
                </a:solidFill>
                <a:latin typeface="Helvetica" panose="020B0604020202020204" pitchFamily="34" charset="0"/>
              </a:rPr>
              <a:t>to produce public programs with the purpose of shaping situations around dialogue and creation.</a:t>
            </a:r>
            <a:endParaRPr lang="fr-FR" b="1" i="1" dirty="0"/>
          </a:p>
        </p:txBody>
      </p:sp>
    </p:spTree>
    <p:extLst>
      <p:ext uri="{BB962C8B-B14F-4D97-AF65-F5344CB8AC3E}">
        <p14:creationId xmlns:p14="http://schemas.microsoft.com/office/powerpoint/2010/main" val="1127345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2318657"/>
            <a:ext cx="10515600" cy="3858306"/>
          </a:xfrm>
        </p:spPr>
        <p:txBody>
          <a:bodyPr/>
          <a:lstStyle/>
          <a:p>
            <a:r>
              <a:rPr lang="fr-FR" dirty="0" smtClean="0"/>
              <a:t>Programme: </a:t>
            </a:r>
          </a:p>
          <a:p>
            <a:pPr>
              <a:buFont typeface="Wingdings" panose="05000000000000000000" pitchFamily="2" charset="2"/>
              <a:buChar char="à"/>
            </a:pPr>
            <a:r>
              <a:rPr lang="en-US" dirty="0" smtClean="0"/>
              <a:t>3 nocturnes at open sky with films of artists</a:t>
            </a:r>
          </a:p>
          <a:p>
            <a:pPr>
              <a:buFont typeface="Wingdings" panose="05000000000000000000" pitchFamily="2" charset="2"/>
              <a:buChar char="à"/>
            </a:pPr>
            <a:r>
              <a:rPr lang="en-US" dirty="0" smtClean="0"/>
              <a:t>Exhibitions, Conferences, Showcases</a:t>
            </a:r>
            <a:endParaRPr lang="en-US" dirty="0"/>
          </a:p>
          <a:p>
            <a:pPr>
              <a:buFont typeface="Wingdings" panose="05000000000000000000" pitchFamily="2" charset="2"/>
              <a:buChar char="à"/>
            </a:pPr>
            <a:r>
              <a:rPr lang="en-US" dirty="0" smtClean="0">
                <a:sym typeface="Wingdings" panose="05000000000000000000" pitchFamily="2" charset="2"/>
              </a:rPr>
              <a:t>Young </a:t>
            </a:r>
            <a:r>
              <a:rPr lang="en-US" dirty="0">
                <a:sym typeface="Wingdings" panose="05000000000000000000" pitchFamily="2" charset="2"/>
              </a:rPr>
              <a:t>Creation </a:t>
            </a:r>
            <a:r>
              <a:rPr lang="en-US" dirty="0" smtClean="0">
                <a:sym typeface="Wingdings" panose="05000000000000000000" pitchFamily="2" charset="2"/>
              </a:rPr>
              <a:t>Award</a:t>
            </a:r>
          </a:p>
          <a:p>
            <a:pPr>
              <a:buFont typeface="Wingdings" panose="05000000000000000000" pitchFamily="2" charset="2"/>
              <a:buChar char="à"/>
            </a:pPr>
            <a:r>
              <a:rPr lang="en-US" dirty="0" smtClean="0">
                <a:sym typeface="Wingdings" panose="05000000000000000000" pitchFamily="2" charset="2"/>
              </a:rPr>
              <a:t>Main professional moment : meeting between Art &amp; Technology : Workshops, conferences, round table &amp; </a:t>
            </a:r>
            <a:r>
              <a:rPr lang="en-US" b="1" dirty="0" err="1" smtClean="0">
                <a:sym typeface="Wingdings" panose="05000000000000000000" pitchFamily="2" charset="2"/>
              </a:rPr>
              <a:t>ChIMERA</a:t>
            </a:r>
            <a:r>
              <a:rPr lang="en-US" b="1" dirty="0" smtClean="0">
                <a:sym typeface="Wingdings" panose="05000000000000000000" pitchFamily="2" charset="2"/>
              </a:rPr>
              <a:t> Living lab </a:t>
            </a:r>
            <a:r>
              <a:rPr lang="en-US" dirty="0" smtClean="0">
                <a:sym typeface="Wingdings" panose="05000000000000000000" pitchFamily="2" charset="2"/>
              </a:rPr>
              <a:t>were accepted to be add at the agenda!</a:t>
            </a:r>
            <a:endParaRPr lang="en-US" dirty="0"/>
          </a:p>
        </p:txBody>
      </p:sp>
      <p:pic>
        <p:nvPicPr>
          <p:cNvPr id="4" name="Imag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743"/>
            <a:ext cx="12123801" cy="2222695"/>
          </a:xfrm>
          <a:prstGeom prst="rect">
            <a:avLst/>
          </a:prstGeom>
        </p:spPr>
      </p:pic>
    </p:spTree>
    <p:extLst>
      <p:ext uri="{BB962C8B-B14F-4D97-AF65-F5344CB8AC3E}">
        <p14:creationId xmlns:p14="http://schemas.microsoft.com/office/powerpoint/2010/main" val="419578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FRENCH RIVIERA : Action </a:t>
            </a:r>
            <a:r>
              <a:rPr lang="fr-FR" dirty="0" smtClean="0"/>
              <a:t>Plan </a:t>
            </a:r>
            <a:endParaRPr lang="fr-FR" dirty="0"/>
          </a:p>
        </p:txBody>
      </p:sp>
      <p:sp>
        <p:nvSpPr>
          <p:cNvPr id="3" name="Espace réservé du contenu 2"/>
          <p:cNvSpPr>
            <a:spLocks noGrp="1"/>
          </p:cNvSpPr>
          <p:nvPr>
            <p:ph idx="1"/>
          </p:nvPr>
        </p:nvSpPr>
        <p:spPr>
          <a:xfrm>
            <a:off x="889274" y="1327839"/>
            <a:ext cx="11204834" cy="4447432"/>
          </a:xfrm>
        </p:spPr>
        <p:txBody>
          <a:bodyPr>
            <a:normAutofit/>
          </a:bodyPr>
          <a:lstStyle/>
          <a:p>
            <a:pPr marL="0" lvl="0" indent="0">
              <a:buNone/>
            </a:pPr>
            <a:r>
              <a:rPr lang="fr-FR" dirty="0" err="1" smtClean="0"/>
              <a:t>What</a:t>
            </a:r>
            <a:r>
              <a:rPr lang="fr-FR" dirty="0" smtClean="0"/>
              <a:t> </a:t>
            </a:r>
            <a:r>
              <a:rPr lang="fr-FR" dirty="0" err="1" smtClean="0"/>
              <a:t>we</a:t>
            </a:r>
            <a:r>
              <a:rPr lang="fr-FR" dirty="0" smtClean="0"/>
              <a:t> </a:t>
            </a:r>
            <a:r>
              <a:rPr lang="fr-FR" dirty="0" err="1" smtClean="0"/>
              <a:t>need</a:t>
            </a:r>
            <a:r>
              <a:rPr lang="fr-FR" dirty="0" smtClean="0"/>
              <a:t> to </a:t>
            </a:r>
            <a:r>
              <a:rPr lang="fr-FR" dirty="0" err="1" smtClean="0"/>
              <a:t>develop</a:t>
            </a:r>
            <a:r>
              <a:rPr lang="fr-FR" dirty="0" smtClean="0"/>
              <a:t>:</a:t>
            </a:r>
          </a:p>
          <a:p>
            <a:pPr lvl="0"/>
            <a:r>
              <a:rPr lang="en-US" b="1" dirty="0" smtClean="0">
                <a:solidFill>
                  <a:schemeClr val="bg2">
                    <a:lumMod val="25000"/>
                  </a:schemeClr>
                </a:solidFill>
              </a:rPr>
              <a:t>setting </a:t>
            </a:r>
            <a:r>
              <a:rPr lang="en-US" b="1" dirty="0">
                <a:solidFill>
                  <a:schemeClr val="bg2">
                    <a:lumMod val="25000"/>
                  </a:schemeClr>
                </a:solidFill>
              </a:rPr>
              <a:t>up a local ecosystem </a:t>
            </a:r>
            <a:r>
              <a:rPr lang="en-US" dirty="0">
                <a:solidFill>
                  <a:schemeClr val="bg2">
                    <a:lumMod val="25000"/>
                  </a:schemeClr>
                </a:solidFill>
              </a:rPr>
              <a:t>to develop a clear and attractive image of the French Riviera and to enhance its attractiveness </a:t>
            </a:r>
            <a:endParaRPr lang="en-US" dirty="0" smtClean="0">
              <a:solidFill>
                <a:schemeClr val="bg2">
                  <a:lumMod val="25000"/>
                </a:schemeClr>
              </a:solidFill>
            </a:endParaRPr>
          </a:p>
          <a:p>
            <a:pPr lvl="0"/>
            <a:r>
              <a:rPr lang="fr-FR" b="1" dirty="0" err="1" smtClean="0"/>
              <a:t>Promote</a:t>
            </a:r>
            <a:r>
              <a:rPr lang="fr-FR" b="1" dirty="0" smtClean="0"/>
              <a:t> </a:t>
            </a:r>
            <a:r>
              <a:rPr lang="en-US" b="1" dirty="0"/>
              <a:t>the know-how of the French Riviera</a:t>
            </a:r>
            <a:r>
              <a:rPr lang="en-US" dirty="0"/>
              <a:t> and </a:t>
            </a:r>
            <a:r>
              <a:rPr lang="en-US" b="1" dirty="0"/>
              <a:t>develop the business flows of companies</a:t>
            </a:r>
          </a:p>
          <a:p>
            <a:pPr lvl="0"/>
            <a:r>
              <a:rPr lang="en-US" b="1" dirty="0" smtClean="0"/>
              <a:t>Accompanying </a:t>
            </a:r>
            <a:r>
              <a:rPr lang="en-US" b="1" dirty="0"/>
              <a:t>companies</a:t>
            </a:r>
            <a:r>
              <a:rPr lang="en-US" dirty="0"/>
              <a:t> in their development</a:t>
            </a:r>
          </a:p>
          <a:p>
            <a:pPr lvl="0"/>
            <a:r>
              <a:rPr lang="en-US" dirty="0" smtClean="0"/>
              <a:t>Facilitate </a:t>
            </a:r>
            <a:r>
              <a:rPr lang="en-US" b="1" dirty="0"/>
              <a:t>cross-fertilization </a:t>
            </a:r>
            <a:r>
              <a:rPr lang="en-US" b="1" dirty="0" smtClean="0"/>
              <a:t>between School &amp; </a:t>
            </a:r>
            <a:r>
              <a:rPr lang="en-US" b="1" dirty="0"/>
              <a:t>company</a:t>
            </a:r>
            <a:r>
              <a:rPr lang="en-US" dirty="0"/>
              <a:t>: foster the link between companies and schools, in particular to work on new </a:t>
            </a:r>
            <a:r>
              <a:rPr lang="fr-FR" dirty="0" err="1" smtClean="0"/>
              <a:t>competencies</a:t>
            </a:r>
            <a:endParaRPr lang="fr-FR" dirty="0" smtClean="0"/>
          </a:p>
          <a:p>
            <a:endParaRPr lang="fr-FR" dirty="0"/>
          </a:p>
        </p:txBody>
      </p:sp>
      <p:sp>
        <p:nvSpPr>
          <p:cNvPr id="4" name="Rectangle 3"/>
          <p:cNvSpPr/>
          <p:nvPr/>
        </p:nvSpPr>
        <p:spPr>
          <a:xfrm>
            <a:off x="1528450" y="5473005"/>
            <a:ext cx="8187787" cy="138499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2800" i="1" noProof="0" dirty="0" smtClean="0">
                <a:solidFill>
                  <a:schemeClr val="accent1">
                    <a:lumMod val="50000"/>
                  </a:schemeClr>
                </a:solidFill>
                <a:latin typeface="Calibri" panose="020F0502020204030204"/>
              </a:rPr>
              <a:t>French Riviera </a:t>
            </a:r>
            <a:r>
              <a:rPr lang="fr-FR" sz="2800" i="1" noProof="0" dirty="0" err="1" smtClean="0">
                <a:solidFill>
                  <a:schemeClr val="accent1">
                    <a:lumMod val="50000"/>
                  </a:schemeClr>
                </a:solidFill>
                <a:latin typeface="Calibri" panose="020F0502020204030204"/>
              </a:rPr>
              <a:t>Chamber</a:t>
            </a:r>
            <a:r>
              <a:rPr lang="fr-FR" sz="2800" i="1" noProof="0" dirty="0" smtClean="0">
                <a:solidFill>
                  <a:schemeClr val="accent1">
                    <a:lumMod val="50000"/>
                  </a:schemeClr>
                </a:solidFill>
                <a:latin typeface="Calibri" panose="020F0502020204030204"/>
              </a:rPr>
              <a:t> of Commerce and </a:t>
            </a:r>
            <a:r>
              <a:rPr lang="fr-FR" sz="2800" i="1" noProof="0" dirty="0" err="1" smtClean="0">
                <a:solidFill>
                  <a:schemeClr val="accent1">
                    <a:lumMod val="50000"/>
                  </a:schemeClr>
                </a:solidFill>
                <a:latin typeface="Calibri" panose="020F0502020204030204"/>
              </a:rPr>
              <a:t>Industry</a:t>
            </a:r>
            <a:r>
              <a:rPr lang="fr-FR" sz="2800" i="1" noProof="0" dirty="0" smtClean="0">
                <a:solidFill>
                  <a:schemeClr val="accent1">
                    <a:lumMod val="50000"/>
                  </a:schemeClr>
                </a:solidFill>
                <a:latin typeface="Calibri" panose="020F0502020204030204"/>
              </a:rPr>
              <a:t> </a:t>
            </a:r>
            <a:endParaRPr kumimoji="0" lang="fr-FR" sz="2800" b="0" i="1" u="none" strike="noStrike" kern="1200" cap="none" spc="0" normalizeH="0" baseline="0" noProof="0" dirty="0" smtClean="0">
              <a:ln>
                <a:noFill/>
              </a:ln>
              <a:solidFill>
                <a:schemeClr val="accent1">
                  <a:lumMod val="50000"/>
                </a:schemeClr>
              </a:solidFill>
              <a:effectLst/>
              <a:uLnTx/>
              <a:uFillTx/>
              <a:latin typeface="Calibri" panose="020F0502020204030204"/>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0" i="1" u="none" strike="noStrike" kern="1200" cap="none" spc="0" normalizeH="0" baseline="0" noProof="0" dirty="0" smtClean="0">
                <a:ln>
                  <a:noFill/>
                </a:ln>
                <a:solidFill>
                  <a:schemeClr val="accent1">
                    <a:lumMod val="50000"/>
                  </a:schemeClr>
                </a:solidFill>
                <a:effectLst/>
                <a:uLnTx/>
                <a:uFillTx/>
                <a:latin typeface="Calibri" panose="020F0502020204030204"/>
                <a:ea typeface="+mn-ea"/>
                <a:cs typeface="+mn-cs"/>
              </a:rPr>
              <a:t> « The </a:t>
            </a:r>
            <a:r>
              <a:rPr kumimoji="0" lang="fr-FR" sz="2800" b="0" i="1" u="none" strike="noStrike" kern="1200" cap="none" spc="0" normalizeH="0" baseline="0" noProof="0" dirty="0" err="1" smtClean="0">
                <a:ln>
                  <a:noFill/>
                </a:ln>
                <a:solidFill>
                  <a:schemeClr val="accent1">
                    <a:lumMod val="50000"/>
                  </a:schemeClr>
                </a:solidFill>
                <a:effectLst/>
                <a:uLnTx/>
                <a:uFillTx/>
                <a:latin typeface="Calibri" panose="020F0502020204030204"/>
                <a:ea typeface="+mn-ea"/>
                <a:cs typeface="+mn-cs"/>
              </a:rPr>
              <a:t>animator</a:t>
            </a:r>
            <a:r>
              <a:rPr kumimoji="0" lang="fr-FR" sz="2800" b="0" i="1" u="none" strike="noStrike" kern="1200" cap="none" spc="0" normalizeH="0" baseline="0" noProof="0" dirty="0" smtClean="0">
                <a:ln>
                  <a:noFill/>
                </a:ln>
                <a:solidFill>
                  <a:schemeClr val="accent1">
                    <a:lumMod val="50000"/>
                  </a:schemeClr>
                </a:solidFill>
                <a:effectLst/>
                <a:uLnTx/>
                <a:uFillTx/>
                <a:latin typeface="Calibri" panose="020F0502020204030204"/>
                <a:ea typeface="+mn-ea"/>
                <a:cs typeface="+mn-cs"/>
              </a:rPr>
              <a:t> </a:t>
            </a:r>
            <a:r>
              <a:rPr kumimoji="0" lang="fr-FR" sz="2800" b="0" i="1" u="none" strike="noStrike" kern="1200" cap="none" spc="0" normalizeH="0" baseline="0" noProof="0" smtClean="0">
                <a:ln>
                  <a:noFill/>
                </a:ln>
                <a:solidFill>
                  <a:schemeClr val="accent1">
                    <a:lumMod val="50000"/>
                  </a:schemeClr>
                </a:solidFill>
                <a:effectLst/>
                <a:uLnTx/>
                <a:uFillTx/>
                <a:latin typeface="Calibri" panose="020F0502020204030204"/>
                <a:ea typeface="+mn-ea"/>
                <a:cs typeface="+mn-cs"/>
              </a:rPr>
              <a:t>and </a:t>
            </a:r>
            <a:r>
              <a:rPr kumimoji="0" lang="fr-FR" sz="2800" b="0" i="1" u="none" strike="noStrike" kern="1200" cap="none" spc="0" normalizeH="0" baseline="0" noProof="0" smtClean="0">
                <a:ln>
                  <a:noFill/>
                </a:ln>
                <a:solidFill>
                  <a:schemeClr val="accent1">
                    <a:lumMod val="50000"/>
                  </a:schemeClr>
                </a:solidFill>
                <a:effectLst/>
                <a:uLnTx/>
                <a:uFillTx/>
                <a:latin typeface="Calibri" panose="020F0502020204030204"/>
                <a:ea typeface="+mn-ea"/>
                <a:cs typeface="+mn-cs"/>
              </a:rPr>
              <a:t>the facilitator</a:t>
            </a:r>
            <a:r>
              <a:rPr kumimoji="0" lang="fr-FR" sz="2800" b="0" i="1" u="none" strike="noStrike" kern="1200" cap="none" spc="0" normalizeH="0" baseline="0" noProof="0" dirty="0" smtClean="0">
                <a:ln>
                  <a:noFill/>
                </a:ln>
                <a:solidFill>
                  <a:schemeClr val="accent1">
                    <a:lumMod val="50000"/>
                  </a:schemeClr>
                </a:solidFill>
                <a:effectLst/>
                <a:uLnTx/>
                <a:uFillTx/>
                <a:latin typeface="Calibri" panose="020F0502020204030204"/>
                <a:ea typeface="+mn-ea"/>
                <a:cs typeface="+mn-cs"/>
              </a:rPr>
              <a:t> </a:t>
            </a:r>
            <a:r>
              <a:rPr kumimoji="0" lang="fr-FR" sz="2800" b="0" i="1" u="none" strike="noStrike" kern="1200" cap="none" spc="0" normalizeH="0" baseline="0" noProof="0" dirty="0" smtClean="0">
                <a:ln>
                  <a:noFill/>
                </a:ln>
                <a:solidFill>
                  <a:schemeClr val="accent1">
                    <a:lumMod val="50000"/>
                  </a:schemeClr>
                </a:solidFill>
                <a:effectLst/>
                <a:uLnTx/>
                <a:uFillTx/>
                <a:latin typeface="Calibri" panose="020F0502020204030204"/>
                <a:ea typeface="+mn-ea"/>
                <a:cs typeface="+mn-cs"/>
              </a:rPr>
              <a:t>of</a:t>
            </a:r>
            <a:r>
              <a:rPr kumimoji="0" lang="fr-FR" sz="2800" b="0" i="1" u="none" strike="noStrike" kern="1200" cap="none" spc="0" normalizeH="0" noProof="0" dirty="0" smtClean="0">
                <a:ln>
                  <a:noFill/>
                </a:ln>
                <a:solidFill>
                  <a:schemeClr val="accent1">
                    <a:lumMod val="50000"/>
                  </a:schemeClr>
                </a:solidFill>
                <a:effectLst/>
                <a:uLnTx/>
                <a:uFillTx/>
                <a:latin typeface="Calibri" panose="020F0502020204030204"/>
                <a:ea typeface="+mn-ea"/>
                <a:cs typeface="+mn-cs"/>
              </a:rPr>
              <a:t> the French Riviera Image &amp; </a:t>
            </a:r>
            <a:r>
              <a:rPr kumimoji="0" lang="fr-FR" sz="2800" b="0" i="1" u="none" strike="noStrike" kern="1200" cap="none" spc="0" normalizeH="0" noProof="0" dirty="0" err="1" smtClean="0">
                <a:ln>
                  <a:noFill/>
                </a:ln>
                <a:solidFill>
                  <a:schemeClr val="accent1">
                    <a:lumMod val="50000"/>
                  </a:schemeClr>
                </a:solidFill>
                <a:effectLst/>
                <a:uLnTx/>
                <a:uFillTx/>
                <a:latin typeface="Calibri" panose="020F0502020204030204"/>
                <a:ea typeface="+mn-ea"/>
                <a:cs typeface="+mn-cs"/>
              </a:rPr>
              <a:t>Creative</a:t>
            </a:r>
            <a:r>
              <a:rPr kumimoji="0" lang="fr-FR" sz="2800" b="0" i="1" u="none" strike="noStrike" kern="1200" cap="none" spc="0" normalizeH="0" noProof="0" dirty="0" smtClean="0">
                <a:ln>
                  <a:noFill/>
                </a:ln>
                <a:solidFill>
                  <a:schemeClr val="accent1">
                    <a:lumMod val="50000"/>
                  </a:schemeClr>
                </a:solidFill>
                <a:effectLst/>
                <a:uLnTx/>
                <a:uFillTx/>
                <a:latin typeface="Calibri" panose="020F0502020204030204"/>
                <a:ea typeface="+mn-ea"/>
                <a:cs typeface="+mn-cs"/>
              </a:rPr>
              <a:t> </a:t>
            </a:r>
            <a:r>
              <a:rPr kumimoji="0" lang="fr-FR" sz="2800" b="0" i="1" u="none" strike="noStrike" kern="1200" cap="none" spc="0" normalizeH="0" noProof="0" dirty="0" err="1" smtClean="0">
                <a:ln>
                  <a:noFill/>
                </a:ln>
                <a:solidFill>
                  <a:schemeClr val="accent1">
                    <a:lumMod val="50000"/>
                  </a:schemeClr>
                </a:solidFill>
                <a:effectLst/>
                <a:uLnTx/>
                <a:uFillTx/>
                <a:latin typeface="Calibri" panose="020F0502020204030204"/>
                <a:ea typeface="+mn-ea"/>
                <a:cs typeface="+mn-cs"/>
              </a:rPr>
              <a:t>Industry</a:t>
            </a:r>
            <a:r>
              <a:rPr kumimoji="0" lang="fr-FR" sz="2800" b="0" i="1" u="none" strike="noStrike" kern="1200" cap="none" spc="0" normalizeH="0" baseline="0" noProof="0" dirty="0" smtClean="0">
                <a:ln>
                  <a:noFill/>
                </a:ln>
                <a:solidFill>
                  <a:schemeClr val="accent1">
                    <a:lumMod val="50000"/>
                  </a:schemeClr>
                </a:solidFill>
                <a:effectLst/>
                <a:uLnTx/>
                <a:uFillTx/>
                <a:latin typeface="Calibri" panose="020F0502020204030204"/>
                <a:ea typeface="+mn-ea"/>
                <a:cs typeface="+mn-cs"/>
              </a:rPr>
              <a:t> »</a:t>
            </a:r>
            <a:endParaRPr kumimoji="0" lang="fr-FR" sz="2800" b="0" i="1"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430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Julie GIORDANO</a:t>
            </a:r>
            <a:endParaRPr lang="fr-FR" dirty="0"/>
          </a:p>
        </p:txBody>
      </p:sp>
      <p:sp>
        <p:nvSpPr>
          <p:cNvPr id="3" name="Espace réservé du contenu 2"/>
          <p:cNvSpPr>
            <a:spLocks noGrp="1"/>
          </p:cNvSpPr>
          <p:nvPr>
            <p:ph idx="1"/>
          </p:nvPr>
        </p:nvSpPr>
        <p:spPr>
          <a:xfrm>
            <a:off x="838200" y="1483567"/>
            <a:ext cx="10515600" cy="1836576"/>
          </a:xfrm>
        </p:spPr>
        <p:txBody>
          <a:bodyPr>
            <a:normAutofit fontScale="92500" lnSpcReduction="10000"/>
          </a:bodyPr>
          <a:lstStyle/>
          <a:p>
            <a:pPr marL="0" indent="0">
              <a:buNone/>
            </a:pPr>
            <a:r>
              <a:rPr lang="fr-FR" dirty="0" smtClean="0"/>
              <a:t>Project Manager </a:t>
            </a:r>
          </a:p>
          <a:p>
            <a:pPr marL="0" indent="0">
              <a:buNone/>
            </a:pPr>
            <a:r>
              <a:rPr lang="fr-FR" dirty="0" smtClean="0"/>
              <a:t>CCI Nice </a:t>
            </a:r>
            <a:r>
              <a:rPr lang="fr-FR" dirty="0"/>
              <a:t>Côte </a:t>
            </a:r>
            <a:r>
              <a:rPr lang="fr-FR" dirty="0" smtClean="0"/>
              <a:t>d’Azur</a:t>
            </a:r>
          </a:p>
          <a:p>
            <a:pPr marL="0" indent="0">
              <a:buNone/>
            </a:pPr>
            <a:r>
              <a:rPr lang="fr-FR" dirty="0" smtClean="0"/>
              <a:t>French Riviera – France</a:t>
            </a:r>
          </a:p>
          <a:p>
            <a:pPr marL="0" indent="0">
              <a:buNone/>
            </a:pPr>
            <a:r>
              <a:rPr lang="fr-FR" dirty="0" smtClean="0">
                <a:solidFill>
                  <a:schemeClr val="accent5"/>
                </a:solidFill>
              </a:rPr>
              <a:t>#FiliereImage06</a:t>
            </a:r>
            <a:endParaRPr lang="fr-FR" dirty="0">
              <a:solidFill>
                <a:schemeClr val="accent5"/>
              </a:solidFill>
            </a:endParaRPr>
          </a:p>
          <a:p>
            <a:pPr marL="0" indent="0">
              <a:buNone/>
            </a:pPr>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478" y="2089244"/>
            <a:ext cx="3920646" cy="2770528"/>
          </a:xfrm>
          <a:prstGeom prst="rect">
            <a:avLst/>
          </a:prstGeom>
        </p:spPr>
      </p:pic>
      <p:sp>
        <p:nvSpPr>
          <p:cNvPr id="4" name="Rectangle 3"/>
          <p:cNvSpPr/>
          <p:nvPr/>
        </p:nvSpPr>
        <p:spPr>
          <a:xfrm>
            <a:off x="908957" y="3362439"/>
            <a:ext cx="1912768"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5"/>
                </a:solidFill>
                <a:effectLst/>
                <a:uLnTx/>
                <a:uFillTx/>
                <a:latin typeface="Segoe UI" panose="020B0502040204020203" pitchFamily="34" charset="0"/>
                <a:ea typeface="+mn-ea"/>
                <a:cs typeface="+mn-cs"/>
              </a:rPr>
              <a:t>@</a:t>
            </a:r>
            <a:r>
              <a:rPr kumimoji="0" lang="fr-FR" sz="1800" b="0" i="0" u="none" strike="noStrike" kern="1200" cap="none" spc="0" normalizeH="0" baseline="0" noProof="0" dirty="0" err="1" smtClean="0">
                <a:ln>
                  <a:noFill/>
                </a:ln>
                <a:solidFill>
                  <a:schemeClr val="accent5"/>
                </a:solidFill>
                <a:effectLst/>
                <a:uLnTx/>
                <a:uFillTx/>
                <a:latin typeface="Segoe UI" panose="020B0502040204020203" pitchFamily="34" charset="0"/>
                <a:ea typeface="+mn-ea"/>
                <a:cs typeface="+mn-cs"/>
              </a:rPr>
              <a:t>CCIcotedazur</a:t>
            </a:r>
            <a:r>
              <a:rPr kumimoji="0" lang="fr-FR" sz="1800" b="0" i="0" u="none" strike="noStrike" kern="1200" cap="none" spc="0" normalizeH="0" baseline="0" noProof="0" dirty="0" smtClean="0">
                <a:ln>
                  <a:noFill/>
                </a:ln>
                <a:solidFill>
                  <a:schemeClr val="accent5"/>
                </a:solidFill>
                <a:effectLst/>
                <a:uLnTx/>
                <a:uFillTx/>
                <a:latin typeface="Segoe UI" panose="020B0502040204020203" pitchFamily="34" charset="0"/>
                <a:ea typeface="+mn-ea"/>
                <a:cs typeface="+mn-cs"/>
              </a:rPr>
              <a:t> </a:t>
            </a:r>
          </a:p>
          <a:p>
            <a:pPr lvl="0"/>
            <a:r>
              <a:rPr lang="fr-FR" b="1" dirty="0" smtClean="0">
                <a:hlinkClick r:id="rId4"/>
              </a:rPr>
              <a:t>@</a:t>
            </a:r>
            <a:r>
              <a:rPr lang="fr-FR" dirty="0" err="1">
                <a:hlinkClick r:id="rId4"/>
              </a:rPr>
              <a:t>Julie_Giordano</a:t>
            </a:r>
            <a:r>
              <a:rPr lang="fr-FR" dirty="0">
                <a:hlinkClick r:id="rId4"/>
              </a:rPr>
              <a:t>_</a:t>
            </a:r>
            <a:endParaRPr kumimoji="0" lang="fr-FR" sz="1800" b="0" i="0" u="none" strike="noStrike" kern="1200" cap="none" spc="0" normalizeH="0" baseline="0" noProof="0" dirty="0" smtClean="0">
              <a:ln>
                <a:noFill/>
              </a:ln>
              <a:solidFill>
                <a:srgbClr val="657786"/>
              </a:solidFill>
              <a:effectLst/>
              <a:uLnTx/>
              <a:uFillTx/>
              <a:latin typeface="Segoe UI"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657786"/>
                </a:solidFill>
                <a:effectLst/>
                <a:uLnTx/>
                <a:uFillTx/>
                <a:latin typeface="Segoe UI" panose="020B0502040204020203" pitchFamily="34" charset="0"/>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968829" y="4052313"/>
            <a:ext cx="3053785" cy="646331"/>
          </a:xfrm>
          <a:prstGeom prst="rect">
            <a:avLst/>
          </a:prstGeom>
        </p:spPr>
        <p:txBody>
          <a:bodyPr wrap="none">
            <a:spAutoFit/>
          </a:bodyPr>
          <a:lstStyle/>
          <a:p>
            <a:r>
              <a:rPr lang="fr-FR" dirty="0" smtClean="0">
                <a:hlinkClick r:id="rId5"/>
              </a:rPr>
              <a:t>julie.giordano@cote-azur.cci.fr</a:t>
            </a:r>
            <a:endParaRPr lang="fr-FR" dirty="0" smtClean="0"/>
          </a:p>
          <a:p>
            <a:r>
              <a:rPr lang="fr-FR" dirty="0" smtClean="0"/>
              <a:t> </a:t>
            </a:r>
            <a:endParaRPr lang="fr-FR" dirty="0"/>
          </a:p>
        </p:txBody>
      </p:sp>
      <p:sp>
        <p:nvSpPr>
          <p:cNvPr id="7" name="ZoneTexte 6"/>
          <p:cNvSpPr txBox="1"/>
          <p:nvPr/>
        </p:nvSpPr>
        <p:spPr>
          <a:xfrm>
            <a:off x="9083930" y="4859772"/>
            <a:ext cx="2716502" cy="707886"/>
          </a:xfrm>
          <a:prstGeom prst="rect">
            <a:avLst/>
          </a:prstGeom>
          <a:noFill/>
        </p:spPr>
        <p:txBody>
          <a:bodyPr wrap="square" rtlCol="0">
            <a:spAutoFit/>
          </a:bodyPr>
          <a:lstStyle/>
          <a:p>
            <a:r>
              <a:rPr lang="fr-FR" sz="4000" b="1" dirty="0" smtClean="0">
                <a:solidFill>
                  <a:schemeClr val="accent1">
                    <a:lumMod val="50000"/>
                  </a:schemeClr>
                </a:solidFill>
              </a:rPr>
              <a:t>THANK YOU</a:t>
            </a:r>
            <a:endParaRPr lang="fr-FR" sz="4000" b="1" dirty="0">
              <a:solidFill>
                <a:schemeClr val="accent1">
                  <a:lumMod val="50000"/>
                </a:schemeClr>
              </a:solidFill>
            </a:endParaRPr>
          </a:p>
        </p:txBody>
      </p:sp>
    </p:spTree>
    <p:extLst>
      <p:ext uri="{BB962C8B-B14F-4D97-AF65-F5344CB8AC3E}">
        <p14:creationId xmlns:p14="http://schemas.microsoft.com/office/powerpoint/2010/main" val="4252998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275" y="206982"/>
            <a:ext cx="11418840" cy="819448"/>
          </a:xfrm>
        </p:spPr>
        <p:txBody>
          <a:bodyPr>
            <a:normAutofit fontScale="90000"/>
          </a:bodyPr>
          <a:lstStyle/>
          <a:p>
            <a:r>
              <a:rPr lang="fr-FR" dirty="0" err="1" smtClean="0"/>
              <a:t>Strength</a:t>
            </a:r>
            <a:r>
              <a:rPr lang="fr-FR" dirty="0" smtClean="0"/>
              <a:t> of the French Riviera Image &amp; </a:t>
            </a:r>
            <a:r>
              <a:rPr lang="fr-FR" dirty="0" err="1" smtClean="0"/>
              <a:t>Creativity</a:t>
            </a:r>
            <a:r>
              <a:rPr lang="fr-FR" dirty="0"/>
              <a:t> </a:t>
            </a:r>
            <a:r>
              <a:rPr lang="fr-FR" dirty="0" err="1" smtClean="0"/>
              <a:t>Industry</a:t>
            </a:r>
            <a:r>
              <a:rPr lang="fr-FR" dirty="0" smtClean="0"/>
              <a:t> </a:t>
            </a:r>
            <a:r>
              <a:rPr lang="fr-FR" dirty="0" err="1" smtClean="0"/>
              <a:t>Ecosystem</a:t>
            </a:r>
            <a:endParaRPr lang="fr-FR" dirty="0"/>
          </a:p>
        </p:txBody>
      </p:sp>
      <p:sp>
        <p:nvSpPr>
          <p:cNvPr id="3" name="Espace réservé du contenu 2"/>
          <p:cNvSpPr>
            <a:spLocks noGrp="1"/>
          </p:cNvSpPr>
          <p:nvPr>
            <p:ph idx="1"/>
          </p:nvPr>
        </p:nvSpPr>
        <p:spPr>
          <a:xfrm>
            <a:off x="838200" y="1456271"/>
            <a:ext cx="10515600" cy="1632968"/>
          </a:xfrm>
        </p:spPr>
        <p:txBody>
          <a:bodyPr/>
          <a:lstStyle/>
          <a:p>
            <a:pPr marL="0" indent="0">
              <a:buNone/>
            </a:pPr>
            <a:endParaRPr lang="fr-FR" dirty="0" smtClean="0"/>
          </a:p>
          <a:p>
            <a:pPr marL="0" indent="0">
              <a:buNone/>
            </a:pPr>
            <a:endParaRPr lang="fr-FR" dirty="0"/>
          </a:p>
          <a:p>
            <a:pPr marL="0" indent="0">
              <a:buNone/>
            </a:pPr>
            <a:endParaRPr lang="fr-FR" dirty="0"/>
          </a:p>
        </p:txBody>
      </p:sp>
      <p:sp>
        <p:nvSpPr>
          <p:cNvPr id="4" name="Rectangle 3"/>
          <p:cNvSpPr/>
          <p:nvPr/>
        </p:nvSpPr>
        <p:spPr>
          <a:xfrm>
            <a:off x="360420" y="1294387"/>
            <a:ext cx="11657409" cy="3693319"/>
          </a:xfrm>
          <a:prstGeom prst="rect">
            <a:avLst/>
          </a:prstGeom>
        </p:spPr>
        <p:txBody>
          <a:bodyPr wrap="square">
            <a:spAutoFit/>
          </a:bodyPr>
          <a:lstStyle/>
          <a:p>
            <a:pPr marL="342900" lvl="0" indent="-342900" algn="just">
              <a:spcAft>
                <a:spcPts val="0"/>
              </a:spcAft>
              <a:buFont typeface="Wingdings" panose="05000000000000000000" pitchFamily="2" charset="2"/>
              <a:buChar char=""/>
              <a:tabLst>
                <a:tab pos="457200" algn="l"/>
              </a:tabLst>
            </a:pPr>
            <a:r>
              <a:rPr lang="en-US" b="1" dirty="0" smtClean="0">
                <a:solidFill>
                  <a:srgbClr val="262626"/>
                </a:solidFill>
                <a:latin typeface="Arial" panose="020B0604020202020204" pitchFamily="34" charset="0"/>
                <a:ea typeface="Calibri" panose="020F0502020204030204" pitchFamily="34" charset="0"/>
              </a:rPr>
              <a:t>Cultural </a:t>
            </a:r>
            <a:r>
              <a:rPr lang="en-US" b="1" dirty="0">
                <a:solidFill>
                  <a:srgbClr val="262626"/>
                </a:solidFill>
                <a:latin typeface="Arial" panose="020B0604020202020204" pitchFamily="34" charset="0"/>
                <a:ea typeface="Calibri" panose="020F0502020204030204" pitchFamily="34" charset="0"/>
              </a:rPr>
              <a:t>elites’ </a:t>
            </a:r>
            <a:r>
              <a:rPr lang="en-US" b="1" dirty="0" smtClean="0">
                <a:solidFill>
                  <a:srgbClr val="262626"/>
                </a:solidFill>
                <a:latin typeface="Arial" panose="020B0604020202020204" pitchFamily="34" charset="0"/>
                <a:ea typeface="Calibri" panose="020F0502020204030204" pitchFamily="34" charset="0"/>
              </a:rPr>
              <a:t>concentration</a:t>
            </a:r>
            <a:endParaRPr lang="en-US" b="1" dirty="0">
              <a:solidFill>
                <a:srgbClr val="262626"/>
              </a:solidFill>
              <a:latin typeface="Arial" panose="020B0604020202020204" pitchFamily="34" charset="0"/>
              <a:ea typeface="Calibri" panose="020F0502020204030204" pitchFamily="34" charset="0"/>
            </a:endParaRPr>
          </a:p>
          <a:p>
            <a:pPr marL="342900" lvl="0" indent="-342900" algn="just">
              <a:spcAft>
                <a:spcPts val="0"/>
              </a:spcAft>
              <a:buFont typeface="Wingdings" panose="05000000000000000000" pitchFamily="2" charset="2"/>
              <a:buChar char=""/>
              <a:tabLst>
                <a:tab pos="457200" algn="l"/>
              </a:tabLst>
            </a:pPr>
            <a:r>
              <a:rPr lang="en-US" dirty="0" smtClean="0">
                <a:solidFill>
                  <a:srgbClr val="262626"/>
                </a:solidFill>
                <a:latin typeface="Arial" panose="020B0604020202020204" pitchFamily="34" charset="0"/>
                <a:ea typeface="Calibri" panose="020F0502020204030204" pitchFamily="34" charset="0"/>
              </a:rPr>
              <a:t>Long-standing </a:t>
            </a:r>
            <a:r>
              <a:rPr lang="en-US" b="1" dirty="0">
                <a:solidFill>
                  <a:srgbClr val="262626"/>
                </a:solidFill>
                <a:latin typeface="Arial" panose="020B0604020202020204" pitchFamily="34" charset="0"/>
                <a:ea typeface="Calibri" panose="020F0502020204030204" pitchFamily="34" charset="0"/>
              </a:rPr>
              <a:t>cultural and traditional activities</a:t>
            </a:r>
            <a:r>
              <a:rPr lang="en-US" dirty="0">
                <a:solidFill>
                  <a:srgbClr val="262626"/>
                </a:solidFill>
                <a:latin typeface="Arial" panose="020B0604020202020204" pitchFamily="34" charset="0"/>
                <a:ea typeface="Calibri" panose="020F0502020204030204" pitchFamily="34" charset="0"/>
              </a:rPr>
              <a:t>: popular world events for image, sound and </a:t>
            </a:r>
            <a:r>
              <a:rPr lang="en-US" dirty="0" smtClean="0">
                <a:solidFill>
                  <a:srgbClr val="262626"/>
                </a:solidFill>
                <a:latin typeface="Arial" panose="020B0604020202020204" pitchFamily="34" charset="0"/>
                <a:ea typeface="Calibri" panose="020F0502020204030204" pitchFamily="34" charset="0"/>
              </a:rPr>
              <a:t>technological; </a:t>
            </a:r>
            <a:r>
              <a:rPr lang="en-US" dirty="0">
                <a:solidFill>
                  <a:srgbClr val="262626"/>
                </a:solidFill>
                <a:latin typeface="Arial" panose="020B0604020202020204" pitchFamily="34" charset="0"/>
                <a:ea typeface="Calibri" panose="020F0502020204030204" pitchFamily="34" charset="0"/>
              </a:rPr>
              <a:t>many artists with international reputation; strong festival activity; many cultural institutions’ </a:t>
            </a:r>
          </a:p>
          <a:p>
            <a:pPr marL="342900" lvl="0" indent="-342900" algn="just">
              <a:spcAft>
                <a:spcPts val="0"/>
              </a:spcAft>
              <a:buFont typeface="Wingdings" panose="05000000000000000000" pitchFamily="2" charset="2"/>
              <a:buChar char=""/>
              <a:tabLst>
                <a:tab pos="457200" algn="l"/>
              </a:tabLst>
            </a:pPr>
            <a:r>
              <a:rPr lang="en-US" dirty="0" smtClean="0">
                <a:solidFill>
                  <a:srgbClr val="262626"/>
                </a:solidFill>
                <a:latin typeface="Arial" panose="020B0604020202020204" pitchFamily="34" charset="0"/>
                <a:ea typeface="Calibri" panose="020F0502020204030204" pitchFamily="34" charset="0"/>
              </a:rPr>
              <a:t>Long-standing </a:t>
            </a:r>
            <a:r>
              <a:rPr lang="en-US" dirty="0">
                <a:solidFill>
                  <a:srgbClr val="262626"/>
                </a:solidFill>
                <a:latin typeface="Arial" panose="020B0604020202020204" pitchFamily="34" charset="0"/>
                <a:ea typeface="Calibri" panose="020F0502020204030204" pitchFamily="34" charset="0"/>
              </a:rPr>
              <a:t>of </a:t>
            </a:r>
            <a:r>
              <a:rPr lang="en-US" b="1" dirty="0">
                <a:solidFill>
                  <a:srgbClr val="262626"/>
                </a:solidFill>
                <a:latin typeface="Arial" panose="020B0604020202020204" pitchFamily="34" charset="0"/>
                <a:ea typeface="Calibri" panose="020F0502020204030204" pitchFamily="34" charset="0"/>
              </a:rPr>
              <a:t>research activities</a:t>
            </a:r>
            <a:r>
              <a:rPr lang="en-US" dirty="0">
                <a:solidFill>
                  <a:srgbClr val="262626"/>
                </a:solidFill>
                <a:latin typeface="Arial" panose="020B0604020202020204" pitchFamily="34" charset="0"/>
                <a:ea typeface="Calibri" panose="020F0502020204030204" pitchFamily="34" charset="0"/>
              </a:rPr>
              <a:t>: Sophia Antipolis, 1st European technology hub and TIC cluster; academicals research laboratories at the forefront of technology in TIC, in particular in image and digital area. </a:t>
            </a:r>
          </a:p>
          <a:p>
            <a:pPr marL="342900" lvl="0" indent="-342900" algn="just">
              <a:spcAft>
                <a:spcPts val="0"/>
              </a:spcAft>
              <a:buFont typeface="Wingdings" panose="05000000000000000000" pitchFamily="2" charset="2"/>
              <a:buChar char=""/>
              <a:tabLst>
                <a:tab pos="457200" algn="l"/>
              </a:tabLst>
            </a:pPr>
            <a:r>
              <a:rPr lang="en-US" dirty="0" smtClean="0">
                <a:solidFill>
                  <a:srgbClr val="262626"/>
                </a:solidFill>
                <a:latin typeface="Arial" panose="020B0604020202020204" pitchFamily="34" charset="0"/>
                <a:ea typeface="Calibri" panose="020F0502020204030204" pitchFamily="34" charset="0"/>
              </a:rPr>
              <a:t>Employment </a:t>
            </a:r>
            <a:r>
              <a:rPr lang="en-US" dirty="0">
                <a:solidFill>
                  <a:srgbClr val="262626"/>
                </a:solidFill>
                <a:latin typeface="Arial" panose="020B0604020202020204" pitchFamily="34" charset="0"/>
                <a:ea typeface="Calibri" panose="020F0502020204030204" pitchFamily="34" charset="0"/>
              </a:rPr>
              <a:t>area with </a:t>
            </a:r>
            <a:r>
              <a:rPr lang="en-US" b="1" dirty="0">
                <a:solidFill>
                  <a:srgbClr val="262626"/>
                </a:solidFill>
                <a:latin typeface="Arial" panose="020B0604020202020204" pitchFamily="34" charset="0"/>
                <a:ea typeface="Calibri" panose="020F0502020204030204" pitchFamily="34" charset="0"/>
              </a:rPr>
              <a:t>high qualified workforce </a:t>
            </a:r>
          </a:p>
          <a:p>
            <a:pPr marL="342900" lvl="0" indent="-342900" algn="just">
              <a:spcAft>
                <a:spcPts val="0"/>
              </a:spcAft>
              <a:buFont typeface="Wingdings" panose="05000000000000000000" pitchFamily="2" charset="2"/>
              <a:buChar char=""/>
              <a:tabLst>
                <a:tab pos="457200" algn="l"/>
              </a:tabLst>
            </a:pPr>
            <a:r>
              <a:rPr lang="en-US" dirty="0" smtClean="0">
                <a:solidFill>
                  <a:srgbClr val="262626"/>
                </a:solidFill>
                <a:latin typeface="Arial" panose="020B0604020202020204" pitchFamily="34" charset="0"/>
                <a:ea typeface="Calibri" panose="020F0502020204030204" pitchFamily="34" charset="0"/>
              </a:rPr>
              <a:t>Good </a:t>
            </a:r>
            <a:r>
              <a:rPr lang="en-US" b="1" dirty="0">
                <a:solidFill>
                  <a:srgbClr val="262626"/>
                </a:solidFill>
                <a:latin typeface="Arial" panose="020B0604020202020204" pitchFamily="34" charset="0"/>
                <a:ea typeface="Calibri" panose="020F0502020204030204" pitchFamily="34" charset="0"/>
              </a:rPr>
              <a:t>quality of training infrastructure </a:t>
            </a:r>
          </a:p>
          <a:p>
            <a:pPr marL="342900" lvl="0" indent="-342900" algn="just">
              <a:spcAft>
                <a:spcPts val="0"/>
              </a:spcAft>
              <a:buFont typeface="Wingdings" panose="05000000000000000000" pitchFamily="2" charset="2"/>
              <a:buChar char=""/>
              <a:tabLst>
                <a:tab pos="457200" algn="l"/>
              </a:tabLst>
            </a:pPr>
            <a:r>
              <a:rPr lang="en-US" b="1" dirty="0" smtClean="0">
                <a:solidFill>
                  <a:srgbClr val="262626"/>
                </a:solidFill>
                <a:latin typeface="Arial" panose="020B0604020202020204" pitchFamily="34" charset="0"/>
                <a:ea typeface="Calibri" panose="020F0502020204030204" pitchFamily="34" charset="0"/>
              </a:rPr>
              <a:t>Geostrategic </a:t>
            </a:r>
            <a:r>
              <a:rPr lang="en-US" b="1" dirty="0">
                <a:solidFill>
                  <a:srgbClr val="262626"/>
                </a:solidFill>
                <a:latin typeface="Arial" panose="020B0604020202020204" pitchFamily="34" charset="0"/>
                <a:ea typeface="Calibri" panose="020F0502020204030204" pitchFamily="34" charset="0"/>
              </a:rPr>
              <a:t>position </a:t>
            </a:r>
            <a:r>
              <a:rPr lang="en-US" dirty="0">
                <a:solidFill>
                  <a:srgbClr val="262626"/>
                </a:solidFill>
                <a:latin typeface="Arial" panose="020B0604020202020204" pitchFamily="34" charset="0"/>
                <a:ea typeface="Calibri" panose="020F0502020204030204" pitchFamily="34" charset="0"/>
              </a:rPr>
              <a:t>of PACA region (Provence </a:t>
            </a:r>
            <a:r>
              <a:rPr lang="en-US" dirty="0" err="1">
                <a:solidFill>
                  <a:srgbClr val="262626"/>
                </a:solidFill>
                <a:latin typeface="Arial" panose="020B0604020202020204" pitchFamily="34" charset="0"/>
                <a:ea typeface="Calibri" panose="020F0502020204030204" pitchFamily="34" charset="0"/>
              </a:rPr>
              <a:t>Alpes</a:t>
            </a:r>
            <a:r>
              <a:rPr lang="en-US" dirty="0">
                <a:solidFill>
                  <a:srgbClr val="262626"/>
                </a:solidFill>
                <a:latin typeface="Arial" panose="020B0604020202020204" pitchFamily="34" charset="0"/>
                <a:ea typeface="Calibri" panose="020F0502020204030204" pitchFamily="34" charset="0"/>
              </a:rPr>
              <a:t> Côte d’Azur); 2nd airport of France in </a:t>
            </a:r>
            <a:r>
              <a:rPr lang="en-US" dirty="0" smtClean="0">
                <a:solidFill>
                  <a:srgbClr val="262626"/>
                </a:solidFill>
                <a:latin typeface="Arial" panose="020B0604020202020204" pitchFamily="34" charset="0"/>
                <a:ea typeface="Calibri" panose="020F0502020204030204" pitchFamily="34" charset="0"/>
              </a:rPr>
              <a:t>Nice</a:t>
            </a:r>
          </a:p>
          <a:p>
            <a:pPr marL="342900" lvl="0" indent="-342900" algn="just">
              <a:spcAft>
                <a:spcPts val="0"/>
              </a:spcAft>
              <a:buFont typeface="Wingdings" panose="05000000000000000000" pitchFamily="2" charset="2"/>
              <a:buChar char=""/>
              <a:tabLst>
                <a:tab pos="457200" algn="l"/>
              </a:tabLst>
            </a:pPr>
            <a:r>
              <a:rPr lang="en-US" dirty="0" smtClean="0">
                <a:solidFill>
                  <a:srgbClr val="262626"/>
                </a:solidFill>
                <a:latin typeface="Arial" panose="020B0604020202020204" pitchFamily="34" charset="0"/>
                <a:ea typeface="Calibri" panose="020F0502020204030204" pitchFamily="34" charset="0"/>
              </a:rPr>
              <a:t>Functional </a:t>
            </a:r>
            <a:r>
              <a:rPr lang="en-US" dirty="0">
                <a:solidFill>
                  <a:srgbClr val="262626"/>
                </a:solidFill>
                <a:latin typeface="Arial" panose="020B0604020202020204" pitchFamily="34" charset="0"/>
                <a:ea typeface="Calibri" panose="020F0502020204030204" pitchFamily="34" charset="0"/>
              </a:rPr>
              <a:t>link between </a:t>
            </a:r>
            <a:r>
              <a:rPr lang="en-US" b="1" dirty="0" smtClean="0">
                <a:solidFill>
                  <a:srgbClr val="262626"/>
                </a:solidFill>
                <a:latin typeface="Arial" panose="020B0604020202020204" pitchFamily="34" charset="0"/>
                <a:ea typeface="Calibri" panose="020F0502020204030204" pitchFamily="34" charset="0"/>
              </a:rPr>
              <a:t>the </a:t>
            </a:r>
            <a:r>
              <a:rPr lang="en-US" b="1" dirty="0">
                <a:solidFill>
                  <a:srgbClr val="262626"/>
                </a:solidFill>
                <a:latin typeface="Arial" panose="020B0604020202020204" pitchFamily="34" charset="0"/>
                <a:ea typeface="Calibri" panose="020F0502020204030204" pitchFamily="34" charset="0"/>
              </a:rPr>
              <a:t>value chain </a:t>
            </a:r>
            <a:r>
              <a:rPr lang="en-US" dirty="0">
                <a:solidFill>
                  <a:srgbClr val="262626"/>
                </a:solidFill>
                <a:latin typeface="Arial" panose="020B0604020202020204" pitchFamily="34" charset="0"/>
                <a:ea typeface="Calibri" panose="020F0502020204030204" pitchFamily="34" charset="0"/>
              </a:rPr>
              <a:t>(in particular for TIC) are entirely represented in PACA with a strong cooperation from the actors to address diverse markets </a:t>
            </a:r>
          </a:p>
          <a:p>
            <a:pPr marL="342900" lvl="0" indent="-342900" algn="just">
              <a:spcAft>
                <a:spcPts val="0"/>
              </a:spcAft>
              <a:buFont typeface="Wingdings" panose="05000000000000000000" pitchFamily="2" charset="2"/>
              <a:buChar char=""/>
              <a:tabLst>
                <a:tab pos="457200" algn="l"/>
              </a:tabLst>
            </a:pPr>
            <a:r>
              <a:rPr lang="en-US" b="1" dirty="0" smtClean="0">
                <a:solidFill>
                  <a:srgbClr val="262626"/>
                </a:solidFill>
                <a:latin typeface="Arial" panose="020B0604020202020204" pitchFamily="34" charset="0"/>
                <a:ea typeface="Calibri" panose="020F0502020204030204" pitchFamily="34" charset="0"/>
              </a:rPr>
              <a:t>Quality </a:t>
            </a:r>
            <a:r>
              <a:rPr lang="en-US" b="1" dirty="0">
                <a:solidFill>
                  <a:srgbClr val="262626"/>
                </a:solidFill>
                <a:latin typeface="Arial" panose="020B0604020202020204" pitchFamily="34" charset="0"/>
                <a:ea typeface="Calibri" panose="020F0502020204030204" pitchFamily="34" charset="0"/>
              </a:rPr>
              <a:t>of the services providers </a:t>
            </a:r>
          </a:p>
          <a:p>
            <a:pPr marL="342900" lvl="0" indent="-342900" algn="just">
              <a:spcAft>
                <a:spcPts val="0"/>
              </a:spcAft>
              <a:buFont typeface="Wingdings" panose="05000000000000000000" pitchFamily="2" charset="2"/>
              <a:buChar char=""/>
              <a:tabLst>
                <a:tab pos="457200" algn="l"/>
              </a:tabLst>
            </a:pPr>
            <a:r>
              <a:rPr lang="en-US" b="1" dirty="0" smtClean="0">
                <a:solidFill>
                  <a:srgbClr val="262626"/>
                </a:solidFill>
                <a:latin typeface="Arial" panose="020B0604020202020204" pitchFamily="34" charset="0"/>
                <a:ea typeface="Calibri" panose="020F0502020204030204" pitchFamily="34" charset="0"/>
              </a:rPr>
              <a:t>Environment </a:t>
            </a:r>
            <a:r>
              <a:rPr lang="en-US" b="1" dirty="0">
                <a:solidFill>
                  <a:srgbClr val="262626"/>
                </a:solidFill>
                <a:latin typeface="Arial" panose="020B0604020202020204" pitchFamily="34" charset="0"/>
                <a:ea typeface="Calibri" panose="020F0502020204030204" pitchFamily="34" charset="0"/>
              </a:rPr>
              <a:t>and excellent climate </a:t>
            </a:r>
            <a:r>
              <a:rPr lang="en-US" dirty="0" smtClean="0">
                <a:solidFill>
                  <a:srgbClr val="262626"/>
                </a:solidFill>
                <a:latin typeface="Arial" panose="020B0604020202020204" pitchFamily="34" charset="0"/>
                <a:ea typeface="Calibri" panose="020F0502020204030204" pitchFamily="34" charset="0"/>
              </a:rPr>
              <a:t>: </a:t>
            </a:r>
            <a:r>
              <a:rPr lang="en-US" b="1" dirty="0" smtClean="0">
                <a:solidFill>
                  <a:srgbClr val="262626"/>
                </a:solidFill>
                <a:latin typeface="Arial" panose="020B0604020202020204" pitchFamily="34" charset="0"/>
                <a:ea typeface="Calibri" panose="020F0502020204030204" pitchFamily="34" charset="0"/>
              </a:rPr>
              <a:t>2nd </a:t>
            </a:r>
            <a:r>
              <a:rPr lang="en-US" b="1" dirty="0">
                <a:solidFill>
                  <a:srgbClr val="262626"/>
                </a:solidFill>
                <a:latin typeface="Arial" panose="020B0604020202020204" pitchFamily="34" charset="0"/>
                <a:ea typeface="Calibri" panose="020F0502020204030204" pitchFamily="34" charset="0"/>
              </a:rPr>
              <a:t>region of France for shootings </a:t>
            </a:r>
          </a:p>
          <a:p>
            <a:pPr lvl="0" algn="just">
              <a:spcAft>
                <a:spcPts val="0"/>
              </a:spcAft>
              <a:tabLst>
                <a:tab pos="457200" algn="l"/>
              </a:tabLst>
            </a:pPr>
            <a:endParaRPr lang="fr-FR" dirty="0">
              <a:solidFill>
                <a:srgbClr val="262626"/>
              </a:solidFill>
              <a:latin typeface="Calibri" panose="020F0502020204030204" pitchFamily="34" charset="0"/>
              <a:ea typeface="Calibri" panose="020F0502020204030204" pitchFamily="34"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17877"/>
            <a:ext cx="5486400" cy="215889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0160" y="4819986"/>
            <a:ext cx="3617553" cy="2198166"/>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3224" y="4819279"/>
            <a:ext cx="3298624" cy="2311676"/>
          </a:xfrm>
          <a:prstGeom prst="rect">
            <a:avLst/>
          </a:prstGeom>
        </p:spPr>
      </p:pic>
    </p:spTree>
    <p:extLst>
      <p:ext uri="{BB962C8B-B14F-4D97-AF65-F5344CB8AC3E}">
        <p14:creationId xmlns:p14="http://schemas.microsoft.com/office/powerpoint/2010/main" val="263854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French </a:t>
            </a:r>
            <a:r>
              <a:rPr lang="fr-FR" dirty="0" smtClean="0"/>
              <a:t>Riviera </a:t>
            </a:r>
            <a:r>
              <a:rPr lang="fr-FR" dirty="0" err="1" smtClean="0"/>
              <a:t>Chamber</a:t>
            </a:r>
            <a:r>
              <a:rPr lang="fr-FR" dirty="0" smtClean="0"/>
              <a:t> of Commerce and </a:t>
            </a:r>
            <a:r>
              <a:rPr lang="fr-FR" dirty="0" err="1" smtClean="0"/>
              <a:t>Industry</a:t>
            </a:r>
            <a:r>
              <a:rPr lang="fr-FR" dirty="0" smtClean="0"/>
              <a:t> of Image &amp; </a:t>
            </a:r>
            <a:r>
              <a:rPr lang="fr-FR" dirty="0" err="1" smtClean="0"/>
              <a:t>Creativity</a:t>
            </a:r>
            <a:endParaRPr lang="fr-FR" dirty="0"/>
          </a:p>
        </p:txBody>
      </p:sp>
      <p:sp>
        <p:nvSpPr>
          <p:cNvPr id="3" name="Espace réservé du contenu 2"/>
          <p:cNvSpPr>
            <a:spLocks noGrp="1"/>
          </p:cNvSpPr>
          <p:nvPr>
            <p:ph idx="1"/>
          </p:nvPr>
        </p:nvSpPr>
        <p:spPr>
          <a:xfrm>
            <a:off x="838200" y="1483567"/>
            <a:ext cx="10515600" cy="1632968"/>
          </a:xfrm>
        </p:spPr>
        <p:txBody>
          <a:bodyPr/>
          <a:lstStyle/>
          <a:p>
            <a:pPr marL="0" indent="0">
              <a:buNone/>
            </a:pPr>
            <a:endParaRPr lang="fr-FR" dirty="0" smtClean="0"/>
          </a:p>
          <a:p>
            <a:pPr marL="0" indent="0">
              <a:buNone/>
            </a:pPr>
            <a:endParaRPr lang="fr-FR" dirty="0"/>
          </a:p>
          <a:p>
            <a:pPr marL="0" indent="0">
              <a:buNone/>
            </a:pPr>
            <a:endParaRPr lang="fr-FR" dirty="0"/>
          </a:p>
        </p:txBody>
      </p:sp>
      <p:sp>
        <p:nvSpPr>
          <p:cNvPr id="5" name="Rectangle 4"/>
          <p:cNvSpPr/>
          <p:nvPr/>
        </p:nvSpPr>
        <p:spPr>
          <a:xfrm>
            <a:off x="381137" y="1924655"/>
            <a:ext cx="11277875" cy="4401205"/>
          </a:xfrm>
          <a:prstGeom prst="rect">
            <a:avLst/>
          </a:prstGeom>
        </p:spPr>
        <p:txBody>
          <a:bodyPr wrap="square">
            <a:spAutoFit/>
          </a:bodyPr>
          <a:lstStyle/>
          <a:p>
            <a:r>
              <a:rPr lang="en-US" sz="2400" dirty="0">
                <a:sym typeface="Wingdings" panose="05000000000000000000" pitchFamily="2" charset="2"/>
              </a:rPr>
              <a:t>  </a:t>
            </a:r>
            <a:r>
              <a:rPr lang="en-US" sz="2400" b="1" dirty="0">
                <a:sym typeface="Wingdings" panose="05000000000000000000" pitchFamily="2" charset="2"/>
              </a:rPr>
              <a:t>CCINCA Identify this Industry as</a:t>
            </a:r>
            <a:r>
              <a:rPr lang="fr-FR" sz="2400" b="1" dirty="0"/>
              <a:t> high value </a:t>
            </a:r>
            <a:r>
              <a:rPr lang="fr-FR" sz="2400" b="1" dirty="0" err="1"/>
              <a:t>sector</a:t>
            </a:r>
            <a:r>
              <a:rPr lang="fr-FR" sz="2400" b="1" dirty="0"/>
              <a:t> </a:t>
            </a:r>
            <a:r>
              <a:rPr lang="fr-FR" sz="2400" dirty="0"/>
              <a:t>in </a:t>
            </a:r>
            <a:r>
              <a:rPr lang="fr-FR" sz="2400" dirty="0" err="1"/>
              <a:t>terms</a:t>
            </a:r>
            <a:r>
              <a:rPr lang="fr-FR" sz="2400" dirty="0"/>
              <a:t> of </a:t>
            </a:r>
            <a:r>
              <a:rPr lang="fr-FR" sz="2400" b="1" dirty="0" err="1"/>
              <a:t>economic</a:t>
            </a:r>
            <a:r>
              <a:rPr lang="fr-FR" sz="2400" b="1" dirty="0"/>
              <a:t> </a:t>
            </a:r>
            <a:r>
              <a:rPr lang="fr-FR" sz="2400" b="1" dirty="0" err="1"/>
              <a:t>growth</a:t>
            </a:r>
            <a:r>
              <a:rPr lang="fr-FR" sz="2400" b="1" dirty="0"/>
              <a:t> </a:t>
            </a:r>
            <a:r>
              <a:rPr lang="fr-FR" sz="2400" dirty="0"/>
              <a:t>and </a:t>
            </a:r>
            <a:r>
              <a:rPr lang="fr-FR" sz="2400" b="1" dirty="0" err="1"/>
              <a:t>employement</a:t>
            </a:r>
            <a:r>
              <a:rPr lang="fr-FR" sz="2400" dirty="0"/>
              <a:t>.  </a:t>
            </a:r>
          </a:p>
          <a:p>
            <a:endParaRPr lang="en-US" sz="2000" dirty="0" smtClean="0"/>
          </a:p>
          <a:p>
            <a:endParaRPr lang="en-US" sz="2000" dirty="0"/>
          </a:p>
          <a:p>
            <a:pPr marL="285750" indent="-285750">
              <a:buFont typeface="Wingdings" panose="05000000000000000000" pitchFamily="2" charset="2"/>
              <a:buChar char="à"/>
            </a:pPr>
            <a:r>
              <a:rPr lang="en-US" sz="2400" dirty="0" smtClean="0"/>
              <a:t>The </a:t>
            </a:r>
            <a:r>
              <a:rPr lang="en-US" sz="2400" b="1" dirty="0" smtClean="0"/>
              <a:t>Image Industry </a:t>
            </a:r>
            <a:r>
              <a:rPr lang="en-US" sz="2400" dirty="0" smtClean="0"/>
              <a:t>is a growing and it’s a </a:t>
            </a:r>
            <a:r>
              <a:rPr lang="en-US" sz="2400" b="1" dirty="0" smtClean="0"/>
              <a:t>diversified economy </a:t>
            </a:r>
            <a:r>
              <a:rPr lang="en-US" sz="2400" dirty="0" smtClean="0"/>
              <a:t>that reach different segments :</a:t>
            </a:r>
          </a:p>
          <a:p>
            <a:pPr marL="285750" indent="-285750">
              <a:buFont typeface="Wingdings" panose="05000000000000000000" pitchFamily="2" charset="2"/>
              <a:buChar char="à"/>
            </a:pPr>
            <a:endParaRPr lang="en-US" sz="2400" dirty="0"/>
          </a:p>
          <a:p>
            <a:pPr algn="ctr"/>
            <a:r>
              <a:rPr lang="en-US" sz="2400" b="1" dirty="0" smtClean="0"/>
              <a:t>audio-visual / cinema / animation / </a:t>
            </a:r>
            <a:r>
              <a:rPr lang="en-US" sz="2400" b="1" dirty="0"/>
              <a:t>digital </a:t>
            </a:r>
            <a:r>
              <a:rPr lang="en-US" sz="2400" b="1" dirty="0" smtClean="0"/>
              <a:t>communication / videogames / Media content </a:t>
            </a:r>
            <a:r>
              <a:rPr lang="en-US" sz="2400" b="1" dirty="0"/>
              <a:t>and </a:t>
            </a:r>
            <a:r>
              <a:rPr lang="en-US" sz="2400" b="1" dirty="0" smtClean="0"/>
              <a:t>services</a:t>
            </a:r>
          </a:p>
          <a:p>
            <a:endParaRPr lang="en-US" sz="2400" dirty="0" smtClean="0"/>
          </a:p>
          <a:p>
            <a:pPr marL="285750" indent="-285750">
              <a:buFont typeface="Wingdings" panose="05000000000000000000" pitchFamily="2" charset="2"/>
              <a:buChar char="à"/>
            </a:pPr>
            <a:r>
              <a:rPr lang="en-US" sz="2400" b="1" dirty="0" smtClean="0"/>
              <a:t>CCINCA</a:t>
            </a:r>
            <a:r>
              <a:rPr lang="en-US" sz="2400" dirty="0" smtClean="0"/>
              <a:t> </a:t>
            </a:r>
            <a:r>
              <a:rPr lang="en-US" sz="2400" b="1" dirty="0"/>
              <a:t>Initiate the creation </a:t>
            </a:r>
            <a:r>
              <a:rPr lang="en-US" sz="2400" dirty="0"/>
              <a:t>of the French R</a:t>
            </a:r>
            <a:r>
              <a:rPr lang="en-US" sz="2400" dirty="0">
                <a:sym typeface="Wingdings" panose="05000000000000000000" pitchFamily="2" charset="2"/>
              </a:rPr>
              <a:t>iviera Film Commission </a:t>
            </a:r>
            <a:r>
              <a:rPr lang="en-US" sz="2400" dirty="0"/>
              <a:t>in </a:t>
            </a:r>
            <a:r>
              <a:rPr lang="en-US" sz="2400" b="1" dirty="0"/>
              <a:t>1999 </a:t>
            </a:r>
          </a:p>
          <a:p>
            <a:endParaRPr lang="en-US" sz="2400" dirty="0">
              <a:sym typeface="Wingdings" panose="05000000000000000000" pitchFamily="2" charset="2"/>
            </a:endParaRPr>
          </a:p>
        </p:txBody>
      </p:sp>
    </p:spTree>
    <p:extLst>
      <p:ext uri="{BB962C8B-B14F-4D97-AF65-F5344CB8AC3E}">
        <p14:creationId xmlns:p14="http://schemas.microsoft.com/office/powerpoint/2010/main" val="1213614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Key Figures</a:t>
            </a:r>
            <a:endParaRPr lang="fr-FR" dirty="0"/>
          </a:p>
        </p:txBody>
      </p:sp>
      <p:sp>
        <p:nvSpPr>
          <p:cNvPr id="12" name="ZoneTexte 11"/>
          <p:cNvSpPr txBox="1"/>
          <p:nvPr/>
        </p:nvSpPr>
        <p:spPr>
          <a:xfrm>
            <a:off x="1228490" y="1634695"/>
            <a:ext cx="2744310" cy="2032754"/>
          </a:xfrm>
          <a:prstGeom prst="snipRoundRect">
            <a:avLst/>
          </a:prstGeom>
          <a:noFill/>
          <a:ln w="12700">
            <a:solidFill>
              <a:srgbClr val="002060"/>
            </a:solidFill>
            <a:prstDash val="dash"/>
          </a:ln>
          <a:scene3d>
            <a:camera prst="perspectiveHeroicExtremeRightFacing"/>
            <a:lightRig rig="threePt" dir="t"/>
          </a:scene3d>
        </p:spPr>
        <p:txBody>
          <a:bodyPr wrap="square" rtlCol="0">
            <a:spAutoFit/>
          </a:bodyPr>
          <a:lstStyle/>
          <a:p>
            <a:pPr algn="ctr"/>
            <a:r>
              <a:rPr lang="fr-FR" sz="2000" u="sng" cap="small" dirty="0" smtClean="0">
                <a:solidFill>
                  <a:schemeClr val="accent6">
                    <a:lumMod val="75000"/>
                  </a:schemeClr>
                </a:solidFill>
              </a:rPr>
              <a:t>Key Figures</a:t>
            </a:r>
            <a:endParaRPr lang="fr-FR" sz="2000" dirty="0">
              <a:solidFill>
                <a:schemeClr val="accent6">
                  <a:lumMod val="75000"/>
                </a:schemeClr>
              </a:solidFill>
            </a:endParaRPr>
          </a:p>
          <a:p>
            <a:endParaRPr lang="fr-FR" sz="2000" b="1" dirty="0">
              <a:solidFill>
                <a:schemeClr val="accent6">
                  <a:lumMod val="75000"/>
                </a:schemeClr>
              </a:solidFill>
            </a:endParaRPr>
          </a:p>
          <a:p>
            <a:r>
              <a:rPr lang="fr-FR" sz="2000" b="1" dirty="0">
                <a:solidFill>
                  <a:schemeClr val="accent6">
                    <a:lumMod val="75000"/>
                  </a:schemeClr>
                </a:solidFill>
              </a:rPr>
              <a:t>419</a:t>
            </a:r>
            <a:r>
              <a:rPr lang="fr-FR" sz="2000" dirty="0">
                <a:solidFill>
                  <a:schemeClr val="accent6">
                    <a:lumMod val="75000"/>
                  </a:schemeClr>
                </a:solidFill>
              </a:rPr>
              <a:t> </a:t>
            </a:r>
            <a:r>
              <a:rPr lang="fr-FR" sz="2000" dirty="0" err="1" smtClean="0">
                <a:solidFill>
                  <a:schemeClr val="accent6">
                    <a:lumMod val="75000"/>
                  </a:schemeClr>
                </a:solidFill>
              </a:rPr>
              <a:t>Companies</a:t>
            </a:r>
            <a:endParaRPr lang="fr-FR" sz="2000" dirty="0">
              <a:solidFill>
                <a:schemeClr val="accent6">
                  <a:lumMod val="75000"/>
                </a:schemeClr>
              </a:solidFill>
            </a:endParaRPr>
          </a:p>
          <a:p>
            <a:r>
              <a:rPr lang="fr-FR" sz="2000" b="1" dirty="0">
                <a:solidFill>
                  <a:schemeClr val="accent6">
                    <a:lumMod val="75000"/>
                  </a:schemeClr>
                </a:solidFill>
              </a:rPr>
              <a:t>1 400</a:t>
            </a:r>
            <a:r>
              <a:rPr lang="fr-FR" sz="2000" dirty="0">
                <a:solidFill>
                  <a:schemeClr val="accent6">
                    <a:lumMod val="75000"/>
                  </a:schemeClr>
                </a:solidFill>
              </a:rPr>
              <a:t> </a:t>
            </a:r>
            <a:r>
              <a:rPr lang="fr-FR" sz="2000" dirty="0" smtClean="0">
                <a:solidFill>
                  <a:schemeClr val="accent6">
                    <a:lumMod val="75000"/>
                  </a:schemeClr>
                </a:solidFill>
              </a:rPr>
              <a:t>jobs permanents </a:t>
            </a:r>
            <a:endParaRPr lang="fr-FR" sz="2000" b="1" dirty="0">
              <a:solidFill>
                <a:schemeClr val="accent6">
                  <a:lumMod val="75000"/>
                </a:schemeClr>
              </a:solidFill>
            </a:endParaRPr>
          </a:p>
          <a:p>
            <a:r>
              <a:rPr lang="fr-FR" sz="2000" b="1" dirty="0">
                <a:solidFill>
                  <a:schemeClr val="accent6">
                    <a:lumMod val="75000"/>
                  </a:schemeClr>
                </a:solidFill>
              </a:rPr>
              <a:t>231</a:t>
            </a:r>
            <a:r>
              <a:rPr lang="fr-FR" sz="2000" dirty="0">
                <a:solidFill>
                  <a:schemeClr val="accent6">
                    <a:lumMod val="75000"/>
                  </a:schemeClr>
                </a:solidFill>
              </a:rPr>
              <a:t> M€ </a:t>
            </a:r>
            <a:r>
              <a:rPr lang="fr-FR" sz="2000" dirty="0" smtClean="0">
                <a:solidFill>
                  <a:schemeClr val="accent6">
                    <a:lumMod val="75000"/>
                  </a:schemeClr>
                </a:solidFill>
              </a:rPr>
              <a:t>Turnover</a:t>
            </a:r>
            <a:r>
              <a:rPr lang="fr-FR" sz="2000" i="1" dirty="0" smtClean="0">
                <a:solidFill>
                  <a:schemeClr val="bg1"/>
                </a:solidFill>
              </a:rPr>
              <a:t>2012</a:t>
            </a:r>
            <a:endParaRPr lang="fr-FR" sz="2000" i="1" dirty="0">
              <a:solidFill>
                <a:schemeClr val="bg1"/>
              </a:solidFill>
            </a:endParaRPr>
          </a:p>
        </p:txBody>
      </p:sp>
      <p:sp>
        <p:nvSpPr>
          <p:cNvPr id="14" name="ZoneTexte 13"/>
          <p:cNvSpPr txBox="1"/>
          <p:nvPr/>
        </p:nvSpPr>
        <p:spPr>
          <a:xfrm>
            <a:off x="9856891" y="6581001"/>
            <a:ext cx="2593767" cy="276999"/>
          </a:xfrm>
          <a:prstGeom prst="rect">
            <a:avLst/>
          </a:prstGeom>
          <a:noFill/>
        </p:spPr>
        <p:txBody>
          <a:bodyPr wrap="square" rtlCol="0">
            <a:spAutoFit/>
          </a:bodyPr>
          <a:lstStyle/>
          <a:p>
            <a:r>
              <a:rPr lang="fr-FR" sz="1200" i="1" dirty="0"/>
              <a:t>Etude réalisé par  Sirius-CCI Juin 2013</a:t>
            </a:r>
          </a:p>
        </p:txBody>
      </p:sp>
      <p:pic>
        <p:nvPicPr>
          <p:cNvPr id="10" name="Image 9"/>
          <p:cNvPicPr>
            <a:picLocks noChangeAspect="1"/>
          </p:cNvPicPr>
          <p:nvPr/>
        </p:nvPicPr>
        <p:blipFill rotWithShape="1">
          <a:blip r:embed="rId3">
            <a:clrChange>
              <a:clrFrom>
                <a:srgbClr val="FFFFFF"/>
              </a:clrFrom>
              <a:clrTo>
                <a:srgbClr val="FFFFFF">
                  <a:alpha val="0"/>
                </a:srgbClr>
              </a:clrTo>
            </a:clrChange>
          </a:blip>
          <a:srcRect t="7865"/>
          <a:stretch/>
        </p:blipFill>
        <p:spPr>
          <a:xfrm>
            <a:off x="5300674" y="1349828"/>
            <a:ext cx="10174577" cy="5065974"/>
          </a:xfrm>
          <a:prstGeom prst="rect">
            <a:avLst/>
          </a:prstGeom>
          <a:ln>
            <a:solidFill>
              <a:schemeClr val="bg1"/>
            </a:solidFill>
          </a:ln>
        </p:spPr>
      </p:pic>
      <p:sp>
        <p:nvSpPr>
          <p:cNvPr id="15" name="ZoneTexte 14"/>
          <p:cNvSpPr txBox="1"/>
          <p:nvPr/>
        </p:nvSpPr>
        <p:spPr>
          <a:xfrm>
            <a:off x="6878" y="6592855"/>
            <a:ext cx="2593767" cy="246221"/>
          </a:xfrm>
          <a:prstGeom prst="rect">
            <a:avLst/>
          </a:prstGeom>
          <a:noFill/>
        </p:spPr>
        <p:txBody>
          <a:bodyPr wrap="square" rtlCol="0">
            <a:spAutoFit/>
          </a:bodyPr>
          <a:lstStyle/>
          <a:p>
            <a:r>
              <a:rPr lang="fr-FR" sz="1000" i="1" dirty="0" smtClean="0"/>
              <a:t>Source: Sirius-CCI Juin 2013</a:t>
            </a:r>
            <a:endParaRPr lang="fr-FR" sz="1000" i="1" dirty="0"/>
          </a:p>
        </p:txBody>
      </p:sp>
      <p:sp>
        <p:nvSpPr>
          <p:cNvPr id="4" name="Rectangle 3"/>
          <p:cNvSpPr/>
          <p:nvPr/>
        </p:nvSpPr>
        <p:spPr>
          <a:xfrm>
            <a:off x="837063" y="4513243"/>
            <a:ext cx="6096000" cy="1323439"/>
          </a:xfrm>
          <a:prstGeom prst="rect">
            <a:avLst/>
          </a:prstGeom>
        </p:spPr>
        <p:txBody>
          <a:bodyPr>
            <a:spAutoFit/>
          </a:bodyPr>
          <a:lstStyle/>
          <a:p>
            <a:r>
              <a:rPr lang="en-US" sz="2000" u="sng" cap="small" dirty="0">
                <a:solidFill>
                  <a:schemeClr val="accent6">
                    <a:lumMod val="75000"/>
                  </a:schemeClr>
                </a:solidFill>
              </a:rPr>
              <a:t>For Cinema only in 2015:</a:t>
            </a:r>
          </a:p>
          <a:p>
            <a:pPr indent="-285750">
              <a:buFont typeface="Wingdings" panose="05000000000000000000" pitchFamily="2" charset="2"/>
              <a:buChar char="à"/>
            </a:pPr>
            <a:r>
              <a:rPr lang="en-US" sz="2000" u="sng" cap="small" dirty="0" smtClean="0">
                <a:solidFill>
                  <a:schemeClr val="accent6">
                    <a:lumMod val="75000"/>
                  </a:schemeClr>
                </a:solidFill>
              </a:rPr>
              <a:t>2627 </a:t>
            </a:r>
            <a:r>
              <a:rPr lang="en-US" sz="2000" u="sng" cap="small" dirty="0">
                <a:solidFill>
                  <a:schemeClr val="accent6">
                    <a:lumMod val="75000"/>
                  </a:schemeClr>
                </a:solidFill>
              </a:rPr>
              <a:t>shooting days</a:t>
            </a:r>
          </a:p>
          <a:p>
            <a:pPr indent="-285750">
              <a:buFont typeface="Wingdings" panose="05000000000000000000" pitchFamily="2" charset="2"/>
              <a:buChar char="à"/>
            </a:pPr>
            <a:r>
              <a:rPr lang="en-US" sz="2000" u="sng" cap="small" dirty="0">
                <a:solidFill>
                  <a:schemeClr val="accent6">
                    <a:lumMod val="75000"/>
                  </a:schemeClr>
                </a:solidFill>
              </a:rPr>
              <a:t>37,809 nights </a:t>
            </a:r>
          </a:p>
          <a:p>
            <a:pPr indent="-285750">
              <a:buFont typeface="Wingdings" panose="05000000000000000000" pitchFamily="2" charset="2"/>
              <a:buChar char="à"/>
            </a:pPr>
            <a:r>
              <a:rPr lang="en-US" sz="2000" u="sng" cap="small" dirty="0">
                <a:solidFill>
                  <a:schemeClr val="accent6">
                    <a:lumMod val="75000"/>
                  </a:schemeClr>
                </a:solidFill>
              </a:rPr>
              <a:t>60,689,000€ in direct financial </a:t>
            </a:r>
            <a:r>
              <a:rPr lang="en-US" sz="2000" u="sng" cap="small" dirty="0" smtClean="0">
                <a:solidFill>
                  <a:schemeClr val="accent6">
                    <a:lumMod val="75000"/>
                  </a:schemeClr>
                </a:solidFill>
              </a:rPr>
              <a:t>spinoffs</a:t>
            </a:r>
            <a:endParaRPr lang="fr-FR" altLang="fr-FR" sz="2000" u="sng" cap="small" dirty="0">
              <a:solidFill>
                <a:schemeClr val="accent6">
                  <a:lumMod val="75000"/>
                </a:schemeClr>
              </a:solidFill>
            </a:endParaRPr>
          </a:p>
        </p:txBody>
      </p:sp>
    </p:spTree>
    <p:extLst>
      <p:ext uri="{BB962C8B-B14F-4D97-AF65-F5344CB8AC3E}">
        <p14:creationId xmlns:p14="http://schemas.microsoft.com/office/powerpoint/2010/main" val="869459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678309" y="0"/>
            <a:ext cx="9353526" cy="849087"/>
          </a:xfrm>
          <a:prstGeom prst="rect">
            <a:avLst/>
          </a:prstGeom>
        </p:spPr>
        <p:txBody>
          <a:bodyPr vert="horz" lIns="91440" tIns="45720" rIns="91440" bIns="45720" rtlCol="0" anchor="ctr">
            <a:normAutofit fontScale="85000" lnSpcReduction="10000"/>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marL="0" marR="0" lvl="0" indent="0" algn="l" defTabSz="457189"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effectLst/>
                <a:uLnTx/>
                <a:uFillTx/>
                <a:latin typeface="Calibri Light" panose="020F0302020204030204"/>
                <a:ea typeface="+mj-ea"/>
                <a:cs typeface="+mj-cs"/>
              </a:rPr>
              <a:t>2017 </a:t>
            </a:r>
            <a:r>
              <a:rPr kumimoji="0" lang="fr-FR" sz="4400" b="0" i="0" u="none" strike="noStrike" kern="1200" cap="none" spc="0" normalizeH="0" baseline="0" noProof="0" dirty="0" err="1" smtClean="0">
                <a:ln>
                  <a:noFill/>
                </a:ln>
                <a:effectLst/>
                <a:uLnTx/>
                <a:uFillTx/>
                <a:latin typeface="Calibri Light" panose="020F0302020204030204"/>
                <a:ea typeface="+mj-ea"/>
                <a:cs typeface="+mj-cs"/>
              </a:rPr>
              <a:t>Study</a:t>
            </a:r>
            <a:r>
              <a:rPr kumimoji="0" lang="fr-FR" sz="4400" b="0" i="0" u="none" strike="noStrike" kern="1200" cap="none" spc="0" normalizeH="0" baseline="0" noProof="0" dirty="0" smtClean="0">
                <a:ln>
                  <a:noFill/>
                </a:ln>
                <a:effectLst/>
                <a:uLnTx/>
                <a:uFillTx/>
                <a:latin typeface="Calibri Light" panose="020F0302020204030204"/>
                <a:ea typeface="+mj-ea"/>
                <a:cs typeface="+mj-cs"/>
              </a:rPr>
              <a:t> on </a:t>
            </a:r>
            <a:r>
              <a:rPr kumimoji="0" lang="fr-FR" sz="4400" b="0" i="0" u="none" strike="noStrike" kern="1200" cap="none" spc="0" normalizeH="0" baseline="0" noProof="0" dirty="0" err="1" smtClean="0">
                <a:ln>
                  <a:noFill/>
                </a:ln>
                <a:effectLst/>
                <a:uLnTx/>
                <a:uFillTx/>
                <a:latin typeface="Calibri Light" panose="020F0302020204030204"/>
                <a:ea typeface="+mj-ea"/>
                <a:cs typeface="+mj-cs"/>
              </a:rPr>
              <a:t>going</a:t>
            </a:r>
            <a:r>
              <a:rPr kumimoji="0" lang="fr-FR" sz="4400" b="0" i="0" u="none" strike="noStrike" kern="1200" cap="none" spc="0" normalizeH="0" baseline="0" noProof="0" dirty="0" smtClean="0">
                <a:ln>
                  <a:noFill/>
                </a:ln>
                <a:effectLst/>
                <a:uLnTx/>
                <a:uFillTx/>
                <a:latin typeface="Calibri Light" panose="020F0302020204030204"/>
                <a:ea typeface="+mj-ea"/>
                <a:cs typeface="+mj-cs"/>
              </a:rPr>
              <a:t>: </a:t>
            </a:r>
            <a:r>
              <a:rPr lang="fr-FR" dirty="0" err="1" smtClean="0">
                <a:latin typeface="Calibri Light" panose="020F0302020204030204"/>
              </a:rPr>
              <a:t>Mapping</a:t>
            </a:r>
            <a:r>
              <a:rPr lang="fr-FR" dirty="0" smtClean="0">
                <a:latin typeface="Calibri Light" panose="020F0302020204030204"/>
              </a:rPr>
              <a:t> of the </a:t>
            </a:r>
            <a:r>
              <a:rPr lang="fr-FR" dirty="0" err="1" smtClean="0">
                <a:latin typeface="Calibri Light" panose="020F0302020204030204"/>
              </a:rPr>
              <a:t>Industry</a:t>
            </a:r>
            <a:r>
              <a:rPr lang="fr-FR" dirty="0" smtClean="0">
                <a:latin typeface="Calibri Light" panose="020F0302020204030204"/>
              </a:rPr>
              <a:t> </a:t>
            </a:r>
            <a:endParaRPr kumimoji="0" lang="fr-FR" sz="4400" b="0" i="0" u="none" strike="noStrike" kern="1200" cap="none" spc="0" normalizeH="0" baseline="0" noProof="0" dirty="0" smtClean="0">
              <a:ln>
                <a:noFill/>
              </a:ln>
              <a:effectLst/>
              <a:uLnTx/>
              <a:uFillTx/>
              <a:latin typeface="Calibri Light" panose="020F0302020204030204"/>
            </a:endParaRPr>
          </a:p>
        </p:txBody>
      </p:sp>
      <p:sp>
        <p:nvSpPr>
          <p:cNvPr id="4" name="ZoneTexte 3"/>
          <p:cNvSpPr txBox="1"/>
          <p:nvPr/>
        </p:nvSpPr>
        <p:spPr>
          <a:xfrm>
            <a:off x="8942665" y="1560352"/>
            <a:ext cx="21783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white"/>
                </a:solidFill>
                <a:effectLst/>
                <a:uLnTx/>
                <a:uFillTx/>
                <a:latin typeface="Calibri" panose="020F0502020204030204"/>
                <a:ea typeface="+mn-ea"/>
                <a:cs typeface="+mn-cs"/>
              </a:rPr>
              <a:t>Résultats provisoires</a:t>
            </a:r>
          </a:p>
        </p:txBody>
      </p:sp>
      <p:sp>
        <p:nvSpPr>
          <p:cNvPr id="7" name="ZoneTexte 6"/>
          <p:cNvSpPr txBox="1"/>
          <p:nvPr/>
        </p:nvSpPr>
        <p:spPr>
          <a:xfrm>
            <a:off x="199749" y="1324235"/>
            <a:ext cx="4885368" cy="3046988"/>
          </a:xfrm>
          <a:prstGeom prst="rect">
            <a:avLst/>
          </a:prstGeom>
          <a:noFill/>
        </p:spPr>
        <p:txBody>
          <a:bodyPr wrap="square" rtlCol="0">
            <a:spAutoFit/>
          </a:bodyPr>
          <a:lstStyle/>
          <a:p>
            <a:r>
              <a:rPr lang="fr-FR" sz="2400" b="1" dirty="0" err="1" smtClean="0"/>
              <a:t>Companies</a:t>
            </a:r>
            <a:r>
              <a:rPr lang="fr-FR" sz="2400" b="1" dirty="0" smtClean="0"/>
              <a:t> </a:t>
            </a:r>
            <a:r>
              <a:rPr lang="fr-FR" sz="2400" b="1" dirty="0" err="1" smtClean="0"/>
              <a:t>declared</a:t>
            </a:r>
            <a:r>
              <a:rPr lang="fr-FR" sz="2400" b="1" dirty="0" smtClean="0"/>
              <a:t> to </a:t>
            </a:r>
            <a:r>
              <a:rPr lang="fr-FR" sz="2400" b="1" dirty="0" err="1" smtClean="0"/>
              <a:t>work</a:t>
            </a:r>
            <a:r>
              <a:rPr lang="fr-FR" sz="2400" b="1" dirty="0" smtClean="0"/>
              <a:t> as: </a:t>
            </a:r>
          </a:p>
          <a:p>
            <a:endParaRPr lang="fr-FR" sz="2400" b="1" dirty="0" smtClean="0"/>
          </a:p>
          <a:p>
            <a:pPr marL="285750" indent="-285750">
              <a:buFont typeface="Arial" panose="020B0604020202020204" pitchFamily="34" charset="0"/>
              <a:buChar char="•"/>
            </a:pPr>
            <a:r>
              <a:rPr lang="fr-FR" sz="2400" b="1" dirty="0" smtClean="0"/>
              <a:t>43% Content </a:t>
            </a:r>
            <a:r>
              <a:rPr lang="fr-FR" sz="2400" b="1" dirty="0" err="1" smtClean="0"/>
              <a:t>creators</a:t>
            </a:r>
            <a:endParaRPr lang="fr-FR" sz="2400" b="1" dirty="0" smtClean="0"/>
          </a:p>
          <a:p>
            <a:pPr marL="285750" indent="-285750">
              <a:buFont typeface="Arial" panose="020B0604020202020204" pitchFamily="34" charset="0"/>
              <a:buChar char="•"/>
            </a:pPr>
            <a:r>
              <a:rPr lang="fr-FR" sz="2400" b="1" dirty="0" smtClean="0"/>
              <a:t>37% </a:t>
            </a:r>
            <a:r>
              <a:rPr lang="fr-FR" sz="2400" b="1" dirty="0" err="1" smtClean="0"/>
              <a:t>technicians</a:t>
            </a:r>
            <a:r>
              <a:rPr lang="fr-FR" sz="2400" b="1" dirty="0" smtClean="0"/>
              <a:t> &amp; Services Provider</a:t>
            </a:r>
          </a:p>
          <a:p>
            <a:pPr marL="285750" indent="-285750">
              <a:buFont typeface="Arial" panose="020B0604020202020204" pitchFamily="34" charset="0"/>
              <a:buChar char="•"/>
            </a:pPr>
            <a:r>
              <a:rPr lang="fr-FR" sz="2400" b="1" dirty="0" smtClean="0"/>
              <a:t>14% Production</a:t>
            </a:r>
          </a:p>
          <a:p>
            <a:pPr marL="285750" indent="-285750">
              <a:buFont typeface="Arial" panose="020B0604020202020204" pitchFamily="34" charset="0"/>
              <a:buChar char="•"/>
            </a:pPr>
            <a:r>
              <a:rPr lang="fr-FR" sz="2400" b="1" dirty="0" smtClean="0"/>
              <a:t>6% Post production, </a:t>
            </a:r>
            <a:r>
              <a:rPr lang="fr-FR" sz="2400" b="1" dirty="0" err="1" smtClean="0"/>
              <a:t>Poduction</a:t>
            </a:r>
            <a:r>
              <a:rPr lang="fr-FR" sz="2400" b="1" dirty="0" smtClean="0"/>
              <a:t> </a:t>
            </a:r>
            <a:r>
              <a:rPr lang="fr-FR" sz="2400" b="1" dirty="0" err="1" smtClean="0"/>
              <a:t>Executive</a:t>
            </a:r>
            <a:r>
              <a:rPr lang="fr-FR" sz="2400" b="1" dirty="0" smtClean="0"/>
              <a:t>…</a:t>
            </a:r>
            <a:endParaRPr lang="fr-FR" sz="2400" b="1" dirty="0"/>
          </a:p>
        </p:txBody>
      </p:sp>
      <p:sp>
        <p:nvSpPr>
          <p:cNvPr id="8" name="ZoneTexte 7"/>
          <p:cNvSpPr txBox="1"/>
          <p:nvPr/>
        </p:nvSpPr>
        <p:spPr>
          <a:xfrm>
            <a:off x="678309" y="5703487"/>
            <a:ext cx="3519453" cy="369332"/>
          </a:xfrm>
          <a:prstGeom prst="rect">
            <a:avLst/>
          </a:prstGeom>
          <a:noFill/>
        </p:spPr>
        <p:txBody>
          <a:bodyPr wrap="square" rtlCol="0">
            <a:spAutoFit/>
          </a:bodyPr>
          <a:lstStyle/>
          <a:p>
            <a:r>
              <a:rPr lang="fr-FR" dirty="0" smtClean="0"/>
              <a:t>Not </a:t>
            </a:r>
            <a:r>
              <a:rPr lang="fr-FR" dirty="0" err="1" smtClean="0"/>
              <a:t>finalized</a:t>
            </a:r>
            <a:r>
              <a:rPr lang="fr-FR" dirty="0" smtClean="0"/>
              <a:t> </a:t>
            </a:r>
            <a:r>
              <a:rPr lang="fr-FR" dirty="0" err="1" smtClean="0"/>
              <a:t>results</a:t>
            </a:r>
            <a:endParaRPr lang="fr-FR" dirty="0"/>
          </a:p>
        </p:txBody>
      </p:sp>
      <p:sp>
        <p:nvSpPr>
          <p:cNvPr id="10" name="ZoneTexte 9"/>
          <p:cNvSpPr txBox="1"/>
          <p:nvPr/>
        </p:nvSpPr>
        <p:spPr>
          <a:xfrm>
            <a:off x="5355073" y="2640949"/>
            <a:ext cx="7032088" cy="4401205"/>
          </a:xfrm>
          <a:prstGeom prst="rect">
            <a:avLst/>
          </a:prstGeom>
          <a:noFill/>
        </p:spPr>
        <p:txBody>
          <a:bodyPr wrap="square" rtlCol="0">
            <a:spAutoFit/>
          </a:bodyPr>
          <a:lstStyle/>
          <a:p>
            <a:r>
              <a:rPr lang="fr-FR" sz="2800" b="1" dirty="0" err="1" smtClean="0"/>
              <a:t>What</a:t>
            </a:r>
            <a:r>
              <a:rPr lang="fr-FR" sz="2800" b="1" dirty="0" smtClean="0"/>
              <a:t> </a:t>
            </a:r>
            <a:r>
              <a:rPr lang="fr-FR" sz="2800" b="1" dirty="0" err="1" smtClean="0"/>
              <a:t>they</a:t>
            </a:r>
            <a:r>
              <a:rPr lang="fr-FR" sz="2800" b="1" dirty="0" smtClean="0"/>
              <a:t> </a:t>
            </a:r>
            <a:r>
              <a:rPr lang="fr-FR" sz="2800" b="1" dirty="0" err="1" smtClean="0"/>
              <a:t>need</a:t>
            </a:r>
            <a:r>
              <a:rPr lang="fr-FR" sz="2800" b="1" dirty="0" smtClean="0"/>
              <a:t> </a:t>
            </a:r>
            <a:r>
              <a:rPr lang="fr-FR" sz="2800" b="1" dirty="0" err="1" smtClean="0"/>
              <a:t>from</a:t>
            </a:r>
            <a:r>
              <a:rPr lang="fr-FR" sz="2800" b="1" dirty="0" smtClean="0"/>
              <a:t> the CCINCA &amp; </a:t>
            </a:r>
            <a:r>
              <a:rPr lang="fr-FR" sz="2800" b="1" dirty="0" err="1" smtClean="0"/>
              <a:t>Accompanying</a:t>
            </a:r>
            <a:r>
              <a:rPr lang="fr-FR" sz="2800" b="1" dirty="0" smtClean="0"/>
              <a:t> Institutions:</a:t>
            </a:r>
          </a:p>
          <a:p>
            <a:endParaRPr lang="fr-FR" sz="2800" dirty="0" smtClean="0"/>
          </a:p>
          <a:p>
            <a:r>
              <a:rPr lang="fr-FR" sz="2800" b="1" dirty="0" smtClean="0"/>
              <a:t>1st: To </a:t>
            </a:r>
            <a:r>
              <a:rPr lang="fr-FR" sz="2800" b="1" dirty="0" err="1" smtClean="0"/>
              <a:t>be</a:t>
            </a:r>
            <a:r>
              <a:rPr lang="fr-FR" sz="2800" b="1" dirty="0" smtClean="0"/>
              <a:t> </a:t>
            </a:r>
            <a:r>
              <a:rPr lang="fr-FR" sz="2800" b="1" dirty="0" err="1" smtClean="0"/>
              <a:t>networked</a:t>
            </a:r>
            <a:endParaRPr lang="fr-FR" sz="2800" b="1" dirty="0" smtClean="0"/>
          </a:p>
          <a:p>
            <a:r>
              <a:rPr lang="fr-FR" sz="2800" b="1" dirty="0" smtClean="0"/>
              <a:t>2</a:t>
            </a:r>
            <a:r>
              <a:rPr lang="fr-FR" sz="2800" b="1" baseline="30000" dirty="0" smtClean="0"/>
              <a:t>nd</a:t>
            </a:r>
            <a:r>
              <a:rPr lang="fr-FR" sz="2800" b="1" dirty="0" smtClean="0"/>
              <a:t>: </a:t>
            </a:r>
            <a:r>
              <a:rPr lang="fr-FR" sz="2800" dirty="0" err="1" smtClean="0"/>
              <a:t>Participate</a:t>
            </a:r>
            <a:r>
              <a:rPr lang="fr-FR" sz="2800" dirty="0" smtClean="0"/>
              <a:t> to </a:t>
            </a:r>
            <a:r>
              <a:rPr lang="fr-FR" sz="2800" b="1" dirty="0" err="1" smtClean="0"/>
              <a:t>professional</a:t>
            </a:r>
            <a:r>
              <a:rPr lang="fr-FR" sz="2800" b="1" dirty="0" smtClean="0"/>
              <a:t> Event, Trade </a:t>
            </a:r>
            <a:r>
              <a:rPr lang="fr-FR" sz="2800" b="1" dirty="0" err="1" smtClean="0"/>
              <a:t>fair</a:t>
            </a:r>
            <a:r>
              <a:rPr lang="fr-FR" sz="2800" b="1" dirty="0" smtClean="0"/>
              <a:t>, show case, </a:t>
            </a:r>
            <a:r>
              <a:rPr lang="fr-FR" sz="2800" b="1" dirty="0" err="1" smtClean="0"/>
              <a:t>BtoB</a:t>
            </a:r>
            <a:r>
              <a:rPr lang="fr-FR" sz="2800" b="1" dirty="0" smtClean="0"/>
              <a:t> national &amp; International</a:t>
            </a:r>
          </a:p>
          <a:p>
            <a:r>
              <a:rPr lang="fr-FR" sz="2800" b="1" dirty="0" smtClean="0"/>
              <a:t>3rd: </a:t>
            </a:r>
            <a:r>
              <a:rPr lang="fr-FR" sz="2800" b="1" dirty="0" err="1" smtClean="0"/>
              <a:t>Need</a:t>
            </a:r>
            <a:r>
              <a:rPr lang="fr-FR" sz="2800" b="1" dirty="0" smtClean="0"/>
              <a:t> to </a:t>
            </a:r>
            <a:r>
              <a:rPr lang="fr-FR" sz="2800" b="1" dirty="0" err="1" smtClean="0"/>
              <a:t>be</a:t>
            </a:r>
            <a:r>
              <a:rPr lang="fr-FR" sz="2800" b="1" dirty="0" smtClean="0"/>
              <a:t> </a:t>
            </a:r>
            <a:r>
              <a:rPr lang="fr-FR" sz="2800" b="1" dirty="0" err="1" smtClean="0"/>
              <a:t>promoted</a:t>
            </a:r>
            <a:r>
              <a:rPr lang="fr-FR" sz="2800" b="1" dirty="0" smtClean="0"/>
              <a:t> </a:t>
            </a:r>
            <a:r>
              <a:rPr lang="fr-FR" sz="2800" dirty="0" smtClean="0"/>
              <a:t>and </a:t>
            </a:r>
            <a:r>
              <a:rPr lang="fr-FR" sz="2800" b="1" dirty="0" err="1" smtClean="0"/>
              <a:t>get</a:t>
            </a:r>
            <a:r>
              <a:rPr lang="fr-FR" sz="2800" b="1" dirty="0" smtClean="0"/>
              <a:t> Information</a:t>
            </a:r>
          </a:p>
          <a:p>
            <a:r>
              <a:rPr lang="fr-FR" sz="2800" b="1" dirty="0" smtClean="0"/>
              <a:t>4th : </a:t>
            </a:r>
            <a:r>
              <a:rPr lang="fr-FR" sz="2800" b="1" dirty="0" err="1" smtClean="0"/>
              <a:t>Conferences</a:t>
            </a:r>
            <a:r>
              <a:rPr lang="fr-FR" sz="2800" dirty="0" smtClean="0"/>
              <a:t>, </a:t>
            </a:r>
            <a:r>
              <a:rPr lang="fr-FR" sz="2800" b="1" dirty="0" smtClean="0"/>
              <a:t>Workshop, Training</a:t>
            </a:r>
          </a:p>
          <a:p>
            <a:endParaRPr lang="fr-FR" sz="2800" dirty="0"/>
          </a:p>
        </p:txBody>
      </p:sp>
      <p:cxnSp>
        <p:nvCxnSpPr>
          <p:cNvPr id="14" name="Connecteur droit 13"/>
          <p:cNvCxnSpPr/>
          <p:nvPr/>
        </p:nvCxnSpPr>
        <p:spPr>
          <a:xfrm>
            <a:off x="5249577" y="2808990"/>
            <a:ext cx="26314" cy="39371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144725" y="1486722"/>
            <a:ext cx="2400" cy="27234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849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GOAL : </a:t>
            </a:r>
            <a:r>
              <a:rPr lang="fr-FR" i="1" dirty="0">
                <a:latin typeface="Calibri" panose="020F0502020204030204"/>
              </a:rPr>
              <a:t>To </a:t>
            </a:r>
            <a:r>
              <a:rPr lang="fr-FR" i="1" dirty="0" err="1">
                <a:latin typeface="Calibri" panose="020F0502020204030204"/>
              </a:rPr>
              <a:t>be</a:t>
            </a:r>
            <a:r>
              <a:rPr lang="fr-FR" i="1" dirty="0">
                <a:latin typeface="Calibri" panose="020F0502020204030204"/>
              </a:rPr>
              <a:t> The French Riviera Image &amp; </a:t>
            </a:r>
            <a:r>
              <a:rPr lang="fr-FR" i="1" dirty="0" err="1">
                <a:latin typeface="Calibri" panose="020F0502020204030204"/>
              </a:rPr>
              <a:t>Creative</a:t>
            </a:r>
            <a:r>
              <a:rPr lang="fr-FR" i="1" dirty="0">
                <a:latin typeface="Calibri" panose="020F0502020204030204"/>
              </a:rPr>
              <a:t> </a:t>
            </a:r>
            <a:r>
              <a:rPr lang="fr-FR" i="1" dirty="0" err="1">
                <a:latin typeface="Calibri" panose="020F0502020204030204"/>
              </a:rPr>
              <a:t>Industry</a:t>
            </a:r>
            <a:r>
              <a:rPr lang="fr-FR" i="1" dirty="0">
                <a:latin typeface="Calibri" panose="020F0502020204030204"/>
              </a:rPr>
              <a:t> </a:t>
            </a:r>
            <a:r>
              <a:rPr lang="fr-FR" i="1" dirty="0" err="1">
                <a:latin typeface="Calibri" panose="020F0502020204030204"/>
              </a:rPr>
              <a:t>Facilitator</a:t>
            </a:r>
            <a:endParaRPr lang="fr-FR" dirty="0"/>
          </a:p>
        </p:txBody>
      </p:sp>
      <p:sp>
        <p:nvSpPr>
          <p:cNvPr id="15" name="ZoneTexte 14"/>
          <p:cNvSpPr txBox="1"/>
          <p:nvPr/>
        </p:nvSpPr>
        <p:spPr>
          <a:xfrm>
            <a:off x="6878" y="6592855"/>
            <a:ext cx="2593767" cy="246221"/>
          </a:xfrm>
          <a:prstGeom prst="rect">
            <a:avLst/>
          </a:prstGeom>
          <a:noFill/>
        </p:spPr>
        <p:txBody>
          <a:bodyPr wrap="square" rtlCol="0">
            <a:spAutoFit/>
          </a:bodyPr>
          <a:lstStyle/>
          <a:p>
            <a:r>
              <a:rPr lang="fr-FR" sz="1000" i="1" dirty="0" smtClean="0"/>
              <a:t>Source: Sirius-CCI Juin 2013</a:t>
            </a:r>
            <a:endParaRPr lang="fr-FR" sz="1000" i="1" dirty="0"/>
          </a:p>
        </p:txBody>
      </p:sp>
      <p:sp>
        <p:nvSpPr>
          <p:cNvPr id="4" name="ZoneTexte 3"/>
          <p:cNvSpPr txBox="1"/>
          <p:nvPr/>
        </p:nvSpPr>
        <p:spPr>
          <a:xfrm>
            <a:off x="342378" y="2197192"/>
            <a:ext cx="10485697" cy="954107"/>
          </a:xfrm>
          <a:prstGeom prst="rect">
            <a:avLst/>
          </a:prstGeom>
          <a:noFill/>
        </p:spPr>
        <p:txBody>
          <a:bodyPr wrap="square" rtlCol="0">
            <a:spAutoFit/>
          </a:bodyPr>
          <a:lstStyle/>
          <a:p>
            <a:r>
              <a:rPr lang="fr-FR" sz="2800" dirty="0" smtClean="0">
                <a:sym typeface="Wingdings" panose="05000000000000000000" pitchFamily="2" charset="2"/>
              </a:rPr>
              <a:t> </a:t>
            </a:r>
            <a:r>
              <a:rPr lang="fr-FR" sz="2800" dirty="0" err="1" smtClean="0">
                <a:sym typeface="Wingdings" panose="05000000000000000000" pitchFamily="2" charset="2"/>
              </a:rPr>
              <a:t>Creating</a:t>
            </a:r>
            <a:r>
              <a:rPr lang="fr-FR" sz="2800" dirty="0" smtClean="0">
                <a:sym typeface="Wingdings" panose="05000000000000000000" pitchFamily="2" charset="2"/>
              </a:rPr>
              <a:t> the </a:t>
            </a:r>
            <a:r>
              <a:rPr lang="fr-FR" sz="2800" dirty="0" err="1" smtClean="0">
                <a:sym typeface="Wingdings" panose="05000000000000000000" pitchFamily="2" charset="2"/>
              </a:rPr>
              <a:t>link</a:t>
            </a:r>
            <a:r>
              <a:rPr lang="fr-FR" sz="2800" dirty="0" smtClean="0">
                <a:sym typeface="Wingdings" panose="05000000000000000000" pitchFamily="2" charset="2"/>
              </a:rPr>
              <a:t> </a:t>
            </a:r>
            <a:r>
              <a:rPr lang="fr-FR" sz="2800" dirty="0" err="1" smtClean="0">
                <a:sym typeface="Wingdings" panose="05000000000000000000" pitchFamily="2" charset="2"/>
              </a:rPr>
              <a:t>between</a:t>
            </a:r>
            <a:r>
              <a:rPr lang="fr-FR" sz="2800" dirty="0" smtClean="0">
                <a:sym typeface="Wingdings" panose="05000000000000000000" pitchFamily="2" charset="2"/>
              </a:rPr>
              <a:t> all the institutions </a:t>
            </a:r>
            <a:r>
              <a:rPr lang="fr-FR" sz="2800" dirty="0" err="1" smtClean="0">
                <a:sym typeface="Wingdings" panose="05000000000000000000" pitchFamily="2" charset="2"/>
              </a:rPr>
              <a:t>that</a:t>
            </a:r>
            <a:r>
              <a:rPr lang="fr-FR" sz="2800" dirty="0" smtClean="0">
                <a:sym typeface="Wingdings" panose="05000000000000000000" pitchFamily="2" charset="2"/>
              </a:rPr>
              <a:t> are </a:t>
            </a:r>
            <a:r>
              <a:rPr lang="fr-FR" sz="2800" dirty="0" err="1" smtClean="0">
                <a:sym typeface="Wingdings" panose="05000000000000000000" pitchFamily="2" charset="2"/>
              </a:rPr>
              <a:t>working</a:t>
            </a:r>
            <a:r>
              <a:rPr lang="fr-FR" sz="2800" dirty="0" smtClean="0">
                <a:sym typeface="Wingdings" panose="05000000000000000000" pitchFamily="2" charset="2"/>
              </a:rPr>
              <a:t> on </a:t>
            </a:r>
            <a:r>
              <a:rPr lang="fr-FR" sz="2800" dirty="0" err="1" smtClean="0">
                <a:sym typeface="Wingdings" panose="05000000000000000000" pitchFamily="2" charset="2"/>
              </a:rPr>
              <a:t>favor</a:t>
            </a:r>
            <a:r>
              <a:rPr lang="fr-FR" sz="2800" dirty="0" smtClean="0">
                <a:sym typeface="Wingdings" panose="05000000000000000000" pitchFamily="2" charset="2"/>
              </a:rPr>
              <a:t> of Image &amp; </a:t>
            </a:r>
            <a:r>
              <a:rPr lang="fr-FR" sz="2800" dirty="0" err="1" smtClean="0">
                <a:sym typeface="Wingdings" panose="05000000000000000000" pitchFamily="2" charset="2"/>
              </a:rPr>
              <a:t>Cerativity</a:t>
            </a:r>
            <a:r>
              <a:rPr lang="fr-FR" sz="2800" dirty="0" smtClean="0">
                <a:sym typeface="Wingdings" panose="05000000000000000000" pitchFamily="2" charset="2"/>
              </a:rPr>
              <a:t> Industries </a:t>
            </a:r>
            <a:r>
              <a:rPr lang="fr-FR" sz="2800" dirty="0" err="1" smtClean="0">
                <a:sym typeface="Wingdings" panose="05000000000000000000" pitchFamily="2" charset="2"/>
              </a:rPr>
              <a:t>such</a:t>
            </a:r>
            <a:r>
              <a:rPr lang="fr-FR" sz="2800" dirty="0" smtClean="0">
                <a:sym typeface="Wingdings" panose="05000000000000000000" pitchFamily="2" charset="2"/>
              </a:rPr>
              <a:t> as: </a:t>
            </a:r>
            <a:endParaRPr lang="fr-FR" sz="2800" dirty="0"/>
          </a:p>
        </p:txBody>
      </p:sp>
      <p:pic>
        <p:nvPicPr>
          <p:cNvPr id="8" name="Imag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6293" y="3630215"/>
            <a:ext cx="4566836" cy="800406"/>
          </a:xfrm>
          <a:prstGeom prst="rect">
            <a:avLst/>
          </a:prstGeom>
        </p:spPr>
      </p:pic>
      <p:pic>
        <p:nvPicPr>
          <p:cNvPr id="9" name="Image 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3691" y="3835528"/>
            <a:ext cx="1215776" cy="412608"/>
          </a:xfrm>
          <a:prstGeom prst="rect">
            <a:avLst/>
          </a:prstGeom>
        </p:spPr>
      </p:pic>
      <p:pic>
        <p:nvPicPr>
          <p:cNvPr id="10" name="Image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31229" y="3618562"/>
            <a:ext cx="779722" cy="768476"/>
          </a:xfrm>
          <a:prstGeom prst="rect">
            <a:avLst/>
          </a:prstGeom>
        </p:spPr>
      </p:pic>
      <p:pic>
        <p:nvPicPr>
          <p:cNvPr id="11" name="Image 1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1171" y="3574263"/>
            <a:ext cx="1012792" cy="1012792"/>
          </a:xfrm>
          <a:prstGeom prst="rect">
            <a:avLst/>
          </a:prstGeom>
        </p:spPr>
      </p:pic>
      <p:pic>
        <p:nvPicPr>
          <p:cNvPr id="12" name="Imag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8368" y="3848697"/>
            <a:ext cx="781879" cy="349054"/>
          </a:xfrm>
          <a:prstGeom prst="rect">
            <a:avLst/>
          </a:prstGeom>
        </p:spPr>
      </p:pic>
      <p:pic>
        <p:nvPicPr>
          <p:cNvPr id="13" name="Image 1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390" y="3592885"/>
            <a:ext cx="1657329" cy="713240"/>
          </a:xfrm>
          <a:prstGeom prst="rect">
            <a:avLst/>
          </a:prstGeom>
        </p:spPr>
      </p:pic>
      <p:pic>
        <p:nvPicPr>
          <p:cNvPr id="16" name="Image 15"/>
          <p:cNvPicPr>
            <a:picLocks noChangeAspect="1"/>
          </p:cNvPicPr>
          <p:nvPr/>
        </p:nvPicPr>
        <p:blipFill>
          <a:blip r:embed="rId9"/>
          <a:stretch>
            <a:fillRect/>
          </a:stretch>
        </p:blipFill>
        <p:spPr>
          <a:xfrm>
            <a:off x="8102142" y="3924543"/>
            <a:ext cx="1816613" cy="234577"/>
          </a:xfrm>
          <a:prstGeom prst="rect">
            <a:avLst/>
          </a:prstGeom>
        </p:spPr>
      </p:pic>
      <p:pic>
        <p:nvPicPr>
          <p:cNvPr id="17" name="Image 16">
            <a:extLst>
              <a:ext uri="{FF2B5EF4-FFF2-40B4-BE49-F238E27FC236}">
                <a16:creationId xmlns:a16="http://schemas.microsoft.com/office/drawing/2014/main" id="{92099146-926F-489E-AD6C-B0316BE22021}"/>
              </a:ext>
            </a:extLst>
          </p:cNvPr>
          <p:cNvPicPr>
            <a:picLocks noChangeAspect="1"/>
          </p:cNvPicPr>
          <p:nvPr/>
        </p:nvPicPr>
        <p:blipFill>
          <a:blip r:embed="rId10"/>
          <a:stretch>
            <a:fillRect/>
          </a:stretch>
        </p:blipFill>
        <p:spPr>
          <a:xfrm>
            <a:off x="11591759" y="3778092"/>
            <a:ext cx="612221" cy="490264"/>
          </a:xfrm>
          <a:prstGeom prst="rect">
            <a:avLst/>
          </a:prstGeom>
        </p:spPr>
      </p:pic>
      <p:pic>
        <p:nvPicPr>
          <p:cNvPr id="22" name="Image 21">
            <a:extLst>
              <a:ext uri="{FF2B5EF4-FFF2-40B4-BE49-F238E27FC236}">
                <a16:creationId xmlns:a16="http://schemas.microsoft.com/office/drawing/2014/main" id="{0AC3A427-1AA2-4E5F-B596-F4C3C6EFD9C2}"/>
              </a:ext>
            </a:extLst>
          </p:cNvPr>
          <p:cNvPicPr>
            <a:picLocks noChangeAspect="1"/>
          </p:cNvPicPr>
          <p:nvPr/>
        </p:nvPicPr>
        <p:blipFill rotWithShape="1">
          <a:blip r:embed="rId11">
            <a:clrChange>
              <a:clrFrom>
                <a:srgbClr val="FFFFFF"/>
              </a:clrFrom>
              <a:clrTo>
                <a:srgbClr val="FFFFFF">
                  <a:alpha val="0"/>
                </a:srgbClr>
              </a:clrTo>
            </a:clrChange>
          </a:blip>
          <a:srcRect l="58027" t="57224"/>
          <a:stretch/>
        </p:blipFill>
        <p:spPr>
          <a:xfrm>
            <a:off x="5286564" y="4845377"/>
            <a:ext cx="2058913" cy="1437337"/>
          </a:xfrm>
          <a:prstGeom prst="rect">
            <a:avLst/>
          </a:prstGeom>
          <a:effectLst/>
        </p:spPr>
      </p:pic>
    </p:spTree>
    <p:extLst>
      <p:ext uri="{BB962C8B-B14F-4D97-AF65-F5344CB8AC3E}">
        <p14:creationId xmlns:p14="http://schemas.microsoft.com/office/powerpoint/2010/main" val="1480651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2 Best Initiatives for the </a:t>
            </a:r>
            <a:r>
              <a:rPr lang="fr-FR" dirty="0" err="1" smtClean="0"/>
              <a:t>Territory</a:t>
            </a:r>
            <a:endParaRPr lang="fr-FR" dirty="0"/>
          </a:p>
        </p:txBody>
      </p:sp>
      <p:sp>
        <p:nvSpPr>
          <p:cNvPr id="14" name="ZoneTexte 13"/>
          <p:cNvSpPr txBox="1"/>
          <p:nvPr/>
        </p:nvSpPr>
        <p:spPr>
          <a:xfrm>
            <a:off x="9856891" y="6581001"/>
            <a:ext cx="2593767" cy="276999"/>
          </a:xfrm>
          <a:prstGeom prst="rect">
            <a:avLst/>
          </a:prstGeom>
          <a:noFill/>
        </p:spPr>
        <p:txBody>
          <a:bodyPr wrap="square" rtlCol="0">
            <a:spAutoFit/>
          </a:bodyPr>
          <a:lstStyle/>
          <a:p>
            <a:r>
              <a:rPr lang="fr-FR" sz="1200" i="1" dirty="0"/>
              <a:t>Etude réalisé par  Sirius-CCI Juin 2013</a:t>
            </a:r>
          </a:p>
        </p:txBody>
      </p:sp>
      <p:sp>
        <p:nvSpPr>
          <p:cNvPr id="15" name="ZoneTexte 14"/>
          <p:cNvSpPr txBox="1"/>
          <p:nvPr/>
        </p:nvSpPr>
        <p:spPr>
          <a:xfrm>
            <a:off x="6878" y="6592855"/>
            <a:ext cx="2593767" cy="246221"/>
          </a:xfrm>
          <a:prstGeom prst="rect">
            <a:avLst/>
          </a:prstGeom>
          <a:noFill/>
        </p:spPr>
        <p:txBody>
          <a:bodyPr wrap="square" rtlCol="0">
            <a:spAutoFit/>
          </a:bodyPr>
          <a:lstStyle/>
          <a:p>
            <a:r>
              <a:rPr lang="fr-FR" sz="1000" i="1" dirty="0" smtClean="0"/>
              <a:t>Source: Sirius-CCI Juin 2013</a:t>
            </a:r>
            <a:endParaRPr lang="fr-FR" sz="1000" i="1" dirty="0"/>
          </a:p>
        </p:txBody>
      </p:sp>
      <p:sp>
        <p:nvSpPr>
          <p:cNvPr id="3" name="ZoneTexte 2"/>
          <p:cNvSpPr txBox="1"/>
          <p:nvPr/>
        </p:nvSpPr>
        <p:spPr>
          <a:xfrm>
            <a:off x="1" y="2101756"/>
            <a:ext cx="12303456" cy="3046988"/>
          </a:xfrm>
          <a:prstGeom prst="rect">
            <a:avLst/>
          </a:prstGeom>
          <a:noFill/>
        </p:spPr>
        <p:txBody>
          <a:bodyPr wrap="square" rtlCol="0">
            <a:spAutoFit/>
          </a:bodyPr>
          <a:lstStyle/>
          <a:p>
            <a:r>
              <a:rPr lang="fr-FR" sz="3200" b="1" dirty="0" smtClean="0"/>
              <a:t>Cannes Area</a:t>
            </a:r>
            <a:r>
              <a:rPr lang="fr-FR" sz="3200" dirty="0" smtClean="0"/>
              <a:t>: </a:t>
            </a:r>
            <a:r>
              <a:rPr lang="fr-FR" sz="3200" dirty="0" smtClean="0"/>
              <a:t>Cannes « On the Air » Technopole of Image and </a:t>
            </a:r>
            <a:r>
              <a:rPr lang="fr-FR" sz="3200" dirty="0" err="1" smtClean="0"/>
              <a:t>Creativity</a:t>
            </a:r>
            <a:endParaRPr lang="fr-FR" sz="3200" dirty="0" smtClean="0"/>
          </a:p>
          <a:p>
            <a:endParaRPr lang="fr-FR" sz="3200" dirty="0" smtClean="0"/>
          </a:p>
          <a:p>
            <a:endParaRPr lang="fr-FR" sz="3200" dirty="0"/>
          </a:p>
          <a:p>
            <a:endParaRPr lang="fr-FR" sz="3200" dirty="0" smtClean="0"/>
          </a:p>
          <a:p>
            <a:endParaRPr lang="fr-FR" sz="3200" dirty="0"/>
          </a:p>
          <a:p>
            <a:r>
              <a:rPr lang="fr-FR" sz="3200" b="1" dirty="0" smtClean="0"/>
              <a:t>Nice Area</a:t>
            </a:r>
            <a:r>
              <a:rPr lang="fr-FR" sz="3200" dirty="0" smtClean="0"/>
              <a:t>: </a:t>
            </a:r>
            <a:r>
              <a:rPr lang="fr-FR" sz="3200" dirty="0" smtClean="0"/>
              <a:t>Festival Biennal MOVIMENTA : Image, Art &amp; </a:t>
            </a:r>
            <a:r>
              <a:rPr lang="fr-FR" sz="3200" dirty="0" err="1" smtClean="0"/>
              <a:t>Technology</a:t>
            </a:r>
            <a:endParaRPr lang="fr-FR" sz="3200" dirty="0"/>
          </a:p>
        </p:txBody>
      </p:sp>
      <p:pic>
        <p:nvPicPr>
          <p:cNvPr id="6" name="Imag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3994" y="2740495"/>
            <a:ext cx="1638107" cy="1614480"/>
          </a:xfrm>
          <a:prstGeom prst="rect">
            <a:avLst/>
          </a:prstGeom>
        </p:spPr>
      </p:pic>
      <p:pic>
        <p:nvPicPr>
          <p:cNvPr id="7" name="Imag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06137" y="2599305"/>
            <a:ext cx="2127761" cy="2127761"/>
          </a:xfrm>
          <a:prstGeom prst="rect">
            <a:avLst/>
          </a:prstGeom>
        </p:spPr>
      </p:pic>
      <p:pic>
        <p:nvPicPr>
          <p:cNvPr id="8" name="Imag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9094" y="5196783"/>
            <a:ext cx="6041845" cy="1107670"/>
          </a:xfrm>
          <a:prstGeom prst="rect">
            <a:avLst/>
          </a:prstGeom>
        </p:spPr>
      </p:pic>
    </p:spTree>
    <p:extLst>
      <p:ext uri="{BB962C8B-B14F-4D97-AF65-F5344CB8AC3E}">
        <p14:creationId xmlns:p14="http://schemas.microsoft.com/office/powerpoint/2010/main" val="3960531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68069935"/>
              </p:ext>
            </p:extLst>
          </p:nvPr>
        </p:nvGraphicFramePr>
        <p:xfrm>
          <a:off x="1921236" y="1372480"/>
          <a:ext cx="7344816" cy="1676400"/>
        </p:xfrm>
        <a:graphic>
          <a:graphicData uri="http://schemas.openxmlformats.org/drawingml/2006/table">
            <a:tbl>
              <a:tblPr firstRow="1" bandRow="1">
                <a:tableStyleId>{5C22544A-7EE6-4342-B048-85BDC9FD1C3A}</a:tableStyleId>
              </a:tblPr>
              <a:tblGrid>
                <a:gridCol w="7344816">
                  <a:extLst>
                    <a:ext uri="{9D8B030D-6E8A-4147-A177-3AD203B41FA5}">
                      <a16:colId xmlns:a16="http://schemas.microsoft.com/office/drawing/2014/main" val="20000"/>
                    </a:ext>
                  </a:extLst>
                </a:gridCol>
              </a:tblGrid>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i="1" kern="1200" cap="all" dirty="0" smtClean="0">
                          <a:solidFill>
                            <a:schemeClr val="tx1"/>
                          </a:solidFill>
                          <a:latin typeface="+mn-lt"/>
                          <a:ea typeface="+mn-ea"/>
                          <a:cs typeface="+mn-cs"/>
                        </a:rPr>
                        <a:t>CANNES CITY</a:t>
                      </a:r>
                      <a:r>
                        <a:rPr lang="en-US" sz="4000" b="1" i="1" kern="1200" cap="all" baseline="0" dirty="0" smtClean="0">
                          <a:solidFill>
                            <a:schemeClr val="tx1"/>
                          </a:solidFill>
                          <a:latin typeface="+mn-lt"/>
                          <a:ea typeface="+mn-ea"/>
                          <a:cs typeface="+mn-cs"/>
                        </a:rPr>
                        <a:t> F</a:t>
                      </a:r>
                      <a:r>
                        <a:rPr lang="en-US" sz="4000" b="1" i="1" kern="1200" cap="all" dirty="0" smtClean="0">
                          <a:solidFill>
                            <a:schemeClr val="tx1"/>
                          </a:solidFill>
                          <a:latin typeface="+mn-lt"/>
                          <a:ea typeface="+mn-ea"/>
                          <a:cs typeface="+mn-cs"/>
                        </a:rPr>
                        <a:t>LAGSHIP PROJECT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i="1" kern="1200" cap="all" dirty="0" smtClean="0">
                        <a:solidFill>
                          <a:schemeClr val="tx1"/>
                        </a:solidFill>
                        <a:effectLst>
                          <a:outerShdw blurRad="38100" dist="38100" dir="2700000" algn="tl">
                            <a:srgbClr val="000000">
                              <a:alpha val="43137"/>
                            </a:srgbClr>
                          </a:outerShdw>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200" b="1" i="0" kern="1200" cap="all" dirty="0" smtClean="0">
                          <a:solidFill>
                            <a:schemeClr val="tx1"/>
                          </a:solidFill>
                          <a:effectLst>
                            <a:outerShdw blurRad="38100" dist="38100" dir="2700000" algn="tl">
                              <a:srgbClr val="000000">
                                <a:alpha val="43137"/>
                              </a:srgbClr>
                            </a:outerShdw>
                          </a:effectLst>
                          <a:latin typeface="+mn-lt"/>
                          <a:ea typeface="+mn-ea"/>
                          <a:cs typeface="+mn-cs"/>
                        </a:rPr>
                        <a:t>“CANNES ON AIR”</a:t>
                      </a:r>
                      <a:endParaRPr lang="fr-FR" sz="3200" b="1" i="0" kern="1200" cap="all" dirty="0" smtClean="0">
                        <a:solidFill>
                          <a:schemeClr val="tx1"/>
                        </a:solidFill>
                        <a:effectLst>
                          <a:outerShdw blurRad="38100" dist="38100" dir="2700000" algn="tl">
                            <a:srgbClr val="000000">
                              <a:alpha val="43137"/>
                            </a:srgbClr>
                          </a:outerShdw>
                        </a:effectLst>
                        <a:latin typeface="+mn-lt"/>
                        <a:ea typeface="+mn-ea"/>
                        <a:cs typeface="+mn-cs"/>
                      </a:endParaRPr>
                    </a:p>
                  </a:txBody>
                  <a:tcPr>
                    <a:solidFill>
                      <a:schemeClr val="bg1"/>
                    </a:solidFill>
                  </a:tcPr>
                </a:tc>
                <a:extLst>
                  <a:ext uri="{0D108BD9-81ED-4DB2-BD59-A6C34878D82A}">
                    <a16:rowId xmlns:a16="http://schemas.microsoft.com/office/drawing/2014/main" val="10000"/>
                  </a:ext>
                </a:extLst>
              </a:tr>
            </a:tbl>
          </a:graphicData>
        </a:graphic>
      </p:graphicFrame>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327" y="4641368"/>
            <a:ext cx="1489401" cy="1331951"/>
          </a:xfrm>
          <a:prstGeom prst="rect">
            <a:avLst/>
          </a:prstGeom>
        </p:spPr>
      </p:pic>
      <p:pic>
        <p:nvPicPr>
          <p:cNvPr id="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1" y="5007728"/>
            <a:ext cx="1147747" cy="71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 6"/>
          <p:cNvPicPr/>
          <p:nvPr/>
        </p:nvPicPr>
        <p:blipFill rotWithShape="1">
          <a:blip r:embed="rId5" cstate="print">
            <a:extLst>
              <a:ext uri="{28A0092B-C50C-407E-A947-70E740481C1C}">
                <a14:useLocalDpi xmlns:a14="http://schemas.microsoft.com/office/drawing/2010/main" val="0"/>
              </a:ext>
            </a:extLst>
          </a:blip>
          <a:srcRect l="30519" t="39716" r="32371" b="40020"/>
          <a:stretch/>
        </p:blipFill>
        <p:spPr bwMode="auto">
          <a:xfrm>
            <a:off x="3324728" y="5007729"/>
            <a:ext cx="987784" cy="737681"/>
          </a:xfrm>
          <a:prstGeom prst="rect">
            <a:avLst/>
          </a:prstGeom>
          <a:ln>
            <a:noFill/>
          </a:ln>
          <a:extLst>
            <a:ext uri="{53640926-AAD7-44D8-BBD7-CCE9431645EC}">
              <a14:shadowObscured xmlns:a14="http://schemas.microsoft.com/office/drawing/2010/main"/>
            </a:ext>
          </a:extLst>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0216" y="5066247"/>
            <a:ext cx="704714" cy="620643"/>
          </a:xfrm>
          <a:prstGeom prst="rect">
            <a:avLst/>
          </a:prstGeom>
        </p:spPr>
      </p:pic>
      <p:pic>
        <p:nvPicPr>
          <p:cNvPr id="9" name="Picture 2" descr="C:\Users\jbriot\AppData\Local\Microsoft\Windows\Temporary Internet Files\Content.Outlook\54NKJWR0\logo CCC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2305" y="5137478"/>
            <a:ext cx="1431439" cy="4560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2024" y="4653136"/>
            <a:ext cx="1241740" cy="1206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9979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2708</Words>
  <Application>Microsoft Office PowerPoint</Application>
  <PresentationFormat>Grand écran</PresentationFormat>
  <Paragraphs>343</Paragraphs>
  <Slides>24</Slides>
  <Notes>13</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24</vt:i4>
      </vt:variant>
    </vt:vector>
  </HeadingPairs>
  <TitlesOfParts>
    <vt:vector size="39" baseType="lpstr">
      <vt:lpstr>Agency FB</vt:lpstr>
      <vt:lpstr>Arial</vt:lpstr>
      <vt:lpstr>Book Antiqua</vt:lpstr>
      <vt:lpstr>Calibri</vt:lpstr>
      <vt:lpstr>Calibri (Corps)</vt:lpstr>
      <vt:lpstr>Calibri Light</vt:lpstr>
      <vt:lpstr>Century Gothic</vt:lpstr>
      <vt:lpstr>Corbel</vt:lpstr>
      <vt:lpstr>Gotham Light</vt:lpstr>
      <vt:lpstr>Helvetica</vt:lpstr>
      <vt:lpstr>Segoe UI</vt:lpstr>
      <vt:lpstr>Times New Roman</vt:lpstr>
      <vt:lpstr>Wingdings</vt:lpstr>
      <vt:lpstr>Thème Office</vt:lpstr>
      <vt:lpstr>1_Thème Office</vt:lpstr>
      <vt:lpstr>Présentation PowerPoint</vt:lpstr>
      <vt:lpstr>Julie GIORDANO</vt:lpstr>
      <vt:lpstr>Strength of the French Riviera Image &amp; Creativity Industry Ecosystem</vt:lpstr>
      <vt:lpstr>French Riviera Chamber of Commerce and Industry of Image &amp; Creativity</vt:lpstr>
      <vt:lpstr>Key Figures</vt:lpstr>
      <vt:lpstr>Présentation PowerPoint</vt:lpstr>
      <vt:lpstr>GOAL : To be The French Riviera Image &amp; Creative Industry Facilitator</vt:lpstr>
      <vt:lpstr>2 Best Initiatives for the Territory</vt:lpstr>
      <vt:lpstr>Présentation PowerPoint</vt:lpstr>
      <vt:lpstr>CONTEXT OF CANNES     </vt:lpstr>
      <vt:lpstr>PROJECT : « CANNES ON AIR »  </vt:lpstr>
      <vt:lpstr>UNIVERSITY CHALLENGES </vt:lpstr>
      <vt:lpstr>Présentation PowerPoint</vt:lpstr>
      <vt:lpstr>PROJECTS      </vt:lpstr>
      <vt:lpstr>Présentation PowerPoint</vt:lpstr>
      <vt:lpstr>Présentation PowerPoint</vt:lpstr>
      <vt:lpstr>Présentation PowerPoint</vt:lpstr>
      <vt:lpstr>Présentation PowerPoint</vt:lpstr>
      <vt:lpstr>Présentation PowerPoint</vt:lpstr>
      <vt:lpstr>FINANCING</vt:lpstr>
      <vt:lpstr>Présentation PowerPoint</vt:lpstr>
      <vt:lpstr>Présentation PowerPoint</vt:lpstr>
      <vt:lpstr>FRENCH RIVIERA : Action Plan </vt:lpstr>
      <vt:lpstr>Julie GIORDANO</vt:lpstr>
    </vt:vector>
  </TitlesOfParts>
  <Company>CCINCA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GIORDANO Julie</dc:creator>
  <cp:lastModifiedBy>GIORDANO Julie</cp:lastModifiedBy>
  <cp:revision>173</cp:revision>
  <cp:lastPrinted>2016-12-09T08:58:17Z</cp:lastPrinted>
  <dcterms:created xsi:type="dcterms:W3CDTF">2016-11-04T15:19:47Z</dcterms:created>
  <dcterms:modified xsi:type="dcterms:W3CDTF">2017-10-05T05:49:10Z</dcterms:modified>
</cp:coreProperties>
</file>