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34"/>
  </p:notesMasterIdLst>
  <p:sldIdLst>
    <p:sldId id="256" r:id="rId2"/>
    <p:sldId id="383" r:id="rId3"/>
    <p:sldId id="364" r:id="rId4"/>
    <p:sldId id="365" r:id="rId5"/>
    <p:sldId id="359" r:id="rId6"/>
    <p:sldId id="366" r:id="rId7"/>
    <p:sldId id="384" r:id="rId8"/>
    <p:sldId id="385" r:id="rId9"/>
    <p:sldId id="362" r:id="rId10"/>
    <p:sldId id="361" r:id="rId11"/>
    <p:sldId id="382" r:id="rId12"/>
    <p:sldId id="381" r:id="rId13"/>
    <p:sldId id="380" r:id="rId14"/>
    <p:sldId id="348" r:id="rId15"/>
    <p:sldId id="322" r:id="rId16"/>
    <p:sldId id="351" r:id="rId17"/>
    <p:sldId id="355" r:id="rId18"/>
    <p:sldId id="356" r:id="rId19"/>
    <p:sldId id="357" r:id="rId20"/>
    <p:sldId id="358" r:id="rId21"/>
    <p:sldId id="323" r:id="rId22"/>
    <p:sldId id="379" r:id="rId23"/>
    <p:sldId id="369" r:id="rId24"/>
    <p:sldId id="370" r:id="rId25"/>
    <p:sldId id="372" r:id="rId26"/>
    <p:sldId id="386" r:id="rId27"/>
    <p:sldId id="377" r:id="rId28"/>
    <p:sldId id="373" r:id="rId29"/>
    <p:sldId id="374" r:id="rId30"/>
    <p:sldId id="375" r:id="rId31"/>
    <p:sldId id="376" r:id="rId32"/>
    <p:sldId id="276" r:id="rId33"/>
  </p:sldIdLst>
  <p:sldSz cx="9144000" cy="6858000" type="screen4x3"/>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383" autoAdjust="0"/>
  </p:normalViewPr>
  <p:slideViewPr>
    <p:cSldViewPr>
      <p:cViewPr varScale="1">
        <p:scale>
          <a:sx n="103" d="100"/>
          <a:sy n="103" d="100"/>
        </p:scale>
        <p:origin x="-20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2B7078-0143-48CD-8027-28288BCC2EE3}"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ca-ES"/>
        </a:p>
      </dgm:t>
    </dgm:pt>
    <dgm:pt modelId="{5AA7C087-59FF-4697-8700-10A71E5EA1CB}">
      <dgm:prSet phldrT="[Texto]"/>
      <dgm:spPr/>
      <dgm:t>
        <a:bodyPr/>
        <a:lstStyle/>
        <a:p>
          <a:r>
            <a:rPr lang="ca-ES" dirty="0" smtClean="0"/>
            <a:t>31 </a:t>
          </a:r>
          <a:r>
            <a:rPr lang="ca-ES" dirty="0" err="1" smtClean="0"/>
            <a:t>Clusters</a:t>
          </a:r>
          <a:endParaRPr lang="ca-ES" dirty="0"/>
        </a:p>
      </dgm:t>
    </dgm:pt>
    <dgm:pt modelId="{F7315795-FD94-44BC-A6FF-9E100B71B1DD}" type="parTrans" cxnId="{37390189-557F-4998-B176-EE2CA1309B60}">
      <dgm:prSet/>
      <dgm:spPr/>
      <dgm:t>
        <a:bodyPr/>
        <a:lstStyle/>
        <a:p>
          <a:endParaRPr lang="ca-ES"/>
        </a:p>
      </dgm:t>
    </dgm:pt>
    <dgm:pt modelId="{C64D1A07-106C-42CD-A6B0-77815920AA1D}" type="sibTrans" cxnId="{37390189-557F-4998-B176-EE2CA1309B60}">
      <dgm:prSet/>
      <dgm:spPr/>
      <dgm:t>
        <a:bodyPr/>
        <a:lstStyle/>
        <a:p>
          <a:endParaRPr lang="ca-ES"/>
        </a:p>
      </dgm:t>
    </dgm:pt>
    <dgm:pt modelId="{C7297A4B-3054-4879-B70E-2AAAC2053057}">
      <dgm:prSet phldrT="[Texto]"/>
      <dgm:spPr/>
      <dgm:t>
        <a:bodyPr/>
        <a:lstStyle/>
        <a:p>
          <a:r>
            <a:rPr lang="ca-ES" dirty="0" err="1" smtClean="0"/>
            <a:t>More</a:t>
          </a:r>
          <a:r>
            <a:rPr lang="ca-ES" dirty="0" smtClean="0"/>
            <a:t> </a:t>
          </a:r>
          <a:r>
            <a:rPr lang="ca-ES" dirty="0" err="1" smtClean="0"/>
            <a:t>than</a:t>
          </a:r>
          <a:r>
            <a:rPr lang="ca-ES" dirty="0" smtClean="0"/>
            <a:t> 2.200 </a:t>
          </a:r>
          <a:r>
            <a:rPr lang="ca-ES" dirty="0" err="1" smtClean="0"/>
            <a:t>companies</a:t>
          </a:r>
          <a:endParaRPr lang="ca-ES" dirty="0"/>
        </a:p>
      </dgm:t>
    </dgm:pt>
    <dgm:pt modelId="{C1468648-06DE-46EE-82BA-EBD8EEC766EB}" type="parTrans" cxnId="{A876E880-E630-4641-BEEA-0BB738E764A2}">
      <dgm:prSet/>
      <dgm:spPr/>
      <dgm:t>
        <a:bodyPr/>
        <a:lstStyle/>
        <a:p>
          <a:endParaRPr lang="ca-ES"/>
        </a:p>
      </dgm:t>
    </dgm:pt>
    <dgm:pt modelId="{89C8A0EC-15ED-4688-8B60-783487DB1E41}" type="sibTrans" cxnId="{A876E880-E630-4641-BEEA-0BB738E764A2}">
      <dgm:prSet/>
      <dgm:spPr/>
      <dgm:t>
        <a:bodyPr/>
        <a:lstStyle/>
        <a:p>
          <a:endParaRPr lang="ca-ES"/>
        </a:p>
      </dgm:t>
    </dgm:pt>
    <dgm:pt modelId="{5C1064A7-098D-4FBD-A982-4F41D2A34B2D}">
      <dgm:prSet phldrT="[Texto]"/>
      <dgm:spPr/>
      <dgm:t>
        <a:bodyPr/>
        <a:lstStyle/>
        <a:p>
          <a:r>
            <a:rPr lang="ca-ES" smtClean="0"/>
            <a:t>Agregated turnover 70.000M€</a:t>
          </a:r>
          <a:endParaRPr lang="ca-ES" dirty="0"/>
        </a:p>
      </dgm:t>
    </dgm:pt>
    <dgm:pt modelId="{52C1C71B-1B17-4E39-9C0B-30B67DB56075}" type="parTrans" cxnId="{FBA61945-2232-4ADA-930D-1C42242CA41E}">
      <dgm:prSet/>
      <dgm:spPr/>
      <dgm:t>
        <a:bodyPr/>
        <a:lstStyle/>
        <a:p>
          <a:endParaRPr lang="ca-ES"/>
        </a:p>
      </dgm:t>
    </dgm:pt>
    <dgm:pt modelId="{98A44D56-8755-4564-9BC0-DC495B84E6E1}" type="sibTrans" cxnId="{FBA61945-2232-4ADA-930D-1C42242CA41E}">
      <dgm:prSet/>
      <dgm:spPr/>
      <dgm:t>
        <a:bodyPr/>
        <a:lstStyle/>
        <a:p>
          <a:endParaRPr lang="ca-ES"/>
        </a:p>
      </dgm:t>
    </dgm:pt>
    <dgm:pt modelId="{185786D1-6911-4215-AEEE-B6DEB0183FDC}">
      <dgm:prSet phldrT="[Texto]"/>
      <dgm:spPr/>
      <dgm:t>
        <a:bodyPr/>
        <a:lstStyle/>
        <a:p>
          <a:r>
            <a:rPr lang="ca-ES" smtClean="0"/>
            <a:t>29% Catalan GDP</a:t>
          </a:r>
          <a:endParaRPr lang="ca-ES" dirty="0"/>
        </a:p>
      </dgm:t>
    </dgm:pt>
    <dgm:pt modelId="{01B4D016-0ED3-4553-823D-9536D761F23F}" type="parTrans" cxnId="{8CFBCB1D-41B4-404E-86FF-55347498EE9D}">
      <dgm:prSet/>
      <dgm:spPr/>
      <dgm:t>
        <a:bodyPr/>
        <a:lstStyle/>
        <a:p>
          <a:endParaRPr lang="ca-ES"/>
        </a:p>
      </dgm:t>
    </dgm:pt>
    <dgm:pt modelId="{95FFA597-3F72-4351-AEAA-0035D1A8E0D2}" type="sibTrans" cxnId="{8CFBCB1D-41B4-404E-86FF-55347498EE9D}">
      <dgm:prSet/>
      <dgm:spPr/>
      <dgm:t>
        <a:bodyPr/>
        <a:lstStyle/>
        <a:p>
          <a:endParaRPr lang="ca-ES"/>
        </a:p>
      </dgm:t>
    </dgm:pt>
    <dgm:pt modelId="{73975F2D-9847-4429-8328-E694B6D2C01A}">
      <dgm:prSet phldrT="[Texto]"/>
      <dgm:spPr/>
      <dgm:t>
        <a:bodyPr/>
        <a:lstStyle/>
        <a:p>
          <a:r>
            <a:rPr lang="ca-ES" smtClean="0"/>
            <a:t>More than 250.000 workers in Clusters</a:t>
          </a:r>
          <a:endParaRPr lang="ca-ES" dirty="0"/>
        </a:p>
      </dgm:t>
    </dgm:pt>
    <dgm:pt modelId="{2990AB4F-CBE8-4665-9EA9-AE8147BFAA6B}" type="parTrans" cxnId="{2F37BA37-5B1C-429A-8C34-73227529FF6C}">
      <dgm:prSet/>
      <dgm:spPr/>
      <dgm:t>
        <a:bodyPr/>
        <a:lstStyle/>
        <a:p>
          <a:endParaRPr lang="ca-ES"/>
        </a:p>
      </dgm:t>
    </dgm:pt>
    <dgm:pt modelId="{61DB8135-3CA4-4F8D-8718-0C9CB797A942}" type="sibTrans" cxnId="{2F37BA37-5B1C-429A-8C34-73227529FF6C}">
      <dgm:prSet/>
      <dgm:spPr/>
      <dgm:t>
        <a:bodyPr/>
        <a:lstStyle/>
        <a:p>
          <a:endParaRPr lang="ca-ES"/>
        </a:p>
      </dgm:t>
    </dgm:pt>
    <dgm:pt modelId="{740D7614-4590-4A07-A2BE-03FECA565BE8}" type="pres">
      <dgm:prSet presAssocID="{E12B7078-0143-48CD-8027-28288BCC2EE3}" presName="linear" presStyleCnt="0">
        <dgm:presLayoutVars>
          <dgm:animLvl val="lvl"/>
          <dgm:resizeHandles val="exact"/>
        </dgm:presLayoutVars>
      </dgm:prSet>
      <dgm:spPr/>
      <dgm:t>
        <a:bodyPr/>
        <a:lstStyle/>
        <a:p>
          <a:endParaRPr lang="ca-ES"/>
        </a:p>
      </dgm:t>
    </dgm:pt>
    <dgm:pt modelId="{93A56E2F-B255-43C6-BDB0-C7CEE5853617}" type="pres">
      <dgm:prSet presAssocID="{5AA7C087-59FF-4697-8700-10A71E5EA1CB}" presName="parentText" presStyleLbl="node1" presStyleIdx="0" presStyleCnt="5">
        <dgm:presLayoutVars>
          <dgm:chMax val="0"/>
          <dgm:bulletEnabled val="1"/>
        </dgm:presLayoutVars>
      </dgm:prSet>
      <dgm:spPr/>
      <dgm:t>
        <a:bodyPr/>
        <a:lstStyle/>
        <a:p>
          <a:endParaRPr lang="ca-ES"/>
        </a:p>
      </dgm:t>
    </dgm:pt>
    <dgm:pt modelId="{4E5606CA-81BC-4874-9D10-054F6665C5A9}" type="pres">
      <dgm:prSet presAssocID="{C64D1A07-106C-42CD-A6B0-77815920AA1D}" presName="spacer" presStyleCnt="0"/>
      <dgm:spPr/>
    </dgm:pt>
    <dgm:pt modelId="{356D4AB9-A86A-4199-88FE-CED06ECD63D5}" type="pres">
      <dgm:prSet presAssocID="{C7297A4B-3054-4879-B70E-2AAAC2053057}" presName="parentText" presStyleLbl="node1" presStyleIdx="1" presStyleCnt="5">
        <dgm:presLayoutVars>
          <dgm:chMax val="0"/>
          <dgm:bulletEnabled val="1"/>
        </dgm:presLayoutVars>
      </dgm:prSet>
      <dgm:spPr/>
      <dgm:t>
        <a:bodyPr/>
        <a:lstStyle/>
        <a:p>
          <a:endParaRPr lang="ca-ES"/>
        </a:p>
      </dgm:t>
    </dgm:pt>
    <dgm:pt modelId="{0E9F1EAD-B846-4756-BF92-F4CC137D9CE3}" type="pres">
      <dgm:prSet presAssocID="{89C8A0EC-15ED-4688-8B60-783487DB1E41}" presName="spacer" presStyleCnt="0"/>
      <dgm:spPr/>
    </dgm:pt>
    <dgm:pt modelId="{8BC61E45-088E-4C93-875A-C68AAAC19FBF}" type="pres">
      <dgm:prSet presAssocID="{5C1064A7-098D-4FBD-A982-4F41D2A34B2D}" presName="parentText" presStyleLbl="node1" presStyleIdx="2" presStyleCnt="5">
        <dgm:presLayoutVars>
          <dgm:chMax val="0"/>
          <dgm:bulletEnabled val="1"/>
        </dgm:presLayoutVars>
      </dgm:prSet>
      <dgm:spPr/>
      <dgm:t>
        <a:bodyPr/>
        <a:lstStyle/>
        <a:p>
          <a:endParaRPr lang="ca-ES"/>
        </a:p>
      </dgm:t>
    </dgm:pt>
    <dgm:pt modelId="{2F793C9A-6961-4834-AD6C-6E1781E8C810}" type="pres">
      <dgm:prSet presAssocID="{98A44D56-8755-4564-9BC0-DC495B84E6E1}" presName="spacer" presStyleCnt="0"/>
      <dgm:spPr/>
    </dgm:pt>
    <dgm:pt modelId="{FF074C5B-798E-4C71-AD46-8BD1044703FB}" type="pres">
      <dgm:prSet presAssocID="{185786D1-6911-4215-AEEE-B6DEB0183FDC}" presName="parentText" presStyleLbl="node1" presStyleIdx="3" presStyleCnt="5">
        <dgm:presLayoutVars>
          <dgm:chMax val="0"/>
          <dgm:bulletEnabled val="1"/>
        </dgm:presLayoutVars>
      </dgm:prSet>
      <dgm:spPr/>
      <dgm:t>
        <a:bodyPr/>
        <a:lstStyle/>
        <a:p>
          <a:endParaRPr lang="ca-ES"/>
        </a:p>
      </dgm:t>
    </dgm:pt>
    <dgm:pt modelId="{D02F4574-18E6-4654-96D2-A314FEBE731E}" type="pres">
      <dgm:prSet presAssocID="{95FFA597-3F72-4351-AEAA-0035D1A8E0D2}" presName="spacer" presStyleCnt="0"/>
      <dgm:spPr/>
    </dgm:pt>
    <dgm:pt modelId="{4894A306-05C0-4DC0-BC2F-220A3AA283D1}" type="pres">
      <dgm:prSet presAssocID="{73975F2D-9847-4429-8328-E694B6D2C01A}" presName="parentText" presStyleLbl="node1" presStyleIdx="4" presStyleCnt="5">
        <dgm:presLayoutVars>
          <dgm:chMax val="0"/>
          <dgm:bulletEnabled val="1"/>
        </dgm:presLayoutVars>
      </dgm:prSet>
      <dgm:spPr/>
      <dgm:t>
        <a:bodyPr/>
        <a:lstStyle/>
        <a:p>
          <a:endParaRPr lang="ca-ES"/>
        </a:p>
      </dgm:t>
    </dgm:pt>
  </dgm:ptLst>
  <dgm:cxnLst>
    <dgm:cxn modelId="{2F37BA37-5B1C-429A-8C34-73227529FF6C}" srcId="{E12B7078-0143-48CD-8027-28288BCC2EE3}" destId="{73975F2D-9847-4429-8328-E694B6D2C01A}" srcOrd="4" destOrd="0" parTransId="{2990AB4F-CBE8-4665-9EA9-AE8147BFAA6B}" sibTransId="{61DB8135-3CA4-4F8D-8718-0C9CB797A942}"/>
    <dgm:cxn modelId="{4080F08A-E851-4137-BA8B-301BB37E4820}" type="presOf" srcId="{73975F2D-9847-4429-8328-E694B6D2C01A}" destId="{4894A306-05C0-4DC0-BC2F-220A3AA283D1}" srcOrd="0" destOrd="0" presId="urn:microsoft.com/office/officeart/2005/8/layout/vList2"/>
    <dgm:cxn modelId="{01049B04-BB0A-4983-A603-AE2AF9C78D94}" type="presOf" srcId="{185786D1-6911-4215-AEEE-B6DEB0183FDC}" destId="{FF074C5B-798E-4C71-AD46-8BD1044703FB}" srcOrd="0" destOrd="0" presId="urn:microsoft.com/office/officeart/2005/8/layout/vList2"/>
    <dgm:cxn modelId="{FBA61945-2232-4ADA-930D-1C42242CA41E}" srcId="{E12B7078-0143-48CD-8027-28288BCC2EE3}" destId="{5C1064A7-098D-4FBD-A982-4F41D2A34B2D}" srcOrd="2" destOrd="0" parTransId="{52C1C71B-1B17-4E39-9C0B-30B67DB56075}" sibTransId="{98A44D56-8755-4564-9BC0-DC495B84E6E1}"/>
    <dgm:cxn modelId="{37390189-557F-4998-B176-EE2CA1309B60}" srcId="{E12B7078-0143-48CD-8027-28288BCC2EE3}" destId="{5AA7C087-59FF-4697-8700-10A71E5EA1CB}" srcOrd="0" destOrd="0" parTransId="{F7315795-FD94-44BC-A6FF-9E100B71B1DD}" sibTransId="{C64D1A07-106C-42CD-A6B0-77815920AA1D}"/>
    <dgm:cxn modelId="{5839FB82-08E0-462A-8945-0A9A3E96A08C}" type="presOf" srcId="{5AA7C087-59FF-4697-8700-10A71E5EA1CB}" destId="{93A56E2F-B255-43C6-BDB0-C7CEE5853617}" srcOrd="0" destOrd="0" presId="urn:microsoft.com/office/officeart/2005/8/layout/vList2"/>
    <dgm:cxn modelId="{4C088EBA-A887-4BE9-AF85-B2408CBD1C17}" type="presOf" srcId="{5C1064A7-098D-4FBD-A982-4F41D2A34B2D}" destId="{8BC61E45-088E-4C93-875A-C68AAAC19FBF}" srcOrd="0" destOrd="0" presId="urn:microsoft.com/office/officeart/2005/8/layout/vList2"/>
    <dgm:cxn modelId="{8CFBCB1D-41B4-404E-86FF-55347498EE9D}" srcId="{E12B7078-0143-48CD-8027-28288BCC2EE3}" destId="{185786D1-6911-4215-AEEE-B6DEB0183FDC}" srcOrd="3" destOrd="0" parTransId="{01B4D016-0ED3-4553-823D-9536D761F23F}" sibTransId="{95FFA597-3F72-4351-AEAA-0035D1A8E0D2}"/>
    <dgm:cxn modelId="{350A0A5A-7B95-4E3D-B1F7-40D14160FBEC}" type="presOf" srcId="{C7297A4B-3054-4879-B70E-2AAAC2053057}" destId="{356D4AB9-A86A-4199-88FE-CED06ECD63D5}" srcOrd="0" destOrd="0" presId="urn:microsoft.com/office/officeart/2005/8/layout/vList2"/>
    <dgm:cxn modelId="{FEBAB98E-028C-432C-8204-715BADCCD5D4}" type="presOf" srcId="{E12B7078-0143-48CD-8027-28288BCC2EE3}" destId="{740D7614-4590-4A07-A2BE-03FECA565BE8}" srcOrd="0" destOrd="0" presId="urn:microsoft.com/office/officeart/2005/8/layout/vList2"/>
    <dgm:cxn modelId="{A876E880-E630-4641-BEEA-0BB738E764A2}" srcId="{E12B7078-0143-48CD-8027-28288BCC2EE3}" destId="{C7297A4B-3054-4879-B70E-2AAAC2053057}" srcOrd="1" destOrd="0" parTransId="{C1468648-06DE-46EE-82BA-EBD8EEC766EB}" sibTransId="{89C8A0EC-15ED-4688-8B60-783487DB1E41}"/>
    <dgm:cxn modelId="{AF8131AA-14EB-48B9-A948-4EEA55D496F2}" type="presParOf" srcId="{740D7614-4590-4A07-A2BE-03FECA565BE8}" destId="{93A56E2F-B255-43C6-BDB0-C7CEE5853617}" srcOrd="0" destOrd="0" presId="urn:microsoft.com/office/officeart/2005/8/layout/vList2"/>
    <dgm:cxn modelId="{918AAD3D-0074-430F-88FD-297C8FEC1BB0}" type="presParOf" srcId="{740D7614-4590-4A07-A2BE-03FECA565BE8}" destId="{4E5606CA-81BC-4874-9D10-054F6665C5A9}" srcOrd="1" destOrd="0" presId="urn:microsoft.com/office/officeart/2005/8/layout/vList2"/>
    <dgm:cxn modelId="{1D06C4F4-5B4A-4E05-B120-A40278538564}" type="presParOf" srcId="{740D7614-4590-4A07-A2BE-03FECA565BE8}" destId="{356D4AB9-A86A-4199-88FE-CED06ECD63D5}" srcOrd="2" destOrd="0" presId="urn:microsoft.com/office/officeart/2005/8/layout/vList2"/>
    <dgm:cxn modelId="{F62DEED6-D430-4978-B222-947E28AAFBE1}" type="presParOf" srcId="{740D7614-4590-4A07-A2BE-03FECA565BE8}" destId="{0E9F1EAD-B846-4756-BF92-F4CC137D9CE3}" srcOrd="3" destOrd="0" presId="urn:microsoft.com/office/officeart/2005/8/layout/vList2"/>
    <dgm:cxn modelId="{CA6A304F-522D-4031-AEC0-2E5B453CAAC0}" type="presParOf" srcId="{740D7614-4590-4A07-A2BE-03FECA565BE8}" destId="{8BC61E45-088E-4C93-875A-C68AAAC19FBF}" srcOrd="4" destOrd="0" presId="urn:microsoft.com/office/officeart/2005/8/layout/vList2"/>
    <dgm:cxn modelId="{0F6B3834-619B-4105-AD49-83E10F506874}" type="presParOf" srcId="{740D7614-4590-4A07-A2BE-03FECA565BE8}" destId="{2F793C9A-6961-4834-AD6C-6E1781E8C810}" srcOrd="5" destOrd="0" presId="urn:microsoft.com/office/officeart/2005/8/layout/vList2"/>
    <dgm:cxn modelId="{54E61692-3B73-482B-A5F9-E7FC441C4ACD}" type="presParOf" srcId="{740D7614-4590-4A07-A2BE-03FECA565BE8}" destId="{FF074C5B-798E-4C71-AD46-8BD1044703FB}" srcOrd="6" destOrd="0" presId="urn:microsoft.com/office/officeart/2005/8/layout/vList2"/>
    <dgm:cxn modelId="{70D77892-5357-40CA-877B-2CA58CBD2770}" type="presParOf" srcId="{740D7614-4590-4A07-A2BE-03FECA565BE8}" destId="{D02F4574-18E6-4654-96D2-A314FEBE731E}" srcOrd="7" destOrd="0" presId="urn:microsoft.com/office/officeart/2005/8/layout/vList2"/>
    <dgm:cxn modelId="{5032264B-007A-4B0D-B7C3-19DE1E8F5330}" type="presParOf" srcId="{740D7614-4590-4A07-A2BE-03FECA565BE8}" destId="{4894A306-05C0-4DC0-BC2F-220A3AA283D1}" srcOrd="8" destOrd="0" presId="urn:microsoft.com/office/officeart/2005/8/layout/vList2"/>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432C3A-5A10-4CA7-9C45-7ED13577A32A}"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ca-ES"/>
        </a:p>
      </dgm:t>
    </dgm:pt>
    <dgm:pt modelId="{13780521-7DDA-4DE3-8B3B-6A8D8FEBC6F3}">
      <dgm:prSet phldrT="[Texto]"/>
      <dgm:spPr/>
      <dgm:t>
        <a:bodyPr/>
        <a:lstStyle/>
        <a:p>
          <a:r>
            <a:rPr lang="ca-ES" dirty="0" smtClean="0"/>
            <a:t>AV </a:t>
          </a:r>
          <a:r>
            <a:rPr lang="ca-ES" dirty="0" err="1" smtClean="0"/>
            <a:t>traditional</a:t>
          </a:r>
          <a:r>
            <a:rPr lang="ca-ES" dirty="0" smtClean="0"/>
            <a:t> </a:t>
          </a:r>
          <a:r>
            <a:rPr lang="ca-ES" dirty="0" err="1" smtClean="0"/>
            <a:t>core</a:t>
          </a:r>
          <a:endParaRPr lang="ca-ES" dirty="0"/>
        </a:p>
      </dgm:t>
    </dgm:pt>
    <dgm:pt modelId="{9F96604D-A7D3-423B-BD8A-4F8B2D6EB6E9}" type="parTrans" cxnId="{32073F89-E2E6-43F4-BEDA-F09C9511A7C3}">
      <dgm:prSet/>
      <dgm:spPr/>
      <dgm:t>
        <a:bodyPr/>
        <a:lstStyle/>
        <a:p>
          <a:endParaRPr lang="ca-ES"/>
        </a:p>
      </dgm:t>
    </dgm:pt>
    <dgm:pt modelId="{0C125846-CEF0-4FF5-9175-C10D877CBDF4}" type="sibTrans" cxnId="{32073F89-E2E6-43F4-BEDA-F09C9511A7C3}">
      <dgm:prSet/>
      <dgm:spPr/>
      <dgm:t>
        <a:bodyPr/>
        <a:lstStyle/>
        <a:p>
          <a:endParaRPr lang="ca-ES"/>
        </a:p>
      </dgm:t>
    </dgm:pt>
    <dgm:pt modelId="{424BD020-96A7-441F-834F-DF39EA929AFE}">
      <dgm:prSet phldrT="[Texto]" custT="1"/>
      <dgm:spPr/>
      <dgm:t>
        <a:bodyPr/>
        <a:lstStyle/>
        <a:p>
          <a:r>
            <a:rPr lang="ca-ES" sz="1400" dirty="0" smtClean="0"/>
            <a:t>Digital Content</a:t>
          </a:r>
          <a:endParaRPr lang="ca-ES" sz="1400" dirty="0"/>
        </a:p>
      </dgm:t>
    </dgm:pt>
    <dgm:pt modelId="{3867090D-AD12-4E28-99D9-49AA8EAFE571}" type="parTrans" cxnId="{7F236519-61A7-4766-ABF8-5387DDBE9465}">
      <dgm:prSet/>
      <dgm:spPr/>
      <dgm:t>
        <a:bodyPr/>
        <a:lstStyle/>
        <a:p>
          <a:endParaRPr lang="ca-ES"/>
        </a:p>
      </dgm:t>
    </dgm:pt>
    <dgm:pt modelId="{AA15098B-C9B2-4ED9-B768-5681CAFD988C}" type="sibTrans" cxnId="{7F236519-61A7-4766-ABF8-5387DDBE9465}">
      <dgm:prSet/>
      <dgm:spPr/>
      <dgm:t>
        <a:bodyPr/>
        <a:lstStyle/>
        <a:p>
          <a:endParaRPr lang="ca-ES"/>
        </a:p>
      </dgm:t>
    </dgm:pt>
    <dgm:pt modelId="{79924356-DB45-44FC-8E16-9AF9384EA58C}">
      <dgm:prSet phldrT="[Texto]" custT="1"/>
      <dgm:spPr/>
      <dgm:t>
        <a:bodyPr/>
        <a:lstStyle/>
        <a:p>
          <a:r>
            <a:rPr lang="ca-ES" sz="1200" dirty="0" err="1" smtClean="0"/>
            <a:t>Creative</a:t>
          </a:r>
          <a:r>
            <a:rPr lang="ca-ES" sz="1200" dirty="0" smtClean="0"/>
            <a:t> Industries</a:t>
          </a:r>
          <a:endParaRPr lang="ca-ES" sz="1200" dirty="0"/>
        </a:p>
      </dgm:t>
    </dgm:pt>
    <dgm:pt modelId="{DAE584C0-EC26-4D07-8B04-8F3FFD7576DB}" type="parTrans" cxnId="{D18499CF-598C-4337-86B3-1C0299E09EF8}">
      <dgm:prSet/>
      <dgm:spPr/>
      <dgm:t>
        <a:bodyPr/>
        <a:lstStyle/>
        <a:p>
          <a:endParaRPr lang="ca-ES"/>
        </a:p>
      </dgm:t>
    </dgm:pt>
    <dgm:pt modelId="{A17F01E2-8E5A-466F-AD3C-0ED774E71A70}" type="sibTrans" cxnId="{D18499CF-598C-4337-86B3-1C0299E09EF8}">
      <dgm:prSet/>
      <dgm:spPr/>
      <dgm:t>
        <a:bodyPr/>
        <a:lstStyle/>
        <a:p>
          <a:endParaRPr lang="ca-ES"/>
        </a:p>
      </dgm:t>
    </dgm:pt>
    <dgm:pt modelId="{E85BE813-2E02-441A-AF95-1E28425C18AD}">
      <dgm:prSet phldrT="[Texto]" custT="1"/>
      <dgm:spPr/>
      <dgm:t>
        <a:bodyPr/>
        <a:lstStyle/>
        <a:p>
          <a:r>
            <a:rPr lang="ca-ES" sz="1400" dirty="0" smtClean="0"/>
            <a:t>Media</a:t>
          </a:r>
          <a:endParaRPr lang="ca-ES" sz="2200" dirty="0"/>
        </a:p>
      </dgm:t>
    </dgm:pt>
    <dgm:pt modelId="{44743FD9-5ADA-442B-9ABB-36893E1DBB16}" type="parTrans" cxnId="{DD6C0C48-5FE6-4B34-99E6-D347128435E8}">
      <dgm:prSet/>
      <dgm:spPr/>
      <dgm:t>
        <a:bodyPr/>
        <a:lstStyle/>
        <a:p>
          <a:endParaRPr lang="ca-ES"/>
        </a:p>
      </dgm:t>
    </dgm:pt>
    <dgm:pt modelId="{19FA7C5E-EE9A-4CCF-B79F-F84C2998AE2F}" type="sibTrans" cxnId="{DD6C0C48-5FE6-4B34-99E6-D347128435E8}">
      <dgm:prSet/>
      <dgm:spPr/>
      <dgm:t>
        <a:bodyPr/>
        <a:lstStyle/>
        <a:p>
          <a:endParaRPr lang="ca-ES"/>
        </a:p>
      </dgm:t>
    </dgm:pt>
    <dgm:pt modelId="{661799EF-475F-4EE8-B391-F15E1E2520CE}">
      <dgm:prSet phldrT="[Texto]" custT="1"/>
      <dgm:spPr/>
      <dgm:t>
        <a:bodyPr/>
        <a:lstStyle/>
        <a:p>
          <a:r>
            <a:rPr lang="ca-ES" sz="1400" dirty="0" err="1" smtClean="0"/>
            <a:t>Video</a:t>
          </a:r>
          <a:r>
            <a:rPr lang="ca-ES" sz="1400" dirty="0" smtClean="0"/>
            <a:t> games</a:t>
          </a:r>
          <a:endParaRPr lang="ca-ES" sz="2200" dirty="0"/>
        </a:p>
      </dgm:t>
    </dgm:pt>
    <dgm:pt modelId="{143D20EF-D425-403D-98CA-FE7EF5A71FB7}" type="parTrans" cxnId="{D27D210F-5644-41DC-A9E9-A04D91C9DED8}">
      <dgm:prSet/>
      <dgm:spPr/>
      <dgm:t>
        <a:bodyPr/>
        <a:lstStyle/>
        <a:p>
          <a:endParaRPr lang="ca-ES"/>
        </a:p>
      </dgm:t>
    </dgm:pt>
    <dgm:pt modelId="{22B134C9-D360-461A-B942-25E211FB0DE0}" type="sibTrans" cxnId="{D27D210F-5644-41DC-A9E9-A04D91C9DED8}">
      <dgm:prSet/>
      <dgm:spPr/>
      <dgm:t>
        <a:bodyPr/>
        <a:lstStyle/>
        <a:p>
          <a:endParaRPr lang="ca-ES"/>
        </a:p>
      </dgm:t>
    </dgm:pt>
    <dgm:pt modelId="{09F98EE9-784C-4F94-889F-527BDB02B2DE}">
      <dgm:prSet phldrT="[Texto]"/>
      <dgm:spPr/>
      <dgm:t>
        <a:bodyPr/>
        <a:lstStyle/>
        <a:p>
          <a:endParaRPr lang="ca-ES" dirty="0"/>
        </a:p>
      </dgm:t>
    </dgm:pt>
    <dgm:pt modelId="{6E61ACE8-AD8D-4902-BF43-D03F60647247}" type="parTrans" cxnId="{21A5782B-00EA-440D-B364-4FE87551A90C}">
      <dgm:prSet/>
      <dgm:spPr/>
      <dgm:t>
        <a:bodyPr/>
        <a:lstStyle/>
        <a:p>
          <a:endParaRPr lang="ca-ES"/>
        </a:p>
      </dgm:t>
    </dgm:pt>
    <dgm:pt modelId="{01402434-53B9-46FE-88EC-F38225738B5A}" type="sibTrans" cxnId="{21A5782B-00EA-440D-B364-4FE87551A90C}">
      <dgm:prSet/>
      <dgm:spPr/>
      <dgm:t>
        <a:bodyPr/>
        <a:lstStyle/>
        <a:p>
          <a:endParaRPr lang="ca-ES"/>
        </a:p>
      </dgm:t>
    </dgm:pt>
    <dgm:pt modelId="{181B3710-F8A3-4E04-BD2C-B461479D5412}" type="pres">
      <dgm:prSet presAssocID="{1F432C3A-5A10-4CA7-9C45-7ED13577A32A}" presName="Name0" presStyleCnt="0">
        <dgm:presLayoutVars>
          <dgm:chMax val="1"/>
          <dgm:dir/>
          <dgm:animLvl val="ctr"/>
          <dgm:resizeHandles val="exact"/>
        </dgm:presLayoutVars>
      </dgm:prSet>
      <dgm:spPr/>
      <dgm:t>
        <a:bodyPr/>
        <a:lstStyle/>
        <a:p>
          <a:endParaRPr lang="ca-ES"/>
        </a:p>
      </dgm:t>
    </dgm:pt>
    <dgm:pt modelId="{B2FA2540-717F-4516-9D78-7EB43D5CF098}" type="pres">
      <dgm:prSet presAssocID="{13780521-7DDA-4DE3-8B3B-6A8D8FEBC6F3}" presName="centerShape" presStyleLbl="node0" presStyleIdx="0" presStyleCnt="1" custScaleX="125753" custScaleY="126019"/>
      <dgm:spPr/>
      <dgm:t>
        <a:bodyPr/>
        <a:lstStyle/>
        <a:p>
          <a:endParaRPr lang="ca-ES"/>
        </a:p>
      </dgm:t>
    </dgm:pt>
    <dgm:pt modelId="{557AAE96-1E8C-43EF-91A1-F1D6B5D62AF5}" type="pres">
      <dgm:prSet presAssocID="{424BD020-96A7-441F-834F-DF39EA929AFE}" presName="node" presStyleLbl="node1" presStyleIdx="0" presStyleCnt="4">
        <dgm:presLayoutVars>
          <dgm:bulletEnabled val="1"/>
        </dgm:presLayoutVars>
      </dgm:prSet>
      <dgm:spPr/>
      <dgm:t>
        <a:bodyPr/>
        <a:lstStyle/>
        <a:p>
          <a:endParaRPr lang="ca-ES"/>
        </a:p>
      </dgm:t>
    </dgm:pt>
    <dgm:pt modelId="{FE8A1F90-D268-49DC-8682-7EFEF0C19A2C}" type="pres">
      <dgm:prSet presAssocID="{424BD020-96A7-441F-834F-DF39EA929AFE}" presName="dummy" presStyleCnt="0"/>
      <dgm:spPr/>
    </dgm:pt>
    <dgm:pt modelId="{7F15F97B-A5C2-41A4-B1AD-407B63DB36A3}" type="pres">
      <dgm:prSet presAssocID="{AA15098B-C9B2-4ED9-B768-5681CAFD988C}" presName="sibTrans" presStyleLbl="sibTrans2D1" presStyleIdx="0" presStyleCnt="4"/>
      <dgm:spPr/>
      <dgm:t>
        <a:bodyPr/>
        <a:lstStyle/>
        <a:p>
          <a:endParaRPr lang="ca-ES"/>
        </a:p>
      </dgm:t>
    </dgm:pt>
    <dgm:pt modelId="{D4497E57-1DEA-4C85-93DE-92BB959CF3A0}" type="pres">
      <dgm:prSet presAssocID="{79924356-DB45-44FC-8E16-9AF9384EA58C}" presName="node" presStyleLbl="node1" presStyleIdx="1" presStyleCnt="4">
        <dgm:presLayoutVars>
          <dgm:bulletEnabled val="1"/>
        </dgm:presLayoutVars>
      </dgm:prSet>
      <dgm:spPr/>
      <dgm:t>
        <a:bodyPr/>
        <a:lstStyle/>
        <a:p>
          <a:endParaRPr lang="ca-ES"/>
        </a:p>
      </dgm:t>
    </dgm:pt>
    <dgm:pt modelId="{38D50ADE-3938-4C85-B225-960A219CC5D8}" type="pres">
      <dgm:prSet presAssocID="{79924356-DB45-44FC-8E16-9AF9384EA58C}" presName="dummy" presStyleCnt="0"/>
      <dgm:spPr/>
    </dgm:pt>
    <dgm:pt modelId="{7CDFA2B3-4AE3-4A8C-B9AF-EB2347C73375}" type="pres">
      <dgm:prSet presAssocID="{A17F01E2-8E5A-466F-AD3C-0ED774E71A70}" presName="sibTrans" presStyleLbl="sibTrans2D1" presStyleIdx="1" presStyleCnt="4"/>
      <dgm:spPr/>
      <dgm:t>
        <a:bodyPr/>
        <a:lstStyle/>
        <a:p>
          <a:endParaRPr lang="ca-ES"/>
        </a:p>
      </dgm:t>
    </dgm:pt>
    <dgm:pt modelId="{BA3A9422-96A9-43FA-B86E-E05E4B2039E0}" type="pres">
      <dgm:prSet presAssocID="{E85BE813-2E02-441A-AF95-1E28425C18AD}" presName="node" presStyleLbl="node1" presStyleIdx="2" presStyleCnt="4">
        <dgm:presLayoutVars>
          <dgm:bulletEnabled val="1"/>
        </dgm:presLayoutVars>
      </dgm:prSet>
      <dgm:spPr/>
      <dgm:t>
        <a:bodyPr/>
        <a:lstStyle/>
        <a:p>
          <a:endParaRPr lang="ca-ES"/>
        </a:p>
      </dgm:t>
    </dgm:pt>
    <dgm:pt modelId="{F4F59D6C-31E9-4390-913A-4009430A38DB}" type="pres">
      <dgm:prSet presAssocID="{E85BE813-2E02-441A-AF95-1E28425C18AD}" presName="dummy" presStyleCnt="0"/>
      <dgm:spPr/>
    </dgm:pt>
    <dgm:pt modelId="{D3549BA3-0535-4518-AEDA-3FA922DE8F5B}" type="pres">
      <dgm:prSet presAssocID="{19FA7C5E-EE9A-4CCF-B79F-F84C2998AE2F}" presName="sibTrans" presStyleLbl="sibTrans2D1" presStyleIdx="2" presStyleCnt="4"/>
      <dgm:spPr/>
      <dgm:t>
        <a:bodyPr/>
        <a:lstStyle/>
        <a:p>
          <a:endParaRPr lang="ca-ES"/>
        </a:p>
      </dgm:t>
    </dgm:pt>
    <dgm:pt modelId="{B47DABFE-F956-4C22-BCEA-89D3E9382835}" type="pres">
      <dgm:prSet presAssocID="{661799EF-475F-4EE8-B391-F15E1E2520CE}" presName="node" presStyleLbl="node1" presStyleIdx="3" presStyleCnt="4">
        <dgm:presLayoutVars>
          <dgm:bulletEnabled val="1"/>
        </dgm:presLayoutVars>
      </dgm:prSet>
      <dgm:spPr/>
      <dgm:t>
        <a:bodyPr/>
        <a:lstStyle/>
        <a:p>
          <a:endParaRPr lang="ca-ES"/>
        </a:p>
      </dgm:t>
    </dgm:pt>
    <dgm:pt modelId="{90230EAF-B223-4787-800D-86AA190247D5}" type="pres">
      <dgm:prSet presAssocID="{661799EF-475F-4EE8-B391-F15E1E2520CE}" presName="dummy" presStyleCnt="0"/>
      <dgm:spPr/>
    </dgm:pt>
    <dgm:pt modelId="{05D6201A-A5F8-4FEE-9EA4-159087B296BA}" type="pres">
      <dgm:prSet presAssocID="{22B134C9-D360-461A-B942-25E211FB0DE0}" presName="sibTrans" presStyleLbl="sibTrans2D1" presStyleIdx="3" presStyleCnt="4"/>
      <dgm:spPr/>
      <dgm:t>
        <a:bodyPr/>
        <a:lstStyle/>
        <a:p>
          <a:endParaRPr lang="ca-ES"/>
        </a:p>
      </dgm:t>
    </dgm:pt>
  </dgm:ptLst>
  <dgm:cxnLst>
    <dgm:cxn modelId="{83448AEC-AA2B-4E0D-AD3C-BCAF47B1FD1D}" type="presOf" srcId="{E85BE813-2E02-441A-AF95-1E28425C18AD}" destId="{BA3A9422-96A9-43FA-B86E-E05E4B2039E0}" srcOrd="0" destOrd="0" presId="urn:microsoft.com/office/officeart/2005/8/layout/radial6"/>
    <dgm:cxn modelId="{D64371A6-FCA4-48E2-92FB-6C66341F5BD5}" type="presOf" srcId="{13780521-7DDA-4DE3-8B3B-6A8D8FEBC6F3}" destId="{B2FA2540-717F-4516-9D78-7EB43D5CF098}" srcOrd="0" destOrd="0" presId="urn:microsoft.com/office/officeart/2005/8/layout/radial6"/>
    <dgm:cxn modelId="{DD6C0C48-5FE6-4B34-99E6-D347128435E8}" srcId="{13780521-7DDA-4DE3-8B3B-6A8D8FEBC6F3}" destId="{E85BE813-2E02-441A-AF95-1E28425C18AD}" srcOrd="2" destOrd="0" parTransId="{44743FD9-5ADA-442B-9ABB-36893E1DBB16}" sibTransId="{19FA7C5E-EE9A-4CCF-B79F-F84C2998AE2F}"/>
    <dgm:cxn modelId="{D18499CF-598C-4337-86B3-1C0299E09EF8}" srcId="{13780521-7DDA-4DE3-8B3B-6A8D8FEBC6F3}" destId="{79924356-DB45-44FC-8E16-9AF9384EA58C}" srcOrd="1" destOrd="0" parTransId="{DAE584C0-EC26-4D07-8B04-8F3FFD7576DB}" sibTransId="{A17F01E2-8E5A-466F-AD3C-0ED774E71A70}"/>
    <dgm:cxn modelId="{D27D210F-5644-41DC-A9E9-A04D91C9DED8}" srcId="{13780521-7DDA-4DE3-8B3B-6A8D8FEBC6F3}" destId="{661799EF-475F-4EE8-B391-F15E1E2520CE}" srcOrd="3" destOrd="0" parTransId="{143D20EF-D425-403D-98CA-FE7EF5A71FB7}" sibTransId="{22B134C9-D360-461A-B942-25E211FB0DE0}"/>
    <dgm:cxn modelId="{D65F91DC-417A-4F64-BEAD-EB47E84359D5}" type="presOf" srcId="{1F432C3A-5A10-4CA7-9C45-7ED13577A32A}" destId="{181B3710-F8A3-4E04-BD2C-B461479D5412}" srcOrd="0" destOrd="0" presId="urn:microsoft.com/office/officeart/2005/8/layout/radial6"/>
    <dgm:cxn modelId="{E2EBE3B2-A70E-4B7D-9CBC-F7AAFCBC9432}" type="presOf" srcId="{19FA7C5E-EE9A-4CCF-B79F-F84C2998AE2F}" destId="{D3549BA3-0535-4518-AEDA-3FA922DE8F5B}" srcOrd="0" destOrd="0" presId="urn:microsoft.com/office/officeart/2005/8/layout/radial6"/>
    <dgm:cxn modelId="{44586649-D61E-429A-8158-85BB80AC4AD2}" type="presOf" srcId="{22B134C9-D360-461A-B942-25E211FB0DE0}" destId="{05D6201A-A5F8-4FEE-9EA4-159087B296BA}" srcOrd="0" destOrd="0" presId="urn:microsoft.com/office/officeart/2005/8/layout/radial6"/>
    <dgm:cxn modelId="{7F236519-61A7-4766-ABF8-5387DDBE9465}" srcId="{13780521-7DDA-4DE3-8B3B-6A8D8FEBC6F3}" destId="{424BD020-96A7-441F-834F-DF39EA929AFE}" srcOrd="0" destOrd="0" parTransId="{3867090D-AD12-4E28-99D9-49AA8EAFE571}" sibTransId="{AA15098B-C9B2-4ED9-B768-5681CAFD988C}"/>
    <dgm:cxn modelId="{742EB1D9-EFCE-49D0-87FB-91A7F032DB26}" type="presOf" srcId="{AA15098B-C9B2-4ED9-B768-5681CAFD988C}" destId="{7F15F97B-A5C2-41A4-B1AD-407B63DB36A3}" srcOrd="0" destOrd="0" presId="urn:microsoft.com/office/officeart/2005/8/layout/radial6"/>
    <dgm:cxn modelId="{32073F89-E2E6-43F4-BEDA-F09C9511A7C3}" srcId="{1F432C3A-5A10-4CA7-9C45-7ED13577A32A}" destId="{13780521-7DDA-4DE3-8B3B-6A8D8FEBC6F3}" srcOrd="0" destOrd="0" parTransId="{9F96604D-A7D3-423B-BD8A-4F8B2D6EB6E9}" sibTransId="{0C125846-CEF0-4FF5-9175-C10D877CBDF4}"/>
    <dgm:cxn modelId="{5EFB3C6D-250E-4056-84E2-FC2268FCDAFB}" type="presOf" srcId="{424BD020-96A7-441F-834F-DF39EA929AFE}" destId="{557AAE96-1E8C-43EF-91A1-F1D6B5D62AF5}" srcOrd="0" destOrd="0" presId="urn:microsoft.com/office/officeart/2005/8/layout/radial6"/>
    <dgm:cxn modelId="{21A5782B-00EA-440D-B364-4FE87551A90C}" srcId="{1F432C3A-5A10-4CA7-9C45-7ED13577A32A}" destId="{09F98EE9-784C-4F94-889F-527BDB02B2DE}" srcOrd="1" destOrd="0" parTransId="{6E61ACE8-AD8D-4902-BF43-D03F60647247}" sibTransId="{01402434-53B9-46FE-88EC-F38225738B5A}"/>
    <dgm:cxn modelId="{6C2B4482-DFAA-4701-8529-3B3798C0C1F3}" type="presOf" srcId="{79924356-DB45-44FC-8E16-9AF9384EA58C}" destId="{D4497E57-1DEA-4C85-93DE-92BB959CF3A0}" srcOrd="0" destOrd="0" presId="urn:microsoft.com/office/officeart/2005/8/layout/radial6"/>
    <dgm:cxn modelId="{0A7D40AC-8A15-4612-A4DB-BD1D2589BA6C}" type="presOf" srcId="{A17F01E2-8E5A-466F-AD3C-0ED774E71A70}" destId="{7CDFA2B3-4AE3-4A8C-B9AF-EB2347C73375}" srcOrd="0" destOrd="0" presId="urn:microsoft.com/office/officeart/2005/8/layout/radial6"/>
    <dgm:cxn modelId="{60E157CF-E074-4DD4-958A-AC934CAFAFEC}" type="presOf" srcId="{661799EF-475F-4EE8-B391-F15E1E2520CE}" destId="{B47DABFE-F956-4C22-BCEA-89D3E9382835}" srcOrd="0" destOrd="0" presId="urn:microsoft.com/office/officeart/2005/8/layout/radial6"/>
    <dgm:cxn modelId="{46FA83AF-085F-4700-A48D-16913F755200}" type="presParOf" srcId="{181B3710-F8A3-4E04-BD2C-B461479D5412}" destId="{B2FA2540-717F-4516-9D78-7EB43D5CF098}" srcOrd="0" destOrd="0" presId="urn:microsoft.com/office/officeart/2005/8/layout/radial6"/>
    <dgm:cxn modelId="{6D724451-7917-4189-A270-F41995C16421}" type="presParOf" srcId="{181B3710-F8A3-4E04-BD2C-B461479D5412}" destId="{557AAE96-1E8C-43EF-91A1-F1D6B5D62AF5}" srcOrd="1" destOrd="0" presId="urn:microsoft.com/office/officeart/2005/8/layout/radial6"/>
    <dgm:cxn modelId="{8571035B-5CC5-4B2A-A1CF-A593E8C85A03}" type="presParOf" srcId="{181B3710-F8A3-4E04-BD2C-B461479D5412}" destId="{FE8A1F90-D268-49DC-8682-7EFEF0C19A2C}" srcOrd="2" destOrd="0" presId="urn:microsoft.com/office/officeart/2005/8/layout/radial6"/>
    <dgm:cxn modelId="{3A5FCDF4-D093-4503-B2BB-16B3EF442DD7}" type="presParOf" srcId="{181B3710-F8A3-4E04-BD2C-B461479D5412}" destId="{7F15F97B-A5C2-41A4-B1AD-407B63DB36A3}" srcOrd="3" destOrd="0" presId="urn:microsoft.com/office/officeart/2005/8/layout/radial6"/>
    <dgm:cxn modelId="{9836055E-36EC-4EB6-A366-B63C9178C071}" type="presParOf" srcId="{181B3710-F8A3-4E04-BD2C-B461479D5412}" destId="{D4497E57-1DEA-4C85-93DE-92BB959CF3A0}" srcOrd="4" destOrd="0" presId="urn:microsoft.com/office/officeart/2005/8/layout/radial6"/>
    <dgm:cxn modelId="{2B9C805D-EF36-438B-9B76-797F12582D1B}" type="presParOf" srcId="{181B3710-F8A3-4E04-BD2C-B461479D5412}" destId="{38D50ADE-3938-4C85-B225-960A219CC5D8}" srcOrd="5" destOrd="0" presId="urn:microsoft.com/office/officeart/2005/8/layout/radial6"/>
    <dgm:cxn modelId="{3441ECE7-FB4E-4E36-A5F3-52C26A3E5E71}" type="presParOf" srcId="{181B3710-F8A3-4E04-BD2C-B461479D5412}" destId="{7CDFA2B3-4AE3-4A8C-B9AF-EB2347C73375}" srcOrd="6" destOrd="0" presId="urn:microsoft.com/office/officeart/2005/8/layout/radial6"/>
    <dgm:cxn modelId="{D84406F6-DC7E-4A73-B9BB-C3B48DCA1226}" type="presParOf" srcId="{181B3710-F8A3-4E04-BD2C-B461479D5412}" destId="{BA3A9422-96A9-43FA-B86E-E05E4B2039E0}" srcOrd="7" destOrd="0" presId="urn:microsoft.com/office/officeart/2005/8/layout/radial6"/>
    <dgm:cxn modelId="{98FCCD70-7B57-46BF-B327-5B4FCBA53C59}" type="presParOf" srcId="{181B3710-F8A3-4E04-BD2C-B461479D5412}" destId="{F4F59D6C-31E9-4390-913A-4009430A38DB}" srcOrd="8" destOrd="0" presId="urn:microsoft.com/office/officeart/2005/8/layout/radial6"/>
    <dgm:cxn modelId="{F493616D-31E6-406B-81D1-6F241A96E43D}" type="presParOf" srcId="{181B3710-F8A3-4E04-BD2C-B461479D5412}" destId="{D3549BA3-0535-4518-AEDA-3FA922DE8F5B}" srcOrd="9" destOrd="0" presId="urn:microsoft.com/office/officeart/2005/8/layout/radial6"/>
    <dgm:cxn modelId="{31E16D9E-5A3F-48CD-AB85-C735AEDC074D}" type="presParOf" srcId="{181B3710-F8A3-4E04-BD2C-B461479D5412}" destId="{B47DABFE-F956-4C22-BCEA-89D3E9382835}" srcOrd="10" destOrd="0" presId="urn:microsoft.com/office/officeart/2005/8/layout/radial6"/>
    <dgm:cxn modelId="{8B569A50-8B1C-47AB-A1CC-95F1A2152D15}" type="presParOf" srcId="{181B3710-F8A3-4E04-BD2C-B461479D5412}" destId="{90230EAF-B223-4787-800D-86AA190247D5}" srcOrd="11" destOrd="0" presId="urn:microsoft.com/office/officeart/2005/8/layout/radial6"/>
    <dgm:cxn modelId="{348C8D7A-66AB-4363-B6B2-1953F91D2803}" type="presParOf" srcId="{181B3710-F8A3-4E04-BD2C-B461479D5412}" destId="{05D6201A-A5F8-4FEE-9EA4-159087B296BA}"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0DD821-4753-484C-BC44-08309B62CED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a-ES"/>
        </a:p>
      </dgm:t>
    </dgm:pt>
    <dgm:pt modelId="{7EE7453E-0288-459C-9DFE-5D5579CBE56E}">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400" b="1" dirty="0" smtClean="0">
              <a:latin typeface="Calibri Light" panose="020F0302020204030204" pitchFamily="34" charset="0"/>
            </a:rPr>
            <a:t>PRODUCTION</a:t>
          </a:r>
          <a:endParaRPr lang="ca-ES" sz="1400" b="1" dirty="0">
            <a:latin typeface="Calibri Light" panose="020F0302020204030204" pitchFamily="34" charset="0"/>
          </a:endParaRPr>
        </a:p>
      </dgm:t>
    </dgm:pt>
    <dgm:pt modelId="{A9A5FB70-8244-4062-BBAF-BE7D1F6F91A3}" type="parTrans" cxnId="{90AF104C-DE0C-4330-B8EB-6A3236063C20}">
      <dgm:prSet/>
      <dgm:spPr/>
      <dgm:t>
        <a:bodyPr/>
        <a:lstStyle/>
        <a:p>
          <a:endParaRPr lang="ca-ES"/>
        </a:p>
      </dgm:t>
    </dgm:pt>
    <dgm:pt modelId="{B182F2C5-D968-4F03-91D1-D41BAB04EFBD}" type="sibTrans" cxnId="{90AF104C-DE0C-4330-B8EB-6A3236063C20}">
      <dgm:prSet/>
      <dgm:spPr/>
      <dgm:t>
        <a:bodyPr/>
        <a:lstStyle/>
        <a:p>
          <a:endParaRPr lang="ca-ES"/>
        </a:p>
      </dgm:t>
    </dgm:pt>
    <dgm:pt modelId="{07EDF517-8425-46F4-A2BB-552FBD5DD09A}">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400" b="1" dirty="0" smtClean="0">
              <a:latin typeface="Calibri Light" panose="020F0302020204030204" pitchFamily="34" charset="0"/>
            </a:rPr>
            <a:t>VFX</a:t>
          </a:r>
          <a:endParaRPr lang="ca-ES" sz="1400" b="1" dirty="0">
            <a:latin typeface="Calibri Light" panose="020F0302020204030204" pitchFamily="34" charset="0"/>
          </a:endParaRPr>
        </a:p>
      </dgm:t>
    </dgm:pt>
    <dgm:pt modelId="{AC0B2BF5-66C2-4979-B905-6C1B75A84A40}" type="parTrans" cxnId="{A55E5963-0666-443C-940A-133D141C4CB4}">
      <dgm:prSet/>
      <dgm:spPr/>
      <dgm:t>
        <a:bodyPr/>
        <a:lstStyle/>
        <a:p>
          <a:endParaRPr lang="ca-ES"/>
        </a:p>
      </dgm:t>
    </dgm:pt>
    <dgm:pt modelId="{CAF02158-347B-4FD6-975A-53BEDCB15421}" type="sibTrans" cxnId="{A55E5963-0666-443C-940A-133D141C4CB4}">
      <dgm:prSet/>
      <dgm:spPr/>
      <dgm:t>
        <a:bodyPr/>
        <a:lstStyle/>
        <a:p>
          <a:endParaRPr lang="ca-ES"/>
        </a:p>
      </dgm:t>
    </dgm:pt>
    <dgm:pt modelId="{E01E0212-EE96-454C-950B-BB39798AA571}">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400" b="1" dirty="0" smtClean="0">
              <a:latin typeface="Calibri Light" panose="020F0302020204030204" pitchFamily="34" charset="0"/>
            </a:rPr>
            <a:t>POST-PRODUCTION</a:t>
          </a:r>
          <a:endParaRPr lang="ca-ES" sz="1000" b="1" dirty="0">
            <a:latin typeface="Calibri Light" panose="020F0302020204030204" pitchFamily="34" charset="0"/>
          </a:endParaRPr>
        </a:p>
      </dgm:t>
    </dgm:pt>
    <dgm:pt modelId="{9C114062-0899-4A80-8971-DA6BAE2CBA61}" type="parTrans" cxnId="{BB744CF9-C32F-475F-8211-137344331BDE}">
      <dgm:prSet/>
      <dgm:spPr/>
      <dgm:t>
        <a:bodyPr/>
        <a:lstStyle/>
        <a:p>
          <a:endParaRPr lang="ca-ES"/>
        </a:p>
      </dgm:t>
    </dgm:pt>
    <dgm:pt modelId="{DCCA0D0B-D0BA-4601-B810-509D913C8DEA}" type="sibTrans" cxnId="{BB744CF9-C32F-475F-8211-137344331BDE}">
      <dgm:prSet/>
      <dgm:spPr/>
      <dgm:t>
        <a:bodyPr/>
        <a:lstStyle/>
        <a:p>
          <a:endParaRPr lang="ca-ES"/>
        </a:p>
      </dgm:t>
    </dgm:pt>
    <dgm:pt modelId="{F473BD7D-90E5-4852-A3B1-B5C63C9E4919}">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endParaRPr lang="ca-ES" sz="1400" b="1" dirty="0">
            <a:latin typeface="Calibri Light" panose="020F0302020204030204" pitchFamily="34" charset="0"/>
          </a:endParaRPr>
        </a:p>
      </dgm:t>
    </dgm:pt>
    <dgm:pt modelId="{1B099D27-E3A7-4B2F-959C-E6BBE2BFFEA8}" type="parTrans" cxnId="{E8986D4B-916B-490F-B44B-5242AB7357D2}">
      <dgm:prSet/>
      <dgm:spPr/>
      <dgm:t>
        <a:bodyPr/>
        <a:lstStyle/>
        <a:p>
          <a:endParaRPr lang="ca-ES"/>
        </a:p>
      </dgm:t>
    </dgm:pt>
    <dgm:pt modelId="{A119B504-C628-4F9C-BA86-3D93BEFE6C23}" type="sibTrans" cxnId="{E8986D4B-916B-490F-B44B-5242AB7357D2}">
      <dgm:prSet/>
      <dgm:spPr/>
      <dgm:t>
        <a:bodyPr/>
        <a:lstStyle/>
        <a:p>
          <a:endParaRPr lang="ca-ES"/>
        </a:p>
      </dgm:t>
    </dgm:pt>
    <dgm:pt modelId="{CEDB7926-804E-4A29-B1B1-33D78B29176F}">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400" b="1" dirty="0" smtClean="0">
              <a:latin typeface="Calibri Light" panose="020F0302020204030204" pitchFamily="34" charset="0"/>
            </a:rPr>
            <a:t>SCREENINGS</a:t>
          </a:r>
          <a:endParaRPr lang="ca-ES" sz="1400" b="1" dirty="0">
            <a:latin typeface="Calibri Light" panose="020F0302020204030204" pitchFamily="34" charset="0"/>
          </a:endParaRPr>
        </a:p>
      </dgm:t>
    </dgm:pt>
    <dgm:pt modelId="{AEB592C2-232A-4A4C-A52D-4E011874C7D2}" type="parTrans" cxnId="{67FB9ADF-4389-49FA-9408-5CCA8EC2A8EE}">
      <dgm:prSet/>
      <dgm:spPr/>
      <dgm:t>
        <a:bodyPr/>
        <a:lstStyle/>
        <a:p>
          <a:endParaRPr lang="ca-ES"/>
        </a:p>
      </dgm:t>
    </dgm:pt>
    <dgm:pt modelId="{9A02FA7E-88C0-4FF9-9A83-A34FEB0119C5}" type="sibTrans" cxnId="{67FB9ADF-4389-49FA-9408-5CCA8EC2A8EE}">
      <dgm:prSet/>
      <dgm:spPr/>
      <dgm:t>
        <a:bodyPr/>
        <a:lstStyle/>
        <a:p>
          <a:endParaRPr lang="ca-ES"/>
        </a:p>
      </dgm:t>
    </dgm:pt>
    <dgm:pt modelId="{EDA28933-0468-4E87-82A9-826D9FD9A8A9}">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200" b="1" dirty="0" smtClean="0">
              <a:latin typeface="Calibri Light" panose="020F0302020204030204" pitchFamily="34" charset="0"/>
            </a:rPr>
            <a:t>RADIO AND TV </a:t>
          </a:r>
          <a:r>
            <a:rPr lang="ca-ES" sz="1400" b="1" dirty="0" smtClean="0">
              <a:latin typeface="Calibri Light" panose="020F0302020204030204" pitchFamily="34" charset="0"/>
            </a:rPr>
            <a:t>OPERATORS</a:t>
          </a:r>
          <a:endParaRPr lang="ca-ES" sz="1000" b="1" dirty="0">
            <a:latin typeface="Calibri Light" panose="020F0302020204030204" pitchFamily="34" charset="0"/>
          </a:endParaRPr>
        </a:p>
      </dgm:t>
    </dgm:pt>
    <dgm:pt modelId="{A44EA2C5-525B-484F-89D5-98E631C5197A}" type="parTrans" cxnId="{DD35F19F-DB2D-410A-A869-68B42038D23D}">
      <dgm:prSet/>
      <dgm:spPr/>
      <dgm:t>
        <a:bodyPr/>
        <a:lstStyle/>
        <a:p>
          <a:endParaRPr lang="ca-ES"/>
        </a:p>
      </dgm:t>
    </dgm:pt>
    <dgm:pt modelId="{A402BECD-6432-43E7-A96A-1860FF74FFB1}" type="sibTrans" cxnId="{DD35F19F-DB2D-410A-A869-68B42038D23D}">
      <dgm:prSet/>
      <dgm:spPr/>
      <dgm:t>
        <a:bodyPr/>
        <a:lstStyle/>
        <a:p>
          <a:endParaRPr lang="ca-ES"/>
        </a:p>
      </dgm:t>
    </dgm:pt>
    <dgm:pt modelId="{C5413FE7-DBFF-4FC7-9BB4-C7995D12B7F0}">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200" b="1" dirty="0" smtClean="0">
              <a:latin typeface="Calibri Light" panose="020F0302020204030204" pitchFamily="34" charset="0"/>
            </a:rPr>
            <a:t>AUDIOVISUAL TECHNOLOGY</a:t>
          </a:r>
          <a:endParaRPr lang="ca-ES" sz="1200" b="1" dirty="0">
            <a:latin typeface="Calibri Light" panose="020F0302020204030204" pitchFamily="34" charset="0"/>
          </a:endParaRPr>
        </a:p>
      </dgm:t>
    </dgm:pt>
    <dgm:pt modelId="{028A556C-2F4F-4BA6-B3FC-EB6D99EAD3C8}" type="parTrans" cxnId="{9D0440A9-FC7F-4DBA-A09C-3FBF9DAF8725}">
      <dgm:prSet/>
      <dgm:spPr/>
      <dgm:t>
        <a:bodyPr/>
        <a:lstStyle/>
        <a:p>
          <a:endParaRPr lang="ca-ES"/>
        </a:p>
      </dgm:t>
    </dgm:pt>
    <dgm:pt modelId="{CD2E7F69-B9AC-4C2C-8D0C-E1B4CF1FA75F}" type="sibTrans" cxnId="{9D0440A9-FC7F-4DBA-A09C-3FBF9DAF8725}">
      <dgm:prSet/>
      <dgm:spPr/>
      <dgm:t>
        <a:bodyPr/>
        <a:lstStyle/>
        <a:p>
          <a:endParaRPr lang="ca-ES"/>
        </a:p>
      </dgm:t>
    </dgm:pt>
    <dgm:pt modelId="{13961C25-4FCF-4DAC-8490-EB54024BFE86}">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endParaRPr lang="ca-ES" sz="1200" b="1" dirty="0">
            <a:latin typeface="Calibri Light" panose="020F0302020204030204" pitchFamily="34" charset="0"/>
          </a:endParaRPr>
        </a:p>
      </dgm:t>
    </dgm:pt>
    <dgm:pt modelId="{34180601-E5BF-4695-94F0-1BE5AD77A8B2}" type="parTrans" cxnId="{49C9A012-C456-4B88-AD5E-D61B1CEE4666}">
      <dgm:prSet/>
      <dgm:spPr/>
      <dgm:t>
        <a:bodyPr/>
        <a:lstStyle/>
        <a:p>
          <a:endParaRPr lang="ca-ES"/>
        </a:p>
      </dgm:t>
    </dgm:pt>
    <dgm:pt modelId="{A6EA031A-3F85-4C6A-B8E8-9FBCD039B46C}" type="sibTrans" cxnId="{49C9A012-C456-4B88-AD5E-D61B1CEE4666}">
      <dgm:prSet/>
      <dgm:spPr/>
      <dgm:t>
        <a:bodyPr/>
        <a:lstStyle/>
        <a:p>
          <a:endParaRPr lang="ca-ES"/>
        </a:p>
      </dgm:t>
    </dgm:pt>
    <dgm:pt modelId="{B6C946C8-C7B1-49F2-9114-B16BA0A17060}">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200" b="1" dirty="0" smtClean="0">
              <a:latin typeface="Calibri Light" panose="020F0302020204030204" pitchFamily="34" charset="0"/>
            </a:rPr>
            <a:t>PHOTOGRAPHY</a:t>
          </a:r>
          <a:endParaRPr lang="ca-ES" sz="900" b="1" dirty="0">
            <a:latin typeface="Calibri Light" panose="020F0302020204030204" pitchFamily="34" charset="0"/>
          </a:endParaRPr>
        </a:p>
      </dgm:t>
    </dgm:pt>
    <dgm:pt modelId="{5CEE28F1-71B0-4329-8B6C-13ADB205E0B1}" type="parTrans" cxnId="{2DA53202-8B93-468F-B269-34CA24F36D18}">
      <dgm:prSet/>
      <dgm:spPr/>
      <dgm:t>
        <a:bodyPr/>
        <a:lstStyle/>
        <a:p>
          <a:endParaRPr lang="ca-ES"/>
        </a:p>
      </dgm:t>
    </dgm:pt>
    <dgm:pt modelId="{544B71DB-7E5C-4EC2-AFF1-00DB4522D0F7}" type="sibTrans" cxnId="{2DA53202-8B93-468F-B269-34CA24F36D18}">
      <dgm:prSet/>
      <dgm:spPr/>
      <dgm:t>
        <a:bodyPr/>
        <a:lstStyle/>
        <a:p>
          <a:endParaRPr lang="ca-ES"/>
        </a:p>
      </dgm:t>
    </dgm:pt>
    <dgm:pt modelId="{8037259D-3334-47E4-AD4B-E0B6BE5EEA38}">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200" b="1" dirty="0" smtClean="0">
              <a:latin typeface="Calibri Light" panose="020F0302020204030204" pitchFamily="34" charset="0"/>
            </a:rPr>
            <a:t>VIRTUAL REALITY</a:t>
          </a:r>
          <a:endParaRPr lang="ca-ES" sz="1200" b="1" dirty="0">
            <a:latin typeface="Calibri Light" panose="020F0302020204030204" pitchFamily="34" charset="0"/>
          </a:endParaRPr>
        </a:p>
      </dgm:t>
    </dgm:pt>
    <dgm:pt modelId="{21D3F626-C541-42CB-BC0E-0AAFA336BF76}" type="parTrans" cxnId="{D15ED604-5C8E-41CC-9800-CC6F5F74942D}">
      <dgm:prSet/>
      <dgm:spPr/>
      <dgm:t>
        <a:bodyPr/>
        <a:lstStyle/>
        <a:p>
          <a:endParaRPr lang="ca-ES"/>
        </a:p>
      </dgm:t>
    </dgm:pt>
    <dgm:pt modelId="{AD7B1375-C265-49E6-AA0B-BC06B2DE903F}" type="sibTrans" cxnId="{D15ED604-5C8E-41CC-9800-CC6F5F74942D}">
      <dgm:prSet/>
      <dgm:spPr/>
      <dgm:t>
        <a:bodyPr/>
        <a:lstStyle/>
        <a:p>
          <a:endParaRPr lang="ca-ES"/>
        </a:p>
      </dgm:t>
    </dgm:pt>
    <dgm:pt modelId="{D92CACE3-694C-4993-AAE4-549EA38B56F5}">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400" b="1" dirty="0" smtClean="0">
              <a:latin typeface="Calibri Light" panose="020F0302020204030204" pitchFamily="34" charset="0"/>
            </a:rPr>
            <a:t>ADVERTISING</a:t>
          </a:r>
          <a:endParaRPr lang="ca-ES" sz="1400" b="1" dirty="0">
            <a:latin typeface="Calibri Light" panose="020F0302020204030204" pitchFamily="34" charset="0"/>
          </a:endParaRPr>
        </a:p>
      </dgm:t>
    </dgm:pt>
    <dgm:pt modelId="{2F6DAA69-5FF7-4BEC-BA9A-8C3A4A6AEAEA}" type="parTrans" cxnId="{9324FFCF-E6EB-41E3-A576-AD9015AAF95D}">
      <dgm:prSet/>
      <dgm:spPr/>
      <dgm:t>
        <a:bodyPr/>
        <a:lstStyle/>
        <a:p>
          <a:endParaRPr lang="ca-ES"/>
        </a:p>
      </dgm:t>
    </dgm:pt>
    <dgm:pt modelId="{3C5B1B13-8900-4C2E-909D-8F93012E3C8A}" type="sibTrans" cxnId="{9324FFCF-E6EB-41E3-A576-AD9015AAF95D}">
      <dgm:prSet/>
      <dgm:spPr/>
      <dgm:t>
        <a:bodyPr/>
        <a:lstStyle/>
        <a:p>
          <a:endParaRPr lang="ca-ES"/>
        </a:p>
      </dgm:t>
    </dgm:pt>
    <dgm:pt modelId="{E3C5737F-0465-42D3-8750-BA3575D60191}">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350" b="1" dirty="0" smtClean="0">
              <a:latin typeface="Calibri Light" panose="020F0302020204030204" pitchFamily="34" charset="0"/>
            </a:rPr>
            <a:t>AUDIOVISUAL PARCS</a:t>
          </a:r>
          <a:endParaRPr lang="ca-ES" sz="1350" b="1" dirty="0">
            <a:latin typeface="Calibri Light" panose="020F0302020204030204" pitchFamily="34" charset="0"/>
          </a:endParaRPr>
        </a:p>
      </dgm:t>
    </dgm:pt>
    <dgm:pt modelId="{39D60E91-DED3-4F6D-A6FF-33CC9D3C633B}" type="parTrans" cxnId="{18275B1E-9F9D-4442-8C84-A7079448A0D4}">
      <dgm:prSet/>
      <dgm:spPr/>
      <dgm:t>
        <a:bodyPr/>
        <a:lstStyle/>
        <a:p>
          <a:endParaRPr lang="ca-ES"/>
        </a:p>
      </dgm:t>
    </dgm:pt>
    <dgm:pt modelId="{582F4022-A39A-41E0-8ABD-798EC97EF446}" type="sibTrans" cxnId="{18275B1E-9F9D-4442-8C84-A7079448A0D4}">
      <dgm:prSet/>
      <dgm:spPr/>
      <dgm:t>
        <a:bodyPr/>
        <a:lstStyle/>
        <a:p>
          <a:endParaRPr lang="ca-ES"/>
        </a:p>
      </dgm:t>
    </dgm:pt>
    <dgm:pt modelId="{6CE42164-C6C9-496E-941D-7837AE2419B0}">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350" b="1" dirty="0" smtClean="0">
              <a:latin typeface="Calibri Light" panose="020F0302020204030204" pitchFamily="34" charset="0"/>
            </a:rPr>
            <a:t>UNIVERSITIES OF COMMUNICATION</a:t>
          </a:r>
          <a:endParaRPr lang="ca-ES" sz="1350" b="1" dirty="0">
            <a:latin typeface="Calibri Light" panose="020F0302020204030204" pitchFamily="34" charset="0"/>
          </a:endParaRPr>
        </a:p>
      </dgm:t>
    </dgm:pt>
    <dgm:pt modelId="{5F7B55A4-35FB-4742-8546-5F70B2751F38}" type="parTrans" cxnId="{0102F75D-7C80-4385-A08B-462D91800433}">
      <dgm:prSet/>
      <dgm:spPr/>
      <dgm:t>
        <a:bodyPr/>
        <a:lstStyle/>
        <a:p>
          <a:endParaRPr lang="ca-ES"/>
        </a:p>
      </dgm:t>
    </dgm:pt>
    <dgm:pt modelId="{D3ED9709-764F-40A5-92B9-0DB1F3387A64}" type="sibTrans" cxnId="{0102F75D-7C80-4385-A08B-462D91800433}">
      <dgm:prSet/>
      <dgm:spPr/>
      <dgm:t>
        <a:bodyPr/>
        <a:lstStyle/>
        <a:p>
          <a:endParaRPr lang="ca-ES"/>
        </a:p>
      </dgm:t>
    </dgm:pt>
    <dgm:pt modelId="{682594D0-39CE-4A72-9A04-F22AF35E1A16}">
      <dgm:prSet phldrT="[Texto]" custT="1">
        <dgm:style>
          <a:lnRef idx="2">
            <a:schemeClr val="accent1"/>
          </a:lnRef>
          <a:fillRef idx="1">
            <a:schemeClr val="lt1"/>
          </a:fillRef>
          <a:effectRef idx="0">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ca-ES" sz="1400" b="1" dirty="0" smtClean="0">
              <a:latin typeface="Calibri Light" panose="020F0302020204030204" pitchFamily="34" charset="0"/>
            </a:rPr>
            <a:t>VIDEOGAMES</a:t>
          </a:r>
          <a:endParaRPr lang="ca-ES" sz="1400" b="1" dirty="0">
            <a:latin typeface="Calibri Light" panose="020F0302020204030204" pitchFamily="34" charset="0"/>
          </a:endParaRPr>
        </a:p>
      </dgm:t>
    </dgm:pt>
    <dgm:pt modelId="{94C863B0-DF22-4976-B422-E8A9B71FC252}" type="sibTrans" cxnId="{5EB67B97-EB39-4188-8143-C011F6043FF4}">
      <dgm:prSet/>
      <dgm:spPr/>
      <dgm:t>
        <a:bodyPr/>
        <a:lstStyle/>
        <a:p>
          <a:endParaRPr lang="ca-ES"/>
        </a:p>
      </dgm:t>
    </dgm:pt>
    <dgm:pt modelId="{3FE3E8C8-F410-4754-84FF-265AB9990AEE}" type="parTrans" cxnId="{5EB67B97-EB39-4188-8143-C011F6043FF4}">
      <dgm:prSet/>
      <dgm:spPr/>
      <dgm:t>
        <a:bodyPr/>
        <a:lstStyle/>
        <a:p>
          <a:endParaRPr lang="ca-ES"/>
        </a:p>
      </dgm:t>
    </dgm:pt>
    <dgm:pt modelId="{EC754980-220F-4355-B09E-E1BF444F22BD}" type="pres">
      <dgm:prSet presAssocID="{170DD821-4753-484C-BC44-08309B62CED8}" presName="diagram" presStyleCnt="0">
        <dgm:presLayoutVars>
          <dgm:dir/>
          <dgm:resizeHandles val="exact"/>
        </dgm:presLayoutVars>
      </dgm:prSet>
      <dgm:spPr/>
      <dgm:t>
        <a:bodyPr/>
        <a:lstStyle/>
        <a:p>
          <a:endParaRPr lang="ca-ES"/>
        </a:p>
      </dgm:t>
    </dgm:pt>
    <dgm:pt modelId="{F6184628-2B97-42EA-BF98-A3EE2C0EEC45}" type="pres">
      <dgm:prSet presAssocID="{7EE7453E-0288-459C-9DFE-5D5579CBE56E}" presName="node" presStyleLbl="node1" presStyleIdx="0" presStyleCnt="14" custScaleX="95242" custScaleY="154746" custLinFactNeighborY="2219">
        <dgm:presLayoutVars>
          <dgm:bulletEnabled val="1"/>
        </dgm:presLayoutVars>
      </dgm:prSet>
      <dgm:spPr>
        <a:prstGeom prst="ellipse">
          <a:avLst/>
        </a:prstGeom>
      </dgm:spPr>
      <dgm:t>
        <a:bodyPr/>
        <a:lstStyle/>
        <a:p>
          <a:endParaRPr lang="ca-ES"/>
        </a:p>
      </dgm:t>
    </dgm:pt>
    <dgm:pt modelId="{D85CC0D6-0A43-48DC-B4F8-CCE0C17D77CB}" type="pres">
      <dgm:prSet presAssocID="{B182F2C5-D968-4F03-91D1-D41BAB04EFBD}" presName="sibTrans" presStyleCnt="0"/>
      <dgm:spPr/>
    </dgm:pt>
    <dgm:pt modelId="{5C5748B3-3948-4BA6-BDE7-3236EF6DFB52}" type="pres">
      <dgm:prSet presAssocID="{E01E0212-EE96-454C-950B-BB39798AA571}" presName="node" presStyleLbl="node1" presStyleIdx="1" presStyleCnt="14" custScaleX="95242" custScaleY="154746" custLinFactNeighborY="2219">
        <dgm:presLayoutVars>
          <dgm:bulletEnabled val="1"/>
        </dgm:presLayoutVars>
      </dgm:prSet>
      <dgm:spPr>
        <a:prstGeom prst="ellipse">
          <a:avLst/>
        </a:prstGeom>
      </dgm:spPr>
      <dgm:t>
        <a:bodyPr/>
        <a:lstStyle/>
        <a:p>
          <a:endParaRPr lang="ca-ES"/>
        </a:p>
      </dgm:t>
    </dgm:pt>
    <dgm:pt modelId="{A6F1488F-2077-4F74-8DF0-6C45F651B560}" type="pres">
      <dgm:prSet presAssocID="{DCCA0D0B-D0BA-4601-B810-509D913C8DEA}" presName="sibTrans" presStyleCnt="0"/>
      <dgm:spPr/>
    </dgm:pt>
    <dgm:pt modelId="{F562F94D-2CF1-4DE5-B49F-DEC204AC6998}" type="pres">
      <dgm:prSet presAssocID="{07EDF517-8425-46F4-A2BB-552FBD5DD09A}" presName="node" presStyleLbl="node1" presStyleIdx="2" presStyleCnt="14" custScaleX="95242" custScaleY="154746" custLinFactNeighborY="2219">
        <dgm:presLayoutVars>
          <dgm:bulletEnabled val="1"/>
        </dgm:presLayoutVars>
      </dgm:prSet>
      <dgm:spPr>
        <a:prstGeom prst="ellipse">
          <a:avLst/>
        </a:prstGeom>
      </dgm:spPr>
      <dgm:t>
        <a:bodyPr/>
        <a:lstStyle/>
        <a:p>
          <a:endParaRPr lang="ca-ES"/>
        </a:p>
      </dgm:t>
    </dgm:pt>
    <dgm:pt modelId="{56BAA2BA-E8F6-4EF7-80C5-49505C3D6C24}" type="pres">
      <dgm:prSet presAssocID="{CAF02158-347B-4FD6-975A-53BEDCB15421}" presName="sibTrans" presStyleCnt="0"/>
      <dgm:spPr/>
    </dgm:pt>
    <dgm:pt modelId="{CE702958-6287-456F-BACA-ECDD2F6CDA50}" type="pres">
      <dgm:prSet presAssocID="{F473BD7D-90E5-4852-A3B1-B5C63C9E4919}" presName="node" presStyleLbl="node1" presStyleIdx="3" presStyleCnt="14" custScaleX="95242" custScaleY="154746" custLinFactNeighborY="2219">
        <dgm:presLayoutVars>
          <dgm:bulletEnabled val="1"/>
        </dgm:presLayoutVars>
      </dgm:prSet>
      <dgm:spPr>
        <a:prstGeom prst="ellipse">
          <a:avLst/>
        </a:prstGeom>
      </dgm:spPr>
      <dgm:t>
        <a:bodyPr/>
        <a:lstStyle/>
        <a:p>
          <a:endParaRPr lang="ca-ES"/>
        </a:p>
      </dgm:t>
    </dgm:pt>
    <dgm:pt modelId="{301E825D-0011-40DA-AD6C-91703D5083B4}" type="pres">
      <dgm:prSet presAssocID="{A119B504-C628-4F9C-BA86-3D93BEFE6C23}" presName="sibTrans" presStyleCnt="0"/>
      <dgm:spPr/>
    </dgm:pt>
    <dgm:pt modelId="{05B6581B-1999-4FD9-ADC5-5483EDB7DC8E}" type="pres">
      <dgm:prSet presAssocID="{CEDB7926-804E-4A29-B1B1-33D78B29176F}" presName="node" presStyleLbl="node1" presStyleIdx="4" presStyleCnt="14" custScaleX="95242" custScaleY="154746" custLinFactNeighborY="2219">
        <dgm:presLayoutVars>
          <dgm:bulletEnabled val="1"/>
        </dgm:presLayoutVars>
      </dgm:prSet>
      <dgm:spPr>
        <a:prstGeom prst="ellipse">
          <a:avLst/>
        </a:prstGeom>
      </dgm:spPr>
      <dgm:t>
        <a:bodyPr/>
        <a:lstStyle/>
        <a:p>
          <a:endParaRPr lang="ca-ES"/>
        </a:p>
      </dgm:t>
    </dgm:pt>
    <dgm:pt modelId="{76FEBCEF-F29A-422B-A406-134D6B6C8580}" type="pres">
      <dgm:prSet presAssocID="{9A02FA7E-88C0-4FF9-9A83-A34FEB0119C5}" presName="sibTrans" presStyleCnt="0"/>
      <dgm:spPr/>
    </dgm:pt>
    <dgm:pt modelId="{2FFB8A0F-913D-4C3D-A4A7-805925CB1FDD}" type="pres">
      <dgm:prSet presAssocID="{EDA28933-0468-4E87-82A9-826D9FD9A8A9}" presName="node" presStyleLbl="node1" presStyleIdx="5" presStyleCnt="14" custScaleX="95242" custScaleY="154746" custLinFactNeighborY="2219">
        <dgm:presLayoutVars>
          <dgm:bulletEnabled val="1"/>
        </dgm:presLayoutVars>
      </dgm:prSet>
      <dgm:spPr>
        <a:prstGeom prst="ellipse">
          <a:avLst/>
        </a:prstGeom>
      </dgm:spPr>
      <dgm:t>
        <a:bodyPr/>
        <a:lstStyle/>
        <a:p>
          <a:endParaRPr lang="ca-ES"/>
        </a:p>
      </dgm:t>
    </dgm:pt>
    <dgm:pt modelId="{88DF705D-A94E-4A64-A4CC-95A8863369AD}" type="pres">
      <dgm:prSet presAssocID="{A402BECD-6432-43E7-A96A-1860FF74FFB1}" presName="sibTrans" presStyleCnt="0"/>
      <dgm:spPr/>
    </dgm:pt>
    <dgm:pt modelId="{DAF58D70-5E78-474D-B7FC-D31002B008F1}" type="pres">
      <dgm:prSet presAssocID="{C5413FE7-DBFF-4FC7-9BB4-C7995D12B7F0}" presName="node" presStyleLbl="node1" presStyleIdx="6" presStyleCnt="14" custScaleX="95242" custScaleY="154746" custLinFactNeighborY="2219">
        <dgm:presLayoutVars>
          <dgm:bulletEnabled val="1"/>
        </dgm:presLayoutVars>
      </dgm:prSet>
      <dgm:spPr>
        <a:prstGeom prst="ellipse">
          <a:avLst/>
        </a:prstGeom>
      </dgm:spPr>
      <dgm:t>
        <a:bodyPr/>
        <a:lstStyle/>
        <a:p>
          <a:endParaRPr lang="ca-ES"/>
        </a:p>
      </dgm:t>
    </dgm:pt>
    <dgm:pt modelId="{4FFBF3C8-421F-4111-ABFB-6276F1A64F43}" type="pres">
      <dgm:prSet presAssocID="{CD2E7F69-B9AC-4C2C-8D0C-E1B4CF1FA75F}" presName="sibTrans" presStyleCnt="0"/>
      <dgm:spPr/>
    </dgm:pt>
    <dgm:pt modelId="{6C6E7D6C-92CC-4918-A4D9-6355E1F5C48F}" type="pres">
      <dgm:prSet presAssocID="{13961C25-4FCF-4DAC-8490-EB54024BFE86}" presName="node" presStyleLbl="node1" presStyleIdx="7" presStyleCnt="14" custScaleX="95242" custScaleY="154746" custLinFactNeighborY="2219">
        <dgm:presLayoutVars>
          <dgm:bulletEnabled val="1"/>
        </dgm:presLayoutVars>
      </dgm:prSet>
      <dgm:spPr>
        <a:prstGeom prst="ellipse">
          <a:avLst/>
        </a:prstGeom>
      </dgm:spPr>
      <dgm:t>
        <a:bodyPr/>
        <a:lstStyle/>
        <a:p>
          <a:endParaRPr lang="ca-ES"/>
        </a:p>
      </dgm:t>
    </dgm:pt>
    <dgm:pt modelId="{78077E75-A9E2-4816-B9AE-6A06CE7C06F6}" type="pres">
      <dgm:prSet presAssocID="{A6EA031A-3F85-4C6A-B8E8-9FBCD039B46C}" presName="sibTrans" presStyleCnt="0"/>
      <dgm:spPr/>
    </dgm:pt>
    <dgm:pt modelId="{E64DA068-78E2-41B3-A666-27FEEC0D70EF}" type="pres">
      <dgm:prSet presAssocID="{B6C946C8-C7B1-49F2-9114-B16BA0A17060}" presName="node" presStyleLbl="node1" presStyleIdx="8" presStyleCnt="14" custScaleX="95242" custScaleY="154746" custLinFactNeighborY="2219">
        <dgm:presLayoutVars>
          <dgm:bulletEnabled val="1"/>
        </dgm:presLayoutVars>
      </dgm:prSet>
      <dgm:spPr>
        <a:prstGeom prst="ellipse">
          <a:avLst/>
        </a:prstGeom>
      </dgm:spPr>
      <dgm:t>
        <a:bodyPr/>
        <a:lstStyle/>
        <a:p>
          <a:endParaRPr lang="ca-ES"/>
        </a:p>
      </dgm:t>
    </dgm:pt>
    <dgm:pt modelId="{118280FA-D0D0-4FF8-8251-D01E30220CAA}" type="pres">
      <dgm:prSet presAssocID="{544B71DB-7E5C-4EC2-AFF1-00DB4522D0F7}" presName="sibTrans" presStyleCnt="0"/>
      <dgm:spPr/>
    </dgm:pt>
    <dgm:pt modelId="{BB80460F-FE33-4EC1-BBBE-18225F31B93B}" type="pres">
      <dgm:prSet presAssocID="{8037259D-3334-47E4-AD4B-E0B6BE5EEA38}" presName="node" presStyleLbl="node1" presStyleIdx="9" presStyleCnt="14" custScaleX="95242" custScaleY="154746" custLinFactNeighborY="2219">
        <dgm:presLayoutVars>
          <dgm:bulletEnabled val="1"/>
        </dgm:presLayoutVars>
      </dgm:prSet>
      <dgm:spPr>
        <a:prstGeom prst="ellipse">
          <a:avLst/>
        </a:prstGeom>
      </dgm:spPr>
      <dgm:t>
        <a:bodyPr/>
        <a:lstStyle/>
        <a:p>
          <a:endParaRPr lang="ca-ES"/>
        </a:p>
      </dgm:t>
    </dgm:pt>
    <dgm:pt modelId="{B4FD82D3-BF23-4A8A-BDFB-BA2633F54B40}" type="pres">
      <dgm:prSet presAssocID="{AD7B1375-C265-49E6-AA0B-BC06B2DE903F}" presName="sibTrans" presStyleCnt="0"/>
      <dgm:spPr/>
    </dgm:pt>
    <dgm:pt modelId="{5AFBD9A1-55F8-441D-A5F0-132AAEF5BD09}" type="pres">
      <dgm:prSet presAssocID="{682594D0-39CE-4A72-9A04-F22AF35E1A16}" presName="node" presStyleLbl="node1" presStyleIdx="10" presStyleCnt="14" custScaleX="95242" custScaleY="154746" custLinFactNeighborY="2219">
        <dgm:presLayoutVars>
          <dgm:bulletEnabled val="1"/>
        </dgm:presLayoutVars>
      </dgm:prSet>
      <dgm:spPr>
        <a:prstGeom prst="ellipse">
          <a:avLst/>
        </a:prstGeom>
      </dgm:spPr>
      <dgm:t>
        <a:bodyPr/>
        <a:lstStyle/>
        <a:p>
          <a:endParaRPr lang="ca-ES"/>
        </a:p>
      </dgm:t>
    </dgm:pt>
    <dgm:pt modelId="{AEEF8321-CFBA-4338-A08D-5F783ED75792}" type="pres">
      <dgm:prSet presAssocID="{94C863B0-DF22-4976-B422-E8A9B71FC252}" presName="sibTrans" presStyleCnt="0"/>
      <dgm:spPr/>
    </dgm:pt>
    <dgm:pt modelId="{16652C7F-A86D-4A8A-BC0C-C8FE6771E07A}" type="pres">
      <dgm:prSet presAssocID="{D92CACE3-694C-4993-AAE4-549EA38B56F5}" presName="node" presStyleLbl="node1" presStyleIdx="11" presStyleCnt="14" custScaleX="95242" custScaleY="154746" custLinFactNeighborY="2219">
        <dgm:presLayoutVars>
          <dgm:bulletEnabled val="1"/>
        </dgm:presLayoutVars>
      </dgm:prSet>
      <dgm:spPr>
        <a:prstGeom prst="ellipse">
          <a:avLst/>
        </a:prstGeom>
      </dgm:spPr>
      <dgm:t>
        <a:bodyPr/>
        <a:lstStyle/>
        <a:p>
          <a:endParaRPr lang="ca-ES"/>
        </a:p>
      </dgm:t>
    </dgm:pt>
    <dgm:pt modelId="{AC121067-C914-45EE-9EAB-EEC927A46464}" type="pres">
      <dgm:prSet presAssocID="{3C5B1B13-8900-4C2E-909D-8F93012E3C8A}" presName="sibTrans" presStyleCnt="0"/>
      <dgm:spPr/>
    </dgm:pt>
    <dgm:pt modelId="{F0167609-B91D-4847-BAB1-8B2B8C752D3C}" type="pres">
      <dgm:prSet presAssocID="{E3C5737F-0465-42D3-8750-BA3575D60191}" presName="node" presStyleLbl="node1" presStyleIdx="12" presStyleCnt="14" custScaleX="95242" custScaleY="154746" custLinFactNeighborY="2219">
        <dgm:presLayoutVars>
          <dgm:bulletEnabled val="1"/>
        </dgm:presLayoutVars>
      </dgm:prSet>
      <dgm:spPr>
        <a:prstGeom prst="ellipse">
          <a:avLst/>
        </a:prstGeom>
      </dgm:spPr>
      <dgm:t>
        <a:bodyPr/>
        <a:lstStyle/>
        <a:p>
          <a:endParaRPr lang="ca-ES"/>
        </a:p>
      </dgm:t>
    </dgm:pt>
    <dgm:pt modelId="{13865D90-5E5E-41DF-A3AC-F9EF994F2211}" type="pres">
      <dgm:prSet presAssocID="{582F4022-A39A-41E0-8ABD-798EC97EF446}" presName="sibTrans" presStyleCnt="0"/>
      <dgm:spPr/>
    </dgm:pt>
    <dgm:pt modelId="{1419FE03-D0F8-43F8-9609-D2CD836CE8D0}" type="pres">
      <dgm:prSet presAssocID="{6CE42164-C6C9-496E-941D-7837AE2419B0}" presName="node" presStyleLbl="node1" presStyleIdx="13" presStyleCnt="14" custScaleX="95242" custScaleY="154746" custLinFactNeighborY="2219">
        <dgm:presLayoutVars>
          <dgm:bulletEnabled val="1"/>
        </dgm:presLayoutVars>
      </dgm:prSet>
      <dgm:spPr>
        <a:prstGeom prst="ellipse">
          <a:avLst/>
        </a:prstGeom>
      </dgm:spPr>
      <dgm:t>
        <a:bodyPr/>
        <a:lstStyle/>
        <a:p>
          <a:endParaRPr lang="ca-ES"/>
        </a:p>
      </dgm:t>
    </dgm:pt>
  </dgm:ptLst>
  <dgm:cxnLst>
    <dgm:cxn modelId="{361599ED-DA87-4D82-BDEC-DF454DFC9093}" type="presOf" srcId="{682594D0-39CE-4A72-9A04-F22AF35E1A16}" destId="{5AFBD9A1-55F8-441D-A5F0-132AAEF5BD09}" srcOrd="0" destOrd="0" presId="urn:microsoft.com/office/officeart/2005/8/layout/default"/>
    <dgm:cxn modelId="{E8986D4B-916B-490F-B44B-5242AB7357D2}" srcId="{170DD821-4753-484C-BC44-08309B62CED8}" destId="{F473BD7D-90E5-4852-A3B1-B5C63C9E4919}" srcOrd="3" destOrd="0" parTransId="{1B099D27-E3A7-4B2F-959C-E6BBE2BFFEA8}" sibTransId="{A119B504-C628-4F9C-BA86-3D93BEFE6C23}"/>
    <dgm:cxn modelId="{2DA53202-8B93-468F-B269-34CA24F36D18}" srcId="{170DD821-4753-484C-BC44-08309B62CED8}" destId="{B6C946C8-C7B1-49F2-9114-B16BA0A17060}" srcOrd="8" destOrd="0" parTransId="{5CEE28F1-71B0-4329-8B6C-13ADB205E0B1}" sibTransId="{544B71DB-7E5C-4EC2-AFF1-00DB4522D0F7}"/>
    <dgm:cxn modelId="{A55E5963-0666-443C-940A-133D141C4CB4}" srcId="{170DD821-4753-484C-BC44-08309B62CED8}" destId="{07EDF517-8425-46F4-A2BB-552FBD5DD09A}" srcOrd="2" destOrd="0" parTransId="{AC0B2BF5-66C2-4979-B905-6C1B75A84A40}" sibTransId="{CAF02158-347B-4FD6-975A-53BEDCB15421}"/>
    <dgm:cxn modelId="{5EB67B97-EB39-4188-8143-C011F6043FF4}" srcId="{170DD821-4753-484C-BC44-08309B62CED8}" destId="{682594D0-39CE-4A72-9A04-F22AF35E1A16}" srcOrd="10" destOrd="0" parTransId="{3FE3E8C8-F410-4754-84FF-265AB9990AEE}" sibTransId="{94C863B0-DF22-4976-B422-E8A9B71FC252}"/>
    <dgm:cxn modelId="{A96377C7-FFBC-466F-9C24-2E757D4193D7}" type="presOf" srcId="{6CE42164-C6C9-496E-941D-7837AE2419B0}" destId="{1419FE03-D0F8-43F8-9609-D2CD836CE8D0}" srcOrd="0" destOrd="0" presId="urn:microsoft.com/office/officeart/2005/8/layout/default"/>
    <dgm:cxn modelId="{67FB9ADF-4389-49FA-9408-5CCA8EC2A8EE}" srcId="{170DD821-4753-484C-BC44-08309B62CED8}" destId="{CEDB7926-804E-4A29-B1B1-33D78B29176F}" srcOrd="4" destOrd="0" parTransId="{AEB592C2-232A-4A4C-A52D-4E011874C7D2}" sibTransId="{9A02FA7E-88C0-4FF9-9A83-A34FEB0119C5}"/>
    <dgm:cxn modelId="{EA4DEFD5-E173-45D0-98F8-6E44CBDE97C9}" type="presOf" srcId="{CEDB7926-804E-4A29-B1B1-33D78B29176F}" destId="{05B6581B-1999-4FD9-ADC5-5483EDB7DC8E}" srcOrd="0" destOrd="0" presId="urn:microsoft.com/office/officeart/2005/8/layout/default"/>
    <dgm:cxn modelId="{BB744CF9-C32F-475F-8211-137344331BDE}" srcId="{170DD821-4753-484C-BC44-08309B62CED8}" destId="{E01E0212-EE96-454C-950B-BB39798AA571}" srcOrd="1" destOrd="0" parTransId="{9C114062-0899-4A80-8971-DA6BAE2CBA61}" sibTransId="{DCCA0D0B-D0BA-4601-B810-509D913C8DEA}"/>
    <dgm:cxn modelId="{D3524E97-4507-4D92-865D-B8BDBF9E7C39}" type="presOf" srcId="{C5413FE7-DBFF-4FC7-9BB4-C7995D12B7F0}" destId="{DAF58D70-5E78-474D-B7FC-D31002B008F1}" srcOrd="0" destOrd="0" presId="urn:microsoft.com/office/officeart/2005/8/layout/default"/>
    <dgm:cxn modelId="{12FE60BC-ABBB-4C8E-93D2-14D13471AF40}" type="presOf" srcId="{8037259D-3334-47E4-AD4B-E0B6BE5EEA38}" destId="{BB80460F-FE33-4EC1-BBBE-18225F31B93B}" srcOrd="0" destOrd="0" presId="urn:microsoft.com/office/officeart/2005/8/layout/default"/>
    <dgm:cxn modelId="{AD59B999-3395-4751-BDD6-6910614004A3}" type="presOf" srcId="{B6C946C8-C7B1-49F2-9114-B16BA0A17060}" destId="{E64DA068-78E2-41B3-A666-27FEEC0D70EF}" srcOrd="0" destOrd="0" presId="urn:microsoft.com/office/officeart/2005/8/layout/default"/>
    <dgm:cxn modelId="{49C9A012-C456-4B88-AD5E-D61B1CEE4666}" srcId="{170DD821-4753-484C-BC44-08309B62CED8}" destId="{13961C25-4FCF-4DAC-8490-EB54024BFE86}" srcOrd="7" destOrd="0" parTransId="{34180601-E5BF-4695-94F0-1BE5AD77A8B2}" sibTransId="{A6EA031A-3F85-4C6A-B8E8-9FBCD039B46C}"/>
    <dgm:cxn modelId="{D15ED604-5C8E-41CC-9800-CC6F5F74942D}" srcId="{170DD821-4753-484C-BC44-08309B62CED8}" destId="{8037259D-3334-47E4-AD4B-E0B6BE5EEA38}" srcOrd="9" destOrd="0" parTransId="{21D3F626-C541-42CB-BC0E-0AAFA336BF76}" sibTransId="{AD7B1375-C265-49E6-AA0B-BC06B2DE903F}"/>
    <dgm:cxn modelId="{E8D6F948-21AD-451F-9C0D-4C1EBF15DF43}" type="presOf" srcId="{EDA28933-0468-4E87-82A9-826D9FD9A8A9}" destId="{2FFB8A0F-913D-4C3D-A4A7-805925CB1FDD}" srcOrd="0" destOrd="0" presId="urn:microsoft.com/office/officeart/2005/8/layout/default"/>
    <dgm:cxn modelId="{40EA5344-258E-4A52-9262-1824CCC38762}" type="presOf" srcId="{7EE7453E-0288-459C-9DFE-5D5579CBE56E}" destId="{F6184628-2B97-42EA-BF98-A3EE2C0EEC45}" srcOrd="0" destOrd="0" presId="urn:microsoft.com/office/officeart/2005/8/layout/default"/>
    <dgm:cxn modelId="{211B96B0-04A4-4B46-979B-97DE340BFF9F}" type="presOf" srcId="{F473BD7D-90E5-4852-A3B1-B5C63C9E4919}" destId="{CE702958-6287-456F-BACA-ECDD2F6CDA50}" srcOrd="0" destOrd="0" presId="urn:microsoft.com/office/officeart/2005/8/layout/default"/>
    <dgm:cxn modelId="{8720EA95-6ADD-4035-95B9-8E1A8BA09717}" type="presOf" srcId="{13961C25-4FCF-4DAC-8490-EB54024BFE86}" destId="{6C6E7D6C-92CC-4918-A4D9-6355E1F5C48F}" srcOrd="0" destOrd="0" presId="urn:microsoft.com/office/officeart/2005/8/layout/default"/>
    <dgm:cxn modelId="{FD090901-B104-4367-96D8-AA7F4C174174}" type="presOf" srcId="{E01E0212-EE96-454C-950B-BB39798AA571}" destId="{5C5748B3-3948-4BA6-BDE7-3236EF6DFB52}" srcOrd="0" destOrd="0" presId="urn:microsoft.com/office/officeart/2005/8/layout/default"/>
    <dgm:cxn modelId="{B5C5D0AA-8D94-44C8-B501-DEBC6313A401}" type="presOf" srcId="{07EDF517-8425-46F4-A2BB-552FBD5DD09A}" destId="{F562F94D-2CF1-4DE5-B49F-DEC204AC6998}" srcOrd="0" destOrd="0" presId="urn:microsoft.com/office/officeart/2005/8/layout/default"/>
    <dgm:cxn modelId="{9D0440A9-FC7F-4DBA-A09C-3FBF9DAF8725}" srcId="{170DD821-4753-484C-BC44-08309B62CED8}" destId="{C5413FE7-DBFF-4FC7-9BB4-C7995D12B7F0}" srcOrd="6" destOrd="0" parTransId="{028A556C-2F4F-4BA6-B3FC-EB6D99EAD3C8}" sibTransId="{CD2E7F69-B9AC-4C2C-8D0C-E1B4CF1FA75F}"/>
    <dgm:cxn modelId="{AF586CFF-AB89-49E1-8E6B-2DEA2B2B0CB6}" type="presOf" srcId="{170DD821-4753-484C-BC44-08309B62CED8}" destId="{EC754980-220F-4355-B09E-E1BF444F22BD}" srcOrd="0" destOrd="0" presId="urn:microsoft.com/office/officeart/2005/8/layout/default"/>
    <dgm:cxn modelId="{5B0D4BF5-397B-44FF-AEAB-9E3C0E9DC908}" type="presOf" srcId="{E3C5737F-0465-42D3-8750-BA3575D60191}" destId="{F0167609-B91D-4847-BAB1-8B2B8C752D3C}" srcOrd="0" destOrd="0" presId="urn:microsoft.com/office/officeart/2005/8/layout/default"/>
    <dgm:cxn modelId="{90AF104C-DE0C-4330-B8EB-6A3236063C20}" srcId="{170DD821-4753-484C-BC44-08309B62CED8}" destId="{7EE7453E-0288-459C-9DFE-5D5579CBE56E}" srcOrd="0" destOrd="0" parTransId="{A9A5FB70-8244-4062-BBAF-BE7D1F6F91A3}" sibTransId="{B182F2C5-D968-4F03-91D1-D41BAB04EFBD}"/>
    <dgm:cxn modelId="{18275B1E-9F9D-4442-8C84-A7079448A0D4}" srcId="{170DD821-4753-484C-BC44-08309B62CED8}" destId="{E3C5737F-0465-42D3-8750-BA3575D60191}" srcOrd="12" destOrd="0" parTransId="{39D60E91-DED3-4F6D-A6FF-33CC9D3C633B}" sibTransId="{582F4022-A39A-41E0-8ABD-798EC97EF446}"/>
    <dgm:cxn modelId="{0102F75D-7C80-4385-A08B-462D91800433}" srcId="{170DD821-4753-484C-BC44-08309B62CED8}" destId="{6CE42164-C6C9-496E-941D-7837AE2419B0}" srcOrd="13" destOrd="0" parTransId="{5F7B55A4-35FB-4742-8546-5F70B2751F38}" sibTransId="{D3ED9709-764F-40A5-92B9-0DB1F3387A64}"/>
    <dgm:cxn modelId="{24B66B8B-9020-4F64-9CEF-80BC35B717C5}" type="presOf" srcId="{D92CACE3-694C-4993-AAE4-549EA38B56F5}" destId="{16652C7F-A86D-4A8A-BC0C-C8FE6771E07A}" srcOrd="0" destOrd="0" presId="urn:microsoft.com/office/officeart/2005/8/layout/default"/>
    <dgm:cxn modelId="{9324FFCF-E6EB-41E3-A576-AD9015AAF95D}" srcId="{170DD821-4753-484C-BC44-08309B62CED8}" destId="{D92CACE3-694C-4993-AAE4-549EA38B56F5}" srcOrd="11" destOrd="0" parTransId="{2F6DAA69-5FF7-4BEC-BA9A-8C3A4A6AEAEA}" sibTransId="{3C5B1B13-8900-4C2E-909D-8F93012E3C8A}"/>
    <dgm:cxn modelId="{DD35F19F-DB2D-410A-A869-68B42038D23D}" srcId="{170DD821-4753-484C-BC44-08309B62CED8}" destId="{EDA28933-0468-4E87-82A9-826D9FD9A8A9}" srcOrd="5" destOrd="0" parTransId="{A44EA2C5-525B-484F-89D5-98E631C5197A}" sibTransId="{A402BECD-6432-43E7-A96A-1860FF74FFB1}"/>
    <dgm:cxn modelId="{40D2C51F-9BA7-4EF4-9C34-EA6ADD375132}" type="presParOf" srcId="{EC754980-220F-4355-B09E-E1BF444F22BD}" destId="{F6184628-2B97-42EA-BF98-A3EE2C0EEC45}" srcOrd="0" destOrd="0" presId="urn:microsoft.com/office/officeart/2005/8/layout/default"/>
    <dgm:cxn modelId="{FAEE875E-259D-482F-A27F-6AE6B2995AAF}" type="presParOf" srcId="{EC754980-220F-4355-B09E-E1BF444F22BD}" destId="{D85CC0D6-0A43-48DC-B4F8-CCE0C17D77CB}" srcOrd="1" destOrd="0" presId="urn:microsoft.com/office/officeart/2005/8/layout/default"/>
    <dgm:cxn modelId="{58C09C54-6141-4A68-BDD4-DFB066B4A0C3}" type="presParOf" srcId="{EC754980-220F-4355-B09E-E1BF444F22BD}" destId="{5C5748B3-3948-4BA6-BDE7-3236EF6DFB52}" srcOrd="2" destOrd="0" presId="urn:microsoft.com/office/officeart/2005/8/layout/default"/>
    <dgm:cxn modelId="{1314B3E2-B2FF-4017-B40F-87A25025A906}" type="presParOf" srcId="{EC754980-220F-4355-B09E-E1BF444F22BD}" destId="{A6F1488F-2077-4F74-8DF0-6C45F651B560}" srcOrd="3" destOrd="0" presId="urn:microsoft.com/office/officeart/2005/8/layout/default"/>
    <dgm:cxn modelId="{E50EFD76-0BB4-4125-8FA7-5394CC833E14}" type="presParOf" srcId="{EC754980-220F-4355-B09E-E1BF444F22BD}" destId="{F562F94D-2CF1-4DE5-B49F-DEC204AC6998}" srcOrd="4" destOrd="0" presId="urn:microsoft.com/office/officeart/2005/8/layout/default"/>
    <dgm:cxn modelId="{DF6AD2FB-EE73-4826-B31E-1C701041CDF2}" type="presParOf" srcId="{EC754980-220F-4355-B09E-E1BF444F22BD}" destId="{56BAA2BA-E8F6-4EF7-80C5-49505C3D6C24}" srcOrd="5" destOrd="0" presId="urn:microsoft.com/office/officeart/2005/8/layout/default"/>
    <dgm:cxn modelId="{C1BD6ECB-3C91-4E2A-A599-B5B13EAEDCA4}" type="presParOf" srcId="{EC754980-220F-4355-B09E-E1BF444F22BD}" destId="{CE702958-6287-456F-BACA-ECDD2F6CDA50}" srcOrd="6" destOrd="0" presId="urn:microsoft.com/office/officeart/2005/8/layout/default"/>
    <dgm:cxn modelId="{2DC2242E-57AF-4D2D-95F2-98A69E9C4E3F}" type="presParOf" srcId="{EC754980-220F-4355-B09E-E1BF444F22BD}" destId="{301E825D-0011-40DA-AD6C-91703D5083B4}" srcOrd="7" destOrd="0" presId="urn:microsoft.com/office/officeart/2005/8/layout/default"/>
    <dgm:cxn modelId="{C1B4C98B-3561-4272-B003-4D514820E49D}" type="presParOf" srcId="{EC754980-220F-4355-B09E-E1BF444F22BD}" destId="{05B6581B-1999-4FD9-ADC5-5483EDB7DC8E}" srcOrd="8" destOrd="0" presId="urn:microsoft.com/office/officeart/2005/8/layout/default"/>
    <dgm:cxn modelId="{F0BD72A7-B9B1-4009-895A-BCE77310EBAB}" type="presParOf" srcId="{EC754980-220F-4355-B09E-E1BF444F22BD}" destId="{76FEBCEF-F29A-422B-A406-134D6B6C8580}" srcOrd="9" destOrd="0" presId="urn:microsoft.com/office/officeart/2005/8/layout/default"/>
    <dgm:cxn modelId="{6CD54DC5-CBA7-4945-BB46-D5AB629A735B}" type="presParOf" srcId="{EC754980-220F-4355-B09E-E1BF444F22BD}" destId="{2FFB8A0F-913D-4C3D-A4A7-805925CB1FDD}" srcOrd="10" destOrd="0" presId="urn:microsoft.com/office/officeart/2005/8/layout/default"/>
    <dgm:cxn modelId="{574503A4-68B7-4EB3-9EF0-018B8F18BE72}" type="presParOf" srcId="{EC754980-220F-4355-B09E-E1BF444F22BD}" destId="{88DF705D-A94E-4A64-A4CC-95A8863369AD}" srcOrd="11" destOrd="0" presId="urn:microsoft.com/office/officeart/2005/8/layout/default"/>
    <dgm:cxn modelId="{35B0EC0A-07AA-4601-994A-427919BE0B79}" type="presParOf" srcId="{EC754980-220F-4355-B09E-E1BF444F22BD}" destId="{DAF58D70-5E78-474D-B7FC-D31002B008F1}" srcOrd="12" destOrd="0" presId="urn:microsoft.com/office/officeart/2005/8/layout/default"/>
    <dgm:cxn modelId="{C3034D6F-D0A1-45B7-B6F8-ED91CF4C3A86}" type="presParOf" srcId="{EC754980-220F-4355-B09E-E1BF444F22BD}" destId="{4FFBF3C8-421F-4111-ABFB-6276F1A64F43}" srcOrd="13" destOrd="0" presId="urn:microsoft.com/office/officeart/2005/8/layout/default"/>
    <dgm:cxn modelId="{AAA69078-2DE3-45DF-991D-98B99DD3F4A8}" type="presParOf" srcId="{EC754980-220F-4355-B09E-E1BF444F22BD}" destId="{6C6E7D6C-92CC-4918-A4D9-6355E1F5C48F}" srcOrd="14" destOrd="0" presId="urn:microsoft.com/office/officeart/2005/8/layout/default"/>
    <dgm:cxn modelId="{F790DD96-9CFF-43F0-8F2F-DF80139D9A75}" type="presParOf" srcId="{EC754980-220F-4355-B09E-E1BF444F22BD}" destId="{78077E75-A9E2-4816-B9AE-6A06CE7C06F6}" srcOrd="15" destOrd="0" presId="urn:microsoft.com/office/officeart/2005/8/layout/default"/>
    <dgm:cxn modelId="{96B7FD8A-A721-4234-9E63-A3BC71FECA92}" type="presParOf" srcId="{EC754980-220F-4355-B09E-E1BF444F22BD}" destId="{E64DA068-78E2-41B3-A666-27FEEC0D70EF}" srcOrd="16" destOrd="0" presId="urn:microsoft.com/office/officeart/2005/8/layout/default"/>
    <dgm:cxn modelId="{4EE73E8C-E727-4CB4-97DF-589D4C93EA8C}" type="presParOf" srcId="{EC754980-220F-4355-B09E-E1BF444F22BD}" destId="{118280FA-D0D0-4FF8-8251-D01E30220CAA}" srcOrd="17" destOrd="0" presId="urn:microsoft.com/office/officeart/2005/8/layout/default"/>
    <dgm:cxn modelId="{40787CC3-E290-46FB-B341-FD3FF4F63FEB}" type="presParOf" srcId="{EC754980-220F-4355-B09E-E1BF444F22BD}" destId="{BB80460F-FE33-4EC1-BBBE-18225F31B93B}" srcOrd="18" destOrd="0" presId="urn:microsoft.com/office/officeart/2005/8/layout/default"/>
    <dgm:cxn modelId="{9250D4D7-894F-419C-90A2-FF10BACAF7D4}" type="presParOf" srcId="{EC754980-220F-4355-B09E-E1BF444F22BD}" destId="{B4FD82D3-BF23-4A8A-BDFB-BA2633F54B40}" srcOrd="19" destOrd="0" presId="urn:microsoft.com/office/officeart/2005/8/layout/default"/>
    <dgm:cxn modelId="{9E4B8B95-6946-4C0E-822A-8DCDE40B1DAE}" type="presParOf" srcId="{EC754980-220F-4355-B09E-E1BF444F22BD}" destId="{5AFBD9A1-55F8-441D-A5F0-132AAEF5BD09}" srcOrd="20" destOrd="0" presId="urn:microsoft.com/office/officeart/2005/8/layout/default"/>
    <dgm:cxn modelId="{404110BE-27F0-4C62-BD1C-1221A2CFCCCC}" type="presParOf" srcId="{EC754980-220F-4355-B09E-E1BF444F22BD}" destId="{AEEF8321-CFBA-4338-A08D-5F783ED75792}" srcOrd="21" destOrd="0" presId="urn:microsoft.com/office/officeart/2005/8/layout/default"/>
    <dgm:cxn modelId="{736FA4D0-DF5B-44AE-9811-308A368EEE31}" type="presParOf" srcId="{EC754980-220F-4355-B09E-E1BF444F22BD}" destId="{16652C7F-A86D-4A8A-BC0C-C8FE6771E07A}" srcOrd="22" destOrd="0" presId="urn:microsoft.com/office/officeart/2005/8/layout/default"/>
    <dgm:cxn modelId="{B49403EF-4018-4176-A2BC-50111FA2A5D4}" type="presParOf" srcId="{EC754980-220F-4355-B09E-E1BF444F22BD}" destId="{AC121067-C914-45EE-9EAB-EEC927A46464}" srcOrd="23" destOrd="0" presId="urn:microsoft.com/office/officeart/2005/8/layout/default"/>
    <dgm:cxn modelId="{3A1B7FE4-187B-4B36-8A66-24B1E1D3607D}" type="presParOf" srcId="{EC754980-220F-4355-B09E-E1BF444F22BD}" destId="{F0167609-B91D-4847-BAB1-8B2B8C752D3C}" srcOrd="24" destOrd="0" presId="urn:microsoft.com/office/officeart/2005/8/layout/default"/>
    <dgm:cxn modelId="{1340C61E-DA7E-40A4-9428-5470967DB470}" type="presParOf" srcId="{EC754980-220F-4355-B09E-E1BF444F22BD}" destId="{13865D90-5E5E-41DF-A3AC-F9EF994F2211}" srcOrd="25" destOrd="0" presId="urn:microsoft.com/office/officeart/2005/8/layout/default"/>
    <dgm:cxn modelId="{1995CA93-2D31-4FE9-ADF6-5498FBB02049}" type="presParOf" srcId="{EC754980-220F-4355-B09E-E1BF444F22BD}" destId="{1419FE03-D0F8-43F8-9609-D2CD836CE8D0}" srcOrd="2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56E2F-B255-43C6-BDB0-C7CEE5853617}">
      <dsp:nvSpPr>
        <dsp:cNvPr id="0" name=""/>
        <dsp:cNvSpPr/>
      </dsp:nvSpPr>
      <dsp:spPr>
        <a:xfrm>
          <a:off x="0" y="327046"/>
          <a:ext cx="3037292" cy="347490"/>
        </a:xfrm>
        <a:prstGeom prst="round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ca-ES" sz="1200" kern="1200" dirty="0" smtClean="0"/>
            <a:t>31 </a:t>
          </a:r>
          <a:r>
            <a:rPr lang="ca-ES" sz="1200" kern="1200" dirty="0" err="1" smtClean="0"/>
            <a:t>Clusters</a:t>
          </a:r>
          <a:endParaRPr lang="ca-ES" sz="1200" kern="1200" dirty="0"/>
        </a:p>
      </dsp:txBody>
      <dsp:txXfrm>
        <a:off x="16963" y="344009"/>
        <a:ext cx="3003366" cy="313564"/>
      </dsp:txXfrm>
    </dsp:sp>
    <dsp:sp modelId="{356D4AB9-A86A-4199-88FE-CED06ECD63D5}">
      <dsp:nvSpPr>
        <dsp:cNvPr id="0" name=""/>
        <dsp:cNvSpPr/>
      </dsp:nvSpPr>
      <dsp:spPr>
        <a:xfrm>
          <a:off x="0" y="709096"/>
          <a:ext cx="3037292" cy="347490"/>
        </a:xfrm>
        <a:prstGeom prst="round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ca-ES" sz="1200" kern="1200" dirty="0" err="1" smtClean="0"/>
            <a:t>More</a:t>
          </a:r>
          <a:r>
            <a:rPr lang="ca-ES" sz="1200" kern="1200" dirty="0" smtClean="0"/>
            <a:t> </a:t>
          </a:r>
          <a:r>
            <a:rPr lang="ca-ES" sz="1200" kern="1200" dirty="0" err="1" smtClean="0"/>
            <a:t>than</a:t>
          </a:r>
          <a:r>
            <a:rPr lang="ca-ES" sz="1200" kern="1200" dirty="0" smtClean="0"/>
            <a:t> 2.200 </a:t>
          </a:r>
          <a:r>
            <a:rPr lang="ca-ES" sz="1200" kern="1200" dirty="0" err="1" smtClean="0"/>
            <a:t>companies</a:t>
          </a:r>
          <a:endParaRPr lang="ca-ES" sz="1200" kern="1200" dirty="0"/>
        </a:p>
      </dsp:txBody>
      <dsp:txXfrm>
        <a:off x="16963" y="726059"/>
        <a:ext cx="3003366" cy="313564"/>
      </dsp:txXfrm>
    </dsp:sp>
    <dsp:sp modelId="{8BC61E45-088E-4C93-875A-C68AAAC19FBF}">
      <dsp:nvSpPr>
        <dsp:cNvPr id="0" name=""/>
        <dsp:cNvSpPr/>
      </dsp:nvSpPr>
      <dsp:spPr>
        <a:xfrm>
          <a:off x="0" y="1091146"/>
          <a:ext cx="3037292" cy="347490"/>
        </a:xfrm>
        <a:prstGeom prst="round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ca-ES" sz="1200" kern="1200" smtClean="0"/>
            <a:t>Agregated turnover 70.000M€</a:t>
          </a:r>
          <a:endParaRPr lang="ca-ES" sz="1200" kern="1200" dirty="0"/>
        </a:p>
      </dsp:txBody>
      <dsp:txXfrm>
        <a:off x="16963" y="1108109"/>
        <a:ext cx="3003366" cy="313564"/>
      </dsp:txXfrm>
    </dsp:sp>
    <dsp:sp modelId="{FF074C5B-798E-4C71-AD46-8BD1044703FB}">
      <dsp:nvSpPr>
        <dsp:cNvPr id="0" name=""/>
        <dsp:cNvSpPr/>
      </dsp:nvSpPr>
      <dsp:spPr>
        <a:xfrm>
          <a:off x="0" y="1473196"/>
          <a:ext cx="3037292" cy="347490"/>
        </a:xfrm>
        <a:prstGeom prst="round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ca-ES" sz="1200" kern="1200" smtClean="0"/>
            <a:t>29% Catalan GDP</a:t>
          </a:r>
          <a:endParaRPr lang="ca-ES" sz="1200" kern="1200" dirty="0"/>
        </a:p>
      </dsp:txBody>
      <dsp:txXfrm>
        <a:off x="16963" y="1490159"/>
        <a:ext cx="3003366" cy="313564"/>
      </dsp:txXfrm>
    </dsp:sp>
    <dsp:sp modelId="{4894A306-05C0-4DC0-BC2F-220A3AA283D1}">
      <dsp:nvSpPr>
        <dsp:cNvPr id="0" name=""/>
        <dsp:cNvSpPr/>
      </dsp:nvSpPr>
      <dsp:spPr>
        <a:xfrm>
          <a:off x="0" y="1855247"/>
          <a:ext cx="3037292" cy="347490"/>
        </a:xfrm>
        <a:prstGeom prst="round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ca-ES" sz="1200" kern="1200" smtClean="0"/>
            <a:t>More than 250.000 workers in Clusters</a:t>
          </a:r>
          <a:endParaRPr lang="ca-ES" sz="1200" kern="1200" dirty="0"/>
        </a:p>
      </dsp:txBody>
      <dsp:txXfrm>
        <a:off x="16963" y="1872210"/>
        <a:ext cx="3003366" cy="313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6201A-A5F8-4FEE-9EA4-159087B296BA}">
      <dsp:nvSpPr>
        <dsp:cNvPr id="0" name=""/>
        <dsp:cNvSpPr/>
      </dsp:nvSpPr>
      <dsp:spPr>
        <a:xfrm>
          <a:off x="2373658" y="521839"/>
          <a:ext cx="3482283" cy="3482283"/>
        </a:xfrm>
        <a:prstGeom prst="blockArc">
          <a:avLst>
            <a:gd name="adj1" fmla="val 10800000"/>
            <a:gd name="adj2" fmla="val 16200000"/>
            <a:gd name="adj3" fmla="val 4641"/>
          </a:avLst>
        </a:prstGeom>
        <a:solidFill>
          <a:schemeClr val="accent2">
            <a:hueOff val="428568"/>
            <a:satOff val="-48092"/>
            <a:lumOff val="823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549BA3-0535-4518-AEDA-3FA922DE8F5B}">
      <dsp:nvSpPr>
        <dsp:cNvPr id="0" name=""/>
        <dsp:cNvSpPr/>
      </dsp:nvSpPr>
      <dsp:spPr>
        <a:xfrm>
          <a:off x="2373658" y="521839"/>
          <a:ext cx="3482283" cy="3482283"/>
        </a:xfrm>
        <a:prstGeom prst="blockArc">
          <a:avLst>
            <a:gd name="adj1" fmla="val 5400000"/>
            <a:gd name="adj2" fmla="val 10800000"/>
            <a:gd name="adj3" fmla="val 4641"/>
          </a:avLst>
        </a:prstGeom>
        <a:solidFill>
          <a:schemeClr val="accent2">
            <a:hueOff val="285712"/>
            <a:satOff val="-32061"/>
            <a:lumOff val="54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DFA2B3-4AE3-4A8C-B9AF-EB2347C73375}">
      <dsp:nvSpPr>
        <dsp:cNvPr id="0" name=""/>
        <dsp:cNvSpPr/>
      </dsp:nvSpPr>
      <dsp:spPr>
        <a:xfrm>
          <a:off x="2373658" y="521839"/>
          <a:ext cx="3482283" cy="3482283"/>
        </a:xfrm>
        <a:prstGeom prst="blockArc">
          <a:avLst>
            <a:gd name="adj1" fmla="val 0"/>
            <a:gd name="adj2" fmla="val 5400000"/>
            <a:gd name="adj3" fmla="val 4641"/>
          </a:avLst>
        </a:prstGeom>
        <a:solidFill>
          <a:schemeClr val="accent2">
            <a:hueOff val="142856"/>
            <a:satOff val="-16031"/>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15F97B-A5C2-41A4-B1AD-407B63DB36A3}">
      <dsp:nvSpPr>
        <dsp:cNvPr id="0" name=""/>
        <dsp:cNvSpPr/>
      </dsp:nvSpPr>
      <dsp:spPr>
        <a:xfrm>
          <a:off x="2373658" y="521839"/>
          <a:ext cx="3482283" cy="3482283"/>
        </a:xfrm>
        <a:prstGeom prst="blockArc">
          <a:avLst>
            <a:gd name="adj1" fmla="val 16200000"/>
            <a:gd name="adj2" fmla="val 0"/>
            <a:gd name="adj3" fmla="val 464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FA2540-717F-4516-9D78-7EB43D5CF098}">
      <dsp:nvSpPr>
        <dsp:cNvPr id="0" name=""/>
        <dsp:cNvSpPr/>
      </dsp:nvSpPr>
      <dsp:spPr>
        <a:xfrm>
          <a:off x="3106685" y="1252734"/>
          <a:ext cx="2016229" cy="2020494"/>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ca-ES" sz="2100" kern="1200" dirty="0" smtClean="0"/>
            <a:t>AV </a:t>
          </a:r>
          <a:r>
            <a:rPr lang="ca-ES" sz="2100" kern="1200" dirty="0" err="1" smtClean="0"/>
            <a:t>traditional</a:t>
          </a:r>
          <a:r>
            <a:rPr lang="ca-ES" sz="2100" kern="1200" dirty="0" smtClean="0"/>
            <a:t> </a:t>
          </a:r>
          <a:r>
            <a:rPr lang="ca-ES" sz="2100" kern="1200" dirty="0" err="1" smtClean="0"/>
            <a:t>core</a:t>
          </a:r>
          <a:endParaRPr lang="ca-ES" sz="2100" kern="1200" dirty="0"/>
        </a:p>
      </dsp:txBody>
      <dsp:txXfrm>
        <a:off x="3401955" y="1548628"/>
        <a:ext cx="1425689" cy="1428706"/>
      </dsp:txXfrm>
    </dsp:sp>
    <dsp:sp modelId="{557AAE96-1E8C-43EF-91A1-F1D6B5D62AF5}">
      <dsp:nvSpPr>
        <dsp:cNvPr id="0" name=""/>
        <dsp:cNvSpPr/>
      </dsp:nvSpPr>
      <dsp:spPr>
        <a:xfrm>
          <a:off x="3553636" y="1079"/>
          <a:ext cx="1122327" cy="1122327"/>
        </a:xfrm>
        <a:prstGeom prst="ellipse">
          <a:avLst/>
        </a:prstGeom>
        <a:solidFill>
          <a:schemeClr val="accent2">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ca-ES" sz="1400" kern="1200" dirty="0" smtClean="0"/>
            <a:t>Digital Content</a:t>
          </a:r>
          <a:endParaRPr lang="ca-ES" sz="1400" kern="1200" dirty="0"/>
        </a:p>
      </dsp:txBody>
      <dsp:txXfrm>
        <a:off x="3717997" y="165440"/>
        <a:ext cx="793605" cy="793605"/>
      </dsp:txXfrm>
    </dsp:sp>
    <dsp:sp modelId="{D4497E57-1DEA-4C85-93DE-92BB959CF3A0}">
      <dsp:nvSpPr>
        <dsp:cNvPr id="0" name=""/>
        <dsp:cNvSpPr/>
      </dsp:nvSpPr>
      <dsp:spPr>
        <a:xfrm>
          <a:off x="5254373" y="1701817"/>
          <a:ext cx="1122327" cy="1122327"/>
        </a:xfrm>
        <a:prstGeom prst="ellipse">
          <a:avLst/>
        </a:prstGeom>
        <a:solidFill>
          <a:schemeClr val="accent2">
            <a:hueOff val="142856"/>
            <a:satOff val="-16031"/>
            <a:lumOff val="274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ca-ES" sz="1200" kern="1200" dirty="0" err="1" smtClean="0"/>
            <a:t>Creative</a:t>
          </a:r>
          <a:r>
            <a:rPr lang="ca-ES" sz="1200" kern="1200" dirty="0" smtClean="0"/>
            <a:t> Industries</a:t>
          </a:r>
          <a:endParaRPr lang="ca-ES" sz="1200" kern="1200" dirty="0"/>
        </a:p>
      </dsp:txBody>
      <dsp:txXfrm>
        <a:off x="5418734" y="1866178"/>
        <a:ext cx="793605" cy="793605"/>
      </dsp:txXfrm>
    </dsp:sp>
    <dsp:sp modelId="{BA3A9422-96A9-43FA-B86E-E05E4B2039E0}">
      <dsp:nvSpPr>
        <dsp:cNvPr id="0" name=""/>
        <dsp:cNvSpPr/>
      </dsp:nvSpPr>
      <dsp:spPr>
        <a:xfrm>
          <a:off x="3553636" y="3402555"/>
          <a:ext cx="1122327" cy="1122327"/>
        </a:xfrm>
        <a:prstGeom prst="ellipse">
          <a:avLst/>
        </a:prstGeom>
        <a:solidFill>
          <a:schemeClr val="accent2">
            <a:hueOff val="285712"/>
            <a:satOff val="-32061"/>
            <a:lumOff val="5491"/>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ca-ES" sz="1400" kern="1200" dirty="0" smtClean="0"/>
            <a:t>Media</a:t>
          </a:r>
          <a:endParaRPr lang="ca-ES" sz="2200" kern="1200" dirty="0"/>
        </a:p>
      </dsp:txBody>
      <dsp:txXfrm>
        <a:off x="3717997" y="3566916"/>
        <a:ext cx="793605" cy="793605"/>
      </dsp:txXfrm>
    </dsp:sp>
    <dsp:sp modelId="{B47DABFE-F956-4C22-BCEA-89D3E9382835}">
      <dsp:nvSpPr>
        <dsp:cNvPr id="0" name=""/>
        <dsp:cNvSpPr/>
      </dsp:nvSpPr>
      <dsp:spPr>
        <a:xfrm>
          <a:off x="1852898" y="1701817"/>
          <a:ext cx="1122327" cy="1122327"/>
        </a:xfrm>
        <a:prstGeom prst="ellipse">
          <a:avLst/>
        </a:prstGeom>
        <a:solidFill>
          <a:schemeClr val="accent2">
            <a:hueOff val="428568"/>
            <a:satOff val="-48092"/>
            <a:lumOff val="823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ca-ES" sz="1400" kern="1200" dirty="0" err="1" smtClean="0"/>
            <a:t>Video</a:t>
          </a:r>
          <a:r>
            <a:rPr lang="ca-ES" sz="1400" kern="1200" dirty="0" smtClean="0"/>
            <a:t> games</a:t>
          </a:r>
          <a:endParaRPr lang="ca-ES" sz="2200" kern="1200" dirty="0"/>
        </a:p>
      </dsp:txBody>
      <dsp:txXfrm>
        <a:off x="2017259" y="1866178"/>
        <a:ext cx="793605" cy="793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84628-2B97-42EA-BF98-A3EE2C0EEC45}">
      <dsp:nvSpPr>
        <dsp:cNvPr id="0" name=""/>
        <dsp:cNvSpPr/>
      </dsp:nvSpPr>
      <dsp:spPr>
        <a:xfrm>
          <a:off x="108702" y="24077"/>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ca-ES" sz="1400" b="1" kern="1200" dirty="0" smtClean="0">
              <a:latin typeface="Calibri Light" panose="020F0302020204030204" pitchFamily="34" charset="0"/>
            </a:rPr>
            <a:t>PRODUCTION</a:t>
          </a:r>
          <a:endParaRPr lang="ca-ES" sz="1400" b="1" kern="1200" dirty="0">
            <a:latin typeface="Calibri Light" panose="020F0302020204030204" pitchFamily="34" charset="0"/>
          </a:endParaRPr>
        </a:p>
      </dsp:txBody>
      <dsp:txXfrm>
        <a:off x="330467" y="240267"/>
        <a:ext cx="1070779" cy="1043859"/>
      </dsp:txXfrm>
    </dsp:sp>
    <dsp:sp modelId="{5C5748B3-3948-4BA6-BDE7-3236EF6DFB52}">
      <dsp:nvSpPr>
        <dsp:cNvPr id="0" name=""/>
        <dsp:cNvSpPr/>
      </dsp:nvSpPr>
      <dsp:spPr>
        <a:xfrm>
          <a:off x="1782007" y="24077"/>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ca-ES" sz="1400" b="1" kern="1200" dirty="0" smtClean="0">
              <a:latin typeface="Calibri Light" panose="020F0302020204030204" pitchFamily="34" charset="0"/>
            </a:rPr>
            <a:t>POST-PRODUCTION</a:t>
          </a:r>
          <a:endParaRPr lang="ca-ES" sz="1000" b="1" kern="1200" dirty="0">
            <a:latin typeface="Calibri Light" panose="020F0302020204030204" pitchFamily="34" charset="0"/>
          </a:endParaRPr>
        </a:p>
      </dsp:txBody>
      <dsp:txXfrm>
        <a:off x="2003772" y="240267"/>
        <a:ext cx="1070779" cy="1043859"/>
      </dsp:txXfrm>
    </dsp:sp>
    <dsp:sp modelId="{F562F94D-2CF1-4DE5-B49F-DEC204AC6998}">
      <dsp:nvSpPr>
        <dsp:cNvPr id="0" name=""/>
        <dsp:cNvSpPr/>
      </dsp:nvSpPr>
      <dsp:spPr>
        <a:xfrm>
          <a:off x="3455313" y="24077"/>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ca-ES" sz="1400" b="1" kern="1200" dirty="0" smtClean="0">
              <a:latin typeface="Calibri Light" panose="020F0302020204030204" pitchFamily="34" charset="0"/>
            </a:rPr>
            <a:t>VFX</a:t>
          </a:r>
          <a:endParaRPr lang="ca-ES" sz="1400" b="1" kern="1200" dirty="0">
            <a:latin typeface="Calibri Light" panose="020F0302020204030204" pitchFamily="34" charset="0"/>
          </a:endParaRPr>
        </a:p>
      </dsp:txBody>
      <dsp:txXfrm>
        <a:off x="3677078" y="240267"/>
        <a:ext cx="1070779" cy="1043859"/>
      </dsp:txXfrm>
    </dsp:sp>
    <dsp:sp modelId="{CE702958-6287-456F-BACA-ECDD2F6CDA50}">
      <dsp:nvSpPr>
        <dsp:cNvPr id="0" name=""/>
        <dsp:cNvSpPr/>
      </dsp:nvSpPr>
      <dsp:spPr>
        <a:xfrm>
          <a:off x="5128618" y="24077"/>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ca-ES" sz="1400" b="1" kern="1200" dirty="0">
            <a:latin typeface="Calibri Light" panose="020F0302020204030204" pitchFamily="34" charset="0"/>
          </a:endParaRPr>
        </a:p>
      </dsp:txBody>
      <dsp:txXfrm>
        <a:off x="5350383" y="240267"/>
        <a:ext cx="1070779" cy="1043859"/>
      </dsp:txXfrm>
    </dsp:sp>
    <dsp:sp modelId="{05B6581B-1999-4FD9-ADC5-5483EDB7DC8E}">
      <dsp:nvSpPr>
        <dsp:cNvPr id="0" name=""/>
        <dsp:cNvSpPr/>
      </dsp:nvSpPr>
      <dsp:spPr>
        <a:xfrm>
          <a:off x="6801924" y="24077"/>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ca-ES" sz="1400" b="1" kern="1200" dirty="0" smtClean="0">
              <a:latin typeface="Calibri Light" panose="020F0302020204030204" pitchFamily="34" charset="0"/>
            </a:rPr>
            <a:t>SCREENINGS</a:t>
          </a:r>
          <a:endParaRPr lang="ca-ES" sz="1400" b="1" kern="1200" dirty="0">
            <a:latin typeface="Calibri Light" panose="020F0302020204030204" pitchFamily="34" charset="0"/>
          </a:endParaRPr>
        </a:p>
      </dsp:txBody>
      <dsp:txXfrm>
        <a:off x="7023689" y="240267"/>
        <a:ext cx="1070779" cy="1043859"/>
      </dsp:txXfrm>
    </dsp:sp>
    <dsp:sp modelId="{2FFB8A0F-913D-4C3D-A4A7-805925CB1FDD}">
      <dsp:nvSpPr>
        <dsp:cNvPr id="0" name=""/>
        <dsp:cNvSpPr/>
      </dsp:nvSpPr>
      <dsp:spPr>
        <a:xfrm>
          <a:off x="108702" y="1659312"/>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ca-ES" sz="1200" b="1" kern="1200" dirty="0" smtClean="0">
              <a:latin typeface="Calibri Light" panose="020F0302020204030204" pitchFamily="34" charset="0"/>
            </a:rPr>
            <a:t>RADIO AND TV </a:t>
          </a:r>
          <a:r>
            <a:rPr lang="ca-ES" sz="1400" b="1" kern="1200" dirty="0" smtClean="0">
              <a:latin typeface="Calibri Light" panose="020F0302020204030204" pitchFamily="34" charset="0"/>
            </a:rPr>
            <a:t>OPERATORS</a:t>
          </a:r>
          <a:endParaRPr lang="ca-ES" sz="1000" b="1" kern="1200" dirty="0">
            <a:latin typeface="Calibri Light" panose="020F0302020204030204" pitchFamily="34" charset="0"/>
          </a:endParaRPr>
        </a:p>
      </dsp:txBody>
      <dsp:txXfrm>
        <a:off x="330467" y="1875502"/>
        <a:ext cx="1070779" cy="1043859"/>
      </dsp:txXfrm>
    </dsp:sp>
    <dsp:sp modelId="{DAF58D70-5E78-474D-B7FC-D31002B008F1}">
      <dsp:nvSpPr>
        <dsp:cNvPr id="0" name=""/>
        <dsp:cNvSpPr/>
      </dsp:nvSpPr>
      <dsp:spPr>
        <a:xfrm>
          <a:off x="1782007" y="1659312"/>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ca-ES" sz="1200" b="1" kern="1200" dirty="0" smtClean="0">
              <a:latin typeface="Calibri Light" panose="020F0302020204030204" pitchFamily="34" charset="0"/>
            </a:rPr>
            <a:t>AUDIOVISUAL TECHNOLOGY</a:t>
          </a:r>
          <a:endParaRPr lang="ca-ES" sz="1200" b="1" kern="1200" dirty="0">
            <a:latin typeface="Calibri Light" panose="020F0302020204030204" pitchFamily="34" charset="0"/>
          </a:endParaRPr>
        </a:p>
      </dsp:txBody>
      <dsp:txXfrm>
        <a:off x="2003772" y="1875502"/>
        <a:ext cx="1070779" cy="1043859"/>
      </dsp:txXfrm>
    </dsp:sp>
    <dsp:sp modelId="{6C6E7D6C-92CC-4918-A4D9-6355E1F5C48F}">
      <dsp:nvSpPr>
        <dsp:cNvPr id="0" name=""/>
        <dsp:cNvSpPr/>
      </dsp:nvSpPr>
      <dsp:spPr>
        <a:xfrm>
          <a:off x="3455313" y="1659312"/>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ca-ES" sz="1200" b="1" kern="1200" dirty="0">
            <a:latin typeface="Calibri Light" panose="020F0302020204030204" pitchFamily="34" charset="0"/>
          </a:endParaRPr>
        </a:p>
      </dsp:txBody>
      <dsp:txXfrm>
        <a:off x="3677078" y="1875502"/>
        <a:ext cx="1070779" cy="1043859"/>
      </dsp:txXfrm>
    </dsp:sp>
    <dsp:sp modelId="{E64DA068-78E2-41B3-A666-27FEEC0D70EF}">
      <dsp:nvSpPr>
        <dsp:cNvPr id="0" name=""/>
        <dsp:cNvSpPr/>
      </dsp:nvSpPr>
      <dsp:spPr>
        <a:xfrm>
          <a:off x="5128618" y="1659312"/>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ca-ES" sz="1200" b="1" kern="1200" dirty="0" smtClean="0">
              <a:latin typeface="Calibri Light" panose="020F0302020204030204" pitchFamily="34" charset="0"/>
            </a:rPr>
            <a:t>PHOTOGRAPHY</a:t>
          </a:r>
          <a:endParaRPr lang="ca-ES" sz="900" b="1" kern="1200" dirty="0">
            <a:latin typeface="Calibri Light" panose="020F0302020204030204" pitchFamily="34" charset="0"/>
          </a:endParaRPr>
        </a:p>
      </dsp:txBody>
      <dsp:txXfrm>
        <a:off x="5350383" y="1875502"/>
        <a:ext cx="1070779" cy="1043859"/>
      </dsp:txXfrm>
    </dsp:sp>
    <dsp:sp modelId="{BB80460F-FE33-4EC1-BBBE-18225F31B93B}">
      <dsp:nvSpPr>
        <dsp:cNvPr id="0" name=""/>
        <dsp:cNvSpPr/>
      </dsp:nvSpPr>
      <dsp:spPr>
        <a:xfrm>
          <a:off x="6801924" y="1659312"/>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ca-ES" sz="1200" b="1" kern="1200" dirty="0" smtClean="0">
              <a:latin typeface="Calibri Light" panose="020F0302020204030204" pitchFamily="34" charset="0"/>
            </a:rPr>
            <a:t>VIRTUAL REALITY</a:t>
          </a:r>
          <a:endParaRPr lang="ca-ES" sz="1200" b="1" kern="1200" dirty="0">
            <a:latin typeface="Calibri Light" panose="020F0302020204030204" pitchFamily="34" charset="0"/>
          </a:endParaRPr>
        </a:p>
      </dsp:txBody>
      <dsp:txXfrm>
        <a:off x="7023689" y="1875502"/>
        <a:ext cx="1070779" cy="1043859"/>
      </dsp:txXfrm>
    </dsp:sp>
    <dsp:sp modelId="{5AFBD9A1-55F8-441D-A5F0-132AAEF5BD09}">
      <dsp:nvSpPr>
        <dsp:cNvPr id="0" name=""/>
        <dsp:cNvSpPr/>
      </dsp:nvSpPr>
      <dsp:spPr>
        <a:xfrm>
          <a:off x="945354" y="3276288"/>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ca-ES" sz="1400" b="1" kern="1200" dirty="0" smtClean="0">
              <a:latin typeface="Calibri Light" panose="020F0302020204030204" pitchFamily="34" charset="0"/>
            </a:rPr>
            <a:t>VIDEOGAMES</a:t>
          </a:r>
          <a:endParaRPr lang="ca-ES" sz="1400" b="1" kern="1200" dirty="0">
            <a:latin typeface="Calibri Light" panose="020F0302020204030204" pitchFamily="34" charset="0"/>
          </a:endParaRPr>
        </a:p>
      </dsp:txBody>
      <dsp:txXfrm>
        <a:off x="1167119" y="3492478"/>
        <a:ext cx="1070779" cy="1043859"/>
      </dsp:txXfrm>
    </dsp:sp>
    <dsp:sp modelId="{16652C7F-A86D-4A8A-BC0C-C8FE6771E07A}">
      <dsp:nvSpPr>
        <dsp:cNvPr id="0" name=""/>
        <dsp:cNvSpPr/>
      </dsp:nvSpPr>
      <dsp:spPr>
        <a:xfrm>
          <a:off x="2618660" y="3276288"/>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ca-ES" sz="1400" b="1" kern="1200" dirty="0" smtClean="0">
              <a:latin typeface="Calibri Light" panose="020F0302020204030204" pitchFamily="34" charset="0"/>
            </a:rPr>
            <a:t>ADVERTISING</a:t>
          </a:r>
          <a:endParaRPr lang="ca-ES" sz="1400" b="1" kern="1200" dirty="0">
            <a:latin typeface="Calibri Light" panose="020F0302020204030204" pitchFamily="34" charset="0"/>
          </a:endParaRPr>
        </a:p>
      </dsp:txBody>
      <dsp:txXfrm>
        <a:off x="2840425" y="3492478"/>
        <a:ext cx="1070779" cy="1043859"/>
      </dsp:txXfrm>
    </dsp:sp>
    <dsp:sp modelId="{F0167609-B91D-4847-BAB1-8B2B8C752D3C}">
      <dsp:nvSpPr>
        <dsp:cNvPr id="0" name=""/>
        <dsp:cNvSpPr/>
      </dsp:nvSpPr>
      <dsp:spPr>
        <a:xfrm>
          <a:off x="4291965" y="3276288"/>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00075">
            <a:lnSpc>
              <a:spcPct val="90000"/>
            </a:lnSpc>
            <a:spcBef>
              <a:spcPct val="0"/>
            </a:spcBef>
            <a:spcAft>
              <a:spcPct val="35000"/>
            </a:spcAft>
          </a:pPr>
          <a:r>
            <a:rPr lang="ca-ES" sz="1350" b="1" kern="1200" dirty="0" smtClean="0">
              <a:latin typeface="Calibri Light" panose="020F0302020204030204" pitchFamily="34" charset="0"/>
            </a:rPr>
            <a:t>AUDIOVISUAL PARCS</a:t>
          </a:r>
          <a:endParaRPr lang="ca-ES" sz="1350" b="1" kern="1200" dirty="0">
            <a:latin typeface="Calibri Light" panose="020F0302020204030204" pitchFamily="34" charset="0"/>
          </a:endParaRPr>
        </a:p>
      </dsp:txBody>
      <dsp:txXfrm>
        <a:off x="4513730" y="3492478"/>
        <a:ext cx="1070779" cy="1043859"/>
      </dsp:txXfrm>
    </dsp:sp>
    <dsp:sp modelId="{1419FE03-D0F8-43F8-9609-D2CD836CE8D0}">
      <dsp:nvSpPr>
        <dsp:cNvPr id="0" name=""/>
        <dsp:cNvSpPr/>
      </dsp:nvSpPr>
      <dsp:spPr>
        <a:xfrm>
          <a:off x="5965271" y="3276288"/>
          <a:ext cx="1514309" cy="1476239"/>
        </a:xfrm>
        <a:prstGeom prst="ellipse">
          <a:avLst/>
        </a:prstGeom>
        <a:solidFill>
          <a:schemeClr val="lt1"/>
        </a:solidFill>
        <a:ln w="55000" cap="flat" cmpd="thickThin" algn="ctr">
          <a:solidFill>
            <a:schemeClr val="accent1"/>
          </a:solidFill>
          <a:prstDash val="solid"/>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00075">
            <a:lnSpc>
              <a:spcPct val="90000"/>
            </a:lnSpc>
            <a:spcBef>
              <a:spcPct val="0"/>
            </a:spcBef>
            <a:spcAft>
              <a:spcPct val="35000"/>
            </a:spcAft>
          </a:pPr>
          <a:r>
            <a:rPr lang="ca-ES" sz="1350" b="1" kern="1200" dirty="0" smtClean="0">
              <a:latin typeface="Calibri Light" panose="020F0302020204030204" pitchFamily="34" charset="0"/>
            </a:rPr>
            <a:t>UNIVERSITIES OF COMMUNICATION</a:t>
          </a:r>
          <a:endParaRPr lang="ca-ES" sz="1350" b="1" kern="1200" dirty="0">
            <a:latin typeface="Calibri Light" panose="020F0302020204030204" pitchFamily="34" charset="0"/>
          </a:endParaRPr>
        </a:p>
      </dsp:txBody>
      <dsp:txXfrm>
        <a:off x="6187036" y="3492478"/>
        <a:ext cx="1070779" cy="10438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34645-A3FD-4181-9731-1B489734F438}" type="datetimeFigureOut">
              <a:rPr lang="ca-ES" smtClean="0"/>
              <a:t>28/09/2017</a:t>
            </a:fld>
            <a:endParaRPr lang="ca-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FAE454-05B4-434B-B751-0A8A81DA3D00}" type="slidenum">
              <a:rPr lang="ca-ES" smtClean="0"/>
              <a:t>‹Nº›</a:t>
            </a:fld>
            <a:endParaRPr lang="ca-ES"/>
          </a:p>
        </p:txBody>
      </p:sp>
    </p:spTree>
    <p:extLst>
      <p:ext uri="{BB962C8B-B14F-4D97-AF65-F5344CB8AC3E}">
        <p14:creationId xmlns:p14="http://schemas.microsoft.com/office/powerpoint/2010/main" val="2000057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a:p>
        </p:txBody>
      </p:sp>
      <p:sp>
        <p:nvSpPr>
          <p:cNvPr id="450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C107D8-2BDF-41A4-A9BF-9BEE8F842BBD}" type="slidenum">
              <a:rPr lang="es-ES" altLang="es-ES"/>
              <a:pPr eaLnBrk="1" hangingPunct="1"/>
              <a:t>24</a:t>
            </a:fld>
            <a:endParaRPr lang="es-ES" altLang="es-ES"/>
          </a:p>
        </p:txBody>
      </p:sp>
    </p:spTree>
    <p:extLst>
      <p:ext uri="{BB962C8B-B14F-4D97-AF65-F5344CB8AC3E}">
        <p14:creationId xmlns:p14="http://schemas.microsoft.com/office/powerpoint/2010/main" val="354839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a:p>
        </p:txBody>
      </p:sp>
      <p:sp>
        <p:nvSpPr>
          <p:cNvPr id="450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C107D8-2BDF-41A4-A9BF-9BEE8F842BBD}" type="slidenum">
              <a:rPr lang="es-ES" altLang="es-ES"/>
              <a:pPr eaLnBrk="1" hangingPunct="1"/>
              <a:t>25</a:t>
            </a:fld>
            <a:endParaRPr lang="es-ES" altLang="es-ES"/>
          </a:p>
        </p:txBody>
      </p:sp>
    </p:spTree>
    <p:extLst>
      <p:ext uri="{BB962C8B-B14F-4D97-AF65-F5344CB8AC3E}">
        <p14:creationId xmlns:p14="http://schemas.microsoft.com/office/powerpoint/2010/main" val="1000321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9459"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a:p>
        </p:txBody>
      </p:sp>
      <p:sp>
        <p:nvSpPr>
          <p:cNvPr id="1946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2E92F3-DBD7-4801-812C-E42F91ED7802}" type="slidenum">
              <a:rPr lang="es-ES" smtClean="0"/>
              <a:pPr/>
              <a:t>27</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6387"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a:p>
        </p:txBody>
      </p:sp>
      <p:sp>
        <p:nvSpPr>
          <p:cNvPr id="1638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2EA047-0546-458A-8B30-D1832727DB65}" type="slidenum">
              <a:rPr lang="es-ES" smtClean="0"/>
              <a:pPr/>
              <a:t>28</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a:p>
        </p:txBody>
      </p:sp>
      <p:sp>
        <p:nvSpPr>
          <p:cNvPr id="1741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77BC33-C56E-448A-8375-CD3F0917B3C1}" type="slidenum">
              <a:rPr lang="es-ES" smtClean="0"/>
              <a:pPr/>
              <a:t>29</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a:p>
        </p:txBody>
      </p:sp>
      <p:sp>
        <p:nvSpPr>
          <p:cNvPr id="532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59C80A7-DD24-478C-B868-ED191130992A}" type="slidenum">
              <a:rPr lang="es-ES" altLang="es-ES"/>
              <a:pPr eaLnBrk="1" hangingPunct="1"/>
              <a:t>30</a:t>
            </a:fld>
            <a:endParaRPr lang="es-ES" altLang="es-ES"/>
          </a:p>
        </p:txBody>
      </p:sp>
    </p:spTree>
    <p:extLst>
      <p:ext uri="{BB962C8B-B14F-4D97-AF65-F5344CB8AC3E}">
        <p14:creationId xmlns:p14="http://schemas.microsoft.com/office/powerpoint/2010/main" val="326175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a:p>
        </p:txBody>
      </p:sp>
      <p:sp>
        <p:nvSpPr>
          <p:cNvPr id="1843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893B53-3AC4-4D9F-84A3-4ED92AB4216A}" type="slidenum">
              <a:rPr lang="es-ES" smtClean="0"/>
              <a:pPr/>
              <a:t>31</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996DB6E5-7424-4CE4-BD49-F1FB32D9C605}" type="datetimeFigureOut">
              <a:rPr lang="ca-ES" smtClean="0"/>
              <a:t>28/09/2017</a:t>
            </a:fld>
            <a:endParaRPr lang="ca-ES"/>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ca-ES"/>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2CC9EBE7-A2FD-4B67-A9B2-B0773072C669}" type="slidenum">
              <a:rPr lang="ca-ES" smtClean="0"/>
              <a:t>‹Nº›</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996DB6E5-7424-4CE4-BD49-F1FB32D9C605}" type="datetimeFigureOut">
              <a:rPr lang="ca-ES" smtClean="0"/>
              <a:t>28/09/2017</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2CC9EBE7-A2FD-4B67-A9B2-B0773072C669}" type="slidenum">
              <a:rPr lang="ca-ES" smtClean="0"/>
              <a:t>‹Nº›</a:t>
            </a:fld>
            <a:endParaRPr lang="ca-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996DB6E5-7424-4CE4-BD49-F1FB32D9C605}" type="datetimeFigureOut">
              <a:rPr lang="ca-ES" smtClean="0"/>
              <a:t>28/09/2017</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2CC9EBE7-A2FD-4B67-A9B2-B0773072C669}" type="slidenum">
              <a:rPr lang="ca-ES" smtClean="0"/>
              <a:t>‹Nº›</a:t>
            </a:fld>
            <a:endParaRPr lang="ca-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996DB6E5-7424-4CE4-BD49-F1FB32D9C605}" type="datetimeFigureOut">
              <a:rPr lang="ca-ES" smtClean="0"/>
              <a:t>28/09/2017</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2CC9EBE7-A2FD-4B67-A9B2-B0773072C669}" type="slidenum">
              <a:rPr lang="ca-ES" smtClean="0"/>
              <a:t>‹Nº›</a:t>
            </a:fld>
            <a:endParaRPr lang="ca-ES"/>
          </a:p>
        </p:txBody>
      </p:sp>
      <p:sp>
        <p:nvSpPr>
          <p:cNvPr id="7" name="6 Título"/>
          <p:cNvSpPr>
            <a:spLocks noGrp="1"/>
          </p:cNvSpPr>
          <p:nvPr>
            <p:ph type="title"/>
          </p:nvPr>
        </p:nvSpPr>
        <p:spPr/>
        <p:txBody>
          <a:bodyPr rtlCol="0"/>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996DB6E5-7424-4CE4-BD49-F1FB32D9C605}" type="datetimeFigureOut">
              <a:rPr lang="ca-ES" smtClean="0"/>
              <a:t>28/09/2017</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2CC9EBE7-A2FD-4B67-A9B2-B0773072C669}" type="slidenum">
              <a:rPr lang="ca-ES" smtClean="0"/>
              <a:t>‹Nº›</a:t>
            </a:fld>
            <a:endParaRPr lang="ca-ES"/>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996DB6E5-7424-4CE4-BD49-F1FB32D9C605}" type="datetimeFigureOut">
              <a:rPr lang="ca-ES" smtClean="0"/>
              <a:t>28/09/2017</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2CC9EBE7-A2FD-4B67-A9B2-B0773072C669}" type="slidenum">
              <a:rPr lang="ca-ES" smtClean="0"/>
              <a:t>‹Nº›</a:t>
            </a:fld>
            <a:endParaRPr lang="ca-ES"/>
          </a:p>
        </p:txBody>
      </p:sp>
      <p:sp>
        <p:nvSpPr>
          <p:cNvPr id="8" name="7 Título"/>
          <p:cNvSpPr>
            <a:spLocks noGrp="1"/>
          </p:cNvSpPr>
          <p:nvPr>
            <p:ph type="title"/>
          </p:nvPr>
        </p:nvSpPr>
        <p:spPr/>
        <p:txBody>
          <a:bodyPr rtlCol="0"/>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996DB6E5-7424-4CE4-BD49-F1FB32D9C605}" type="datetimeFigureOut">
              <a:rPr lang="ca-ES" smtClean="0"/>
              <a:t>28/09/2017</a:t>
            </a:fld>
            <a:endParaRPr lang="ca-ES"/>
          </a:p>
        </p:txBody>
      </p:sp>
      <p:sp>
        <p:nvSpPr>
          <p:cNvPr id="8" name="7 Marcador de pie de página"/>
          <p:cNvSpPr>
            <a:spLocks noGrp="1"/>
          </p:cNvSpPr>
          <p:nvPr>
            <p:ph type="ftr" sz="quarter" idx="11"/>
          </p:nvPr>
        </p:nvSpPr>
        <p:spPr/>
        <p:txBody>
          <a:bodyPr/>
          <a:lstStyle/>
          <a:p>
            <a:endParaRPr lang="ca-ES"/>
          </a:p>
        </p:txBody>
      </p:sp>
      <p:sp>
        <p:nvSpPr>
          <p:cNvPr id="9" name="8 Marcador de número de diapositiva"/>
          <p:cNvSpPr>
            <a:spLocks noGrp="1"/>
          </p:cNvSpPr>
          <p:nvPr>
            <p:ph type="sldNum" sz="quarter" idx="12"/>
          </p:nvPr>
        </p:nvSpPr>
        <p:spPr/>
        <p:txBody>
          <a:bodyPr/>
          <a:lstStyle/>
          <a:p>
            <a:fld id="{2CC9EBE7-A2FD-4B67-A9B2-B0773072C669}" type="slidenum">
              <a:rPr lang="ca-ES" smtClean="0"/>
              <a:t>‹Nº›</a:t>
            </a:fld>
            <a:endParaRPr lang="ca-E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996DB6E5-7424-4CE4-BD49-F1FB32D9C605}" type="datetimeFigureOut">
              <a:rPr lang="ca-ES" smtClean="0"/>
              <a:t>28/09/2017</a:t>
            </a:fld>
            <a:endParaRPr lang="ca-ES"/>
          </a:p>
        </p:txBody>
      </p:sp>
      <p:sp>
        <p:nvSpPr>
          <p:cNvPr id="4" name="3 Marcador de pie de página"/>
          <p:cNvSpPr>
            <a:spLocks noGrp="1"/>
          </p:cNvSpPr>
          <p:nvPr>
            <p:ph type="ftr" sz="quarter" idx="11"/>
          </p:nvPr>
        </p:nvSpPr>
        <p:spPr/>
        <p:txBody>
          <a:bodyPr/>
          <a:lstStyle/>
          <a:p>
            <a:endParaRPr lang="ca-ES"/>
          </a:p>
        </p:txBody>
      </p:sp>
      <p:sp>
        <p:nvSpPr>
          <p:cNvPr id="5" name="4 Marcador de número de diapositiva"/>
          <p:cNvSpPr>
            <a:spLocks noGrp="1"/>
          </p:cNvSpPr>
          <p:nvPr>
            <p:ph type="sldNum" sz="quarter" idx="12"/>
          </p:nvPr>
        </p:nvSpPr>
        <p:spPr/>
        <p:txBody>
          <a:bodyPr/>
          <a:lstStyle/>
          <a:p>
            <a:fld id="{2CC9EBE7-A2FD-4B67-A9B2-B0773072C669}" type="slidenum">
              <a:rPr lang="ca-ES" smtClean="0"/>
              <a:t>‹Nº›</a:t>
            </a:fld>
            <a:endParaRPr lang="ca-ES"/>
          </a:p>
        </p:txBody>
      </p:sp>
      <p:sp>
        <p:nvSpPr>
          <p:cNvPr id="6" name="5 Título"/>
          <p:cNvSpPr>
            <a:spLocks noGrp="1"/>
          </p:cNvSpPr>
          <p:nvPr>
            <p:ph type="title"/>
          </p:nvPr>
        </p:nvSpPr>
        <p:spPr/>
        <p:txBody>
          <a:bodyPr rtlCol="0"/>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96DB6E5-7424-4CE4-BD49-F1FB32D9C605}" type="datetimeFigureOut">
              <a:rPr lang="ca-ES" smtClean="0"/>
              <a:t>28/09/2017</a:t>
            </a:fld>
            <a:endParaRPr lang="ca-ES"/>
          </a:p>
        </p:txBody>
      </p:sp>
      <p:sp>
        <p:nvSpPr>
          <p:cNvPr id="3" name="2 Marcador de pie de página"/>
          <p:cNvSpPr>
            <a:spLocks noGrp="1"/>
          </p:cNvSpPr>
          <p:nvPr>
            <p:ph type="ftr" sz="quarter" idx="11"/>
          </p:nvPr>
        </p:nvSpPr>
        <p:spPr/>
        <p:txBody>
          <a:bodyPr/>
          <a:lstStyle/>
          <a:p>
            <a:endParaRPr lang="ca-ES"/>
          </a:p>
        </p:txBody>
      </p:sp>
      <p:sp>
        <p:nvSpPr>
          <p:cNvPr id="4" name="3 Marcador de número de diapositiva"/>
          <p:cNvSpPr>
            <a:spLocks noGrp="1"/>
          </p:cNvSpPr>
          <p:nvPr>
            <p:ph type="sldNum" sz="quarter" idx="12"/>
          </p:nvPr>
        </p:nvSpPr>
        <p:spPr/>
        <p:txBody>
          <a:bodyPr/>
          <a:lstStyle/>
          <a:p>
            <a:fld id="{2CC9EBE7-A2FD-4B67-A9B2-B0773072C669}" type="slidenum">
              <a:rPr lang="ca-ES" smtClean="0"/>
              <a:t>‹Nº›</a:t>
            </a:fld>
            <a:endParaRPr lang="ca-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p>
            <a:fld id="{996DB6E5-7424-4CE4-BD49-F1FB32D9C605}" type="datetimeFigureOut">
              <a:rPr lang="ca-ES" smtClean="0"/>
              <a:t>28/09/2017</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2CC9EBE7-A2FD-4B67-A9B2-B0773072C669}" type="slidenum">
              <a:rPr lang="ca-ES" smtClean="0"/>
              <a:t>‹Nº›</a:t>
            </a:fld>
            <a:endParaRPr lang="ca-E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996DB6E5-7424-4CE4-BD49-F1FB32D9C605}" type="datetimeFigureOut">
              <a:rPr lang="ca-ES" smtClean="0"/>
              <a:t>28/09/2017</a:t>
            </a:fld>
            <a:endParaRPr lang="ca-ES"/>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ca-ES"/>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2CC9EBE7-A2FD-4B67-A9B2-B0773072C669}" type="slidenum">
              <a:rPr lang="ca-ES" smtClean="0"/>
              <a:t>‹Nº›</a:t>
            </a:fld>
            <a:endParaRPr lang="ca-ES"/>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96DB6E5-7424-4CE4-BD49-F1FB32D9C605}" type="datetimeFigureOut">
              <a:rPr lang="ca-ES" smtClean="0"/>
              <a:t>28/09/2017</a:t>
            </a:fld>
            <a:endParaRPr lang="ca-ES"/>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ca-ES"/>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CC9EBE7-A2FD-4B67-A9B2-B0773072C669}" type="slidenum">
              <a:rPr lang="ca-ES" smtClean="0"/>
              <a:t>‹Nº›</a:t>
            </a:fld>
            <a:endParaRPr lang="ca-E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IqeVDFsOtao"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youtu.be/IqeVDFsOtao" TargetMode="External"/><Relationship Id="rId4" Type="http://schemas.openxmlformats.org/officeDocument/2006/relationships/image" Target="../media/image129.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eg"/><Relationship Id="rId26" Type="http://schemas.openxmlformats.org/officeDocument/2006/relationships/image" Target="../media/image26.jpeg"/><Relationship Id="rId39" Type="http://schemas.openxmlformats.org/officeDocument/2006/relationships/diagramQuickStyle" Target="../diagrams/quickStyle1.xml"/><Relationship Id="rId3" Type="http://schemas.openxmlformats.org/officeDocument/2006/relationships/image" Target="../media/image4.png"/><Relationship Id="rId21" Type="http://schemas.openxmlformats.org/officeDocument/2006/relationships/image" Target="../media/image21.jpeg"/><Relationship Id="rId34" Type="http://schemas.openxmlformats.org/officeDocument/2006/relationships/image" Target="../media/image34.jpeg"/><Relationship Id="rId42" Type="http://schemas.openxmlformats.org/officeDocument/2006/relationships/image" Target="../media/image37.pn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33" Type="http://schemas.openxmlformats.org/officeDocument/2006/relationships/image" Target="../media/image33.png"/><Relationship Id="rId38" Type="http://schemas.openxmlformats.org/officeDocument/2006/relationships/diagramLayout" Target="../diagrams/layout1.xml"/><Relationship Id="rId2" Type="http://schemas.openxmlformats.org/officeDocument/2006/relationships/image" Target="../media/image3.png"/><Relationship Id="rId16" Type="http://schemas.openxmlformats.org/officeDocument/2006/relationships/image" Target="../media/image16.jpeg"/><Relationship Id="rId20" Type="http://schemas.openxmlformats.org/officeDocument/2006/relationships/image" Target="../media/image20.png"/><Relationship Id="rId29" Type="http://schemas.openxmlformats.org/officeDocument/2006/relationships/image" Target="../media/image29.jpeg"/><Relationship Id="rId41" Type="http://schemas.microsoft.com/office/2007/relationships/diagramDrawing" Target="../diagrams/drawing1.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diagramData" Target="../diagrams/data1.xml"/><Relationship Id="rId40" Type="http://schemas.openxmlformats.org/officeDocument/2006/relationships/diagramColors" Target="../diagrams/colors1.xml"/><Relationship Id="rId5" Type="http://schemas.microsoft.com/office/2007/relationships/hdphoto" Target="../media/hdphoto1.wdp"/><Relationship Id="rId15" Type="http://schemas.openxmlformats.org/officeDocument/2006/relationships/image" Target="../media/image15.jpeg"/><Relationship Id="rId23" Type="http://schemas.openxmlformats.org/officeDocument/2006/relationships/image" Target="../media/image23.png"/><Relationship Id="rId28" Type="http://schemas.openxmlformats.org/officeDocument/2006/relationships/image" Target="../media/image28.jpeg"/><Relationship Id="rId36" Type="http://schemas.openxmlformats.org/officeDocument/2006/relationships/image" Target="../media/image36.png"/><Relationship Id="rId10" Type="http://schemas.openxmlformats.org/officeDocument/2006/relationships/image" Target="../media/image10.jpeg"/><Relationship Id="rId19" Type="http://schemas.openxmlformats.org/officeDocument/2006/relationships/image" Target="../media/image19.jpeg"/><Relationship Id="rId31" Type="http://schemas.openxmlformats.org/officeDocument/2006/relationships/image" Target="../media/image31.jpe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4.jpe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jpeg"/><Relationship Id="rId35" Type="http://schemas.openxmlformats.org/officeDocument/2006/relationships/image" Target="../media/image35.png"/><Relationship Id="rId43"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0.jpeg"/><Relationship Id="rId1" Type="http://schemas.openxmlformats.org/officeDocument/2006/relationships/slideLayout" Target="../slideLayouts/slideLayout2.xml"/><Relationship Id="rId5" Type="http://schemas.openxmlformats.org/officeDocument/2006/relationships/hyperlink" Target="https://youtu.be/Q0g3ERHhGrg" TargetMode="External"/><Relationship Id="rId4" Type="http://schemas.openxmlformats.org/officeDocument/2006/relationships/image" Target="../media/image131.jpeg"/></Relationships>
</file>

<file path=ppt/slides/_rels/slide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jpe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2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8.png"/></Relationships>
</file>

<file path=ppt/slides/_rels/slide26.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jpeg"/><Relationship Id="rId18" Type="http://schemas.openxmlformats.org/officeDocument/2006/relationships/image" Target="../media/image137.png"/><Relationship Id="rId3" Type="http://schemas.openxmlformats.org/officeDocument/2006/relationships/image" Target="../media/image139.jpeg"/><Relationship Id="rId21" Type="http://schemas.openxmlformats.org/officeDocument/2006/relationships/image" Target="../media/image155.jpeg"/><Relationship Id="rId7" Type="http://schemas.openxmlformats.org/officeDocument/2006/relationships/image" Target="../media/image143.png"/><Relationship Id="rId12" Type="http://schemas.openxmlformats.org/officeDocument/2006/relationships/image" Target="../media/image148.jpeg"/><Relationship Id="rId17" Type="http://schemas.openxmlformats.org/officeDocument/2006/relationships/image" Target="../media/image153.jpeg"/><Relationship Id="rId2" Type="http://schemas.openxmlformats.org/officeDocument/2006/relationships/image" Target="../media/image135.jpeg"/><Relationship Id="rId16" Type="http://schemas.openxmlformats.org/officeDocument/2006/relationships/image" Target="../media/image152.jpeg"/><Relationship Id="rId20"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42.jpeg"/><Relationship Id="rId11" Type="http://schemas.openxmlformats.org/officeDocument/2006/relationships/image" Target="../media/image147.png"/><Relationship Id="rId5" Type="http://schemas.openxmlformats.org/officeDocument/2006/relationships/image" Target="../media/image141.jpeg"/><Relationship Id="rId15" Type="http://schemas.openxmlformats.org/officeDocument/2006/relationships/image" Target="../media/image151.jpeg"/><Relationship Id="rId23" Type="http://schemas.openxmlformats.org/officeDocument/2006/relationships/image" Target="../media/image157.png"/><Relationship Id="rId10" Type="http://schemas.openxmlformats.org/officeDocument/2006/relationships/image" Target="../media/image146.jpeg"/><Relationship Id="rId19" Type="http://schemas.openxmlformats.org/officeDocument/2006/relationships/image" Target="../media/image120.jpeg"/><Relationship Id="rId4" Type="http://schemas.openxmlformats.org/officeDocument/2006/relationships/image" Target="../media/image140.jpeg"/><Relationship Id="rId9" Type="http://schemas.openxmlformats.org/officeDocument/2006/relationships/image" Target="../media/image145.jpeg"/><Relationship Id="rId14" Type="http://schemas.openxmlformats.org/officeDocument/2006/relationships/image" Target="../media/image150.png"/><Relationship Id="rId22" Type="http://schemas.openxmlformats.org/officeDocument/2006/relationships/image" Target="../media/image156.png"/></Relationships>
</file>

<file path=ppt/slides/_rels/slide2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37.png"/></Relationships>
</file>

<file path=ppt/slides/_rels/slide28.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30.jpeg"/><Relationship Id="rId7" Type="http://schemas.openxmlformats.org/officeDocument/2006/relationships/image" Target="../media/image16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29.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3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0.jpeg"/><Relationship Id="rId7" Type="http://schemas.openxmlformats.org/officeDocument/2006/relationships/image" Target="../media/image17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32.xml.rels><?xml version="1.0" encoding="UTF-8" standalone="yes"?>
<Relationships xmlns="http://schemas.openxmlformats.org/package/2006/relationships"><Relationship Id="rId3" Type="http://schemas.openxmlformats.org/officeDocument/2006/relationships/hyperlink" Target="mailto:egil@clusteraudiovisual.cat"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www.clusteraudiovisual.ca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13" Type="http://schemas.openxmlformats.org/officeDocument/2006/relationships/image" Target="../media/image54.jpeg"/><Relationship Id="rId18" Type="http://schemas.openxmlformats.org/officeDocument/2006/relationships/image" Target="../media/image59.png"/><Relationship Id="rId26" Type="http://schemas.openxmlformats.org/officeDocument/2006/relationships/image" Target="../media/image67.jpeg"/><Relationship Id="rId39" Type="http://schemas.openxmlformats.org/officeDocument/2006/relationships/image" Target="../media/image80.png"/><Relationship Id="rId21" Type="http://schemas.openxmlformats.org/officeDocument/2006/relationships/image" Target="../media/image62.jpeg"/><Relationship Id="rId34" Type="http://schemas.openxmlformats.org/officeDocument/2006/relationships/image" Target="../media/image75.jpeg"/><Relationship Id="rId42" Type="http://schemas.openxmlformats.org/officeDocument/2006/relationships/image" Target="../media/image83.jpeg"/><Relationship Id="rId47" Type="http://schemas.openxmlformats.org/officeDocument/2006/relationships/image" Target="../media/image88.jpeg"/><Relationship Id="rId50" Type="http://schemas.openxmlformats.org/officeDocument/2006/relationships/image" Target="../media/image91.jpeg"/><Relationship Id="rId55" Type="http://schemas.openxmlformats.org/officeDocument/2006/relationships/image" Target="../media/image96.png"/><Relationship Id="rId63" Type="http://schemas.openxmlformats.org/officeDocument/2006/relationships/image" Target="../media/image104.jpeg"/><Relationship Id="rId68" Type="http://schemas.openxmlformats.org/officeDocument/2006/relationships/image" Target="../media/image109.jpeg"/><Relationship Id="rId76" Type="http://schemas.openxmlformats.org/officeDocument/2006/relationships/image" Target="../media/image117.png"/><Relationship Id="rId7" Type="http://schemas.openxmlformats.org/officeDocument/2006/relationships/image" Target="../media/image48.jpeg"/><Relationship Id="rId71" Type="http://schemas.openxmlformats.org/officeDocument/2006/relationships/image" Target="../media/image112.jpeg"/><Relationship Id="rId2" Type="http://schemas.openxmlformats.org/officeDocument/2006/relationships/image" Target="../media/image43.jpeg"/><Relationship Id="rId16" Type="http://schemas.openxmlformats.org/officeDocument/2006/relationships/image" Target="../media/image57.jpeg"/><Relationship Id="rId29" Type="http://schemas.openxmlformats.org/officeDocument/2006/relationships/image" Target="../media/image70.jpeg"/><Relationship Id="rId11" Type="http://schemas.openxmlformats.org/officeDocument/2006/relationships/image" Target="../media/image52.jpeg"/><Relationship Id="rId24" Type="http://schemas.openxmlformats.org/officeDocument/2006/relationships/image" Target="../media/image65.jpeg"/><Relationship Id="rId32" Type="http://schemas.openxmlformats.org/officeDocument/2006/relationships/image" Target="../media/image73.jpeg"/><Relationship Id="rId37" Type="http://schemas.openxmlformats.org/officeDocument/2006/relationships/image" Target="../media/image78.jpeg"/><Relationship Id="rId40" Type="http://schemas.openxmlformats.org/officeDocument/2006/relationships/image" Target="../media/image81.png"/><Relationship Id="rId45" Type="http://schemas.openxmlformats.org/officeDocument/2006/relationships/image" Target="../media/image86.png"/><Relationship Id="rId53" Type="http://schemas.openxmlformats.org/officeDocument/2006/relationships/image" Target="../media/image94.jpeg"/><Relationship Id="rId58" Type="http://schemas.openxmlformats.org/officeDocument/2006/relationships/image" Target="../media/image99.png"/><Relationship Id="rId66" Type="http://schemas.openxmlformats.org/officeDocument/2006/relationships/image" Target="../media/image107.png"/><Relationship Id="rId74" Type="http://schemas.openxmlformats.org/officeDocument/2006/relationships/image" Target="../media/image115.jpeg"/><Relationship Id="rId79" Type="http://schemas.openxmlformats.org/officeDocument/2006/relationships/image" Target="../media/image120.jpeg"/><Relationship Id="rId5" Type="http://schemas.openxmlformats.org/officeDocument/2006/relationships/image" Target="../media/image46.jpeg"/><Relationship Id="rId61" Type="http://schemas.openxmlformats.org/officeDocument/2006/relationships/image" Target="../media/image102.jpeg"/><Relationship Id="rId10" Type="http://schemas.openxmlformats.org/officeDocument/2006/relationships/image" Target="../media/image51.jpeg"/><Relationship Id="rId19" Type="http://schemas.openxmlformats.org/officeDocument/2006/relationships/image" Target="../media/image60.png"/><Relationship Id="rId31" Type="http://schemas.openxmlformats.org/officeDocument/2006/relationships/image" Target="../media/image72.png"/><Relationship Id="rId44" Type="http://schemas.openxmlformats.org/officeDocument/2006/relationships/image" Target="../media/image85.jpeg"/><Relationship Id="rId52" Type="http://schemas.openxmlformats.org/officeDocument/2006/relationships/image" Target="../media/image93.png"/><Relationship Id="rId60" Type="http://schemas.openxmlformats.org/officeDocument/2006/relationships/image" Target="../media/image101.jpeg"/><Relationship Id="rId65" Type="http://schemas.openxmlformats.org/officeDocument/2006/relationships/image" Target="../media/image106.jpeg"/><Relationship Id="rId73" Type="http://schemas.openxmlformats.org/officeDocument/2006/relationships/image" Target="../media/image114.png"/><Relationship Id="rId78" Type="http://schemas.openxmlformats.org/officeDocument/2006/relationships/image" Target="../media/image119.jpeg"/><Relationship Id="rId81" Type="http://schemas.openxmlformats.org/officeDocument/2006/relationships/image" Target="../media/image2.jpe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jpeg"/><Relationship Id="rId22" Type="http://schemas.openxmlformats.org/officeDocument/2006/relationships/image" Target="../media/image63.jpeg"/><Relationship Id="rId27" Type="http://schemas.openxmlformats.org/officeDocument/2006/relationships/image" Target="../media/image68.jpeg"/><Relationship Id="rId30" Type="http://schemas.openxmlformats.org/officeDocument/2006/relationships/image" Target="../media/image71.jpeg"/><Relationship Id="rId35" Type="http://schemas.openxmlformats.org/officeDocument/2006/relationships/image" Target="../media/image76.png"/><Relationship Id="rId43" Type="http://schemas.openxmlformats.org/officeDocument/2006/relationships/image" Target="../media/image84.png"/><Relationship Id="rId48" Type="http://schemas.openxmlformats.org/officeDocument/2006/relationships/image" Target="../media/image89.png"/><Relationship Id="rId56" Type="http://schemas.openxmlformats.org/officeDocument/2006/relationships/image" Target="../media/image97.jpeg"/><Relationship Id="rId64" Type="http://schemas.openxmlformats.org/officeDocument/2006/relationships/image" Target="../media/image105.png"/><Relationship Id="rId69" Type="http://schemas.openxmlformats.org/officeDocument/2006/relationships/image" Target="../media/image110.jpeg"/><Relationship Id="rId77" Type="http://schemas.openxmlformats.org/officeDocument/2006/relationships/image" Target="../media/image118.png"/><Relationship Id="rId8" Type="http://schemas.openxmlformats.org/officeDocument/2006/relationships/image" Target="../media/image49.jpeg"/><Relationship Id="rId51" Type="http://schemas.openxmlformats.org/officeDocument/2006/relationships/image" Target="../media/image92.jpeg"/><Relationship Id="rId72" Type="http://schemas.openxmlformats.org/officeDocument/2006/relationships/image" Target="../media/image113.jpeg"/><Relationship Id="rId80" Type="http://schemas.openxmlformats.org/officeDocument/2006/relationships/image" Target="../media/image121.jpeg"/><Relationship Id="rId3" Type="http://schemas.openxmlformats.org/officeDocument/2006/relationships/image" Target="../media/image44.jpeg"/><Relationship Id="rId12" Type="http://schemas.openxmlformats.org/officeDocument/2006/relationships/image" Target="../media/image53.jpeg"/><Relationship Id="rId17" Type="http://schemas.openxmlformats.org/officeDocument/2006/relationships/image" Target="../media/image58.jpeg"/><Relationship Id="rId25" Type="http://schemas.openxmlformats.org/officeDocument/2006/relationships/image" Target="../media/image66.png"/><Relationship Id="rId33" Type="http://schemas.openxmlformats.org/officeDocument/2006/relationships/image" Target="../media/image74.jpeg"/><Relationship Id="rId38" Type="http://schemas.openxmlformats.org/officeDocument/2006/relationships/image" Target="../media/image79.jpeg"/><Relationship Id="rId46" Type="http://schemas.openxmlformats.org/officeDocument/2006/relationships/image" Target="../media/image87.jpeg"/><Relationship Id="rId59" Type="http://schemas.openxmlformats.org/officeDocument/2006/relationships/image" Target="../media/image100.jpeg"/><Relationship Id="rId67" Type="http://schemas.openxmlformats.org/officeDocument/2006/relationships/image" Target="../media/image108.jpeg"/><Relationship Id="rId20" Type="http://schemas.openxmlformats.org/officeDocument/2006/relationships/image" Target="../media/image61.jpeg"/><Relationship Id="rId41" Type="http://schemas.openxmlformats.org/officeDocument/2006/relationships/image" Target="../media/image82.jpeg"/><Relationship Id="rId54" Type="http://schemas.openxmlformats.org/officeDocument/2006/relationships/image" Target="../media/image95.jpeg"/><Relationship Id="rId62" Type="http://schemas.openxmlformats.org/officeDocument/2006/relationships/image" Target="../media/image103.jpeg"/><Relationship Id="rId70" Type="http://schemas.openxmlformats.org/officeDocument/2006/relationships/image" Target="../media/image111.jpeg"/><Relationship Id="rId75"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47.jpeg"/><Relationship Id="rId15" Type="http://schemas.openxmlformats.org/officeDocument/2006/relationships/image" Target="../media/image56.jpeg"/><Relationship Id="rId23" Type="http://schemas.openxmlformats.org/officeDocument/2006/relationships/image" Target="../media/image64.png"/><Relationship Id="rId28" Type="http://schemas.openxmlformats.org/officeDocument/2006/relationships/image" Target="../media/image69.jpeg"/><Relationship Id="rId36" Type="http://schemas.openxmlformats.org/officeDocument/2006/relationships/image" Target="../media/image77.png"/><Relationship Id="rId49" Type="http://schemas.openxmlformats.org/officeDocument/2006/relationships/image" Target="../media/image90.png"/><Relationship Id="rId57"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_Cluster_audiovisual.JPG"/>
          <p:cNvPicPr>
            <a:picLocks noChangeAspect="1"/>
          </p:cNvPicPr>
          <p:nvPr/>
        </p:nvPicPr>
        <p:blipFill>
          <a:blip r:embed="rId2" cstate="print"/>
          <a:stretch>
            <a:fillRect/>
          </a:stretch>
        </p:blipFill>
        <p:spPr>
          <a:xfrm>
            <a:off x="323528" y="1196752"/>
            <a:ext cx="8352928" cy="254980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_Cluster_audiovisual.JPG"/>
          <p:cNvPicPr>
            <a:picLocks noChangeAspect="1"/>
          </p:cNvPicPr>
          <p:nvPr/>
        </p:nvPicPr>
        <p:blipFill>
          <a:blip r:embed="rId2" cstate="print"/>
          <a:stretch>
            <a:fillRect/>
          </a:stretch>
        </p:blipFill>
        <p:spPr>
          <a:xfrm>
            <a:off x="6084168" y="6022707"/>
            <a:ext cx="2880320" cy="835293"/>
          </a:xfrm>
          <a:prstGeom prst="rect">
            <a:avLst/>
          </a:prstGeom>
        </p:spPr>
      </p:pic>
      <p:sp>
        <p:nvSpPr>
          <p:cNvPr id="7" name="6 CuadroTexto"/>
          <p:cNvSpPr txBox="1"/>
          <p:nvPr/>
        </p:nvSpPr>
        <p:spPr>
          <a:xfrm>
            <a:off x="391986" y="61482"/>
            <a:ext cx="2533066" cy="369332"/>
          </a:xfrm>
          <a:prstGeom prst="rect">
            <a:avLst/>
          </a:prstGeom>
          <a:noFill/>
        </p:spPr>
        <p:txBody>
          <a:bodyPr wrap="none" rtlCol="0">
            <a:spAutoFit/>
          </a:bodyPr>
          <a:lstStyle/>
          <a:p>
            <a:r>
              <a:rPr lang="ca-ES" b="1" dirty="0" smtClean="0"/>
              <a:t>.-</a:t>
            </a:r>
            <a:r>
              <a:rPr lang="ca-ES" b="1" dirty="0" err="1" smtClean="0"/>
              <a:t>Why</a:t>
            </a:r>
            <a:r>
              <a:rPr lang="ca-ES" b="1" dirty="0" smtClean="0"/>
              <a:t> </a:t>
            </a:r>
            <a:r>
              <a:rPr lang="ca-ES" b="1" dirty="0" err="1" smtClean="0"/>
              <a:t>Form</a:t>
            </a:r>
            <a:r>
              <a:rPr lang="ca-ES" b="1" dirty="0" smtClean="0"/>
              <a:t> a </a:t>
            </a:r>
            <a:r>
              <a:rPr lang="ca-ES" b="1" dirty="0" err="1" smtClean="0"/>
              <a:t>cluster</a:t>
            </a:r>
            <a:endParaRPr lang="ca-ES" b="1" dirty="0"/>
          </a:p>
        </p:txBody>
      </p:sp>
      <p:sp>
        <p:nvSpPr>
          <p:cNvPr id="2" name="1 CuadroTexto"/>
          <p:cNvSpPr txBox="1"/>
          <p:nvPr/>
        </p:nvSpPr>
        <p:spPr>
          <a:xfrm>
            <a:off x="577020" y="430814"/>
            <a:ext cx="5979522" cy="646331"/>
          </a:xfrm>
          <a:prstGeom prst="rect">
            <a:avLst/>
          </a:prstGeom>
          <a:noFill/>
        </p:spPr>
        <p:txBody>
          <a:bodyPr wrap="none" rtlCol="0">
            <a:spAutoFit/>
          </a:bodyPr>
          <a:lstStyle/>
          <a:p>
            <a:r>
              <a:rPr lang="ca-ES" dirty="0" err="1" smtClean="0"/>
              <a:t>The</a:t>
            </a:r>
            <a:r>
              <a:rPr lang="ca-ES" dirty="0" smtClean="0"/>
              <a:t> audiovisual sector is </a:t>
            </a:r>
            <a:r>
              <a:rPr lang="ca-ES" dirty="0" err="1" smtClean="0"/>
              <a:t>undergoing</a:t>
            </a:r>
            <a:r>
              <a:rPr lang="ca-ES" dirty="0" smtClean="0"/>
              <a:t> </a:t>
            </a:r>
            <a:r>
              <a:rPr lang="ca-ES" b="1" dirty="0" err="1" smtClean="0"/>
              <a:t>diversification</a:t>
            </a:r>
            <a:endParaRPr lang="ca-ES" b="1" dirty="0" smtClean="0"/>
          </a:p>
          <a:p>
            <a:r>
              <a:rPr lang="ca-ES" dirty="0" smtClean="0"/>
              <a:t> </a:t>
            </a:r>
            <a:r>
              <a:rPr lang="ca-ES" dirty="0" err="1" smtClean="0"/>
              <a:t>and</a:t>
            </a:r>
            <a:r>
              <a:rPr lang="ca-ES" dirty="0" smtClean="0"/>
              <a:t> </a:t>
            </a:r>
            <a:r>
              <a:rPr lang="ca-ES" dirty="0" err="1" smtClean="0"/>
              <a:t>the</a:t>
            </a:r>
            <a:r>
              <a:rPr lang="ca-ES" dirty="0" smtClean="0"/>
              <a:t> </a:t>
            </a:r>
            <a:r>
              <a:rPr lang="ca-ES" dirty="0" err="1" smtClean="0"/>
              <a:t>nature</a:t>
            </a:r>
            <a:r>
              <a:rPr lang="ca-ES" dirty="0" smtClean="0"/>
              <a:t> </a:t>
            </a:r>
            <a:r>
              <a:rPr lang="ca-ES" dirty="0" err="1" smtClean="0"/>
              <a:t>business</a:t>
            </a:r>
            <a:r>
              <a:rPr lang="ca-ES" dirty="0" smtClean="0"/>
              <a:t> is </a:t>
            </a:r>
            <a:r>
              <a:rPr lang="ca-ES" dirty="0" err="1" smtClean="0"/>
              <a:t>more</a:t>
            </a:r>
            <a:r>
              <a:rPr lang="ca-ES" dirty="0" smtClean="0"/>
              <a:t> </a:t>
            </a:r>
            <a:r>
              <a:rPr lang="ca-ES" dirty="0" err="1" smtClean="0"/>
              <a:t>varied</a:t>
            </a:r>
            <a:endParaRPr lang="ca-ES" dirty="0" smtClean="0"/>
          </a:p>
        </p:txBody>
      </p:sp>
      <p:sp>
        <p:nvSpPr>
          <p:cNvPr id="5" name="4 CuadroTexto"/>
          <p:cNvSpPr txBox="1"/>
          <p:nvPr/>
        </p:nvSpPr>
        <p:spPr>
          <a:xfrm>
            <a:off x="1521301" y="1093169"/>
            <a:ext cx="7321235" cy="646331"/>
          </a:xfrm>
          <a:prstGeom prst="rect">
            <a:avLst/>
          </a:prstGeom>
          <a:noFill/>
        </p:spPr>
        <p:txBody>
          <a:bodyPr wrap="none" rtlCol="0">
            <a:spAutoFit/>
          </a:bodyPr>
          <a:lstStyle/>
          <a:p>
            <a:r>
              <a:rPr lang="ca-ES" dirty="0" smtClean="0">
                <a:solidFill>
                  <a:schemeClr val="accent2">
                    <a:lumMod val="60000"/>
                    <a:lumOff val="40000"/>
                  </a:schemeClr>
                </a:solidFill>
              </a:rPr>
              <a:t>.-</a:t>
            </a:r>
            <a:r>
              <a:rPr lang="ca-ES" dirty="0" err="1" smtClean="0">
                <a:solidFill>
                  <a:schemeClr val="accent2">
                    <a:lumMod val="60000"/>
                    <a:lumOff val="40000"/>
                  </a:schemeClr>
                </a:solidFill>
              </a:rPr>
              <a:t>Therefore</a:t>
            </a:r>
            <a:r>
              <a:rPr lang="ca-ES" dirty="0" smtClean="0">
                <a:solidFill>
                  <a:schemeClr val="accent2">
                    <a:lumMod val="60000"/>
                    <a:lumOff val="40000"/>
                  </a:schemeClr>
                </a:solidFill>
              </a:rPr>
              <a:t> , </a:t>
            </a:r>
            <a:r>
              <a:rPr lang="ca-ES" dirty="0" err="1" smtClean="0">
                <a:solidFill>
                  <a:schemeClr val="accent2">
                    <a:lumMod val="60000"/>
                    <a:lumOff val="40000"/>
                  </a:schemeClr>
                </a:solidFill>
              </a:rPr>
              <a:t>it</a:t>
            </a:r>
            <a:r>
              <a:rPr lang="ca-ES" dirty="0" smtClean="0">
                <a:solidFill>
                  <a:schemeClr val="accent2">
                    <a:lumMod val="60000"/>
                    <a:lumOff val="40000"/>
                  </a:schemeClr>
                </a:solidFill>
              </a:rPr>
              <a:t> is </a:t>
            </a:r>
            <a:r>
              <a:rPr lang="ca-ES" dirty="0" err="1" smtClean="0">
                <a:solidFill>
                  <a:schemeClr val="accent2">
                    <a:lumMod val="60000"/>
                    <a:lumOff val="40000"/>
                  </a:schemeClr>
                </a:solidFill>
              </a:rPr>
              <a:t>necessary</a:t>
            </a:r>
            <a:r>
              <a:rPr lang="ca-ES" dirty="0" smtClean="0">
                <a:solidFill>
                  <a:schemeClr val="accent2">
                    <a:lumMod val="60000"/>
                    <a:lumOff val="40000"/>
                  </a:schemeClr>
                </a:solidFill>
              </a:rPr>
              <a:t> to </a:t>
            </a:r>
            <a:r>
              <a:rPr lang="ca-ES" b="1" dirty="0" err="1" smtClean="0">
                <a:solidFill>
                  <a:schemeClr val="accent2">
                    <a:lumMod val="60000"/>
                    <a:lumOff val="40000"/>
                  </a:schemeClr>
                </a:solidFill>
              </a:rPr>
              <a:t>integrate</a:t>
            </a:r>
            <a:r>
              <a:rPr lang="ca-ES" dirty="0" smtClean="0">
                <a:solidFill>
                  <a:schemeClr val="accent2">
                    <a:lumMod val="60000"/>
                    <a:lumOff val="40000"/>
                  </a:schemeClr>
                </a:solidFill>
              </a:rPr>
              <a:t> </a:t>
            </a:r>
            <a:r>
              <a:rPr lang="ca-ES" dirty="0" err="1" smtClean="0">
                <a:solidFill>
                  <a:schemeClr val="accent2">
                    <a:lumMod val="60000"/>
                    <a:lumOff val="40000"/>
                  </a:schemeClr>
                </a:solidFill>
              </a:rPr>
              <a:t>companies</a:t>
            </a:r>
            <a:r>
              <a:rPr lang="ca-ES" dirty="0" smtClean="0">
                <a:solidFill>
                  <a:schemeClr val="accent2">
                    <a:lumMod val="60000"/>
                    <a:lumOff val="40000"/>
                  </a:schemeClr>
                </a:solidFill>
              </a:rPr>
              <a:t> </a:t>
            </a:r>
            <a:r>
              <a:rPr lang="ca-ES" dirty="0" err="1" smtClean="0">
                <a:solidFill>
                  <a:schemeClr val="accent2">
                    <a:lumMod val="60000"/>
                    <a:lumOff val="40000"/>
                  </a:schemeClr>
                </a:solidFill>
              </a:rPr>
              <a:t>form</a:t>
            </a:r>
            <a:r>
              <a:rPr lang="ca-ES" dirty="0" smtClean="0">
                <a:solidFill>
                  <a:schemeClr val="accent2">
                    <a:lumMod val="60000"/>
                    <a:lumOff val="40000"/>
                  </a:schemeClr>
                </a:solidFill>
              </a:rPr>
              <a:t> </a:t>
            </a:r>
            <a:r>
              <a:rPr lang="ca-ES" dirty="0" err="1" smtClean="0">
                <a:solidFill>
                  <a:schemeClr val="accent2">
                    <a:lumMod val="60000"/>
                    <a:lumOff val="40000"/>
                  </a:schemeClr>
                </a:solidFill>
              </a:rPr>
              <a:t>along</a:t>
            </a:r>
            <a:r>
              <a:rPr lang="ca-ES" dirty="0" smtClean="0">
                <a:solidFill>
                  <a:schemeClr val="accent2">
                    <a:lumMod val="60000"/>
                    <a:lumOff val="40000"/>
                  </a:schemeClr>
                </a:solidFill>
              </a:rPr>
              <a:t> </a:t>
            </a:r>
          </a:p>
          <a:p>
            <a:r>
              <a:rPr lang="ca-ES" dirty="0" err="1">
                <a:solidFill>
                  <a:schemeClr val="accent2">
                    <a:lumMod val="60000"/>
                    <a:lumOff val="40000"/>
                  </a:schemeClr>
                </a:solidFill>
              </a:rPr>
              <a:t>t</a:t>
            </a:r>
            <a:r>
              <a:rPr lang="ca-ES" dirty="0" err="1" smtClean="0">
                <a:solidFill>
                  <a:schemeClr val="accent2">
                    <a:lumMod val="60000"/>
                    <a:lumOff val="40000"/>
                  </a:schemeClr>
                </a:solidFill>
              </a:rPr>
              <a:t>he</a:t>
            </a:r>
            <a:r>
              <a:rPr lang="ca-ES" dirty="0" smtClean="0">
                <a:solidFill>
                  <a:schemeClr val="accent2">
                    <a:lumMod val="60000"/>
                    <a:lumOff val="40000"/>
                  </a:schemeClr>
                </a:solidFill>
              </a:rPr>
              <a:t> </a:t>
            </a:r>
            <a:r>
              <a:rPr lang="ca-ES" dirty="0" err="1" smtClean="0">
                <a:solidFill>
                  <a:schemeClr val="accent2">
                    <a:lumMod val="60000"/>
                    <a:lumOff val="40000"/>
                  </a:schemeClr>
                </a:solidFill>
              </a:rPr>
              <a:t>entire</a:t>
            </a:r>
            <a:r>
              <a:rPr lang="ca-ES" dirty="0" smtClean="0">
                <a:solidFill>
                  <a:schemeClr val="accent2">
                    <a:lumMod val="60000"/>
                    <a:lumOff val="40000"/>
                  </a:schemeClr>
                </a:solidFill>
              </a:rPr>
              <a:t> </a:t>
            </a:r>
            <a:r>
              <a:rPr lang="ca-ES" dirty="0" err="1" smtClean="0">
                <a:solidFill>
                  <a:schemeClr val="accent2">
                    <a:lumMod val="60000"/>
                    <a:lumOff val="40000"/>
                  </a:schemeClr>
                </a:solidFill>
              </a:rPr>
              <a:t>chain</a:t>
            </a:r>
            <a:r>
              <a:rPr lang="ca-ES" dirty="0" smtClean="0">
                <a:solidFill>
                  <a:schemeClr val="accent2">
                    <a:lumMod val="60000"/>
                    <a:lumOff val="40000"/>
                  </a:schemeClr>
                </a:solidFill>
              </a:rPr>
              <a:t> of </a:t>
            </a:r>
            <a:r>
              <a:rPr lang="ca-ES" dirty="0" err="1" smtClean="0">
                <a:solidFill>
                  <a:schemeClr val="accent2">
                    <a:lumMod val="60000"/>
                    <a:lumOff val="40000"/>
                  </a:schemeClr>
                </a:solidFill>
              </a:rPr>
              <a:t>value</a:t>
            </a:r>
            <a:r>
              <a:rPr lang="ca-ES" dirty="0" smtClean="0">
                <a:solidFill>
                  <a:schemeClr val="accent2">
                    <a:lumMod val="60000"/>
                    <a:lumOff val="40000"/>
                  </a:schemeClr>
                </a:solidFill>
              </a:rPr>
              <a:t> </a:t>
            </a:r>
            <a:r>
              <a:rPr lang="ca-ES" dirty="0" err="1" smtClean="0">
                <a:solidFill>
                  <a:schemeClr val="accent2">
                    <a:lumMod val="60000"/>
                    <a:lumOff val="40000"/>
                  </a:schemeClr>
                </a:solidFill>
              </a:rPr>
              <a:t>and</a:t>
            </a:r>
            <a:r>
              <a:rPr lang="ca-ES" dirty="0" smtClean="0">
                <a:solidFill>
                  <a:schemeClr val="accent2">
                    <a:lumMod val="60000"/>
                    <a:lumOff val="40000"/>
                  </a:schemeClr>
                </a:solidFill>
              </a:rPr>
              <a:t> </a:t>
            </a:r>
            <a:r>
              <a:rPr lang="ca-ES" dirty="0" err="1" smtClean="0">
                <a:solidFill>
                  <a:schemeClr val="accent2">
                    <a:lumMod val="60000"/>
                    <a:lumOff val="40000"/>
                  </a:schemeClr>
                </a:solidFill>
              </a:rPr>
              <a:t>create</a:t>
            </a:r>
            <a:r>
              <a:rPr lang="ca-ES" dirty="0" smtClean="0">
                <a:solidFill>
                  <a:schemeClr val="accent2">
                    <a:lumMod val="60000"/>
                    <a:lumOff val="40000"/>
                  </a:schemeClr>
                </a:solidFill>
              </a:rPr>
              <a:t> </a:t>
            </a:r>
            <a:r>
              <a:rPr lang="ca-ES" dirty="0" err="1" smtClean="0">
                <a:solidFill>
                  <a:schemeClr val="accent2">
                    <a:lumMod val="60000"/>
                    <a:lumOff val="40000"/>
                  </a:schemeClr>
                </a:solidFill>
              </a:rPr>
              <a:t>new</a:t>
            </a:r>
            <a:r>
              <a:rPr lang="ca-ES" dirty="0" smtClean="0">
                <a:solidFill>
                  <a:schemeClr val="accent2">
                    <a:lumMod val="60000"/>
                    <a:lumOff val="40000"/>
                  </a:schemeClr>
                </a:solidFill>
              </a:rPr>
              <a:t> </a:t>
            </a:r>
            <a:r>
              <a:rPr lang="ca-ES" dirty="0" err="1" smtClean="0">
                <a:solidFill>
                  <a:schemeClr val="accent2">
                    <a:lumMod val="60000"/>
                    <a:lumOff val="40000"/>
                  </a:schemeClr>
                </a:solidFill>
              </a:rPr>
              <a:t>synergies</a:t>
            </a:r>
            <a:r>
              <a:rPr lang="ca-ES" dirty="0" smtClean="0">
                <a:solidFill>
                  <a:schemeClr val="accent2">
                    <a:lumMod val="60000"/>
                    <a:lumOff val="40000"/>
                  </a:schemeClr>
                </a:solidFill>
              </a:rPr>
              <a:t> </a:t>
            </a:r>
            <a:endParaRPr lang="ca-ES" dirty="0">
              <a:solidFill>
                <a:schemeClr val="accent2">
                  <a:lumMod val="60000"/>
                  <a:lumOff val="40000"/>
                </a:schemeClr>
              </a:solidFill>
            </a:endParaRPr>
          </a:p>
        </p:txBody>
      </p:sp>
      <p:sp>
        <p:nvSpPr>
          <p:cNvPr id="6" name="5 CuadroTexto"/>
          <p:cNvSpPr txBox="1"/>
          <p:nvPr/>
        </p:nvSpPr>
        <p:spPr>
          <a:xfrm>
            <a:off x="1494674" y="2930572"/>
            <a:ext cx="7386959" cy="923330"/>
          </a:xfrm>
          <a:prstGeom prst="rect">
            <a:avLst/>
          </a:prstGeom>
          <a:noFill/>
        </p:spPr>
        <p:txBody>
          <a:bodyPr wrap="none" rtlCol="0">
            <a:spAutoFit/>
          </a:bodyPr>
          <a:lstStyle/>
          <a:p>
            <a:r>
              <a:rPr lang="ca-ES" dirty="0" smtClean="0">
                <a:solidFill>
                  <a:schemeClr val="accent2">
                    <a:lumMod val="60000"/>
                    <a:lumOff val="40000"/>
                  </a:schemeClr>
                </a:solidFill>
              </a:rPr>
              <a:t>.-</a:t>
            </a:r>
            <a:r>
              <a:rPr lang="ca-ES" dirty="0" err="1" smtClean="0">
                <a:solidFill>
                  <a:schemeClr val="accent2">
                    <a:lumMod val="60000"/>
                    <a:lumOff val="40000"/>
                  </a:schemeClr>
                </a:solidFill>
              </a:rPr>
              <a:t>We</a:t>
            </a:r>
            <a:r>
              <a:rPr lang="ca-ES" dirty="0" smtClean="0">
                <a:solidFill>
                  <a:schemeClr val="accent2">
                    <a:lumMod val="60000"/>
                    <a:lumOff val="40000"/>
                  </a:schemeClr>
                </a:solidFill>
              </a:rPr>
              <a:t> </a:t>
            </a:r>
            <a:r>
              <a:rPr lang="ca-ES" dirty="0" err="1" smtClean="0">
                <a:solidFill>
                  <a:schemeClr val="accent2">
                    <a:lumMod val="60000"/>
                    <a:lumOff val="40000"/>
                  </a:schemeClr>
                </a:solidFill>
              </a:rPr>
              <a:t>must</a:t>
            </a:r>
            <a:r>
              <a:rPr lang="ca-ES" dirty="0" smtClean="0">
                <a:solidFill>
                  <a:schemeClr val="accent2">
                    <a:lumMod val="60000"/>
                    <a:lumOff val="40000"/>
                  </a:schemeClr>
                </a:solidFill>
              </a:rPr>
              <a:t> </a:t>
            </a:r>
            <a:r>
              <a:rPr lang="ca-ES" dirty="0" err="1" smtClean="0">
                <a:solidFill>
                  <a:schemeClr val="accent2">
                    <a:lumMod val="60000"/>
                    <a:lumOff val="40000"/>
                  </a:schemeClr>
                </a:solidFill>
              </a:rPr>
              <a:t>strengthen</a:t>
            </a:r>
            <a:r>
              <a:rPr lang="ca-ES" dirty="0" smtClean="0">
                <a:solidFill>
                  <a:schemeClr val="accent2">
                    <a:lumMod val="60000"/>
                    <a:lumOff val="40000"/>
                  </a:schemeClr>
                </a:solidFill>
              </a:rPr>
              <a:t> </a:t>
            </a:r>
            <a:r>
              <a:rPr lang="ca-ES" dirty="0" err="1" smtClean="0">
                <a:solidFill>
                  <a:schemeClr val="accent2">
                    <a:lumMod val="60000"/>
                    <a:lumOff val="40000"/>
                  </a:schemeClr>
                </a:solidFill>
              </a:rPr>
              <a:t>the</a:t>
            </a:r>
            <a:r>
              <a:rPr lang="ca-ES" dirty="0" smtClean="0">
                <a:solidFill>
                  <a:schemeClr val="accent2">
                    <a:lumMod val="60000"/>
                    <a:lumOff val="40000"/>
                  </a:schemeClr>
                </a:solidFill>
              </a:rPr>
              <a:t> </a:t>
            </a:r>
            <a:r>
              <a:rPr lang="ca-ES" b="1" dirty="0" err="1" smtClean="0">
                <a:solidFill>
                  <a:schemeClr val="accent2">
                    <a:lumMod val="60000"/>
                    <a:lumOff val="40000"/>
                  </a:schemeClr>
                </a:solidFill>
              </a:rPr>
              <a:t>collaboration</a:t>
            </a:r>
            <a:r>
              <a:rPr lang="ca-ES" dirty="0" smtClean="0">
                <a:solidFill>
                  <a:schemeClr val="accent2">
                    <a:lumMod val="60000"/>
                    <a:lumOff val="40000"/>
                  </a:schemeClr>
                </a:solidFill>
              </a:rPr>
              <a:t> </a:t>
            </a:r>
            <a:r>
              <a:rPr lang="ca-ES" dirty="0" err="1" smtClean="0">
                <a:solidFill>
                  <a:schemeClr val="accent2">
                    <a:lumMod val="60000"/>
                    <a:lumOff val="40000"/>
                  </a:schemeClr>
                </a:solidFill>
              </a:rPr>
              <a:t>between</a:t>
            </a:r>
            <a:r>
              <a:rPr lang="ca-ES" dirty="0" smtClean="0">
                <a:solidFill>
                  <a:schemeClr val="accent2">
                    <a:lumMod val="60000"/>
                    <a:lumOff val="40000"/>
                  </a:schemeClr>
                </a:solidFill>
              </a:rPr>
              <a:t> </a:t>
            </a:r>
            <a:r>
              <a:rPr lang="ca-ES" dirty="0" err="1" smtClean="0">
                <a:solidFill>
                  <a:schemeClr val="accent2">
                    <a:lumMod val="60000"/>
                    <a:lumOff val="40000"/>
                  </a:schemeClr>
                </a:solidFill>
              </a:rPr>
              <a:t>academic</a:t>
            </a:r>
            <a:r>
              <a:rPr lang="ca-ES" dirty="0" smtClean="0">
                <a:solidFill>
                  <a:schemeClr val="accent2">
                    <a:lumMod val="60000"/>
                    <a:lumOff val="40000"/>
                  </a:schemeClr>
                </a:solidFill>
              </a:rPr>
              <a:t> </a:t>
            </a:r>
          </a:p>
          <a:p>
            <a:r>
              <a:rPr lang="ca-ES" dirty="0" err="1" smtClean="0">
                <a:solidFill>
                  <a:schemeClr val="accent2">
                    <a:lumMod val="60000"/>
                    <a:lumOff val="40000"/>
                  </a:schemeClr>
                </a:solidFill>
              </a:rPr>
              <a:t>Institutions</a:t>
            </a:r>
            <a:r>
              <a:rPr lang="ca-ES" dirty="0" smtClean="0">
                <a:solidFill>
                  <a:schemeClr val="accent2">
                    <a:lumMod val="60000"/>
                    <a:lumOff val="40000"/>
                  </a:schemeClr>
                </a:solidFill>
              </a:rPr>
              <a:t> </a:t>
            </a:r>
            <a:r>
              <a:rPr lang="ca-ES" dirty="0" err="1" smtClean="0">
                <a:solidFill>
                  <a:schemeClr val="accent2">
                    <a:lumMod val="60000"/>
                    <a:lumOff val="40000"/>
                  </a:schemeClr>
                </a:solidFill>
              </a:rPr>
              <a:t>and</a:t>
            </a:r>
            <a:r>
              <a:rPr lang="ca-ES" dirty="0" smtClean="0">
                <a:solidFill>
                  <a:schemeClr val="accent2">
                    <a:lumMod val="60000"/>
                    <a:lumOff val="40000"/>
                  </a:schemeClr>
                </a:solidFill>
              </a:rPr>
              <a:t> </a:t>
            </a:r>
            <a:r>
              <a:rPr lang="ca-ES" dirty="0" err="1" smtClean="0">
                <a:solidFill>
                  <a:schemeClr val="accent2">
                    <a:lumMod val="60000"/>
                    <a:lumOff val="40000"/>
                  </a:schemeClr>
                </a:solidFill>
              </a:rPr>
              <a:t>the</a:t>
            </a:r>
            <a:r>
              <a:rPr lang="ca-ES" dirty="0" smtClean="0">
                <a:solidFill>
                  <a:schemeClr val="accent2">
                    <a:lumMod val="60000"/>
                    <a:lumOff val="40000"/>
                  </a:schemeClr>
                </a:solidFill>
              </a:rPr>
              <a:t> </a:t>
            </a:r>
            <a:r>
              <a:rPr lang="ca-ES" dirty="0" err="1" smtClean="0">
                <a:solidFill>
                  <a:schemeClr val="accent2">
                    <a:lumMod val="60000"/>
                    <a:lumOff val="40000"/>
                  </a:schemeClr>
                </a:solidFill>
              </a:rPr>
              <a:t>industry</a:t>
            </a:r>
            <a:r>
              <a:rPr lang="ca-ES" dirty="0" smtClean="0">
                <a:solidFill>
                  <a:schemeClr val="accent2">
                    <a:lumMod val="60000"/>
                    <a:lumOff val="40000"/>
                  </a:schemeClr>
                </a:solidFill>
              </a:rPr>
              <a:t>, </a:t>
            </a:r>
            <a:r>
              <a:rPr lang="ca-ES" dirty="0" err="1" smtClean="0">
                <a:solidFill>
                  <a:schemeClr val="accent2">
                    <a:lumMod val="60000"/>
                    <a:lumOff val="40000"/>
                  </a:schemeClr>
                </a:solidFill>
              </a:rPr>
              <a:t>and</a:t>
            </a:r>
            <a:r>
              <a:rPr lang="ca-ES" dirty="0" smtClean="0">
                <a:solidFill>
                  <a:schemeClr val="accent2">
                    <a:lumMod val="60000"/>
                    <a:lumOff val="40000"/>
                  </a:schemeClr>
                </a:solidFill>
              </a:rPr>
              <a:t> </a:t>
            </a:r>
            <a:r>
              <a:rPr lang="ca-ES" dirty="0" err="1" smtClean="0">
                <a:solidFill>
                  <a:schemeClr val="accent2">
                    <a:lumMod val="60000"/>
                    <a:lumOff val="40000"/>
                  </a:schemeClr>
                </a:solidFill>
              </a:rPr>
              <a:t>establish</a:t>
            </a:r>
            <a:r>
              <a:rPr lang="ca-ES" dirty="0" smtClean="0">
                <a:solidFill>
                  <a:schemeClr val="accent2">
                    <a:lumMod val="60000"/>
                    <a:lumOff val="40000"/>
                  </a:schemeClr>
                </a:solidFill>
              </a:rPr>
              <a:t> </a:t>
            </a:r>
            <a:r>
              <a:rPr lang="ca-ES" dirty="0" err="1" smtClean="0">
                <a:solidFill>
                  <a:schemeClr val="accent2">
                    <a:lumMod val="60000"/>
                    <a:lumOff val="40000"/>
                  </a:schemeClr>
                </a:solidFill>
              </a:rPr>
              <a:t>channels</a:t>
            </a:r>
            <a:r>
              <a:rPr lang="ca-ES" dirty="0" smtClean="0">
                <a:solidFill>
                  <a:schemeClr val="accent2">
                    <a:lumMod val="60000"/>
                    <a:lumOff val="40000"/>
                  </a:schemeClr>
                </a:solidFill>
              </a:rPr>
              <a:t> to </a:t>
            </a:r>
            <a:r>
              <a:rPr lang="ca-ES" dirty="0" err="1" smtClean="0">
                <a:solidFill>
                  <a:schemeClr val="accent2">
                    <a:lumMod val="60000"/>
                    <a:lumOff val="40000"/>
                  </a:schemeClr>
                </a:solidFill>
              </a:rPr>
              <a:t>promote</a:t>
            </a:r>
            <a:endParaRPr lang="ca-ES" dirty="0" smtClean="0">
              <a:solidFill>
                <a:schemeClr val="accent2">
                  <a:lumMod val="60000"/>
                  <a:lumOff val="40000"/>
                </a:schemeClr>
              </a:solidFill>
            </a:endParaRPr>
          </a:p>
          <a:p>
            <a:r>
              <a:rPr lang="ca-ES" dirty="0" err="1">
                <a:solidFill>
                  <a:schemeClr val="accent2">
                    <a:lumMod val="60000"/>
                    <a:lumOff val="40000"/>
                  </a:schemeClr>
                </a:solidFill>
              </a:rPr>
              <a:t>e</a:t>
            </a:r>
            <a:r>
              <a:rPr lang="ca-ES" dirty="0" err="1" smtClean="0">
                <a:solidFill>
                  <a:schemeClr val="accent2">
                    <a:lumMod val="60000"/>
                    <a:lumOff val="40000"/>
                  </a:schemeClr>
                </a:solidFill>
              </a:rPr>
              <a:t>xpertise</a:t>
            </a:r>
            <a:r>
              <a:rPr lang="ca-ES" dirty="0" smtClean="0">
                <a:solidFill>
                  <a:schemeClr val="accent2">
                    <a:lumMod val="60000"/>
                    <a:lumOff val="40000"/>
                  </a:schemeClr>
                </a:solidFill>
              </a:rPr>
              <a:t>.</a:t>
            </a:r>
            <a:endParaRPr lang="ca-ES" dirty="0">
              <a:solidFill>
                <a:schemeClr val="accent2">
                  <a:lumMod val="60000"/>
                  <a:lumOff val="40000"/>
                </a:schemeClr>
              </a:solidFill>
            </a:endParaRPr>
          </a:p>
        </p:txBody>
      </p:sp>
      <p:sp>
        <p:nvSpPr>
          <p:cNvPr id="8" name="7 CuadroTexto"/>
          <p:cNvSpPr txBox="1"/>
          <p:nvPr/>
        </p:nvSpPr>
        <p:spPr>
          <a:xfrm>
            <a:off x="1649712" y="4561596"/>
            <a:ext cx="5923416" cy="369332"/>
          </a:xfrm>
          <a:prstGeom prst="rect">
            <a:avLst/>
          </a:prstGeom>
          <a:noFill/>
        </p:spPr>
        <p:txBody>
          <a:bodyPr wrap="none" rtlCol="0">
            <a:spAutoFit/>
          </a:bodyPr>
          <a:lstStyle/>
          <a:p>
            <a:r>
              <a:rPr lang="ca-ES" dirty="0" smtClean="0">
                <a:solidFill>
                  <a:schemeClr val="accent2">
                    <a:lumMod val="60000"/>
                    <a:lumOff val="40000"/>
                  </a:schemeClr>
                </a:solidFill>
              </a:rPr>
              <a:t>.-</a:t>
            </a:r>
            <a:r>
              <a:rPr lang="ca-ES" dirty="0" err="1" smtClean="0">
                <a:solidFill>
                  <a:schemeClr val="accent2">
                    <a:lumMod val="60000"/>
                    <a:lumOff val="40000"/>
                  </a:schemeClr>
                </a:solidFill>
              </a:rPr>
              <a:t>We</a:t>
            </a:r>
            <a:r>
              <a:rPr lang="ca-ES" dirty="0" smtClean="0">
                <a:solidFill>
                  <a:schemeClr val="accent2">
                    <a:lumMod val="60000"/>
                    <a:lumOff val="40000"/>
                  </a:schemeClr>
                </a:solidFill>
              </a:rPr>
              <a:t> </a:t>
            </a:r>
            <a:r>
              <a:rPr lang="ca-ES" dirty="0" err="1" smtClean="0">
                <a:solidFill>
                  <a:schemeClr val="accent2">
                    <a:lumMod val="60000"/>
                    <a:lumOff val="40000"/>
                  </a:schemeClr>
                </a:solidFill>
              </a:rPr>
              <a:t>must</a:t>
            </a:r>
            <a:r>
              <a:rPr lang="ca-ES" dirty="0" smtClean="0">
                <a:solidFill>
                  <a:schemeClr val="accent2">
                    <a:lumMod val="60000"/>
                    <a:lumOff val="40000"/>
                  </a:schemeClr>
                </a:solidFill>
              </a:rPr>
              <a:t> </a:t>
            </a:r>
            <a:r>
              <a:rPr lang="ca-ES" b="1" dirty="0" err="1" smtClean="0">
                <a:solidFill>
                  <a:schemeClr val="accent2">
                    <a:lumMod val="60000"/>
                    <a:lumOff val="40000"/>
                  </a:schemeClr>
                </a:solidFill>
              </a:rPr>
              <a:t>innovate</a:t>
            </a:r>
            <a:r>
              <a:rPr lang="ca-ES" dirty="0" smtClean="0">
                <a:solidFill>
                  <a:schemeClr val="accent2">
                    <a:lumMod val="60000"/>
                    <a:lumOff val="40000"/>
                  </a:schemeClr>
                </a:solidFill>
              </a:rPr>
              <a:t> </a:t>
            </a:r>
            <a:r>
              <a:rPr lang="ca-ES" dirty="0" err="1" smtClean="0">
                <a:solidFill>
                  <a:schemeClr val="accent2">
                    <a:lumMod val="60000"/>
                    <a:lumOff val="40000"/>
                  </a:schemeClr>
                </a:solidFill>
              </a:rPr>
              <a:t>and</a:t>
            </a:r>
            <a:r>
              <a:rPr lang="ca-ES" dirty="0" smtClean="0">
                <a:solidFill>
                  <a:schemeClr val="accent2">
                    <a:lumMod val="60000"/>
                    <a:lumOff val="40000"/>
                  </a:schemeClr>
                </a:solidFill>
              </a:rPr>
              <a:t> </a:t>
            </a:r>
            <a:r>
              <a:rPr lang="ca-ES" dirty="0" err="1" smtClean="0">
                <a:solidFill>
                  <a:schemeClr val="accent2">
                    <a:lumMod val="60000"/>
                    <a:lumOff val="40000"/>
                  </a:schemeClr>
                </a:solidFill>
              </a:rPr>
              <a:t>find</a:t>
            </a:r>
            <a:r>
              <a:rPr lang="ca-ES" dirty="0" smtClean="0">
                <a:solidFill>
                  <a:schemeClr val="accent2">
                    <a:lumMod val="60000"/>
                    <a:lumOff val="40000"/>
                  </a:schemeClr>
                </a:solidFill>
              </a:rPr>
              <a:t> </a:t>
            </a:r>
            <a:r>
              <a:rPr lang="ca-ES" dirty="0" err="1" smtClean="0">
                <a:solidFill>
                  <a:schemeClr val="accent2">
                    <a:lumMod val="60000"/>
                    <a:lumOff val="40000"/>
                  </a:schemeClr>
                </a:solidFill>
              </a:rPr>
              <a:t>new</a:t>
            </a:r>
            <a:r>
              <a:rPr lang="ca-ES" dirty="0" smtClean="0">
                <a:solidFill>
                  <a:schemeClr val="accent2">
                    <a:lumMod val="60000"/>
                    <a:lumOff val="40000"/>
                  </a:schemeClr>
                </a:solidFill>
              </a:rPr>
              <a:t> </a:t>
            </a:r>
            <a:r>
              <a:rPr lang="ca-ES" dirty="0" err="1" smtClean="0">
                <a:solidFill>
                  <a:schemeClr val="accent2">
                    <a:lumMod val="60000"/>
                    <a:lumOff val="40000"/>
                  </a:schemeClr>
                </a:solidFill>
              </a:rPr>
              <a:t>business</a:t>
            </a:r>
            <a:r>
              <a:rPr lang="ca-ES" dirty="0" smtClean="0">
                <a:solidFill>
                  <a:schemeClr val="accent2">
                    <a:lumMod val="60000"/>
                    <a:lumOff val="40000"/>
                  </a:schemeClr>
                </a:solidFill>
              </a:rPr>
              <a:t> models</a:t>
            </a:r>
            <a:r>
              <a:rPr lang="ca-ES" dirty="0" smtClean="0"/>
              <a:t>.</a:t>
            </a:r>
            <a:endParaRPr lang="ca-ES" dirty="0"/>
          </a:p>
        </p:txBody>
      </p:sp>
      <p:sp>
        <p:nvSpPr>
          <p:cNvPr id="9" name="8 CuadroTexto"/>
          <p:cNvSpPr txBox="1"/>
          <p:nvPr/>
        </p:nvSpPr>
        <p:spPr>
          <a:xfrm>
            <a:off x="1317592" y="5561042"/>
            <a:ext cx="7879080" cy="923330"/>
          </a:xfrm>
          <a:prstGeom prst="rect">
            <a:avLst/>
          </a:prstGeom>
          <a:noFill/>
        </p:spPr>
        <p:txBody>
          <a:bodyPr wrap="none" rtlCol="0">
            <a:spAutoFit/>
          </a:bodyPr>
          <a:lstStyle/>
          <a:p>
            <a:r>
              <a:rPr lang="ca-ES" dirty="0" smtClean="0">
                <a:solidFill>
                  <a:schemeClr val="accent2">
                    <a:lumMod val="60000"/>
                    <a:lumOff val="40000"/>
                  </a:schemeClr>
                </a:solidFill>
              </a:rPr>
              <a:t>.-</a:t>
            </a:r>
            <a:r>
              <a:rPr lang="ca-ES" dirty="0" err="1" smtClean="0">
                <a:solidFill>
                  <a:schemeClr val="accent2">
                    <a:lumMod val="60000"/>
                    <a:lumOff val="40000"/>
                  </a:schemeClr>
                </a:solidFill>
              </a:rPr>
              <a:t>We</a:t>
            </a:r>
            <a:r>
              <a:rPr lang="ca-ES" dirty="0" smtClean="0">
                <a:solidFill>
                  <a:schemeClr val="accent2">
                    <a:lumMod val="60000"/>
                    <a:lumOff val="40000"/>
                  </a:schemeClr>
                </a:solidFill>
              </a:rPr>
              <a:t> </a:t>
            </a:r>
            <a:r>
              <a:rPr lang="ca-ES" dirty="0" err="1" smtClean="0">
                <a:solidFill>
                  <a:schemeClr val="accent2">
                    <a:lumMod val="60000"/>
                    <a:lumOff val="40000"/>
                  </a:schemeClr>
                </a:solidFill>
              </a:rPr>
              <a:t>must</a:t>
            </a:r>
            <a:r>
              <a:rPr lang="ca-ES" dirty="0" smtClean="0">
                <a:solidFill>
                  <a:schemeClr val="accent2">
                    <a:lumMod val="60000"/>
                    <a:lumOff val="40000"/>
                  </a:schemeClr>
                </a:solidFill>
              </a:rPr>
              <a:t> </a:t>
            </a:r>
            <a:r>
              <a:rPr lang="ca-ES" dirty="0" err="1" smtClean="0">
                <a:solidFill>
                  <a:schemeClr val="accent2">
                    <a:lumMod val="60000"/>
                    <a:lumOff val="40000"/>
                  </a:schemeClr>
                </a:solidFill>
              </a:rPr>
              <a:t>promote</a:t>
            </a:r>
            <a:r>
              <a:rPr lang="ca-ES" dirty="0" smtClean="0">
                <a:solidFill>
                  <a:schemeClr val="accent2">
                    <a:lumMod val="60000"/>
                    <a:lumOff val="40000"/>
                  </a:schemeClr>
                </a:solidFill>
              </a:rPr>
              <a:t> </a:t>
            </a:r>
            <a:r>
              <a:rPr lang="ca-ES" dirty="0" err="1" smtClean="0">
                <a:solidFill>
                  <a:schemeClr val="accent2">
                    <a:lumMod val="60000"/>
                    <a:lumOff val="40000"/>
                  </a:schemeClr>
                </a:solidFill>
              </a:rPr>
              <a:t>the</a:t>
            </a:r>
            <a:r>
              <a:rPr lang="ca-ES" dirty="0" smtClean="0">
                <a:solidFill>
                  <a:schemeClr val="accent2">
                    <a:lumMod val="60000"/>
                    <a:lumOff val="40000"/>
                  </a:schemeClr>
                </a:solidFill>
              </a:rPr>
              <a:t> </a:t>
            </a:r>
            <a:r>
              <a:rPr lang="ca-ES" b="1" dirty="0" err="1" smtClean="0">
                <a:solidFill>
                  <a:schemeClr val="accent2">
                    <a:lumMod val="60000"/>
                    <a:lumOff val="40000"/>
                  </a:schemeClr>
                </a:solidFill>
              </a:rPr>
              <a:t>opening</a:t>
            </a:r>
            <a:r>
              <a:rPr lang="ca-ES" dirty="0" smtClean="0">
                <a:solidFill>
                  <a:schemeClr val="accent2">
                    <a:lumMod val="60000"/>
                    <a:lumOff val="40000"/>
                  </a:schemeClr>
                </a:solidFill>
              </a:rPr>
              <a:t> of </a:t>
            </a:r>
            <a:r>
              <a:rPr lang="ca-ES" dirty="0" err="1" smtClean="0">
                <a:solidFill>
                  <a:schemeClr val="accent2">
                    <a:lumMod val="60000"/>
                    <a:lumOff val="40000"/>
                  </a:schemeClr>
                </a:solidFill>
              </a:rPr>
              <a:t>the</a:t>
            </a:r>
            <a:r>
              <a:rPr lang="ca-ES" dirty="0" smtClean="0">
                <a:solidFill>
                  <a:schemeClr val="accent2">
                    <a:lumMod val="60000"/>
                    <a:lumOff val="40000"/>
                  </a:schemeClr>
                </a:solidFill>
              </a:rPr>
              <a:t> </a:t>
            </a:r>
            <a:r>
              <a:rPr lang="ca-ES" dirty="0" err="1" smtClean="0">
                <a:solidFill>
                  <a:schemeClr val="accent2">
                    <a:lumMod val="60000"/>
                    <a:lumOff val="40000"/>
                  </a:schemeClr>
                </a:solidFill>
              </a:rPr>
              <a:t>entire</a:t>
            </a:r>
            <a:r>
              <a:rPr lang="ca-ES" dirty="0" smtClean="0">
                <a:solidFill>
                  <a:schemeClr val="accent2">
                    <a:lumMod val="60000"/>
                    <a:lumOff val="40000"/>
                  </a:schemeClr>
                </a:solidFill>
              </a:rPr>
              <a:t> sector to </a:t>
            </a:r>
            <a:r>
              <a:rPr lang="ca-ES" dirty="0" err="1" smtClean="0">
                <a:solidFill>
                  <a:schemeClr val="accent2">
                    <a:lumMod val="60000"/>
                    <a:lumOff val="40000"/>
                  </a:schemeClr>
                </a:solidFill>
              </a:rPr>
              <a:t>international</a:t>
            </a:r>
            <a:r>
              <a:rPr lang="ca-ES" dirty="0" smtClean="0">
                <a:solidFill>
                  <a:schemeClr val="accent2">
                    <a:lumMod val="60000"/>
                    <a:lumOff val="40000"/>
                  </a:schemeClr>
                </a:solidFill>
              </a:rPr>
              <a:t> </a:t>
            </a:r>
          </a:p>
          <a:p>
            <a:r>
              <a:rPr lang="ca-ES" dirty="0">
                <a:solidFill>
                  <a:schemeClr val="accent2">
                    <a:lumMod val="60000"/>
                    <a:lumOff val="40000"/>
                  </a:schemeClr>
                </a:solidFill>
              </a:rPr>
              <a:t> </a:t>
            </a:r>
            <a:r>
              <a:rPr lang="ca-ES" dirty="0" smtClean="0">
                <a:solidFill>
                  <a:schemeClr val="accent2">
                    <a:lumMod val="60000"/>
                    <a:lumOff val="40000"/>
                  </a:schemeClr>
                </a:solidFill>
              </a:rPr>
              <a:t>   </a:t>
            </a:r>
            <a:r>
              <a:rPr lang="ca-ES" dirty="0" err="1" smtClean="0">
                <a:solidFill>
                  <a:schemeClr val="accent2">
                    <a:lumMod val="60000"/>
                    <a:lumOff val="40000"/>
                  </a:schemeClr>
                </a:solidFill>
              </a:rPr>
              <a:t>markets</a:t>
            </a:r>
            <a:r>
              <a:rPr lang="ca-ES" dirty="0" smtClean="0">
                <a:solidFill>
                  <a:schemeClr val="accent2">
                    <a:lumMod val="60000"/>
                    <a:lumOff val="40000"/>
                  </a:schemeClr>
                </a:solidFill>
              </a:rPr>
              <a:t>.</a:t>
            </a:r>
          </a:p>
          <a:p>
            <a:endParaRPr lang="ca-ES" dirty="0"/>
          </a:p>
        </p:txBody>
      </p:sp>
      <p:sp>
        <p:nvSpPr>
          <p:cNvPr id="10" name="9 CuadroTexto"/>
          <p:cNvSpPr txBox="1"/>
          <p:nvPr/>
        </p:nvSpPr>
        <p:spPr>
          <a:xfrm>
            <a:off x="666186" y="3844259"/>
            <a:ext cx="8082278" cy="646331"/>
          </a:xfrm>
          <a:prstGeom prst="rect">
            <a:avLst/>
          </a:prstGeom>
          <a:noFill/>
        </p:spPr>
        <p:txBody>
          <a:bodyPr wrap="square" rtlCol="0">
            <a:spAutoFit/>
          </a:bodyPr>
          <a:lstStyle/>
          <a:p>
            <a:r>
              <a:rPr lang="ca-ES" dirty="0" err="1" smtClean="0"/>
              <a:t>The</a:t>
            </a:r>
            <a:r>
              <a:rPr lang="ca-ES" dirty="0" smtClean="0"/>
              <a:t> audiovisual sector </a:t>
            </a:r>
            <a:r>
              <a:rPr lang="ca-ES" dirty="0" err="1" smtClean="0"/>
              <a:t>industry</a:t>
            </a:r>
            <a:r>
              <a:rPr lang="ca-ES" dirty="0" smtClean="0"/>
              <a:t> is </a:t>
            </a:r>
            <a:r>
              <a:rPr lang="ca-ES" dirty="0" err="1" smtClean="0"/>
              <a:t>intensive</a:t>
            </a:r>
            <a:r>
              <a:rPr lang="ca-ES" dirty="0" smtClean="0"/>
              <a:t> </a:t>
            </a:r>
            <a:r>
              <a:rPr lang="ca-ES" dirty="0" err="1" smtClean="0"/>
              <a:t>and</a:t>
            </a:r>
            <a:r>
              <a:rPr lang="ca-ES" dirty="0" smtClean="0"/>
              <a:t> has a </a:t>
            </a:r>
            <a:r>
              <a:rPr lang="ca-ES" dirty="0" err="1" smtClean="0"/>
              <a:t>Highly-</a:t>
            </a:r>
            <a:r>
              <a:rPr lang="ca-ES" b="1" dirty="0" err="1" smtClean="0"/>
              <a:t>qualified</a:t>
            </a:r>
            <a:r>
              <a:rPr lang="ca-ES" dirty="0" smtClean="0"/>
              <a:t> </a:t>
            </a:r>
            <a:r>
              <a:rPr lang="ca-ES" dirty="0" err="1" smtClean="0"/>
              <a:t>workforce</a:t>
            </a:r>
            <a:r>
              <a:rPr lang="ca-ES" dirty="0" smtClean="0"/>
              <a:t>, </a:t>
            </a:r>
            <a:endParaRPr lang="ca-ES" dirty="0"/>
          </a:p>
        </p:txBody>
      </p:sp>
      <p:sp>
        <p:nvSpPr>
          <p:cNvPr id="3" name="2 CuadroTexto"/>
          <p:cNvSpPr txBox="1"/>
          <p:nvPr/>
        </p:nvSpPr>
        <p:spPr>
          <a:xfrm>
            <a:off x="568148" y="2544225"/>
            <a:ext cx="6684843" cy="369332"/>
          </a:xfrm>
          <a:prstGeom prst="rect">
            <a:avLst/>
          </a:prstGeom>
          <a:noFill/>
        </p:spPr>
        <p:txBody>
          <a:bodyPr wrap="none" rtlCol="0">
            <a:spAutoFit/>
          </a:bodyPr>
          <a:lstStyle/>
          <a:p>
            <a:r>
              <a:rPr lang="ca-ES" b="1" dirty="0"/>
              <a:t>Talent</a:t>
            </a:r>
            <a:r>
              <a:rPr lang="ca-ES" dirty="0"/>
              <a:t> is </a:t>
            </a:r>
            <a:r>
              <a:rPr lang="ca-ES" dirty="0" err="1"/>
              <a:t>emerging</a:t>
            </a:r>
            <a:r>
              <a:rPr lang="ca-ES" dirty="0"/>
              <a:t> </a:t>
            </a:r>
            <a:r>
              <a:rPr lang="ca-ES" dirty="0" err="1"/>
              <a:t>from</a:t>
            </a:r>
            <a:r>
              <a:rPr lang="ca-ES" dirty="0"/>
              <a:t> </a:t>
            </a:r>
            <a:r>
              <a:rPr lang="ca-ES" dirty="0" err="1"/>
              <a:t>universities</a:t>
            </a:r>
            <a:r>
              <a:rPr lang="ca-ES" dirty="0"/>
              <a:t> </a:t>
            </a:r>
            <a:r>
              <a:rPr lang="ca-ES" dirty="0" err="1"/>
              <a:t>at</a:t>
            </a:r>
            <a:r>
              <a:rPr lang="ca-ES" dirty="0"/>
              <a:t> </a:t>
            </a:r>
            <a:r>
              <a:rPr lang="ca-ES" dirty="0" err="1"/>
              <a:t>an</a:t>
            </a:r>
            <a:r>
              <a:rPr lang="ca-ES" dirty="0"/>
              <a:t> </a:t>
            </a:r>
            <a:r>
              <a:rPr lang="ca-ES" dirty="0" err="1"/>
              <a:t>increasing</a:t>
            </a:r>
            <a:r>
              <a:rPr lang="ca-ES" dirty="0"/>
              <a:t> </a:t>
            </a:r>
            <a:r>
              <a:rPr lang="ca-ES" dirty="0" err="1"/>
              <a:t>rate</a:t>
            </a:r>
            <a:r>
              <a:rPr lang="ca-ES" dirty="0"/>
              <a:t>.</a:t>
            </a:r>
          </a:p>
        </p:txBody>
      </p:sp>
      <p:sp>
        <p:nvSpPr>
          <p:cNvPr id="11" name="10 CuadroTexto"/>
          <p:cNvSpPr txBox="1"/>
          <p:nvPr/>
        </p:nvSpPr>
        <p:spPr>
          <a:xfrm>
            <a:off x="672153" y="5085184"/>
            <a:ext cx="4110421" cy="369332"/>
          </a:xfrm>
          <a:prstGeom prst="rect">
            <a:avLst/>
          </a:prstGeom>
          <a:noFill/>
        </p:spPr>
        <p:txBody>
          <a:bodyPr wrap="none" rtlCol="0">
            <a:spAutoFit/>
          </a:bodyPr>
          <a:lstStyle/>
          <a:p>
            <a:r>
              <a:rPr lang="ca-ES" dirty="0" err="1"/>
              <a:t>The</a:t>
            </a:r>
            <a:r>
              <a:rPr lang="ca-ES" dirty="0"/>
              <a:t> </a:t>
            </a:r>
            <a:r>
              <a:rPr lang="ca-ES" dirty="0" smtClean="0"/>
              <a:t>audiovisual </a:t>
            </a:r>
            <a:r>
              <a:rPr lang="ca-ES" dirty="0" err="1"/>
              <a:t>market</a:t>
            </a:r>
            <a:r>
              <a:rPr lang="ca-ES" dirty="0"/>
              <a:t> is </a:t>
            </a:r>
            <a:r>
              <a:rPr lang="ca-ES" b="1" dirty="0"/>
              <a:t>global</a:t>
            </a:r>
            <a:r>
              <a:rPr lang="ca-ES" dirty="0"/>
              <a:t>. </a:t>
            </a:r>
          </a:p>
        </p:txBody>
      </p:sp>
      <p:sp>
        <p:nvSpPr>
          <p:cNvPr id="12" name="11 CuadroTexto"/>
          <p:cNvSpPr txBox="1"/>
          <p:nvPr/>
        </p:nvSpPr>
        <p:spPr>
          <a:xfrm>
            <a:off x="551373" y="1739500"/>
            <a:ext cx="7273145" cy="369332"/>
          </a:xfrm>
          <a:prstGeom prst="rect">
            <a:avLst/>
          </a:prstGeom>
          <a:noFill/>
        </p:spPr>
        <p:txBody>
          <a:bodyPr wrap="none" rtlCol="0">
            <a:spAutoFit/>
          </a:bodyPr>
          <a:lstStyle/>
          <a:p>
            <a:r>
              <a:rPr lang="ca-ES" dirty="0" smtClean="0"/>
              <a:t>Audiovisual </a:t>
            </a:r>
            <a:r>
              <a:rPr lang="ca-ES" dirty="0" err="1" smtClean="0"/>
              <a:t>usage</a:t>
            </a:r>
            <a:r>
              <a:rPr lang="ca-ES" dirty="0" smtClean="0"/>
              <a:t> is </a:t>
            </a:r>
            <a:r>
              <a:rPr lang="ca-ES" dirty="0" err="1" smtClean="0"/>
              <a:t>extending</a:t>
            </a:r>
            <a:r>
              <a:rPr lang="ca-ES" dirty="0" smtClean="0"/>
              <a:t> in </a:t>
            </a:r>
            <a:r>
              <a:rPr lang="ca-ES" dirty="0" err="1" smtClean="0"/>
              <a:t>many</a:t>
            </a:r>
            <a:r>
              <a:rPr lang="ca-ES" dirty="0" smtClean="0"/>
              <a:t> </a:t>
            </a:r>
            <a:r>
              <a:rPr lang="ca-ES" b="1" dirty="0" err="1" smtClean="0"/>
              <a:t>areas</a:t>
            </a:r>
            <a:r>
              <a:rPr lang="ca-ES" dirty="0" smtClean="0"/>
              <a:t> </a:t>
            </a:r>
            <a:r>
              <a:rPr lang="ca-ES" dirty="0" err="1" smtClean="0"/>
              <a:t>and</a:t>
            </a:r>
            <a:r>
              <a:rPr lang="ca-ES" dirty="0" smtClean="0"/>
              <a:t> </a:t>
            </a:r>
            <a:r>
              <a:rPr lang="ca-ES" dirty="0" err="1" smtClean="0"/>
              <a:t>new</a:t>
            </a:r>
            <a:r>
              <a:rPr lang="ca-ES" dirty="0" smtClean="0"/>
              <a:t> sectors.</a:t>
            </a:r>
            <a:endParaRPr lang="ca-ES" dirty="0"/>
          </a:p>
        </p:txBody>
      </p:sp>
      <p:sp>
        <p:nvSpPr>
          <p:cNvPr id="13" name="12 CuadroTexto"/>
          <p:cNvSpPr txBox="1"/>
          <p:nvPr/>
        </p:nvSpPr>
        <p:spPr>
          <a:xfrm>
            <a:off x="1474943" y="2110633"/>
            <a:ext cx="6346609" cy="369332"/>
          </a:xfrm>
          <a:prstGeom prst="rect">
            <a:avLst/>
          </a:prstGeom>
          <a:noFill/>
        </p:spPr>
        <p:txBody>
          <a:bodyPr wrap="none" rtlCol="0">
            <a:spAutoFit/>
          </a:bodyPr>
          <a:lstStyle/>
          <a:p>
            <a:r>
              <a:rPr lang="ca-ES" dirty="0" smtClean="0">
                <a:solidFill>
                  <a:schemeClr val="accent2">
                    <a:lumMod val="60000"/>
                    <a:lumOff val="40000"/>
                  </a:schemeClr>
                </a:solidFill>
              </a:rPr>
              <a:t>.-Is </a:t>
            </a:r>
            <a:r>
              <a:rPr lang="ca-ES" dirty="0" err="1" smtClean="0">
                <a:solidFill>
                  <a:schemeClr val="accent2">
                    <a:lumMod val="60000"/>
                    <a:lumOff val="40000"/>
                  </a:schemeClr>
                </a:solidFill>
              </a:rPr>
              <a:t>necessary</a:t>
            </a:r>
            <a:r>
              <a:rPr lang="ca-ES" dirty="0" smtClean="0">
                <a:solidFill>
                  <a:schemeClr val="accent2">
                    <a:lumMod val="60000"/>
                    <a:lumOff val="40000"/>
                  </a:schemeClr>
                </a:solidFill>
              </a:rPr>
              <a:t> to </a:t>
            </a:r>
            <a:r>
              <a:rPr lang="ca-ES" dirty="0" err="1" smtClean="0">
                <a:solidFill>
                  <a:schemeClr val="accent2">
                    <a:lumMod val="60000"/>
                    <a:lumOff val="40000"/>
                  </a:schemeClr>
                </a:solidFill>
              </a:rPr>
              <a:t>create</a:t>
            </a:r>
            <a:r>
              <a:rPr lang="ca-ES" dirty="0" smtClean="0">
                <a:solidFill>
                  <a:schemeClr val="accent2">
                    <a:lumMod val="60000"/>
                    <a:lumOff val="40000"/>
                  </a:schemeClr>
                </a:solidFill>
              </a:rPr>
              <a:t> </a:t>
            </a:r>
            <a:r>
              <a:rPr lang="ca-ES" b="1" dirty="0" err="1" smtClean="0">
                <a:solidFill>
                  <a:schemeClr val="accent2">
                    <a:lumMod val="60000"/>
                    <a:lumOff val="40000"/>
                  </a:schemeClr>
                </a:solidFill>
              </a:rPr>
              <a:t>connections</a:t>
            </a:r>
            <a:r>
              <a:rPr lang="ca-ES" dirty="0" smtClean="0">
                <a:solidFill>
                  <a:schemeClr val="accent2">
                    <a:lumMod val="60000"/>
                    <a:lumOff val="40000"/>
                  </a:schemeClr>
                </a:solidFill>
              </a:rPr>
              <a:t> </a:t>
            </a:r>
            <a:r>
              <a:rPr lang="ca-ES" dirty="0" err="1" smtClean="0">
                <a:solidFill>
                  <a:schemeClr val="accent2">
                    <a:lumMod val="60000"/>
                    <a:lumOff val="40000"/>
                  </a:schemeClr>
                </a:solidFill>
              </a:rPr>
              <a:t>and</a:t>
            </a:r>
            <a:r>
              <a:rPr lang="ca-ES" dirty="0" smtClean="0">
                <a:solidFill>
                  <a:schemeClr val="accent2">
                    <a:lumMod val="60000"/>
                    <a:lumOff val="40000"/>
                  </a:schemeClr>
                </a:solidFill>
              </a:rPr>
              <a:t> </a:t>
            </a:r>
            <a:r>
              <a:rPr lang="ca-ES" dirty="0" err="1" smtClean="0">
                <a:solidFill>
                  <a:schemeClr val="accent2">
                    <a:lumMod val="60000"/>
                    <a:lumOff val="40000"/>
                  </a:schemeClr>
                </a:solidFill>
              </a:rPr>
              <a:t>build</a:t>
            </a:r>
            <a:r>
              <a:rPr lang="ca-ES" dirty="0" smtClean="0">
                <a:solidFill>
                  <a:schemeClr val="accent2">
                    <a:lumMod val="60000"/>
                    <a:lumOff val="40000"/>
                  </a:schemeClr>
                </a:solidFill>
              </a:rPr>
              <a:t> bridges</a:t>
            </a:r>
            <a:r>
              <a:rPr lang="ca-ES" b="1" dirty="0" smtClean="0">
                <a:solidFill>
                  <a:schemeClr val="accent2">
                    <a:lumMod val="60000"/>
                    <a:lumOff val="40000"/>
                  </a:schemeClr>
                </a:solidFill>
              </a:rPr>
              <a:t>.</a:t>
            </a:r>
            <a:endParaRPr lang="ca-ES" b="1" dirty="0">
              <a:solidFill>
                <a:schemeClr val="accent2">
                  <a:lumMod val="60000"/>
                  <a:lumOff val="40000"/>
                </a:schemeClr>
              </a:solidFill>
            </a:endParaRPr>
          </a:p>
        </p:txBody>
      </p:sp>
    </p:spTree>
    <p:extLst>
      <p:ext uri="{BB962C8B-B14F-4D97-AF65-F5344CB8AC3E}">
        <p14:creationId xmlns:p14="http://schemas.microsoft.com/office/powerpoint/2010/main" val="193720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9" grpId="0"/>
      <p:bldP spid="10" grpId="0"/>
      <p:bldP spid="3"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_Cluster_audiovisual.JPG"/>
          <p:cNvPicPr>
            <a:picLocks noChangeAspect="1"/>
          </p:cNvPicPr>
          <p:nvPr/>
        </p:nvPicPr>
        <p:blipFill>
          <a:blip r:embed="rId2" cstate="print"/>
          <a:stretch>
            <a:fillRect/>
          </a:stretch>
        </p:blipFill>
        <p:spPr>
          <a:xfrm>
            <a:off x="6084168" y="6022707"/>
            <a:ext cx="2880320" cy="835293"/>
          </a:xfrm>
          <a:prstGeom prst="rect">
            <a:avLst/>
          </a:prstGeom>
        </p:spPr>
      </p:pic>
      <p:sp>
        <p:nvSpPr>
          <p:cNvPr id="7" name="6 CuadroTexto"/>
          <p:cNvSpPr txBox="1"/>
          <p:nvPr/>
        </p:nvSpPr>
        <p:spPr>
          <a:xfrm>
            <a:off x="391986" y="61482"/>
            <a:ext cx="2254143" cy="369332"/>
          </a:xfrm>
          <a:prstGeom prst="rect">
            <a:avLst/>
          </a:prstGeom>
          <a:noFill/>
        </p:spPr>
        <p:txBody>
          <a:bodyPr wrap="none" rtlCol="0">
            <a:spAutoFit/>
          </a:bodyPr>
          <a:lstStyle/>
          <a:p>
            <a:r>
              <a:rPr lang="ca-ES" b="1" dirty="0" smtClean="0"/>
              <a:t>.-What </a:t>
            </a:r>
            <a:r>
              <a:rPr lang="ca-ES" b="1" dirty="0" err="1" smtClean="0"/>
              <a:t>we</a:t>
            </a:r>
            <a:r>
              <a:rPr lang="ca-ES" b="1" dirty="0" smtClean="0"/>
              <a:t> </a:t>
            </a:r>
            <a:r>
              <a:rPr lang="ca-ES" b="1" dirty="0" err="1" smtClean="0"/>
              <a:t>offer</a:t>
            </a:r>
            <a:r>
              <a:rPr lang="ca-ES" b="1" dirty="0" smtClean="0"/>
              <a:t> ? :</a:t>
            </a:r>
            <a:endParaRPr lang="ca-ES" b="1" dirty="0"/>
          </a:p>
        </p:txBody>
      </p:sp>
      <p:sp>
        <p:nvSpPr>
          <p:cNvPr id="12" name="11 CuadroTexto"/>
          <p:cNvSpPr txBox="1"/>
          <p:nvPr/>
        </p:nvSpPr>
        <p:spPr>
          <a:xfrm>
            <a:off x="391986" y="4947894"/>
            <a:ext cx="7212231" cy="1200329"/>
          </a:xfrm>
          <a:prstGeom prst="rect">
            <a:avLst/>
          </a:prstGeom>
          <a:noFill/>
        </p:spPr>
        <p:txBody>
          <a:bodyPr wrap="none" rtlCol="0">
            <a:spAutoFit/>
          </a:bodyPr>
          <a:lstStyle/>
          <a:p>
            <a:r>
              <a:rPr lang="ca-ES" dirty="0" err="1" smtClean="0"/>
              <a:t>The</a:t>
            </a:r>
            <a:r>
              <a:rPr lang="ca-ES" dirty="0" smtClean="0"/>
              <a:t> </a:t>
            </a:r>
            <a:r>
              <a:rPr lang="ca-ES" dirty="0" err="1" smtClean="0"/>
              <a:t>opportunity</a:t>
            </a:r>
            <a:r>
              <a:rPr lang="ca-ES" dirty="0" smtClean="0"/>
              <a:t> for </a:t>
            </a:r>
            <a:r>
              <a:rPr lang="ca-ES" dirty="0" err="1" smtClean="0"/>
              <a:t>dialogue</a:t>
            </a:r>
            <a:r>
              <a:rPr lang="ca-ES" dirty="0" smtClean="0"/>
              <a:t> </a:t>
            </a:r>
            <a:r>
              <a:rPr lang="ca-ES" dirty="0" err="1" smtClean="0"/>
              <a:t>that</a:t>
            </a:r>
            <a:r>
              <a:rPr lang="ca-ES" dirty="0" smtClean="0"/>
              <a:t> </a:t>
            </a:r>
            <a:r>
              <a:rPr lang="ca-ES" dirty="0" err="1" smtClean="0"/>
              <a:t>integrates</a:t>
            </a:r>
            <a:r>
              <a:rPr lang="ca-ES" dirty="0" smtClean="0"/>
              <a:t> </a:t>
            </a:r>
            <a:r>
              <a:rPr lang="ca-ES" dirty="0" err="1" smtClean="0"/>
              <a:t>the</a:t>
            </a:r>
            <a:r>
              <a:rPr lang="ca-ES" dirty="0" smtClean="0"/>
              <a:t> </a:t>
            </a:r>
            <a:r>
              <a:rPr lang="ca-ES" dirty="0" err="1" smtClean="0"/>
              <a:t>various</a:t>
            </a:r>
            <a:r>
              <a:rPr lang="ca-ES" dirty="0" smtClean="0"/>
              <a:t> </a:t>
            </a:r>
            <a:r>
              <a:rPr lang="ca-ES" dirty="0" err="1" smtClean="0"/>
              <a:t>fields</a:t>
            </a:r>
            <a:r>
              <a:rPr lang="ca-ES" dirty="0" smtClean="0"/>
              <a:t> </a:t>
            </a:r>
          </a:p>
          <a:p>
            <a:r>
              <a:rPr lang="ca-ES" dirty="0" smtClean="0"/>
              <a:t>of </a:t>
            </a:r>
            <a:r>
              <a:rPr lang="ca-ES" dirty="0" err="1" smtClean="0"/>
              <a:t>the</a:t>
            </a:r>
            <a:r>
              <a:rPr lang="ca-ES" dirty="0" smtClean="0"/>
              <a:t> audiovisual </a:t>
            </a:r>
            <a:r>
              <a:rPr lang="ca-ES" dirty="0" err="1" smtClean="0"/>
              <a:t>industry</a:t>
            </a:r>
            <a:r>
              <a:rPr lang="ca-ES" dirty="0" smtClean="0"/>
              <a:t>.</a:t>
            </a:r>
          </a:p>
          <a:p>
            <a:endParaRPr lang="ca-ES" dirty="0" smtClean="0"/>
          </a:p>
          <a:p>
            <a:endParaRPr lang="ca-E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833" y="980728"/>
            <a:ext cx="4016011"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251520" y="1914361"/>
            <a:ext cx="4248472" cy="646331"/>
          </a:xfrm>
          <a:prstGeom prst="rect">
            <a:avLst/>
          </a:prstGeom>
          <a:noFill/>
        </p:spPr>
        <p:txBody>
          <a:bodyPr wrap="square" rtlCol="0">
            <a:spAutoFit/>
          </a:bodyPr>
          <a:lstStyle/>
          <a:p>
            <a:r>
              <a:rPr lang="ca-ES" dirty="0" err="1" smtClean="0"/>
              <a:t>Shaping</a:t>
            </a:r>
            <a:r>
              <a:rPr lang="ca-ES" dirty="0" smtClean="0"/>
              <a:t> </a:t>
            </a:r>
            <a:r>
              <a:rPr lang="ca-ES" dirty="0" err="1" smtClean="0"/>
              <a:t>the</a:t>
            </a:r>
            <a:r>
              <a:rPr lang="ca-ES" dirty="0" smtClean="0"/>
              <a:t> sector in </a:t>
            </a:r>
            <a:r>
              <a:rPr lang="ca-ES" dirty="0" err="1" smtClean="0"/>
              <a:t>order</a:t>
            </a:r>
            <a:r>
              <a:rPr lang="ca-ES" dirty="0" smtClean="0"/>
              <a:t> to </a:t>
            </a:r>
            <a:r>
              <a:rPr lang="ca-ES" dirty="0" err="1" smtClean="0"/>
              <a:t>bring</a:t>
            </a:r>
            <a:r>
              <a:rPr lang="ca-ES" dirty="0" smtClean="0"/>
              <a:t> </a:t>
            </a:r>
            <a:r>
              <a:rPr lang="ca-ES" dirty="0" err="1" smtClean="0"/>
              <a:t>together</a:t>
            </a:r>
            <a:r>
              <a:rPr lang="ca-ES" dirty="0" smtClean="0"/>
              <a:t> </a:t>
            </a:r>
            <a:r>
              <a:rPr lang="ca-ES" dirty="0" err="1" smtClean="0"/>
              <a:t>different</a:t>
            </a:r>
            <a:r>
              <a:rPr lang="ca-ES" dirty="0" smtClean="0"/>
              <a:t> </a:t>
            </a:r>
            <a:r>
              <a:rPr lang="ca-ES" dirty="0" err="1" smtClean="0"/>
              <a:t>point</a:t>
            </a:r>
            <a:r>
              <a:rPr lang="ca-ES" dirty="0" smtClean="0"/>
              <a:t> of </a:t>
            </a:r>
            <a:r>
              <a:rPr lang="ca-ES" dirty="0" err="1" smtClean="0"/>
              <a:t>view</a:t>
            </a:r>
            <a:endParaRPr lang="ca-E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624138"/>
            <a:ext cx="4248472" cy="217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391986" y="548679"/>
            <a:ext cx="8354858" cy="646331"/>
          </a:xfrm>
          <a:prstGeom prst="rect">
            <a:avLst/>
          </a:prstGeom>
          <a:noFill/>
        </p:spPr>
        <p:txBody>
          <a:bodyPr wrap="square" rtlCol="0">
            <a:spAutoFit/>
          </a:bodyPr>
          <a:lstStyle/>
          <a:p>
            <a:r>
              <a:rPr lang="ca-ES" dirty="0" smtClean="0"/>
              <a:t>A network to </a:t>
            </a:r>
            <a:r>
              <a:rPr lang="ca-ES" dirty="0" err="1" smtClean="0"/>
              <a:t>connect</a:t>
            </a:r>
            <a:r>
              <a:rPr lang="ca-ES" dirty="0" smtClean="0"/>
              <a:t> </a:t>
            </a:r>
            <a:r>
              <a:rPr lang="ca-ES" dirty="0" err="1" smtClean="0"/>
              <a:t>with</a:t>
            </a:r>
            <a:r>
              <a:rPr lang="ca-ES" dirty="0" smtClean="0"/>
              <a:t> </a:t>
            </a:r>
            <a:r>
              <a:rPr lang="ca-ES" dirty="0" err="1" smtClean="0"/>
              <a:t>other</a:t>
            </a:r>
            <a:r>
              <a:rPr lang="ca-ES" dirty="0" smtClean="0"/>
              <a:t> </a:t>
            </a:r>
            <a:r>
              <a:rPr lang="ca-ES" dirty="0" err="1" smtClean="0"/>
              <a:t>companies</a:t>
            </a:r>
            <a:r>
              <a:rPr lang="ca-ES" dirty="0" smtClean="0"/>
              <a:t> </a:t>
            </a:r>
            <a:r>
              <a:rPr lang="ca-ES" dirty="0" err="1" smtClean="0"/>
              <a:t>through</a:t>
            </a:r>
            <a:r>
              <a:rPr lang="ca-ES" dirty="0" smtClean="0"/>
              <a:t> </a:t>
            </a:r>
            <a:r>
              <a:rPr lang="ca-ES" dirty="0" err="1" smtClean="0"/>
              <a:t>exclusive</a:t>
            </a:r>
            <a:r>
              <a:rPr lang="ca-ES" dirty="0" smtClean="0"/>
              <a:t> </a:t>
            </a:r>
            <a:r>
              <a:rPr lang="ca-ES" dirty="0" err="1" smtClean="0"/>
              <a:t>networking</a:t>
            </a:r>
            <a:r>
              <a:rPr lang="ca-ES" dirty="0" smtClean="0"/>
              <a:t> </a:t>
            </a:r>
            <a:r>
              <a:rPr lang="ca-ES" dirty="0" err="1" smtClean="0"/>
              <a:t>activities</a:t>
            </a:r>
            <a:r>
              <a:rPr lang="ca-ES" dirty="0" smtClean="0"/>
              <a:t> for </a:t>
            </a:r>
            <a:r>
              <a:rPr lang="ca-ES" dirty="0" err="1" smtClean="0"/>
              <a:t>members</a:t>
            </a:r>
            <a:r>
              <a:rPr lang="ca-ES" dirty="0" smtClean="0"/>
              <a:t> </a:t>
            </a:r>
            <a:endParaRPr lang="ca-ES" dirty="0"/>
          </a:p>
        </p:txBody>
      </p:sp>
    </p:spTree>
    <p:extLst>
      <p:ext uri="{BB962C8B-B14F-4D97-AF65-F5344CB8AC3E}">
        <p14:creationId xmlns:p14="http://schemas.microsoft.com/office/powerpoint/2010/main" val="2896151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_Cluster_audiovisual.JPG"/>
          <p:cNvPicPr>
            <a:picLocks noChangeAspect="1"/>
          </p:cNvPicPr>
          <p:nvPr/>
        </p:nvPicPr>
        <p:blipFill>
          <a:blip r:embed="rId2" cstate="print"/>
          <a:stretch>
            <a:fillRect/>
          </a:stretch>
        </p:blipFill>
        <p:spPr>
          <a:xfrm>
            <a:off x="6084168" y="6022707"/>
            <a:ext cx="2880320" cy="835293"/>
          </a:xfrm>
          <a:prstGeom prst="rect">
            <a:avLst/>
          </a:prstGeom>
        </p:spPr>
      </p:pic>
      <p:sp>
        <p:nvSpPr>
          <p:cNvPr id="7" name="6 CuadroTexto"/>
          <p:cNvSpPr txBox="1"/>
          <p:nvPr/>
        </p:nvSpPr>
        <p:spPr>
          <a:xfrm>
            <a:off x="274198" y="61482"/>
            <a:ext cx="2008883" cy="369332"/>
          </a:xfrm>
          <a:prstGeom prst="rect">
            <a:avLst/>
          </a:prstGeom>
          <a:noFill/>
        </p:spPr>
        <p:txBody>
          <a:bodyPr wrap="none" rtlCol="0">
            <a:spAutoFit/>
          </a:bodyPr>
          <a:lstStyle/>
          <a:p>
            <a:r>
              <a:rPr lang="ca-ES" b="1" dirty="0" smtClean="0"/>
              <a:t>.-What </a:t>
            </a:r>
            <a:r>
              <a:rPr lang="ca-ES" b="1" dirty="0" err="1" smtClean="0"/>
              <a:t>we</a:t>
            </a:r>
            <a:r>
              <a:rPr lang="ca-ES" b="1" dirty="0" smtClean="0"/>
              <a:t> </a:t>
            </a:r>
            <a:r>
              <a:rPr lang="ca-ES" b="1" dirty="0" err="1" smtClean="0"/>
              <a:t>offer</a:t>
            </a:r>
            <a:r>
              <a:rPr lang="ca-ES" b="1" dirty="0" smtClean="0"/>
              <a:t>:</a:t>
            </a:r>
            <a:endParaRPr lang="ca-ES" b="1" dirty="0"/>
          </a:p>
        </p:txBody>
      </p:sp>
      <p:sp>
        <p:nvSpPr>
          <p:cNvPr id="5" name="4 CuadroTexto"/>
          <p:cNvSpPr txBox="1"/>
          <p:nvPr/>
        </p:nvSpPr>
        <p:spPr>
          <a:xfrm>
            <a:off x="251520" y="650708"/>
            <a:ext cx="6575839" cy="646331"/>
          </a:xfrm>
          <a:prstGeom prst="rect">
            <a:avLst/>
          </a:prstGeom>
          <a:noFill/>
        </p:spPr>
        <p:txBody>
          <a:bodyPr wrap="none" rtlCol="0">
            <a:spAutoFit/>
          </a:bodyPr>
          <a:lstStyle/>
          <a:p>
            <a:r>
              <a:rPr lang="ca-ES" dirty="0" smtClean="0"/>
              <a:t>A </a:t>
            </a:r>
            <a:r>
              <a:rPr lang="ca-ES" dirty="0" err="1" smtClean="0"/>
              <a:t>platform</a:t>
            </a:r>
            <a:r>
              <a:rPr lang="ca-ES" dirty="0" smtClean="0"/>
              <a:t> to </a:t>
            </a:r>
            <a:r>
              <a:rPr lang="ca-ES" dirty="0" err="1" smtClean="0"/>
              <a:t>stimulate</a:t>
            </a:r>
            <a:r>
              <a:rPr lang="ca-ES" dirty="0" smtClean="0"/>
              <a:t> </a:t>
            </a:r>
            <a:r>
              <a:rPr lang="ca-ES" dirty="0" err="1" smtClean="0"/>
              <a:t>entrepeneurship</a:t>
            </a:r>
            <a:r>
              <a:rPr lang="ca-ES" dirty="0" smtClean="0"/>
              <a:t> </a:t>
            </a:r>
            <a:r>
              <a:rPr lang="ca-ES" dirty="0" err="1" smtClean="0"/>
              <a:t>and</a:t>
            </a:r>
            <a:r>
              <a:rPr lang="ca-ES" dirty="0" smtClean="0"/>
              <a:t> </a:t>
            </a:r>
            <a:r>
              <a:rPr lang="ca-ES" dirty="0" err="1" smtClean="0"/>
              <a:t>innovation</a:t>
            </a:r>
            <a:endParaRPr lang="ca-ES" dirty="0" smtClean="0"/>
          </a:p>
          <a:p>
            <a:r>
              <a:rPr lang="ca-ES" dirty="0" smtClean="0"/>
              <a:t> </a:t>
            </a:r>
            <a:endParaRPr lang="ca-ES" dirty="0"/>
          </a:p>
        </p:txBody>
      </p:sp>
      <p:pic>
        <p:nvPicPr>
          <p:cNvPr id="4098" name="Picture 2" descr="C:\Users\Cluster\Downloads\IMG_8283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70179"/>
            <a:ext cx="8568952"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054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_Cluster_audiovisual.JPG"/>
          <p:cNvPicPr>
            <a:picLocks noChangeAspect="1"/>
          </p:cNvPicPr>
          <p:nvPr/>
        </p:nvPicPr>
        <p:blipFill>
          <a:blip r:embed="rId2" cstate="print"/>
          <a:stretch>
            <a:fillRect/>
          </a:stretch>
        </p:blipFill>
        <p:spPr>
          <a:xfrm>
            <a:off x="6084168" y="6022707"/>
            <a:ext cx="2880320" cy="835293"/>
          </a:xfrm>
          <a:prstGeom prst="rect">
            <a:avLst/>
          </a:prstGeom>
        </p:spPr>
      </p:pic>
      <p:sp>
        <p:nvSpPr>
          <p:cNvPr id="7" name="6 CuadroTexto"/>
          <p:cNvSpPr txBox="1"/>
          <p:nvPr/>
        </p:nvSpPr>
        <p:spPr>
          <a:xfrm>
            <a:off x="391986" y="61482"/>
            <a:ext cx="2254143" cy="369332"/>
          </a:xfrm>
          <a:prstGeom prst="rect">
            <a:avLst/>
          </a:prstGeom>
          <a:noFill/>
        </p:spPr>
        <p:txBody>
          <a:bodyPr wrap="none" rtlCol="0">
            <a:spAutoFit/>
          </a:bodyPr>
          <a:lstStyle/>
          <a:p>
            <a:r>
              <a:rPr lang="ca-ES" b="1" dirty="0" smtClean="0"/>
              <a:t>.-</a:t>
            </a:r>
            <a:r>
              <a:rPr lang="ca-ES" b="1" dirty="0" err="1" smtClean="0"/>
              <a:t>What</a:t>
            </a:r>
            <a:r>
              <a:rPr lang="ca-ES" b="1" dirty="0" smtClean="0"/>
              <a:t> </a:t>
            </a:r>
            <a:r>
              <a:rPr lang="ca-ES" b="1" dirty="0" err="1" smtClean="0"/>
              <a:t>we</a:t>
            </a:r>
            <a:r>
              <a:rPr lang="ca-ES" b="1" dirty="0" smtClean="0"/>
              <a:t> </a:t>
            </a:r>
            <a:r>
              <a:rPr lang="ca-ES" b="1" dirty="0" err="1" smtClean="0"/>
              <a:t>offer</a:t>
            </a:r>
            <a:r>
              <a:rPr lang="ca-ES" b="1" dirty="0" smtClean="0"/>
              <a:t> ? :</a:t>
            </a:r>
            <a:endParaRPr lang="ca-ES" b="1" dirty="0"/>
          </a:p>
        </p:txBody>
      </p:sp>
      <p:sp>
        <p:nvSpPr>
          <p:cNvPr id="2" name="1 CuadroTexto"/>
          <p:cNvSpPr txBox="1"/>
          <p:nvPr/>
        </p:nvSpPr>
        <p:spPr>
          <a:xfrm>
            <a:off x="107504" y="764704"/>
            <a:ext cx="2282766" cy="2585323"/>
          </a:xfrm>
          <a:prstGeom prst="rect">
            <a:avLst/>
          </a:prstGeom>
          <a:noFill/>
        </p:spPr>
        <p:txBody>
          <a:bodyPr wrap="square" rtlCol="0">
            <a:spAutoFit/>
          </a:bodyPr>
          <a:lstStyle/>
          <a:p>
            <a:r>
              <a:rPr lang="ca-ES" dirty="0" err="1"/>
              <a:t>R</a:t>
            </a:r>
            <a:r>
              <a:rPr lang="ca-ES" dirty="0" err="1" smtClean="0"/>
              <a:t>elationships</a:t>
            </a:r>
            <a:endParaRPr lang="ca-ES" dirty="0" smtClean="0"/>
          </a:p>
          <a:p>
            <a:r>
              <a:rPr lang="ca-ES" dirty="0" err="1"/>
              <a:t>b</a:t>
            </a:r>
            <a:r>
              <a:rPr lang="ca-ES" dirty="0" err="1" smtClean="0"/>
              <a:t>etween</a:t>
            </a:r>
            <a:r>
              <a:rPr lang="ca-ES" dirty="0" smtClean="0"/>
              <a:t> </a:t>
            </a:r>
            <a:r>
              <a:rPr lang="ca-ES" dirty="0" err="1" smtClean="0"/>
              <a:t>the</a:t>
            </a:r>
            <a:r>
              <a:rPr lang="ca-ES" dirty="0" smtClean="0"/>
              <a:t> </a:t>
            </a:r>
            <a:r>
              <a:rPr lang="ca-ES" dirty="0" err="1" smtClean="0"/>
              <a:t>Cluster</a:t>
            </a:r>
            <a:r>
              <a:rPr lang="ca-ES" dirty="0" smtClean="0"/>
              <a:t> </a:t>
            </a:r>
            <a:r>
              <a:rPr lang="ca-ES" dirty="0" err="1" smtClean="0"/>
              <a:t>and</a:t>
            </a:r>
            <a:r>
              <a:rPr lang="ca-ES" dirty="0" smtClean="0"/>
              <a:t> </a:t>
            </a:r>
            <a:r>
              <a:rPr lang="ca-ES" dirty="0" err="1" smtClean="0"/>
              <a:t>the</a:t>
            </a:r>
            <a:r>
              <a:rPr lang="ca-ES" dirty="0" smtClean="0"/>
              <a:t> </a:t>
            </a:r>
            <a:r>
              <a:rPr lang="ca-ES" dirty="0" err="1" smtClean="0"/>
              <a:t>leading</a:t>
            </a:r>
            <a:r>
              <a:rPr lang="ca-ES" dirty="0" smtClean="0"/>
              <a:t> </a:t>
            </a:r>
            <a:r>
              <a:rPr lang="ca-ES" dirty="0" err="1" smtClean="0"/>
              <a:t>economic</a:t>
            </a:r>
            <a:r>
              <a:rPr lang="ca-ES" dirty="0" smtClean="0"/>
              <a:t>, </a:t>
            </a:r>
            <a:r>
              <a:rPr lang="ca-ES" dirty="0" err="1" smtClean="0"/>
              <a:t>political</a:t>
            </a:r>
            <a:r>
              <a:rPr lang="ca-ES" dirty="0" smtClean="0"/>
              <a:t> </a:t>
            </a:r>
            <a:r>
              <a:rPr lang="ca-ES" dirty="0" err="1" smtClean="0"/>
              <a:t>and</a:t>
            </a:r>
            <a:endParaRPr lang="ca-ES" dirty="0" smtClean="0"/>
          </a:p>
          <a:p>
            <a:r>
              <a:rPr lang="ca-ES" dirty="0"/>
              <a:t>s</a:t>
            </a:r>
            <a:r>
              <a:rPr lang="ca-ES" dirty="0" smtClean="0"/>
              <a:t>ocial institucions, as </a:t>
            </a:r>
            <a:r>
              <a:rPr lang="ca-ES" dirty="0" err="1" smtClean="0"/>
              <a:t>well</a:t>
            </a:r>
            <a:r>
              <a:rPr lang="ca-ES" dirty="0" smtClean="0"/>
              <a:t> as </a:t>
            </a:r>
            <a:r>
              <a:rPr lang="ca-ES" dirty="0" err="1" smtClean="0"/>
              <a:t>networds</a:t>
            </a:r>
            <a:r>
              <a:rPr lang="ca-ES" dirty="0" smtClean="0"/>
              <a:t> of </a:t>
            </a:r>
            <a:r>
              <a:rPr lang="ca-ES" dirty="0" err="1" smtClean="0"/>
              <a:t>other</a:t>
            </a:r>
            <a:r>
              <a:rPr lang="ca-ES" dirty="0" smtClean="0"/>
              <a:t> </a:t>
            </a:r>
            <a:r>
              <a:rPr lang="ca-ES" dirty="0" err="1" smtClean="0"/>
              <a:t>clusters</a:t>
            </a:r>
            <a:r>
              <a:rPr lang="ca-ES" dirty="0" smtClean="0"/>
              <a:t> </a:t>
            </a:r>
            <a:endParaRPr lang="ca-ES" dirty="0"/>
          </a:p>
        </p:txBody>
      </p:sp>
      <p:sp>
        <p:nvSpPr>
          <p:cNvPr id="6" name="5 CuadroTexto"/>
          <p:cNvSpPr txBox="1"/>
          <p:nvPr/>
        </p:nvSpPr>
        <p:spPr>
          <a:xfrm>
            <a:off x="251520" y="5117385"/>
            <a:ext cx="8136904" cy="646331"/>
          </a:xfrm>
          <a:prstGeom prst="rect">
            <a:avLst/>
          </a:prstGeom>
          <a:noFill/>
        </p:spPr>
        <p:txBody>
          <a:bodyPr wrap="square" rtlCol="0">
            <a:spAutoFit/>
          </a:bodyPr>
          <a:lstStyle/>
          <a:p>
            <a:r>
              <a:rPr lang="ca-ES" dirty="0" err="1" smtClean="0"/>
              <a:t>Specific</a:t>
            </a:r>
            <a:r>
              <a:rPr lang="ca-ES" dirty="0" smtClean="0"/>
              <a:t> sessions on </a:t>
            </a:r>
            <a:r>
              <a:rPr lang="ca-ES" dirty="0" err="1" smtClean="0"/>
              <a:t>business</a:t>
            </a:r>
            <a:r>
              <a:rPr lang="ca-ES" dirty="0" smtClean="0"/>
              <a:t> management as </a:t>
            </a:r>
            <a:r>
              <a:rPr lang="ca-ES" dirty="0" err="1" smtClean="0"/>
              <a:t>well</a:t>
            </a:r>
            <a:r>
              <a:rPr lang="ca-ES" dirty="0"/>
              <a:t> </a:t>
            </a:r>
            <a:r>
              <a:rPr lang="ca-ES" dirty="0" err="1" smtClean="0"/>
              <a:t>the</a:t>
            </a:r>
            <a:r>
              <a:rPr lang="ca-ES" dirty="0" smtClean="0"/>
              <a:t> </a:t>
            </a:r>
            <a:r>
              <a:rPr lang="ca-ES" dirty="0" err="1" smtClean="0"/>
              <a:t>opportunity</a:t>
            </a:r>
            <a:r>
              <a:rPr lang="ca-ES" dirty="0" smtClean="0"/>
              <a:t> to </a:t>
            </a:r>
            <a:r>
              <a:rPr lang="ca-ES" dirty="0" err="1" smtClean="0"/>
              <a:t>take</a:t>
            </a:r>
            <a:r>
              <a:rPr lang="ca-ES" dirty="0" smtClean="0"/>
              <a:t> part in </a:t>
            </a:r>
            <a:r>
              <a:rPr lang="ca-ES" dirty="0" err="1" smtClean="0"/>
              <a:t>the</a:t>
            </a:r>
            <a:r>
              <a:rPr lang="ca-ES" dirty="0" smtClean="0"/>
              <a:t> most importants </a:t>
            </a:r>
            <a:r>
              <a:rPr lang="ca-ES" dirty="0" err="1"/>
              <a:t>e</a:t>
            </a:r>
            <a:r>
              <a:rPr lang="ca-ES" dirty="0" err="1" smtClean="0"/>
              <a:t>vents</a:t>
            </a:r>
            <a:r>
              <a:rPr lang="ca-ES" dirty="0" smtClean="0"/>
              <a:t>.</a:t>
            </a:r>
            <a:endParaRPr lang="ca-ES" dirty="0"/>
          </a:p>
        </p:txBody>
      </p:sp>
      <p:pic>
        <p:nvPicPr>
          <p:cNvPr id="2050" name="Picture 2" descr="C:\Users\Cluster\Downloads\IMG_2997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019" y="548680"/>
            <a:ext cx="6530173" cy="4353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042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logo_Cluster_audiovisual.JPG"/>
          <p:cNvPicPr>
            <a:picLocks noChangeAspect="1"/>
          </p:cNvPicPr>
          <p:nvPr/>
        </p:nvPicPr>
        <p:blipFill>
          <a:blip r:embed="rId2" cstate="print"/>
          <a:stretch>
            <a:fillRect/>
          </a:stretch>
        </p:blipFill>
        <p:spPr>
          <a:xfrm>
            <a:off x="7003693" y="6237312"/>
            <a:ext cx="2140307" cy="620688"/>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9120"/>
            <a:ext cx="5342567" cy="223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8072"/>
            <a:ext cx="8604448"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049" y="3861048"/>
            <a:ext cx="448611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95536" y="169928"/>
            <a:ext cx="3411511" cy="400110"/>
          </a:xfrm>
          <a:prstGeom prst="rect">
            <a:avLst/>
          </a:prstGeom>
          <a:noFill/>
        </p:spPr>
        <p:txBody>
          <a:bodyPr wrap="none" rtlCol="0">
            <a:spAutoFit/>
          </a:bodyPr>
          <a:lstStyle/>
          <a:p>
            <a:r>
              <a:rPr lang="ca-ES" sz="2000" b="1" dirty="0" smtClean="0"/>
              <a:t>.-</a:t>
            </a:r>
            <a:r>
              <a:rPr lang="ca-ES" sz="2000" b="1" dirty="0" err="1" smtClean="0"/>
              <a:t>Cluster</a:t>
            </a:r>
            <a:r>
              <a:rPr lang="ca-ES" sz="2000" b="1" dirty="0" smtClean="0"/>
              <a:t> </a:t>
            </a:r>
            <a:r>
              <a:rPr lang="ca-ES" sz="2000" b="1" dirty="0" err="1" smtClean="0"/>
              <a:t>Quality</a:t>
            </a:r>
            <a:r>
              <a:rPr lang="ca-ES" sz="2000" b="1" dirty="0" smtClean="0"/>
              <a:t> </a:t>
            </a:r>
            <a:r>
              <a:rPr lang="ca-ES" sz="2000" b="1" dirty="0" err="1" smtClean="0"/>
              <a:t>Certified</a:t>
            </a:r>
            <a:endParaRPr lang="ca-ES" sz="2000" b="1" dirty="0"/>
          </a:p>
        </p:txBody>
      </p:sp>
    </p:spTree>
    <p:extLst>
      <p:ext uri="{BB962C8B-B14F-4D97-AF65-F5344CB8AC3E}">
        <p14:creationId xmlns:p14="http://schemas.microsoft.com/office/powerpoint/2010/main" val="2918533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logo_Cluster_audiovisual.JPG"/>
          <p:cNvPicPr>
            <a:picLocks noChangeAspect="1"/>
          </p:cNvPicPr>
          <p:nvPr/>
        </p:nvPicPr>
        <p:blipFill>
          <a:blip r:embed="rId2" cstate="print"/>
          <a:stretch>
            <a:fillRect/>
          </a:stretch>
        </p:blipFill>
        <p:spPr>
          <a:xfrm>
            <a:off x="6876256" y="6096136"/>
            <a:ext cx="2140307" cy="620688"/>
          </a:xfrm>
          <a:prstGeom prst="rect">
            <a:avLst/>
          </a:prstGeom>
        </p:spPr>
      </p:pic>
      <p:sp>
        <p:nvSpPr>
          <p:cNvPr id="4" name="3 Rectángulo"/>
          <p:cNvSpPr/>
          <p:nvPr/>
        </p:nvSpPr>
        <p:spPr>
          <a:xfrm>
            <a:off x="109439" y="32048"/>
            <a:ext cx="5723042" cy="461665"/>
          </a:xfrm>
          <a:prstGeom prst="rect">
            <a:avLst/>
          </a:prstGeom>
        </p:spPr>
        <p:txBody>
          <a:bodyPr wrap="none">
            <a:spAutoFit/>
          </a:bodyPr>
          <a:lstStyle/>
          <a:p>
            <a:r>
              <a:rPr lang="ca-ES" sz="2400" b="1" dirty="0" smtClean="0"/>
              <a:t>.-VideoBalance 1ers </a:t>
            </a:r>
            <a:r>
              <a:rPr lang="ca-ES" sz="2400" b="1" dirty="0" err="1" smtClean="0"/>
              <a:t>Semester</a:t>
            </a:r>
            <a:r>
              <a:rPr lang="ca-ES" sz="2400" b="1" dirty="0" smtClean="0"/>
              <a:t> </a:t>
            </a:r>
            <a:r>
              <a:rPr lang="ca-ES" sz="2400" b="1" dirty="0"/>
              <a:t>2017</a:t>
            </a:r>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5" y="548680"/>
            <a:ext cx="8909058"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Botón de acción: Hacia delante o Siguiente">
            <a:hlinkClick r:id="rId5" highlightClick="1"/>
          </p:cNvPr>
          <p:cNvSpPr/>
          <p:nvPr/>
        </p:nvSpPr>
        <p:spPr>
          <a:xfrm>
            <a:off x="3995936" y="2348880"/>
            <a:ext cx="682376" cy="73326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1503790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0"/>
            <a:ext cx="8856984" cy="2780928"/>
          </a:xfrm>
        </p:spPr>
        <p:txBody>
          <a:bodyPr>
            <a:normAutofit/>
          </a:bodyPr>
          <a:lstStyle/>
          <a:p>
            <a:r>
              <a:rPr lang="ca-ES" sz="3600" dirty="0" smtClean="0"/>
              <a:t/>
            </a:r>
            <a:br>
              <a:rPr lang="ca-ES" sz="3600" dirty="0" smtClean="0"/>
            </a:br>
            <a:r>
              <a:rPr lang="ca-ES" sz="2000" b="0" dirty="0" smtClean="0"/>
              <a:t/>
            </a:r>
            <a:br>
              <a:rPr lang="ca-ES" sz="2000" b="0" dirty="0" smtClean="0"/>
            </a:br>
            <a:r>
              <a:rPr lang="ca-ES" sz="2700" dirty="0" smtClean="0"/>
              <a:t/>
            </a:r>
            <a:br>
              <a:rPr lang="ca-ES" sz="2700" dirty="0" smtClean="0"/>
            </a:br>
            <a:r>
              <a:rPr lang="ca-ES" sz="3200" dirty="0" smtClean="0"/>
              <a:t/>
            </a:r>
            <a:br>
              <a:rPr lang="ca-ES" sz="3200" dirty="0" smtClean="0"/>
            </a:br>
            <a:endParaRPr lang="ca-ES" dirty="0"/>
          </a:p>
        </p:txBody>
      </p:sp>
      <p:pic>
        <p:nvPicPr>
          <p:cNvPr id="3" name="2 Imagen" descr="logo_Cluster_audiovisual.JPG"/>
          <p:cNvPicPr>
            <a:picLocks noChangeAspect="1"/>
          </p:cNvPicPr>
          <p:nvPr/>
        </p:nvPicPr>
        <p:blipFill>
          <a:blip r:embed="rId2" cstate="print"/>
          <a:stretch>
            <a:fillRect/>
          </a:stretch>
        </p:blipFill>
        <p:spPr>
          <a:xfrm>
            <a:off x="6989901" y="6182096"/>
            <a:ext cx="2140303" cy="620688"/>
          </a:xfrm>
          <a:prstGeom prst="rect">
            <a:avLst/>
          </a:prstGeom>
        </p:spPr>
      </p:pic>
      <p:sp>
        <p:nvSpPr>
          <p:cNvPr id="5" name="4 Elipse"/>
          <p:cNvSpPr/>
          <p:nvPr/>
        </p:nvSpPr>
        <p:spPr>
          <a:xfrm>
            <a:off x="691833" y="78344"/>
            <a:ext cx="3672408" cy="3044636"/>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rgbClr val="297FD5">
                  <a:lumMod val="60000"/>
                  <a:lumOff val="40000"/>
                </a:srgbClr>
              </a:solidFill>
            </a:endParaRPr>
          </a:p>
        </p:txBody>
      </p:sp>
      <p:sp>
        <p:nvSpPr>
          <p:cNvPr id="8" name="7 Elipse"/>
          <p:cNvSpPr/>
          <p:nvPr/>
        </p:nvSpPr>
        <p:spPr>
          <a:xfrm>
            <a:off x="4415833" y="25774"/>
            <a:ext cx="3581653" cy="3097205"/>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prstClr val="white"/>
              </a:solidFill>
            </a:endParaRPr>
          </a:p>
        </p:txBody>
      </p:sp>
      <p:sp>
        <p:nvSpPr>
          <p:cNvPr id="9" name="8 CuadroTexto"/>
          <p:cNvSpPr txBox="1"/>
          <p:nvPr/>
        </p:nvSpPr>
        <p:spPr>
          <a:xfrm>
            <a:off x="1169699" y="571297"/>
            <a:ext cx="2952328" cy="2123658"/>
          </a:xfrm>
          <a:prstGeom prst="rect">
            <a:avLst/>
          </a:prstGeom>
          <a:noFill/>
        </p:spPr>
        <p:txBody>
          <a:bodyPr wrap="square" rtlCol="0">
            <a:spAutoFit/>
          </a:bodyPr>
          <a:lstStyle/>
          <a:p>
            <a:r>
              <a:rPr lang="ca-ES" sz="6600" dirty="0" smtClean="0">
                <a:solidFill>
                  <a:srgbClr val="242852"/>
                </a:solidFill>
              </a:rPr>
              <a:t>Talent Media</a:t>
            </a:r>
            <a:endParaRPr lang="ca-ES" sz="6600" dirty="0">
              <a:solidFill>
                <a:srgbClr val="242852"/>
              </a:solidFill>
            </a:endParaRPr>
          </a:p>
        </p:txBody>
      </p:sp>
      <p:sp>
        <p:nvSpPr>
          <p:cNvPr id="10" name="9 CuadroTexto"/>
          <p:cNvSpPr txBox="1"/>
          <p:nvPr/>
        </p:nvSpPr>
        <p:spPr>
          <a:xfrm>
            <a:off x="5076056" y="-441176"/>
            <a:ext cx="2736304" cy="3564153"/>
          </a:xfrm>
          <a:prstGeom prst="rect">
            <a:avLst/>
          </a:prstGeom>
          <a:noFill/>
        </p:spPr>
        <p:txBody>
          <a:bodyPr wrap="square" rtlCol="0">
            <a:spAutoFit/>
          </a:bodyPr>
          <a:lstStyle/>
          <a:p>
            <a:r>
              <a:rPr lang="ca-ES" sz="6000" dirty="0" smtClean="0">
                <a:solidFill>
                  <a:prstClr val="black"/>
                </a:solidFill>
              </a:rPr>
              <a:t>     </a:t>
            </a:r>
            <a:r>
              <a:rPr lang="ca-ES" sz="5400" dirty="0" smtClean="0">
                <a:solidFill>
                  <a:prstClr val="white"/>
                </a:solidFill>
              </a:rPr>
              <a:t>Digital </a:t>
            </a:r>
          </a:p>
          <a:p>
            <a:r>
              <a:rPr lang="ca-ES" sz="5400" dirty="0" smtClean="0">
                <a:solidFill>
                  <a:prstClr val="white"/>
                </a:solidFill>
              </a:rPr>
              <a:t>Media </a:t>
            </a:r>
            <a:r>
              <a:rPr lang="ca-ES" sz="5400" dirty="0" err="1" smtClean="0">
                <a:solidFill>
                  <a:prstClr val="white"/>
                </a:solidFill>
              </a:rPr>
              <a:t>Forum</a:t>
            </a:r>
            <a:r>
              <a:rPr lang="ca-ES" sz="5400" dirty="0" smtClean="0">
                <a:solidFill>
                  <a:prstClr val="white"/>
                </a:solidFill>
              </a:rPr>
              <a:t> </a:t>
            </a:r>
            <a:endParaRPr lang="ca-ES" sz="5400" dirty="0">
              <a:solidFill>
                <a:prstClr val="white"/>
              </a:solidFill>
            </a:endParaRPr>
          </a:p>
        </p:txBody>
      </p:sp>
      <p:sp>
        <p:nvSpPr>
          <p:cNvPr id="11" name="10 Elipse"/>
          <p:cNvSpPr/>
          <p:nvPr/>
        </p:nvSpPr>
        <p:spPr>
          <a:xfrm>
            <a:off x="616487" y="3180616"/>
            <a:ext cx="3672408" cy="312241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rgbClr val="297FD5">
                  <a:lumMod val="60000"/>
                  <a:lumOff val="40000"/>
                </a:srgbClr>
              </a:solidFill>
            </a:endParaRPr>
          </a:p>
        </p:txBody>
      </p:sp>
      <p:sp>
        <p:nvSpPr>
          <p:cNvPr id="12" name="11 CuadroTexto"/>
          <p:cNvSpPr txBox="1"/>
          <p:nvPr/>
        </p:nvSpPr>
        <p:spPr>
          <a:xfrm>
            <a:off x="1022297" y="4080136"/>
            <a:ext cx="3744415" cy="1446550"/>
          </a:xfrm>
          <a:prstGeom prst="rect">
            <a:avLst/>
          </a:prstGeom>
          <a:noFill/>
        </p:spPr>
        <p:txBody>
          <a:bodyPr wrap="square" rtlCol="0">
            <a:spAutoFit/>
          </a:bodyPr>
          <a:lstStyle/>
          <a:p>
            <a:r>
              <a:rPr lang="ca-ES" sz="4400" dirty="0" smtClean="0">
                <a:solidFill>
                  <a:prstClr val="white"/>
                </a:solidFill>
              </a:rPr>
              <a:t>Enterprise</a:t>
            </a:r>
          </a:p>
          <a:p>
            <a:r>
              <a:rPr lang="ca-ES" sz="4400" dirty="0" err="1" smtClean="0">
                <a:solidFill>
                  <a:prstClr val="white"/>
                </a:solidFill>
              </a:rPr>
              <a:t>Invigorate</a:t>
            </a:r>
            <a:endParaRPr lang="ca-ES" sz="4400" dirty="0">
              <a:solidFill>
                <a:prstClr val="white"/>
              </a:solidFill>
            </a:endParaRPr>
          </a:p>
        </p:txBody>
      </p:sp>
      <p:sp>
        <p:nvSpPr>
          <p:cNvPr id="13" name="12 Elipse"/>
          <p:cNvSpPr/>
          <p:nvPr/>
        </p:nvSpPr>
        <p:spPr>
          <a:xfrm>
            <a:off x="4401735" y="3244787"/>
            <a:ext cx="3772834" cy="306896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rgbClr val="629DD1">
                  <a:lumMod val="40000"/>
                  <a:lumOff val="60000"/>
                </a:srgbClr>
              </a:solidFill>
            </a:endParaRPr>
          </a:p>
        </p:txBody>
      </p:sp>
      <p:sp>
        <p:nvSpPr>
          <p:cNvPr id="14" name="13 CuadroTexto"/>
          <p:cNvSpPr txBox="1"/>
          <p:nvPr/>
        </p:nvSpPr>
        <p:spPr>
          <a:xfrm>
            <a:off x="4488444" y="3122980"/>
            <a:ext cx="4176464" cy="2862322"/>
          </a:xfrm>
          <a:prstGeom prst="rect">
            <a:avLst/>
          </a:prstGeom>
          <a:noFill/>
        </p:spPr>
        <p:txBody>
          <a:bodyPr wrap="square" rtlCol="0">
            <a:spAutoFit/>
          </a:bodyPr>
          <a:lstStyle/>
          <a:p>
            <a:r>
              <a:rPr lang="ca-ES" sz="6000" dirty="0" smtClean="0">
                <a:solidFill>
                  <a:prstClr val="black"/>
                </a:solidFill>
              </a:rPr>
              <a:t>    </a:t>
            </a:r>
            <a:r>
              <a:rPr lang="ca-ES" sz="3600" dirty="0" err="1" smtClean="0">
                <a:solidFill>
                  <a:prstClr val="black"/>
                </a:solidFill>
              </a:rPr>
              <a:t>Communication</a:t>
            </a:r>
            <a:endParaRPr lang="ca-ES" sz="3600" dirty="0" smtClean="0">
              <a:solidFill>
                <a:prstClr val="black"/>
              </a:solidFill>
            </a:endParaRPr>
          </a:p>
          <a:p>
            <a:r>
              <a:rPr lang="ca-ES" sz="4000" dirty="0">
                <a:solidFill>
                  <a:prstClr val="black"/>
                </a:solidFill>
              </a:rPr>
              <a:t>	</a:t>
            </a:r>
            <a:r>
              <a:rPr lang="ca-ES" sz="4000" dirty="0" smtClean="0">
                <a:solidFill>
                  <a:prstClr val="black"/>
                </a:solidFill>
              </a:rPr>
              <a:t>  </a:t>
            </a:r>
            <a:r>
              <a:rPr lang="ca-ES" sz="4000" dirty="0" err="1" smtClean="0">
                <a:solidFill>
                  <a:prstClr val="black"/>
                </a:solidFill>
              </a:rPr>
              <a:t>and</a:t>
            </a:r>
            <a:endParaRPr lang="ca-ES" sz="4000" dirty="0" smtClean="0">
              <a:solidFill>
                <a:prstClr val="black"/>
              </a:solidFill>
            </a:endParaRPr>
          </a:p>
          <a:p>
            <a:r>
              <a:rPr lang="ca-ES" sz="4000" dirty="0">
                <a:solidFill>
                  <a:prstClr val="black"/>
                </a:solidFill>
              </a:rPr>
              <a:t> </a:t>
            </a:r>
            <a:r>
              <a:rPr lang="ca-ES" sz="4000" dirty="0" smtClean="0">
                <a:solidFill>
                  <a:prstClr val="black"/>
                </a:solidFill>
              </a:rPr>
              <a:t>  </a:t>
            </a:r>
            <a:r>
              <a:rPr lang="ca-ES" sz="4000" dirty="0" err="1" smtClean="0">
                <a:solidFill>
                  <a:prstClr val="black"/>
                </a:solidFill>
              </a:rPr>
              <a:t>Marketing</a:t>
            </a:r>
            <a:endParaRPr lang="ca-ES" sz="4000" dirty="0">
              <a:solidFill>
                <a:prstClr val="black"/>
              </a:solidFill>
            </a:endParaRPr>
          </a:p>
        </p:txBody>
      </p:sp>
    </p:spTree>
    <p:extLst>
      <p:ext uri="{BB962C8B-B14F-4D97-AF65-F5344CB8AC3E}">
        <p14:creationId xmlns:p14="http://schemas.microsoft.com/office/powerpoint/2010/main" val="271198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0"/>
            <a:ext cx="8856984" cy="2780928"/>
          </a:xfrm>
        </p:spPr>
        <p:txBody>
          <a:bodyPr>
            <a:normAutofit/>
          </a:bodyPr>
          <a:lstStyle/>
          <a:p>
            <a:r>
              <a:rPr lang="ca-ES" sz="3600" dirty="0" smtClean="0"/>
              <a:t/>
            </a:r>
            <a:br>
              <a:rPr lang="ca-ES" sz="3600" dirty="0" smtClean="0"/>
            </a:br>
            <a:r>
              <a:rPr lang="ca-ES" sz="2000" b="0" dirty="0" smtClean="0"/>
              <a:t/>
            </a:r>
            <a:br>
              <a:rPr lang="ca-ES" sz="2000" b="0" dirty="0" smtClean="0"/>
            </a:br>
            <a:r>
              <a:rPr lang="ca-ES" sz="2700" dirty="0" smtClean="0"/>
              <a:t/>
            </a:r>
            <a:br>
              <a:rPr lang="ca-ES" sz="2700" dirty="0" smtClean="0"/>
            </a:br>
            <a:r>
              <a:rPr lang="ca-ES" sz="3200" dirty="0" smtClean="0"/>
              <a:t/>
            </a:r>
            <a:br>
              <a:rPr lang="ca-ES" sz="3200" dirty="0" smtClean="0"/>
            </a:br>
            <a:endParaRPr lang="ca-ES" dirty="0"/>
          </a:p>
        </p:txBody>
      </p:sp>
      <p:pic>
        <p:nvPicPr>
          <p:cNvPr id="3" name="2 Imagen" descr="logo_Cluster_audiovisual.JPG"/>
          <p:cNvPicPr>
            <a:picLocks noChangeAspect="1"/>
          </p:cNvPicPr>
          <p:nvPr/>
        </p:nvPicPr>
        <p:blipFill>
          <a:blip r:embed="rId2" cstate="print"/>
          <a:stretch>
            <a:fillRect/>
          </a:stretch>
        </p:blipFill>
        <p:spPr>
          <a:xfrm>
            <a:off x="6989901" y="6182096"/>
            <a:ext cx="2140303" cy="620688"/>
          </a:xfrm>
          <a:prstGeom prst="rect">
            <a:avLst/>
          </a:prstGeom>
        </p:spPr>
      </p:pic>
      <p:sp>
        <p:nvSpPr>
          <p:cNvPr id="5" name="4 Elipse"/>
          <p:cNvSpPr/>
          <p:nvPr/>
        </p:nvSpPr>
        <p:spPr>
          <a:xfrm>
            <a:off x="172597" y="128927"/>
            <a:ext cx="3672408" cy="3044636"/>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rgbClr val="297FD5">
                  <a:lumMod val="60000"/>
                  <a:lumOff val="40000"/>
                </a:srgbClr>
              </a:solidFill>
            </a:endParaRPr>
          </a:p>
        </p:txBody>
      </p:sp>
      <p:sp>
        <p:nvSpPr>
          <p:cNvPr id="9" name="8 CuadroTexto"/>
          <p:cNvSpPr txBox="1"/>
          <p:nvPr/>
        </p:nvSpPr>
        <p:spPr>
          <a:xfrm>
            <a:off x="755576" y="755447"/>
            <a:ext cx="2952328" cy="2123658"/>
          </a:xfrm>
          <a:prstGeom prst="rect">
            <a:avLst/>
          </a:prstGeom>
          <a:noFill/>
        </p:spPr>
        <p:txBody>
          <a:bodyPr wrap="square" rtlCol="0">
            <a:spAutoFit/>
          </a:bodyPr>
          <a:lstStyle/>
          <a:p>
            <a:r>
              <a:rPr lang="ca-ES" sz="6600" dirty="0" smtClean="0">
                <a:solidFill>
                  <a:srgbClr val="242852"/>
                </a:solidFill>
              </a:rPr>
              <a:t>Talent Media</a:t>
            </a:r>
            <a:endParaRPr lang="ca-ES" sz="6600" dirty="0">
              <a:solidFill>
                <a:srgbClr val="242852"/>
              </a:solidFill>
            </a:endParaRPr>
          </a:p>
        </p:txBody>
      </p:sp>
      <p:sp>
        <p:nvSpPr>
          <p:cNvPr id="4" name="3 CuadroTexto"/>
          <p:cNvSpPr txBox="1"/>
          <p:nvPr/>
        </p:nvSpPr>
        <p:spPr>
          <a:xfrm>
            <a:off x="4499961" y="2636912"/>
            <a:ext cx="3736920" cy="2585323"/>
          </a:xfrm>
          <a:prstGeom prst="rect">
            <a:avLst/>
          </a:prstGeom>
          <a:noFill/>
        </p:spPr>
        <p:txBody>
          <a:bodyPr wrap="none" rtlCol="0">
            <a:spAutoFit/>
          </a:bodyPr>
          <a:lstStyle/>
          <a:p>
            <a:r>
              <a:rPr lang="ca-ES" dirty="0" smtClean="0"/>
              <a:t>.- </a:t>
            </a:r>
            <a:r>
              <a:rPr lang="ca-ES" dirty="0" err="1" smtClean="0"/>
              <a:t>The</a:t>
            </a:r>
            <a:r>
              <a:rPr lang="ca-ES" dirty="0" smtClean="0"/>
              <a:t> audiovisual talent </a:t>
            </a:r>
            <a:r>
              <a:rPr lang="ca-ES" dirty="0" err="1" smtClean="0"/>
              <a:t>week</a:t>
            </a:r>
            <a:endParaRPr lang="ca-ES" dirty="0" smtClean="0"/>
          </a:p>
          <a:p>
            <a:endParaRPr lang="ca-ES" dirty="0" smtClean="0"/>
          </a:p>
          <a:p>
            <a:r>
              <a:rPr lang="ca-ES" dirty="0" smtClean="0"/>
              <a:t>.- </a:t>
            </a:r>
            <a:r>
              <a:rPr lang="ca-ES" dirty="0" err="1" smtClean="0"/>
              <a:t>Pitching</a:t>
            </a:r>
            <a:r>
              <a:rPr lang="ca-ES" dirty="0" smtClean="0"/>
              <a:t> Audiovisual </a:t>
            </a:r>
          </a:p>
          <a:p>
            <a:endParaRPr lang="ca-ES" dirty="0" smtClean="0"/>
          </a:p>
          <a:p>
            <a:r>
              <a:rPr lang="ca-ES" dirty="0" smtClean="0"/>
              <a:t>.- </a:t>
            </a:r>
            <a:r>
              <a:rPr lang="ca-ES" dirty="0" err="1" smtClean="0"/>
              <a:t>Videogames</a:t>
            </a:r>
            <a:r>
              <a:rPr lang="ca-ES" dirty="0"/>
              <a:t> </a:t>
            </a:r>
            <a:r>
              <a:rPr lang="ca-ES" dirty="0" err="1" smtClean="0"/>
              <a:t>and</a:t>
            </a:r>
            <a:r>
              <a:rPr lang="ca-ES" dirty="0" smtClean="0"/>
              <a:t> audiovisual.</a:t>
            </a:r>
          </a:p>
          <a:p>
            <a:endParaRPr lang="ca-ES" dirty="0"/>
          </a:p>
          <a:p>
            <a:r>
              <a:rPr lang="ca-ES" dirty="0" smtClean="0"/>
              <a:t>.- </a:t>
            </a:r>
            <a:r>
              <a:rPr lang="ca-ES" dirty="0" err="1" smtClean="0"/>
              <a:t>Youtubers</a:t>
            </a:r>
            <a:r>
              <a:rPr lang="ca-ES" dirty="0" smtClean="0"/>
              <a:t>.</a:t>
            </a:r>
          </a:p>
          <a:p>
            <a:endParaRPr lang="ca-ES" dirty="0"/>
          </a:p>
          <a:p>
            <a:r>
              <a:rPr lang="ca-ES" dirty="0" smtClean="0"/>
              <a:t>.- </a:t>
            </a:r>
            <a:r>
              <a:rPr lang="ca-ES" dirty="0" err="1" smtClean="0"/>
              <a:t>The</a:t>
            </a:r>
            <a:r>
              <a:rPr lang="ca-ES" dirty="0" smtClean="0"/>
              <a:t> talent </a:t>
            </a:r>
            <a:r>
              <a:rPr lang="ca-ES" dirty="0" err="1" smtClean="0"/>
              <a:t>pact</a:t>
            </a:r>
            <a:r>
              <a:rPr lang="ca-ES" dirty="0" smtClean="0"/>
              <a:t>.</a:t>
            </a:r>
            <a:endParaRPr lang="ca-ES" dirty="0"/>
          </a:p>
        </p:txBody>
      </p:sp>
    </p:spTree>
    <p:extLst>
      <p:ext uri="{BB962C8B-B14F-4D97-AF65-F5344CB8AC3E}">
        <p14:creationId xmlns:p14="http://schemas.microsoft.com/office/powerpoint/2010/main" val="252033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0"/>
            <a:ext cx="8856984" cy="2780928"/>
          </a:xfrm>
        </p:spPr>
        <p:txBody>
          <a:bodyPr>
            <a:normAutofit fontScale="90000"/>
          </a:bodyPr>
          <a:lstStyle/>
          <a:p>
            <a:r>
              <a:rPr lang="ca-ES" sz="3600" dirty="0" smtClean="0"/>
              <a:t/>
            </a:r>
            <a:br>
              <a:rPr lang="ca-ES" sz="3600" dirty="0" smtClean="0"/>
            </a:br>
            <a:r>
              <a:rPr lang="ca-ES" sz="3600" dirty="0"/>
              <a:t/>
            </a:r>
            <a:br>
              <a:rPr lang="ca-ES" sz="3600" dirty="0"/>
            </a:br>
            <a:r>
              <a:rPr lang="ca-ES" sz="3600" dirty="0" smtClean="0"/>
              <a:t/>
            </a:r>
            <a:br>
              <a:rPr lang="ca-ES" sz="3600" dirty="0" smtClean="0"/>
            </a:br>
            <a:r>
              <a:rPr lang="ca-ES" sz="2000" b="0" dirty="0" smtClean="0"/>
              <a:t/>
            </a:r>
            <a:br>
              <a:rPr lang="ca-ES" sz="2000" b="0" dirty="0" smtClean="0"/>
            </a:br>
            <a:r>
              <a:rPr lang="ca-ES" sz="2700" dirty="0" smtClean="0"/>
              <a:t/>
            </a:r>
            <a:br>
              <a:rPr lang="ca-ES" sz="2700" dirty="0" smtClean="0"/>
            </a:br>
            <a:r>
              <a:rPr lang="ca-ES" sz="3200" dirty="0" smtClean="0"/>
              <a:t/>
            </a:r>
            <a:br>
              <a:rPr lang="ca-ES" sz="3200" dirty="0" smtClean="0"/>
            </a:br>
            <a:endParaRPr lang="ca-ES" dirty="0"/>
          </a:p>
        </p:txBody>
      </p:sp>
      <p:pic>
        <p:nvPicPr>
          <p:cNvPr id="3" name="2 Imagen" descr="logo_Cluster_audiovisual.JPG"/>
          <p:cNvPicPr>
            <a:picLocks noChangeAspect="1"/>
          </p:cNvPicPr>
          <p:nvPr/>
        </p:nvPicPr>
        <p:blipFill>
          <a:blip r:embed="rId2" cstate="print"/>
          <a:stretch>
            <a:fillRect/>
          </a:stretch>
        </p:blipFill>
        <p:spPr>
          <a:xfrm>
            <a:off x="6989901" y="6182096"/>
            <a:ext cx="2140303" cy="620688"/>
          </a:xfrm>
          <a:prstGeom prst="rect">
            <a:avLst/>
          </a:prstGeom>
        </p:spPr>
      </p:pic>
      <p:sp>
        <p:nvSpPr>
          <p:cNvPr id="8" name="7 Elipse"/>
          <p:cNvSpPr/>
          <p:nvPr/>
        </p:nvSpPr>
        <p:spPr>
          <a:xfrm>
            <a:off x="4977417" y="52102"/>
            <a:ext cx="3581653" cy="3097205"/>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prstClr val="white"/>
              </a:solidFill>
            </a:endParaRPr>
          </a:p>
        </p:txBody>
      </p:sp>
      <p:sp>
        <p:nvSpPr>
          <p:cNvPr id="10" name="9 CuadroTexto"/>
          <p:cNvSpPr txBox="1"/>
          <p:nvPr/>
        </p:nvSpPr>
        <p:spPr>
          <a:xfrm>
            <a:off x="5581312" y="-449306"/>
            <a:ext cx="2736304" cy="3564153"/>
          </a:xfrm>
          <a:prstGeom prst="rect">
            <a:avLst/>
          </a:prstGeom>
          <a:noFill/>
        </p:spPr>
        <p:txBody>
          <a:bodyPr wrap="square" rtlCol="0">
            <a:spAutoFit/>
          </a:bodyPr>
          <a:lstStyle/>
          <a:p>
            <a:r>
              <a:rPr lang="ca-ES" sz="6000" dirty="0" smtClean="0">
                <a:solidFill>
                  <a:prstClr val="black"/>
                </a:solidFill>
              </a:rPr>
              <a:t>     </a:t>
            </a:r>
            <a:r>
              <a:rPr lang="ca-ES" sz="5400" dirty="0" smtClean="0">
                <a:solidFill>
                  <a:prstClr val="white"/>
                </a:solidFill>
              </a:rPr>
              <a:t>Digital </a:t>
            </a:r>
          </a:p>
          <a:p>
            <a:r>
              <a:rPr lang="ca-ES" sz="5400" dirty="0" smtClean="0">
                <a:solidFill>
                  <a:prstClr val="white"/>
                </a:solidFill>
              </a:rPr>
              <a:t>Media </a:t>
            </a:r>
            <a:r>
              <a:rPr lang="ca-ES" sz="5400" dirty="0" err="1" smtClean="0">
                <a:solidFill>
                  <a:prstClr val="white"/>
                </a:solidFill>
              </a:rPr>
              <a:t>Forum</a:t>
            </a:r>
            <a:r>
              <a:rPr lang="ca-ES" sz="5400" dirty="0" smtClean="0">
                <a:solidFill>
                  <a:prstClr val="white"/>
                </a:solidFill>
              </a:rPr>
              <a:t> </a:t>
            </a:r>
            <a:endParaRPr lang="ca-ES" sz="5400" dirty="0">
              <a:solidFill>
                <a:prstClr val="white"/>
              </a:solidFill>
            </a:endParaRPr>
          </a:p>
        </p:txBody>
      </p:sp>
      <p:sp>
        <p:nvSpPr>
          <p:cNvPr id="6" name="5 CuadroTexto"/>
          <p:cNvSpPr txBox="1"/>
          <p:nvPr/>
        </p:nvSpPr>
        <p:spPr>
          <a:xfrm>
            <a:off x="831271" y="1707939"/>
            <a:ext cx="7524817" cy="4524315"/>
          </a:xfrm>
          <a:prstGeom prst="rect">
            <a:avLst/>
          </a:prstGeom>
          <a:noFill/>
        </p:spPr>
        <p:txBody>
          <a:bodyPr wrap="none" rtlCol="0">
            <a:spAutoFit/>
          </a:bodyPr>
          <a:lstStyle/>
          <a:p>
            <a:r>
              <a:rPr lang="ca-ES" dirty="0" smtClean="0"/>
              <a:t>.- </a:t>
            </a:r>
            <a:r>
              <a:rPr lang="ca-ES" dirty="0"/>
              <a:t>Virtual </a:t>
            </a:r>
            <a:r>
              <a:rPr lang="ca-ES" dirty="0" err="1"/>
              <a:t>Reality</a:t>
            </a:r>
            <a:r>
              <a:rPr lang="ca-ES" dirty="0" smtClean="0"/>
              <a:t>.</a:t>
            </a:r>
          </a:p>
          <a:p>
            <a:r>
              <a:rPr lang="ca-ES" dirty="0"/>
              <a:t>.- Online Distribution.</a:t>
            </a:r>
          </a:p>
          <a:p>
            <a:r>
              <a:rPr lang="ca-ES" dirty="0" smtClean="0"/>
              <a:t>.- </a:t>
            </a:r>
            <a:r>
              <a:rPr lang="ca-ES" dirty="0" err="1" smtClean="0"/>
              <a:t>Innovating</a:t>
            </a:r>
            <a:r>
              <a:rPr lang="ca-ES" dirty="0" smtClean="0"/>
              <a:t> </a:t>
            </a:r>
            <a:r>
              <a:rPr lang="ca-ES" dirty="0" err="1" smtClean="0"/>
              <a:t>seminars</a:t>
            </a:r>
            <a:r>
              <a:rPr lang="ca-ES" dirty="0" smtClean="0"/>
              <a:t>.</a:t>
            </a:r>
          </a:p>
          <a:p>
            <a:r>
              <a:rPr lang="ca-ES" dirty="0"/>
              <a:t>.- Digital </a:t>
            </a:r>
            <a:r>
              <a:rPr lang="ca-ES" dirty="0" err="1"/>
              <a:t>transformation</a:t>
            </a:r>
            <a:r>
              <a:rPr lang="ca-ES" dirty="0"/>
              <a:t> </a:t>
            </a:r>
            <a:r>
              <a:rPr lang="ca-ES" dirty="0" smtClean="0"/>
              <a:t>of </a:t>
            </a:r>
            <a:r>
              <a:rPr lang="ca-ES" dirty="0" err="1" smtClean="0"/>
              <a:t>the</a:t>
            </a:r>
            <a:r>
              <a:rPr lang="ca-ES" dirty="0" smtClean="0"/>
              <a:t> </a:t>
            </a:r>
            <a:r>
              <a:rPr lang="ca-ES" dirty="0"/>
              <a:t>sector</a:t>
            </a:r>
            <a:r>
              <a:rPr lang="ca-ES" dirty="0" smtClean="0"/>
              <a:t>.</a:t>
            </a:r>
          </a:p>
          <a:p>
            <a:r>
              <a:rPr lang="ca-ES" dirty="0"/>
              <a:t>.- Professional Sessions in </a:t>
            </a:r>
            <a:r>
              <a:rPr lang="ca-ES" dirty="0" err="1"/>
              <a:t>the</a:t>
            </a:r>
            <a:r>
              <a:rPr lang="ca-ES" dirty="0"/>
              <a:t> festivals.</a:t>
            </a:r>
          </a:p>
          <a:p>
            <a:r>
              <a:rPr lang="ca-ES" dirty="0" smtClean="0"/>
              <a:t>.- </a:t>
            </a:r>
            <a:r>
              <a:rPr lang="ca-ES" dirty="0"/>
              <a:t>VFX </a:t>
            </a:r>
            <a:r>
              <a:rPr lang="ca-ES" dirty="0" smtClean="0"/>
              <a:t>(Visual </a:t>
            </a:r>
            <a:r>
              <a:rPr lang="ca-ES" dirty="0" err="1"/>
              <a:t>efects</a:t>
            </a:r>
            <a:r>
              <a:rPr lang="ca-ES" dirty="0" smtClean="0"/>
              <a:t>) </a:t>
            </a:r>
            <a:r>
              <a:rPr lang="ca-ES" dirty="0" err="1" smtClean="0"/>
              <a:t>fields</a:t>
            </a:r>
            <a:r>
              <a:rPr lang="ca-ES" dirty="0" smtClean="0"/>
              <a:t>. </a:t>
            </a:r>
          </a:p>
          <a:p>
            <a:r>
              <a:rPr lang="ca-ES" dirty="0" smtClean="0"/>
              <a:t>.- </a:t>
            </a:r>
            <a:r>
              <a:rPr lang="ca-ES" dirty="0" err="1" smtClean="0"/>
              <a:t>Drones</a:t>
            </a:r>
            <a:r>
              <a:rPr lang="ca-ES" dirty="0" smtClean="0"/>
              <a:t>.</a:t>
            </a:r>
            <a:endParaRPr lang="ca-ES" dirty="0"/>
          </a:p>
          <a:p>
            <a:r>
              <a:rPr lang="ca-ES" dirty="0" smtClean="0"/>
              <a:t>.- </a:t>
            </a:r>
            <a:r>
              <a:rPr lang="ca-ES" dirty="0" err="1" smtClean="0"/>
              <a:t>Analysis</a:t>
            </a:r>
            <a:r>
              <a:rPr lang="ca-ES" dirty="0" smtClean="0"/>
              <a:t> of </a:t>
            </a:r>
            <a:r>
              <a:rPr lang="ca-ES" dirty="0" err="1" smtClean="0"/>
              <a:t>different</a:t>
            </a:r>
            <a:r>
              <a:rPr lang="ca-ES" dirty="0" smtClean="0"/>
              <a:t> audiovisual models </a:t>
            </a:r>
            <a:r>
              <a:rPr lang="ca-ES" dirty="0" err="1" smtClean="0"/>
              <a:t>from</a:t>
            </a:r>
            <a:r>
              <a:rPr lang="ca-ES" dirty="0" smtClean="0"/>
              <a:t> </a:t>
            </a:r>
            <a:r>
              <a:rPr lang="ca-ES" dirty="0" err="1" smtClean="0"/>
              <a:t>other</a:t>
            </a:r>
            <a:r>
              <a:rPr lang="ca-ES" dirty="0" smtClean="0"/>
              <a:t> countries.</a:t>
            </a:r>
          </a:p>
          <a:p>
            <a:r>
              <a:rPr lang="ca-ES" dirty="0"/>
              <a:t>.- Music </a:t>
            </a:r>
            <a:r>
              <a:rPr lang="ca-ES" dirty="0" err="1"/>
              <a:t>and</a:t>
            </a:r>
            <a:r>
              <a:rPr lang="ca-ES" dirty="0"/>
              <a:t> </a:t>
            </a:r>
            <a:r>
              <a:rPr lang="ca-ES" dirty="0" smtClean="0"/>
              <a:t>Audiovisual: </a:t>
            </a:r>
            <a:r>
              <a:rPr lang="ca-ES" dirty="0" err="1"/>
              <a:t>new</a:t>
            </a:r>
            <a:r>
              <a:rPr lang="ca-ES" dirty="0"/>
              <a:t> narratives.</a:t>
            </a:r>
          </a:p>
          <a:p>
            <a:r>
              <a:rPr lang="ca-ES" dirty="0" smtClean="0"/>
              <a:t>.- Zoom </a:t>
            </a:r>
            <a:r>
              <a:rPr lang="ca-ES" dirty="0" err="1" smtClean="0"/>
              <a:t>v</a:t>
            </a:r>
            <a:r>
              <a:rPr lang="ca-ES" dirty="0" err="1"/>
              <a:t>s</a:t>
            </a:r>
            <a:r>
              <a:rPr lang="ca-ES" dirty="0" smtClean="0"/>
              <a:t> Brands.</a:t>
            </a:r>
          </a:p>
          <a:p>
            <a:r>
              <a:rPr lang="ca-ES" dirty="0" smtClean="0"/>
              <a:t>.- </a:t>
            </a:r>
            <a:r>
              <a:rPr lang="ca-ES" dirty="0" err="1" smtClean="0"/>
              <a:t>Participation</a:t>
            </a:r>
            <a:r>
              <a:rPr lang="ca-ES" dirty="0" smtClean="0"/>
              <a:t> of </a:t>
            </a:r>
            <a:r>
              <a:rPr lang="ca-ES" dirty="0" err="1" smtClean="0"/>
              <a:t>clusters</a:t>
            </a:r>
            <a:r>
              <a:rPr lang="ca-ES" dirty="0" smtClean="0"/>
              <a:t> </a:t>
            </a:r>
            <a:r>
              <a:rPr lang="ca-ES" dirty="0" err="1" smtClean="0"/>
              <a:t>partners</a:t>
            </a:r>
            <a:r>
              <a:rPr lang="ca-ES" dirty="0" smtClean="0"/>
              <a:t> in </a:t>
            </a:r>
            <a:r>
              <a:rPr lang="ca-ES" dirty="0" err="1" smtClean="0"/>
              <a:t>the</a:t>
            </a:r>
            <a:r>
              <a:rPr lang="ca-ES" dirty="0" smtClean="0"/>
              <a:t> </a:t>
            </a:r>
            <a:r>
              <a:rPr lang="ca-ES" dirty="0"/>
              <a:t>M</a:t>
            </a:r>
            <a:r>
              <a:rPr lang="ca-ES" dirty="0" smtClean="0"/>
              <a:t>obile </a:t>
            </a:r>
            <a:r>
              <a:rPr lang="ca-ES" dirty="0" err="1"/>
              <a:t>W</a:t>
            </a:r>
            <a:r>
              <a:rPr lang="ca-ES" dirty="0" err="1" smtClean="0"/>
              <a:t>orld</a:t>
            </a:r>
            <a:r>
              <a:rPr lang="ca-ES" dirty="0" smtClean="0"/>
              <a:t> </a:t>
            </a:r>
            <a:r>
              <a:rPr lang="ca-ES" dirty="0" err="1" smtClean="0"/>
              <a:t>Congress</a:t>
            </a:r>
            <a:endParaRPr lang="ca-ES" dirty="0" smtClean="0"/>
          </a:p>
          <a:p>
            <a:r>
              <a:rPr lang="ca-ES" dirty="0" smtClean="0"/>
              <a:t>.- </a:t>
            </a:r>
            <a:r>
              <a:rPr lang="ca-ES" dirty="0" err="1" smtClean="0"/>
              <a:t>Indie</a:t>
            </a:r>
            <a:r>
              <a:rPr lang="ca-ES" dirty="0" smtClean="0"/>
              <a:t> </a:t>
            </a:r>
            <a:r>
              <a:rPr lang="ca-ES" dirty="0" err="1" smtClean="0"/>
              <a:t>Videogames</a:t>
            </a:r>
            <a:r>
              <a:rPr lang="ca-ES" dirty="0" smtClean="0"/>
              <a:t> </a:t>
            </a:r>
            <a:r>
              <a:rPr lang="ca-ES" dirty="0" err="1" smtClean="0"/>
              <a:t>and</a:t>
            </a:r>
            <a:r>
              <a:rPr lang="ca-ES" dirty="0" smtClean="0"/>
              <a:t> audiovisual. </a:t>
            </a:r>
          </a:p>
          <a:p>
            <a:r>
              <a:rPr lang="ca-ES" dirty="0" smtClean="0"/>
              <a:t>.- </a:t>
            </a:r>
            <a:r>
              <a:rPr lang="ca-ES" dirty="0" err="1" smtClean="0"/>
              <a:t>Postproduction</a:t>
            </a:r>
            <a:r>
              <a:rPr lang="ca-ES" dirty="0" smtClean="0"/>
              <a:t>.</a:t>
            </a:r>
          </a:p>
          <a:p>
            <a:r>
              <a:rPr lang="ca-ES" dirty="0" smtClean="0"/>
              <a:t>.- </a:t>
            </a:r>
            <a:r>
              <a:rPr lang="ca-ES" dirty="0" err="1"/>
              <a:t>Shaping</a:t>
            </a:r>
            <a:r>
              <a:rPr lang="ca-ES" dirty="0"/>
              <a:t> </a:t>
            </a:r>
            <a:r>
              <a:rPr lang="ca-ES" dirty="0" err="1"/>
              <a:t>the</a:t>
            </a:r>
            <a:r>
              <a:rPr lang="ca-ES" dirty="0"/>
              <a:t> </a:t>
            </a:r>
            <a:r>
              <a:rPr lang="ca-ES" dirty="0" err="1"/>
              <a:t>Industry</a:t>
            </a:r>
            <a:r>
              <a:rPr lang="ca-ES" dirty="0"/>
              <a:t>.</a:t>
            </a:r>
          </a:p>
          <a:p>
            <a:r>
              <a:rPr lang="ca-ES" dirty="0" smtClean="0"/>
              <a:t>.- </a:t>
            </a:r>
            <a:r>
              <a:rPr lang="ca-ES" dirty="0" err="1" smtClean="0"/>
              <a:t>The</a:t>
            </a:r>
            <a:r>
              <a:rPr lang="ca-ES" dirty="0" smtClean="0"/>
              <a:t> </a:t>
            </a:r>
            <a:r>
              <a:rPr lang="ca-ES" dirty="0" err="1" smtClean="0"/>
              <a:t>future</a:t>
            </a:r>
            <a:r>
              <a:rPr lang="ca-ES" dirty="0" smtClean="0"/>
              <a:t> of </a:t>
            </a:r>
            <a:r>
              <a:rPr lang="ca-ES" dirty="0" err="1" smtClean="0"/>
              <a:t>connected</a:t>
            </a:r>
            <a:r>
              <a:rPr lang="ca-ES" dirty="0" smtClean="0"/>
              <a:t> TV.</a:t>
            </a:r>
          </a:p>
          <a:p>
            <a:r>
              <a:rPr lang="ca-ES" dirty="0" smtClean="0"/>
              <a:t>.- Audiovisual </a:t>
            </a:r>
            <a:r>
              <a:rPr lang="ca-ES" dirty="0" err="1" smtClean="0"/>
              <a:t>gamification</a:t>
            </a:r>
            <a:r>
              <a:rPr lang="ca-ES" dirty="0" smtClean="0"/>
              <a:t>.</a:t>
            </a:r>
          </a:p>
        </p:txBody>
      </p:sp>
    </p:spTree>
    <p:extLst>
      <p:ext uri="{BB962C8B-B14F-4D97-AF65-F5344CB8AC3E}">
        <p14:creationId xmlns:p14="http://schemas.microsoft.com/office/powerpoint/2010/main" val="274566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0"/>
            <a:ext cx="8856984" cy="1604993"/>
          </a:xfrm>
        </p:spPr>
        <p:txBody>
          <a:bodyPr>
            <a:normAutofit fontScale="90000"/>
          </a:bodyPr>
          <a:lstStyle/>
          <a:p>
            <a:r>
              <a:rPr lang="ca-ES" sz="3600" dirty="0" smtClean="0"/>
              <a:t/>
            </a:r>
            <a:br>
              <a:rPr lang="ca-ES" sz="3600" dirty="0" smtClean="0"/>
            </a:br>
            <a:r>
              <a:rPr lang="ca-ES" sz="2000" b="0" dirty="0" smtClean="0"/>
              <a:t/>
            </a:r>
            <a:br>
              <a:rPr lang="ca-ES" sz="2000" b="0" dirty="0" smtClean="0"/>
            </a:br>
            <a:r>
              <a:rPr lang="ca-ES" sz="2700" dirty="0" smtClean="0"/>
              <a:t/>
            </a:r>
            <a:br>
              <a:rPr lang="ca-ES" sz="2700" dirty="0" smtClean="0"/>
            </a:br>
            <a:r>
              <a:rPr lang="ca-ES" sz="3200" dirty="0" smtClean="0"/>
              <a:t/>
            </a:r>
            <a:br>
              <a:rPr lang="ca-ES" sz="3200" dirty="0" smtClean="0"/>
            </a:br>
            <a:endParaRPr lang="ca-ES" dirty="0"/>
          </a:p>
        </p:txBody>
      </p:sp>
      <p:pic>
        <p:nvPicPr>
          <p:cNvPr id="3" name="2 Imagen" descr="logo_Cluster_audiovisual.JPG"/>
          <p:cNvPicPr>
            <a:picLocks noChangeAspect="1"/>
          </p:cNvPicPr>
          <p:nvPr/>
        </p:nvPicPr>
        <p:blipFill>
          <a:blip r:embed="rId2" cstate="print"/>
          <a:stretch>
            <a:fillRect/>
          </a:stretch>
        </p:blipFill>
        <p:spPr>
          <a:xfrm>
            <a:off x="6989901" y="6182096"/>
            <a:ext cx="2140303" cy="620688"/>
          </a:xfrm>
          <a:prstGeom prst="rect">
            <a:avLst/>
          </a:prstGeom>
        </p:spPr>
      </p:pic>
      <p:sp>
        <p:nvSpPr>
          <p:cNvPr id="11" name="10 Elipse"/>
          <p:cNvSpPr/>
          <p:nvPr/>
        </p:nvSpPr>
        <p:spPr>
          <a:xfrm>
            <a:off x="172597" y="3229647"/>
            <a:ext cx="3672408" cy="312241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rgbClr val="297FD5">
                  <a:lumMod val="60000"/>
                  <a:lumOff val="40000"/>
                </a:srgbClr>
              </a:solidFill>
            </a:endParaRPr>
          </a:p>
        </p:txBody>
      </p:sp>
      <p:sp>
        <p:nvSpPr>
          <p:cNvPr id="12" name="11 CuadroTexto"/>
          <p:cNvSpPr txBox="1"/>
          <p:nvPr/>
        </p:nvSpPr>
        <p:spPr>
          <a:xfrm>
            <a:off x="359532" y="4149080"/>
            <a:ext cx="3744415" cy="1446550"/>
          </a:xfrm>
          <a:prstGeom prst="rect">
            <a:avLst/>
          </a:prstGeom>
          <a:noFill/>
        </p:spPr>
        <p:txBody>
          <a:bodyPr wrap="square" rtlCol="0">
            <a:spAutoFit/>
          </a:bodyPr>
          <a:lstStyle/>
          <a:p>
            <a:r>
              <a:rPr lang="ca-ES" sz="4400" dirty="0" smtClean="0">
                <a:solidFill>
                  <a:prstClr val="white"/>
                </a:solidFill>
              </a:rPr>
              <a:t>Enterprise</a:t>
            </a:r>
          </a:p>
          <a:p>
            <a:r>
              <a:rPr lang="ca-ES" sz="4400" dirty="0" err="1" smtClean="0">
                <a:solidFill>
                  <a:prstClr val="white"/>
                </a:solidFill>
              </a:rPr>
              <a:t>Invigorate</a:t>
            </a:r>
            <a:endParaRPr lang="ca-ES" sz="4400" dirty="0">
              <a:solidFill>
                <a:prstClr val="white"/>
              </a:solidFill>
            </a:endParaRPr>
          </a:p>
        </p:txBody>
      </p:sp>
      <p:sp>
        <p:nvSpPr>
          <p:cNvPr id="4" name="3 Rectángulo"/>
          <p:cNvSpPr/>
          <p:nvPr/>
        </p:nvSpPr>
        <p:spPr>
          <a:xfrm>
            <a:off x="755576" y="404664"/>
            <a:ext cx="8028384" cy="1200329"/>
          </a:xfrm>
          <a:prstGeom prst="rect">
            <a:avLst/>
          </a:prstGeom>
        </p:spPr>
        <p:txBody>
          <a:bodyPr wrap="square">
            <a:spAutoFit/>
          </a:bodyPr>
          <a:lstStyle/>
          <a:p>
            <a:r>
              <a:rPr lang="ca-ES" b="1" dirty="0" err="1"/>
              <a:t>Industry</a:t>
            </a:r>
            <a:r>
              <a:rPr lang="ca-ES" b="1" dirty="0"/>
              <a:t> </a:t>
            </a:r>
            <a:r>
              <a:rPr lang="ca-ES" b="1" dirty="0" err="1" smtClean="0"/>
              <a:t>Networking</a:t>
            </a:r>
            <a:r>
              <a:rPr lang="ca-ES" b="1" dirty="0" smtClean="0"/>
              <a:t>: </a:t>
            </a:r>
            <a:r>
              <a:rPr lang="ca-ES" dirty="0" err="1" smtClean="0"/>
              <a:t>Breaksfast</a:t>
            </a:r>
            <a:r>
              <a:rPr lang="ca-ES" dirty="0" smtClean="0"/>
              <a:t> </a:t>
            </a:r>
            <a:r>
              <a:rPr lang="ca-ES" dirty="0" err="1"/>
              <a:t>meetings</a:t>
            </a:r>
            <a:r>
              <a:rPr lang="ca-ES" dirty="0"/>
              <a:t> of </a:t>
            </a:r>
            <a:r>
              <a:rPr lang="ca-ES" dirty="0" err="1" smtClean="0"/>
              <a:t>members</a:t>
            </a:r>
            <a:r>
              <a:rPr lang="ca-ES" dirty="0" smtClean="0"/>
              <a:t>. A </a:t>
            </a:r>
            <a:r>
              <a:rPr lang="ca-ES" dirty="0" err="1"/>
              <a:t>selection</a:t>
            </a:r>
            <a:r>
              <a:rPr lang="ca-ES" dirty="0"/>
              <a:t> of </a:t>
            </a:r>
            <a:r>
              <a:rPr lang="ca-ES" dirty="0" err="1"/>
              <a:t>partners</a:t>
            </a:r>
            <a:r>
              <a:rPr lang="ca-ES" dirty="0"/>
              <a:t> in </a:t>
            </a:r>
            <a:r>
              <a:rPr lang="ca-ES" dirty="0" err="1"/>
              <a:t>the</a:t>
            </a:r>
            <a:r>
              <a:rPr lang="ca-ES" dirty="0"/>
              <a:t> </a:t>
            </a:r>
            <a:r>
              <a:rPr lang="ca-ES" dirty="0" err="1"/>
              <a:t>Cluster</a:t>
            </a:r>
            <a:r>
              <a:rPr lang="ca-ES" dirty="0"/>
              <a:t> </a:t>
            </a:r>
            <a:r>
              <a:rPr lang="ca-ES" dirty="0" err="1"/>
              <a:t>are</a:t>
            </a:r>
            <a:r>
              <a:rPr lang="ca-ES" dirty="0"/>
              <a:t> </a:t>
            </a:r>
            <a:r>
              <a:rPr lang="ca-ES" dirty="0" err="1"/>
              <a:t>presented</a:t>
            </a:r>
            <a:r>
              <a:rPr lang="ca-ES" dirty="0"/>
              <a:t> to </a:t>
            </a:r>
            <a:r>
              <a:rPr lang="ca-ES" dirty="0" err="1"/>
              <a:t>the</a:t>
            </a:r>
            <a:r>
              <a:rPr lang="ca-ES" dirty="0"/>
              <a:t> </a:t>
            </a:r>
            <a:r>
              <a:rPr lang="ca-ES" dirty="0" err="1"/>
              <a:t>others</a:t>
            </a:r>
            <a:r>
              <a:rPr lang="ca-ES" dirty="0"/>
              <a:t> </a:t>
            </a:r>
            <a:r>
              <a:rPr lang="ca-ES" dirty="0" err="1"/>
              <a:t>members</a:t>
            </a:r>
            <a:r>
              <a:rPr lang="ca-ES" dirty="0"/>
              <a:t>.</a:t>
            </a:r>
          </a:p>
          <a:p>
            <a:r>
              <a:rPr lang="ca-ES" dirty="0" err="1" smtClean="0"/>
              <a:t>This</a:t>
            </a:r>
            <a:r>
              <a:rPr lang="ca-ES" dirty="0" smtClean="0"/>
              <a:t> </a:t>
            </a:r>
            <a:r>
              <a:rPr lang="ca-ES" dirty="0"/>
              <a:t>is a </a:t>
            </a:r>
            <a:r>
              <a:rPr lang="ca-ES" dirty="0" err="1"/>
              <a:t>networking</a:t>
            </a:r>
            <a:r>
              <a:rPr lang="ca-ES" dirty="0"/>
              <a:t> </a:t>
            </a:r>
            <a:r>
              <a:rPr lang="ca-ES" dirty="0" err="1"/>
              <a:t>session</a:t>
            </a:r>
            <a:r>
              <a:rPr lang="ca-ES" dirty="0"/>
              <a:t> to </a:t>
            </a:r>
            <a:r>
              <a:rPr lang="ca-ES" dirty="0" err="1"/>
              <a:t>share</a:t>
            </a:r>
            <a:r>
              <a:rPr lang="ca-ES" dirty="0"/>
              <a:t> </a:t>
            </a:r>
            <a:r>
              <a:rPr lang="ca-ES" dirty="0" err="1"/>
              <a:t>projects</a:t>
            </a:r>
            <a:r>
              <a:rPr lang="ca-ES" dirty="0"/>
              <a:t> </a:t>
            </a:r>
            <a:r>
              <a:rPr lang="ca-ES" dirty="0" err="1"/>
              <a:t>and</a:t>
            </a:r>
            <a:r>
              <a:rPr lang="ca-ES" dirty="0"/>
              <a:t> </a:t>
            </a:r>
            <a:r>
              <a:rPr lang="ca-ES" dirty="0" err="1"/>
              <a:t>promote</a:t>
            </a:r>
            <a:r>
              <a:rPr lang="ca-ES" dirty="0"/>
              <a:t> </a:t>
            </a:r>
            <a:r>
              <a:rPr lang="ca-ES" dirty="0" err="1" smtClean="0"/>
              <a:t>collaborative</a:t>
            </a:r>
            <a:r>
              <a:rPr lang="ca-ES" dirty="0" smtClean="0"/>
              <a:t> ventures.</a:t>
            </a:r>
            <a:endParaRPr lang="ca-ES" dirty="0"/>
          </a:p>
        </p:txBody>
      </p:sp>
      <p:sp>
        <p:nvSpPr>
          <p:cNvPr id="5" name="4 CuadroTexto"/>
          <p:cNvSpPr txBox="1"/>
          <p:nvPr/>
        </p:nvSpPr>
        <p:spPr>
          <a:xfrm>
            <a:off x="3845005" y="1705981"/>
            <a:ext cx="5381601" cy="4247317"/>
          </a:xfrm>
          <a:prstGeom prst="rect">
            <a:avLst/>
          </a:prstGeom>
          <a:noFill/>
        </p:spPr>
        <p:txBody>
          <a:bodyPr wrap="none" rtlCol="0">
            <a:spAutoFit/>
          </a:bodyPr>
          <a:lstStyle/>
          <a:p>
            <a:r>
              <a:rPr lang="ca-ES" dirty="0" smtClean="0"/>
              <a:t>.-</a:t>
            </a:r>
            <a:r>
              <a:rPr lang="ca-ES" dirty="0" err="1" smtClean="0"/>
              <a:t>Economic</a:t>
            </a:r>
            <a:r>
              <a:rPr lang="ca-ES" dirty="0" smtClean="0"/>
              <a:t> </a:t>
            </a:r>
            <a:r>
              <a:rPr lang="ca-ES" dirty="0" err="1" smtClean="0"/>
              <a:t>Scan</a:t>
            </a:r>
            <a:r>
              <a:rPr lang="ca-ES" dirty="0" smtClean="0"/>
              <a:t> of </a:t>
            </a:r>
            <a:r>
              <a:rPr lang="ca-ES" dirty="0" err="1" smtClean="0"/>
              <a:t>the</a:t>
            </a:r>
            <a:r>
              <a:rPr lang="ca-ES" dirty="0" smtClean="0"/>
              <a:t> audiovisual </a:t>
            </a:r>
            <a:r>
              <a:rPr lang="ca-ES" dirty="0" err="1" smtClean="0"/>
              <a:t>industry</a:t>
            </a:r>
            <a:r>
              <a:rPr lang="ca-ES" dirty="0" smtClean="0"/>
              <a:t>.</a:t>
            </a:r>
          </a:p>
          <a:p>
            <a:r>
              <a:rPr lang="ca-ES" dirty="0" smtClean="0"/>
              <a:t>.-</a:t>
            </a:r>
            <a:r>
              <a:rPr lang="ca-ES" dirty="0" err="1"/>
              <a:t>F</a:t>
            </a:r>
            <a:r>
              <a:rPr lang="ca-ES" dirty="0" err="1" smtClean="0"/>
              <a:t>unding</a:t>
            </a:r>
            <a:r>
              <a:rPr lang="ca-ES" dirty="0" smtClean="0"/>
              <a:t> </a:t>
            </a:r>
            <a:r>
              <a:rPr lang="ca-ES" dirty="0" err="1" smtClean="0"/>
              <a:t>sources</a:t>
            </a:r>
            <a:r>
              <a:rPr lang="ca-ES" dirty="0" smtClean="0"/>
              <a:t> </a:t>
            </a:r>
            <a:r>
              <a:rPr lang="ca-ES" dirty="0" err="1" smtClean="0"/>
              <a:t>and</a:t>
            </a:r>
            <a:r>
              <a:rPr lang="ca-ES" dirty="0" smtClean="0"/>
              <a:t> </a:t>
            </a:r>
            <a:r>
              <a:rPr lang="ca-ES" dirty="0" err="1" smtClean="0"/>
              <a:t>business</a:t>
            </a:r>
            <a:r>
              <a:rPr lang="ca-ES" dirty="0" smtClean="0"/>
              <a:t> management.</a:t>
            </a:r>
          </a:p>
          <a:p>
            <a:r>
              <a:rPr lang="ca-ES" dirty="0" smtClean="0"/>
              <a:t>.-</a:t>
            </a:r>
            <a:r>
              <a:rPr lang="ca-ES" dirty="0" err="1" smtClean="0"/>
              <a:t>Meetings</a:t>
            </a:r>
            <a:r>
              <a:rPr lang="ca-ES" dirty="0" smtClean="0"/>
              <a:t> </a:t>
            </a:r>
            <a:r>
              <a:rPr lang="ca-ES" dirty="0" err="1" smtClean="0"/>
              <a:t>with</a:t>
            </a:r>
            <a:r>
              <a:rPr lang="ca-ES" dirty="0" smtClean="0"/>
              <a:t> audiovisual </a:t>
            </a:r>
            <a:r>
              <a:rPr lang="ca-ES" dirty="0" err="1" smtClean="0"/>
              <a:t>companies</a:t>
            </a:r>
            <a:r>
              <a:rPr lang="ca-ES" dirty="0" smtClean="0"/>
              <a:t> </a:t>
            </a:r>
          </a:p>
          <a:p>
            <a:r>
              <a:rPr lang="ca-ES" dirty="0"/>
              <a:t> </a:t>
            </a:r>
            <a:r>
              <a:rPr lang="ca-ES" dirty="0" smtClean="0"/>
              <a:t>   </a:t>
            </a:r>
            <a:r>
              <a:rPr lang="ca-ES" dirty="0" err="1" smtClean="0"/>
              <a:t>from</a:t>
            </a:r>
            <a:r>
              <a:rPr lang="ca-ES" dirty="0" smtClean="0"/>
              <a:t> </a:t>
            </a:r>
            <a:r>
              <a:rPr lang="ca-ES" dirty="0" err="1" smtClean="0"/>
              <a:t>other</a:t>
            </a:r>
            <a:r>
              <a:rPr lang="ca-ES" dirty="0" smtClean="0"/>
              <a:t> countries.</a:t>
            </a:r>
          </a:p>
          <a:p>
            <a:r>
              <a:rPr lang="ca-ES" dirty="0" smtClean="0"/>
              <a:t>.-Audiovisual </a:t>
            </a:r>
            <a:r>
              <a:rPr lang="ca-ES" dirty="0" err="1" smtClean="0"/>
              <a:t>production</a:t>
            </a:r>
            <a:r>
              <a:rPr lang="ca-ES" dirty="0" smtClean="0"/>
              <a:t>, </a:t>
            </a:r>
            <a:r>
              <a:rPr lang="ca-ES" dirty="0" err="1" smtClean="0"/>
              <a:t>an</a:t>
            </a:r>
            <a:r>
              <a:rPr lang="ca-ES" dirty="0" smtClean="0"/>
              <a:t> </a:t>
            </a:r>
            <a:r>
              <a:rPr lang="ca-ES" dirty="0" err="1" smtClean="0"/>
              <a:t>opportunity</a:t>
            </a:r>
            <a:endParaRPr lang="ca-ES" dirty="0" smtClean="0"/>
          </a:p>
          <a:p>
            <a:r>
              <a:rPr lang="ca-ES" dirty="0"/>
              <a:t> </a:t>
            </a:r>
            <a:r>
              <a:rPr lang="ca-ES" dirty="0" smtClean="0"/>
              <a:t>   for </a:t>
            </a:r>
            <a:r>
              <a:rPr lang="ca-ES" dirty="0" err="1" smtClean="0"/>
              <a:t>investment</a:t>
            </a:r>
            <a:r>
              <a:rPr lang="ca-ES" dirty="0" smtClean="0"/>
              <a:t>.</a:t>
            </a:r>
          </a:p>
          <a:p>
            <a:r>
              <a:rPr lang="ca-ES" dirty="0" smtClean="0"/>
              <a:t>.-</a:t>
            </a:r>
            <a:r>
              <a:rPr lang="ca-ES" dirty="0" err="1" smtClean="0"/>
              <a:t>Strategic</a:t>
            </a:r>
            <a:r>
              <a:rPr lang="ca-ES" dirty="0" smtClean="0"/>
              <a:t> </a:t>
            </a:r>
            <a:r>
              <a:rPr lang="ca-ES" dirty="0" err="1"/>
              <a:t>reflection</a:t>
            </a:r>
            <a:r>
              <a:rPr lang="ca-ES" dirty="0" smtClean="0"/>
              <a:t>.</a:t>
            </a:r>
          </a:p>
          <a:p>
            <a:r>
              <a:rPr lang="ca-ES" dirty="0" smtClean="0"/>
              <a:t>.-</a:t>
            </a:r>
            <a:r>
              <a:rPr lang="ca-ES" dirty="0" err="1" smtClean="0"/>
              <a:t>Creative</a:t>
            </a:r>
            <a:r>
              <a:rPr lang="ca-ES" dirty="0" smtClean="0"/>
              <a:t> </a:t>
            </a:r>
            <a:r>
              <a:rPr lang="ca-ES" dirty="0" err="1" smtClean="0"/>
              <a:t>Start</a:t>
            </a:r>
            <a:r>
              <a:rPr lang="ca-ES" dirty="0" smtClean="0"/>
              <a:t>-up </a:t>
            </a:r>
            <a:r>
              <a:rPr lang="ca-ES" dirty="0" err="1" smtClean="0"/>
              <a:t>meetings</a:t>
            </a:r>
            <a:r>
              <a:rPr lang="ca-ES" dirty="0" smtClean="0"/>
              <a:t>.</a:t>
            </a:r>
          </a:p>
          <a:p>
            <a:r>
              <a:rPr lang="ca-ES" dirty="0" smtClean="0"/>
              <a:t>.-Talent </a:t>
            </a:r>
            <a:r>
              <a:rPr lang="ca-ES" dirty="0" err="1" smtClean="0"/>
              <a:t>pact</a:t>
            </a:r>
            <a:r>
              <a:rPr lang="ca-ES" dirty="0" smtClean="0"/>
              <a:t>.</a:t>
            </a:r>
          </a:p>
          <a:p>
            <a:r>
              <a:rPr lang="ca-ES" dirty="0" smtClean="0"/>
              <a:t>.-</a:t>
            </a:r>
            <a:r>
              <a:rPr lang="ca-ES" dirty="0" err="1" smtClean="0"/>
              <a:t>Special</a:t>
            </a:r>
            <a:r>
              <a:rPr lang="ca-ES" dirty="0" smtClean="0"/>
              <a:t> </a:t>
            </a:r>
            <a:r>
              <a:rPr lang="ca-ES" dirty="0" err="1" smtClean="0"/>
              <a:t>guest</a:t>
            </a:r>
            <a:r>
              <a:rPr lang="ca-ES" dirty="0" smtClean="0"/>
              <a:t> </a:t>
            </a:r>
            <a:r>
              <a:rPr lang="ca-ES" dirty="0" err="1" smtClean="0"/>
              <a:t>business</a:t>
            </a:r>
            <a:r>
              <a:rPr lang="ca-ES" dirty="0" smtClean="0"/>
              <a:t> lunch </a:t>
            </a:r>
          </a:p>
          <a:p>
            <a:r>
              <a:rPr lang="ca-ES" dirty="0" smtClean="0"/>
              <a:t>.-International missions.</a:t>
            </a:r>
            <a:endParaRPr lang="ca-ES" dirty="0"/>
          </a:p>
          <a:p>
            <a:r>
              <a:rPr lang="ca-ES" dirty="0" smtClean="0"/>
              <a:t>.-Professionals Sessions </a:t>
            </a:r>
            <a:r>
              <a:rPr lang="ca-ES" dirty="0" err="1" smtClean="0"/>
              <a:t>into</a:t>
            </a:r>
            <a:r>
              <a:rPr lang="ca-ES" dirty="0" smtClean="0"/>
              <a:t> </a:t>
            </a:r>
            <a:r>
              <a:rPr lang="ca-ES" dirty="0" err="1" smtClean="0"/>
              <a:t>universities</a:t>
            </a:r>
            <a:r>
              <a:rPr lang="ca-ES" dirty="0" smtClean="0"/>
              <a:t>.</a:t>
            </a:r>
          </a:p>
          <a:p>
            <a:r>
              <a:rPr lang="ca-ES" dirty="0" smtClean="0"/>
              <a:t>.-Job </a:t>
            </a:r>
            <a:r>
              <a:rPr lang="ca-ES" dirty="0" err="1" smtClean="0"/>
              <a:t>market</a:t>
            </a:r>
            <a:r>
              <a:rPr lang="ca-ES" dirty="0" smtClean="0"/>
              <a:t>.</a:t>
            </a:r>
          </a:p>
          <a:p>
            <a:r>
              <a:rPr lang="ca-ES" dirty="0" smtClean="0"/>
              <a:t>.-</a:t>
            </a:r>
            <a:r>
              <a:rPr lang="ca-ES" dirty="0" err="1" smtClean="0"/>
              <a:t>Mentoring</a:t>
            </a:r>
            <a:r>
              <a:rPr lang="ca-ES" dirty="0" smtClean="0"/>
              <a:t>.</a:t>
            </a:r>
            <a:endParaRPr lang="ca-ES" dirty="0"/>
          </a:p>
          <a:p>
            <a:endParaRPr lang="ca-ES" dirty="0"/>
          </a:p>
        </p:txBody>
      </p:sp>
    </p:spTree>
    <p:extLst>
      <p:ext uri="{BB962C8B-B14F-4D97-AF65-F5344CB8AC3E}">
        <p14:creationId xmlns:p14="http://schemas.microsoft.com/office/powerpoint/2010/main" val="202476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n 9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5789" y="3645024"/>
            <a:ext cx="439491" cy="173911"/>
          </a:xfrm>
          <a:prstGeom prst="rect">
            <a:avLst/>
          </a:prstGeom>
          <a:noFill/>
          <a:ln>
            <a:noFill/>
          </a:ln>
        </p:spPr>
      </p:pic>
      <p:pic>
        <p:nvPicPr>
          <p:cNvPr id="92" name="Imagen 91" descr="C:\Users\Ferran Garrigosa\Desktop\Servidor Clúster\4.- Departament Mkt &amp; Comunicació\1.- Logo\Logo CBC Color 2000x140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3480497"/>
            <a:ext cx="298835" cy="236535"/>
          </a:xfrm>
          <a:prstGeom prst="rect">
            <a:avLst/>
          </a:prstGeom>
          <a:noFill/>
          <a:ln>
            <a:noFill/>
          </a:ln>
        </p:spPr>
      </p:pic>
      <p:grpSp>
        <p:nvGrpSpPr>
          <p:cNvPr id="46" name="Agrupa 45"/>
          <p:cNvGrpSpPr/>
          <p:nvPr/>
        </p:nvGrpSpPr>
        <p:grpSpPr>
          <a:xfrm>
            <a:off x="1713938" y="-1083806"/>
            <a:ext cx="6768278" cy="6032910"/>
            <a:chOff x="7094672" y="-445921"/>
            <a:chExt cx="5114307" cy="4242665"/>
          </a:xfrm>
        </p:grpSpPr>
        <p:pic>
          <p:nvPicPr>
            <p:cNvPr id="7" name="Picture 26"/>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1000" contrast="-4000"/>
                      </a14:imgEffect>
                    </a14:imgLayer>
                  </a14:imgProps>
                </a:ext>
                <a:ext uri="{28A0092B-C50C-407E-A947-70E740481C1C}">
                  <a14:useLocalDpi xmlns:a14="http://schemas.microsoft.com/office/drawing/2010/main" val="0"/>
                </a:ext>
              </a:extLst>
            </a:blip>
            <a:srcRect/>
            <a:stretch>
              <a:fillRect/>
            </a:stretch>
          </p:blipFill>
          <p:spPr bwMode="auto">
            <a:xfrm>
              <a:off x="7094672" y="-445921"/>
              <a:ext cx="5114307" cy="4242665"/>
            </a:xfrm>
            <a:prstGeom prst="rect">
              <a:avLst/>
            </a:prstGeom>
            <a:noFill/>
            <a:ln>
              <a:noFill/>
            </a:ln>
            <a:effectLst>
              <a:outerShdw blurRad="76200" dist="50800" dir="2700000" sy="-23000" kx="-8004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QuadreDeText 5"/>
            <p:cNvSpPr txBox="1"/>
            <p:nvPr/>
          </p:nvSpPr>
          <p:spPr>
            <a:xfrm rot="2106808">
              <a:off x="8656299" y="2520880"/>
              <a:ext cx="1591770" cy="274005"/>
            </a:xfrm>
            <a:prstGeom prst="rect">
              <a:avLst/>
            </a:prstGeom>
            <a:noFill/>
          </p:spPr>
          <p:txBody>
            <a:bodyPr wrap="square" rtlCol="0">
              <a:spAutoFit/>
            </a:bodyPr>
            <a:lstStyle/>
            <a:p>
              <a:pPr defTabSz="796798"/>
              <a:r>
                <a:rPr lang="ca-ES" b="1" dirty="0"/>
                <a:t>Catalonia</a:t>
              </a:r>
              <a:endParaRPr lang="ca-ES" sz="4200" b="1" dirty="0"/>
            </a:p>
          </p:txBody>
        </p:sp>
      </p:grpSp>
      <p:sp>
        <p:nvSpPr>
          <p:cNvPr id="43" name="QuadreDeText 42"/>
          <p:cNvSpPr txBox="1"/>
          <p:nvPr/>
        </p:nvSpPr>
        <p:spPr>
          <a:xfrm>
            <a:off x="96050" y="0"/>
            <a:ext cx="5693354" cy="449790"/>
          </a:xfrm>
          <a:prstGeom prst="rect">
            <a:avLst/>
          </a:prstGeom>
          <a:noFill/>
        </p:spPr>
        <p:txBody>
          <a:bodyPr wrap="square" lIns="79680" tIns="39840" rIns="79680" bIns="39840" rtlCol="0">
            <a:spAutoFit/>
          </a:bodyPr>
          <a:lstStyle/>
          <a:p>
            <a:pPr defTabSz="796798"/>
            <a:r>
              <a:rPr lang="ca-ES" sz="2400" b="1" dirty="0" smtClean="0"/>
              <a:t>.-</a:t>
            </a:r>
            <a:r>
              <a:rPr lang="ca-ES" sz="2400" b="1" dirty="0" err="1" smtClean="0"/>
              <a:t>Catalonia</a:t>
            </a:r>
            <a:r>
              <a:rPr lang="ca-ES" sz="2400" b="1" dirty="0"/>
              <a:t>: A Country of Clusters</a:t>
            </a:r>
          </a:p>
        </p:txBody>
      </p:sp>
      <p:grpSp>
        <p:nvGrpSpPr>
          <p:cNvPr id="48" name="Agrupa 47"/>
          <p:cNvGrpSpPr/>
          <p:nvPr/>
        </p:nvGrpSpPr>
        <p:grpSpPr>
          <a:xfrm>
            <a:off x="267404" y="3986923"/>
            <a:ext cx="5024676" cy="2635106"/>
            <a:chOff x="-93885" y="-84343"/>
            <a:chExt cx="6446996" cy="2918459"/>
          </a:xfrm>
        </p:grpSpPr>
        <p:sp>
          <p:nvSpPr>
            <p:cNvPr id="49" name="Rectangle arrodonit 48"/>
            <p:cNvSpPr/>
            <p:nvPr/>
          </p:nvSpPr>
          <p:spPr>
            <a:xfrm>
              <a:off x="-93885" y="-84343"/>
              <a:ext cx="6446994" cy="2918459"/>
            </a:xfrm>
            <a:prstGeom prst="roundRect">
              <a:avLst/>
            </a:prstGeom>
            <a:solidFill>
              <a:schemeClr val="bg1">
                <a:lumMod val="95000"/>
              </a:schemeClr>
            </a:solidFill>
            <a:ln w="38100" cap="rnd">
              <a:solidFill>
                <a:schemeClr val="bg1">
                  <a:lumMod val="85000"/>
                </a:schemeClr>
              </a:solidFill>
              <a:prstDash val="sysDash"/>
              <a:beve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6798"/>
              <a:endParaRPr lang="ca-ES">
                <a:solidFill>
                  <a:prstClr val="white"/>
                </a:solidFill>
              </a:endParaRPr>
            </a:p>
          </p:txBody>
        </p:sp>
        <p:grpSp>
          <p:nvGrpSpPr>
            <p:cNvPr id="50" name="Agrupa 49"/>
            <p:cNvGrpSpPr/>
            <p:nvPr/>
          </p:nvGrpSpPr>
          <p:grpSpPr>
            <a:xfrm>
              <a:off x="-93882" y="82850"/>
              <a:ext cx="6446993" cy="2636663"/>
              <a:chOff x="-362332" y="1389504"/>
              <a:chExt cx="8783857" cy="5228710"/>
            </a:xfrm>
            <a:effectLst/>
          </p:grpSpPr>
          <p:sp>
            <p:nvSpPr>
              <p:cNvPr id="51" name="Rectangle 3"/>
              <p:cNvSpPr txBox="1">
                <a:spLocks noChangeArrowheads="1"/>
              </p:cNvSpPr>
              <p:nvPr/>
            </p:nvSpPr>
            <p:spPr>
              <a:xfrm>
                <a:off x="661245" y="2372532"/>
                <a:ext cx="2808638" cy="514256"/>
              </a:xfrm>
              <a:prstGeom prst="rect">
                <a:avLst/>
              </a:prstGeom>
            </p:spPr>
            <p:txBody>
              <a:bodyPr vert="horz" lIns="91431" tIns="45716" rIns="91431" bIns="45716" rtlCol="0" anchor="ctr">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r>
                  <a:rPr lang="en-US" altLang="ca-ES" sz="900" i="1" dirty="0">
                    <a:solidFill>
                      <a:srgbClr val="CC0000"/>
                    </a:solidFill>
                  </a:rPr>
                  <a:t>CLUSTERS IN THE WORLD</a:t>
                </a:r>
              </a:p>
            </p:txBody>
          </p:sp>
          <p:sp>
            <p:nvSpPr>
              <p:cNvPr id="52" name="Line 4"/>
              <p:cNvSpPr>
                <a:spLocks noChangeShapeType="1"/>
              </p:cNvSpPr>
              <p:nvPr/>
            </p:nvSpPr>
            <p:spPr bwMode="blackWhite">
              <a:xfrm>
                <a:off x="453140" y="1572773"/>
                <a:ext cx="0" cy="4276127"/>
              </a:xfrm>
              <a:prstGeom prst="line">
                <a:avLst/>
              </a:prstGeom>
              <a:noFill/>
              <a:ln w="12700">
                <a:solidFill>
                  <a:schemeClr val="tx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nchor="ctr"/>
              <a:lstStyle/>
              <a:p>
                <a:pPr defTabSz="796798"/>
                <a:endParaRPr lang="ca-ES" sz="1200">
                  <a:solidFill>
                    <a:prstClr val="black"/>
                  </a:solidFill>
                </a:endParaRPr>
              </a:p>
            </p:txBody>
          </p:sp>
          <p:sp>
            <p:nvSpPr>
              <p:cNvPr id="53" name="Line 5"/>
              <p:cNvSpPr>
                <a:spLocks noChangeShapeType="1"/>
              </p:cNvSpPr>
              <p:nvPr/>
            </p:nvSpPr>
            <p:spPr bwMode="blackWhite">
              <a:xfrm>
                <a:off x="443422" y="5795448"/>
                <a:ext cx="6676589" cy="19437"/>
              </a:xfrm>
              <a:prstGeom prst="line">
                <a:avLst/>
              </a:prstGeom>
              <a:noFill/>
              <a:ln w="1270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nchor="ctr"/>
              <a:lstStyle/>
              <a:p>
                <a:pPr defTabSz="796798"/>
                <a:endParaRPr lang="ca-ES" sz="1200">
                  <a:solidFill>
                    <a:prstClr val="black"/>
                  </a:solidFill>
                </a:endParaRPr>
              </a:p>
            </p:txBody>
          </p:sp>
          <p:sp>
            <p:nvSpPr>
              <p:cNvPr id="54" name="Freeform 6"/>
              <p:cNvSpPr>
                <a:spLocks/>
              </p:cNvSpPr>
              <p:nvPr/>
            </p:nvSpPr>
            <p:spPr bwMode="blackWhite">
              <a:xfrm>
                <a:off x="480676" y="5719320"/>
                <a:ext cx="918395" cy="45353"/>
              </a:xfrm>
              <a:custGeom>
                <a:avLst/>
                <a:gdLst>
                  <a:gd name="T0" fmla="*/ 0 w 620"/>
                  <a:gd name="T1" fmla="*/ 2147483646 h 43"/>
                  <a:gd name="T2" fmla="*/ 2147483646 w 620"/>
                  <a:gd name="T3" fmla="*/ 2147483646 h 43"/>
                  <a:gd name="T4" fmla="*/ 2147483646 w 620"/>
                  <a:gd name="T5" fmla="*/ 2147483646 h 43"/>
                  <a:gd name="T6" fmla="*/ 2147483646 w 620"/>
                  <a:gd name="T7" fmla="*/ 214748364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0" h="43">
                    <a:moveTo>
                      <a:pt x="0" y="43"/>
                    </a:moveTo>
                    <a:cubicBezTo>
                      <a:pt x="229" y="27"/>
                      <a:pt x="458" y="12"/>
                      <a:pt x="539" y="6"/>
                    </a:cubicBezTo>
                    <a:cubicBezTo>
                      <a:pt x="620" y="0"/>
                      <a:pt x="485" y="6"/>
                      <a:pt x="485" y="6"/>
                    </a:cubicBezTo>
                    <a:cubicBezTo>
                      <a:pt x="485" y="6"/>
                      <a:pt x="532" y="9"/>
                      <a:pt x="539" y="6"/>
                    </a:cubicBezTo>
                  </a:path>
                </a:pathLst>
              </a:custGeom>
              <a:noFill/>
              <a:ln w="28575" cap="flat" cmpd="sng">
                <a:solidFill>
                  <a:schemeClr val="tx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nchor="ctr"/>
              <a:lstStyle/>
              <a:p>
                <a:pPr defTabSz="796798"/>
                <a:endParaRPr lang="ca-ES" sz="1200">
                  <a:solidFill>
                    <a:prstClr val="black"/>
                  </a:solidFill>
                </a:endParaRPr>
              </a:p>
            </p:txBody>
          </p:sp>
          <p:sp>
            <p:nvSpPr>
              <p:cNvPr id="55" name="Text Box 7"/>
              <p:cNvSpPr txBox="1">
                <a:spLocks noChangeArrowheads="1"/>
              </p:cNvSpPr>
              <p:nvPr/>
            </p:nvSpPr>
            <p:spPr bwMode="blackWhite">
              <a:xfrm>
                <a:off x="5280760" y="5777449"/>
                <a:ext cx="794922" cy="45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dirty="0">
                    <a:solidFill>
                      <a:prstClr val="black"/>
                    </a:solidFill>
                    <a:latin typeface="Helvetica" panose="00000400000000000000" pitchFamily="2" charset="0"/>
                    <a:ea typeface="ヒラギノ角ゴ Pro W3"/>
                    <a:cs typeface="ヒラギノ角ゴ Pro W3"/>
                  </a:rPr>
                  <a:t>2001</a:t>
                </a:r>
              </a:p>
            </p:txBody>
          </p:sp>
          <p:sp>
            <p:nvSpPr>
              <p:cNvPr id="56" name="Text Box 8"/>
              <p:cNvSpPr txBox="1">
                <a:spLocks noChangeArrowheads="1"/>
              </p:cNvSpPr>
              <p:nvPr/>
            </p:nvSpPr>
            <p:spPr bwMode="blackWhite">
              <a:xfrm>
                <a:off x="3726642" y="5777449"/>
                <a:ext cx="794922" cy="45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a:solidFill>
                      <a:prstClr val="black"/>
                    </a:solidFill>
                    <a:latin typeface="Helvetica" panose="00000400000000000000" pitchFamily="2" charset="0"/>
                    <a:ea typeface="ヒラギノ角ゴ Pro W3"/>
                    <a:cs typeface="ヒラギノ角ゴ Pro W3"/>
                  </a:rPr>
                  <a:t>1997</a:t>
                </a:r>
              </a:p>
            </p:txBody>
          </p:sp>
          <p:sp>
            <p:nvSpPr>
              <p:cNvPr id="57" name="Text Box 9"/>
              <p:cNvSpPr txBox="1">
                <a:spLocks noChangeArrowheads="1"/>
              </p:cNvSpPr>
              <p:nvPr/>
            </p:nvSpPr>
            <p:spPr bwMode="blackWhite">
              <a:xfrm>
                <a:off x="2231619" y="5777449"/>
                <a:ext cx="794922" cy="45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dirty="0">
                    <a:solidFill>
                      <a:prstClr val="black"/>
                    </a:solidFill>
                    <a:latin typeface="Helvetica" panose="00000400000000000000" pitchFamily="2" charset="0"/>
                    <a:ea typeface="ヒラギノ角ゴ Pro W3"/>
                    <a:cs typeface="ヒラギノ角ゴ Pro W3"/>
                  </a:rPr>
                  <a:t>1992</a:t>
                </a:r>
              </a:p>
            </p:txBody>
          </p:sp>
          <p:sp>
            <p:nvSpPr>
              <p:cNvPr id="58" name="Text Box 10"/>
              <p:cNvSpPr txBox="1">
                <a:spLocks noChangeArrowheads="1"/>
              </p:cNvSpPr>
              <p:nvPr/>
            </p:nvSpPr>
            <p:spPr bwMode="blackWhite">
              <a:xfrm>
                <a:off x="475818" y="5777449"/>
                <a:ext cx="794922" cy="45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a:solidFill>
                      <a:prstClr val="black"/>
                    </a:solidFill>
                    <a:latin typeface="Helvetica" panose="00000400000000000000" pitchFamily="2" charset="0"/>
                    <a:ea typeface="ヒラギノ角ゴ Pro W3"/>
                    <a:cs typeface="ヒラギノ角ゴ Pro W3"/>
                  </a:rPr>
                  <a:t>1980</a:t>
                </a:r>
              </a:p>
            </p:txBody>
          </p:sp>
          <p:sp>
            <p:nvSpPr>
              <p:cNvPr id="59" name="Text Box 11"/>
              <p:cNvSpPr txBox="1">
                <a:spLocks noChangeArrowheads="1"/>
              </p:cNvSpPr>
              <p:nvPr/>
            </p:nvSpPr>
            <p:spPr bwMode="blackWhite">
              <a:xfrm rot="16200000">
                <a:off x="-1792283" y="3663200"/>
                <a:ext cx="3537079" cy="67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lgn="ctr">
                  <a:buClr>
                    <a:srgbClr val="009900"/>
                  </a:buClr>
                  <a:buSzPct val="120000"/>
                </a:pPr>
                <a:r>
                  <a:rPr lang="en-US" altLang="ca-ES" sz="700" dirty="0">
                    <a:solidFill>
                      <a:prstClr val="black"/>
                    </a:solidFill>
                    <a:latin typeface="Helvetica" panose="00000400000000000000" pitchFamily="2" charset="0"/>
                    <a:ea typeface="ヒラギノ角ゴ Pro W3"/>
                    <a:cs typeface="ヒラギノ角ゴ Pro W3"/>
                  </a:rPr>
                  <a:t>Regions and countries with initiatives </a:t>
                </a:r>
              </a:p>
              <a:p>
                <a:pPr algn="ctr">
                  <a:buClr>
                    <a:srgbClr val="009900"/>
                  </a:buClr>
                  <a:buSzPct val="120000"/>
                </a:pPr>
                <a:r>
                  <a:rPr lang="en-US" altLang="ca-ES" sz="700" dirty="0">
                    <a:solidFill>
                      <a:prstClr val="black"/>
                    </a:solidFill>
                    <a:latin typeface="Helvetica" panose="00000400000000000000" pitchFamily="2" charset="0"/>
                    <a:ea typeface="ヒラギノ角ゴ Pro W3"/>
                    <a:cs typeface="ヒラギノ角ゴ Pro W3"/>
                  </a:rPr>
                  <a:t>based on cluster development</a:t>
                </a:r>
              </a:p>
            </p:txBody>
          </p:sp>
          <p:sp>
            <p:nvSpPr>
              <p:cNvPr id="60" name="Text Box 12"/>
              <p:cNvSpPr txBox="1">
                <a:spLocks noChangeArrowheads="1"/>
              </p:cNvSpPr>
              <p:nvPr/>
            </p:nvSpPr>
            <p:spPr bwMode="blackWhite">
              <a:xfrm>
                <a:off x="116232" y="1671578"/>
                <a:ext cx="545012" cy="45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buFontTx/>
                  <a:buChar char="•"/>
                </a:pPr>
                <a:r>
                  <a:rPr lang="en-US" altLang="ca-ES" sz="900">
                    <a:solidFill>
                      <a:srgbClr val="44546A"/>
                    </a:solidFill>
                    <a:latin typeface="Arial" panose="020B0604020202020204" pitchFamily="34" charset="0"/>
                    <a:ea typeface="ヒラギノ角ゴ Pro W3"/>
                    <a:cs typeface="ヒラギノ角ゴ Pro W3"/>
                  </a:rPr>
                  <a:t>+</a:t>
                </a:r>
              </a:p>
            </p:txBody>
          </p:sp>
          <p:sp>
            <p:nvSpPr>
              <p:cNvPr id="61" name="Text Box 13"/>
              <p:cNvSpPr txBox="1">
                <a:spLocks noChangeArrowheads="1"/>
              </p:cNvSpPr>
              <p:nvPr/>
            </p:nvSpPr>
            <p:spPr bwMode="blackWhite">
              <a:xfrm>
                <a:off x="116232" y="5385652"/>
                <a:ext cx="493894" cy="45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buFontTx/>
                  <a:buChar char="•"/>
                </a:pPr>
                <a:r>
                  <a:rPr lang="en-US" altLang="ca-ES" sz="900">
                    <a:solidFill>
                      <a:srgbClr val="44546A"/>
                    </a:solidFill>
                    <a:latin typeface="Arial" panose="020B0604020202020204" pitchFamily="34" charset="0"/>
                    <a:ea typeface="ヒラギノ角ゴ Pro W3"/>
                    <a:cs typeface="ヒラギノ角ゴ Pro W3"/>
                  </a:rPr>
                  <a:t>-</a:t>
                </a:r>
              </a:p>
            </p:txBody>
          </p:sp>
          <p:sp>
            <p:nvSpPr>
              <p:cNvPr id="62" name="Text Box 14"/>
              <p:cNvSpPr txBox="1">
                <a:spLocks noChangeArrowheads="1"/>
              </p:cNvSpPr>
              <p:nvPr/>
            </p:nvSpPr>
            <p:spPr bwMode="blackWhite">
              <a:xfrm>
                <a:off x="454678" y="4472590"/>
                <a:ext cx="1755800" cy="1121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Emilia-Romagna</a:t>
                </a:r>
              </a:p>
              <a:p>
                <a:pPr>
                  <a:buClr>
                    <a:srgbClr val="009900"/>
                  </a:buClr>
                  <a:buSzPct val="120000"/>
                </a:pPr>
                <a:r>
                  <a:rPr lang="en-US" altLang="ca-ES" sz="900" b="1" i="1" dirty="0" smtClean="0">
                    <a:solidFill>
                      <a:srgbClr val="000099"/>
                    </a:solidFill>
                    <a:latin typeface="Helvetica" panose="00000400000000000000" pitchFamily="2" charset="0"/>
                    <a:ea typeface="ヒラギノ角ゴ Pro W3"/>
                    <a:cs typeface="ヒラギノ角ゴ Pro W3"/>
                  </a:rPr>
                  <a:t>Toscana</a:t>
                </a:r>
                <a:endParaRPr lang="en-US" altLang="ca-ES" sz="900" b="1" i="1" dirty="0">
                  <a:solidFill>
                    <a:srgbClr val="000099"/>
                  </a:solidFill>
                  <a:latin typeface="Helvetica" panose="00000400000000000000" pitchFamily="2" charset="0"/>
                  <a:ea typeface="ヒラギノ角ゴ Pro W3"/>
                  <a:cs typeface="ヒラギノ角ゴ Pro W3"/>
                </a:endParaRPr>
              </a:p>
            </p:txBody>
          </p:sp>
          <p:sp>
            <p:nvSpPr>
              <p:cNvPr id="63" name="Text Box 15"/>
              <p:cNvSpPr txBox="1">
                <a:spLocks noChangeArrowheads="1"/>
              </p:cNvSpPr>
              <p:nvPr/>
            </p:nvSpPr>
            <p:spPr bwMode="blackWhite">
              <a:xfrm>
                <a:off x="1728461" y="3369382"/>
                <a:ext cx="1919522" cy="1541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Basque Country</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Scotland</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Arizona</a:t>
                </a:r>
              </a:p>
              <a:p>
                <a:pPr>
                  <a:buClr>
                    <a:srgbClr val="009900"/>
                  </a:buClr>
                  <a:buSzPct val="120000"/>
                </a:pPr>
                <a:r>
                  <a:rPr lang="en-US" altLang="ca-ES" sz="900" b="1" i="1" dirty="0">
                    <a:solidFill>
                      <a:srgbClr val="CC0000"/>
                    </a:solidFill>
                    <a:latin typeface="Helvetica" panose="00000400000000000000" pitchFamily="2" charset="0"/>
                    <a:ea typeface="ヒラギノ角ゴ Pro W3"/>
                    <a:cs typeface="ヒラギノ角ゴ Pro W3"/>
                  </a:rPr>
                  <a:t>Catalonia</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Massachusetts</a:t>
                </a:r>
              </a:p>
            </p:txBody>
          </p:sp>
          <p:sp>
            <p:nvSpPr>
              <p:cNvPr id="64" name="Text Box 17"/>
              <p:cNvSpPr txBox="1">
                <a:spLocks noChangeArrowheads="1"/>
              </p:cNvSpPr>
              <p:nvPr/>
            </p:nvSpPr>
            <p:spPr bwMode="blackWhite">
              <a:xfrm>
                <a:off x="5157542" y="1792833"/>
                <a:ext cx="1249305" cy="10003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Sweden</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Turkey</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Lithuania</a:t>
                </a:r>
              </a:p>
            </p:txBody>
          </p:sp>
          <p:sp>
            <p:nvSpPr>
              <p:cNvPr id="65" name="Text Box 18"/>
              <p:cNvSpPr txBox="1">
                <a:spLocks noChangeArrowheads="1"/>
              </p:cNvSpPr>
              <p:nvPr/>
            </p:nvSpPr>
            <p:spPr bwMode="blackWhite">
              <a:xfrm>
                <a:off x="3885617" y="2266519"/>
                <a:ext cx="1556013" cy="1541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Austria</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Jordanian</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México</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South Africa</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a:t>
                </a:r>
              </a:p>
            </p:txBody>
          </p:sp>
          <p:sp>
            <p:nvSpPr>
              <p:cNvPr id="66" name="Text Box 20"/>
              <p:cNvSpPr txBox="1">
                <a:spLocks noChangeArrowheads="1"/>
              </p:cNvSpPr>
              <p:nvPr/>
            </p:nvSpPr>
            <p:spPr bwMode="blackWhite">
              <a:xfrm>
                <a:off x="1447663" y="5777449"/>
                <a:ext cx="794922" cy="45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a:solidFill>
                      <a:prstClr val="black"/>
                    </a:solidFill>
                    <a:latin typeface="Helvetica" panose="00000400000000000000" pitchFamily="2" charset="0"/>
                    <a:ea typeface="ヒラギノ角ゴ Pro W3"/>
                    <a:cs typeface="ヒラギノ角ゴ Pro W3"/>
                  </a:rPr>
                  <a:t>1990</a:t>
                </a:r>
              </a:p>
            </p:txBody>
          </p:sp>
          <p:sp>
            <p:nvSpPr>
              <p:cNvPr id="67" name="Text Box 21"/>
              <p:cNvSpPr txBox="1">
                <a:spLocks noChangeArrowheads="1"/>
              </p:cNvSpPr>
              <p:nvPr/>
            </p:nvSpPr>
            <p:spPr bwMode="blackWhite">
              <a:xfrm>
                <a:off x="6097954" y="5777449"/>
                <a:ext cx="794922" cy="45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dirty="0">
                    <a:solidFill>
                      <a:prstClr val="black"/>
                    </a:solidFill>
                    <a:latin typeface="Helvetica" panose="00000400000000000000" pitchFamily="2" charset="0"/>
                    <a:ea typeface="ヒラギノ角ゴ Pro W3"/>
                    <a:cs typeface="ヒラギノ角ゴ Pro W3"/>
                  </a:rPr>
                  <a:t>2003</a:t>
                </a:r>
              </a:p>
            </p:txBody>
          </p:sp>
          <p:sp>
            <p:nvSpPr>
              <p:cNvPr id="68" name="Freeform 22"/>
              <p:cNvSpPr>
                <a:spLocks/>
              </p:cNvSpPr>
              <p:nvPr/>
            </p:nvSpPr>
            <p:spPr bwMode="blackWhite">
              <a:xfrm>
                <a:off x="1277591" y="2475901"/>
                <a:ext cx="5337059" cy="3237870"/>
              </a:xfrm>
              <a:custGeom>
                <a:avLst/>
                <a:gdLst>
                  <a:gd name="T0" fmla="*/ 0 w 2084"/>
                  <a:gd name="T1" fmla="*/ 2147483646 h 1691"/>
                  <a:gd name="T2" fmla="*/ 2147483646 w 2084"/>
                  <a:gd name="T3" fmla="*/ 2147483646 h 1691"/>
                  <a:gd name="T4" fmla="*/ 2147483646 w 2084"/>
                  <a:gd name="T5" fmla="*/ 2147483646 h 1691"/>
                  <a:gd name="T6" fmla="*/ 2147483646 w 2084"/>
                  <a:gd name="T7" fmla="*/ 2147483646 h 1691"/>
                  <a:gd name="T8" fmla="*/ 2147483646 w 2084"/>
                  <a:gd name="T9" fmla="*/ 2147483646 h 1691"/>
                  <a:gd name="T10" fmla="*/ 2147483646 w 2084"/>
                  <a:gd name="T11" fmla="*/ 0 h 16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84" h="1691">
                    <a:moveTo>
                      <a:pt x="0" y="1691"/>
                    </a:moveTo>
                    <a:cubicBezTo>
                      <a:pt x="113" y="1683"/>
                      <a:pt x="227" y="1676"/>
                      <a:pt x="384" y="1609"/>
                    </a:cubicBezTo>
                    <a:cubicBezTo>
                      <a:pt x="541" y="1542"/>
                      <a:pt x="758" y="1428"/>
                      <a:pt x="941" y="1289"/>
                    </a:cubicBezTo>
                    <a:cubicBezTo>
                      <a:pt x="1124" y="1150"/>
                      <a:pt x="1324" y="943"/>
                      <a:pt x="1481" y="777"/>
                    </a:cubicBezTo>
                    <a:cubicBezTo>
                      <a:pt x="1638" y="611"/>
                      <a:pt x="1782" y="422"/>
                      <a:pt x="1883" y="292"/>
                    </a:cubicBezTo>
                    <a:cubicBezTo>
                      <a:pt x="1984" y="162"/>
                      <a:pt x="2049" y="50"/>
                      <a:pt x="2084" y="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nchor="ctr"/>
              <a:lstStyle/>
              <a:p>
                <a:pPr defTabSz="796798"/>
                <a:endParaRPr lang="ca-ES" sz="1200">
                  <a:solidFill>
                    <a:prstClr val="black"/>
                  </a:solidFill>
                </a:endParaRPr>
              </a:p>
            </p:txBody>
          </p:sp>
          <p:sp>
            <p:nvSpPr>
              <p:cNvPr id="69" name="AutoShape 23"/>
              <p:cNvSpPr>
                <a:spLocks/>
              </p:cNvSpPr>
              <p:nvPr/>
            </p:nvSpPr>
            <p:spPr bwMode="auto">
              <a:xfrm>
                <a:off x="6133059" y="1389504"/>
                <a:ext cx="2288466" cy="975248"/>
              </a:xfrm>
              <a:prstGeom prst="borderCallout1">
                <a:avLst>
                  <a:gd name="adj1" fmla="val 10667"/>
                  <a:gd name="adj2" fmla="val -4954"/>
                  <a:gd name="adj3" fmla="val 154222"/>
                  <a:gd name="adj4" fmla="val -24046"/>
                </a:avLst>
              </a:prstGeom>
              <a:noFill/>
              <a:ln>
                <a:noFill/>
              </a:ln>
              <a:effectLst/>
              <a:extLst>
                <a:ext uri="{909E8E84-426E-40DD-AFC4-6F175D3DCCD1}">
                  <a14:hiddenFill xmlns:a14="http://schemas.microsoft.com/office/drawing/2010/main">
                    <a:solidFill>
                      <a:srgbClr val="F1F3F7"/>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818" tIns="47745" rIns="91818" bIns="47745" anchor="ctr"/>
              <a:lstStyle>
                <a:lvl1pPr>
                  <a:defRPr sz="1600">
                    <a:solidFill>
                      <a:schemeClr val="tx1"/>
                    </a:solidFill>
                    <a:latin typeface="Calibri" panose="020F0502020204030204" pitchFamily="34" charset="0"/>
                  </a:defRPr>
                </a:lvl1pPr>
                <a:lvl2pPr marL="742950" indent="-285750">
                  <a:buSzPct val="120000"/>
                  <a:buChar char="•"/>
                  <a:defRPr sz="1600">
                    <a:solidFill>
                      <a:schemeClr val="tx1"/>
                    </a:solidFill>
                    <a:latin typeface="Calibri" panose="020F0502020204030204" pitchFamily="34" charset="0"/>
                  </a:defRPr>
                </a:lvl2pPr>
                <a:lvl3pPr marL="1143000" indent="-228600">
                  <a:buChar char="–"/>
                  <a:defRPr sz="1600">
                    <a:solidFill>
                      <a:schemeClr val="tx1"/>
                    </a:solidFill>
                    <a:latin typeface="Calibri" panose="020F0502020204030204" pitchFamily="34" charset="0"/>
                  </a:defRPr>
                </a:lvl3pPr>
                <a:lvl4pPr marL="1600200" indent="-228600">
                  <a:buSzPct val="89000"/>
                  <a:buChar char="•"/>
                  <a:defRPr sz="1600">
                    <a:solidFill>
                      <a:schemeClr val="tx1"/>
                    </a:solidFill>
                    <a:latin typeface="Calibri" panose="020F0502020204030204" pitchFamily="34" charset="0"/>
                  </a:defRPr>
                </a:lvl4pPr>
                <a:lvl5pPr marL="2057400" indent="-228600">
                  <a:buSzPct val="75000"/>
                  <a:buChar char="–"/>
                  <a:defRPr sz="1600">
                    <a:solidFill>
                      <a:schemeClr val="tx1"/>
                    </a:solidFill>
                    <a:latin typeface="Calibri" panose="020F0502020204030204" pitchFamily="34" charset="0"/>
                  </a:defRPr>
                </a:lvl5pPr>
                <a:lvl6pPr marL="2514600" indent="-2286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lgn="ctr" defTabSz="796798">
                  <a:buClr>
                    <a:srgbClr val="009900"/>
                  </a:buClr>
                  <a:buSzPct val="120000"/>
                </a:pPr>
                <a:r>
                  <a:rPr lang="en-US" altLang="ca-ES" sz="900" i="1" dirty="0">
                    <a:solidFill>
                      <a:prstClr val="black"/>
                    </a:solidFill>
                  </a:rPr>
                  <a:t>Aprox. More than 3.000 initiatives in different countries and regions (*)</a:t>
                </a:r>
                <a:endParaRPr lang="en-US" altLang="ca-ES" sz="900" dirty="0">
                  <a:solidFill>
                    <a:prstClr val="black"/>
                  </a:solidFill>
                </a:endParaRPr>
              </a:p>
            </p:txBody>
          </p:sp>
          <p:sp>
            <p:nvSpPr>
              <p:cNvPr id="70" name="Text Box 24"/>
              <p:cNvSpPr txBox="1">
                <a:spLocks noChangeArrowheads="1"/>
              </p:cNvSpPr>
              <p:nvPr/>
            </p:nvSpPr>
            <p:spPr bwMode="blackWhite">
              <a:xfrm>
                <a:off x="6738011" y="5777450"/>
                <a:ext cx="794922" cy="45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dirty="0">
                    <a:solidFill>
                      <a:prstClr val="black"/>
                    </a:solidFill>
                    <a:latin typeface="Helvetica" panose="00000400000000000000" pitchFamily="2" charset="0"/>
                    <a:ea typeface="ヒラギノ角ゴ Pro W3"/>
                    <a:cs typeface="ヒラギノ角ゴ Pro W3"/>
                  </a:rPr>
                  <a:t>2005</a:t>
                </a:r>
              </a:p>
            </p:txBody>
          </p:sp>
          <p:sp>
            <p:nvSpPr>
              <p:cNvPr id="71" name="Text Box 25"/>
              <p:cNvSpPr txBox="1">
                <a:spLocks noChangeArrowheads="1"/>
              </p:cNvSpPr>
              <p:nvPr/>
            </p:nvSpPr>
            <p:spPr bwMode="blackWhite">
              <a:xfrm>
                <a:off x="6539044" y="2582309"/>
                <a:ext cx="1476497" cy="12711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Pakistan</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Kazakhstan</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Poland</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a:t>
                </a:r>
              </a:p>
            </p:txBody>
          </p:sp>
          <p:sp>
            <p:nvSpPr>
              <p:cNvPr id="72" name="Text Box 26"/>
              <p:cNvSpPr txBox="1">
                <a:spLocks noChangeArrowheads="1"/>
              </p:cNvSpPr>
              <p:nvPr/>
            </p:nvSpPr>
            <p:spPr bwMode="blackWhite">
              <a:xfrm>
                <a:off x="7372063" y="5777447"/>
                <a:ext cx="794922" cy="45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dirty="0">
                    <a:solidFill>
                      <a:prstClr val="black"/>
                    </a:solidFill>
                    <a:latin typeface="Helvetica" panose="00000400000000000000" pitchFamily="2" charset="0"/>
                    <a:ea typeface="ヒラギノ角ゴ Pro W3"/>
                    <a:cs typeface="ヒラギノ角ゴ Pro W3"/>
                  </a:rPr>
                  <a:t>2017</a:t>
                </a:r>
              </a:p>
            </p:txBody>
          </p:sp>
          <p:sp>
            <p:nvSpPr>
              <p:cNvPr id="73" name="Text Box 27"/>
              <p:cNvSpPr txBox="1">
                <a:spLocks noChangeArrowheads="1"/>
              </p:cNvSpPr>
              <p:nvPr/>
            </p:nvSpPr>
            <p:spPr bwMode="blackWhite">
              <a:xfrm>
                <a:off x="3009251" y="6193304"/>
                <a:ext cx="5155955" cy="42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287" tIns="46644" rIns="93287" bIns="46644">
                <a:spAutoFit/>
              </a:bodyPr>
              <a:lstStyle>
                <a:lvl1pPr defTabSz="933450">
                  <a:defRPr sz="1600">
                    <a:solidFill>
                      <a:schemeClr val="tx1"/>
                    </a:solidFill>
                    <a:latin typeface="Calibri" panose="020F0502020204030204" pitchFamily="34" charset="0"/>
                  </a:defRPr>
                </a:lvl1pPr>
                <a:lvl2pPr marL="742950" indent="-285750" defTabSz="933450">
                  <a:buSzPct val="120000"/>
                  <a:buChar char="•"/>
                  <a:defRPr sz="1600">
                    <a:solidFill>
                      <a:schemeClr val="tx1"/>
                    </a:solidFill>
                    <a:latin typeface="Calibri" panose="020F0502020204030204" pitchFamily="34" charset="0"/>
                  </a:defRPr>
                </a:lvl2pPr>
                <a:lvl3pPr marL="1143000" indent="-228600" defTabSz="933450">
                  <a:buChar char="–"/>
                  <a:defRPr sz="1600">
                    <a:solidFill>
                      <a:schemeClr val="tx1"/>
                    </a:solidFill>
                    <a:latin typeface="Calibri" panose="020F0502020204030204" pitchFamily="34" charset="0"/>
                  </a:defRPr>
                </a:lvl3pPr>
                <a:lvl4pPr marL="1600200" indent="-228600" defTabSz="933450">
                  <a:buSzPct val="89000"/>
                  <a:buChar char="•"/>
                  <a:defRPr sz="1600">
                    <a:solidFill>
                      <a:schemeClr val="tx1"/>
                    </a:solidFill>
                    <a:latin typeface="Calibri" panose="020F0502020204030204" pitchFamily="34" charset="0"/>
                  </a:defRPr>
                </a:lvl4pPr>
                <a:lvl5pPr marL="2057400" indent="-228600" defTabSz="933450">
                  <a:buSzPct val="75000"/>
                  <a:buChar char="–"/>
                  <a:defRPr sz="1600">
                    <a:solidFill>
                      <a:schemeClr val="tx1"/>
                    </a:solidFill>
                    <a:latin typeface="Calibri" panose="020F0502020204030204" pitchFamily="34" charset="0"/>
                  </a:defRPr>
                </a:lvl5pPr>
                <a:lvl6pPr marL="2514600" indent="-228600" defTabSz="93345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3345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3345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3345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800" i="1" dirty="0">
                    <a:solidFill>
                      <a:prstClr val="black"/>
                    </a:solidFill>
                    <a:latin typeface="Arial" panose="020B0604020202020204" pitchFamily="34" charset="0"/>
                    <a:ea typeface="ヒラギノ角ゴ Pro W3"/>
                    <a:cs typeface="ヒラギノ角ゴ Pro W3"/>
                  </a:rPr>
                  <a:t>(*) Estimation from TCI,European Cluster Observatory 2011</a:t>
                </a:r>
              </a:p>
            </p:txBody>
          </p:sp>
          <p:sp>
            <p:nvSpPr>
              <p:cNvPr id="74" name="Rectangle 73"/>
              <p:cNvSpPr>
                <a:spLocks noChangeArrowheads="1"/>
              </p:cNvSpPr>
              <p:nvPr/>
            </p:nvSpPr>
            <p:spPr bwMode="auto">
              <a:xfrm>
                <a:off x="558729" y="1416444"/>
                <a:ext cx="5298506" cy="59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9991" tIns="46796" rIns="89991" bIns="46796">
                <a:spAutoFit/>
              </a:bodyPr>
              <a:lstStyle>
                <a:lvl1pPr defTabSz="447675">
                  <a:tabLst>
                    <a:tab pos="0" algn="l"/>
                    <a:tab pos="447675" algn="l"/>
                    <a:tab pos="895350" algn="l"/>
                    <a:tab pos="1343025" algn="l"/>
                    <a:tab pos="1790700" algn="l"/>
                    <a:tab pos="2239963" algn="l"/>
                    <a:tab pos="2687638" algn="l"/>
                    <a:tab pos="3135313" algn="l"/>
                    <a:tab pos="3582988" algn="l"/>
                    <a:tab pos="4032250" algn="l"/>
                    <a:tab pos="4479925" algn="l"/>
                    <a:tab pos="4927600" algn="l"/>
                    <a:tab pos="5375275" algn="l"/>
                    <a:tab pos="5824538" algn="l"/>
                    <a:tab pos="6272213" algn="l"/>
                    <a:tab pos="6719888" algn="l"/>
                    <a:tab pos="7167563" algn="l"/>
                    <a:tab pos="7616825" algn="l"/>
                    <a:tab pos="8064500" algn="l"/>
                    <a:tab pos="8512175" algn="l"/>
                    <a:tab pos="8959850" algn="l"/>
                  </a:tabLst>
                  <a:defRPr sz="1600">
                    <a:solidFill>
                      <a:schemeClr val="tx1"/>
                    </a:solidFill>
                    <a:latin typeface="Calibri" panose="020F0502020204030204" pitchFamily="34" charset="0"/>
                  </a:defRPr>
                </a:lvl1pPr>
                <a:lvl2pPr marL="742950" indent="-285750" defTabSz="447675">
                  <a:buSzPct val="120000"/>
                  <a:buChar char="•"/>
                  <a:tabLst>
                    <a:tab pos="0" algn="l"/>
                    <a:tab pos="447675" algn="l"/>
                    <a:tab pos="895350" algn="l"/>
                    <a:tab pos="1343025" algn="l"/>
                    <a:tab pos="1790700" algn="l"/>
                    <a:tab pos="2239963" algn="l"/>
                    <a:tab pos="2687638" algn="l"/>
                    <a:tab pos="3135313" algn="l"/>
                    <a:tab pos="3582988" algn="l"/>
                    <a:tab pos="4032250" algn="l"/>
                    <a:tab pos="4479925" algn="l"/>
                    <a:tab pos="4927600" algn="l"/>
                    <a:tab pos="5375275" algn="l"/>
                    <a:tab pos="5824538" algn="l"/>
                    <a:tab pos="6272213" algn="l"/>
                    <a:tab pos="6719888" algn="l"/>
                    <a:tab pos="7167563" algn="l"/>
                    <a:tab pos="7616825" algn="l"/>
                    <a:tab pos="8064500" algn="l"/>
                    <a:tab pos="8512175" algn="l"/>
                    <a:tab pos="8959850" algn="l"/>
                  </a:tabLst>
                  <a:defRPr sz="1600">
                    <a:solidFill>
                      <a:schemeClr val="tx1"/>
                    </a:solidFill>
                    <a:latin typeface="Calibri" panose="020F0502020204030204" pitchFamily="34" charset="0"/>
                  </a:defRPr>
                </a:lvl2pPr>
                <a:lvl3pPr marL="1143000" indent="-228600" defTabSz="447675">
                  <a:buChar char="–"/>
                  <a:tabLst>
                    <a:tab pos="0" algn="l"/>
                    <a:tab pos="447675" algn="l"/>
                    <a:tab pos="895350" algn="l"/>
                    <a:tab pos="1343025" algn="l"/>
                    <a:tab pos="1790700" algn="l"/>
                    <a:tab pos="2239963" algn="l"/>
                    <a:tab pos="2687638" algn="l"/>
                    <a:tab pos="3135313" algn="l"/>
                    <a:tab pos="3582988" algn="l"/>
                    <a:tab pos="4032250" algn="l"/>
                    <a:tab pos="4479925" algn="l"/>
                    <a:tab pos="4927600" algn="l"/>
                    <a:tab pos="5375275" algn="l"/>
                    <a:tab pos="5824538" algn="l"/>
                    <a:tab pos="6272213" algn="l"/>
                    <a:tab pos="6719888" algn="l"/>
                    <a:tab pos="7167563" algn="l"/>
                    <a:tab pos="7616825" algn="l"/>
                    <a:tab pos="8064500" algn="l"/>
                    <a:tab pos="8512175" algn="l"/>
                    <a:tab pos="8959850" algn="l"/>
                  </a:tabLst>
                  <a:defRPr sz="1600">
                    <a:solidFill>
                      <a:schemeClr val="tx1"/>
                    </a:solidFill>
                    <a:latin typeface="Calibri" panose="020F0502020204030204" pitchFamily="34" charset="0"/>
                  </a:defRPr>
                </a:lvl3pPr>
                <a:lvl4pPr marL="1600200" indent="-228600" defTabSz="447675">
                  <a:buSzPct val="89000"/>
                  <a:buChar char="•"/>
                  <a:tabLst>
                    <a:tab pos="0" algn="l"/>
                    <a:tab pos="447675" algn="l"/>
                    <a:tab pos="895350" algn="l"/>
                    <a:tab pos="1343025" algn="l"/>
                    <a:tab pos="1790700" algn="l"/>
                    <a:tab pos="2239963" algn="l"/>
                    <a:tab pos="2687638" algn="l"/>
                    <a:tab pos="3135313" algn="l"/>
                    <a:tab pos="3582988" algn="l"/>
                    <a:tab pos="4032250" algn="l"/>
                    <a:tab pos="4479925" algn="l"/>
                    <a:tab pos="4927600" algn="l"/>
                    <a:tab pos="5375275" algn="l"/>
                    <a:tab pos="5824538" algn="l"/>
                    <a:tab pos="6272213" algn="l"/>
                    <a:tab pos="6719888" algn="l"/>
                    <a:tab pos="7167563" algn="l"/>
                    <a:tab pos="7616825" algn="l"/>
                    <a:tab pos="8064500" algn="l"/>
                    <a:tab pos="8512175" algn="l"/>
                    <a:tab pos="8959850" algn="l"/>
                  </a:tabLst>
                  <a:defRPr sz="1600">
                    <a:solidFill>
                      <a:schemeClr val="tx1"/>
                    </a:solidFill>
                    <a:latin typeface="Calibri" panose="020F0502020204030204" pitchFamily="34" charset="0"/>
                  </a:defRPr>
                </a:lvl4pPr>
                <a:lvl5pPr marL="2057400" indent="-228600" defTabSz="447675">
                  <a:buSzPct val="75000"/>
                  <a:buChar char="–"/>
                  <a:tabLst>
                    <a:tab pos="0" algn="l"/>
                    <a:tab pos="447675" algn="l"/>
                    <a:tab pos="895350" algn="l"/>
                    <a:tab pos="1343025" algn="l"/>
                    <a:tab pos="1790700" algn="l"/>
                    <a:tab pos="2239963" algn="l"/>
                    <a:tab pos="2687638" algn="l"/>
                    <a:tab pos="3135313" algn="l"/>
                    <a:tab pos="3582988" algn="l"/>
                    <a:tab pos="4032250" algn="l"/>
                    <a:tab pos="4479925" algn="l"/>
                    <a:tab pos="4927600" algn="l"/>
                    <a:tab pos="5375275" algn="l"/>
                    <a:tab pos="5824538" algn="l"/>
                    <a:tab pos="6272213" algn="l"/>
                    <a:tab pos="6719888" algn="l"/>
                    <a:tab pos="7167563" algn="l"/>
                    <a:tab pos="7616825" algn="l"/>
                    <a:tab pos="8064500" algn="l"/>
                    <a:tab pos="8512175" algn="l"/>
                    <a:tab pos="8959850" algn="l"/>
                  </a:tabLst>
                  <a:defRPr sz="1600">
                    <a:solidFill>
                      <a:schemeClr val="tx1"/>
                    </a:solidFill>
                    <a:latin typeface="Calibri" panose="020F0502020204030204" pitchFamily="34" charset="0"/>
                  </a:defRPr>
                </a:lvl5pPr>
                <a:lvl6pPr marL="2514600" indent="-228600" defTabSz="447675" eaLnBrk="0" fontAlgn="base" hangingPunct="0">
                  <a:spcBef>
                    <a:spcPct val="0"/>
                  </a:spcBef>
                  <a:spcAft>
                    <a:spcPct val="0"/>
                  </a:spcAft>
                  <a:buSzPct val="75000"/>
                  <a:buChar char="–"/>
                  <a:tabLst>
                    <a:tab pos="0" algn="l"/>
                    <a:tab pos="447675" algn="l"/>
                    <a:tab pos="895350" algn="l"/>
                    <a:tab pos="1343025" algn="l"/>
                    <a:tab pos="1790700" algn="l"/>
                    <a:tab pos="2239963" algn="l"/>
                    <a:tab pos="2687638" algn="l"/>
                    <a:tab pos="3135313" algn="l"/>
                    <a:tab pos="3582988" algn="l"/>
                    <a:tab pos="4032250" algn="l"/>
                    <a:tab pos="4479925" algn="l"/>
                    <a:tab pos="4927600" algn="l"/>
                    <a:tab pos="5375275" algn="l"/>
                    <a:tab pos="5824538" algn="l"/>
                    <a:tab pos="6272213" algn="l"/>
                    <a:tab pos="6719888" algn="l"/>
                    <a:tab pos="7167563" algn="l"/>
                    <a:tab pos="7616825" algn="l"/>
                    <a:tab pos="8064500" algn="l"/>
                    <a:tab pos="8512175" algn="l"/>
                    <a:tab pos="8959850" algn="l"/>
                  </a:tabLst>
                  <a:defRPr sz="1600">
                    <a:solidFill>
                      <a:schemeClr val="tx1"/>
                    </a:solidFill>
                    <a:latin typeface="Calibri" panose="020F0502020204030204" pitchFamily="34" charset="0"/>
                  </a:defRPr>
                </a:lvl6pPr>
                <a:lvl7pPr marL="2971800" indent="-228600" defTabSz="447675" eaLnBrk="0" fontAlgn="base" hangingPunct="0">
                  <a:spcBef>
                    <a:spcPct val="0"/>
                  </a:spcBef>
                  <a:spcAft>
                    <a:spcPct val="0"/>
                  </a:spcAft>
                  <a:buSzPct val="75000"/>
                  <a:buChar char="–"/>
                  <a:tabLst>
                    <a:tab pos="0" algn="l"/>
                    <a:tab pos="447675" algn="l"/>
                    <a:tab pos="895350" algn="l"/>
                    <a:tab pos="1343025" algn="l"/>
                    <a:tab pos="1790700" algn="l"/>
                    <a:tab pos="2239963" algn="l"/>
                    <a:tab pos="2687638" algn="l"/>
                    <a:tab pos="3135313" algn="l"/>
                    <a:tab pos="3582988" algn="l"/>
                    <a:tab pos="4032250" algn="l"/>
                    <a:tab pos="4479925" algn="l"/>
                    <a:tab pos="4927600" algn="l"/>
                    <a:tab pos="5375275" algn="l"/>
                    <a:tab pos="5824538" algn="l"/>
                    <a:tab pos="6272213" algn="l"/>
                    <a:tab pos="6719888" algn="l"/>
                    <a:tab pos="7167563" algn="l"/>
                    <a:tab pos="7616825" algn="l"/>
                    <a:tab pos="8064500" algn="l"/>
                    <a:tab pos="8512175" algn="l"/>
                    <a:tab pos="8959850" algn="l"/>
                  </a:tabLst>
                  <a:defRPr sz="1600">
                    <a:solidFill>
                      <a:schemeClr val="tx1"/>
                    </a:solidFill>
                    <a:latin typeface="Calibri" panose="020F0502020204030204" pitchFamily="34" charset="0"/>
                  </a:defRPr>
                </a:lvl7pPr>
                <a:lvl8pPr marL="3429000" indent="-228600" defTabSz="447675" eaLnBrk="0" fontAlgn="base" hangingPunct="0">
                  <a:spcBef>
                    <a:spcPct val="0"/>
                  </a:spcBef>
                  <a:spcAft>
                    <a:spcPct val="0"/>
                  </a:spcAft>
                  <a:buSzPct val="75000"/>
                  <a:buChar char="–"/>
                  <a:tabLst>
                    <a:tab pos="0" algn="l"/>
                    <a:tab pos="447675" algn="l"/>
                    <a:tab pos="895350" algn="l"/>
                    <a:tab pos="1343025" algn="l"/>
                    <a:tab pos="1790700" algn="l"/>
                    <a:tab pos="2239963" algn="l"/>
                    <a:tab pos="2687638" algn="l"/>
                    <a:tab pos="3135313" algn="l"/>
                    <a:tab pos="3582988" algn="l"/>
                    <a:tab pos="4032250" algn="l"/>
                    <a:tab pos="4479925" algn="l"/>
                    <a:tab pos="4927600" algn="l"/>
                    <a:tab pos="5375275" algn="l"/>
                    <a:tab pos="5824538" algn="l"/>
                    <a:tab pos="6272213" algn="l"/>
                    <a:tab pos="6719888" algn="l"/>
                    <a:tab pos="7167563" algn="l"/>
                    <a:tab pos="7616825" algn="l"/>
                    <a:tab pos="8064500" algn="l"/>
                    <a:tab pos="8512175" algn="l"/>
                    <a:tab pos="8959850" algn="l"/>
                  </a:tabLst>
                  <a:defRPr sz="1600">
                    <a:solidFill>
                      <a:schemeClr val="tx1"/>
                    </a:solidFill>
                    <a:latin typeface="Calibri" panose="020F0502020204030204" pitchFamily="34" charset="0"/>
                  </a:defRPr>
                </a:lvl8pPr>
                <a:lvl9pPr marL="3886200" indent="-228600" defTabSz="447675" eaLnBrk="0" fontAlgn="base" hangingPunct="0">
                  <a:spcBef>
                    <a:spcPct val="0"/>
                  </a:spcBef>
                  <a:spcAft>
                    <a:spcPct val="0"/>
                  </a:spcAft>
                  <a:buSzPct val="75000"/>
                  <a:buChar char="–"/>
                  <a:tabLst>
                    <a:tab pos="0" algn="l"/>
                    <a:tab pos="447675" algn="l"/>
                    <a:tab pos="895350" algn="l"/>
                    <a:tab pos="1343025" algn="l"/>
                    <a:tab pos="1790700" algn="l"/>
                    <a:tab pos="2239963" algn="l"/>
                    <a:tab pos="2687638" algn="l"/>
                    <a:tab pos="3135313" algn="l"/>
                    <a:tab pos="3582988" algn="l"/>
                    <a:tab pos="4032250" algn="l"/>
                    <a:tab pos="4479925" algn="l"/>
                    <a:tab pos="4927600" algn="l"/>
                    <a:tab pos="5375275" algn="l"/>
                    <a:tab pos="5824538" algn="l"/>
                    <a:tab pos="6272213" algn="l"/>
                    <a:tab pos="6719888" algn="l"/>
                    <a:tab pos="7167563" algn="l"/>
                    <a:tab pos="7616825" algn="l"/>
                    <a:tab pos="8064500" algn="l"/>
                    <a:tab pos="8512175" algn="l"/>
                    <a:tab pos="8959850" algn="l"/>
                  </a:tabLst>
                  <a:defRPr sz="1600">
                    <a:solidFill>
                      <a:schemeClr val="tx1"/>
                    </a:solidFill>
                    <a:latin typeface="Calibri" panose="020F0502020204030204" pitchFamily="34" charset="0"/>
                  </a:defRPr>
                </a:lvl9pPr>
              </a:lstStyle>
              <a:p>
                <a:pPr>
                  <a:spcBef>
                    <a:spcPts val="1089"/>
                  </a:spcBef>
                  <a:buClr>
                    <a:srgbClr val="000000"/>
                  </a:buClr>
                </a:pPr>
                <a:r>
                  <a:rPr lang="en-GB" altLang="ca-ES" sz="1200" dirty="0" smtClean="0">
                    <a:solidFill>
                      <a:srgbClr val="FF0000"/>
                    </a:solidFill>
                    <a:latin typeface="Verdana" panose="020B0604030504040204" pitchFamily="34" charset="0"/>
                    <a:ea typeface="MS PGothic" panose="020B0600070205080204" pitchFamily="34" charset="-128"/>
                  </a:rPr>
                  <a:t>Catalonia: a cluster pioneer</a:t>
                </a:r>
                <a:endParaRPr lang="en-GB" altLang="ca-ES" sz="1200" dirty="0">
                  <a:solidFill>
                    <a:srgbClr val="FF0000"/>
                  </a:solidFill>
                  <a:latin typeface="Verdana" panose="020B0604030504040204" pitchFamily="34" charset="0"/>
                  <a:ea typeface="MS PGothic" panose="020B0600070205080204" pitchFamily="34" charset="-128"/>
                </a:endParaRPr>
              </a:p>
            </p:txBody>
          </p:sp>
          <p:sp>
            <p:nvSpPr>
              <p:cNvPr id="75" name="Text Box 19"/>
              <p:cNvSpPr txBox="1">
                <a:spLocks noChangeArrowheads="1"/>
              </p:cNvSpPr>
              <p:nvPr/>
            </p:nvSpPr>
            <p:spPr bwMode="blackWhite">
              <a:xfrm>
                <a:off x="5437511" y="3511378"/>
                <a:ext cx="1612814" cy="2083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France</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Estonia</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Denmark</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Slovenia</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UK</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Minas Gerais</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a:t>
                </a:r>
              </a:p>
            </p:txBody>
          </p:sp>
          <p:sp>
            <p:nvSpPr>
              <p:cNvPr id="76" name="Text Box 16"/>
              <p:cNvSpPr txBox="1">
                <a:spLocks noChangeArrowheads="1"/>
              </p:cNvSpPr>
              <p:nvPr/>
            </p:nvSpPr>
            <p:spPr bwMode="blackWhite">
              <a:xfrm>
                <a:off x="3689972" y="4470832"/>
                <a:ext cx="1590092" cy="12711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81" tIns="47590" rIns="95181" bIns="47590">
                <a:spAutoFit/>
              </a:bodyPr>
              <a:lstStyle>
                <a:lvl1pPr defTabSz="952500">
                  <a:defRPr sz="1600">
                    <a:solidFill>
                      <a:schemeClr val="tx1"/>
                    </a:solidFill>
                    <a:latin typeface="Calibri" panose="020F0502020204030204" pitchFamily="34" charset="0"/>
                  </a:defRPr>
                </a:lvl1pPr>
                <a:lvl2pPr marL="742950" indent="-285750" defTabSz="952500">
                  <a:buSzPct val="120000"/>
                  <a:buChar char="•"/>
                  <a:defRPr sz="1600">
                    <a:solidFill>
                      <a:schemeClr val="tx1"/>
                    </a:solidFill>
                    <a:latin typeface="Calibri" panose="020F0502020204030204" pitchFamily="34" charset="0"/>
                  </a:defRPr>
                </a:lvl2pPr>
                <a:lvl3pPr marL="1143000" indent="-228600" defTabSz="952500">
                  <a:buChar char="–"/>
                  <a:defRPr sz="1600">
                    <a:solidFill>
                      <a:schemeClr val="tx1"/>
                    </a:solidFill>
                    <a:latin typeface="Calibri" panose="020F0502020204030204" pitchFamily="34" charset="0"/>
                  </a:defRPr>
                </a:lvl3pPr>
                <a:lvl4pPr marL="1600200" indent="-228600" defTabSz="952500">
                  <a:buSzPct val="89000"/>
                  <a:buChar char="•"/>
                  <a:defRPr sz="1600">
                    <a:solidFill>
                      <a:schemeClr val="tx1"/>
                    </a:solidFill>
                    <a:latin typeface="Calibri" panose="020F0502020204030204" pitchFamily="34" charset="0"/>
                  </a:defRPr>
                </a:lvl4pPr>
                <a:lvl5pPr marL="2057400" indent="-228600" defTabSz="952500">
                  <a:buSzPct val="75000"/>
                  <a:buChar char="–"/>
                  <a:defRPr sz="1600">
                    <a:solidFill>
                      <a:schemeClr val="tx1"/>
                    </a:solidFill>
                    <a:latin typeface="Calibri" panose="020F0502020204030204" pitchFamily="34" charset="0"/>
                  </a:defRPr>
                </a:lvl5pPr>
                <a:lvl6pPr marL="25146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6pPr>
                <a:lvl7pPr marL="29718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7pPr>
                <a:lvl8pPr marL="34290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8pPr>
                <a:lvl9pPr marL="3886200" indent="-228600" defTabSz="952500" eaLnBrk="0" fontAlgn="base" hangingPunct="0">
                  <a:spcBef>
                    <a:spcPct val="0"/>
                  </a:spcBef>
                  <a:spcAft>
                    <a:spcPct val="0"/>
                  </a:spcAft>
                  <a:buSzPct val="75000"/>
                  <a:buChar char="–"/>
                  <a:defRPr sz="1600">
                    <a:solidFill>
                      <a:schemeClr val="tx1"/>
                    </a:solidFill>
                    <a:latin typeface="Calibri" panose="020F0502020204030204" pitchFamily="34" charset="0"/>
                  </a:defRPr>
                </a:lvl9pPr>
              </a:lstStyle>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New Zealand</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Costa Rica</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California</a:t>
                </a:r>
              </a:p>
              <a:p>
                <a:pPr>
                  <a:buClr>
                    <a:srgbClr val="009900"/>
                  </a:buClr>
                  <a:buSzPct val="120000"/>
                </a:pPr>
                <a:r>
                  <a:rPr lang="en-US" altLang="ca-ES" sz="900" b="1" i="1" dirty="0">
                    <a:solidFill>
                      <a:srgbClr val="000099"/>
                    </a:solidFill>
                    <a:latin typeface="Helvetica" panose="00000400000000000000" pitchFamily="2" charset="0"/>
                    <a:ea typeface="ヒラギノ角ゴ Pro W3"/>
                    <a:cs typeface="ヒラギノ角ゴ Pro W3"/>
                  </a:rPr>
                  <a:t>....</a:t>
                </a:r>
              </a:p>
            </p:txBody>
          </p:sp>
        </p:grpSp>
      </p:grpSp>
      <p:sp>
        <p:nvSpPr>
          <p:cNvPr id="77" name="QuadreDeText 76"/>
          <p:cNvSpPr txBox="1"/>
          <p:nvPr/>
        </p:nvSpPr>
        <p:spPr>
          <a:xfrm>
            <a:off x="6718002" y="728085"/>
            <a:ext cx="1166366" cy="2988947"/>
          </a:xfrm>
          <a:prstGeom prst="rect">
            <a:avLst/>
          </a:prstGeom>
          <a:noFill/>
        </p:spPr>
        <p:txBody>
          <a:bodyPr wrap="square" lIns="79680" tIns="39840" rIns="79680" bIns="39840" rtlCol="0">
            <a:spAutoFit/>
          </a:bodyPr>
          <a:lstStyle/>
          <a:p>
            <a:pPr defTabSz="796798"/>
            <a:r>
              <a:rPr lang="en-US" sz="1000" dirty="0" smtClean="0">
                <a:solidFill>
                  <a:prstClr val="black"/>
                </a:solidFill>
              </a:rPr>
              <a:t>Water</a:t>
            </a:r>
          </a:p>
          <a:p>
            <a:pPr defTabSz="796798"/>
            <a:r>
              <a:rPr lang="en-US" sz="1000" dirty="0" smtClean="0">
                <a:solidFill>
                  <a:prstClr val="black"/>
                </a:solidFill>
              </a:rPr>
              <a:t>Media</a:t>
            </a:r>
            <a:endParaRPr lang="en-US" sz="1000" dirty="0">
              <a:solidFill>
                <a:prstClr val="black"/>
              </a:solidFill>
            </a:endParaRPr>
          </a:p>
          <a:p>
            <a:pPr defTabSz="796798"/>
            <a:r>
              <a:rPr lang="en-US" sz="1000" dirty="0">
                <a:solidFill>
                  <a:prstClr val="black"/>
                </a:solidFill>
              </a:rPr>
              <a:t>Automotive</a:t>
            </a:r>
          </a:p>
          <a:p>
            <a:pPr defTabSz="796798"/>
            <a:r>
              <a:rPr lang="en-US" sz="1000" dirty="0">
                <a:solidFill>
                  <a:prstClr val="black"/>
                </a:solidFill>
              </a:rPr>
              <a:t>Beauty </a:t>
            </a:r>
          </a:p>
          <a:p>
            <a:pPr defTabSz="796798"/>
            <a:r>
              <a:rPr lang="en-US" sz="1000" dirty="0">
                <a:solidFill>
                  <a:prstClr val="black"/>
                </a:solidFill>
              </a:rPr>
              <a:t>Biomass</a:t>
            </a:r>
          </a:p>
          <a:p>
            <a:pPr defTabSz="796798"/>
            <a:r>
              <a:rPr lang="en-US" sz="1000" dirty="0">
                <a:solidFill>
                  <a:prstClr val="black"/>
                </a:solidFill>
              </a:rPr>
              <a:t>Biotechnology</a:t>
            </a:r>
          </a:p>
          <a:p>
            <a:pPr defTabSz="796798"/>
            <a:r>
              <a:rPr lang="en-US" sz="1000" dirty="0">
                <a:solidFill>
                  <a:prstClr val="black"/>
                </a:solidFill>
              </a:rPr>
              <a:t>Pork meat</a:t>
            </a:r>
          </a:p>
          <a:p>
            <a:pPr defTabSz="796798"/>
            <a:r>
              <a:rPr lang="en-US" sz="1000" dirty="0">
                <a:solidFill>
                  <a:prstClr val="black"/>
                </a:solidFill>
              </a:rPr>
              <a:t>Digital</a:t>
            </a:r>
          </a:p>
          <a:p>
            <a:pPr defTabSz="796798"/>
            <a:r>
              <a:rPr lang="en-US" sz="1000" dirty="0">
                <a:solidFill>
                  <a:prstClr val="black"/>
                </a:solidFill>
              </a:rPr>
              <a:t>Smart Housing</a:t>
            </a:r>
          </a:p>
          <a:p>
            <a:pPr defTabSz="796798"/>
            <a:r>
              <a:rPr lang="en-US" sz="1000" dirty="0">
                <a:solidFill>
                  <a:prstClr val="black"/>
                </a:solidFill>
              </a:rPr>
              <a:t>Energy Efficiency</a:t>
            </a:r>
          </a:p>
          <a:p>
            <a:pPr defTabSz="796798"/>
            <a:r>
              <a:rPr lang="en-US" sz="1000" dirty="0">
                <a:solidFill>
                  <a:prstClr val="black"/>
                </a:solidFill>
              </a:rPr>
              <a:t>Solar Power</a:t>
            </a:r>
          </a:p>
          <a:p>
            <a:pPr defTabSz="796798"/>
            <a:r>
              <a:rPr lang="en-US" sz="1000" dirty="0">
                <a:solidFill>
                  <a:prstClr val="black"/>
                </a:solidFill>
              </a:rPr>
              <a:t>Sports Industry</a:t>
            </a:r>
          </a:p>
          <a:p>
            <a:pPr defTabSz="796798"/>
            <a:r>
              <a:rPr lang="en-US" sz="1000" dirty="0">
                <a:solidFill>
                  <a:prstClr val="black"/>
                </a:solidFill>
              </a:rPr>
              <a:t>Railway</a:t>
            </a:r>
          </a:p>
          <a:p>
            <a:pPr defTabSz="796798"/>
            <a:r>
              <a:rPr lang="en-US" sz="1000" dirty="0">
                <a:solidFill>
                  <a:prstClr val="black"/>
                </a:solidFill>
              </a:rPr>
              <a:t>Foodservice</a:t>
            </a:r>
          </a:p>
          <a:p>
            <a:pPr defTabSz="796798"/>
            <a:r>
              <a:rPr lang="en-US" sz="1000" dirty="0">
                <a:solidFill>
                  <a:prstClr val="black"/>
                </a:solidFill>
              </a:rPr>
              <a:t>Logistics </a:t>
            </a:r>
          </a:p>
          <a:p>
            <a:pPr defTabSz="796798"/>
            <a:r>
              <a:rPr lang="en-US" sz="1000" dirty="0" smtClean="0">
                <a:solidFill>
                  <a:prstClr val="black"/>
                </a:solidFill>
              </a:rPr>
              <a:t>Nautical</a:t>
            </a:r>
          </a:p>
          <a:p>
            <a:pPr defTabSz="796798"/>
            <a:r>
              <a:rPr lang="en-US" sz="1000" dirty="0">
                <a:solidFill>
                  <a:prstClr val="black"/>
                </a:solidFill>
              </a:rPr>
              <a:t>Gourmet </a:t>
            </a:r>
            <a:r>
              <a:rPr lang="en-US" sz="1000" dirty="0" smtClean="0">
                <a:solidFill>
                  <a:prstClr val="black"/>
                </a:solidFill>
              </a:rPr>
              <a:t>Food</a:t>
            </a:r>
          </a:p>
          <a:p>
            <a:pPr defTabSz="796798"/>
            <a:r>
              <a:rPr lang="en-US" sz="1000" dirty="0">
                <a:solidFill>
                  <a:prstClr val="black"/>
                </a:solidFill>
              </a:rPr>
              <a:t>Home Products</a:t>
            </a:r>
          </a:p>
          <a:p>
            <a:pPr defTabSz="796798"/>
            <a:endParaRPr lang="ca-ES" sz="900" dirty="0">
              <a:solidFill>
                <a:prstClr val="black"/>
              </a:solidFill>
            </a:endParaRPr>
          </a:p>
        </p:txBody>
      </p:sp>
      <p:sp>
        <p:nvSpPr>
          <p:cNvPr id="78" name="QuadreDeText 77"/>
          <p:cNvSpPr txBox="1"/>
          <p:nvPr/>
        </p:nvSpPr>
        <p:spPr>
          <a:xfrm>
            <a:off x="8028384" y="353817"/>
            <a:ext cx="917468" cy="3435223"/>
          </a:xfrm>
          <a:prstGeom prst="rect">
            <a:avLst/>
          </a:prstGeom>
          <a:noFill/>
        </p:spPr>
        <p:txBody>
          <a:bodyPr wrap="square" lIns="79680" tIns="39840" rIns="79680" bIns="39840" rtlCol="0">
            <a:spAutoFit/>
          </a:bodyPr>
          <a:lstStyle/>
          <a:p>
            <a:pPr defTabSz="796798"/>
            <a:endParaRPr lang="en-US" sz="900" dirty="0">
              <a:solidFill>
                <a:prstClr val="black"/>
              </a:solidFill>
            </a:endParaRPr>
          </a:p>
          <a:p>
            <a:pPr defTabSz="796798"/>
            <a:endParaRPr lang="en-US" sz="900" dirty="0">
              <a:solidFill>
                <a:prstClr val="black"/>
              </a:solidFill>
            </a:endParaRPr>
          </a:p>
          <a:p>
            <a:pPr defTabSz="796798"/>
            <a:r>
              <a:rPr lang="en-US" sz="1000" dirty="0">
                <a:solidFill>
                  <a:prstClr val="black"/>
                </a:solidFill>
              </a:rPr>
              <a:t>Lighting</a:t>
            </a:r>
          </a:p>
          <a:p>
            <a:pPr defTabSz="796798"/>
            <a:r>
              <a:rPr lang="en-US" sz="1000" dirty="0">
                <a:solidFill>
                  <a:prstClr val="black"/>
                </a:solidFill>
              </a:rPr>
              <a:t>Agricultural Production </a:t>
            </a:r>
          </a:p>
          <a:p>
            <a:pPr defTabSz="796798"/>
            <a:r>
              <a:rPr lang="en-US" sz="1000" dirty="0">
                <a:solidFill>
                  <a:prstClr val="black"/>
                </a:solidFill>
              </a:rPr>
              <a:t>      Means</a:t>
            </a:r>
          </a:p>
          <a:p>
            <a:pPr defTabSz="796798"/>
            <a:r>
              <a:rPr lang="en-US" sz="1000" dirty="0">
                <a:solidFill>
                  <a:prstClr val="black"/>
                </a:solidFill>
              </a:rPr>
              <a:t>Advanced Materials</a:t>
            </a:r>
          </a:p>
          <a:p>
            <a:pPr defTabSz="796798"/>
            <a:r>
              <a:rPr lang="en-US" sz="1000" dirty="0">
                <a:solidFill>
                  <a:prstClr val="black"/>
                </a:solidFill>
              </a:rPr>
              <a:t>Furniture</a:t>
            </a:r>
          </a:p>
          <a:p>
            <a:pPr defTabSz="796798"/>
            <a:r>
              <a:rPr lang="en-US" sz="1000" dirty="0">
                <a:solidFill>
                  <a:prstClr val="black"/>
                </a:solidFill>
              </a:rPr>
              <a:t>Fashion</a:t>
            </a:r>
          </a:p>
          <a:p>
            <a:pPr defTabSz="796798"/>
            <a:r>
              <a:rPr lang="en-US" sz="1000" dirty="0">
                <a:solidFill>
                  <a:prstClr val="black"/>
                </a:solidFill>
              </a:rPr>
              <a:t>Nutrition and Health</a:t>
            </a:r>
          </a:p>
          <a:p>
            <a:pPr defTabSz="796798"/>
            <a:r>
              <a:rPr lang="en-US" sz="1000" dirty="0">
                <a:solidFill>
                  <a:prstClr val="black"/>
                </a:solidFill>
              </a:rPr>
              <a:t>Optics &amp; Photonics</a:t>
            </a:r>
          </a:p>
          <a:p>
            <a:pPr defTabSz="796798"/>
            <a:r>
              <a:rPr lang="en-US" sz="1000" dirty="0">
                <a:solidFill>
                  <a:prstClr val="black"/>
                </a:solidFill>
              </a:rPr>
              <a:t>Packaging</a:t>
            </a:r>
          </a:p>
          <a:p>
            <a:pPr defTabSz="796798"/>
            <a:r>
              <a:rPr lang="en-US" sz="1000" dirty="0">
                <a:solidFill>
                  <a:prstClr val="black"/>
                </a:solidFill>
              </a:rPr>
              <a:t>Kids Related Products</a:t>
            </a:r>
          </a:p>
          <a:p>
            <a:pPr defTabSz="796798"/>
            <a:r>
              <a:rPr lang="en-US" sz="1000" dirty="0">
                <a:solidFill>
                  <a:prstClr val="black"/>
                </a:solidFill>
              </a:rPr>
              <a:t>Mental Health</a:t>
            </a:r>
          </a:p>
          <a:p>
            <a:pPr defTabSz="796798"/>
            <a:r>
              <a:rPr lang="en-US" sz="1000" dirty="0">
                <a:solidFill>
                  <a:prstClr val="black"/>
                </a:solidFill>
              </a:rPr>
              <a:t>Health Technology</a:t>
            </a:r>
          </a:p>
          <a:p>
            <a:pPr defTabSz="796798"/>
            <a:r>
              <a:rPr lang="en-US" sz="1000" dirty="0">
                <a:solidFill>
                  <a:prstClr val="black"/>
                </a:solidFill>
              </a:rPr>
              <a:t>Education ICT</a:t>
            </a:r>
          </a:p>
          <a:p>
            <a:pPr defTabSz="796798"/>
            <a:r>
              <a:rPr lang="en-US" sz="1000" dirty="0">
                <a:solidFill>
                  <a:prstClr val="black"/>
                </a:solidFill>
              </a:rPr>
              <a:t>Wine</a:t>
            </a:r>
            <a:endParaRPr lang="ca-ES" sz="1000" dirty="0">
              <a:solidFill>
                <a:prstClr val="black"/>
              </a:solidFill>
            </a:endParaRPr>
          </a:p>
        </p:txBody>
      </p:sp>
      <p:pic>
        <p:nvPicPr>
          <p:cNvPr id="111" name="Imatge 110"/>
          <p:cNvPicPr>
            <a:picLocks noChangeAspect="1"/>
          </p:cNvPicPr>
          <p:nvPr/>
        </p:nvPicPr>
        <p:blipFill rotWithShape="1">
          <a:blip r:embed="rId6" cstate="print">
            <a:extLst>
              <a:ext uri="{28A0092B-C50C-407E-A947-70E740481C1C}">
                <a14:useLocalDpi xmlns:a14="http://schemas.microsoft.com/office/drawing/2010/main" val="0"/>
              </a:ext>
            </a:extLst>
          </a:blip>
          <a:srcRect t="1" b="18110"/>
          <a:stretch/>
        </p:blipFill>
        <p:spPr>
          <a:xfrm>
            <a:off x="6385903" y="636680"/>
            <a:ext cx="304807" cy="122258"/>
          </a:xfrm>
          <a:prstGeom prst="rect">
            <a:avLst/>
          </a:prstGeom>
        </p:spPr>
      </p:pic>
      <p:pic>
        <p:nvPicPr>
          <p:cNvPr id="112" name="Imatge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5905" y="1345867"/>
            <a:ext cx="304807" cy="164473"/>
          </a:xfrm>
          <a:prstGeom prst="rect">
            <a:avLst/>
          </a:prstGeom>
        </p:spPr>
      </p:pic>
      <p:pic>
        <p:nvPicPr>
          <p:cNvPr id="113" name="Imatge 1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5905" y="2204864"/>
            <a:ext cx="304807" cy="152061"/>
          </a:xfrm>
          <a:prstGeom prst="rect">
            <a:avLst/>
          </a:prstGeom>
        </p:spPr>
      </p:pic>
      <p:pic>
        <p:nvPicPr>
          <p:cNvPr id="116" name="Imatge 115"/>
          <p:cNvPicPr>
            <a:picLocks noChangeAspect="1"/>
          </p:cNvPicPr>
          <p:nvPr/>
        </p:nvPicPr>
        <p:blipFill rotWithShape="1">
          <a:blip r:embed="rId9" cstate="print">
            <a:extLst>
              <a:ext uri="{28A0092B-C50C-407E-A947-70E740481C1C}">
                <a14:useLocalDpi xmlns:a14="http://schemas.microsoft.com/office/drawing/2010/main" val="0"/>
              </a:ext>
            </a:extLst>
          </a:blip>
          <a:srcRect b="30371"/>
          <a:stretch/>
        </p:blipFill>
        <p:spPr>
          <a:xfrm>
            <a:off x="7784539" y="1988840"/>
            <a:ext cx="243845" cy="105657"/>
          </a:xfrm>
          <a:prstGeom prst="rect">
            <a:avLst/>
          </a:prstGeom>
        </p:spPr>
      </p:pic>
      <p:pic>
        <p:nvPicPr>
          <p:cNvPr id="117" name="Imatge 116"/>
          <p:cNvPicPr>
            <a:picLocks noChangeAspect="1"/>
          </p:cNvPicPr>
          <p:nvPr/>
        </p:nvPicPr>
        <p:blipFill rotWithShape="1">
          <a:blip r:embed="rId10" cstate="print">
            <a:extLst>
              <a:ext uri="{28A0092B-C50C-407E-A947-70E740481C1C}">
                <a14:useLocalDpi xmlns:a14="http://schemas.microsoft.com/office/drawing/2010/main" val="0"/>
              </a:ext>
            </a:extLst>
          </a:blip>
          <a:srcRect t="11657" b="23138"/>
          <a:stretch/>
        </p:blipFill>
        <p:spPr>
          <a:xfrm>
            <a:off x="7723577" y="620688"/>
            <a:ext cx="304807" cy="213904"/>
          </a:xfrm>
          <a:prstGeom prst="rect">
            <a:avLst/>
          </a:prstGeom>
        </p:spPr>
      </p:pic>
      <p:pic>
        <p:nvPicPr>
          <p:cNvPr id="118" name="Imatge 117"/>
          <p:cNvPicPr>
            <a:picLocks noChangeAspect="1"/>
          </p:cNvPicPr>
          <p:nvPr/>
        </p:nvPicPr>
        <p:blipFill rotWithShape="1">
          <a:blip r:embed="rId11" cstate="print">
            <a:extLst>
              <a:ext uri="{28A0092B-C50C-407E-A947-70E740481C1C}">
                <a14:useLocalDpi xmlns:a14="http://schemas.microsoft.com/office/drawing/2010/main" val="0"/>
              </a:ext>
            </a:extLst>
          </a:blip>
          <a:srcRect l="5391" t="12547" r="6115" b="14885"/>
          <a:stretch/>
        </p:blipFill>
        <p:spPr>
          <a:xfrm>
            <a:off x="7740352" y="2166345"/>
            <a:ext cx="304807" cy="110527"/>
          </a:xfrm>
          <a:prstGeom prst="rect">
            <a:avLst/>
          </a:prstGeom>
        </p:spPr>
      </p:pic>
      <p:pic>
        <p:nvPicPr>
          <p:cNvPr id="119" name="Imatge 1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23577" y="1772816"/>
            <a:ext cx="304807" cy="176789"/>
          </a:xfrm>
          <a:prstGeom prst="rect">
            <a:avLst/>
          </a:prstGeom>
        </p:spPr>
      </p:pic>
      <p:pic>
        <p:nvPicPr>
          <p:cNvPr id="121" name="Imatge 1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49117" y="2924944"/>
            <a:ext cx="304807" cy="100196"/>
          </a:xfrm>
          <a:prstGeom prst="rect">
            <a:avLst/>
          </a:prstGeom>
        </p:spPr>
      </p:pic>
      <p:pic>
        <p:nvPicPr>
          <p:cNvPr id="122" name="Imatge 1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85905" y="1548308"/>
            <a:ext cx="304807" cy="74975"/>
          </a:xfrm>
          <a:prstGeom prst="rect">
            <a:avLst/>
          </a:prstGeom>
        </p:spPr>
      </p:pic>
      <p:pic>
        <p:nvPicPr>
          <p:cNvPr id="123" name="Imatge 1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23577" y="3068960"/>
            <a:ext cx="304807" cy="64458"/>
          </a:xfrm>
          <a:prstGeom prst="rect">
            <a:avLst/>
          </a:prstGeom>
        </p:spPr>
      </p:pic>
      <p:pic>
        <p:nvPicPr>
          <p:cNvPr id="124" name="Imatge 123"/>
          <p:cNvPicPr>
            <a:picLocks noChangeAspect="1"/>
          </p:cNvPicPr>
          <p:nvPr/>
        </p:nvPicPr>
        <p:blipFill rotWithShape="1">
          <a:blip r:embed="rId16" cstate="print">
            <a:extLst>
              <a:ext uri="{28A0092B-C50C-407E-A947-70E740481C1C}">
                <a14:useLocalDpi xmlns:a14="http://schemas.microsoft.com/office/drawing/2010/main" val="0"/>
              </a:ext>
            </a:extLst>
          </a:blip>
          <a:srcRect t="11530" b="18710"/>
          <a:stretch/>
        </p:blipFill>
        <p:spPr>
          <a:xfrm>
            <a:off x="7706269" y="859701"/>
            <a:ext cx="304807" cy="193035"/>
          </a:xfrm>
          <a:prstGeom prst="rect">
            <a:avLst/>
          </a:prstGeom>
        </p:spPr>
      </p:pic>
      <p:pic>
        <p:nvPicPr>
          <p:cNvPr id="126" name="Imatge 1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40352" y="2308607"/>
            <a:ext cx="304807" cy="112281"/>
          </a:xfrm>
          <a:prstGeom prst="rect">
            <a:avLst/>
          </a:prstGeom>
        </p:spPr>
      </p:pic>
      <p:pic>
        <p:nvPicPr>
          <p:cNvPr id="128" name="Imatge 1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79521" y="1659801"/>
            <a:ext cx="304807" cy="113015"/>
          </a:xfrm>
          <a:prstGeom prst="rect">
            <a:avLst/>
          </a:prstGeom>
        </p:spPr>
      </p:pic>
      <p:pic>
        <p:nvPicPr>
          <p:cNvPr id="130" name="Imatge 1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85904" y="3068960"/>
            <a:ext cx="304807" cy="204072"/>
          </a:xfrm>
          <a:prstGeom prst="rect">
            <a:avLst/>
          </a:prstGeom>
        </p:spPr>
      </p:pic>
      <p:pic>
        <p:nvPicPr>
          <p:cNvPr id="131" name="Imatge 130"/>
          <p:cNvPicPr>
            <a:picLocks noChangeAspect="1"/>
          </p:cNvPicPr>
          <p:nvPr/>
        </p:nvPicPr>
        <p:blipFill rotWithShape="1">
          <a:blip r:embed="rId20" cstate="print">
            <a:extLst>
              <a:ext uri="{28A0092B-C50C-407E-A947-70E740481C1C}">
                <a14:useLocalDpi xmlns:a14="http://schemas.microsoft.com/office/drawing/2010/main" val="0"/>
              </a:ext>
            </a:extLst>
          </a:blip>
          <a:srcRect l="6236" t="19738" r="8046" b="17217"/>
          <a:stretch/>
        </p:blipFill>
        <p:spPr>
          <a:xfrm>
            <a:off x="7723577" y="3212976"/>
            <a:ext cx="304807" cy="82439"/>
          </a:xfrm>
          <a:prstGeom prst="rect">
            <a:avLst/>
          </a:prstGeom>
        </p:spPr>
      </p:pic>
      <p:pic>
        <p:nvPicPr>
          <p:cNvPr id="132" name="Imatge 131"/>
          <p:cNvPicPr>
            <a:picLocks noChangeAspect="1"/>
          </p:cNvPicPr>
          <p:nvPr/>
        </p:nvPicPr>
        <p:blipFill rotWithShape="1">
          <a:blip r:embed="rId21" cstate="print">
            <a:extLst>
              <a:ext uri="{28A0092B-C50C-407E-A947-70E740481C1C}">
                <a14:useLocalDpi xmlns:a14="http://schemas.microsoft.com/office/drawing/2010/main" val="0"/>
              </a:ext>
            </a:extLst>
          </a:blip>
          <a:srcRect l="9175" t="4571" r="9167" b="8202"/>
          <a:stretch/>
        </p:blipFill>
        <p:spPr>
          <a:xfrm>
            <a:off x="7773492" y="2780928"/>
            <a:ext cx="182884" cy="177465"/>
          </a:xfrm>
          <a:prstGeom prst="rect">
            <a:avLst/>
          </a:prstGeom>
        </p:spPr>
      </p:pic>
      <p:pic>
        <p:nvPicPr>
          <p:cNvPr id="133" name="Imatge 13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23577" y="3356992"/>
            <a:ext cx="304807" cy="106688"/>
          </a:xfrm>
          <a:prstGeom prst="rect">
            <a:avLst/>
          </a:prstGeom>
        </p:spPr>
      </p:pic>
      <p:grpSp>
        <p:nvGrpSpPr>
          <p:cNvPr id="134" name="Agrupa 133"/>
          <p:cNvGrpSpPr/>
          <p:nvPr/>
        </p:nvGrpSpPr>
        <p:grpSpPr>
          <a:xfrm>
            <a:off x="7730061" y="1268760"/>
            <a:ext cx="257226" cy="159344"/>
            <a:chOff x="6972642" y="6242590"/>
            <a:chExt cx="882021" cy="509938"/>
          </a:xfrm>
        </p:grpSpPr>
        <p:pic>
          <p:nvPicPr>
            <p:cNvPr id="135" name="Imatge 134"/>
            <p:cNvPicPr>
              <a:picLocks noChangeAspect="1"/>
            </p:cNvPicPr>
            <p:nvPr/>
          </p:nvPicPr>
          <p:blipFill rotWithShape="1">
            <a:blip r:embed="rId23" cstate="print">
              <a:extLst>
                <a:ext uri="{28A0092B-C50C-407E-A947-70E740481C1C}">
                  <a14:useLocalDpi xmlns:a14="http://schemas.microsoft.com/office/drawing/2010/main" val="0"/>
                </a:ext>
              </a:extLst>
            </a:blip>
            <a:srcRect l="32680" b="-15781"/>
            <a:stretch/>
          </p:blipFill>
          <p:spPr>
            <a:xfrm>
              <a:off x="6972642" y="6487064"/>
              <a:ext cx="882021" cy="265464"/>
            </a:xfrm>
            <a:prstGeom prst="rect">
              <a:avLst/>
            </a:prstGeom>
          </p:spPr>
        </p:pic>
        <p:pic>
          <p:nvPicPr>
            <p:cNvPr id="136" name="Imatge 135"/>
            <p:cNvPicPr>
              <a:picLocks noChangeAspect="1"/>
            </p:cNvPicPr>
            <p:nvPr/>
          </p:nvPicPr>
          <p:blipFill rotWithShape="1">
            <a:blip r:embed="rId24" cstate="print">
              <a:extLst>
                <a:ext uri="{28A0092B-C50C-407E-A947-70E740481C1C}">
                  <a14:useLocalDpi xmlns:a14="http://schemas.microsoft.com/office/drawing/2010/main" val="0"/>
                </a:ext>
              </a:extLst>
            </a:blip>
            <a:srcRect r="72012" b="-6626"/>
            <a:stretch/>
          </p:blipFill>
          <p:spPr>
            <a:xfrm>
              <a:off x="7230309" y="6242590"/>
              <a:ext cx="366688" cy="244474"/>
            </a:xfrm>
            <a:prstGeom prst="rect">
              <a:avLst/>
            </a:prstGeom>
          </p:spPr>
        </p:pic>
      </p:grpSp>
      <p:pic>
        <p:nvPicPr>
          <p:cNvPr id="138" name="Imatge 13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784539" y="2538003"/>
            <a:ext cx="243845" cy="170917"/>
          </a:xfrm>
          <a:prstGeom prst="rect">
            <a:avLst/>
          </a:prstGeom>
        </p:spPr>
      </p:pic>
      <p:pic>
        <p:nvPicPr>
          <p:cNvPr id="139" name="Imatge 138"/>
          <p:cNvPicPr>
            <a:picLocks noChangeAspect="1"/>
          </p:cNvPicPr>
          <p:nvPr/>
        </p:nvPicPr>
        <p:blipFill rotWithShape="1">
          <a:blip r:embed="rId26" cstate="print">
            <a:extLst>
              <a:ext uri="{28A0092B-C50C-407E-A947-70E740481C1C}">
                <a14:useLocalDpi xmlns:a14="http://schemas.microsoft.com/office/drawing/2010/main" val="0"/>
              </a:ext>
            </a:extLst>
          </a:blip>
          <a:srcRect t="20220" r="18278" b="10640"/>
          <a:stretch/>
        </p:blipFill>
        <p:spPr>
          <a:xfrm>
            <a:off x="7706270" y="1052736"/>
            <a:ext cx="304807" cy="237336"/>
          </a:xfrm>
          <a:prstGeom prst="rect">
            <a:avLst/>
          </a:prstGeom>
        </p:spPr>
      </p:pic>
      <p:pic>
        <p:nvPicPr>
          <p:cNvPr id="140" name="Imatge 139"/>
          <p:cNvPicPr>
            <a:picLocks noChangeAspect="1"/>
          </p:cNvPicPr>
          <p:nvPr/>
        </p:nvPicPr>
        <p:blipFill rotWithShape="1">
          <a:blip r:embed="rId27" cstate="print">
            <a:extLst>
              <a:ext uri="{28A0092B-C50C-407E-A947-70E740481C1C}">
                <a14:useLocalDpi xmlns:a14="http://schemas.microsoft.com/office/drawing/2010/main" val="0"/>
              </a:ext>
            </a:extLst>
          </a:blip>
          <a:srcRect l="2708" r="3883" b="3287"/>
          <a:stretch/>
        </p:blipFill>
        <p:spPr>
          <a:xfrm>
            <a:off x="6385905" y="1916832"/>
            <a:ext cx="243845" cy="172550"/>
          </a:xfrm>
          <a:prstGeom prst="rect">
            <a:avLst/>
          </a:prstGeom>
        </p:spPr>
      </p:pic>
      <p:pic>
        <p:nvPicPr>
          <p:cNvPr id="141" name="Imatge 140"/>
          <p:cNvPicPr>
            <a:picLocks noChangeAspect="1"/>
          </p:cNvPicPr>
          <p:nvPr/>
        </p:nvPicPr>
        <p:blipFill rotWithShape="1">
          <a:blip r:embed="rId28" cstate="print">
            <a:extLst>
              <a:ext uri="{28A0092B-C50C-407E-A947-70E740481C1C}">
                <a14:useLocalDpi xmlns:a14="http://schemas.microsoft.com/office/drawing/2010/main" val="0"/>
              </a:ext>
            </a:extLst>
          </a:blip>
          <a:srcRect l="5595" t="10387" r="3701" b="14621"/>
          <a:stretch/>
        </p:blipFill>
        <p:spPr>
          <a:xfrm>
            <a:off x="6466638" y="1679617"/>
            <a:ext cx="182884" cy="181593"/>
          </a:xfrm>
          <a:prstGeom prst="rect">
            <a:avLst/>
          </a:prstGeom>
        </p:spPr>
      </p:pic>
      <p:pic>
        <p:nvPicPr>
          <p:cNvPr id="142" name="Imatge 141"/>
          <p:cNvPicPr>
            <a:picLocks noChangeAspect="1"/>
          </p:cNvPicPr>
          <p:nvPr/>
        </p:nvPicPr>
        <p:blipFill rotWithShape="1">
          <a:blip r:embed="rId29" cstate="print">
            <a:extLst>
              <a:ext uri="{28A0092B-C50C-407E-A947-70E740481C1C}">
                <a14:useLocalDpi xmlns:a14="http://schemas.microsoft.com/office/drawing/2010/main" val="0"/>
              </a:ext>
            </a:extLst>
          </a:blip>
          <a:srcRect l="2988" t="13589" r="2235" b="37942"/>
          <a:stretch/>
        </p:blipFill>
        <p:spPr>
          <a:xfrm>
            <a:off x="6344378" y="956218"/>
            <a:ext cx="304807" cy="118246"/>
          </a:xfrm>
          <a:prstGeom prst="rect">
            <a:avLst/>
          </a:prstGeom>
        </p:spPr>
      </p:pic>
      <p:pic>
        <p:nvPicPr>
          <p:cNvPr id="143" name="Imatge 142"/>
          <p:cNvPicPr>
            <a:picLocks noChangeAspect="1"/>
          </p:cNvPicPr>
          <p:nvPr/>
        </p:nvPicPr>
        <p:blipFill rotWithShape="1">
          <a:blip r:embed="rId30" cstate="print">
            <a:extLst>
              <a:ext uri="{28A0092B-C50C-407E-A947-70E740481C1C}">
                <a14:useLocalDpi xmlns:a14="http://schemas.microsoft.com/office/drawing/2010/main" val="0"/>
              </a:ext>
            </a:extLst>
          </a:blip>
          <a:srcRect l="1264" t="-12825" r="-1264" b="12825"/>
          <a:stretch/>
        </p:blipFill>
        <p:spPr>
          <a:xfrm>
            <a:off x="6385901" y="1052736"/>
            <a:ext cx="304807" cy="225261"/>
          </a:xfrm>
          <a:prstGeom prst="rect">
            <a:avLst/>
          </a:prstGeom>
        </p:spPr>
      </p:pic>
      <p:pic>
        <p:nvPicPr>
          <p:cNvPr id="144" name="Imatge 143"/>
          <p:cNvPicPr>
            <a:picLocks noChangeAspect="1"/>
          </p:cNvPicPr>
          <p:nvPr/>
        </p:nvPicPr>
        <p:blipFill rotWithShape="1">
          <a:blip r:embed="rId31" cstate="print">
            <a:extLst>
              <a:ext uri="{28A0092B-C50C-407E-A947-70E740481C1C}">
                <a14:useLocalDpi xmlns:a14="http://schemas.microsoft.com/office/drawing/2010/main" val="0"/>
              </a:ext>
            </a:extLst>
          </a:blip>
          <a:srcRect l="9868" r="8844" b="6076"/>
          <a:stretch/>
        </p:blipFill>
        <p:spPr>
          <a:xfrm>
            <a:off x="6409274" y="2420888"/>
            <a:ext cx="258068" cy="193973"/>
          </a:xfrm>
          <a:prstGeom prst="rect">
            <a:avLst/>
          </a:prstGeom>
        </p:spPr>
      </p:pic>
      <p:sp>
        <p:nvSpPr>
          <p:cNvPr id="2" name="Rectangle 1"/>
          <p:cNvSpPr/>
          <p:nvPr/>
        </p:nvSpPr>
        <p:spPr>
          <a:xfrm>
            <a:off x="6206541" y="623744"/>
            <a:ext cx="2726990" cy="360335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9680" tIns="39840" rIns="79680" bIns="39840" rtlCol="0" anchor="ctr"/>
          <a:lstStyle/>
          <a:p>
            <a:pPr algn="ctr" defTabSz="796798"/>
            <a:endParaRPr lang="ca-ES">
              <a:solidFill>
                <a:prstClr val="white"/>
              </a:solidFill>
            </a:endParaRPr>
          </a:p>
        </p:txBody>
      </p:sp>
      <p:pic>
        <p:nvPicPr>
          <p:cNvPr id="3" name="Imatge 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6050" y="6614439"/>
            <a:ext cx="1407284" cy="231082"/>
          </a:xfrm>
          <a:prstGeom prst="rect">
            <a:avLst/>
          </a:prstGeom>
        </p:spPr>
      </p:pic>
      <p:pic>
        <p:nvPicPr>
          <p:cNvPr id="91" name="Imagen 90"/>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282923" y="755405"/>
            <a:ext cx="510765" cy="158374"/>
          </a:xfrm>
          <a:prstGeom prst="rect">
            <a:avLst/>
          </a:prstGeom>
          <a:noFill/>
        </p:spPr>
      </p:pic>
      <p:pic>
        <p:nvPicPr>
          <p:cNvPr id="93" name="Imagen 92"/>
          <p:cNvPicPr/>
          <p:nvPr/>
        </p:nvPicPr>
        <p:blipFill rotWithShape="1">
          <a:blip r:embed="rId34" cstate="print">
            <a:extLst>
              <a:ext uri="{28A0092B-C50C-407E-A947-70E740481C1C}">
                <a14:useLocalDpi xmlns:a14="http://schemas.microsoft.com/office/drawing/2010/main" val="0"/>
              </a:ext>
            </a:extLst>
          </a:blip>
          <a:srcRect t="24248" b="18026"/>
          <a:stretch/>
        </p:blipFill>
        <p:spPr bwMode="auto">
          <a:xfrm>
            <a:off x="6255627" y="2708920"/>
            <a:ext cx="455877" cy="91703"/>
          </a:xfrm>
          <a:prstGeom prst="rect">
            <a:avLst/>
          </a:prstGeom>
          <a:ln>
            <a:noFill/>
          </a:ln>
          <a:extLst>
            <a:ext uri="{53640926-AAD7-44D8-BBD7-CCE9431645EC}">
              <a14:shadowObscured xmlns:a14="http://schemas.microsoft.com/office/drawing/2010/main"/>
            </a:ext>
          </a:extLst>
        </p:spPr>
      </p:pic>
      <p:pic>
        <p:nvPicPr>
          <p:cNvPr id="94" name="Imagen 93"/>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385905" y="3356992"/>
            <a:ext cx="338666" cy="215031"/>
          </a:xfrm>
          <a:prstGeom prst="rect">
            <a:avLst/>
          </a:prstGeom>
          <a:noFill/>
        </p:spPr>
      </p:pic>
      <p:pic>
        <p:nvPicPr>
          <p:cNvPr id="95" name="Imagen 94"/>
          <p:cNvPicPr/>
          <p:nvPr/>
        </p:nvPicPr>
        <p:blipFill>
          <a:blip r:embed="rId36" cstate="print">
            <a:extLst>
              <a:ext uri="{28A0092B-C50C-407E-A947-70E740481C1C}">
                <a14:useLocalDpi xmlns:a14="http://schemas.microsoft.com/office/drawing/2010/main" val="0"/>
              </a:ext>
            </a:extLst>
          </a:blip>
          <a:stretch>
            <a:fillRect/>
          </a:stretch>
        </p:blipFill>
        <p:spPr>
          <a:xfrm>
            <a:off x="7777396" y="1484784"/>
            <a:ext cx="162558" cy="186518"/>
          </a:xfrm>
          <a:prstGeom prst="rect">
            <a:avLst/>
          </a:prstGeom>
        </p:spPr>
      </p:pic>
      <p:sp>
        <p:nvSpPr>
          <p:cNvPr id="99" name="2 Marcador de contenido"/>
          <p:cNvSpPr txBox="1">
            <a:spLocks/>
          </p:cNvSpPr>
          <p:nvPr/>
        </p:nvSpPr>
        <p:spPr>
          <a:xfrm>
            <a:off x="38129" y="496426"/>
            <a:ext cx="6253653" cy="4040768"/>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50000"/>
              </a:spcBef>
              <a:buFont typeface="Arial" panose="020B0604020202020204" pitchFamily="34" charset="0"/>
              <a:buNone/>
              <a:defRPr/>
            </a:pPr>
            <a:r>
              <a:rPr lang="en-US" sz="4200" b="1" kern="0" dirty="0" smtClean="0">
                <a:solidFill>
                  <a:srgbClr val="C00000"/>
                </a:solidFill>
                <a:cs typeface="Times New Roman" pitchFamily="18" charset="0"/>
              </a:rPr>
              <a:t>Population: 7,539,618</a:t>
            </a:r>
          </a:p>
          <a:p>
            <a:pPr marL="0" indent="0">
              <a:spcBef>
                <a:spcPct val="50000"/>
              </a:spcBef>
              <a:buFont typeface="Arial" panose="020B0604020202020204" pitchFamily="34" charset="0"/>
              <a:buNone/>
              <a:defRPr/>
            </a:pPr>
            <a:r>
              <a:rPr lang="en-US" sz="3600" kern="0" dirty="0" smtClean="0">
                <a:solidFill>
                  <a:srgbClr val="000000"/>
                </a:solidFill>
                <a:cs typeface="Times New Roman" pitchFamily="18" charset="0"/>
              </a:rPr>
              <a:t>16% of the Spanish population, similar to the population of </a:t>
            </a:r>
            <a:r>
              <a:rPr lang="en-US" sz="3600" kern="0" dirty="0" smtClean="0">
                <a:solidFill>
                  <a:prstClr val="black"/>
                </a:solidFill>
                <a:cs typeface="Times New Roman" pitchFamily="18" charset="0"/>
              </a:rPr>
              <a:t>Switzerland</a:t>
            </a:r>
          </a:p>
          <a:p>
            <a:pPr marL="0" indent="0">
              <a:spcBef>
                <a:spcPct val="50000"/>
              </a:spcBef>
              <a:buFont typeface="Arial" panose="020B0604020202020204" pitchFamily="34" charset="0"/>
              <a:buNone/>
              <a:defRPr/>
            </a:pPr>
            <a:r>
              <a:rPr lang="en-US" sz="4200" b="1" kern="0" dirty="0" smtClean="0">
                <a:solidFill>
                  <a:srgbClr val="C00000"/>
                </a:solidFill>
                <a:cs typeface="Times New Roman" pitchFamily="18" charset="0"/>
              </a:rPr>
              <a:t>Area</a:t>
            </a:r>
            <a:r>
              <a:rPr lang="en-US" sz="4200" b="1" kern="0" dirty="0" smtClean="0">
                <a:solidFill>
                  <a:srgbClr val="C00000"/>
                </a:solidFill>
                <a:cs typeface="Times New Roman" pitchFamily="18" charset="0"/>
              </a:rPr>
              <a:t>: 32,106 km2</a:t>
            </a:r>
          </a:p>
          <a:p>
            <a:pPr marL="0" indent="0">
              <a:spcBef>
                <a:spcPct val="50000"/>
              </a:spcBef>
              <a:buFont typeface="Arial" panose="020B0604020202020204" pitchFamily="34" charset="0"/>
              <a:buNone/>
              <a:defRPr/>
            </a:pPr>
            <a:r>
              <a:rPr lang="en-US" sz="4200" b="1" kern="0" dirty="0" smtClean="0">
                <a:solidFill>
                  <a:srgbClr val="C00000"/>
                </a:solidFill>
                <a:cs typeface="Times New Roman" pitchFamily="18" charset="0"/>
              </a:rPr>
              <a:t>GDP</a:t>
            </a:r>
            <a:r>
              <a:rPr lang="en-US" sz="4200" b="1" kern="0" dirty="0" smtClean="0">
                <a:solidFill>
                  <a:srgbClr val="C00000"/>
                </a:solidFill>
                <a:cs typeface="Times New Roman" pitchFamily="18" charset="0"/>
              </a:rPr>
              <a:t>: € </a:t>
            </a:r>
            <a:r>
              <a:rPr lang="en-US" sz="4200" b="1" kern="0" dirty="0" smtClean="0">
                <a:solidFill>
                  <a:srgbClr val="C00000"/>
                </a:solidFill>
                <a:cs typeface="Times New Roman" pitchFamily="18" charset="0"/>
              </a:rPr>
              <a:t>223 </a:t>
            </a:r>
            <a:r>
              <a:rPr lang="ca-ES" sz="4200" b="1" kern="0" dirty="0" err="1" smtClean="0">
                <a:solidFill>
                  <a:srgbClr val="C00000"/>
                </a:solidFill>
                <a:cs typeface="Times New Roman" pitchFamily="18" charset="0"/>
              </a:rPr>
              <a:t>bn</a:t>
            </a:r>
            <a:r>
              <a:rPr lang="ca-ES" sz="4200" b="1" kern="0" dirty="0" smtClean="0">
                <a:solidFill>
                  <a:srgbClr val="C00000"/>
                </a:solidFill>
                <a:cs typeface="Times New Roman" pitchFamily="18" charset="0"/>
              </a:rPr>
              <a:t> </a:t>
            </a:r>
            <a:endParaRPr lang="ca-ES" b="1" kern="0" dirty="0" smtClean="0">
              <a:solidFill>
                <a:srgbClr val="C00000"/>
              </a:solidFill>
              <a:cs typeface="Times New Roman" pitchFamily="18" charset="0"/>
            </a:endParaRPr>
          </a:p>
          <a:p>
            <a:pPr marL="0" indent="0">
              <a:spcBef>
                <a:spcPct val="50000"/>
              </a:spcBef>
              <a:buFont typeface="Arial" panose="020B0604020202020204" pitchFamily="34" charset="0"/>
              <a:buNone/>
              <a:defRPr/>
            </a:pPr>
            <a:r>
              <a:rPr lang="en-US" sz="3600" kern="0" dirty="0" smtClean="0">
                <a:solidFill>
                  <a:srgbClr val="000000"/>
                </a:solidFill>
                <a:cs typeface="Times New Roman" pitchFamily="18" charset="0"/>
              </a:rPr>
              <a:t>20% of Spanish </a:t>
            </a:r>
            <a:r>
              <a:rPr lang="en-US" sz="3600" kern="0" dirty="0" smtClean="0">
                <a:solidFill>
                  <a:srgbClr val="000000"/>
                </a:solidFill>
                <a:cs typeface="Times New Roman" pitchFamily="18" charset="0"/>
              </a:rPr>
              <a:t>GDP</a:t>
            </a:r>
            <a:endParaRPr lang="en-US" sz="4200" b="1" kern="0" dirty="0" smtClean="0">
              <a:solidFill>
                <a:srgbClr val="C00000"/>
              </a:solidFill>
              <a:cs typeface="Times New Roman" pitchFamily="18" charset="0"/>
            </a:endParaRPr>
          </a:p>
          <a:p>
            <a:pPr marL="0" indent="0">
              <a:buFont typeface="Arial" panose="020B0604020202020204" pitchFamily="34" charset="0"/>
              <a:buNone/>
              <a:defRPr/>
            </a:pPr>
            <a:endParaRPr lang="en-US" sz="4200" b="1" kern="0" dirty="0" smtClean="0">
              <a:solidFill>
                <a:srgbClr val="C00000"/>
              </a:solidFill>
              <a:cs typeface="Times New Roman" pitchFamily="18" charset="0"/>
            </a:endParaRPr>
          </a:p>
          <a:p>
            <a:pPr marL="0" indent="0">
              <a:buFont typeface="Arial" panose="020B0604020202020204" pitchFamily="34" charset="0"/>
              <a:buNone/>
              <a:defRPr/>
            </a:pPr>
            <a:r>
              <a:rPr lang="en-US" sz="4200" b="1" kern="0" dirty="0" smtClean="0">
                <a:solidFill>
                  <a:srgbClr val="C00000"/>
                </a:solidFill>
                <a:cs typeface="Times New Roman" pitchFamily="18" charset="0"/>
              </a:rPr>
              <a:t>GDP </a:t>
            </a:r>
            <a:r>
              <a:rPr lang="en-US" sz="4200" b="1" kern="0" dirty="0" smtClean="0">
                <a:solidFill>
                  <a:srgbClr val="C00000"/>
                </a:solidFill>
                <a:cs typeface="Times New Roman" pitchFamily="18" charset="0"/>
              </a:rPr>
              <a:t>per capita :  € </a:t>
            </a:r>
            <a:r>
              <a:rPr lang="en-US" sz="4200" b="1" kern="0" dirty="0" smtClean="0">
                <a:solidFill>
                  <a:srgbClr val="C00000"/>
                </a:solidFill>
                <a:cs typeface="Times New Roman" pitchFamily="18" charset="0"/>
              </a:rPr>
              <a:t>28,997 </a:t>
            </a:r>
            <a:r>
              <a:rPr lang="en-US" b="1" kern="0" dirty="0" smtClean="0">
                <a:solidFill>
                  <a:srgbClr val="000000"/>
                </a:solidFill>
                <a:cs typeface="Times New Roman" pitchFamily="18" charset="0"/>
              </a:rPr>
              <a:t/>
            </a:r>
            <a:br>
              <a:rPr lang="en-US" b="1" kern="0" dirty="0" smtClean="0">
                <a:solidFill>
                  <a:srgbClr val="000000"/>
                </a:solidFill>
                <a:cs typeface="Times New Roman" pitchFamily="18" charset="0"/>
              </a:rPr>
            </a:br>
            <a:r>
              <a:rPr lang="en-US" sz="3600" b="1" kern="0" dirty="0" smtClean="0">
                <a:solidFill>
                  <a:srgbClr val="000000"/>
                </a:solidFill>
                <a:cs typeface="Times New Roman" pitchFamily="18" charset="0"/>
              </a:rPr>
              <a:t/>
            </a:r>
            <a:br>
              <a:rPr lang="en-US" sz="3600" b="1" kern="0" dirty="0" smtClean="0">
                <a:solidFill>
                  <a:srgbClr val="000000"/>
                </a:solidFill>
                <a:cs typeface="Times New Roman" pitchFamily="18" charset="0"/>
              </a:rPr>
            </a:br>
            <a:endParaRPr lang="ca-ES" dirty="0"/>
          </a:p>
        </p:txBody>
      </p:sp>
      <p:graphicFrame>
        <p:nvGraphicFramePr>
          <p:cNvPr id="103" name="102 Diagrama"/>
          <p:cNvGraphicFramePr/>
          <p:nvPr>
            <p:extLst>
              <p:ext uri="{D42A27DB-BD31-4B8C-83A1-F6EECF244321}">
                <p14:modId xmlns:p14="http://schemas.microsoft.com/office/powerpoint/2010/main" val="1045961017"/>
              </p:ext>
            </p:extLst>
          </p:nvPr>
        </p:nvGraphicFramePr>
        <p:xfrm>
          <a:off x="5782539" y="4077314"/>
          <a:ext cx="3037292" cy="2529784"/>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pic>
        <p:nvPicPr>
          <p:cNvPr id="104" name="Imatge 80"/>
          <p:cNvPicPr>
            <a:picLocks noChangeAspect="1"/>
          </p:cNvPicPr>
          <p:nvPr/>
        </p:nvPicPr>
        <p:blipFill>
          <a:blip r:embed="rId42" cstate="print">
            <a:extLst>
              <a:ext uri="{BEBA8EAE-BF5A-486C-A8C5-ECC9F3942E4B}">
                <a14:imgProps xmlns:a14="http://schemas.microsoft.com/office/drawing/2010/main">
                  <a14:imgLayer r:embed="rId4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36096" y="4462566"/>
            <a:ext cx="353308" cy="353308"/>
          </a:xfrm>
          <a:prstGeom prst="rect">
            <a:avLst/>
          </a:prstGeom>
        </p:spPr>
      </p:pic>
      <p:pic>
        <p:nvPicPr>
          <p:cNvPr id="105" name="Imatge 80"/>
          <p:cNvPicPr>
            <a:picLocks noChangeAspect="1"/>
          </p:cNvPicPr>
          <p:nvPr/>
        </p:nvPicPr>
        <p:blipFill>
          <a:blip r:embed="rId42" cstate="print">
            <a:extLst>
              <a:ext uri="{BEBA8EAE-BF5A-486C-A8C5-ECC9F3942E4B}">
                <a14:imgProps xmlns:a14="http://schemas.microsoft.com/office/drawing/2010/main">
                  <a14:imgLayer r:embed="rId4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36096" y="5909586"/>
            <a:ext cx="353308" cy="353308"/>
          </a:xfrm>
          <a:prstGeom prst="rect">
            <a:avLst/>
          </a:prstGeom>
        </p:spPr>
      </p:pic>
      <p:pic>
        <p:nvPicPr>
          <p:cNvPr id="106" name="Imatge 80"/>
          <p:cNvPicPr>
            <a:picLocks noChangeAspect="1"/>
          </p:cNvPicPr>
          <p:nvPr/>
        </p:nvPicPr>
        <p:blipFill>
          <a:blip r:embed="rId42" cstate="print">
            <a:extLst>
              <a:ext uri="{BEBA8EAE-BF5A-486C-A8C5-ECC9F3942E4B}">
                <a14:imgProps xmlns:a14="http://schemas.microsoft.com/office/drawing/2010/main">
                  <a14:imgLayer r:embed="rId4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36096" y="5522514"/>
            <a:ext cx="353308" cy="353308"/>
          </a:xfrm>
          <a:prstGeom prst="rect">
            <a:avLst/>
          </a:prstGeom>
        </p:spPr>
      </p:pic>
      <p:pic>
        <p:nvPicPr>
          <p:cNvPr id="107" name="Imatge 80"/>
          <p:cNvPicPr>
            <a:picLocks noChangeAspect="1"/>
          </p:cNvPicPr>
          <p:nvPr/>
        </p:nvPicPr>
        <p:blipFill>
          <a:blip r:embed="rId42" cstate="print">
            <a:extLst>
              <a:ext uri="{BEBA8EAE-BF5A-486C-A8C5-ECC9F3942E4B}">
                <a14:imgProps xmlns:a14="http://schemas.microsoft.com/office/drawing/2010/main">
                  <a14:imgLayer r:embed="rId4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36096" y="5193694"/>
            <a:ext cx="353308" cy="353308"/>
          </a:xfrm>
          <a:prstGeom prst="rect">
            <a:avLst/>
          </a:prstGeom>
        </p:spPr>
      </p:pic>
      <p:pic>
        <p:nvPicPr>
          <p:cNvPr id="108" name="Imatge 80"/>
          <p:cNvPicPr>
            <a:picLocks noChangeAspect="1"/>
          </p:cNvPicPr>
          <p:nvPr/>
        </p:nvPicPr>
        <p:blipFill>
          <a:blip r:embed="rId42" cstate="print">
            <a:extLst>
              <a:ext uri="{BEBA8EAE-BF5A-486C-A8C5-ECC9F3942E4B}">
                <a14:imgProps xmlns:a14="http://schemas.microsoft.com/office/drawing/2010/main">
                  <a14:imgLayer r:embed="rId4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36096" y="4791620"/>
            <a:ext cx="353308" cy="353308"/>
          </a:xfrm>
          <a:prstGeom prst="rect">
            <a:avLst/>
          </a:prstGeom>
        </p:spPr>
      </p:pic>
    </p:spTree>
    <p:extLst>
      <p:ext uri="{BB962C8B-B14F-4D97-AF65-F5344CB8AC3E}">
        <p14:creationId xmlns:p14="http://schemas.microsoft.com/office/powerpoint/2010/main" val="3228213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0"/>
            <a:ext cx="8856984" cy="2780928"/>
          </a:xfrm>
        </p:spPr>
        <p:txBody>
          <a:bodyPr>
            <a:normAutofit/>
          </a:bodyPr>
          <a:lstStyle/>
          <a:p>
            <a:r>
              <a:rPr lang="ca-ES" sz="3600" dirty="0" smtClean="0"/>
              <a:t/>
            </a:r>
            <a:br>
              <a:rPr lang="ca-ES" sz="3600" dirty="0" smtClean="0"/>
            </a:br>
            <a:r>
              <a:rPr lang="ca-ES" sz="2000" b="0" dirty="0" smtClean="0"/>
              <a:t/>
            </a:r>
            <a:br>
              <a:rPr lang="ca-ES" sz="2000" b="0" dirty="0" smtClean="0"/>
            </a:br>
            <a:r>
              <a:rPr lang="ca-ES" sz="2700" dirty="0" smtClean="0"/>
              <a:t/>
            </a:r>
            <a:br>
              <a:rPr lang="ca-ES" sz="2700" dirty="0" smtClean="0"/>
            </a:br>
            <a:r>
              <a:rPr lang="ca-ES" sz="3200" dirty="0" smtClean="0"/>
              <a:t/>
            </a:r>
            <a:br>
              <a:rPr lang="ca-ES" sz="3200" dirty="0" smtClean="0"/>
            </a:br>
            <a:endParaRPr lang="ca-ES" dirty="0"/>
          </a:p>
        </p:txBody>
      </p:sp>
      <p:pic>
        <p:nvPicPr>
          <p:cNvPr id="3" name="2 Imagen" descr="logo_Cluster_audiovisual.JPG"/>
          <p:cNvPicPr>
            <a:picLocks noChangeAspect="1"/>
          </p:cNvPicPr>
          <p:nvPr/>
        </p:nvPicPr>
        <p:blipFill>
          <a:blip r:embed="rId2" cstate="print"/>
          <a:stretch>
            <a:fillRect/>
          </a:stretch>
        </p:blipFill>
        <p:spPr>
          <a:xfrm>
            <a:off x="6989901" y="6182096"/>
            <a:ext cx="2140303" cy="620688"/>
          </a:xfrm>
          <a:prstGeom prst="rect">
            <a:avLst/>
          </a:prstGeom>
        </p:spPr>
      </p:pic>
      <p:sp>
        <p:nvSpPr>
          <p:cNvPr id="13" name="12 Elipse"/>
          <p:cNvSpPr/>
          <p:nvPr/>
        </p:nvSpPr>
        <p:spPr>
          <a:xfrm>
            <a:off x="4786236" y="3283097"/>
            <a:ext cx="3772834" cy="306896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rgbClr val="629DD1">
                  <a:lumMod val="40000"/>
                  <a:lumOff val="60000"/>
                </a:srgbClr>
              </a:solidFill>
            </a:endParaRPr>
          </a:p>
        </p:txBody>
      </p:sp>
      <p:sp>
        <p:nvSpPr>
          <p:cNvPr id="14" name="13 CuadroTexto"/>
          <p:cNvSpPr txBox="1"/>
          <p:nvPr/>
        </p:nvSpPr>
        <p:spPr>
          <a:xfrm>
            <a:off x="4901669" y="3173563"/>
            <a:ext cx="4176464" cy="2862322"/>
          </a:xfrm>
          <a:prstGeom prst="rect">
            <a:avLst/>
          </a:prstGeom>
          <a:noFill/>
        </p:spPr>
        <p:txBody>
          <a:bodyPr wrap="square" rtlCol="0">
            <a:spAutoFit/>
          </a:bodyPr>
          <a:lstStyle/>
          <a:p>
            <a:r>
              <a:rPr lang="ca-ES" sz="6000" dirty="0" smtClean="0">
                <a:solidFill>
                  <a:prstClr val="black"/>
                </a:solidFill>
              </a:rPr>
              <a:t>    </a:t>
            </a:r>
            <a:r>
              <a:rPr lang="ca-ES" sz="3600" dirty="0" err="1" smtClean="0">
                <a:solidFill>
                  <a:prstClr val="black"/>
                </a:solidFill>
              </a:rPr>
              <a:t>Communication</a:t>
            </a:r>
            <a:endParaRPr lang="ca-ES" sz="3600" dirty="0" smtClean="0">
              <a:solidFill>
                <a:prstClr val="black"/>
              </a:solidFill>
            </a:endParaRPr>
          </a:p>
          <a:p>
            <a:r>
              <a:rPr lang="ca-ES" sz="4000" dirty="0">
                <a:solidFill>
                  <a:prstClr val="black"/>
                </a:solidFill>
              </a:rPr>
              <a:t>	</a:t>
            </a:r>
            <a:r>
              <a:rPr lang="ca-ES" sz="4000" dirty="0" smtClean="0">
                <a:solidFill>
                  <a:prstClr val="black"/>
                </a:solidFill>
              </a:rPr>
              <a:t>  </a:t>
            </a:r>
            <a:r>
              <a:rPr lang="ca-ES" sz="4000" dirty="0" err="1" smtClean="0">
                <a:solidFill>
                  <a:prstClr val="black"/>
                </a:solidFill>
              </a:rPr>
              <a:t>and</a:t>
            </a:r>
            <a:endParaRPr lang="ca-ES" sz="4000" dirty="0" smtClean="0">
              <a:solidFill>
                <a:prstClr val="black"/>
              </a:solidFill>
            </a:endParaRPr>
          </a:p>
          <a:p>
            <a:r>
              <a:rPr lang="ca-ES" sz="4000" dirty="0">
                <a:solidFill>
                  <a:prstClr val="black"/>
                </a:solidFill>
              </a:rPr>
              <a:t> </a:t>
            </a:r>
            <a:r>
              <a:rPr lang="ca-ES" sz="4000" dirty="0" smtClean="0">
                <a:solidFill>
                  <a:prstClr val="black"/>
                </a:solidFill>
              </a:rPr>
              <a:t>  </a:t>
            </a:r>
            <a:r>
              <a:rPr lang="ca-ES" sz="4000" dirty="0" err="1" smtClean="0">
                <a:solidFill>
                  <a:prstClr val="black"/>
                </a:solidFill>
              </a:rPr>
              <a:t>Marketing</a:t>
            </a:r>
            <a:endParaRPr lang="ca-ES" sz="4000" dirty="0">
              <a:solidFill>
                <a:prstClr val="black"/>
              </a:solidFill>
            </a:endParaRPr>
          </a:p>
        </p:txBody>
      </p:sp>
      <p:sp>
        <p:nvSpPr>
          <p:cNvPr id="4" name="3 CuadroTexto"/>
          <p:cNvSpPr txBox="1"/>
          <p:nvPr/>
        </p:nvSpPr>
        <p:spPr>
          <a:xfrm>
            <a:off x="755576" y="836712"/>
            <a:ext cx="6231193" cy="2862322"/>
          </a:xfrm>
          <a:prstGeom prst="rect">
            <a:avLst/>
          </a:prstGeom>
          <a:noFill/>
        </p:spPr>
        <p:txBody>
          <a:bodyPr wrap="none" rtlCol="0">
            <a:spAutoFit/>
          </a:bodyPr>
          <a:lstStyle/>
          <a:p>
            <a:r>
              <a:rPr lang="ca-ES" dirty="0" smtClean="0"/>
              <a:t>.-</a:t>
            </a:r>
            <a:r>
              <a:rPr lang="ca-ES" dirty="0" err="1" smtClean="0"/>
              <a:t>Annual</a:t>
            </a:r>
            <a:r>
              <a:rPr lang="ca-ES" dirty="0" smtClean="0"/>
              <a:t> report of </a:t>
            </a:r>
            <a:r>
              <a:rPr lang="ca-ES" dirty="0" err="1" smtClean="0"/>
              <a:t>the</a:t>
            </a:r>
            <a:r>
              <a:rPr lang="ca-ES" dirty="0" smtClean="0"/>
              <a:t> audiovisual </a:t>
            </a:r>
            <a:r>
              <a:rPr lang="ca-ES" dirty="0" err="1" smtClean="0"/>
              <a:t>cluster</a:t>
            </a:r>
            <a:r>
              <a:rPr lang="ca-ES" dirty="0" smtClean="0"/>
              <a:t>.</a:t>
            </a:r>
          </a:p>
          <a:p>
            <a:endParaRPr lang="ca-ES" dirty="0" smtClean="0"/>
          </a:p>
          <a:p>
            <a:r>
              <a:rPr lang="ca-ES" dirty="0" smtClean="0"/>
              <a:t>.-</a:t>
            </a:r>
            <a:r>
              <a:rPr lang="ca-ES" dirty="0" err="1" smtClean="0"/>
              <a:t>Newsletters</a:t>
            </a:r>
            <a:r>
              <a:rPr lang="ca-ES" dirty="0" smtClean="0"/>
              <a:t> for </a:t>
            </a:r>
            <a:r>
              <a:rPr lang="ca-ES" dirty="0" err="1" smtClean="0"/>
              <a:t>partners</a:t>
            </a:r>
            <a:r>
              <a:rPr lang="ca-ES" dirty="0" smtClean="0"/>
              <a:t>.</a:t>
            </a:r>
          </a:p>
          <a:p>
            <a:endParaRPr lang="ca-ES" dirty="0" smtClean="0"/>
          </a:p>
          <a:p>
            <a:r>
              <a:rPr lang="ca-ES" dirty="0" smtClean="0"/>
              <a:t>.-Social net: </a:t>
            </a:r>
            <a:r>
              <a:rPr lang="ca-ES" dirty="0" err="1" smtClean="0"/>
              <a:t>Facebook</a:t>
            </a:r>
            <a:r>
              <a:rPr lang="ca-ES" dirty="0" smtClean="0"/>
              <a:t>, </a:t>
            </a:r>
            <a:r>
              <a:rPr lang="ca-ES" dirty="0" err="1" smtClean="0"/>
              <a:t>Twitter</a:t>
            </a:r>
            <a:r>
              <a:rPr lang="ca-ES" dirty="0" smtClean="0"/>
              <a:t>, </a:t>
            </a:r>
            <a:r>
              <a:rPr lang="ca-ES" dirty="0" err="1" smtClean="0"/>
              <a:t>Instagram</a:t>
            </a:r>
            <a:r>
              <a:rPr lang="ca-ES" dirty="0" smtClean="0"/>
              <a:t>, </a:t>
            </a:r>
            <a:r>
              <a:rPr lang="ca-ES" dirty="0" err="1" smtClean="0"/>
              <a:t>YouTube</a:t>
            </a:r>
            <a:r>
              <a:rPr lang="ca-ES" dirty="0" smtClean="0"/>
              <a:t>,</a:t>
            </a:r>
          </a:p>
          <a:p>
            <a:endParaRPr lang="ca-ES" dirty="0" smtClean="0"/>
          </a:p>
          <a:p>
            <a:r>
              <a:rPr lang="ca-ES" dirty="0" smtClean="0"/>
              <a:t>.-</a:t>
            </a:r>
            <a:r>
              <a:rPr lang="ca-ES" dirty="0" err="1" smtClean="0"/>
              <a:t>Press</a:t>
            </a:r>
            <a:r>
              <a:rPr lang="ca-ES" dirty="0" smtClean="0"/>
              <a:t> </a:t>
            </a:r>
            <a:r>
              <a:rPr lang="ca-ES" dirty="0" err="1" smtClean="0"/>
              <a:t>conferences</a:t>
            </a:r>
            <a:endParaRPr lang="ca-ES" dirty="0" smtClean="0"/>
          </a:p>
          <a:p>
            <a:endParaRPr lang="ca-ES" dirty="0" smtClean="0"/>
          </a:p>
          <a:p>
            <a:r>
              <a:rPr lang="ca-ES" dirty="0" smtClean="0"/>
              <a:t>.-TV </a:t>
            </a:r>
            <a:r>
              <a:rPr lang="ca-ES" dirty="0" err="1" smtClean="0"/>
              <a:t>programs</a:t>
            </a:r>
            <a:r>
              <a:rPr lang="ca-ES" dirty="0" smtClean="0"/>
              <a:t>.</a:t>
            </a:r>
          </a:p>
          <a:p>
            <a:endParaRPr lang="ca-ES" dirty="0"/>
          </a:p>
        </p:txBody>
      </p:sp>
    </p:spTree>
    <p:extLst>
      <p:ext uri="{BB962C8B-B14F-4D97-AF65-F5344CB8AC3E}">
        <p14:creationId xmlns:p14="http://schemas.microsoft.com/office/powerpoint/2010/main" val="225701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logo_Cluster_audiovisual.JPG"/>
          <p:cNvPicPr>
            <a:picLocks noChangeAspect="1"/>
          </p:cNvPicPr>
          <p:nvPr/>
        </p:nvPicPr>
        <p:blipFill>
          <a:blip r:embed="rId2" cstate="print"/>
          <a:stretch>
            <a:fillRect/>
          </a:stretch>
        </p:blipFill>
        <p:spPr>
          <a:xfrm>
            <a:off x="6876256" y="6096136"/>
            <a:ext cx="2140307" cy="620688"/>
          </a:xfrm>
          <a:prstGeom prst="rect">
            <a:avLst/>
          </a:prstGeom>
        </p:spPr>
      </p:pic>
      <p:sp>
        <p:nvSpPr>
          <p:cNvPr id="4" name="3 CuadroTexto"/>
          <p:cNvSpPr txBox="1"/>
          <p:nvPr/>
        </p:nvSpPr>
        <p:spPr>
          <a:xfrm>
            <a:off x="125494" y="2780928"/>
            <a:ext cx="9018506" cy="2246769"/>
          </a:xfrm>
          <a:prstGeom prst="rect">
            <a:avLst/>
          </a:prstGeom>
          <a:noFill/>
        </p:spPr>
        <p:txBody>
          <a:bodyPr wrap="square" rtlCol="0">
            <a:spAutoFit/>
          </a:bodyPr>
          <a:lstStyle/>
          <a:p>
            <a:r>
              <a:rPr lang="ca-ES" sz="2000" dirty="0" err="1" smtClean="0">
                <a:latin typeface="+mj-lt"/>
              </a:rPr>
              <a:t>Universities</a:t>
            </a:r>
            <a:r>
              <a:rPr lang="ca-ES" sz="2000" dirty="0" smtClean="0">
                <a:latin typeface="+mj-lt"/>
              </a:rPr>
              <a:t> </a:t>
            </a:r>
            <a:r>
              <a:rPr lang="ca-ES" sz="2000" dirty="0" err="1" smtClean="0">
                <a:latin typeface="+mj-lt"/>
              </a:rPr>
              <a:t>and</a:t>
            </a:r>
            <a:r>
              <a:rPr lang="ca-ES" sz="2000" dirty="0" smtClean="0">
                <a:latin typeface="+mj-lt"/>
              </a:rPr>
              <a:t> industries </a:t>
            </a:r>
            <a:r>
              <a:rPr lang="ca-ES" sz="2000" dirty="0" err="1" smtClean="0">
                <a:latin typeface="+mj-lt"/>
              </a:rPr>
              <a:t>hold</a:t>
            </a:r>
            <a:r>
              <a:rPr lang="ca-ES" sz="2000" dirty="0" smtClean="0">
                <a:latin typeface="+mj-lt"/>
              </a:rPr>
              <a:t> </a:t>
            </a:r>
            <a:r>
              <a:rPr lang="ca-ES" sz="2000" dirty="0" err="1" smtClean="0">
                <a:latin typeface="+mj-lt"/>
              </a:rPr>
              <a:t>an</a:t>
            </a:r>
            <a:r>
              <a:rPr lang="ca-ES" sz="2000" dirty="0" smtClean="0">
                <a:latin typeface="+mj-lt"/>
              </a:rPr>
              <a:t> </a:t>
            </a:r>
            <a:r>
              <a:rPr lang="ca-ES" sz="2000" dirty="0" err="1" smtClean="0">
                <a:latin typeface="+mj-lt"/>
              </a:rPr>
              <a:t>annual</a:t>
            </a:r>
            <a:r>
              <a:rPr lang="ca-ES" sz="2000" dirty="0" smtClean="0">
                <a:latin typeface="+mj-lt"/>
              </a:rPr>
              <a:t> </a:t>
            </a:r>
            <a:r>
              <a:rPr lang="ca-ES" sz="2000" dirty="0" err="1" smtClean="0">
                <a:latin typeface="+mj-lt"/>
              </a:rPr>
              <a:t>meeting</a:t>
            </a:r>
            <a:r>
              <a:rPr lang="ca-ES" sz="2000" dirty="0" smtClean="0">
                <a:latin typeface="+mj-lt"/>
              </a:rPr>
              <a:t> </a:t>
            </a:r>
            <a:r>
              <a:rPr lang="en-US" sz="2000" dirty="0" smtClean="0">
                <a:latin typeface="+mj-lt"/>
              </a:rPr>
              <a:t>organized </a:t>
            </a:r>
          </a:p>
          <a:p>
            <a:r>
              <a:rPr lang="en-US" sz="2000" dirty="0" smtClean="0">
                <a:latin typeface="+mj-lt"/>
              </a:rPr>
              <a:t>by </a:t>
            </a:r>
            <a:r>
              <a:rPr lang="en-US" sz="2000" dirty="0">
                <a:latin typeface="+mj-lt"/>
              </a:rPr>
              <a:t>Audiovisual Cluster of </a:t>
            </a:r>
            <a:r>
              <a:rPr lang="en-US" sz="2000" dirty="0" smtClean="0">
                <a:latin typeface="+mj-lt"/>
              </a:rPr>
              <a:t>Catalonia </a:t>
            </a:r>
            <a:r>
              <a:rPr lang="ca-ES" sz="2000" dirty="0" err="1" smtClean="0">
                <a:latin typeface="+mj-lt"/>
              </a:rPr>
              <a:t>where</a:t>
            </a:r>
            <a:r>
              <a:rPr lang="ca-ES" sz="2000" dirty="0" smtClean="0">
                <a:latin typeface="+mj-lt"/>
              </a:rPr>
              <a:t> </a:t>
            </a:r>
            <a:r>
              <a:rPr lang="ca-ES" sz="2000" dirty="0" err="1" smtClean="0">
                <a:latin typeface="+mj-lt"/>
              </a:rPr>
              <a:t>students</a:t>
            </a:r>
            <a:r>
              <a:rPr lang="ca-ES" sz="2000" dirty="0">
                <a:latin typeface="+mj-lt"/>
              </a:rPr>
              <a:t> </a:t>
            </a:r>
            <a:r>
              <a:rPr lang="ca-ES" sz="2000" dirty="0" err="1" smtClean="0">
                <a:latin typeface="+mj-lt"/>
              </a:rPr>
              <a:t>take</a:t>
            </a:r>
            <a:r>
              <a:rPr lang="ca-ES" sz="2000" dirty="0" smtClean="0">
                <a:latin typeface="+mj-lt"/>
              </a:rPr>
              <a:t> </a:t>
            </a:r>
            <a:r>
              <a:rPr lang="ca-ES" sz="2000" dirty="0" err="1" smtClean="0">
                <a:latin typeface="+mj-lt"/>
              </a:rPr>
              <a:t>the</a:t>
            </a:r>
            <a:r>
              <a:rPr lang="ca-ES" sz="2000" dirty="0" smtClean="0">
                <a:latin typeface="+mj-lt"/>
              </a:rPr>
              <a:t> </a:t>
            </a:r>
            <a:r>
              <a:rPr lang="ca-ES" sz="2000" dirty="0" err="1" smtClean="0">
                <a:latin typeface="+mj-lt"/>
              </a:rPr>
              <a:t>leading</a:t>
            </a:r>
            <a:r>
              <a:rPr lang="ca-ES" sz="2000" dirty="0" smtClean="0">
                <a:latin typeface="+mj-lt"/>
              </a:rPr>
              <a:t> </a:t>
            </a:r>
            <a:r>
              <a:rPr lang="ca-ES" sz="2000" dirty="0" err="1" smtClean="0">
                <a:latin typeface="+mj-lt"/>
              </a:rPr>
              <a:t>role</a:t>
            </a:r>
            <a:r>
              <a:rPr lang="ca-ES" sz="2000" dirty="0" smtClean="0">
                <a:latin typeface="+mj-lt"/>
              </a:rPr>
              <a:t>. </a:t>
            </a:r>
          </a:p>
          <a:p>
            <a:endParaRPr lang="ca-ES" sz="2000" dirty="0">
              <a:latin typeface="+mj-lt"/>
            </a:endParaRPr>
          </a:p>
          <a:p>
            <a:r>
              <a:rPr lang="ca-ES" sz="2000" dirty="0" smtClean="0">
                <a:latin typeface="+mj-lt"/>
              </a:rPr>
              <a:t>New talents present </a:t>
            </a:r>
            <a:r>
              <a:rPr lang="ca-ES" sz="2000" dirty="0" err="1" smtClean="0">
                <a:latin typeface="+mj-lt"/>
              </a:rPr>
              <a:t>their</a:t>
            </a:r>
            <a:r>
              <a:rPr lang="ca-ES" sz="2000" dirty="0" smtClean="0">
                <a:latin typeface="+mj-lt"/>
              </a:rPr>
              <a:t> </a:t>
            </a:r>
            <a:r>
              <a:rPr lang="ca-ES" sz="2000" dirty="0" err="1" smtClean="0">
                <a:latin typeface="+mj-lt"/>
              </a:rPr>
              <a:t>projects</a:t>
            </a:r>
            <a:r>
              <a:rPr lang="ca-ES" sz="2000" dirty="0" smtClean="0">
                <a:latin typeface="+mj-lt"/>
              </a:rPr>
              <a:t> to a </a:t>
            </a:r>
            <a:r>
              <a:rPr lang="ca-ES" sz="2000" dirty="0" err="1" smtClean="0">
                <a:latin typeface="+mj-lt"/>
              </a:rPr>
              <a:t>wide</a:t>
            </a:r>
            <a:r>
              <a:rPr lang="ca-ES" sz="2000" dirty="0" smtClean="0">
                <a:latin typeface="+mj-lt"/>
              </a:rPr>
              <a:t> </a:t>
            </a:r>
            <a:r>
              <a:rPr lang="ca-ES" sz="2000" dirty="0" err="1" smtClean="0">
                <a:latin typeface="+mj-lt"/>
              </a:rPr>
              <a:t>range</a:t>
            </a:r>
            <a:r>
              <a:rPr lang="ca-ES" sz="2000" dirty="0" smtClean="0">
                <a:latin typeface="+mj-lt"/>
              </a:rPr>
              <a:t> of </a:t>
            </a:r>
            <a:r>
              <a:rPr lang="ca-ES" sz="2000" dirty="0" err="1" smtClean="0">
                <a:latin typeface="+mj-lt"/>
              </a:rPr>
              <a:t>producers</a:t>
            </a:r>
            <a:r>
              <a:rPr lang="ca-ES" sz="2000" dirty="0" smtClean="0">
                <a:latin typeface="+mj-lt"/>
              </a:rPr>
              <a:t>, </a:t>
            </a:r>
          </a:p>
          <a:p>
            <a:r>
              <a:rPr lang="ca-ES" sz="2000" dirty="0" err="1" smtClean="0">
                <a:latin typeface="+mj-lt"/>
              </a:rPr>
              <a:t>transmedia</a:t>
            </a:r>
            <a:r>
              <a:rPr lang="ca-ES" sz="2000" dirty="0" smtClean="0">
                <a:latin typeface="+mj-lt"/>
              </a:rPr>
              <a:t> </a:t>
            </a:r>
            <a:r>
              <a:rPr lang="ca-ES" sz="2000" dirty="0" err="1" smtClean="0">
                <a:latin typeface="+mj-lt"/>
              </a:rPr>
              <a:t>and</a:t>
            </a:r>
            <a:r>
              <a:rPr lang="ca-ES" sz="2000" dirty="0" smtClean="0">
                <a:latin typeface="+mj-lt"/>
              </a:rPr>
              <a:t> </a:t>
            </a:r>
            <a:r>
              <a:rPr lang="ca-ES" sz="2000" dirty="0" err="1" smtClean="0">
                <a:latin typeface="+mj-lt"/>
              </a:rPr>
              <a:t>video</a:t>
            </a:r>
            <a:r>
              <a:rPr lang="ca-ES" sz="2000" dirty="0" smtClean="0">
                <a:latin typeface="+mj-lt"/>
              </a:rPr>
              <a:t> game </a:t>
            </a:r>
            <a:r>
              <a:rPr lang="ca-ES" sz="2000" dirty="0" err="1" smtClean="0">
                <a:latin typeface="+mj-lt"/>
              </a:rPr>
              <a:t>companies</a:t>
            </a:r>
            <a:r>
              <a:rPr lang="ca-ES" sz="2000" dirty="0" smtClean="0">
                <a:latin typeface="+mj-lt"/>
              </a:rPr>
              <a:t> </a:t>
            </a:r>
            <a:r>
              <a:rPr lang="ca-ES" sz="2000" dirty="0" err="1" smtClean="0">
                <a:latin typeface="+mj-lt"/>
              </a:rPr>
              <a:t>with</a:t>
            </a:r>
            <a:r>
              <a:rPr lang="ca-ES" sz="2000" dirty="0" smtClean="0">
                <a:latin typeface="+mj-lt"/>
              </a:rPr>
              <a:t> </a:t>
            </a:r>
            <a:r>
              <a:rPr lang="ca-ES" sz="2000" dirty="0" err="1" smtClean="0">
                <a:latin typeface="+mj-lt"/>
              </a:rPr>
              <a:t>the</a:t>
            </a:r>
            <a:r>
              <a:rPr lang="ca-ES" sz="2000" dirty="0" smtClean="0">
                <a:latin typeface="+mj-lt"/>
              </a:rPr>
              <a:t> </a:t>
            </a:r>
          </a:p>
          <a:p>
            <a:r>
              <a:rPr lang="ca-ES" sz="2000" dirty="0" err="1">
                <a:latin typeface="+mj-lt"/>
              </a:rPr>
              <a:t>a</a:t>
            </a:r>
            <a:r>
              <a:rPr lang="ca-ES" sz="2000" dirty="0" err="1" smtClean="0">
                <a:latin typeface="+mj-lt"/>
              </a:rPr>
              <a:t>im</a:t>
            </a:r>
            <a:r>
              <a:rPr lang="ca-ES" sz="2000" dirty="0" smtClean="0">
                <a:latin typeface="+mj-lt"/>
              </a:rPr>
              <a:t> of </a:t>
            </a:r>
            <a:r>
              <a:rPr lang="ca-ES" sz="2000" dirty="0" err="1" smtClean="0">
                <a:latin typeface="+mj-lt"/>
              </a:rPr>
              <a:t>promoting</a:t>
            </a:r>
            <a:r>
              <a:rPr lang="ca-ES" sz="2000" dirty="0" smtClean="0">
                <a:latin typeface="+mj-lt"/>
              </a:rPr>
              <a:t> </a:t>
            </a:r>
            <a:r>
              <a:rPr lang="ca-ES" sz="2000" dirty="0" err="1" smtClean="0">
                <a:latin typeface="+mj-lt"/>
              </a:rPr>
              <a:t>new</a:t>
            </a:r>
            <a:r>
              <a:rPr lang="ca-ES" sz="2000" dirty="0" smtClean="0">
                <a:latin typeface="+mj-lt"/>
              </a:rPr>
              <a:t> </a:t>
            </a:r>
            <a:r>
              <a:rPr lang="ca-ES" sz="2000" dirty="0" err="1" smtClean="0">
                <a:latin typeface="+mj-lt"/>
              </a:rPr>
              <a:t>productions</a:t>
            </a:r>
            <a:r>
              <a:rPr lang="ca-ES" sz="2000" dirty="0" smtClean="0">
                <a:latin typeface="+mj-lt"/>
              </a:rPr>
              <a:t>.</a:t>
            </a:r>
            <a:endParaRPr lang="ca-ES" sz="2000" dirty="0">
              <a:latin typeface="+mj-lt"/>
            </a:endParaRPr>
          </a:p>
        </p:txBody>
      </p:sp>
      <p:pic>
        <p:nvPicPr>
          <p:cNvPr id="6" name="Picture 1" descr="\\PC-DOCSBCN\docsbcn\PITCHING UNIVERSITARI\Imatge\Pitching Audiovisual_Pantalla\Gra¦Çfica Piching Audiovisual-01.jpg"/>
          <p:cNvPicPr>
            <a:picLocks noChangeAspect="1" noChangeArrowheads="1"/>
          </p:cNvPicPr>
          <p:nvPr/>
        </p:nvPicPr>
        <p:blipFill>
          <a:blip r:embed="rId3" cstate="print"/>
          <a:srcRect t="7661" b="76927"/>
          <a:stretch>
            <a:fillRect/>
          </a:stretch>
        </p:blipFill>
        <p:spPr bwMode="auto">
          <a:xfrm>
            <a:off x="457577" y="1315684"/>
            <a:ext cx="7488832" cy="1080120"/>
          </a:xfrm>
          <a:prstGeom prst="rect">
            <a:avLst/>
          </a:prstGeom>
          <a:noFill/>
          <a:ln w="9525">
            <a:noFill/>
            <a:miter lim="800000"/>
            <a:headEnd/>
            <a:tailEnd/>
          </a:ln>
        </p:spPr>
      </p:pic>
      <p:sp>
        <p:nvSpPr>
          <p:cNvPr id="2" name="1 CuadroTexto"/>
          <p:cNvSpPr txBox="1"/>
          <p:nvPr/>
        </p:nvSpPr>
        <p:spPr>
          <a:xfrm>
            <a:off x="125494" y="332656"/>
            <a:ext cx="8891069" cy="830997"/>
          </a:xfrm>
          <a:prstGeom prst="rect">
            <a:avLst/>
          </a:prstGeom>
          <a:noFill/>
        </p:spPr>
        <p:txBody>
          <a:bodyPr wrap="square" rtlCol="0">
            <a:spAutoFit/>
          </a:bodyPr>
          <a:lstStyle/>
          <a:p>
            <a:r>
              <a:rPr lang="ca-ES" sz="2400" b="1" dirty="0" err="1" smtClean="0"/>
              <a:t>Example</a:t>
            </a:r>
            <a:r>
              <a:rPr lang="ca-ES" sz="2400" b="1" dirty="0" smtClean="0"/>
              <a:t> of </a:t>
            </a:r>
            <a:r>
              <a:rPr lang="ca-ES" sz="2400" b="1" dirty="0" err="1" smtClean="0"/>
              <a:t>Good</a:t>
            </a:r>
            <a:r>
              <a:rPr lang="ca-ES" sz="2400" b="1" dirty="0" smtClean="0"/>
              <a:t> </a:t>
            </a:r>
            <a:r>
              <a:rPr lang="ca-ES" sz="2400" b="1" dirty="0" err="1" smtClean="0"/>
              <a:t>Practices</a:t>
            </a:r>
            <a:r>
              <a:rPr lang="ca-ES" sz="2400" b="1" dirty="0" smtClean="0"/>
              <a:t> </a:t>
            </a:r>
            <a:r>
              <a:rPr lang="ca-ES" sz="2400" b="1" dirty="0" err="1" smtClean="0"/>
              <a:t>implemented</a:t>
            </a:r>
            <a:r>
              <a:rPr lang="ca-ES" sz="2400" b="1" dirty="0" smtClean="0"/>
              <a:t> </a:t>
            </a:r>
          </a:p>
          <a:p>
            <a:r>
              <a:rPr lang="ca-ES" sz="2400" b="1" dirty="0" err="1" smtClean="0"/>
              <a:t>by</a:t>
            </a:r>
            <a:r>
              <a:rPr lang="ca-ES" sz="2400" b="1" dirty="0" smtClean="0"/>
              <a:t> </a:t>
            </a:r>
            <a:r>
              <a:rPr lang="ca-ES" sz="2400" b="1" dirty="0" err="1" smtClean="0"/>
              <a:t>the</a:t>
            </a:r>
            <a:r>
              <a:rPr lang="ca-ES" sz="2400" b="1" dirty="0" smtClean="0"/>
              <a:t> Organization:</a:t>
            </a:r>
            <a:endParaRPr lang="ca-ES" sz="2400" b="1" dirty="0"/>
          </a:p>
        </p:txBody>
      </p:sp>
    </p:spTree>
    <p:extLst>
      <p:ext uri="{BB962C8B-B14F-4D97-AF65-F5344CB8AC3E}">
        <p14:creationId xmlns:p14="http://schemas.microsoft.com/office/powerpoint/2010/main" val="3590725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PC-DOCSBCN\docsbcn\PITCHING UNIVERSITARI\Imatge\Pitching Audiovisual_Pantalla\Gra¦Çfica Piching Audiovisual-01.jpg"/>
          <p:cNvPicPr>
            <a:picLocks noChangeAspect="1" noChangeArrowheads="1"/>
          </p:cNvPicPr>
          <p:nvPr/>
        </p:nvPicPr>
        <p:blipFill>
          <a:blip r:embed="rId2" cstate="print"/>
          <a:srcRect t="7661" b="76927"/>
          <a:stretch>
            <a:fillRect/>
          </a:stretch>
        </p:blipFill>
        <p:spPr bwMode="auto">
          <a:xfrm>
            <a:off x="251520" y="116632"/>
            <a:ext cx="8568952" cy="895904"/>
          </a:xfrm>
          <a:prstGeom prst="rect">
            <a:avLst/>
          </a:prstGeom>
          <a:noFill/>
          <a:ln w="9525">
            <a:noFill/>
            <a:miter lim="800000"/>
            <a:headEnd/>
            <a:tailEnd/>
          </a:ln>
        </p:spPr>
      </p:pic>
      <p:pic>
        <p:nvPicPr>
          <p:cNvPr id="7" name="6 Imagen" descr="logo_Cluster_audiovisual.JPG"/>
          <p:cNvPicPr>
            <a:picLocks noChangeAspect="1"/>
          </p:cNvPicPr>
          <p:nvPr/>
        </p:nvPicPr>
        <p:blipFill>
          <a:blip r:embed="rId3" cstate="print"/>
          <a:stretch>
            <a:fillRect/>
          </a:stretch>
        </p:blipFill>
        <p:spPr>
          <a:xfrm>
            <a:off x="6876256" y="6096136"/>
            <a:ext cx="2140307" cy="620688"/>
          </a:xfrm>
          <a:prstGeom prst="rect">
            <a:avLst/>
          </a:prstGeom>
        </p:spPr>
      </p:pic>
      <p:pic>
        <p:nvPicPr>
          <p:cNvPr id="3074" name="Picture 2" descr="C:\Users\Cluster\Downloads\IMG_64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96752"/>
            <a:ext cx="8136904" cy="4784336"/>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7810274" y="404664"/>
            <a:ext cx="817853" cy="369332"/>
          </a:xfrm>
          <a:prstGeom prst="rect">
            <a:avLst/>
          </a:prstGeom>
          <a:noFill/>
        </p:spPr>
        <p:txBody>
          <a:bodyPr wrap="none" rtlCol="0">
            <a:spAutoFit/>
          </a:bodyPr>
          <a:lstStyle/>
          <a:p>
            <a:r>
              <a:rPr lang="ca-ES" dirty="0" err="1" smtClean="0"/>
              <a:t>Video</a:t>
            </a:r>
            <a:endParaRPr lang="ca-ES" dirty="0"/>
          </a:p>
        </p:txBody>
      </p:sp>
      <p:sp>
        <p:nvSpPr>
          <p:cNvPr id="3" name="2 Botón de acción: Hacia delante o Siguiente">
            <a:hlinkClick r:id="rId5" highlightClick="1"/>
          </p:cNvPr>
          <p:cNvSpPr/>
          <p:nvPr/>
        </p:nvSpPr>
        <p:spPr>
          <a:xfrm>
            <a:off x="4211960" y="3280788"/>
            <a:ext cx="432048" cy="43204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1976581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1" descr="\\PC-DOCSBCN\docsbcn\PITCHING UNIVERSITARI\Imatge\Pitching Audiovisual_Pantalla\Gra¦Çfica Piching Audiovisual-01.jpg"/>
          <p:cNvPicPr>
            <a:picLocks noChangeAspect="1" noChangeArrowheads="1"/>
          </p:cNvPicPr>
          <p:nvPr/>
        </p:nvPicPr>
        <p:blipFill>
          <a:blip r:embed="rId2" cstate="print"/>
          <a:srcRect t="7661" b="76927"/>
          <a:stretch>
            <a:fillRect/>
          </a:stretch>
        </p:blipFill>
        <p:spPr bwMode="auto">
          <a:xfrm>
            <a:off x="1" y="0"/>
            <a:ext cx="6948264" cy="765175"/>
          </a:xfrm>
          <a:prstGeom prst="rect">
            <a:avLst/>
          </a:prstGeom>
          <a:noFill/>
          <a:ln w="9525">
            <a:noFill/>
            <a:miter lim="800000"/>
            <a:headEnd/>
            <a:tailEnd/>
          </a:ln>
        </p:spPr>
      </p:pic>
      <p:pic>
        <p:nvPicPr>
          <p:cNvPr id="4105" name="Picture 2"/>
          <p:cNvPicPr>
            <a:picLocks noChangeAspect="1" noChangeArrowheads="1"/>
          </p:cNvPicPr>
          <p:nvPr/>
        </p:nvPicPr>
        <p:blipFill>
          <a:blip r:embed="rId3" cstate="print"/>
          <a:srcRect l="17982" t="20895" r="17265" b="6140"/>
          <a:stretch>
            <a:fillRect/>
          </a:stretch>
        </p:blipFill>
        <p:spPr bwMode="auto">
          <a:xfrm>
            <a:off x="323528" y="3179006"/>
            <a:ext cx="3960440" cy="2948260"/>
          </a:xfrm>
          <a:prstGeom prst="rect">
            <a:avLst/>
          </a:prstGeom>
          <a:noFill/>
          <a:ln w="9525">
            <a:noFill/>
            <a:miter lim="800000"/>
            <a:headEnd/>
            <a:tailEnd/>
          </a:ln>
        </p:spPr>
      </p:pic>
      <p:pic>
        <p:nvPicPr>
          <p:cNvPr id="4106" name="Picture 3"/>
          <p:cNvPicPr>
            <a:picLocks noChangeAspect="1" noChangeArrowheads="1"/>
          </p:cNvPicPr>
          <p:nvPr/>
        </p:nvPicPr>
        <p:blipFill>
          <a:blip r:embed="rId4" cstate="print"/>
          <a:srcRect l="17902" t="24664" r="18454" b="6424"/>
          <a:stretch>
            <a:fillRect/>
          </a:stretch>
        </p:blipFill>
        <p:spPr bwMode="auto">
          <a:xfrm>
            <a:off x="4355976" y="3179006"/>
            <a:ext cx="4248472" cy="2986298"/>
          </a:xfrm>
          <a:prstGeom prst="rect">
            <a:avLst/>
          </a:prstGeom>
          <a:noFill/>
          <a:ln w="9525">
            <a:noFill/>
            <a:miter lim="800000"/>
            <a:headEnd/>
            <a:tailEnd/>
          </a:ln>
        </p:spPr>
      </p:pic>
      <p:sp>
        <p:nvSpPr>
          <p:cNvPr id="3" name="Rectángulo 2"/>
          <p:cNvSpPr/>
          <p:nvPr/>
        </p:nvSpPr>
        <p:spPr>
          <a:xfrm>
            <a:off x="252289" y="908720"/>
            <a:ext cx="8568183" cy="2308324"/>
          </a:xfrm>
          <a:prstGeom prst="rect">
            <a:avLst/>
          </a:prstGeom>
        </p:spPr>
        <p:txBody>
          <a:bodyPr wrap="square">
            <a:spAutoFit/>
          </a:bodyPr>
          <a:lstStyle/>
          <a:p>
            <a:r>
              <a:rPr lang="en-US" sz="1600" dirty="0" smtClean="0">
                <a:latin typeface="+mj-lt"/>
              </a:rPr>
              <a:t>Its </a:t>
            </a:r>
            <a:r>
              <a:rPr lang="en-US" sz="1600" b="1" dirty="0">
                <a:latin typeface="+mj-lt"/>
              </a:rPr>
              <a:t>objectives</a:t>
            </a:r>
            <a:r>
              <a:rPr lang="en-US" sz="1600" dirty="0">
                <a:latin typeface="+mj-lt"/>
              </a:rPr>
              <a:t> are to bring near talent emerging from the university to the industry, to detect innovative projects to promote employability of the new generations and to strengthen the relationship between University and Industry.</a:t>
            </a:r>
          </a:p>
          <a:p>
            <a:endParaRPr lang="en-US" sz="1600" dirty="0">
              <a:latin typeface="+mj-lt"/>
            </a:endParaRPr>
          </a:p>
          <a:p>
            <a:r>
              <a:rPr lang="en-US" sz="1600" dirty="0">
                <a:latin typeface="+mj-lt"/>
              </a:rPr>
              <a:t>Throughout the year, the participating universities make a first selection of those works produced by the students. Later, a professional committee chooses the most relevant selected projects and undergo a training process with the students to improve their presentations. Finally, the projects are presented and discussed in public sessions during two days.</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8" y="6351200"/>
            <a:ext cx="1552162" cy="45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285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6 CuadroTexto"/>
          <p:cNvSpPr txBox="1">
            <a:spLocks noChangeArrowheads="1"/>
          </p:cNvSpPr>
          <p:nvPr/>
        </p:nvSpPr>
        <p:spPr bwMode="auto">
          <a:xfrm>
            <a:off x="485075" y="980728"/>
            <a:ext cx="8218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1600" dirty="0">
                <a:latin typeface="+mj-lt"/>
              </a:rPr>
              <a:t>The </a:t>
            </a:r>
            <a:r>
              <a:rPr lang="en-US" altLang="es-ES" sz="1600" b="1" dirty="0">
                <a:latin typeface="+mj-lt"/>
              </a:rPr>
              <a:t>third edition</a:t>
            </a:r>
            <a:r>
              <a:rPr lang="en-US" altLang="es-ES" sz="1600" dirty="0">
                <a:latin typeface="+mj-lt"/>
              </a:rPr>
              <a:t> of the Audiovisual Pitch will be celebrated from  </a:t>
            </a:r>
            <a:r>
              <a:rPr lang="en-US" altLang="es-ES" sz="1600" b="1" dirty="0">
                <a:latin typeface="+mj-lt"/>
              </a:rPr>
              <a:t>28</a:t>
            </a:r>
            <a:r>
              <a:rPr lang="en-US" altLang="es-ES" sz="1600" b="1" baseline="30000" dirty="0">
                <a:latin typeface="+mj-lt"/>
              </a:rPr>
              <a:t>th</a:t>
            </a:r>
            <a:r>
              <a:rPr lang="en-US" altLang="es-ES" sz="1600" b="1" dirty="0">
                <a:latin typeface="+mj-lt"/>
              </a:rPr>
              <a:t> of November to 1</a:t>
            </a:r>
            <a:r>
              <a:rPr lang="en-US" altLang="es-ES" sz="1600" b="1" baseline="30000" dirty="0">
                <a:latin typeface="+mj-lt"/>
              </a:rPr>
              <a:t>st</a:t>
            </a:r>
            <a:r>
              <a:rPr lang="en-US" altLang="es-ES" sz="1600" b="1" dirty="0">
                <a:latin typeface="+mj-lt"/>
              </a:rPr>
              <a:t> of December 2017</a:t>
            </a:r>
            <a:r>
              <a:rPr lang="en-US" altLang="es-ES" sz="1600" dirty="0">
                <a:latin typeface="+mj-lt"/>
              </a:rPr>
              <a:t>.</a:t>
            </a:r>
          </a:p>
        </p:txBody>
      </p:sp>
      <p:pic>
        <p:nvPicPr>
          <p:cNvPr id="3077" name="Picture 1" descr="\\PC-DOCSBCN\docsbcn\PITCHING UNIVERSITARI\Imatge\Pitching Audiovisual_Pantalla\Gra¦Çfica Piching Audiovisual-01.jpg"/>
          <p:cNvPicPr>
            <a:picLocks noChangeAspect="1" noChangeArrowheads="1"/>
          </p:cNvPicPr>
          <p:nvPr/>
        </p:nvPicPr>
        <p:blipFill>
          <a:blip r:embed="rId3" cstate="print">
            <a:extLst>
              <a:ext uri="{28A0092B-C50C-407E-A947-70E740481C1C}">
                <a14:useLocalDpi xmlns:a14="http://schemas.microsoft.com/office/drawing/2010/main" val="0"/>
              </a:ext>
            </a:extLst>
          </a:blip>
          <a:srcRect t="7661" b="76927"/>
          <a:stretch>
            <a:fillRect/>
          </a:stretch>
        </p:blipFill>
        <p:spPr bwMode="auto">
          <a:xfrm>
            <a:off x="0" y="0"/>
            <a:ext cx="7019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ext uri="{D42A27DB-BD31-4B8C-83A1-F6EECF244321}">
                <p14:modId xmlns:p14="http://schemas.microsoft.com/office/powerpoint/2010/main" val="1802987547"/>
              </p:ext>
            </p:extLst>
          </p:nvPr>
        </p:nvGraphicFramePr>
        <p:xfrm>
          <a:off x="683568" y="1690360"/>
          <a:ext cx="7704856" cy="2667000"/>
        </p:xfrm>
        <a:graphic>
          <a:graphicData uri="http://schemas.openxmlformats.org/drawingml/2006/table">
            <a:tbl>
              <a:tblPr firstRow="1" bandRow="1">
                <a:tableStyleId>{21E4AEA4-8DFA-4A89-87EB-49C32662AFE0}</a:tableStyleId>
              </a:tblPr>
              <a:tblGrid>
                <a:gridCol w="7704856">
                  <a:extLst>
                    <a:ext uri="{9D8B030D-6E8A-4147-A177-3AD203B41FA5}">
                      <a16:colId xmlns="" xmlns:a16="http://schemas.microsoft.com/office/drawing/2014/main" val="3958243801"/>
                    </a:ext>
                  </a:extLst>
                </a:gridCol>
              </a:tblGrid>
              <a:tr h="182121">
                <a:tc>
                  <a:txBody>
                    <a:bodyPr/>
                    <a:lstStyle/>
                    <a:p>
                      <a:pPr algn="ctr"/>
                      <a:r>
                        <a:rPr lang="en-US" sz="2000" noProof="0" dirty="0">
                          <a:latin typeface="Ubuntu"/>
                        </a:rPr>
                        <a:t>2016 overview</a:t>
                      </a:r>
                    </a:p>
                  </a:txBody>
                  <a:tcPr/>
                </a:tc>
                <a:extLst>
                  <a:ext uri="{0D108BD9-81ED-4DB2-BD59-A6C34878D82A}">
                    <a16:rowId xmlns="" xmlns:a16="http://schemas.microsoft.com/office/drawing/2014/main" val="1228705600"/>
                  </a:ext>
                </a:extLst>
              </a:tr>
              <a:tr h="370840">
                <a:tc>
                  <a:txBody>
                    <a:bodyPr/>
                    <a:lstStyle/>
                    <a:p>
                      <a:r>
                        <a:rPr lang="en-US" altLang="es-ES" sz="1600" b="1" dirty="0">
                          <a:latin typeface="+mj-lt"/>
                        </a:rPr>
                        <a:t>622 assistants </a:t>
                      </a:r>
                      <a:r>
                        <a:rPr lang="en-US" altLang="es-ES" sz="1600" dirty="0">
                          <a:latin typeface="+mj-lt"/>
                        </a:rPr>
                        <a:t>attended </a:t>
                      </a:r>
                      <a:endParaRPr lang="es-ES" sz="1600" dirty="0">
                        <a:latin typeface="+mj-lt"/>
                      </a:endParaRPr>
                    </a:p>
                  </a:txBody>
                  <a:tcPr/>
                </a:tc>
                <a:extLst>
                  <a:ext uri="{0D108BD9-81ED-4DB2-BD59-A6C34878D82A}">
                    <a16:rowId xmlns="" xmlns:a16="http://schemas.microsoft.com/office/drawing/2014/main" val="4084713664"/>
                  </a:ext>
                </a:extLst>
              </a:tr>
              <a:tr h="370840">
                <a:tc>
                  <a:txBody>
                    <a:bodyPr/>
                    <a:lstStyle/>
                    <a:p>
                      <a:pPr eaLnBrk="1" hangingPunct="1">
                        <a:buFont typeface="Wingdings" panose="05000000000000000000" pitchFamily="2" charset="2"/>
                        <a:buNone/>
                      </a:pPr>
                      <a:r>
                        <a:rPr lang="en-US" altLang="es-ES" sz="1600" b="1" dirty="0">
                          <a:latin typeface="+mj-lt"/>
                        </a:rPr>
                        <a:t>110 one to one meetings </a:t>
                      </a:r>
                      <a:r>
                        <a:rPr lang="en-US" altLang="es-ES" sz="1600" dirty="0">
                          <a:latin typeface="+mj-lt"/>
                        </a:rPr>
                        <a:t>took place between the producers and the students</a:t>
                      </a:r>
                    </a:p>
                  </a:txBody>
                  <a:tcPr/>
                </a:tc>
                <a:extLst>
                  <a:ext uri="{0D108BD9-81ED-4DB2-BD59-A6C34878D82A}">
                    <a16:rowId xmlns="" xmlns:a16="http://schemas.microsoft.com/office/drawing/2014/main" val="274281048"/>
                  </a:ext>
                </a:extLst>
              </a:tr>
              <a:tr h="370840">
                <a:tc>
                  <a:txBody>
                    <a:bodyPr/>
                    <a:lstStyle/>
                    <a:p>
                      <a:r>
                        <a:rPr lang="en-US" altLang="es-ES" sz="1600" b="1" dirty="0">
                          <a:latin typeface="+mj-lt"/>
                        </a:rPr>
                        <a:t>80 audiovisual companies </a:t>
                      </a:r>
                      <a:r>
                        <a:rPr lang="en-US" altLang="es-ES" sz="1600" dirty="0">
                          <a:latin typeface="+mj-lt"/>
                        </a:rPr>
                        <a:t>attended the Audiovisual Pitch</a:t>
                      </a:r>
                      <a:endParaRPr lang="es-ES" sz="1600" dirty="0">
                        <a:latin typeface="+mj-lt"/>
                      </a:endParaRPr>
                    </a:p>
                  </a:txBody>
                  <a:tcPr/>
                </a:tc>
                <a:extLst>
                  <a:ext uri="{0D108BD9-81ED-4DB2-BD59-A6C34878D82A}">
                    <a16:rowId xmlns="" xmlns:a16="http://schemas.microsoft.com/office/drawing/2014/main" val="3760101681"/>
                  </a:ext>
                </a:extLst>
              </a:tr>
              <a:tr h="370840">
                <a:tc>
                  <a:txBody>
                    <a:bodyPr/>
                    <a:lstStyle/>
                    <a:p>
                      <a:r>
                        <a:rPr lang="en-US" sz="1600" b="1" noProof="0" dirty="0">
                          <a:latin typeface="+mj-lt"/>
                        </a:rPr>
                        <a:t>15 universities</a:t>
                      </a:r>
                      <a:r>
                        <a:rPr lang="en-US" sz="1600" noProof="0" dirty="0">
                          <a:latin typeface="+mj-lt"/>
                        </a:rPr>
                        <a:t> participated</a:t>
                      </a:r>
                    </a:p>
                  </a:txBody>
                  <a:tcPr/>
                </a:tc>
                <a:extLst>
                  <a:ext uri="{0D108BD9-81ED-4DB2-BD59-A6C34878D82A}">
                    <a16:rowId xmlns="" xmlns:a16="http://schemas.microsoft.com/office/drawing/2014/main" val="1522508113"/>
                  </a:ext>
                </a:extLst>
              </a:tr>
              <a:tr h="370840">
                <a:tc>
                  <a:txBody>
                    <a:bodyPr/>
                    <a:lstStyle/>
                    <a:p>
                      <a:r>
                        <a:rPr lang="en-US" sz="1600" noProof="0" dirty="0">
                          <a:latin typeface="+mj-lt"/>
                        </a:rPr>
                        <a:t>The event included a </a:t>
                      </a:r>
                      <a:r>
                        <a:rPr lang="en-US" sz="1600" b="1" noProof="0" dirty="0">
                          <a:latin typeface="+mj-lt"/>
                        </a:rPr>
                        <a:t>study case </a:t>
                      </a:r>
                      <a:r>
                        <a:rPr lang="en-US" sz="1600" noProof="0" dirty="0">
                          <a:latin typeface="+mj-lt"/>
                        </a:rPr>
                        <a:t>about a successful Catalan TV series and also a </a:t>
                      </a:r>
                      <a:r>
                        <a:rPr lang="en-US" sz="1600" b="1" noProof="0" dirty="0">
                          <a:latin typeface="+mj-lt"/>
                        </a:rPr>
                        <a:t>networking meeting</a:t>
                      </a:r>
                      <a:r>
                        <a:rPr lang="en-US" sz="1600" noProof="0" dirty="0">
                          <a:latin typeface="+mj-lt"/>
                        </a:rPr>
                        <a:t>.</a:t>
                      </a:r>
                    </a:p>
                  </a:txBody>
                  <a:tcPr/>
                </a:tc>
                <a:extLst>
                  <a:ext uri="{0D108BD9-81ED-4DB2-BD59-A6C34878D82A}">
                    <a16:rowId xmlns="" xmlns:a16="http://schemas.microsoft.com/office/drawing/2014/main" val="2224091008"/>
                  </a:ext>
                </a:extLst>
              </a:tr>
            </a:tbl>
          </a:graphicData>
        </a:graphic>
      </p:graphicFrame>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l="17348" t="39867" r="16794" b="20856"/>
          <a:stretch>
            <a:fillRect/>
          </a:stretch>
        </p:blipFill>
        <p:spPr bwMode="auto">
          <a:xfrm>
            <a:off x="1640609" y="4506029"/>
            <a:ext cx="5907418" cy="192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7090" y="6399228"/>
            <a:ext cx="155416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817199"/>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descr="\\PC-DOCSBCN\docsbcn\PITCHING UNIVERSITARI\Imatge\Pitching Audiovisual_Pantalla\Gra¦Çfica Piching Audiovisual-01.jpg"/>
          <p:cNvPicPr>
            <a:picLocks noChangeAspect="1" noChangeArrowheads="1"/>
          </p:cNvPicPr>
          <p:nvPr/>
        </p:nvPicPr>
        <p:blipFill>
          <a:blip r:embed="rId3" cstate="print">
            <a:extLst>
              <a:ext uri="{28A0092B-C50C-407E-A947-70E740481C1C}">
                <a14:useLocalDpi xmlns:a14="http://schemas.microsoft.com/office/drawing/2010/main" val="0"/>
              </a:ext>
            </a:extLst>
          </a:blip>
          <a:srcRect t="7661" b="76927"/>
          <a:stretch>
            <a:fillRect/>
          </a:stretch>
        </p:blipFill>
        <p:spPr bwMode="auto">
          <a:xfrm>
            <a:off x="0" y="0"/>
            <a:ext cx="7019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a 2"/>
          <p:cNvGraphicFramePr>
            <a:graphicFrameLocks noGrp="1"/>
          </p:cNvGraphicFramePr>
          <p:nvPr>
            <p:extLst>
              <p:ext uri="{D42A27DB-BD31-4B8C-83A1-F6EECF244321}">
                <p14:modId xmlns:p14="http://schemas.microsoft.com/office/powerpoint/2010/main" val="661903080"/>
              </p:ext>
            </p:extLst>
          </p:nvPr>
        </p:nvGraphicFramePr>
        <p:xfrm>
          <a:off x="689918" y="1250791"/>
          <a:ext cx="7776864" cy="2788920"/>
        </p:xfrm>
        <a:graphic>
          <a:graphicData uri="http://schemas.openxmlformats.org/drawingml/2006/table">
            <a:tbl>
              <a:tblPr firstRow="1" bandRow="1">
                <a:tableStyleId>{21E4AEA4-8DFA-4A89-87EB-49C32662AFE0}</a:tableStyleId>
              </a:tblPr>
              <a:tblGrid>
                <a:gridCol w="2016224">
                  <a:extLst>
                    <a:ext uri="{9D8B030D-6E8A-4147-A177-3AD203B41FA5}">
                      <a16:colId xmlns="" xmlns:a16="http://schemas.microsoft.com/office/drawing/2014/main" val="1977481435"/>
                    </a:ext>
                  </a:extLst>
                </a:gridCol>
                <a:gridCol w="5760640">
                  <a:extLst>
                    <a:ext uri="{9D8B030D-6E8A-4147-A177-3AD203B41FA5}">
                      <a16:colId xmlns="" xmlns:a16="http://schemas.microsoft.com/office/drawing/2014/main" val="2198379821"/>
                    </a:ext>
                  </a:extLst>
                </a:gridCol>
              </a:tblGrid>
              <a:tr h="370840">
                <a:tc gridSpan="2">
                  <a:txBody>
                    <a:bodyPr/>
                    <a:lstStyle/>
                    <a:p>
                      <a:pPr algn="ctr"/>
                      <a:r>
                        <a:rPr lang="en-US" sz="2000" b="1" dirty="0">
                          <a:solidFill>
                            <a:schemeClr val="bg1"/>
                          </a:solidFill>
                          <a:latin typeface="+mj-lt"/>
                          <a:cs typeface="Arial" pitchFamily="34" charset="0"/>
                        </a:rPr>
                        <a:t>Project Categories of </a:t>
                      </a:r>
                      <a:r>
                        <a:rPr lang="en-US" sz="2000" b="1" dirty="0" smtClean="0">
                          <a:solidFill>
                            <a:schemeClr val="bg1"/>
                          </a:solidFill>
                          <a:latin typeface="+mj-lt"/>
                          <a:cs typeface="Arial" pitchFamily="34" charset="0"/>
                        </a:rPr>
                        <a:t>the Audiovisual </a:t>
                      </a:r>
                      <a:r>
                        <a:rPr lang="en-US" sz="2000" b="1" dirty="0">
                          <a:solidFill>
                            <a:schemeClr val="bg1"/>
                          </a:solidFill>
                          <a:latin typeface="+mj-lt"/>
                          <a:cs typeface="Arial" pitchFamily="34" charset="0"/>
                        </a:rPr>
                        <a:t>Pitch</a:t>
                      </a:r>
                      <a:endParaRPr lang="es-ES" sz="2000" dirty="0">
                        <a:solidFill>
                          <a:schemeClr val="bg1"/>
                        </a:solidFill>
                        <a:latin typeface="+mj-lt"/>
                      </a:endParaRPr>
                    </a:p>
                  </a:txBody>
                  <a:tcPr/>
                </a:tc>
                <a:tc hMerge="1">
                  <a:txBody>
                    <a:bodyPr/>
                    <a:lstStyle/>
                    <a:p>
                      <a:endParaRPr lang="es-ES" dirty="0"/>
                    </a:p>
                  </a:txBody>
                  <a:tcPr/>
                </a:tc>
                <a:extLst>
                  <a:ext uri="{0D108BD9-81ED-4DB2-BD59-A6C34878D82A}">
                    <a16:rowId xmlns="" xmlns:a16="http://schemas.microsoft.com/office/drawing/2014/main" val="3680487134"/>
                  </a:ext>
                </a:extLst>
              </a:tr>
              <a:tr h="370840">
                <a:tc>
                  <a:txBody>
                    <a:bodyPr/>
                    <a:lstStyle/>
                    <a:p>
                      <a:r>
                        <a:rPr lang="en-US" noProof="0" dirty="0">
                          <a:latin typeface="+mj-lt"/>
                        </a:rPr>
                        <a:t>Fiction</a:t>
                      </a:r>
                    </a:p>
                  </a:txBody>
                  <a:tcPr/>
                </a:tc>
                <a:tc>
                  <a:txBody>
                    <a:bodyPr/>
                    <a:lstStyle/>
                    <a:p>
                      <a:r>
                        <a:rPr lang="en-US" noProof="0" dirty="0">
                          <a:latin typeface="+mj-lt"/>
                        </a:rPr>
                        <a:t>Feature films, short films, TV movies, TV series, animation</a:t>
                      </a:r>
                    </a:p>
                  </a:txBody>
                  <a:tcPr/>
                </a:tc>
                <a:extLst>
                  <a:ext uri="{0D108BD9-81ED-4DB2-BD59-A6C34878D82A}">
                    <a16:rowId xmlns="" xmlns:a16="http://schemas.microsoft.com/office/drawing/2014/main" val="3234762906"/>
                  </a:ext>
                </a:extLst>
              </a:tr>
              <a:tr h="370840">
                <a:tc>
                  <a:txBody>
                    <a:bodyPr/>
                    <a:lstStyle/>
                    <a:p>
                      <a:r>
                        <a:rPr lang="en-US" noProof="0" dirty="0">
                          <a:latin typeface="+mj-lt"/>
                        </a:rPr>
                        <a:t>Non-Fiction</a:t>
                      </a:r>
                    </a:p>
                  </a:txBody>
                  <a:tcPr/>
                </a:tc>
                <a:tc>
                  <a:txBody>
                    <a:bodyPr/>
                    <a:lstStyle/>
                    <a:p>
                      <a:r>
                        <a:rPr lang="en-US" noProof="0" dirty="0">
                          <a:latin typeface="+mj-lt"/>
                        </a:rPr>
                        <a:t>Documentaries, short documentaries, documentary series</a:t>
                      </a:r>
                    </a:p>
                  </a:txBody>
                  <a:tcPr/>
                </a:tc>
                <a:extLst>
                  <a:ext uri="{0D108BD9-81ED-4DB2-BD59-A6C34878D82A}">
                    <a16:rowId xmlns="" xmlns:a16="http://schemas.microsoft.com/office/drawing/2014/main" val="1011978831"/>
                  </a:ext>
                </a:extLst>
              </a:tr>
              <a:tr h="370840">
                <a:tc>
                  <a:txBody>
                    <a:bodyPr/>
                    <a:lstStyle/>
                    <a:p>
                      <a:r>
                        <a:rPr lang="en-US" noProof="0" dirty="0">
                          <a:latin typeface="+mj-lt"/>
                        </a:rPr>
                        <a:t>New formats</a:t>
                      </a:r>
                    </a:p>
                  </a:txBody>
                  <a:tcPr/>
                </a:tc>
                <a:tc>
                  <a:txBody>
                    <a:bodyPr/>
                    <a:lstStyle/>
                    <a:p>
                      <a:r>
                        <a:rPr lang="en-US" noProof="0" dirty="0">
                          <a:latin typeface="+mj-lt"/>
                        </a:rPr>
                        <a:t>Web series, </a:t>
                      </a:r>
                      <a:r>
                        <a:rPr lang="en-US" noProof="0" dirty="0" err="1">
                          <a:latin typeface="+mj-lt"/>
                        </a:rPr>
                        <a:t>webdoc</a:t>
                      </a:r>
                      <a:r>
                        <a:rPr lang="en-US" noProof="0" dirty="0">
                          <a:latin typeface="+mj-lt"/>
                        </a:rPr>
                        <a:t>, transmedia, gaming…</a:t>
                      </a:r>
                    </a:p>
                  </a:txBody>
                  <a:tcPr/>
                </a:tc>
                <a:extLst>
                  <a:ext uri="{0D108BD9-81ED-4DB2-BD59-A6C34878D82A}">
                    <a16:rowId xmlns="" xmlns:a16="http://schemas.microsoft.com/office/drawing/2014/main" val="374016750"/>
                  </a:ext>
                </a:extLst>
              </a:tr>
              <a:tr h="370840">
                <a:tc>
                  <a:txBody>
                    <a:bodyPr/>
                    <a:lstStyle/>
                    <a:p>
                      <a:r>
                        <a:rPr lang="en-US" noProof="0" dirty="0">
                          <a:latin typeface="+mj-lt"/>
                        </a:rPr>
                        <a:t>TV programs</a:t>
                      </a:r>
                    </a:p>
                  </a:txBody>
                  <a:tcPr/>
                </a:tc>
                <a:tc>
                  <a:txBody>
                    <a:bodyPr/>
                    <a:lstStyle/>
                    <a:p>
                      <a:r>
                        <a:rPr lang="en-US" noProof="0" dirty="0">
                          <a:latin typeface="+mj-lt"/>
                        </a:rPr>
                        <a:t>Game shows, entertainment programs… </a:t>
                      </a:r>
                    </a:p>
                  </a:txBody>
                  <a:tcPr/>
                </a:tc>
                <a:extLst>
                  <a:ext uri="{0D108BD9-81ED-4DB2-BD59-A6C34878D82A}">
                    <a16:rowId xmlns="" xmlns:a16="http://schemas.microsoft.com/office/drawing/2014/main" val="1755412642"/>
                  </a:ext>
                </a:extLst>
              </a:tr>
              <a:tr h="370840">
                <a:tc>
                  <a:txBody>
                    <a:bodyPr/>
                    <a:lstStyle/>
                    <a:p>
                      <a:r>
                        <a:rPr lang="en-US" noProof="0" dirty="0">
                          <a:latin typeface="+mj-lt"/>
                        </a:rPr>
                        <a:t>Technology</a:t>
                      </a:r>
                    </a:p>
                  </a:txBody>
                  <a:tcPr/>
                </a:tc>
                <a:tc>
                  <a:txBody>
                    <a:bodyPr/>
                    <a:lstStyle/>
                    <a:p>
                      <a:r>
                        <a:rPr lang="en-US" noProof="0" dirty="0">
                          <a:latin typeface="+mj-lt"/>
                        </a:rPr>
                        <a:t>Technology tools for audiovisual content</a:t>
                      </a:r>
                    </a:p>
                  </a:txBody>
                  <a:tcPr/>
                </a:tc>
                <a:extLst>
                  <a:ext uri="{0D108BD9-81ED-4DB2-BD59-A6C34878D82A}">
                    <a16:rowId xmlns="" xmlns:a16="http://schemas.microsoft.com/office/drawing/2014/main" val="1420619197"/>
                  </a:ext>
                </a:extLst>
              </a:tr>
            </a:tbl>
          </a:graphicData>
        </a:graphic>
      </p:graphicFrame>
      <p:pic>
        <p:nvPicPr>
          <p:cNvPr id="14" name="Picture 8"/>
          <p:cNvPicPr>
            <a:picLocks noChangeAspect="1" noChangeArrowheads="1"/>
          </p:cNvPicPr>
          <p:nvPr/>
        </p:nvPicPr>
        <p:blipFill>
          <a:blip r:embed="rId4">
            <a:extLst>
              <a:ext uri="{28A0092B-C50C-407E-A947-70E740481C1C}">
                <a14:useLocalDpi xmlns:a14="http://schemas.microsoft.com/office/drawing/2010/main" val="0"/>
              </a:ext>
            </a:extLst>
          </a:blip>
          <a:srcRect l="20116" t="44821" r="21707" b="15546"/>
          <a:stretch>
            <a:fillRect/>
          </a:stretch>
        </p:blipFill>
        <p:spPr bwMode="auto">
          <a:xfrm>
            <a:off x="1259632" y="4149080"/>
            <a:ext cx="6192838"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6281" y="6309320"/>
            <a:ext cx="155416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7380305"/>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PC-DOCSBCN\docsbcn\PITCHING UNIVERSITARI\Imatge\Pitching Audiovisual_Pantalla\Gra¦Çfica Piching Audiovisual-01.jpg"/>
          <p:cNvPicPr>
            <a:picLocks noChangeAspect="1" noChangeArrowheads="1"/>
          </p:cNvPicPr>
          <p:nvPr/>
        </p:nvPicPr>
        <p:blipFill>
          <a:blip r:embed="rId2" cstate="print">
            <a:extLst>
              <a:ext uri="{28A0092B-C50C-407E-A947-70E740481C1C}">
                <a14:useLocalDpi xmlns:a14="http://schemas.microsoft.com/office/drawing/2010/main" val="0"/>
              </a:ext>
            </a:extLst>
          </a:blip>
          <a:srcRect t="7661" b="76927"/>
          <a:stretch>
            <a:fillRect/>
          </a:stretch>
        </p:blipFill>
        <p:spPr bwMode="auto">
          <a:xfrm>
            <a:off x="0" y="0"/>
            <a:ext cx="7019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19 CuadroTexto"/>
          <p:cNvSpPr txBox="1">
            <a:spLocks noChangeArrowheads="1"/>
          </p:cNvSpPr>
          <p:nvPr/>
        </p:nvSpPr>
        <p:spPr bwMode="auto">
          <a:xfrm>
            <a:off x="3154503" y="286128"/>
            <a:ext cx="41016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2000" b="1" dirty="0">
                <a:latin typeface="+mj-lt"/>
              </a:rPr>
              <a:t>Universities participating </a:t>
            </a:r>
          </a:p>
        </p:txBody>
      </p:sp>
      <p:pic>
        <p:nvPicPr>
          <p:cNvPr id="19462" name="5 Imagen" descr="\\Pc-docsbcn\docsbcn\PITCHING UNIVERSITARI\Web\Logos i links universitats\Abad Oliva\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206501"/>
            <a:ext cx="1666127" cy="71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6 Imagen" descr="\\Pc-docsbcn\docsbcn\PITCHING UNIVERSITARI\Web\Logos i links universitats\Universitat de Girona\logoeram-01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196975"/>
            <a:ext cx="941286" cy="8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7 Imagen" descr="\\Pc-docsbcn\docsbcn\PITCHING UNIVERSITARI\Web\Logos i links universitats\Universitat UAB\Logo UA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013" y="1109663"/>
            <a:ext cx="1251938" cy="8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9 Imagen" descr="\\Pc-docsbcn\docsbcn\PITCHING UNIVERSITARI\Web\Logos i links universitats\Tecnocampus\01-logo-cat-negre-tcm-sol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551" y="1340768"/>
            <a:ext cx="1671786" cy="31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10 Imagen" descr="\\Pc-docsbcn\docsbcn\PITCHING UNIVERSITARI\Web\Logos i links universitats\Blanquerna\logo-Blanquerna (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492896"/>
            <a:ext cx="17033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11 Imagen" descr="\\Pc-docsbcn\docsbcn\PITCHING UNIVERSITARI\Web\Logos i links universitats\logo_laSalle_URL_institucional_positiu_blau_CAT (2).jpg"/>
          <p:cNvPicPr>
            <a:picLocks noChangeAspect="1" noChangeArrowheads="1"/>
          </p:cNvPicPr>
          <p:nvPr/>
        </p:nvPicPr>
        <p:blipFill>
          <a:blip r:embed="rId8">
            <a:extLst>
              <a:ext uri="{28A0092B-C50C-407E-A947-70E740481C1C}">
                <a14:useLocalDpi xmlns:a14="http://schemas.microsoft.com/office/drawing/2010/main" val="0"/>
              </a:ext>
            </a:extLst>
          </a:blip>
          <a:srcRect r="8492"/>
          <a:stretch>
            <a:fillRect/>
          </a:stretch>
        </p:blipFill>
        <p:spPr bwMode="auto">
          <a:xfrm>
            <a:off x="2159793" y="2313780"/>
            <a:ext cx="165576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12 Imagen" descr="\\Pc-docsbcn\docsbcn\PITCHING UNIVERSITARI\Web\Logos i links universitats\Pompeu fabra\logo up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9952" y="2496343"/>
            <a:ext cx="1549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14 Imagen" descr="\\Pc-docsbcn\docsbcn\PITCHING UNIVERSITARI\Web\Logos i links universitats\UIC\Logo_UIC_Barcelona_cluster (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1550" y="3446463"/>
            <a:ext cx="960438"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15 Imagen" descr="\\Pc-docsbcn\docsbcn\PITCHING UNIVERSITARI\Web\Logos i links universitats\URV\logo URV.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62660" y="3338512"/>
            <a:ext cx="1050481" cy="124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16 Imagen" descr="\\Pc-docsbcn\docsbcn\PITCHING UNIVERSITARI\Web\Logos i links universitats\Universitat de Lleida\logoudl (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15783" y="2204864"/>
            <a:ext cx="1143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17 Imagen" descr="\\Pc-docsbcn\docsbcn\PITCHING UNIVERSITARI\Web\Logos i links universitats\UB\marca_pos_rgb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7420" y="3382963"/>
            <a:ext cx="143986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9"/>
          <p:cNvPicPr>
            <a:picLocks noChangeAspect="1" noChangeArrowheads="1"/>
          </p:cNvPicPr>
          <p:nvPr/>
        </p:nvPicPr>
        <p:blipFill>
          <a:blip r:embed="rId14">
            <a:extLst>
              <a:ext uri="{28A0092B-C50C-407E-A947-70E740481C1C}">
                <a14:useLocalDpi xmlns:a14="http://schemas.microsoft.com/office/drawing/2010/main" val="0"/>
              </a:ext>
            </a:extLst>
          </a:blip>
          <a:srcRect l="745" t="21625" r="88741" b="54054"/>
          <a:stretch>
            <a:fillRect/>
          </a:stretch>
        </p:blipFill>
        <p:spPr bwMode="auto">
          <a:xfrm>
            <a:off x="1907704" y="5226889"/>
            <a:ext cx="894432" cy="112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21" descr="Resultat d'imatges de upv"/>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 y="5409963"/>
            <a:ext cx="176371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23" descr="Resultat d'imatges de filmakademie"/>
          <p:cNvPicPr>
            <a:picLocks noChangeAspect="1" noChangeArrowheads="1"/>
          </p:cNvPicPr>
          <p:nvPr/>
        </p:nvPicPr>
        <p:blipFill>
          <a:blip r:embed="rId16" cstate="print">
            <a:extLst>
              <a:ext uri="{28A0092B-C50C-407E-A947-70E740481C1C}">
                <a14:useLocalDpi xmlns:a14="http://schemas.microsoft.com/office/drawing/2010/main" val="0"/>
              </a:ext>
            </a:extLst>
          </a:blip>
          <a:srcRect t="27023" b="23807"/>
          <a:stretch>
            <a:fillRect/>
          </a:stretch>
        </p:blipFill>
        <p:spPr bwMode="auto">
          <a:xfrm>
            <a:off x="6300192" y="5805264"/>
            <a:ext cx="2664296" cy="51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23" descr="Resultat d'imatges de universitat de vic"/>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2160" y="2420888"/>
            <a:ext cx="158432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96336" y="6381328"/>
            <a:ext cx="155416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62" descr="Resultado de imagen de uoc"/>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50727" y="3597832"/>
            <a:ext cx="1469588" cy="5338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t d'imatges de upc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956376" y="980728"/>
            <a:ext cx="861814" cy="86181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84246" y="4581128"/>
            <a:ext cx="3911690" cy="461665"/>
          </a:xfrm>
          <a:prstGeom prst="rect">
            <a:avLst/>
          </a:prstGeom>
          <a:noFill/>
        </p:spPr>
        <p:txBody>
          <a:bodyPr wrap="square" rtlCol="0">
            <a:spAutoFit/>
          </a:bodyPr>
          <a:lstStyle/>
          <a:p>
            <a:r>
              <a:rPr lang="ca-ES" dirty="0"/>
              <a:t> </a:t>
            </a:r>
            <a:r>
              <a:rPr lang="en-US" sz="2400" dirty="0" smtClean="0"/>
              <a:t>Universities guest</a:t>
            </a:r>
            <a:r>
              <a:rPr lang="ca-ES" sz="2400" dirty="0" smtClean="0"/>
              <a:t>:</a:t>
            </a:r>
            <a:endParaRPr lang="ca-ES" sz="2400" dirty="0"/>
          </a:p>
        </p:txBody>
      </p:sp>
      <p:pic>
        <p:nvPicPr>
          <p:cNvPr id="1028" name="Picture 4" descr="Resultat d'imatges de universidad dacoruña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320333" y="5778067"/>
            <a:ext cx="1835843" cy="3372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t d'imatges de complutense university of madrid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915816" y="5184660"/>
            <a:ext cx="1291089" cy="11966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t d'imatges de copenhague university logo"/>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364154" y="4811960"/>
            <a:ext cx="2464661" cy="91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7527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1" descr="\\PC-DOCSBCN\docsbcn\PITCHING UNIVERSITARI\Imatge\Pitching Audiovisual_Pantalla\Gra¦Çfica Piching Audiovisual-01.jpg"/>
          <p:cNvPicPr>
            <a:picLocks noChangeAspect="1" noChangeArrowheads="1"/>
          </p:cNvPicPr>
          <p:nvPr/>
        </p:nvPicPr>
        <p:blipFill>
          <a:blip r:embed="rId3" cstate="print"/>
          <a:srcRect t="7661" b="76927"/>
          <a:stretch>
            <a:fillRect/>
          </a:stretch>
        </p:blipFill>
        <p:spPr bwMode="auto">
          <a:xfrm>
            <a:off x="0" y="0"/>
            <a:ext cx="7019925" cy="76517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6237312"/>
            <a:ext cx="155416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1 Grupo"/>
          <p:cNvGrpSpPr/>
          <p:nvPr/>
        </p:nvGrpSpPr>
        <p:grpSpPr>
          <a:xfrm>
            <a:off x="274952" y="2276872"/>
            <a:ext cx="8594096" cy="3064086"/>
            <a:chOff x="21038" y="1988840"/>
            <a:chExt cx="8594096" cy="3064086"/>
          </a:xfrm>
        </p:grpSpPr>
        <p:pic>
          <p:nvPicPr>
            <p:cNvPr id="1026" name="Picture 2" descr="C:\Users\Cluster\Downloads\IMG_63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38" y="1988840"/>
              <a:ext cx="4046906" cy="30640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luster\Downloads\IMG_643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6363"/>
            <a:stretch/>
          </p:blipFill>
          <p:spPr bwMode="auto">
            <a:xfrm>
              <a:off x="4067944" y="1988840"/>
              <a:ext cx="4547190" cy="306408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2 CuadroTexto"/>
          <p:cNvSpPr txBox="1"/>
          <p:nvPr/>
        </p:nvSpPr>
        <p:spPr>
          <a:xfrm>
            <a:off x="3923928" y="124402"/>
            <a:ext cx="2883742" cy="707886"/>
          </a:xfrm>
          <a:prstGeom prst="rect">
            <a:avLst/>
          </a:prstGeom>
          <a:noFill/>
        </p:spPr>
        <p:txBody>
          <a:bodyPr wrap="square" rtlCol="0">
            <a:spAutoFit/>
          </a:bodyPr>
          <a:lstStyle/>
          <a:p>
            <a:r>
              <a:rPr lang="ca-ES" sz="4000" dirty="0" err="1" smtClean="0"/>
              <a:t>Workshop</a:t>
            </a:r>
            <a:endParaRPr lang="ca-ES" sz="4000" dirty="0"/>
          </a:p>
        </p:txBody>
      </p:sp>
      <p:sp>
        <p:nvSpPr>
          <p:cNvPr id="4" name="3 Rectángulo"/>
          <p:cNvSpPr/>
          <p:nvPr/>
        </p:nvSpPr>
        <p:spPr>
          <a:xfrm>
            <a:off x="290774" y="832288"/>
            <a:ext cx="8571693" cy="1200329"/>
          </a:xfrm>
          <a:prstGeom prst="rect">
            <a:avLst/>
          </a:prstGeom>
        </p:spPr>
        <p:txBody>
          <a:bodyPr wrap="square">
            <a:spAutoFit/>
          </a:bodyPr>
          <a:lstStyle/>
          <a:p>
            <a:r>
              <a:rPr lang="en-US" dirty="0" smtClean="0"/>
              <a:t>A workshop </a:t>
            </a:r>
            <a:r>
              <a:rPr lang="en-US" dirty="0"/>
              <a:t>will take place one week before the Audiovisual Pitch. During two days, the students will work intensively on improving their project presentation with the aid of the tutors, who have an extensive industry experience.</a:t>
            </a:r>
            <a:endParaRPr lang="ca-ES" dirty="0"/>
          </a:p>
        </p:txBody>
      </p:sp>
    </p:spTree>
    <p:extLst>
      <p:ext uri="{BB962C8B-B14F-4D97-AF65-F5344CB8AC3E}">
        <p14:creationId xmlns:p14="http://schemas.microsoft.com/office/powerpoint/2010/main" val="2712326821"/>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1" descr="\\PC-DOCSBCN\docsbcn\PITCHING UNIVERSITARI\Imatge\Pitching Audiovisual_Pantalla\Gra¦Çfica Piching Audiovisual-01.jpg"/>
          <p:cNvPicPr>
            <a:picLocks noChangeAspect="1" noChangeArrowheads="1"/>
          </p:cNvPicPr>
          <p:nvPr/>
        </p:nvPicPr>
        <p:blipFill>
          <a:blip r:embed="rId3" cstate="print"/>
          <a:srcRect t="7661" b="76927"/>
          <a:stretch>
            <a:fillRect/>
          </a:stretch>
        </p:blipFill>
        <p:spPr bwMode="auto">
          <a:xfrm>
            <a:off x="0" y="0"/>
            <a:ext cx="7019925" cy="765175"/>
          </a:xfrm>
          <a:prstGeom prst="rect">
            <a:avLst/>
          </a:prstGeom>
          <a:noFill/>
          <a:ln w="9525">
            <a:noFill/>
            <a:miter lim="800000"/>
            <a:headEnd/>
            <a:tailEnd/>
          </a:ln>
        </p:spPr>
      </p:pic>
      <p:sp>
        <p:nvSpPr>
          <p:cNvPr id="7173" name="19 CuadroTexto"/>
          <p:cNvSpPr txBox="1">
            <a:spLocks noChangeArrowheads="1"/>
          </p:cNvSpPr>
          <p:nvPr/>
        </p:nvSpPr>
        <p:spPr bwMode="auto">
          <a:xfrm>
            <a:off x="2483769" y="169069"/>
            <a:ext cx="4464720" cy="707886"/>
          </a:xfrm>
          <a:prstGeom prst="rect">
            <a:avLst/>
          </a:prstGeom>
          <a:noFill/>
          <a:ln w="9525">
            <a:noFill/>
            <a:miter lim="800000"/>
            <a:headEnd/>
            <a:tailEnd/>
          </a:ln>
        </p:spPr>
        <p:txBody>
          <a:bodyPr wrap="square">
            <a:spAutoFit/>
          </a:bodyPr>
          <a:lstStyle/>
          <a:p>
            <a:pPr algn="r"/>
            <a:r>
              <a:rPr lang="es-ES" sz="4000" dirty="0">
                <a:latin typeface="Ubuntu"/>
              </a:rPr>
              <a:t>Audiovisual Pitch</a:t>
            </a:r>
          </a:p>
        </p:txBody>
      </p:sp>
      <p:sp>
        <p:nvSpPr>
          <p:cNvPr id="9" name="6 CuadroTexto"/>
          <p:cNvSpPr txBox="1">
            <a:spLocks noChangeArrowheads="1"/>
          </p:cNvSpPr>
          <p:nvPr/>
        </p:nvSpPr>
        <p:spPr bwMode="auto">
          <a:xfrm>
            <a:off x="1141305" y="5382597"/>
            <a:ext cx="7980008" cy="1200329"/>
          </a:xfrm>
          <a:prstGeom prst="rect">
            <a:avLst/>
          </a:prstGeom>
          <a:noFill/>
          <a:ln w="9525">
            <a:noFill/>
            <a:miter lim="800000"/>
            <a:headEnd/>
            <a:tailEnd/>
          </a:ln>
        </p:spPr>
        <p:txBody>
          <a:bodyPr wrap="square">
            <a:spAutoFit/>
          </a:bodyPr>
          <a:lstStyle/>
          <a:p>
            <a:pPr algn="ctr">
              <a:defRPr/>
            </a:pPr>
            <a:r>
              <a:rPr lang="en-US" dirty="0">
                <a:latin typeface="+mj-lt"/>
              </a:rPr>
              <a:t>Around twenty projects </a:t>
            </a:r>
            <a:r>
              <a:rPr lang="en-US" dirty="0" smtClean="0">
                <a:latin typeface="+mj-lt"/>
              </a:rPr>
              <a:t>will </a:t>
            </a:r>
            <a:r>
              <a:rPr lang="en-US" dirty="0">
                <a:latin typeface="+mj-lt"/>
              </a:rPr>
              <a:t>be presented in front of members of audiovisual sector. Students will have 7 minutes to explain their projects (teaser included) and the professionals will have 7 minutes to make comments and questions.</a:t>
            </a:r>
          </a:p>
        </p:txBody>
      </p:sp>
      <p:pic>
        <p:nvPicPr>
          <p:cNvPr id="7175" name="Picture 2"/>
          <p:cNvPicPr>
            <a:picLocks noChangeAspect="1" noChangeArrowheads="1"/>
          </p:cNvPicPr>
          <p:nvPr/>
        </p:nvPicPr>
        <p:blipFill>
          <a:blip r:embed="rId4" cstate="print"/>
          <a:srcRect l="17982" t="20895" r="17265" b="6140"/>
          <a:stretch>
            <a:fillRect/>
          </a:stretch>
        </p:blipFill>
        <p:spPr bwMode="auto">
          <a:xfrm>
            <a:off x="395288" y="981075"/>
            <a:ext cx="3960812" cy="2436813"/>
          </a:xfrm>
          <a:prstGeom prst="rect">
            <a:avLst/>
          </a:prstGeom>
          <a:noFill/>
          <a:ln w="9525">
            <a:noFill/>
            <a:miter lim="800000"/>
            <a:headEnd/>
            <a:tailEnd/>
          </a:ln>
        </p:spPr>
      </p:pic>
      <p:pic>
        <p:nvPicPr>
          <p:cNvPr id="7176" name="Picture 3"/>
          <p:cNvPicPr>
            <a:picLocks noChangeAspect="1" noChangeArrowheads="1"/>
          </p:cNvPicPr>
          <p:nvPr/>
        </p:nvPicPr>
        <p:blipFill>
          <a:blip r:embed="rId5" cstate="print"/>
          <a:srcRect l="17902" t="24664" r="18454" b="6424"/>
          <a:stretch>
            <a:fillRect/>
          </a:stretch>
        </p:blipFill>
        <p:spPr bwMode="auto">
          <a:xfrm>
            <a:off x="4608513" y="981075"/>
            <a:ext cx="4140200" cy="2447925"/>
          </a:xfrm>
          <a:prstGeom prst="rect">
            <a:avLst/>
          </a:prstGeom>
          <a:noFill/>
          <a:ln w="9525">
            <a:noFill/>
            <a:miter lim="800000"/>
            <a:headEnd/>
            <a:tailEnd/>
          </a:ln>
        </p:spPr>
      </p:pic>
      <p:pic>
        <p:nvPicPr>
          <p:cNvPr id="7177" name="Picture 4"/>
          <p:cNvPicPr>
            <a:picLocks noChangeAspect="1" noChangeArrowheads="1"/>
          </p:cNvPicPr>
          <p:nvPr/>
        </p:nvPicPr>
        <p:blipFill>
          <a:blip r:embed="rId6" cstate="print"/>
          <a:srcRect l="25648" t="25679" r="23517" b="13818"/>
          <a:stretch>
            <a:fillRect/>
          </a:stretch>
        </p:blipFill>
        <p:spPr bwMode="auto">
          <a:xfrm>
            <a:off x="395288" y="3500438"/>
            <a:ext cx="2881312" cy="1873250"/>
          </a:xfrm>
          <a:prstGeom prst="rect">
            <a:avLst/>
          </a:prstGeom>
          <a:noFill/>
          <a:ln w="9525">
            <a:noFill/>
            <a:miter lim="800000"/>
            <a:headEnd/>
            <a:tailEnd/>
          </a:ln>
        </p:spPr>
      </p:pic>
      <p:pic>
        <p:nvPicPr>
          <p:cNvPr id="7178" name="Picture 5"/>
          <p:cNvPicPr>
            <a:picLocks noChangeAspect="1" noChangeArrowheads="1"/>
          </p:cNvPicPr>
          <p:nvPr/>
        </p:nvPicPr>
        <p:blipFill>
          <a:blip r:embed="rId7" cstate="print"/>
          <a:srcRect l="33397" t="31020" r="22882" b="12723"/>
          <a:stretch>
            <a:fillRect/>
          </a:stretch>
        </p:blipFill>
        <p:spPr bwMode="auto">
          <a:xfrm>
            <a:off x="3348038" y="3500438"/>
            <a:ext cx="2663825" cy="1873250"/>
          </a:xfrm>
          <a:prstGeom prst="rect">
            <a:avLst/>
          </a:prstGeom>
          <a:noFill/>
          <a:ln w="9525">
            <a:noFill/>
            <a:miter lim="800000"/>
            <a:headEnd/>
            <a:tailEnd/>
          </a:ln>
        </p:spPr>
      </p:pic>
      <p:pic>
        <p:nvPicPr>
          <p:cNvPr id="7179" name="Picture 6"/>
          <p:cNvPicPr>
            <a:picLocks noChangeAspect="1" noChangeArrowheads="1"/>
          </p:cNvPicPr>
          <p:nvPr/>
        </p:nvPicPr>
        <p:blipFill>
          <a:blip r:embed="rId8" cstate="print"/>
          <a:srcRect l="45969" t="33786" r="20662" b="23276"/>
          <a:stretch>
            <a:fillRect/>
          </a:stretch>
        </p:blipFill>
        <p:spPr bwMode="auto">
          <a:xfrm>
            <a:off x="6084888" y="3500438"/>
            <a:ext cx="2663825" cy="1873250"/>
          </a:xfrm>
          <a:prstGeom prst="rect">
            <a:avLst/>
          </a:prstGeom>
          <a:noFill/>
          <a:ln w="9525">
            <a:noFill/>
            <a:miter lim="800000"/>
            <a:headEnd/>
            <a:tailEnd/>
          </a:ln>
        </p:spPr>
      </p:pic>
      <p:sp>
        <p:nvSpPr>
          <p:cNvPr id="15" name="19 CuadroTexto"/>
          <p:cNvSpPr txBox="1">
            <a:spLocks noChangeArrowheads="1"/>
          </p:cNvSpPr>
          <p:nvPr/>
        </p:nvSpPr>
        <p:spPr bwMode="auto">
          <a:xfrm>
            <a:off x="7019925" y="0"/>
            <a:ext cx="2124075" cy="338138"/>
          </a:xfrm>
          <a:prstGeom prst="rect">
            <a:avLst/>
          </a:prstGeom>
          <a:noFill/>
          <a:ln w="9525">
            <a:noFill/>
            <a:miter lim="800000"/>
            <a:headEnd/>
            <a:tailEnd/>
          </a:ln>
        </p:spPr>
        <p:txBody>
          <a:bodyPr>
            <a:spAutoFit/>
          </a:bodyPr>
          <a:lstStyle/>
          <a:p>
            <a:pPr algn="r">
              <a:defRPr/>
            </a:pPr>
            <a:r>
              <a:rPr lang="en-US" sz="1600" b="1" dirty="0">
                <a:solidFill>
                  <a:schemeClr val="accent6">
                    <a:lumMod val="50000"/>
                  </a:schemeClr>
                </a:solidFill>
                <a:latin typeface="Ubuntu"/>
              </a:rPr>
              <a:t>Activities</a:t>
            </a:r>
          </a:p>
        </p:txBody>
      </p:sp>
      <p:pic>
        <p:nvPicPr>
          <p:cNvPr id="81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2439" y="6237312"/>
            <a:ext cx="155416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645824"/>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 descr="\\PC-DOCSBCN\docsbcn\PITCHING UNIVERSITARI\Imatge\Pitching Audiovisual_Pantalla\Gra¦Çfica Piching Audiovisual-01.jpg"/>
          <p:cNvPicPr>
            <a:picLocks noChangeAspect="1" noChangeArrowheads="1"/>
          </p:cNvPicPr>
          <p:nvPr/>
        </p:nvPicPr>
        <p:blipFill>
          <a:blip r:embed="rId3" cstate="print"/>
          <a:srcRect t="7661" b="76927"/>
          <a:stretch>
            <a:fillRect/>
          </a:stretch>
        </p:blipFill>
        <p:spPr bwMode="auto">
          <a:xfrm>
            <a:off x="0" y="0"/>
            <a:ext cx="7019925" cy="765175"/>
          </a:xfrm>
          <a:prstGeom prst="rect">
            <a:avLst/>
          </a:prstGeom>
          <a:noFill/>
          <a:ln w="9525">
            <a:noFill/>
            <a:miter lim="800000"/>
            <a:headEnd/>
            <a:tailEnd/>
          </a:ln>
        </p:spPr>
      </p:pic>
      <p:sp>
        <p:nvSpPr>
          <p:cNvPr id="8197" name="19 CuadroTexto"/>
          <p:cNvSpPr txBox="1">
            <a:spLocks noChangeArrowheads="1"/>
          </p:cNvSpPr>
          <p:nvPr/>
        </p:nvSpPr>
        <p:spPr bwMode="auto">
          <a:xfrm>
            <a:off x="1707431" y="84016"/>
            <a:ext cx="5400600" cy="707886"/>
          </a:xfrm>
          <a:prstGeom prst="rect">
            <a:avLst/>
          </a:prstGeom>
          <a:noFill/>
          <a:ln w="9525">
            <a:noFill/>
            <a:miter lim="800000"/>
            <a:headEnd/>
            <a:tailEnd/>
          </a:ln>
        </p:spPr>
        <p:txBody>
          <a:bodyPr wrap="square">
            <a:spAutoFit/>
          </a:bodyPr>
          <a:lstStyle/>
          <a:p>
            <a:pPr algn="r"/>
            <a:r>
              <a:rPr lang="en-US" sz="4000" dirty="0">
                <a:latin typeface="Ubuntu"/>
              </a:rPr>
              <a:t>Individual meetings</a:t>
            </a:r>
          </a:p>
        </p:txBody>
      </p:sp>
      <p:sp>
        <p:nvSpPr>
          <p:cNvPr id="9" name="6 CuadroTexto"/>
          <p:cNvSpPr txBox="1">
            <a:spLocks noChangeArrowheads="1"/>
          </p:cNvSpPr>
          <p:nvPr/>
        </p:nvSpPr>
        <p:spPr bwMode="auto">
          <a:xfrm>
            <a:off x="1043608" y="5373216"/>
            <a:ext cx="6481763" cy="1323439"/>
          </a:xfrm>
          <a:prstGeom prst="rect">
            <a:avLst/>
          </a:prstGeom>
          <a:noFill/>
          <a:ln w="9525">
            <a:noFill/>
            <a:miter lim="800000"/>
            <a:headEnd/>
            <a:tailEnd/>
          </a:ln>
        </p:spPr>
        <p:txBody>
          <a:bodyPr>
            <a:spAutoFit/>
          </a:bodyPr>
          <a:lstStyle/>
          <a:p>
            <a:pPr algn="ctr">
              <a:defRPr/>
            </a:pPr>
            <a:r>
              <a:rPr lang="en-US" sz="2000" dirty="0" smtClean="0">
                <a:latin typeface="+mj-lt"/>
              </a:rPr>
              <a:t>After the Pitching the </a:t>
            </a:r>
            <a:r>
              <a:rPr lang="en-US" sz="2000" dirty="0">
                <a:latin typeface="+mj-lt"/>
              </a:rPr>
              <a:t>individuals meetings will take place between students and professionals</a:t>
            </a:r>
          </a:p>
          <a:p>
            <a:pPr algn="ctr">
              <a:defRPr/>
            </a:pPr>
            <a:endParaRPr lang="en-US" sz="2000" dirty="0">
              <a:latin typeface="+mj-lt"/>
            </a:endParaRPr>
          </a:p>
          <a:p>
            <a:pPr algn="ctr">
              <a:defRPr/>
            </a:pPr>
            <a:r>
              <a:rPr lang="en-US" sz="2000" dirty="0">
                <a:latin typeface="+mj-lt"/>
              </a:rPr>
              <a:t> </a:t>
            </a:r>
          </a:p>
        </p:txBody>
      </p:sp>
      <p:pic>
        <p:nvPicPr>
          <p:cNvPr id="8199" name="Picture 3"/>
          <p:cNvPicPr>
            <a:picLocks noChangeAspect="1" noChangeArrowheads="1"/>
          </p:cNvPicPr>
          <p:nvPr/>
        </p:nvPicPr>
        <p:blipFill>
          <a:blip r:embed="rId4" cstate="print"/>
          <a:srcRect l="23598" t="19598" r="19008" b="7439"/>
          <a:stretch>
            <a:fillRect/>
          </a:stretch>
        </p:blipFill>
        <p:spPr bwMode="auto">
          <a:xfrm>
            <a:off x="584200" y="1700213"/>
            <a:ext cx="4564063" cy="3168650"/>
          </a:xfrm>
          <a:prstGeom prst="rect">
            <a:avLst/>
          </a:prstGeom>
          <a:noFill/>
          <a:ln w="9525">
            <a:noFill/>
            <a:miter lim="800000"/>
            <a:headEnd/>
            <a:tailEnd/>
          </a:ln>
        </p:spPr>
      </p:pic>
      <p:pic>
        <p:nvPicPr>
          <p:cNvPr id="8200" name="Picture 4"/>
          <p:cNvPicPr>
            <a:picLocks noChangeAspect="1" noChangeArrowheads="1"/>
          </p:cNvPicPr>
          <p:nvPr/>
        </p:nvPicPr>
        <p:blipFill>
          <a:blip r:embed="rId5" cstate="print"/>
          <a:srcRect l="18230" t="14531" r="17902" b="8450"/>
          <a:stretch>
            <a:fillRect/>
          </a:stretch>
        </p:blipFill>
        <p:spPr bwMode="auto">
          <a:xfrm>
            <a:off x="5435600" y="1341438"/>
            <a:ext cx="2952750" cy="1943100"/>
          </a:xfrm>
          <a:prstGeom prst="rect">
            <a:avLst/>
          </a:prstGeom>
          <a:noFill/>
          <a:ln w="9525">
            <a:noFill/>
            <a:miter lim="800000"/>
            <a:headEnd/>
            <a:tailEnd/>
          </a:ln>
        </p:spPr>
      </p:pic>
      <p:pic>
        <p:nvPicPr>
          <p:cNvPr id="8201" name="Picture 5"/>
          <p:cNvPicPr>
            <a:picLocks noChangeAspect="1" noChangeArrowheads="1"/>
          </p:cNvPicPr>
          <p:nvPr/>
        </p:nvPicPr>
        <p:blipFill>
          <a:blip r:embed="rId6" cstate="print"/>
          <a:srcRect l="17348" t="15546" r="19008" b="7439"/>
          <a:stretch>
            <a:fillRect/>
          </a:stretch>
        </p:blipFill>
        <p:spPr bwMode="auto">
          <a:xfrm>
            <a:off x="5435600" y="3397250"/>
            <a:ext cx="2881313" cy="1903413"/>
          </a:xfrm>
          <a:prstGeom prst="rect">
            <a:avLst/>
          </a:prstGeom>
          <a:noFill/>
          <a:ln w="9525">
            <a:noFill/>
            <a:miter lim="800000"/>
            <a:headEnd/>
            <a:tailEnd/>
          </a:ln>
        </p:spPr>
      </p:pic>
      <p:sp>
        <p:nvSpPr>
          <p:cNvPr id="17" name="19 CuadroTexto"/>
          <p:cNvSpPr txBox="1">
            <a:spLocks noChangeArrowheads="1"/>
          </p:cNvSpPr>
          <p:nvPr/>
        </p:nvSpPr>
        <p:spPr bwMode="auto">
          <a:xfrm>
            <a:off x="7019925" y="0"/>
            <a:ext cx="2124075" cy="338138"/>
          </a:xfrm>
          <a:prstGeom prst="rect">
            <a:avLst/>
          </a:prstGeom>
          <a:noFill/>
          <a:ln w="9525">
            <a:noFill/>
            <a:miter lim="800000"/>
            <a:headEnd/>
            <a:tailEnd/>
          </a:ln>
        </p:spPr>
        <p:txBody>
          <a:bodyPr>
            <a:spAutoFit/>
          </a:bodyPr>
          <a:lstStyle/>
          <a:p>
            <a:pPr algn="r">
              <a:defRPr/>
            </a:pPr>
            <a:r>
              <a:rPr lang="en-US" sz="1600" b="1" dirty="0">
                <a:solidFill>
                  <a:schemeClr val="accent6">
                    <a:lumMod val="50000"/>
                  </a:schemeClr>
                </a:solidFill>
                <a:latin typeface="Ubuntu"/>
              </a:rPr>
              <a:t>Activities</a:t>
            </a:r>
          </a:p>
        </p:txBody>
      </p:sp>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288" y="5968034"/>
            <a:ext cx="1728192" cy="57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130996"/>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689479" y="922728"/>
            <a:ext cx="5785686" cy="1728192"/>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3059832" y="2473849"/>
            <a:ext cx="5616624" cy="168833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702310" y="4162179"/>
            <a:ext cx="5760640" cy="1792005"/>
          </a:xfrm>
          <a:prstGeom prst="rect">
            <a:avLst/>
          </a:prstGeom>
          <a:noFill/>
          <a:ln w="9525">
            <a:noFill/>
            <a:miter lim="800000"/>
            <a:headEnd/>
            <a:tailEnd/>
          </a:ln>
        </p:spPr>
      </p:pic>
      <p:sp>
        <p:nvSpPr>
          <p:cNvPr id="9" name="8 CuadroTexto"/>
          <p:cNvSpPr txBox="1"/>
          <p:nvPr/>
        </p:nvSpPr>
        <p:spPr>
          <a:xfrm>
            <a:off x="2699792" y="1250815"/>
            <a:ext cx="5544616" cy="1384995"/>
          </a:xfrm>
          <a:prstGeom prst="rect">
            <a:avLst/>
          </a:prstGeom>
          <a:solidFill>
            <a:schemeClr val="bg1"/>
          </a:solidFill>
        </p:spPr>
        <p:txBody>
          <a:bodyPr wrap="square" rtlCol="0">
            <a:spAutoFit/>
          </a:bodyPr>
          <a:lstStyle/>
          <a:p>
            <a:r>
              <a:rPr lang="ca-ES" sz="2800" b="1" dirty="0" smtClean="0">
                <a:solidFill>
                  <a:schemeClr val="tx2">
                    <a:lumMod val="60000"/>
                    <a:lumOff val="40000"/>
                  </a:schemeClr>
                </a:solidFill>
              </a:rPr>
              <a:t>Gross </a:t>
            </a:r>
            <a:r>
              <a:rPr lang="ca-ES" sz="2800" b="1" dirty="0" err="1">
                <a:solidFill>
                  <a:schemeClr val="tx2">
                    <a:lumMod val="60000"/>
                    <a:lumOff val="40000"/>
                  </a:schemeClr>
                </a:solidFill>
              </a:rPr>
              <a:t>Added</a:t>
            </a:r>
            <a:r>
              <a:rPr lang="ca-ES" sz="2800" b="1" dirty="0">
                <a:solidFill>
                  <a:schemeClr val="tx2">
                    <a:lumMod val="60000"/>
                    <a:lumOff val="40000"/>
                  </a:schemeClr>
                </a:solidFill>
              </a:rPr>
              <a:t> </a:t>
            </a:r>
            <a:r>
              <a:rPr lang="ca-ES" sz="2800" b="1" dirty="0" err="1">
                <a:solidFill>
                  <a:schemeClr val="tx2">
                    <a:lumMod val="60000"/>
                    <a:lumOff val="40000"/>
                  </a:schemeClr>
                </a:solidFill>
              </a:rPr>
              <a:t>Value</a:t>
            </a:r>
            <a:r>
              <a:rPr lang="ca-ES" sz="2800" b="1" dirty="0">
                <a:solidFill>
                  <a:schemeClr val="tx2">
                    <a:lumMod val="60000"/>
                    <a:lumOff val="40000"/>
                  </a:schemeClr>
                </a:solidFill>
              </a:rPr>
              <a:t> </a:t>
            </a:r>
            <a:r>
              <a:rPr lang="ca-ES" sz="2800" b="1" dirty="0" smtClean="0">
                <a:solidFill>
                  <a:schemeClr val="tx2">
                    <a:lumMod val="60000"/>
                    <a:lumOff val="40000"/>
                  </a:schemeClr>
                </a:solidFill>
              </a:rPr>
              <a:t>513 M€</a:t>
            </a:r>
          </a:p>
          <a:p>
            <a:r>
              <a:rPr lang="ca-ES" sz="2800" b="1" dirty="0" err="1" smtClean="0">
                <a:solidFill>
                  <a:schemeClr val="tx2">
                    <a:lumMod val="60000"/>
                    <a:lumOff val="40000"/>
                  </a:schemeClr>
                </a:solidFill>
              </a:rPr>
              <a:t>Turnover</a:t>
            </a:r>
            <a:r>
              <a:rPr lang="ca-ES" sz="2800" b="1" dirty="0" smtClean="0">
                <a:solidFill>
                  <a:schemeClr val="tx2">
                    <a:lumMod val="60000"/>
                    <a:lumOff val="40000"/>
                  </a:schemeClr>
                </a:solidFill>
              </a:rPr>
              <a:t> 1,7 M€</a:t>
            </a:r>
          </a:p>
          <a:p>
            <a:endParaRPr lang="ca-ES" sz="2800" b="1" dirty="0">
              <a:solidFill>
                <a:schemeClr val="tx2">
                  <a:lumMod val="60000"/>
                  <a:lumOff val="40000"/>
                </a:schemeClr>
              </a:solidFill>
            </a:endParaRPr>
          </a:p>
        </p:txBody>
      </p:sp>
      <p:cxnSp>
        <p:nvCxnSpPr>
          <p:cNvPr id="11" name="10 Conector recto"/>
          <p:cNvCxnSpPr/>
          <p:nvPr/>
        </p:nvCxnSpPr>
        <p:spPr>
          <a:xfrm>
            <a:off x="2796852" y="2204864"/>
            <a:ext cx="475252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2796852" y="1124744"/>
            <a:ext cx="475252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5004048" y="2852936"/>
            <a:ext cx="3816424" cy="1384995"/>
          </a:xfrm>
          <a:prstGeom prst="rect">
            <a:avLst/>
          </a:prstGeom>
          <a:solidFill>
            <a:schemeClr val="bg1"/>
          </a:solidFill>
        </p:spPr>
        <p:txBody>
          <a:bodyPr wrap="square" rtlCol="0">
            <a:spAutoFit/>
          </a:bodyPr>
          <a:lstStyle/>
          <a:p>
            <a:r>
              <a:rPr lang="ca-ES" sz="2800" b="1" dirty="0" err="1" smtClean="0">
                <a:solidFill>
                  <a:schemeClr val="tx2">
                    <a:lumMod val="60000"/>
                    <a:lumOff val="40000"/>
                  </a:schemeClr>
                </a:solidFill>
              </a:rPr>
              <a:t>Employees</a:t>
            </a:r>
            <a:r>
              <a:rPr lang="ca-ES" sz="2800" b="1" dirty="0" smtClean="0">
                <a:solidFill>
                  <a:schemeClr val="tx2">
                    <a:lumMod val="60000"/>
                    <a:lumOff val="40000"/>
                  </a:schemeClr>
                </a:solidFill>
              </a:rPr>
              <a:t> 14.047</a:t>
            </a:r>
          </a:p>
          <a:p>
            <a:endParaRPr lang="ca-ES" sz="2800" b="1" dirty="0">
              <a:solidFill>
                <a:schemeClr val="tx2">
                  <a:lumMod val="60000"/>
                  <a:lumOff val="40000"/>
                </a:schemeClr>
              </a:solidFill>
            </a:endParaRPr>
          </a:p>
          <a:p>
            <a:endParaRPr lang="ca-ES" sz="2800" b="1" dirty="0">
              <a:solidFill>
                <a:schemeClr val="tx2">
                  <a:lumMod val="60000"/>
                  <a:lumOff val="40000"/>
                </a:schemeClr>
              </a:solidFill>
            </a:endParaRPr>
          </a:p>
        </p:txBody>
      </p:sp>
      <p:cxnSp>
        <p:nvCxnSpPr>
          <p:cNvPr id="17" name="16 Conector recto"/>
          <p:cNvCxnSpPr/>
          <p:nvPr/>
        </p:nvCxnSpPr>
        <p:spPr>
          <a:xfrm>
            <a:off x="5076056" y="3501008"/>
            <a:ext cx="331236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5076056" y="2708920"/>
            <a:ext cx="331236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2771800" y="4581129"/>
            <a:ext cx="4608512" cy="954107"/>
          </a:xfrm>
          <a:prstGeom prst="rect">
            <a:avLst/>
          </a:prstGeom>
          <a:solidFill>
            <a:schemeClr val="bg1"/>
          </a:solidFill>
        </p:spPr>
        <p:txBody>
          <a:bodyPr wrap="square" rtlCol="0">
            <a:spAutoFit/>
          </a:bodyPr>
          <a:lstStyle/>
          <a:p>
            <a:r>
              <a:rPr lang="ca-ES" sz="2800" b="1" dirty="0" err="1" smtClean="0">
                <a:solidFill>
                  <a:schemeClr val="tx2">
                    <a:lumMod val="60000"/>
                    <a:lumOff val="40000"/>
                  </a:schemeClr>
                </a:solidFill>
              </a:rPr>
              <a:t>Companies</a:t>
            </a:r>
            <a:r>
              <a:rPr lang="ca-ES" sz="2800" b="1" dirty="0" smtClean="0">
                <a:solidFill>
                  <a:schemeClr val="tx2">
                    <a:lumMod val="60000"/>
                    <a:lumOff val="40000"/>
                  </a:schemeClr>
                </a:solidFill>
              </a:rPr>
              <a:t> 2.235</a:t>
            </a:r>
          </a:p>
          <a:p>
            <a:endParaRPr lang="ca-ES" sz="2800" b="1" dirty="0">
              <a:solidFill>
                <a:schemeClr val="tx2">
                  <a:lumMod val="60000"/>
                  <a:lumOff val="40000"/>
                </a:schemeClr>
              </a:solidFill>
            </a:endParaRPr>
          </a:p>
        </p:txBody>
      </p:sp>
      <p:cxnSp>
        <p:nvCxnSpPr>
          <p:cNvPr id="22" name="21 Conector recto"/>
          <p:cNvCxnSpPr/>
          <p:nvPr/>
        </p:nvCxnSpPr>
        <p:spPr>
          <a:xfrm>
            <a:off x="2843808" y="4581128"/>
            <a:ext cx="331236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2843808" y="5301208"/>
            <a:ext cx="331236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1 Rectángulo"/>
          <p:cNvSpPr/>
          <p:nvPr/>
        </p:nvSpPr>
        <p:spPr>
          <a:xfrm>
            <a:off x="251520" y="188639"/>
            <a:ext cx="7488832" cy="461665"/>
          </a:xfrm>
          <a:prstGeom prst="rect">
            <a:avLst/>
          </a:prstGeom>
        </p:spPr>
        <p:txBody>
          <a:bodyPr wrap="square">
            <a:spAutoFit/>
          </a:bodyPr>
          <a:lstStyle/>
          <a:p>
            <a:r>
              <a:rPr lang="ca-ES" sz="2400" b="1" dirty="0"/>
              <a:t>.-</a:t>
            </a:r>
            <a:r>
              <a:rPr lang="ca-ES" sz="2400" b="1" dirty="0" err="1"/>
              <a:t>The</a:t>
            </a:r>
            <a:r>
              <a:rPr lang="ca-ES" sz="2400" b="1" dirty="0"/>
              <a:t> Audiovisual Sector in </a:t>
            </a:r>
            <a:r>
              <a:rPr lang="ca-ES" sz="2400" b="1" dirty="0" err="1" smtClean="0"/>
              <a:t>Catalonia</a:t>
            </a:r>
            <a:r>
              <a:rPr lang="ca-ES" sz="2400" b="1" dirty="0" smtClean="0"/>
              <a:t>. Figures</a:t>
            </a:r>
            <a:endParaRPr lang="ca-ES" sz="2400" b="1" dirty="0"/>
          </a:p>
        </p:txBody>
      </p:sp>
    </p:spTree>
    <p:extLst>
      <p:ext uri="{BB962C8B-B14F-4D97-AF65-F5344CB8AC3E}">
        <p14:creationId xmlns:p14="http://schemas.microsoft.com/office/powerpoint/2010/main" val="60661018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 descr="\\PC-DOCSBCN\docsbcn\PITCHING UNIVERSITARI\Imatge\Pitching Audiovisual_Pantalla\Gra¦Çfica Piching Audiovisual-01.jpg"/>
          <p:cNvPicPr>
            <a:picLocks noChangeAspect="1" noChangeArrowheads="1"/>
          </p:cNvPicPr>
          <p:nvPr/>
        </p:nvPicPr>
        <p:blipFill>
          <a:blip r:embed="rId3" cstate="print">
            <a:extLst>
              <a:ext uri="{28A0092B-C50C-407E-A947-70E740481C1C}">
                <a14:useLocalDpi xmlns:a14="http://schemas.microsoft.com/office/drawing/2010/main" val="0"/>
              </a:ext>
            </a:extLst>
          </a:blip>
          <a:srcRect t="7661" b="76927"/>
          <a:stretch>
            <a:fillRect/>
          </a:stretch>
        </p:blipFill>
        <p:spPr bwMode="auto">
          <a:xfrm>
            <a:off x="0" y="0"/>
            <a:ext cx="7019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19 CuadroTexto"/>
          <p:cNvSpPr txBox="1">
            <a:spLocks noChangeArrowheads="1"/>
          </p:cNvSpPr>
          <p:nvPr/>
        </p:nvSpPr>
        <p:spPr bwMode="auto">
          <a:xfrm>
            <a:off x="2375694" y="212021"/>
            <a:ext cx="561617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s-ES" sz="3500" dirty="0">
                <a:latin typeface="+mj-lt"/>
              </a:rPr>
              <a:t>Study</a:t>
            </a:r>
            <a:r>
              <a:rPr lang="es-ES" altLang="es-ES" sz="3500" dirty="0">
                <a:latin typeface="+mj-lt"/>
              </a:rPr>
              <a:t> </a:t>
            </a:r>
            <a:r>
              <a:rPr lang="en-US" altLang="es-ES" sz="3500" dirty="0" smtClean="0">
                <a:latin typeface="+mj-lt"/>
              </a:rPr>
              <a:t>Case-Conference</a:t>
            </a:r>
            <a:endParaRPr lang="en-US" altLang="es-ES" sz="3500" dirty="0">
              <a:latin typeface="+mj-lt"/>
            </a:endParaRPr>
          </a:p>
        </p:txBody>
      </p:sp>
      <p:sp>
        <p:nvSpPr>
          <p:cNvPr id="11" name="6 CuadroTexto"/>
          <p:cNvSpPr txBox="1">
            <a:spLocks noChangeArrowheads="1"/>
          </p:cNvSpPr>
          <p:nvPr/>
        </p:nvSpPr>
        <p:spPr bwMode="auto">
          <a:xfrm>
            <a:off x="1116013" y="5683250"/>
            <a:ext cx="7200900" cy="707886"/>
          </a:xfrm>
          <a:prstGeom prst="rect">
            <a:avLst/>
          </a:prstGeom>
          <a:noFill/>
          <a:ln w="9525">
            <a:noFill/>
            <a:miter lim="800000"/>
            <a:headEnd/>
            <a:tailEnd/>
          </a:ln>
        </p:spPr>
        <p:txBody>
          <a:bodyPr>
            <a:spAutoFit/>
          </a:bodyPr>
          <a:lstStyle/>
          <a:p>
            <a:pPr algn="ctr">
              <a:defRPr/>
            </a:pPr>
            <a:r>
              <a:rPr lang="en-US" sz="2000" dirty="0">
                <a:latin typeface="+mj-lt"/>
              </a:rPr>
              <a:t>S</a:t>
            </a:r>
            <a:r>
              <a:rPr lang="en-US" sz="2000" dirty="0" smtClean="0">
                <a:latin typeface="+mj-lt"/>
              </a:rPr>
              <a:t>tudy </a:t>
            </a:r>
            <a:r>
              <a:rPr lang="en-US" sz="2000" dirty="0">
                <a:latin typeface="+mj-lt"/>
              </a:rPr>
              <a:t>case with </a:t>
            </a:r>
            <a:r>
              <a:rPr lang="en-US" sz="2000" dirty="0" smtClean="0">
                <a:latin typeface="+mj-lt"/>
              </a:rPr>
              <a:t> directors </a:t>
            </a:r>
            <a:r>
              <a:rPr lang="en-US" sz="2000" dirty="0">
                <a:latin typeface="+mj-lt"/>
              </a:rPr>
              <a:t>of a successful Catalan </a:t>
            </a:r>
            <a:r>
              <a:rPr lang="en-US" sz="2000" dirty="0" smtClean="0">
                <a:latin typeface="+mj-lt"/>
              </a:rPr>
              <a:t>TV, and conferences about our audiovisual sector.</a:t>
            </a:r>
            <a:endParaRPr lang="en-US" sz="1600" dirty="0">
              <a:latin typeface="+mj-lt"/>
            </a:endParaRPr>
          </a:p>
        </p:txBody>
      </p:sp>
      <p:pic>
        <p:nvPicPr>
          <p:cNvPr id="12296" name="Picture 4"/>
          <p:cNvPicPr>
            <a:picLocks noChangeAspect="1" noChangeArrowheads="1"/>
          </p:cNvPicPr>
          <p:nvPr/>
        </p:nvPicPr>
        <p:blipFill>
          <a:blip r:embed="rId4">
            <a:lum bright="10000"/>
            <a:extLst>
              <a:ext uri="{28A0092B-C50C-407E-A947-70E740481C1C}">
                <a14:useLocalDpi xmlns:a14="http://schemas.microsoft.com/office/drawing/2010/main" val="0"/>
              </a:ext>
            </a:extLst>
          </a:blip>
          <a:srcRect l="21222" t="17670" r="17348" b="14531"/>
          <a:stretch>
            <a:fillRect/>
          </a:stretch>
        </p:blipFill>
        <p:spPr bwMode="auto">
          <a:xfrm>
            <a:off x="4716463" y="981075"/>
            <a:ext cx="381635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2"/>
          <p:cNvPicPr>
            <a:picLocks noChangeAspect="1" noChangeArrowheads="1"/>
          </p:cNvPicPr>
          <p:nvPr/>
        </p:nvPicPr>
        <p:blipFill>
          <a:blip r:embed="rId5">
            <a:extLst>
              <a:ext uri="{28A0092B-C50C-407E-A947-70E740481C1C}">
                <a14:useLocalDpi xmlns:a14="http://schemas.microsoft.com/office/drawing/2010/main" val="0"/>
              </a:ext>
            </a:extLst>
          </a:blip>
          <a:srcRect l="28970" t="13518" r="30724" b="6424"/>
          <a:stretch>
            <a:fillRect/>
          </a:stretch>
        </p:blipFill>
        <p:spPr bwMode="auto">
          <a:xfrm>
            <a:off x="250825" y="981075"/>
            <a:ext cx="424973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3"/>
          <p:cNvPicPr>
            <a:picLocks noChangeAspect="1" noChangeArrowheads="1"/>
          </p:cNvPicPr>
          <p:nvPr/>
        </p:nvPicPr>
        <p:blipFill>
          <a:blip r:embed="rId6">
            <a:lum bright="10000"/>
            <a:extLst>
              <a:ext uri="{28A0092B-C50C-407E-A947-70E740481C1C}">
                <a14:useLocalDpi xmlns:a14="http://schemas.microsoft.com/office/drawing/2010/main" val="0"/>
              </a:ext>
            </a:extLst>
          </a:blip>
          <a:srcRect l="18558" t="14531" r="17348" b="16821"/>
          <a:stretch>
            <a:fillRect/>
          </a:stretch>
        </p:blipFill>
        <p:spPr bwMode="auto">
          <a:xfrm>
            <a:off x="4716463" y="3357563"/>
            <a:ext cx="38163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4880" y="6309320"/>
            <a:ext cx="155416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564902"/>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1" descr="\\PC-DOCSBCN\docsbcn\PITCHING UNIVERSITARI\Imatge\Pitching Audiovisual_Pantalla\Gra¦Çfica Piching Audiovisual-01.jpg"/>
          <p:cNvPicPr>
            <a:picLocks noChangeAspect="1" noChangeArrowheads="1"/>
          </p:cNvPicPr>
          <p:nvPr/>
        </p:nvPicPr>
        <p:blipFill>
          <a:blip r:embed="rId3" cstate="print"/>
          <a:srcRect t="7661" b="76927"/>
          <a:stretch>
            <a:fillRect/>
          </a:stretch>
        </p:blipFill>
        <p:spPr bwMode="auto">
          <a:xfrm>
            <a:off x="0" y="0"/>
            <a:ext cx="7019925" cy="765175"/>
          </a:xfrm>
          <a:prstGeom prst="rect">
            <a:avLst/>
          </a:prstGeom>
          <a:noFill/>
          <a:ln w="9525">
            <a:noFill/>
            <a:miter lim="800000"/>
            <a:headEnd/>
            <a:tailEnd/>
          </a:ln>
        </p:spPr>
      </p:pic>
      <p:sp>
        <p:nvSpPr>
          <p:cNvPr id="9221" name="19 CuadroTexto"/>
          <p:cNvSpPr txBox="1">
            <a:spLocks noChangeArrowheads="1"/>
          </p:cNvSpPr>
          <p:nvPr/>
        </p:nvSpPr>
        <p:spPr bwMode="auto">
          <a:xfrm>
            <a:off x="3635896" y="88823"/>
            <a:ext cx="3312592" cy="707886"/>
          </a:xfrm>
          <a:prstGeom prst="rect">
            <a:avLst/>
          </a:prstGeom>
          <a:noFill/>
          <a:ln w="9525">
            <a:noFill/>
            <a:miter lim="800000"/>
            <a:headEnd/>
            <a:tailEnd/>
          </a:ln>
        </p:spPr>
        <p:txBody>
          <a:bodyPr wrap="square">
            <a:spAutoFit/>
          </a:bodyPr>
          <a:lstStyle/>
          <a:p>
            <a:pPr algn="r"/>
            <a:r>
              <a:rPr lang="es-ES" sz="4000" dirty="0">
                <a:latin typeface="+mj-lt"/>
              </a:rPr>
              <a:t>After Pitch</a:t>
            </a:r>
          </a:p>
        </p:txBody>
      </p:sp>
      <p:sp>
        <p:nvSpPr>
          <p:cNvPr id="11" name="6 CuadroTexto"/>
          <p:cNvSpPr txBox="1">
            <a:spLocks noChangeArrowheads="1"/>
          </p:cNvSpPr>
          <p:nvPr/>
        </p:nvSpPr>
        <p:spPr bwMode="auto">
          <a:xfrm>
            <a:off x="1331640" y="5626115"/>
            <a:ext cx="6481763" cy="369332"/>
          </a:xfrm>
          <a:prstGeom prst="rect">
            <a:avLst/>
          </a:prstGeom>
          <a:noFill/>
          <a:ln w="9525">
            <a:noFill/>
            <a:miter lim="800000"/>
            <a:headEnd/>
            <a:tailEnd/>
          </a:ln>
        </p:spPr>
        <p:txBody>
          <a:bodyPr>
            <a:spAutoFit/>
          </a:bodyPr>
          <a:lstStyle/>
          <a:p>
            <a:pPr algn="ctr">
              <a:defRPr/>
            </a:pPr>
            <a:r>
              <a:rPr lang="en-US" dirty="0"/>
              <a:t>Networking and meeting point</a:t>
            </a:r>
          </a:p>
        </p:txBody>
      </p:sp>
      <p:pic>
        <p:nvPicPr>
          <p:cNvPr id="9223" name="Picture 2"/>
          <p:cNvPicPr>
            <a:picLocks noChangeAspect="1" noChangeArrowheads="1"/>
          </p:cNvPicPr>
          <p:nvPr/>
        </p:nvPicPr>
        <p:blipFill>
          <a:blip r:embed="rId4" cstate="print"/>
          <a:srcRect l="17982" t="20184" r="22246" b="8167"/>
          <a:stretch>
            <a:fillRect/>
          </a:stretch>
        </p:blipFill>
        <p:spPr bwMode="auto">
          <a:xfrm>
            <a:off x="900113" y="925513"/>
            <a:ext cx="3384550" cy="2216150"/>
          </a:xfrm>
          <a:prstGeom prst="rect">
            <a:avLst/>
          </a:prstGeom>
          <a:noFill/>
          <a:ln w="9525">
            <a:noFill/>
            <a:miter lim="800000"/>
            <a:headEnd/>
            <a:tailEnd/>
          </a:ln>
        </p:spPr>
      </p:pic>
      <p:pic>
        <p:nvPicPr>
          <p:cNvPr id="9224" name="Picture 3"/>
          <p:cNvPicPr>
            <a:picLocks noChangeAspect="1" noChangeArrowheads="1"/>
          </p:cNvPicPr>
          <p:nvPr/>
        </p:nvPicPr>
        <p:blipFill>
          <a:blip r:embed="rId5" cstate="print"/>
          <a:srcRect l="22307" t="24432" r="20668" b="7439"/>
          <a:stretch>
            <a:fillRect/>
          </a:stretch>
        </p:blipFill>
        <p:spPr bwMode="auto">
          <a:xfrm>
            <a:off x="900113" y="3213100"/>
            <a:ext cx="3384550" cy="2208213"/>
          </a:xfrm>
          <a:prstGeom prst="rect">
            <a:avLst/>
          </a:prstGeom>
          <a:noFill/>
          <a:ln w="9525">
            <a:noFill/>
            <a:miter lim="800000"/>
            <a:headEnd/>
            <a:tailEnd/>
          </a:ln>
        </p:spPr>
      </p:pic>
      <p:pic>
        <p:nvPicPr>
          <p:cNvPr id="9225" name="Picture 5"/>
          <p:cNvPicPr>
            <a:picLocks noChangeAspect="1" noChangeArrowheads="1"/>
          </p:cNvPicPr>
          <p:nvPr/>
        </p:nvPicPr>
        <p:blipFill>
          <a:blip r:embed="rId6" cstate="print"/>
          <a:srcRect l="16794" t="14531" r="17348" b="7439"/>
          <a:stretch>
            <a:fillRect/>
          </a:stretch>
        </p:blipFill>
        <p:spPr bwMode="auto">
          <a:xfrm>
            <a:off x="4356100" y="925513"/>
            <a:ext cx="3384550" cy="2189162"/>
          </a:xfrm>
          <a:prstGeom prst="rect">
            <a:avLst/>
          </a:prstGeom>
          <a:noFill/>
          <a:ln w="9525">
            <a:noFill/>
            <a:miter lim="800000"/>
            <a:headEnd/>
            <a:tailEnd/>
          </a:ln>
        </p:spPr>
      </p:pic>
      <p:pic>
        <p:nvPicPr>
          <p:cNvPr id="9226" name="Picture 6"/>
          <p:cNvPicPr>
            <a:picLocks noChangeAspect="1" noChangeArrowheads="1"/>
          </p:cNvPicPr>
          <p:nvPr/>
        </p:nvPicPr>
        <p:blipFill>
          <a:blip r:embed="rId7" cstate="print"/>
          <a:srcRect l="16794" t="21506" r="24088" b="6424"/>
          <a:stretch>
            <a:fillRect/>
          </a:stretch>
        </p:blipFill>
        <p:spPr bwMode="auto">
          <a:xfrm>
            <a:off x="4387850" y="3213100"/>
            <a:ext cx="3352800" cy="2232025"/>
          </a:xfrm>
          <a:prstGeom prst="rect">
            <a:avLst/>
          </a:prstGeom>
          <a:noFill/>
          <a:ln w="9525">
            <a:noFill/>
            <a:miter lim="800000"/>
            <a:headEnd/>
            <a:tailEnd/>
          </a:ln>
        </p:spPr>
      </p:pic>
      <p:sp>
        <p:nvSpPr>
          <p:cNvPr id="14" name="19 CuadroTexto"/>
          <p:cNvSpPr txBox="1">
            <a:spLocks noChangeArrowheads="1"/>
          </p:cNvSpPr>
          <p:nvPr/>
        </p:nvSpPr>
        <p:spPr bwMode="auto">
          <a:xfrm>
            <a:off x="7019925" y="0"/>
            <a:ext cx="2124075" cy="338138"/>
          </a:xfrm>
          <a:prstGeom prst="rect">
            <a:avLst/>
          </a:prstGeom>
          <a:noFill/>
          <a:ln w="9525">
            <a:noFill/>
            <a:miter lim="800000"/>
            <a:headEnd/>
            <a:tailEnd/>
          </a:ln>
        </p:spPr>
        <p:txBody>
          <a:bodyPr>
            <a:spAutoFit/>
          </a:bodyPr>
          <a:lstStyle/>
          <a:p>
            <a:pPr algn="r">
              <a:defRPr/>
            </a:pPr>
            <a:r>
              <a:rPr lang="en-US" sz="1600" b="1" dirty="0">
                <a:solidFill>
                  <a:schemeClr val="accent6">
                    <a:lumMod val="50000"/>
                  </a:schemeClr>
                </a:solidFill>
                <a:latin typeface="Ubuntu"/>
              </a:rPr>
              <a:t>Activities</a:t>
            </a:r>
          </a:p>
        </p:txBody>
      </p:sp>
      <p:pic>
        <p:nvPicPr>
          <p:cNvPr id="112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4880" y="6237312"/>
            <a:ext cx="155416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727280"/>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logo_Cluster_audiovisual.JPG"/>
          <p:cNvPicPr>
            <a:picLocks noGrp="1" noChangeAspect="1"/>
          </p:cNvPicPr>
          <p:nvPr>
            <p:ph idx="1"/>
          </p:nvPr>
        </p:nvPicPr>
        <p:blipFill>
          <a:blip r:embed="rId2" cstate="print"/>
          <a:stretch>
            <a:fillRect/>
          </a:stretch>
        </p:blipFill>
        <p:spPr>
          <a:xfrm>
            <a:off x="107504" y="260648"/>
            <a:ext cx="6192688" cy="1872207"/>
          </a:xfrm>
          <a:prstGeom prst="rect">
            <a:avLst/>
          </a:prstGeom>
        </p:spPr>
      </p:pic>
      <p:sp>
        <p:nvSpPr>
          <p:cNvPr id="2" name="1 CuadroTexto"/>
          <p:cNvSpPr txBox="1"/>
          <p:nvPr/>
        </p:nvSpPr>
        <p:spPr>
          <a:xfrm>
            <a:off x="3203848" y="2456795"/>
            <a:ext cx="5833648" cy="4401205"/>
          </a:xfrm>
          <a:prstGeom prst="rect">
            <a:avLst/>
          </a:prstGeom>
          <a:noFill/>
        </p:spPr>
        <p:txBody>
          <a:bodyPr wrap="none" rtlCol="0">
            <a:spAutoFit/>
          </a:bodyPr>
          <a:lstStyle/>
          <a:p>
            <a:r>
              <a:rPr lang="ca-ES" sz="2800" b="1" dirty="0" err="1" smtClean="0"/>
              <a:t>Thanks</a:t>
            </a:r>
            <a:r>
              <a:rPr lang="ca-ES" sz="2800" b="1" dirty="0" smtClean="0"/>
              <a:t> for </a:t>
            </a:r>
            <a:r>
              <a:rPr lang="ca-ES" sz="2800" b="1" dirty="0" err="1" smtClean="0"/>
              <a:t>your</a:t>
            </a:r>
            <a:r>
              <a:rPr lang="ca-ES" sz="2800" b="1" dirty="0" smtClean="0"/>
              <a:t> </a:t>
            </a:r>
            <a:r>
              <a:rPr lang="ca-ES" sz="2800" b="1" dirty="0" err="1" smtClean="0"/>
              <a:t>attention</a:t>
            </a:r>
            <a:r>
              <a:rPr lang="ca-ES" sz="2800" b="1" dirty="0"/>
              <a:t> </a:t>
            </a:r>
            <a:r>
              <a:rPr lang="ca-ES" sz="2800" b="1" dirty="0" smtClean="0"/>
              <a:t> </a:t>
            </a:r>
          </a:p>
          <a:p>
            <a:endParaRPr lang="ca-ES" sz="2800" dirty="0" smtClean="0"/>
          </a:p>
          <a:p>
            <a:r>
              <a:rPr lang="ca-ES" sz="2800" dirty="0" err="1" smtClean="0"/>
              <a:t>Contact</a:t>
            </a:r>
            <a:r>
              <a:rPr lang="ca-ES" sz="2800" dirty="0" smtClean="0"/>
              <a:t>: </a:t>
            </a:r>
            <a:endParaRPr lang="ca-ES" sz="2800" dirty="0"/>
          </a:p>
          <a:p>
            <a:r>
              <a:rPr lang="ca-ES" sz="2800" b="1" dirty="0" smtClean="0">
                <a:solidFill>
                  <a:schemeClr val="bg2">
                    <a:lumMod val="75000"/>
                  </a:schemeClr>
                </a:solidFill>
              </a:rPr>
              <a:t>Eduard Gil</a:t>
            </a:r>
          </a:p>
          <a:p>
            <a:r>
              <a:rPr lang="ca-ES" sz="2800" dirty="0" err="1"/>
              <a:t>Cluster</a:t>
            </a:r>
            <a:r>
              <a:rPr lang="ca-ES" sz="2800" dirty="0"/>
              <a:t> Manager</a:t>
            </a:r>
          </a:p>
          <a:p>
            <a:r>
              <a:rPr lang="ca-ES" sz="2800" dirty="0" smtClean="0">
                <a:solidFill>
                  <a:schemeClr val="bg2">
                    <a:lumMod val="75000"/>
                  </a:schemeClr>
                </a:solidFill>
                <a:hlinkClick r:id="rId3"/>
              </a:rPr>
              <a:t>egil@clusteraudiovisual.cat</a:t>
            </a:r>
            <a:endParaRPr lang="ca-ES" sz="2800" dirty="0">
              <a:solidFill>
                <a:schemeClr val="bg2">
                  <a:lumMod val="75000"/>
                </a:schemeClr>
              </a:solidFill>
            </a:endParaRPr>
          </a:p>
          <a:p>
            <a:r>
              <a:rPr lang="ca-ES" sz="2800" b="1" dirty="0" smtClean="0">
                <a:solidFill>
                  <a:schemeClr val="bg2">
                    <a:lumMod val="75000"/>
                  </a:schemeClr>
                </a:solidFill>
              </a:rPr>
              <a:t>+34 616 663 567</a:t>
            </a:r>
          </a:p>
          <a:p>
            <a:endParaRPr lang="ca-ES" sz="2800" dirty="0" smtClean="0">
              <a:solidFill>
                <a:schemeClr val="bg2">
                  <a:lumMod val="75000"/>
                </a:schemeClr>
              </a:solidFill>
              <a:hlinkClick r:id="rId4"/>
            </a:endParaRPr>
          </a:p>
          <a:p>
            <a:r>
              <a:rPr lang="ca-ES" sz="2800" dirty="0">
                <a:solidFill>
                  <a:schemeClr val="bg2">
                    <a:lumMod val="75000"/>
                  </a:schemeClr>
                </a:solidFill>
                <a:hlinkClick r:id="rId4"/>
              </a:rPr>
              <a:t>	</a:t>
            </a:r>
            <a:r>
              <a:rPr lang="ca-ES" sz="2800" dirty="0" smtClean="0">
                <a:solidFill>
                  <a:schemeClr val="bg2">
                    <a:lumMod val="75000"/>
                  </a:schemeClr>
                </a:solidFill>
                <a:hlinkClick r:id="rId4"/>
              </a:rPr>
              <a:t>www.clusteraudiovisual.cat</a:t>
            </a:r>
            <a:endParaRPr lang="ca-ES" sz="2800" dirty="0" smtClean="0">
              <a:solidFill>
                <a:schemeClr val="bg2">
                  <a:lumMod val="75000"/>
                </a:schemeClr>
              </a:solidFill>
            </a:endParaRPr>
          </a:p>
          <a:p>
            <a:endParaRPr lang="ca-ES" sz="2800" dirty="0"/>
          </a:p>
        </p:txBody>
      </p:sp>
    </p:spTree>
    <p:extLst>
      <p:ext uri="{BB962C8B-B14F-4D97-AF65-F5344CB8AC3E}">
        <p14:creationId xmlns:p14="http://schemas.microsoft.com/office/powerpoint/2010/main" val="305282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395536" y="145718"/>
            <a:ext cx="5328592" cy="6132209"/>
          </a:xfrm>
          <a:prstGeom prst="rect">
            <a:avLst/>
          </a:prstGeom>
          <a:noFill/>
          <a:ln w="9525">
            <a:noFill/>
            <a:miter lim="800000"/>
            <a:headEnd/>
            <a:tailEnd/>
          </a:ln>
        </p:spPr>
      </p:pic>
      <p:sp>
        <p:nvSpPr>
          <p:cNvPr id="10" name="9 CuadroTexto"/>
          <p:cNvSpPr txBox="1"/>
          <p:nvPr/>
        </p:nvSpPr>
        <p:spPr>
          <a:xfrm>
            <a:off x="3563888" y="4077072"/>
            <a:ext cx="1152128" cy="523220"/>
          </a:xfrm>
          <a:prstGeom prst="rect">
            <a:avLst/>
          </a:prstGeom>
          <a:noFill/>
        </p:spPr>
        <p:txBody>
          <a:bodyPr wrap="square" rtlCol="0">
            <a:spAutoFit/>
          </a:bodyPr>
          <a:lstStyle/>
          <a:p>
            <a:r>
              <a:rPr lang="ca-ES" sz="2800" dirty="0" smtClean="0">
                <a:solidFill>
                  <a:schemeClr val="tx2">
                    <a:lumMod val="60000"/>
                    <a:lumOff val="40000"/>
                  </a:schemeClr>
                </a:solidFill>
              </a:rPr>
              <a:t>44%</a:t>
            </a:r>
            <a:endParaRPr lang="ca-ES" sz="2800" dirty="0">
              <a:solidFill>
                <a:schemeClr val="tx2">
                  <a:lumMod val="60000"/>
                  <a:lumOff val="40000"/>
                </a:schemeClr>
              </a:solidFill>
            </a:endParaRPr>
          </a:p>
        </p:txBody>
      </p:sp>
      <p:sp>
        <p:nvSpPr>
          <p:cNvPr id="12" name="11 CuadroTexto"/>
          <p:cNvSpPr txBox="1"/>
          <p:nvPr/>
        </p:nvSpPr>
        <p:spPr>
          <a:xfrm>
            <a:off x="3563888" y="2564904"/>
            <a:ext cx="1152128" cy="523220"/>
          </a:xfrm>
          <a:prstGeom prst="rect">
            <a:avLst/>
          </a:prstGeom>
          <a:noFill/>
        </p:spPr>
        <p:txBody>
          <a:bodyPr wrap="square" rtlCol="0">
            <a:spAutoFit/>
          </a:bodyPr>
          <a:lstStyle/>
          <a:p>
            <a:r>
              <a:rPr lang="ca-ES" sz="2800" dirty="0" smtClean="0">
                <a:solidFill>
                  <a:schemeClr val="tx2">
                    <a:lumMod val="60000"/>
                    <a:lumOff val="40000"/>
                  </a:schemeClr>
                </a:solidFill>
              </a:rPr>
              <a:t>30%</a:t>
            </a:r>
            <a:endParaRPr lang="ca-ES" sz="2800" dirty="0">
              <a:solidFill>
                <a:schemeClr val="tx2">
                  <a:lumMod val="60000"/>
                  <a:lumOff val="40000"/>
                </a:schemeClr>
              </a:solidFill>
            </a:endParaRPr>
          </a:p>
        </p:txBody>
      </p:sp>
      <p:sp>
        <p:nvSpPr>
          <p:cNvPr id="13" name="12 CuadroTexto"/>
          <p:cNvSpPr txBox="1"/>
          <p:nvPr/>
        </p:nvSpPr>
        <p:spPr>
          <a:xfrm>
            <a:off x="3563888" y="1340768"/>
            <a:ext cx="1152128" cy="523220"/>
          </a:xfrm>
          <a:prstGeom prst="rect">
            <a:avLst/>
          </a:prstGeom>
          <a:noFill/>
        </p:spPr>
        <p:txBody>
          <a:bodyPr wrap="square" rtlCol="0">
            <a:spAutoFit/>
          </a:bodyPr>
          <a:lstStyle/>
          <a:p>
            <a:r>
              <a:rPr lang="ca-ES" sz="2800" dirty="0" smtClean="0">
                <a:solidFill>
                  <a:schemeClr val="tx2">
                    <a:lumMod val="60000"/>
                    <a:lumOff val="40000"/>
                  </a:schemeClr>
                </a:solidFill>
              </a:rPr>
              <a:t>20%</a:t>
            </a:r>
            <a:endParaRPr lang="ca-ES" sz="2800" dirty="0">
              <a:solidFill>
                <a:schemeClr val="tx2">
                  <a:lumMod val="60000"/>
                  <a:lumOff val="40000"/>
                </a:schemeClr>
              </a:solidFill>
            </a:endParaRPr>
          </a:p>
        </p:txBody>
      </p:sp>
      <p:sp>
        <p:nvSpPr>
          <p:cNvPr id="14" name="13 CuadroTexto"/>
          <p:cNvSpPr txBox="1"/>
          <p:nvPr/>
        </p:nvSpPr>
        <p:spPr>
          <a:xfrm>
            <a:off x="3779912" y="404664"/>
            <a:ext cx="1152128" cy="523220"/>
          </a:xfrm>
          <a:prstGeom prst="rect">
            <a:avLst/>
          </a:prstGeom>
          <a:noFill/>
        </p:spPr>
        <p:txBody>
          <a:bodyPr wrap="square" rtlCol="0">
            <a:spAutoFit/>
          </a:bodyPr>
          <a:lstStyle/>
          <a:p>
            <a:r>
              <a:rPr lang="ca-ES" sz="2800" dirty="0" smtClean="0">
                <a:solidFill>
                  <a:schemeClr val="tx2">
                    <a:lumMod val="60000"/>
                    <a:lumOff val="40000"/>
                  </a:schemeClr>
                </a:solidFill>
              </a:rPr>
              <a:t>6%</a:t>
            </a:r>
            <a:endParaRPr lang="ca-ES" sz="2800" dirty="0">
              <a:solidFill>
                <a:schemeClr val="tx2">
                  <a:lumMod val="60000"/>
                  <a:lumOff val="40000"/>
                </a:schemeClr>
              </a:solidFill>
            </a:endParaRPr>
          </a:p>
        </p:txBody>
      </p:sp>
      <p:sp>
        <p:nvSpPr>
          <p:cNvPr id="16" name="15 CuadroTexto"/>
          <p:cNvSpPr txBox="1"/>
          <p:nvPr/>
        </p:nvSpPr>
        <p:spPr>
          <a:xfrm>
            <a:off x="7042571" y="3088124"/>
            <a:ext cx="1331640" cy="584775"/>
          </a:xfrm>
          <a:prstGeom prst="rect">
            <a:avLst/>
          </a:prstGeom>
          <a:noFill/>
        </p:spPr>
        <p:txBody>
          <a:bodyPr wrap="square" rtlCol="0">
            <a:spAutoFit/>
          </a:bodyPr>
          <a:lstStyle/>
          <a:p>
            <a:r>
              <a:rPr lang="ca-ES" sz="3200" b="1" dirty="0" smtClean="0">
                <a:solidFill>
                  <a:schemeClr val="tx2">
                    <a:lumMod val="60000"/>
                    <a:lumOff val="40000"/>
                  </a:schemeClr>
                </a:solidFill>
                <a:latin typeface="Baskerville Old Face" panose="02020602080505020303" pitchFamily="18" charset="0"/>
              </a:rPr>
              <a:t>GAV</a:t>
            </a:r>
            <a:endParaRPr lang="ca-ES" sz="4800" b="1" dirty="0">
              <a:solidFill>
                <a:schemeClr val="tx2">
                  <a:lumMod val="60000"/>
                  <a:lumOff val="40000"/>
                </a:schemeClr>
              </a:solidFill>
              <a:latin typeface="Baskerville Old Face" panose="02020602080505020303" pitchFamily="18" charset="0"/>
            </a:endParaRPr>
          </a:p>
        </p:txBody>
      </p:sp>
      <p:pic>
        <p:nvPicPr>
          <p:cNvPr id="2052" name="Picture 4"/>
          <p:cNvPicPr>
            <a:picLocks noChangeAspect="1" noChangeArrowheads="1"/>
          </p:cNvPicPr>
          <p:nvPr/>
        </p:nvPicPr>
        <p:blipFill>
          <a:blip r:embed="rId3" cstate="print"/>
          <a:srcRect/>
          <a:stretch>
            <a:fillRect/>
          </a:stretch>
        </p:blipFill>
        <p:spPr bwMode="auto">
          <a:xfrm>
            <a:off x="6745436" y="1470082"/>
            <a:ext cx="1628775" cy="1609725"/>
          </a:xfrm>
          <a:prstGeom prst="rect">
            <a:avLst/>
          </a:prstGeom>
          <a:noFill/>
          <a:ln w="9525">
            <a:noFill/>
            <a:miter lim="800000"/>
            <a:headEnd/>
            <a:tailEnd/>
          </a:ln>
        </p:spPr>
      </p:pic>
      <p:sp>
        <p:nvSpPr>
          <p:cNvPr id="18" name="17 CuadroTexto"/>
          <p:cNvSpPr txBox="1"/>
          <p:nvPr/>
        </p:nvSpPr>
        <p:spPr>
          <a:xfrm>
            <a:off x="1187624" y="404664"/>
            <a:ext cx="1800200" cy="369332"/>
          </a:xfrm>
          <a:prstGeom prst="rect">
            <a:avLst/>
          </a:prstGeom>
          <a:solidFill>
            <a:schemeClr val="bg1"/>
          </a:solidFill>
        </p:spPr>
        <p:txBody>
          <a:bodyPr wrap="square" rtlCol="0">
            <a:spAutoFit/>
          </a:bodyPr>
          <a:lstStyle/>
          <a:p>
            <a:r>
              <a:rPr lang="ca-ES" sz="1600" dirty="0" smtClean="0">
                <a:solidFill>
                  <a:schemeClr val="tx2">
                    <a:lumMod val="60000"/>
                    <a:lumOff val="40000"/>
                  </a:schemeClr>
                </a:solidFill>
              </a:rPr>
              <a:t>Radio    </a:t>
            </a:r>
            <a:r>
              <a:rPr lang="ca-ES" b="1" dirty="0" smtClean="0">
                <a:solidFill>
                  <a:schemeClr val="tx2">
                    <a:lumMod val="60000"/>
                    <a:lumOff val="40000"/>
                  </a:schemeClr>
                </a:solidFill>
              </a:rPr>
              <a:t>36 M€</a:t>
            </a:r>
            <a:endParaRPr lang="ca-ES" sz="1400" b="1" dirty="0">
              <a:solidFill>
                <a:schemeClr val="tx2">
                  <a:lumMod val="60000"/>
                  <a:lumOff val="40000"/>
                </a:schemeClr>
              </a:solidFill>
            </a:endParaRPr>
          </a:p>
        </p:txBody>
      </p:sp>
      <p:sp>
        <p:nvSpPr>
          <p:cNvPr id="19" name="18 CuadroTexto"/>
          <p:cNvSpPr txBox="1"/>
          <p:nvPr/>
        </p:nvSpPr>
        <p:spPr>
          <a:xfrm>
            <a:off x="899592" y="1412776"/>
            <a:ext cx="2232248" cy="369332"/>
          </a:xfrm>
          <a:prstGeom prst="rect">
            <a:avLst/>
          </a:prstGeom>
          <a:solidFill>
            <a:schemeClr val="bg1"/>
          </a:solidFill>
        </p:spPr>
        <p:txBody>
          <a:bodyPr wrap="square" rtlCol="0">
            <a:spAutoFit/>
          </a:bodyPr>
          <a:lstStyle/>
          <a:p>
            <a:r>
              <a:rPr lang="ca-ES" sz="1600" dirty="0" err="1" smtClean="0">
                <a:solidFill>
                  <a:schemeClr val="tx2">
                    <a:lumMod val="60000"/>
                    <a:lumOff val="40000"/>
                  </a:schemeClr>
                </a:solidFill>
              </a:rPr>
              <a:t>Exhibition</a:t>
            </a:r>
            <a:r>
              <a:rPr lang="ca-ES" sz="1600" dirty="0" smtClean="0">
                <a:solidFill>
                  <a:schemeClr val="tx2">
                    <a:lumMod val="60000"/>
                    <a:lumOff val="40000"/>
                  </a:schemeClr>
                </a:solidFill>
              </a:rPr>
              <a:t> </a:t>
            </a:r>
            <a:r>
              <a:rPr lang="ca-ES" b="1" dirty="0" smtClean="0">
                <a:solidFill>
                  <a:schemeClr val="tx2">
                    <a:lumMod val="60000"/>
                    <a:lumOff val="40000"/>
                  </a:schemeClr>
                </a:solidFill>
              </a:rPr>
              <a:t>102 M€</a:t>
            </a:r>
            <a:endParaRPr lang="ca-ES" sz="1400" b="1" dirty="0">
              <a:solidFill>
                <a:schemeClr val="tx2">
                  <a:lumMod val="60000"/>
                  <a:lumOff val="40000"/>
                </a:schemeClr>
              </a:solidFill>
            </a:endParaRPr>
          </a:p>
        </p:txBody>
      </p:sp>
      <p:sp>
        <p:nvSpPr>
          <p:cNvPr id="20" name="19 CuadroTexto"/>
          <p:cNvSpPr txBox="1"/>
          <p:nvPr/>
        </p:nvSpPr>
        <p:spPr>
          <a:xfrm>
            <a:off x="899592" y="2636912"/>
            <a:ext cx="2376264" cy="584775"/>
          </a:xfrm>
          <a:prstGeom prst="rect">
            <a:avLst/>
          </a:prstGeom>
          <a:solidFill>
            <a:schemeClr val="bg1"/>
          </a:solidFill>
        </p:spPr>
        <p:txBody>
          <a:bodyPr wrap="square" rtlCol="0">
            <a:spAutoFit/>
          </a:bodyPr>
          <a:lstStyle/>
          <a:p>
            <a:r>
              <a:rPr lang="ca-ES" sz="1600" dirty="0" smtClean="0">
                <a:solidFill>
                  <a:schemeClr val="tx2">
                    <a:lumMod val="60000"/>
                    <a:lumOff val="40000"/>
                  </a:schemeClr>
                </a:solidFill>
              </a:rPr>
              <a:t>TV Operators</a:t>
            </a:r>
            <a:r>
              <a:rPr lang="ca-ES" b="1" dirty="0" smtClean="0">
                <a:solidFill>
                  <a:schemeClr val="tx2">
                    <a:lumMod val="60000"/>
                    <a:lumOff val="40000"/>
                  </a:schemeClr>
                </a:solidFill>
              </a:rPr>
              <a:t>150 M€</a:t>
            </a:r>
          </a:p>
          <a:p>
            <a:endParaRPr lang="ca-ES" sz="1400" b="1" dirty="0">
              <a:solidFill>
                <a:schemeClr val="tx2">
                  <a:lumMod val="60000"/>
                  <a:lumOff val="40000"/>
                </a:schemeClr>
              </a:solidFill>
            </a:endParaRPr>
          </a:p>
        </p:txBody>
      </p:sp>
      <p:sp>
        <p:nvSpPr>
          <p:cNvPr id="21" name="20 CuadroTexto"/>
          <p:cNvSpPr txBox="1"/>
          <p:nvPr/>
        </p:nvSpPr>
        <p:spPr>
          <a:xfrm>
            <a:off x="755576" y="4653136"/>
            <a:ext cx="2520280" cy="584775"/>
          </a:xfrm>
          <a:prstGeom prst="rect">
            <a:avLst/>
          </a:prstGeom>
          <a:solidFill>
            <a:schemeClr val="bg1"/>
          </a:solidFill>
        </p:spPr>
        <p:txBody>
          <a:bodyPr wrap="square" rtlCol="0">
            <a:spAutoFit/>
          </a:bodyPr>
          <a:lstStyle/>
          <a:p>
            <a:r>
              <a:rPr lang="ca-ES" sz="1600" dirty="0" smtClean="0">
                <a:solidFill>
                  <a:schemeClr val="tx2">
                    <a:lumMod val="60000"/>
                    <a:lumOff val="40000"/>
                  </a:schemeClr>
                </a:solidFill>
              </a:rPr>
              <a:t>    </a:t>
            </a:r>
            <a:r>
              <a:rPr lang="ca-ES" sz="1600" dirty="0" err="1" smtClean="0">
                <a:solidFill>
                  <a:schemeClr val="tx2">
                    <a:lumMod val="60000"/>
                    <a:lumOff val="40000"/>
                  </a:schemeClr>
                </a:solidFill>
              </a:rPr>
              <a:t>Production</a:t>
            </a:r>
            <a:r>
              <a:rPr lang="ca-ES" sz="1600" dirty="0" smtClean="0">
                <a:solidFill>
                  <a:schemeClr val="tx2">
                    <a:lumMod val="60000"/>
                    <a:lumOff val="40000"/>
                  </a:schemeClr>
                </a:solidFill>
              </a:rPr>
              <a:t>  </a:t>
            </a:r>
            <a:r>
              <a:rPr lang="ca-ES" b="1" dirty="0" smtClean="0">
                <a:solidFill>
                  <a:schemeClr val="tx2">
                    <a:lumMod val="60000"/>
                    <a:lumOff val="40000"/>
                  </a:schemeClr>
                </a:solidFill>
              </a:rPr>
              <a:t>225 M€</a:t>
            </a:r>
          </a:p>
          <a:p>
            <a:endParaRPr lang="ca-ES" sz="1400" b="1" dirty="0">
              <a:solidFill>
                <a:schemeClr val="tx2">
                  <a:lumMod val="60000"/>
                  <a:lumOff val="40000"/>
                </a:schemeClr>
              </a:solidFill>
            </a:endParaRPr>
          </a:p>
        </p:txBody>
      </p:sp>
      <p:sp>
        <p:nvSpPr>
          <p:cNvPr id="22" name="21 CuadroTexto"/>
          <p:cNvSpPr txBox="1"/>
          <p:nvPr/>
        </p:nvSpPr>
        <p:spPr>
          <a:xfrm>
            <a:off x="3635896" y="5373216"/>
            <a:ext cx="2376264" cy="738664"/>
          </a:xfrm>
          <a:prstGeom prst="rect">
            <a:avLst/>
          </a:prstGeom>
          <a:solidFill>
            <a:schemeClr val="bg1"/>
          </a:solidFill>
        </p:spPr>
        <p:txBody>
          <a:bodyPr wrap="square" rtlCol="0">
            <a:spAutoFit/>
          </a:bodyPr>
          <a:lstStyle/>
          <a:p>
            <a:r>
              <a:rPr lang="ca-ES" sz="2800" b="1" dirty="0" smtClean="0">
                <a:solidFill>
                  <a:schemeClr val="tx2">
                    <a:lumMod val="60000"/>
                    <a:lumOff val="40000"/>
                  </a:schemeClr>
                </a:solidFill>
              </a:rPr>
              <a:t>513 M€</a:t>
            </a:r>
          </a:p>
          <a:p>
            <a:endParaRPr lang="ca-ES" sz="1400" b="1" dirty="0">
              <a:solidFill>
                <a:schemeClr val="tx2">
                  <a:lumMod val="60000"/>
                  <a:lumOff val="40000"/>
                </a:schemeClr>
              </a:solidFill>
            </a:endParaRPr>
          </a:p>
        </p:txBody>
      </p:sp>
    </p:spTree>
    <p:extLst>
      <p:ext uri="{BB962C8B-B14F-4D97-AF65-F5344CB8AC3E}">
        <p14:creationId xmlns:p14="http://schemas.microsoft.com/office/powerpoint/2010/main" val="992994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_Cluster_audiovisual.JPG"/>
          <p:cNvPicPr>
            <a:picLocks noChangeAspect="1"/>
          </p:cNvPicPr>
          <p:nvPr/>
        </p:nvPicPr>
        <p:blipFill>
          <a:blip r:embed="rId2" cstate="print"/>
          <a:stretch>
            <a:fillRect/>
          </a:stretch>
        </p:blipFill>
        <p:spPr>
          <a:xfrm>
            <a:off x="6084168" y="6022707"/>
            <a:ext cx="2880320" cy="835293"/>
          </a:xfrm>
          <a:prstGeom prst="rect">
            <a:avLst/>
          </a:prstGeom>
        </p:spPr>
      </p:pic>
      <p:sp>
        <p:nvSpPr>
          <p:cNvPr id="2" name="1 CuadroTexto"/>
          <p:cNvSpPr txBox="1"/>
          <p:nvPr/>
        </p:nvSpPr>
        <p:spPr>
          <a:xfrm>
            <a:off x="71991" y="1844824"/>
            <a:ext cx="8852103" cy="1200329"/>
          </a:xfrm>
          <a:prstGeom prst="rect">
            <a:avLst/>
          </a:prstGeom>
          <a:noFill/>
        </p:spPr>
        <p:txBody>
          <a:bodyPr wrap="none" rtlCol="0">
            <a:spAutoFit/>
          </a:bodyPr>
          <a:lstStyle/>
          <a:p>
            <a:r>
              <a:rPr lang="ca-ES" sz="2400" dirty="0" err="1" smtClean="0"/>
              <a:t>The</a:t>
            </a:r>
            <a:r>
              <a:rPr lang="ca-ES" sz="2400" dirty="0" smtClean="0"/>
              <a:t> Catalan Audiovisual </a:t>
            </a:r>
            <a:r>
              <a:rPr lang="ca-ES" sz="2400" dirty="0" err="1" smtClean="0"/>
              <a:t>Cluster</a:t>
            </a:r>
            <a:r>
              <a:rPr lang="ca-ES" sz="2400" dirty="0" smtClean="0"/>
              <a:t> is a </a:t>
            </a:r>
            <a:r>
              <a:rPr lang="ca-ES" sz="2400" dirty="0" err="1" smtClean="0"/>
              <a:t>group</a:t>
            </a:r>
            <a:r>
              <a:rPr lang="ca-ES" sz="2400" dirty="0" smtClean="0"/>
              <a:t> of </a:t>
            </a:r>
            <a:r>
              <a:rPr lang="ca-ES" sz="2400" b="1" dirty="0" err="1" smtClean="0"/>
              <a:t>companies</a:t>
            </a:r>
            <a:endParaRPr lang="ca-ES" sz="2400" b="1" dirty="0" smtClean="0"/>
          </a:p>
          <a:p>
            <a:r>
              <a:rPr lang="ca-ES" sz="2400" b="1" dirty="0" err="1" smtClean="0"/>
              <a:t>and</a:t>
            </a:r>
            <a:r>
              <a:rPr lang="ca-ES" sz="2400" b="1" dirty="0" smtClean="0"/>
              <a:t> </a:t>
            </a:r>
            <a:r>
              <a:rPr lang="ca-ES" sz="2400" b="1" dirty="0" err="1" smtClean="0"/>
              <a:t>institutions</a:t>
            </a:r>
            <a:r>
              <a:rPr lang="ca-ES" sz="2400" b="1" dirty="0"/>
              <a:t> </a:t>
            </a:r>
            <a:r>
              <a:rPr lang="ca-ES" sz="2400" b="1" dirty="0" smtClean="0"/>
              <a:t>in </a:t>
            </a:r>
            <a:r>
              <a:rPr lang="ca-ES" sz="2400" b="1" dirty="0" err="1" smtClean="0"/>
              <a:t>the</a:t>
            </a:r>
            <a:r>
              <a:rPr lang="ca-ES" sz="2400" b="1" dirty="0" smtClean="0"/>
              <a:t> audiovisual </a:t>
            </a:r>
            <a:r>
              <a:rPr lang="ca-ES" sz="2400" b="1" dirty="0" err="1" smtClean="0"/>
              <a:t>and</a:t>
            </a:r>
            <a:r>
              <a:rPr lang="ca-ES" sz="2400" b="1" dirty="0" smtClean="0"/>
              <a:t> </a:t>
            </a:r>
            <a:r>
              <a:rPr lang="ca-ES" sz="2400" b="1" dirty="0" err="1" smtClean="0"/>
              <a:t>multimedia</a:t>
            </a:r>
            <a:r>
              <a:rPr lang="ca-ES" sz="2400" b="1" dirty="0" smtClean="0"/>
              <a:t> sector</a:t>
            </a:r>
          </a:p>
          <a:p>
            <a:r>
              <a:rPr lang="ca-ES" sz="2400" dirty="0" err="1" smtClean="0"/>
              <a:t>who</a:t>
            </a:r>
            <a:r>
              <a:rPr lang="ca-ES" sz="2400" dirty="0" smtClean="0"/>
              <a:t> </a:t>
            </a:r>
            <a:r>
              <a:rPr lang="ca-ES" sz="2400" dirty="0" err="1" smtClean="0"/>
              <a:t>cooperate</a:t>
            </a:r>
            <a:r>
              <a:rPr lang="ca-ES" sz="2400" dirty="0" smtClean="0"/>
              <a:t> in </a:t>
            </a:r>
            <a:r>
              <a:rPr lang="ca-ES" sz="2400" dirty="0" err="1" smtClean="0"/>
              <a:t>order</a:t>
            </a:r>
            <a:r>
              <a:rPr lang="ca-ES" sz="2400" dirty="0" smtClean="0"/>
              <a:t> to </a:t>
            </a:r>
            <a:r>
              <a:rPr lang="ca-ES" sz="2400" dirty="0" err="1" smtClean="0"/>
              <a:t>grow</a:t>
            </a:r>
            <a:r>
              <a:rPr lang="ca-ES" sz="2400" dirty="0" smtClean="0"/>
              <a:t>.</a:t>
            </a:r>
            <a:endParaRPr lang="ca-ES" sz="2400" dirty="0"/>
          </a:p>
        </p:txBody>
      </p:sp>
    </p:spTree>
    <p:extLst>
      <p:ext uri="{BB962C8B-B14F-4D97-AF65-F5344CB8AC3E}">
        <p14:creationId xmlns:p14="http://schemas.microsoft.com/office/powerpoint/2010/main" val="1249071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64704"/>
            <a:ext cx="8229600" cy="4525963"/>
          </a:xfrm>
        </p:spPr>
        <p:txBody>
          <a:bodyPr>
            <a:normAutofit/>
          </a:bodyPr>
          <a:lstStyle/>
          <a:p>
            <a:r>
              <a:rPr lang="en-US" dirty="0" smtClean="0"/>
              <a:t>Putting </a:t>
            </a:r>
            <a:r>
              <a:rPr lang="en-US" dirty="0"/>
              <a:t>the a</a:t>
            </a:r>
            <a:r>
              <a:rPr lang="en-US" dirty="0" smtClean="0"/>
              <a:t>udiovisual </a:t>
            </a:r>
            <a:r>
              <a:rPr lang="en-US" dirty="0"/>
              <a:t>industries at the core of the country’s industrial, economic and cultural </a:t>
            </a:r>
            <a:r>
              <a:rPr lang="en-US" dirty="0" smtClean="0"/>
              <a:t>strategy.</a:t>
            </a:r>
          </a:p>
          <a:p>
            <a:endParaRPr lang="en-US" dirty="0"/>
          </a:p>
          <a:p>
            <a:r>
              <a:rPr lang="en-US" dirty="0" smtClean="0"/>
              <a:t>Increasing </a:t>
            </a:r>
            <a:r>
              <a:rPr lang="en-US" dirty="0"/>
              <a:t>competitiveness, efficiency and </a:t>
            </a:r>
            <a:r>
              <a:rPr lang="en-US" dirty="0" smtClean="0"/>
              <a:t>innovation. New </a:t>
            </a:r>
            <a:r>
              <a:rPr lang="en-US" dirty="0"/>
              <a:t>opportunities and </a:t>
            </a:r>
            <a:r>
              <a:rPr lang="en-US" dirty="0" smtClean="0"/>
              <a:t>new </a:t>
            </a:r>
            <a:r>
              <a:rPr lang="en-US" dirty="0"/>
              <a:t>investment. </a:t>
            </a:r>
            <a:endParaRPr lang="en-US" dirty="0" smtClean="0"/>
          </a:p>
          <a:p>
            <a:pPr marL="0" indent="0">
              <a:buNone/>
            </a:pPr>
            <a:endParaRPr lang="en-US" dirty="0" smtClean="0"/>
          </a:p>
          <a:p>
            <a:r>
              <a:rPr lang="en-US" dirty="0" smtClean="0"/>
              <a:t>Turning Catalonia into an </a:t>
            </a:r>
            <a:r>
              <a:rPr lang="en-US" dirty="0"/>
              <a:t>international </a:t>
            </a:r>
            <a:r>
              <a:rPr lang="en-US" dirty="0" smtClean="0"/>
              <a:t>reference of new media field.</a:t>
            </a:r>
            <a:endParaRPr lang="en-US" dirty="0"/>
          </a:p>
          <a:p>
            <a:endParaRPr lang="ca-ES" dirty="0"/>
          </a:p>
        </p:txBody>
      </p:sp>
    </p:spTree>
    <p:extLst>
      <p:ext uri="{BB962C8B-B14F-4D97-AF65-F5344CB8AC3E}">
        <p14:creationId xmlns:p14="http://schemas.microsoft.com/office/powerpoint/2010/main" val="1923142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74464208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Elipse"/>
          <p:cNvSpPr/>
          <p:nvPr/>
        </p:nvSpPr>
        <p:spPr>
          <a:xfrm>
            <a:off x="1187624" y="764704"/>
            <a:ext cx="6840760" cy="602128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 name="9 Elipse"/>
          <p:cNvSpPr/>
          <p:nvPr/>
        </p:nvSpPr>
        <p:spPr>
          <a:xfrm>
            <a:off x="2303748" y="1711441"/>
            <a:ext cx="810330" cy="78145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endParaRPr lang="ca-ES" sz="1200" dirty="0">
              <a:solidFill>
                <a:schemeClr val="tx1"/>
              </a:solidFill>
            </a:endParaRPr>
          </a:p>
        </p:txBody>
      </p:sp>
      <p:sp>
        <p:nvSpPr>
          <p:cNvPr id="14" name="13 Elipse"/>
          <p:cNvSpPr/>
          <p:nvPr/>
        </p:nvSpPr>
        <p:spPr>
          <a:xfrm>
            <a:off x="6221286" y="1711441"/>
            <a:ext cx="943002" cy="875407"/>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endParaRPr>
          </a:p>
        </p:txBody>
      </p:sp>
      <p:sp>
        <p:nvSpPr>
          <p:cNvPr id="15" name="14 Elipse"/>
          <p:cNvSpPr/>
          <p:nvPr/>
        </p:nvSpPr>
        <p:spPr>
          <a:xfrm>
            <a:off x="1259632" y="3274821"/>
            <a:ext cx="92493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endParaRPr>
          </a:p>
        </p:txBody>
      </p:sp>
      <p:sp>
        <p:nvSpPr>
          <p:cNvPr id="16" name="15 Elipse"/>
          <p:cNvSpPr/>
          <p:nvPr/>
        </p:nvSpPr>
        <p:spPr>
          <a:xfrm>
            <a:off x="7021248" y="3427112"/>
            <a:ext cx="862144" cy="79397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endParaRPr>
          </a:p>
        </p:txBody>
      </p:sp>
      <p:sp>
        <p:nvSpPr>
          <p:cNvPr id="17" name="16 Elipse"/>
          <p:cNvSpPr/>
          <p:nvPr/>
        </p:nvSpPr>
        <p:spPr>
          <a:xfrm>
            <a:off x="5796136" y="5477349"/>
            <a:ext cx="720080" cy="58943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endParaRPr>
          </a:p>
        </p:txBody>
      </p:sp>
      <p:sp>
        <p:nvSpPr>
          <p:cNvPr id="18" name="17 Elipse"/>
          <p:cNvSpPr/>
          <p:nvPr/>
        </p:nvSpPr>
        <p:spPr>
          <a:xfrm>
            <a:off x="2347644" y="5386582"/>
            <a:ext cx="792088" cy="72008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endParaRPr>
          </a:p>
        </p:txBody>
      </p:sp>
      <p:pic>
        <p:nvPicPr>
          <p:cNvPr id="12" name="11 Imagen" descr="logo_Cluster_audiovisual.JPG"/>
          <p:cNvPicPr>
            <a:picLocks noChangeAspect="1"/>
          </p:cNvPicPr>
          <p:nvPr/>
        </p:nvPicPr>
        <p:blipFill>
          <a:blip r:embed="rId7" cstate="print"/>
          <a:stretch>
            <a:fillRect/>
          </a:stretch>
        </p:blipFill>
        <p:spPr>
          <a:xfrm>
            <a:off x="251520" y="0"/>
            <a:ext cx="2873752" cy="833388"/>
          </a:xfrm>
          <a:prstGeom prst="rect">
            <a:avLst/>
          </a:prstGeom>
        </p:spPr>
      </p:pic>
      <p:cxnSp>
        <p:nvCxnSpPr>
          <p:cNvPr id="13" name="12 Conector recto"/>
          <p:cNvCxnSpPr/>
          <p:nvPr/>
        </p:nvCxnSpPr>
        <p:spPr>
          <a:xfrm>
            <a:off x="3059832" y="2420888"/>
            <a:ext cx="720080"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H="1">
            <a:off x="2051720" y="2492896"/>
            <a:ext cx="288032"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1979712" y="4149080"/>
            <a:ext cx="648072"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V="1">
            <a:off x="3059832" y="4725144"/>
            <a:ext cx="864096" cy="6367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flipV="1">
            <a:off x="5292080" y="2348880"/>
            <a:ext cx="86409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a:off x="5184072" y="2060848"/>
            <a:ext cx="9361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a:off x="6948289" y="2626749"/>
            <a:ext cx="458673"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flipH="1">
            <a:off x="6509318" y="2666944"/>
            <a:ext cx="144016"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flipH="1">
            <a:off x="6228184" y="4581128"/>
            <a:ext cx="144016"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a:off x="5436096" y="4725144"/>
            <a:ext cx="36004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flipH="1">
            <a:off x="6588224" y="4365104"/>
            <a:ext cx="864096" cy="1080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a:off x="3275856" y="2060848"/>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flipH="1">
            <a:off x="2805094" y="4509120"/>
            <a:ext cx="38715"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47 Conector recto"/>
          <p:cNvCxnSpPr/>
          <p:nvPr/>
        </p:nvCxnSpPr>
        <p:spPr>
          <a:xfrm>
            <a:off x="3347864" y="5711332"/>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49 Conector recto"/>
          <p:cNvCxnSpPr/>
          <p:nvPr/>
        </p:nvCxnSpPr>
        <p:spPr>
          <a:xfrm>
            <a:off x="5220072" y="5805264"/>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3 CuadroTexto"/>
          <p:cNvSpPr txBox="1"/>
          <p:nvPr/>
        </p:nvSpPr>
        <p:spPr>
          <a:xfrm>
            <a:off x="2250812" y="1972053"/>
            <a:ext cx="985751" cy="253916"/>
          </a:xfrm>
          <a:prstGeom prst="rect">
            <a:avLst/>
          </a:prstGeom>
          <a:noFill/>
        </p:spPr>
        <p:txBody>
          <a:bodyPr wrap="square" rtlCol="0">
            <a:spAutoFit/>
          </a:bodyPr>
          <a:lstStyle/>
          <a:p>
            <a:r>
              <a:rPr lang="ca-ES" sz="1050" dirty="0" smtClean="0"/>
              <a:t>UNIVERSITY</a:t>
            </a:r>
            <a:endParaRPr lang="ca-ES" sz="1050" dirty="0"/>
          </a:p>
        </p:txBody>
      </p:sp>
      <p:sp>
        <p:nvSpPr>
          <p:cNvPr id="29" name="28 CuadroTexto"/>
          <p:cNvSpPr txBox="1"/>
          <p:nvPr/>
        </p:nvSpPr>
        <p:spPr>
          <a:xfrm>
            <a:off x="1197468" y="3499120"/>
            <a:ext cx="1150176" cy="415498"/>
          </a:xfrm>
          <a:prstGeom prst="rect">
            <a:avLst/>
          </a:prstGeom>
          <a:noFill/>
        </p:spPr>
        <p:txBody>
          <a:bodyPr wrap="square" rtlCol="0">
            <a:spAutoFit/>
          </a:bodyPr>
          <a:lstStyle/>
          <a:p>
            <a:r>
              <a:rPr lang="ca-ES" sz="1000" dirty="0" smtClean="0"/>
              <a:t>PROFESSIONAL ASSOCIATIONS</a:t>
            </a:r>
            <a:endParaRPr lang="ca-ES" sz="1000" dirty="0"/>
          </a:p>
        </p:txBody>
      </p:sp>
      <p:sp>
        <p:nvSpPr>
          <p:cNvPr id="31" name="30 CuadroTexto"/>
          <p:cNvSpPr txBox="1"/>
          <p:nvPr/>
        </p:nvSpPr>
        <p:spPr>
          <a:xfrm>
            <a:off x="2292078" y="5619664"/>
            <a:ext cx="1055786" cy="230832"/>
          </a:xfrm>
          <a:prstGeom prst="rect">
            <a:avLst/>
          </a:prstGeom>
          <a:noFill/>
        </p:spPr>
        <p:txBody>
          <a:bodyPr wrap="square" rtlCol="0">
            <a:spAutoFit/>
          </a:bodyPr>
          <a:lstStyle/>
          <a:p>
            <a:r>
              <a:rPr lang="ca-ES" sz="900" dirty="0" smtClean="0"/>
              <a:t>GOVERNMENT</a:t>
            </a:r>
            <a:endParaRPr lang="ca-ES" sz="900" dirty="0"/>
          </a:p>
        </p:txBody>
      </p:sp>
      <p:sp>
        <p:nvSpPr>
          <p:cNvPr id="35" name="34 CuadroTexto"/>
          <p:cNvSpPr txBox="1"/>
          <p:nvPr/>
        </p:nvSpPr>
        <p:spPr>
          <a:xfrm>
            <a:off x="5796570" y="5650833"/>
            <a:ext cx="936104" cy="253916"/>
          </a:xfrm>
          <a:prstGeom prst="rect">
            <a:avLst/>
          </a:prstGeom>
          <a:noFill/>
        </p:spPr>
        <p:txBody>
          <a:bodyPr wrap="square" rtlCol="0">
            <a:spAutoFit/>
          </a:bodyPr>
          <a:lstStyle/>
          <a:p>
            <a:r>
              <a:rPr lang="ca-ES" sz="1050" dirty="0" smtClean="0"/>
              <a:t>OTHERS</a:t>
            </a:r>
            <a:endParaRPr lang="ca-ES" sz="1050" dirty="0"/>
          </a:p>
        </p:txBody>
      </p:sp>
      <p:sp>
        <p:nvSpPr>
          <p:cNvPr id="37" name="36 CuadroTexto"/>
          <p:cNvSpPr txBox="1"/>
          <p:nvPr/>
        </p:nvSpPr>
        <p:spPr>
          <a:xfrm>
            <a:off x="7031755" y="3675321"/>
            <a:ext cx="1078168" cy="400110"/>
          </a:xfrm>
          <a:prstGeom prst="rect">
            <a:avLst/>
          </a:prstGeom>
          <a:noFill/>
        </p:spPr>
        <p:txBody>
          <a:bodyPr wrap="square" rtlCol="0">
            <a:spAutoFit/>
          </a:bodyPr>
          <a:lstStyle/>
          <a:p>
            <a:r>
              <a:rPr lang="ca-ES" sz="1000" dirty="0" smtClean="0"/>
              <a:t>RESEARCH CENTERS</a:t>
            </a:r>
            <a:endParaRPr lang="ca-ES" sz="1000" dirty="0"/>
          </a:p>
        </p:txBody>
      </p:sp>
      <p:sp>
        <p:nvSpPr>
          <p:cNvPr id="41" name="40 CuadroTexto"/>
          <p:cNvSpPr txBox="1"/>
          <p:nvPr/>
        </p:nvSpPr>
        <p:spPr>
          <a:xfrm>
            <a:off x="6252353" y="1918309"/>
            <a:ext cx="1080128" cy="553998"/>
          </a:xfrm>
          <a:prstGeom prst="rect">
            <a:avLst/>
          </a:prstGeom>
          <a:noFill/>
        </p:spPr>
        <p:txBody>
          <a:bodyPr wrap="square" rtlCol="0">
            <a:spAutoFit/>
          </a:bodyPr>
          <a:lstStyle/>
          <a:p>
            <a:r>
              <a:rPr lang="ca-ES" sz="1000" dirty="0" smtClean="0"/>
              <a:t>SOCIAL AND ECONOMIC ENTITIES</a:t>
            </a:r>
            <a:endParaRPr lang="ca-ES" sz="1000" dirty="0"/>
          </a:p>
        </p:txBody>
      </p:sp>
    </p:spTree>
    <p:extLst>
      <p:ext uri="{BB962C8B-B14F-4D97-AF65-F5344CB8AC3E}">
        <p14:creationId xmlns:p14="http://schemas.microsoft.com/office/powerpoint/2010/main" val="7808541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_Cluster_audiovisual.JPG"/>
          <p:cNvPicPr>
            <a:picLocks noChangeAspect="1"/>
          </p:cNvPicPr>
          <p:nvPr/>
        </p:nvPicPr>
        <p:blipFill>
          <a:blip r:embed="rId2" cstate="print"/>
          <a:stretch>
            <a:fillRect/>
          </a:stretch>
        </p:blipFill>
        <p:spPr>
          <a:xfrm>
            <a:off x="7164288" y="6237312"/>
            <a:ext cx="1872208" cy="542940"/>
          </a:xfrm>
          <a:prstGeom prst="rect">
            <a:avLst/>
          </a:prstGeom>
        </p:spPr>
      </p:pic>
      <p:sp>
        <p:nvSpPr>
          <p:cNvPr id="7" name="6 CuadroTexto"/>
          <p:cNvSpPr txBox="1"/>
          <p:nvPr/>
        </p:nvSpPr>
        <p:spPr>
          <a:xfrm>
            <a:off x="201928" y="116632"/>
            <a:ext cx="7342075" cy="830997"/>
          </a:xfrm>
          <a:prstGeom prst="rect">
            <a:avLst/>
          </a:prstGeom>
          <a:noFill/>
        </p:spPr>
        <p:txBody>
          <a:bodyPr wrap="none" rtlCol="0">
            <a:spAutoFit/>
          </a:bodyPr>
          <a:lstStyle/>
          <a:p>
            <a:r>
              <a:rPr lang="ca-ES" sz="2400" b="1" dirty="0" smtClean="0">
                <a:latin typeface="+mj-lt"/>
              </a:rPr>
              <a:t>.- </a:t>
            </a:r>
            <a:r>
              <a:rPr lang="ca-ES" sz="2400" b="1" dirty="0" err="1" smtClean="0">
                <a:latin typeface="+mj-lt"/>
              </a:rPr>
              <a:t>Types</a:t>
            </a:r>
            <a:r>
              <a:rPr lang="ca-ES" sz="2400" b="1" dirty="0" smtClean="0">
                <a:latin typeface="+mj-lt"/>
              </a:rPr>
              <a:t> of </a:t>
            </a:r>
            <a:r>
              <a:rPr lang="ca-ES" sz="2400" b="1" dirty="0" err="1" smtClean="0">
                <a:latin typeface="+mj-lt"/>
              </a:rPr>
              <a:t>members</a:t>
            </a:r>
            <a:r>
              <a:rPr lang="ca-ES" sz="2400" b="1" dirty="0" smtClean="0">
                <a:latin typeface="+mj-lt"/>
              </a:rPr>
              <a:t> </a:t>
            </a:r>
            <a:r>
              <a:rPr lang="ca-ES" sz="2400" b="1" dirty="0" err="1" smtClean="0">
                <a:latin typeface="+mj-lt"/>
              </a:rPr>
              <a:t>from</a:t>
            </a:r>
            <a:r>
              <a:rPr lang="ca-ES" sz="2400" b="1" dirty="0" smtClean="0">
                <a:latin typeface="+mj-lt"/>
              </a:rPr>
              <a:t> all of </a:t>
            </a:r>
            <a:r>
              <a:rPr lang="ca-ES" sz="2400" b="1" dirty="0" err="1" smtClean="0">
                <a:latin typeface="+mj-lt"/>
              </a:rPr>
              <a:t>the</a:t>
            </a:r>
            <a:r>
              <a:rPr lang="ca-ES" sz="2400" b="1" dirty="0" smtClean="0">
                <a:latin typeface="+mj-lt"/>
              </a:rPr>
              <a:t> </a:t>
            </a:r>
            <a:r>
              <a:rPr lang="ca-ES" sz="2400" b="1" dirty="0" err="1" smtClean="0">
                <a:latin typeface="+mj-lt"/>
              </a:rPr>
              <a:t>value</a:t>
            </a:r>
            <a:r>
              <a:rPr lang="ca-ES" sz="2400" b="1" dirty="0" smtClean="0">
                <a:latin typeface="+mj-lt"/>
              </a:rPr>
              <a:t> </a:t>
            </a:r>
            <a:r>
              <a:rPr lang="ca-ES" sz="2400" b="1" dirty="0" err="1" smtClean="0">
                <a:latin typeface="+mj-lt"/>
              </a:rPr>
              <a:t>chain</a:t>
            </a:r>
            <a:endParaRPr lang="ca-ES" sz="2400" b="1" dirty="0">
              <a:latin typeface="+mj-lt"/>
            </a:endParaRPr>
          </a:p>
          <a:p>
            <a:r>
              <a:rPr lang="ca-ES" sz="2400" b="1" dirty="0" smtClean="0">
                <a:latin typeface="+mj-lt"/>
              </a:rPr>
              <a:t>    </a:t>
            </a:r>
            <a:r>
              <a:rPr lang="ca-ES" dirty="0" err="1" smtClean="0">
                <a:latin typeface="+mj-lt"/>
              </a:rPr>
              <a:t>The</a:t>
            </a:r>
            <a:r>
              <a:rPr lang="ca-ES" dirty="0" smtClean="0">
                <a:latin typeface="+mj-lt"/>
              </a:rPr>
              <a:t> </a:t>
            </a:r>
            <a:r>
              <a:rPr lang="ca-ES" dirty="0" err="1">
                <a:latin typeface="+mj-lt"/>
              </a:rPr>
              <a:t>cluster</a:t>
            </a:r>
            <a:r>
              <a:rPr lang="ca-ES" dirty="0">
                <a:latin typeface="+mj-lt"/>
              </a:rPr>
              <a:t> is </a:t>
            </a:r>
            <a:r>
              <a:rPr lang="ca-ES" dirty="0" err="1">
                <a:latin typeface="+mj-lt"/>
              </a:rPr>
              <a:t>formed</a:t>
            </a:r>
            <a:r>
              <a:rPr lang="ca-ES" dirty="0">
                <a:latin typeface="+mj-lt"/>
              </a:rPr>
              <a:t> of </a:t>
            </a:r>
            <a:r>
              <a:rPr lang="ca-ES" dirty="0" err="1">
                <a:latin typeface="+mj-lt"/>
              </a:rPr>
              <a:t>companies</a:t>
            </a:r>
            <a:r>
              <a:rPr lang="ca-ES" dirty="0">
                <a:latin typeface="+mj-lt"/>
              </a:rPr>
              <a:t> in </a:t>
            </a:r>
            <a:r>
              <a:rPr lang="ca-ES" dirty="0" err="1">
                <a:latin typeface="+mj-lt"/>
              </a:rPr>
              <a:t>the</a:t>
            </a:r>
            <a:r>
              <a:rPr lang="ca-ES" dirty="0">
                <a:latin typeface="+mj-lt"/>
              </a:rPr>
              <a:t> </a:t>
            </a:r>
            <a:r>
              <a:rPr lang="ca-ES" dirty="0" err="1">
                <a:latin typeface="+mj-lt"/>
              </a:rPr>
              <a:t>fields</a:t>
            </a:r>
            <a:r>
              <a:rPr lang="ca-ES" dirty="0">
                <a:latin typeface="+mj-lt"/>
              </a:rPr>
              <a:t> </a:t>
            </a:r>
            <a:r>
              <a:rPr lang="ca-ES" dirty="0" smtClean="0">
                <a:latin typeface="+mj-lt"/>
              </a:rPr>
              <a:t>of:</a:t>
            </a:r>
            <a:r>
              <a:rPr lang="ca-ES" b="1" dirty="0" smtClean="0">
                <a:latin typeface="+mj-lt"/>
              </a:rPr>
              <a:t> </a:t>
            </a:r>
            <a:endParaRPr lang="ca-ES" b="1" dirty="0">
              <a:latin typeface="+mj-lt"/>
            </a:endParaRPr>
          </a:p>
        </p:txBody>
      </p:sp>
      <p:sp>
        <p:nvSpPr>
          <p:cNvPr id="5" name="4 CuadroTexto"/>
          <p:cNvSpPr txBox="1"/>
          <p:nvPr/>
        </p:nvSpPr>
        <p:spPr>
          <a:xfrm>
            <a:off x="2195736" y="6006478"/>
            <a:ext cx="5112568" cy="461665"/>
          </a:xfrm>
          <a:prstGeom prst="rect">
            <a:avLst/>
          </a:prstGeom>
          <a:noFill/>
        </p:spPr>
        <p:txBody>
          <a:bodyPr wrap="square" rtlCol="0">
            <a:spAutoFit/>
          </a:bodyPr>
          <a:lstStyle/>
          <a:p>
            <a:pPr algn="ctr"/>
            <a:r>
              <a:rPr lang="ca-ES" sz="2400" b="1" dirty="0" err="1" smtClean="0">
                <a:latin typeface="+mj-lt"/>
              </a:rPr>
              <a:t>connected</a:t>
            </a:r>
            <a:r>
              <a:rPr lang="ca-ES" sz="2400" b="1" dirty="0" smtClean="0">
                <a:latin typeface="+mj-lt"/>
              </a:rPr>
              <a:t> to </a:t>
            </a:r>
            <a:r>
              <a:rPr lang="ca-ES" sz="2400" b="1" dirty="0" err="1">
                <a:latin typeface="+mj-lt"/>
              </a:rPr>
              <a:t>each</a:t>
            </a:r>
            <a:r>
              <a:rPr lang="ca-ES" sz="2400" b="1" dirty="0">
                <a:latin typeface="+mj-lt"/>
              </a:rPr>
              <a:t> </a:t>
            </a:r>
            <a:r>
              <a:rPr lang="ca-ES" sz="2400" b="1" dirty="0" err="1">
                <a:latin typeface="+mj-lt"/>
              </a:rPr>
              <a:t>other</a:t>
            </a:r>
            <a:endParaRPr lang="ca-ES" sz="2400" b="1" dirty="0">
              <a:latin typeface="+mj-lt"/>
            </a:endParaRPr>
          </a:p>
        </p:txBody>
      </p:sp>
      <p:graphicFrame>
        <p:nvGraphicFramePr>
          <p:cNvPr id="11" name="10 Diagrama"/>
          <p:cNvGraphicFramePr/>
          <p:nvPr>
            <p:extLst>
              <p:ext uri="{D42A27DB-BD31-4B8C-83A1-F6EECF244321}">
                <p14:modId xmlns:p14="http://schemas.microsoft.com/office/powerpoint/2010/main" val="1557452652"/>
              </p:ext>
            </p:extLst>
          </p:nvPr>
        </p:nvGraphicFramePr>
        <p:xfrm>
          <a:off x="179512" y="1052736"/>
          <a:ext cx="8424936"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11 CuadroTexto"/>
          <p:cNvSpPr txBox="1"/>
          <p:nvPr/>
        </p:nvSpPr>
        <p:spPr>
          <a:xfrm>
            <a:off x="5472329" y="1620089"/>
            <a:ext cx="1296144" cy="584775"/>
          </a:xfrm>
          <a:prstGeom prst="rect">
            <a:avLst/>
          </a:prstGeom>
          <a:noFill/>
        </p:spPr>
        <p:txBody>
          <a:bodyPr wrap="square" rtlCol="0">
            <a:spAutoFit/>
          </a:bodyPr>
          <a:lstStyle/>
          <a:p>
            <a:pPr lvl="0"/>
            <a:r>
              <a:rPr lang="ca-ES" sz="1400" b="1" dirty="0">
                <a:latin typeface="Calibri Light" panose="020F0302020204030204" pitchFamily="34" charset="0"/>
              </a:rPr>
              <a:t>DISTRIBUTION</a:t>
            </a:r>
          </a:p>
          <a:p>
            <a:endParaRPr lang="ca-ES" dirty="0"/>
          </a:p>
        </p:txBody>
      </p:sp>
      <p:sp>
        <p:nvSpPr>
          <p:cNvPr id="13" name="12 CuadroTexto"/>
          <p:cNvSpPr txBox="1"/>
          <p:nvPr/>
        </p:nvSpPr>
        <p:spPr>
          <a:xfrm>
            <a:off x="3635896" y="3202461"/>
            <a:ext cx="1512168" cy="461665"/>
          </a:xfrm>
          <a:prstGeom prst="rect">
            <a:avLst/>
          </a:prstGeom>
          <a:noFill/>
        </p:spPr>
        <p:txBody>
          <a:bodyPr wrap="square" rtlCol="0">
            <a:spAutoFit/>
          </a:bodyPr>
          <a:lstStyle/>
          <a:p>
            <a:r>
              <a:rPr lang="ca-ES" sz="1200" b="1" dirty="0" smtClean="0">
                <a:latin typeface="Calibri Light" panose="020F0302020204030204" pitchFamily="34" charset="0"/>
              </a:rPr>
              <a:t>              TELE-</a:t>
            </a:r>
            <a:br>
              <a:rPr lang="ca-ES" sz="1200" b="1" dirty="0" smtClean="0">
                <a:latin typeface="Calibri Light" panose="020F0302020204030204" pitchFamily="34" charset="0"/>
              </a:rPr>
            </a:br>
            <a:r>
              <a:rPr lang="ca-ES" sz="1200" b="1" dirty="0" smtClean="0">
                <a:latin typeface="Calibri Light" panose="020F0302020204030204" pitchFamily="34" charset="0"/>
              </a:rPr>
              <a:t>COMMUNICATIONS</a:t>
            </a:r>
            <a:endParaRPr lang="ca-ES" sz="1200" b="1" dirty="0">
              <a:latin typeface="Calibri Light" panose="020F0302020204030204" pitchFamily="34" charset="0"/>
            </a:endParaRPr>
          </a:p>
        </p:txBody>
      </p:sp>
    </p:spTree>
    <p:extLst>
      <p:ext uri="{BB962C8B-B14F-4D97-AF65-F5344CB8AC3E}">
        <p14:creationId xmlns:p14="http://schemas.microsoft.com/office/powerpoint/2010/main" val="3805448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8" name="Picture 124" descr="http://clusteraudiovisual.cat/wp-content/uploads/2013/12/RTVA_on-150x132.jpg"/>
          <p:cNvPicPr>
            <a:picLocks noChangeAspect="1" noChangeArrowheads="1"/>
          </p:cNvPicPr>
          <p:nvPr/>
        </p:nvPicPr>
        <p:blipFill rotWithShape="1">
          <a:blip r:embed="rId2">
            <a:extLst>
              <a:ext uri="{28A0092B-C50C-407E-A947-70E740481C1C}">
                <a14:useLocalDpi xmlns:a14="http://schemas.microsoft.com/office/drawing/2010/main" val="0"/>
              </a:ext>
            </a:extLst>
          </a:blip>
          <a:srcRect t="31048" r="-2155" b="28705"/>
          <a:stretch/>
        </p:blipFill>
        <p:spPr bwMode="auto">
          <a:xfrm>
            <a:off x="1263809" y="4942996"/>
            <a:ext cx="1448589" cy="502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lusteraudiovisual.cat/wp-content/uploads/2013/12/agile_on-150x132.jpg"/>
          <p:cNvPicPr>
            <a:picLocks noChangeAspect="1" noChangeArrowheads="1"/>
          </p:cNvPicPr>
          <p:nvPr/>
        </p:nvPicPr>
        <p:blipFill rotWithShape="1">
          <a:blip r:embed="rId3">
            <a:extLst>
              <a:ext uri="{28A0092B-C50C-407E-A947-70E740481C1C}">
                <a14:useLocalDpi xmlns:a14="http://schemas.microsoft.com/office/drawing/2010/main" val="0"/>
              </a:ext>
            </a:extLst>
          </a:blip>
          <a:srcRect t="19461" b="22544"/>
          <a:stretch/>
        </p:blipFill>
        <p:spPr bwMode="auto">
          <a:xfrm>
            <a:off x="992293" y="5638"/>
            <a:ext cx="904550" cy="4616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clusteraudiovisual.cat/wp-content/uploads/2016/11/Aclam-ON-01-e14793906649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52" y="-75763"/>
            <a:ext cx="873248" cy="7684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lusteraudiovisual.cat/wp-content/uploads/2013/09/apm_on.jpg"/>
          <p:cNvPicPr>
            <a:picLocks noChangeAspect="1" noChangeArrowheads="1"/>
          </p:cNvPicPr>
          <p:nvPr/>
        </p:nvPicPr>
        <p:blipFill rotWithShape="1">
          <a:blip r:embed="rId5">
            <a:extLst>
              <a:ext uri="{28A0092B-C50C-407E-A947-70E740481C1C}">
                <a14:useLocalDpi xmlns:a14="http://schemas.microsoft.com/office/drawing/2010/main" val="0"/>
              </a:ext>
            </a:extLst>
          </a:blip>
          <a:srcRect t="28783" b="29359"/>
          <a:stretch/>
        </p:blipFill>
        <p:spPr bwMode="auto">
          <a:xfrm>
            <a:off x="1968851" y="100331"/>
            <a:ext cx="1018973" cy="3763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lusteraudiovisual.cat/wp-content/uploads/2015/06/Antaviana-1-e1433331396388.jpg"/>
          <p:cNvPicPr>
            <a:picLocks noChangeAspect="1" noChangeArrowheads="1"/>
          </p:cNvPicPr>
          <p:nvPr/>
        </p:nvPicPr>
        <p:blipFill rotWithShape="1">
          <a:blip r:embed="rId6">
            <a:extLst>
              <a:ext uri="{28A0092B-C50C-407E-A947-70E740481C1C}">
                <a14:useLocalDpi xmlns:a14="http://schemas.microsoft.com/office/drawing/2010/main" val="0"/>
              </a:ext>
            </a:extLst>
          </a:blip>
          <a:srcRect t="24524" b="26051"/>
          <a:stretch/>
        </p:blipFill>
        <p:spPr bwMode="auto">
          <a:xfrm>
            <a:off x="3059832" y="100332"/>
            <a:ext cx="936104" cy="40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lusteraudiovisual.cat/wp-content/uploads/2016/12/Astrolabi-ON-01-01-e1481893330408.jpg"/>
          <p:cNvPicPr>
            <a:picLocks noChangeAspect="1" noChangeArrowheads="1"/>
          </p:cNvPicPr>
          <p:nvPr/>
        </p:nvPicPr>
        <p:blipFill rotWithShape="1">
          <a:blip r:embed="rId7">
            <a:extLst>
              <a:ext uri="{28A0092B-C50C-407E-A947-70E740481C1C}">
                <a14:useLocalDpi xmlns:a14="http://schemas.microsoft.com/office/drawing/2010/main" val="0"/>
              </a:ext>
            </a:extLst>
          </a:blip>
          <a:srcRect t="30735" b="34633"/>
          <a:stretch/>
        </p:blipFill>
        <p:spPr bwMode="auto">
          <a:xfrm>
            <a:off x="3998897" y="116632"/>
            <a:ext cx="1221176" cy="3721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n relacionad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7456" b="26385"/>
          <a:stretch/>
        </p:blipFill>
        <p:spPr bwMode="auto">
          <a:xfrm>
            <a:off x="5311973" y="177807"/>
            <a:ext cx="844203" cy="2639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clusteraudiovisual.cat/wp-content/uploads/2016/12/Teleb-ON-01-e1482231935269.png"/>
          <p:cNvPicPr>
            <a:picLocks noChangeAspect="1" noChangeArrowheads="1"/>
          </p:cNvPicPr>
          <p:nvPr/>
        </p:nvPicPr>
        <p:blipFill rotWithShape="1">
          <a:blip r:embed="rId9">
            <a:extLst>
              <a:ext uri="{28A0092B-C50C-407E-A947-70E740481C1C}">
                <a14:useLocalDpi xmlns:a14="http://schemas.microsoft.com/office/drawing/2010/main" val="0"/>
              </a:ext>
            </a:extLst>
          </a:blip>
          <a:srcRect t="25871" b="28939"/>
          <a:stretch/>
        </p:blipFill>
        <p:spPr bwMode="auto">
          <a:xfrm>
            <a:off x="6310932" y="131058"/>
            <a:ext cx="781348" cy="3107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clusteraudiovisual.cat/wp-content/uploads/2016/12/BSO-ON-01-e1481893933730.jpg"/>
          <p:cNvPicPr>
            <a:picLocks noChangeAspect="1" noChangeArrowheads="1"/>
          </p:cNvPicPr>
          <p:nvPr/>
        </p:nvPicPr>
        <p:blipFill rotWithShape="1">
          <a:blip r:embed="rId10">
            <a:extLst>
              <a:ext uri="{28A0092B-C50C-407E-A947-70E740481C1C}">
                <a14:useLocalDpi xmlns:a14="http://schemas.microsoft.com/office/drawing/2010/main" val="0"/>
              </a:ext>
            </a:extLst>
          </a:blip>
          <a:srcRect t="26342" b="15759"/>
          <a:stretch/>
        </p:blipFill>
        <p:spPr bwMode="auto">
          <a:xfrm>
            <a:off x="7148515" y="116323"/>
            <a:ext cx="879869" cy="44830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clusteraudiovisual.cat/wp-content/uploads/2013/09/bnc_on.jpg"/>
          <p:cNvPicPr>
            <a:picLocks noChangeAspect="1" noChangeArrowheads="1"/>
          </p:cNvPicPr>
          <p:nvPr/>
        </p:nvPicPr>
        <p:blipFill rotWithShape="1">
          <a:blip r:embed="rId11">
            <a:extLst>
              <a:ext uri="{28A0092B-C50C-407E-A947-70E740481C1C}">
                <a14:useLocalDpi xmlns:a14="http://schemas.microsoft.com/office/drawing/2010/main" val="0"/>
              </a:ext>
            </a:extLst>
          </a:blip>
          <a:srcRect t="29532" b="26973"/>
          <a:stretch/>
        </p:blipFill>
        <p:spPr bwMode="auto">
          <a:xfrm>
            <a:off x="8082854" y="146945"/>
            <a:ext cx="809626" cy="31071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clusteraudiovisual.cat/wp-content/uploads/2017/06/Blanquerna-ON-01-e1496911593621.jpg"/>
          <p:cNvPicPr>
            <a:picLocks noChangeAspect="1" noChangeArrowheads="1"/>
          </p:cNvPicPr>
          <p:nvPr/>
        </p:nvPicPr>
        <p:blipFill rotWithShape="1">
          <a:blip r:embed="rId12">
            <a:extLst>
              <a:ext uri="{28A0092B-C50C-407E-A947-70E740481C1C}">
                <a14:useLocalDpi xmlns:a14="http://schemas.microsoft.com/office/drawing/2010/main" val="0"/>
              </a:ext>
            </a:extLst>
          </a:blip>
          <a:srcRect t="24922" b="28417"/>
          <a:stretch/>
        </p:blipFill>
        <p:spPr bwMode="auto">
          <a:xfrm>
            <a:off x="246039" y="771353"/>
            <a:ext cx="978047" cy="40160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clusteraudiovisual.cat/wp-content/uploads/2013/09/boradcaster_on.jpg"/>
          <p:cNvPicPr>
            <a:picLocks noChangeAspect="1" noChangeArrowheads="1"/>
          </p:cNvPicPr>
          <p:nvPr/>
        </p:nvPicPr>
        <p:blipFill rotWithShape="1">
          <a:blip r:embed="rId13">
            <a:extLst>
              <a:ext uri="{28A0092B-C50C-407E-A947-70E740481C1C}">
                <a14:useLocalDpi xmlns:a14="http://schemas.microsoft.com/office/drawing/2010/main" val="0"/>
              </a:ext>
            </a:extLst>
          </a:blip>
          <a:srcRect t="31978" b="34011"/>
          <a:stretch/>
        </p:blipFill>
        <p:spPr bwMode="auto">
          <a:xfrm>
            <a:off x="1533116" y="831915"/>
            <a:ext cx="1215709" cy="3648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clusteraudiovisual.cat/wp-content/uploads/2013/09/brutal_on.jpg"/>
          <p:cNvPicPr>
            <a:picLocks noChangeAspect="1" noChangeArrowheads="1"/>
          </p:cNvPicPr>
          <p:nvPr/>
        </p:nvPicPr>
        <p:blipFill rotWithShape="1">
          <a:blip r:embed="rId14">
            <a:extLst>
              <a:ext uri="{28A0092B-C50C-407E-A947-70E740481C1C}">
                <a14:useLocalDpi xmlns:a14="http://schemas.microsoft.com/office/drawing/2010/main" val="0"/>
              </a:ext>
            </a:extLst>
          </a:blip>
          <a:srcRect t="31120" b="34440"/>
          <a:stretch/>
        </p:blipFill>
        <p:spPr bwMode="auto">
          <a:xfrm>
            <a:off x="3069656" y="831915"/>
            <a:ext cx="1177308" cy="35776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clusteraudiovisual.cat/wp-content/uploads/2014/03/ccma_on-150x13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2831" y="534289"/>
            <a:ext cx="952562" cy="83825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clusteraudiovisual.cat/wp-content/uploads/2014/05/canal_terrassa_on-150x132.jpg"/>
          <p:cNvPicPr>
            <a:picLocks noChangeAspect="1" noChangeArrowheads="1"/>
          </p:cNvPicPr>
          <p:nvPr/>
        </p:nvPicPr>
        <p:blipFill rotWithShape="1">
          <a:blip r:embed="rId16">
            <a:extLst>
              <a:ext uri="{28A0092B-C50C-407E-A947-70E740481C1C}">
                <a14:useLocalDpi xmlns:a14="http://schemas.microsoft.com/office/drawing/2010/main" val="0"/>
              </a:ext>
            </a:extLst>
          </a:blip>
          <a:srcRect t="30264" r="-553" b="34868"/>
          <a:stretch/>
        </p:blipFill>
        <p:spPr bwMode="auto">
          <a:xfrm>
            <a:off x="5667350" y="763489"/>
            <a:ext cx="1287163" cy="39277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clusteraudiovisual.cat/wp-content/uploads/2015/04/Cellnex-ON-e1429096266243.jpg"/>
          <p:cNvPicPr>
            <a:picLocks noChangeAspect="1" noChangeArrowheads="1"/>
          </p:cNvPicPr>
          <p:nvPr/>
        </p:nvPicPr>
        <p:blipFill rotWithShape="1">
          <a:blip r:embed="rId17">
            <a:extLst>
              <a:ext uri="{28A0092B-C50C-407E-A947-70E740481C1C}">
                <a14:useLocalDpi xmlns:a14="http://schemas.microsoft.com/office/drawing/2010/main" val="0"/>
              </a:ext>
            </a:extLst>
          </a:blip>
          <a:srcRect t="24302" b="32626"/>
          <a:stretch/>
        </p:blipFill>
        <p:spPr bwMode="auto">
          <a:xfrm>
            <a:off x="7011769" y="803974"/>
            <a:ext cx="1036274" cy="39277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clusteraudiovisual.cat/wp-content/uploads/2016/12/Crearsa-ONok-01-e1482232877554.png"/>
          <p:cNvPicPr>
            <a:picLocks noChangeAspect="1" noChangeArrowheads="1"/>
          </p:cNvPicPr>
          <p:nvPr/>
        </p:nvPicPr>
        <p:blipFill rotWithShape="1">
          <a:blip r:embed="rId18">
            <a:extLst>
              <a:ext uri="{28A0092B-C50C-407E-A947-70E740481C1C}">
                <a14:useLocalDpi xmlns:a14="http://schemas.microsoft.com/office/drawing/2010/main" val="0"/>
              </a:ext>
            </a:extLst>
          </a:blip>
          <a:srcRect t="13083" r="1983" b="12072"/>
          <a:stretch/>
        </p:blipFill>
        <p:spPr bwMode="auto">
          <a:xfrm>
            <a:off x="8065270" y="592508"/>
            <a:ext cx="899218" cy="60424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ttp://clusteraudiovisual.cat/wp-content/uploads/2016/11/Createl-ON-01-e1478080698258.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352" y="1360189"/>
            <a:ext cx="714375" cy="6286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ttp://clusteraudiovisual.cat/wp-content/uploads/2013/12/DeAPlaneta_on-150x13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8320" y="1314927"/>
            <a:ext cx="771352" cy="67879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http://clusteraudiovisual.cat/wp-content/uploads/2016/12/Deluxe-ON-01-e1481891801357.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1663" y="1339996"/>
            <a:ext cx="714376" cy="62865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http://clusteraudiovisual.cat/wp-content/uploads/2013/09/diagonaltv_on.jpg"/>
          <p:cNvPicPr>
            <a:picLocks noChangeAspect="1" noChangeArrowheads="1"/>
          </p:cNvPicPr>
          <p:nvPr/>
        </p:nvPicPr>
        <p:blipFill rotWithShape="1">
          <a:blip r:embed="rId22">
            <a:extLst>
              <a:ext uri="{28A0092B-C50C-407E-A947-70E740481C1C}">
                <a14:useLocalDpi xmlns:a14="http://schemas.microsoft.com/office/drawing/2010/main" val="0"/>
              </a:ext>
            </a:extLst>
          </a:blip>
          <a:srcRect t="37472" b="31264"/>
          <a:stretch/>
        </p:blipFill>
        <p:spPr bwMode="auto">
          <a:xfrm>
            <a:off x="2358219" y="1556792"/>
            <a:ext cx="1205669" cy="332596"/>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http://clusteraudiovisual.cat/wp-content/uploads/2016/12/Docsbarcelona-ON-01-150x132.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41709" y="1349410"/>
            <a:ext cx="642259" cy="565188"/>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ttp://clusteraudiovisual.cat/wp-content/uploads/2013/09/dream_on-150x132.jpg"/>
          <p:cNvPicPr>
            <a:picLocks noChangeAspect="1" noChangeArrowheads="1"/>
          </p:cNvPicPr>
          <p:nvPr/>
        </p:nvPicPr>
        <p:blipFill rotWithShape="1">
          <a:blip r:embed="rId24">
            <a:extLst>
              <a:ext uri="{28A0092B-C50C-407E-A947-70E740481C1C}">
                <a14:useLocalDpi xmlns:a14="http://schemas.microsoft.com/office/drawing/2010/main" val="0"/>
              </a:ext>
            </a:extLst>
          </a:blip>
          <a:srcRect t="36540" b="38747"/>
          <a:stretch/>
        </p:blipFill>
        <p:spPr bwMode="auto">
          <a:xfrm>
            <a:off x="4433689" y="1545322"/>
            <a:ext cx="1002407" cy="217999"/>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http://clusteraudiovisual.cat/wp-content/uploads/2016/11/EMG-ON-01-150x132.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524462" y="1424744"/>
            <a:ext cx="559706" cy="49254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http://clusteraudiovisual.cat/wp-content/uploads/2014/09/ebantic_on-150x132.jpg"/>
          <p:cNvPicPr>
            <a:picLocks noChangeAspect="1" noChangeArrowheads="1"/>
          </p:cNvPicPr>
          <p:nvPr/>
        </p:nvPicPr>
        <p:blipFill rotWithShape="1">
          <a:blip r:embed="rId26">
            <a:extLst>
              <a:ext uri="{28A0092B-C50C-407E-A947-70E740481C1C}">
                <a14:useLocalDpi xmlns:a14="http://schemas.microsoft.com/office/drawing/2010/main" val="0"/>
              </a:ext>
            </a:extLst>
          </a:blip>
          <a:srcRect t="27832" b="29802"/>
          <a:stretch/>
        </p:blipFill>
        <p:spPr bwMode="auto">
          <a:xfrm>
            <a:off x="6193720" y="1449890"/>
            <a:ext cx="1015771" cy="378695"/>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http://clusteraudiovisual.cat/wp-content/uploads/2013/09/terrat_on-150x132.jpg"/>
          <p:cNvPicPr>
            <a:picLocks noChangeAspect="1" noChangeArrowheads="1"/>
          </p:cNvPicPr>
          <p:nvPr/>
        </p:nvPicPr>
        <p:blipFill rotWithShape="1">
          <a:blip r:embed="rId27">
            <a:extLst>
              <a:ext uri="{28A0092B-C50C-407E-A947-70E740481C1C}">
                <a14:useLocalDpi xmlns:a14="http://schemas.microsoft.com/office/drawing/2010/main" val="0"/>
              </a:ext>
            </a:extLst>
          </a:blip>
          <a:srcRect l="13584" t="14259" r="15719" b="15838"/>
          <a:stretch/>
        </p:blipFill>
        <p:spPr bwMode="auto">
          <a:xfrm>
            <a:off x="7310667" y="1285838"/>
            <a:ext cx="754603" cy="656594"/>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http://clusteraudiovisual.cat/wp-content/uploads/2014/09/eumes_on-150x132.jpg"/>
          <p:cNvPicPr>
            <a:picLocks noChangeAspect="1" noChangeArrowheads="1"/>
          </p:cNvPicPr>
          <p:nvPr/>
        </p:nvPicPr>
        <p:blipFill rotWithShape="1">
          <a:blip r:embed="rId28">
            <a:extLst>
              <a:ext uri="{28A0092B-C50C-407E-A947-70E740481C1C}">
                <a14:useLocalDpi xmlns:a14="http://schemas.microsoft.com/office/drawing/2010/main" val="0"/>
              </a:ext>
            </a:extLst>
          </a:blip>
          <a:srcRect l="9858" r="8716"/>
          <a:stretch/>
        </p:blipFill>
        <p:spPr bwMode="auto">
          <a:xfrm>
            <a:off x="8224036" y="1324911"/>
            <a:ext cx="581686" cy="62865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http://clusteraudiovisual.cat/wp-content/uploads/2014/11/Filmarket-Hub-150x132-ON-150x131.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8352" y="2132856"/>
            <a:ext cx="659615" cy="576064"/>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http://clusteraudiovisual.cat/wp-content/uploads/2013/09/filmax_on.jpg"/>
          <p:cNvPicPr>
            <a:picLocks noChangeAspect="1" noChangeArrowheads="1"/>
          </p:cNvPicPr>
          <p:nvPr/>
        </p:nvPicPr>
        <p:blipFill rotWithShape="1">
          <a:blip r:embed="rId30">
            <a:extLst>
              <a:ext uri="{28A0092B-C50C-407E-A947-70E740481C1C}">
                <a14:useLocalDpi xmlns:a14="http://schemas.microsoft.com/office/drawing/2010/main" val="0"/>
              </a:ext>
            </a:extLst>
          </a:blip>
          <a:srcRect l="13045" t="16483" r="13506" b="17653"/>
          <a:stretch/>
        </p:blipFill>
        <p:spPr bwMode="auto">
          <a:xfrm>
            <a:off x="775948" y="2108445"/>
            <a:ext cx="758913" cy="600475"/>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http://clusteraudiovisual.cat/wp-content/uploads/2016/10/Filmin-ON-01-150x132.png"/>
          <p:cNvPicPr>
            <a:picLocks noChangeAspect="1" noChangeArrowheads="1"/>
          </p:cNvPicPr>
          <p:nvPr/>
        </p:nvPicPr>
        <p:blipFill rotWithShape="1">
          <a:blip r:embed="rId31">
            <a:extLst>
              <a:ext uri="{28A0092B-C50C-407E-A947-70E740481C1C}">
                <a14:useLocalDpi xmlns:a14="http://schemas.microsoft.com/office/drawing/2010/main" val="0"/>
              </a:ext>
            </a:extLst>
          </a:blip>
          <a:srcRect t="24850" b="28332"/>
          <a:stretch/>
        </p:blipFill>
        <p:spPr bwMode="auto">
          <a:xfrm>
            <a:off x="1572944" y="2310686"/>
            <a:ext cx="791814" cy="326226"/>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http://clusteraudiovisual.cat/wp-content/uploads/2016/12/Fuera-de-Campo-ON-01-150x132.jpg"/>
          <p:cNvPicPr>
            <a:picLocks noChangeAspect="1" noChangeArrowheads="1"/>
          </p:cNvPicPr>
          <p:nvPr/>
        </p:nvPicPr>
        <p:blipFill rotWithShape="1">
          <a:blip r:embed="rId32">
            <a:extLst>
              <a:ext uri="{28A0092B-C50C-407E-A947-70E740481C1C}">
                <a14:useLocalDpi xmlns:a14="http://schemas.microsoft.com/office/drawing/2010/main" val="0"/>
              </a:ext>
            </a:extLst>
          </a:blip>
          <a:srcRect t="23517" b="23526"/>
          <a:stretch/>
        </p:blipFill>
        <p:spPr bwMode="auto">
          <a:xfrm>
            <a:off x="2530682" y="2195645"/>
            <a:ext cx="914283" cy="426074"/>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http://clusteraudiovisual.cat/wp-content/uploads/2016/12/Genlock-ON-01-150x132.jpg"/>
          <p:cNvPicPr>
            <a:picLocks noChangeAspect="1" noChangeArrowheads="1"/>
          </p:cNvPicPr>
          <p:nvPr/>
        </p:nvPicPr>
        <p:blipFill rotWithShape="1">
          <a:blip r:embed="rId33">
            <a:extLst>
              <a:ext uri="{28A0092B-C50C-407E-A947-70E740481C1C}">
                <a14:useLocalDpi xmlns:a14="http://schemas.microsoft.com/office/drawing/2010/main" val="0"/>
              </a:ext>
            </a:extLst>
          </a:blip>
          <a:srcRect l="4514" t="6806" r="2485" b="11286"/>
          <a:stretch/>
        </p:blipFill>
        <p:spPr bwMode="auto">
          <a:xfrm>
            <a:off x="3563888" y="1988840"/>
            <a:ext cx="856979" cy="664173"/>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http://clusteraudiovisual.cat/wp-content/uploads/2013/09/gest_music_on-150x132.jpg"/>
          <p:cNvPicPr>
            <a:picLocks noChangeAspect="1" noChangeArrowheads="1"/>
          </p:cNvPicPr>
          <p:nvPr/>
        </p:nvPicPr>
        <p:blipFill rotWithShape="1">
          <a:blip r:embed="rId34">
            <a:extLst>
              <a:ext uri="{28A0092B-C50C-407E-A947-70E740481C1C}">
                <a14:useLocalDpi xmlns:a14="http://schemas.microsoft.com/office/drawing/2010/main" val="0"/>
              </a:ext>
            </a:extLst>
          </a:blip>
          <a:srcRect l="20712" t="18339" r="14321" b="15995"/>
          <a:stretch/>
        </p:blipFill>
        <p:spPr bwMode="auto">
          <a:xfrm>
            <a:off x="4543950" y="1973190"/>
            <a:ext cx="781884" cy="695471"/>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http://clusteraudiovisual.cat/wp-content/uploads/2016/12/Goodie-ON-01-150x132.png"/>
          <p:cNvPicPr>
            <a:picLocks noChangeAspect="1" noChangeArrowheads="1"/>
          </p:cNvPicPr>
          <p:nvPr/>
        </p:nvPicPr>
        <p:blipFill rotWithShape="1">
          <a:blip r:embed="rId35">
            <a:extLst>
              <a:ext uri="{28A0092B-C50C-407E-A947-70E740481C1C}">
                <a14:useLocalDpi xmlns:a14="http://schemas.microsoft.com/office/drawing/2010/main" val="0"/>
              </a:ext>
            </a:extLst>
          </a:blip>
          <a:srcRect t="27518" r="235" b="27998"/>
          <a:stretch/>
        </p:blipFill>
        <p:spPr bwMode="auto">
          <a:xfrm>
            <a:off x="5311973" y="2132856"/>
            <a:ext cx="1022523" cy="401218"/>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http://clusteraudiovisual.cat/wp-content/uploads/2017/05/IMD-ON-01-150x132.png"/>
          <p:cNvPicPr>
            <a:picLocks noChangeAspect="1" noChangeArrowheads="1"/>
          </p:cNvPicPr>
          <p:nvPr/>
        </p:nvPicPr>
        <p:blipFill rotWithShape="1">
          <a:blip r:embed="rId36">
            <a:extLst>
              <a:ext uri="{28A0092B-C50C-407E-A947-70E740481C1C}">
                <a14:useLocalDpi xmlns:a14="http://schemas.microsoft.com/office/drawing/2010/main" val="0"/>
              </a:ext>
            </a:extLst>
          </a:blip>
          <a:srcRect t="35991" b="32005"/>
          <a:stretch/>
        </p:blipFill>
        <p:spPr bwMode="auto">
          <a:xfrm>
            <a:off x="6444208" y="2195645"/>
            <a:ext cx="1117556" cy="314749"/>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http://clusteraudiovisual.cat/wp-content/uploads/2013/09/grupo_zeta_on-150x132.jpg"/>
          <p:cNvPicPr>
            <a:picLocks noChangeAspect="1" noChangeArrowheads="1"/>
          </p:cNvPicPr>
          <p:nvPr/>
        </p:nvPicPr>
        <p:blipFill rotWithShape="1">
          <a:blip r:embed="rId37">
            <a:extLst>
              <a:ext uri="{28A0092B-C50C-407E-A947-70E740481C1C}">
                <a14:useLocalDpi xmlns:a14="http://schemas.microsoft.com/office/drawing/2010/main" val="0"/>
              </a:ext>
            </a:extLst>
          </a:blip>
          <a:srcRect l="9282" t="18025" r="5315" b="17015"/>
          <a:stretch/>
        </p:blipFill>
        <p:spPr bwMode="auto">
          <a:xfrm>
            <a:off x="7588449" y="2119365"/>
            <a:ext cx="698144" cy="467308"/>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http://clusteraudiovisual.cat/wp-content/uploads/2013/09/imira_on-150x132.jpg"/>
          <p:cNvPicPr>
            <a:picLocks noChangeAspect="1" noChangeArrowheads="1"/>
          </p:cNvPicPr>
          <p:nvPr/>
        </p:nvPicPr>
        <p:blipFill rotWithShape="1">
          <a:blip r:embed="rId38">
            <a:extLst>
              <a:ext uri="{28A0092B-C50C-407E-A947-70E740481C1C}">
                <a14:useLocalDpi xmlns:a14="http://schemas.microsoft.com/office/drawing/2010/main" val="0"/>
              </a:ext>
            </a:extLst>
          </a:blip>
          <a:srcRect l="29819" t="16142" r="26064" b="14661"/>
          <a:stretch/>
        </p:blipFill>
        <p:spPr bwMode="auto">
          <a:xfrm>
            <a:off x="8312472" y="1993717"/>
            <a:ext cx="523778" cy="722961"/>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http://clusteraudiovisual.cat/wp-content/uploads/2016/11/Idea-Sonora-ON-01-150x132.png"/>
          <p:cNvPicPr>
            <a:picLocks noChangeAspect="1" noChangeArrowheads="1"/>
          </p:cNvPicPr>
          <p:nvPr/>
        </p:nvPicPr>
        <p:blipFill rotWithShape="1">
          <a:blip r:embed="rId39">
            <a:extLst>
              <a:ext uri="{28A0092B-C50C-407E-A947-70E740481C1C}">
                <a14:useLocalDpi xmlns:a14="http://schemas.microsoft.com/office/drawing/2010/main" val="0"/>
              </a:ext>
            </a:extLst>
          </a:blip>
          <a:srcRect t="12298" b="9326"/>
          <a:stretch/>
        </p:blipFill>
        <p:spPr bwMode="auto">
          <a:xfrm>
            <a:off x="179512" y="2865022"/>
            <a:ext cx="922108" cy="635986"/>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http://clusteraudiovisual.cat/wp-content/uploads/2017/01/LaKasetaok-ON-01-150x132.pn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115616" y="2865022"/>
            <a:ext cx="722711" cy="635986"/>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http://clusteraudiovisual.cat/wp-content/uploads/2013/09/fabrica_tele_on-150x132.jpg"/>
          <p:cNvPicPr>
            <a:picLocks noChangeAspect="1" noChangeArrowheads="1"/>
          </p:cNvPicPr>
          <p:nvPr/>
        </p:nvPicPr>
        <p:blipFill rotWithShape="1">
          <a:blip r:embed="rId41">
            <a:extLst>
              <a:ext uri="{28A0092B-C50C-407E-A947-70E740481C1C}">
                <a14:useLocalDpi xmlns:a14="http://schemas.microsoft.com/office/drawing/2010/main" val="0"/>
              </a:ext>
            </a:extLst>
          </a:blip>
          <a:srcRect l="10677" t="13950" r="12964" b="12616"/>
          <a:stretch/>
        </p:blipFill>
        <p:spPr bwMode="auto">
          <a:xfrm>
            <a:off x="1873697" y="2853433"/>
            <a:ext cx="796964" cy="674457"/>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http://clusteraudiovisual.cat/wp-content/uploads/2014/11/La-Xarxa-150x132-ON-150x131.jpg"/>
          <p:cNvPicPr>
            <a:picLocks noChangeAspect="1" noChangeArrowheads="1"/>
          </p:cNvPicPr>
          <p:nvPr/>
        </p:nvPicPr>
        <p:blipFill rotWithShape="1">
          <a:blip r:embed="rId42">
            <a:extLst>
              <a:ext uri="{28A0092B-C50C-407E-A947-70E740481C1C}">
                <a14:useLocalDpi xmlns:a14="http://schemas.microsoft.com/office/drawing/2010/main" val="0"/>
              </a:ext>
            </a:extLst>
          </a:blip>
          <a:srcRect t="27412" b="27053"/>
          <a:stretch/>
        </p:blipFill>
        <p:spPr bwMode="auto">
          <a:xfrm>
            <a:off x="2699792" y="2895845"/>
            <a:ext cx="1021327" cy="406151"/>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http://clusteraudiovisual.cat/wp-content/uploads/2017/02/LastCrit-ON-01-150x132.png"/>
          <p:cNvPicPr>
            <a:picLocks noChangeAspect="1" noChangeArrowheads="1"/>
          </p:cNvPicPr>
          <p:nvPr/>
        </p:nvPicPr>
        <p:blipFill rotWithShape="1">
          <a:blip r:embed="rId43">
            <a:extLst>
              <a:ext uri="{28A0092B-C50C-407E-A947-70E740481C1C}">
                <a14:useLocalDpi xmlns:a14="http://schemas.microsoft.com/office/drawing/2010/main" val="0"/>
              </a:ext>
            </a:extLst>
          </a:blip>
          <a:srcRect l="8324" r="11037"/>
          <a:stretch/>
        </p:blipFill>
        <p:spPr bwMode="auto">
          <a:xfrm>
            <a:off x="3800589" y="2761554"/>
            <a:ext cx="653545" cy="713204"/>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http://clusteraudiovisual.cat/wp-content/uploads/2013/09/lavinia_on-150x132.jpg"/>
          <p:cNvPicPr>
            <a:picLocks noChangeAspect="1" noChangeArrowheads="1"/>
          </p:cNvPicPr>
          <p:nvPr/>
        </p:nvPicPr>
        <p:blipFill rotWithShape="1">
          <a:blip r:embed="rId44">
            <a:extLst>
              <a:ext uri="{28A0092B-C50C-407E-A947-70E740481C1C}">
                <a14:useLocalDpi xmlns:a14="http://schemas.microsoft.com/office/drawing/2010/main" val="0"/>
              </a:ext>
            </a:extLst>
          </a:blip>
          <a:srcRect t="28751" b="35081"/>
          <a:stretch/>
        </p:blipFill>
        <p:spPr bwMode="auto">
          <a:xfrm>
            <a:off x="4429448" y="2941665"/>
            <a:ext cx="1078656" cy="343319"/>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http://clusteraudiovisual.cat/wp-content/uploads/2016/11/Magical-ON-01-150x132.png"/>
          <p:cNvPicPr>
            <a:picLocks noChangeAspect="1" noChangeArrowheads="1"/>
          </p:cNvPicPr>
          <p:nvPr/>
        </p:nvPicPr>
        <p:blipFill rotWithShape="1">
          <a:blip r:embed="rId45">
            <a:extLst>
              <a:ext uri="{28A0092B-C50C-407E-A947-70E740481C1C}">
                <a14:useLocalDpi xmlns:a14="http://schemas.microsoft.com/office/drawing/2010/main" val="0"/>
              </a:ext>
            </a:extLst>
          </a:blip>
          <a:srcRect t="31048" b="28705"/>
          <a:stretch/>
        </p:blipFill>
        <p:spPr bwMode="auto">
          <a:xfrm>
            <a:off x="5561550" y="2993370"/>
            <a:ext cx="1026674" cy="363622"/>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http://clusteraudiovisual.cat/wp-content/uploads/2013/09/mallerich_on-150x132.jpg"/>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588224" y="2621719"/>
            <a:ext cx="847279" cy="745607"/>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http://clusteraudiovisual.cat/wp-content/uploads/2014/02/massa_dor_on-150x132.jp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452320" y="2788379"/>
            <a:ext cx="646151" cy="568613"/>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http://clusteraudiovisual.cat/wp-content/uploads/2016/11/Microgestio-ON-01-150x132.png"/>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8131486" y="2804905"/>
            <a:ext cx="833002" cy="733042"/>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http://clusteraudiovisual.cat/wp-content/uploads/2016/12/Metropolitana-ON-01-150x132.png"/>
          <p:cNvPicPr>
            <a:picLocks noChangeAspect="1" noChangeArrowheads="1"/>
          </p:cNvPicPr>
          <p:nvPr/>
        </p:nvPicPr>
        <p:blipFill rotWithShape="1">
          <a:blip r:embed="rId49">
            <a:extLst>
              <a:ext uri="{28A0092B-C50C-407E-A947-70E740481C1C}">
                <a14:useLocalDpi xmlns:a14="http://schemas.microsoft.com/office/drawing/2010/main" val="0"/>
              </a:ext>
            </a:extLst>
          </a:blip>
          <a:srcRect t="27411" b="36295"/>
          <a:stretch/>
        </p:blipFill>
        <p:spPr bwMode="auto">
          <a:xfrm>
            <a:off x="105586" y="3644661"/>
            <a:ext cx="1128410" cy="360403"/>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http://clusteraudiovisual.cat/wp-content/uploads/2015/06/MinimoVfx-ON-150x131.jpg"/>
          <p:cNvPicPr>
            <a:picLocks noChangeAspect="1" noChangeArrowheads="1"/>
          </p:cNvPicPr>
          <p:nvPr/>
        </p:nvPicPr>
        <p:blipFill rotWithShape="1">
          <a:blip r:embed="rId50">
            <a:extLst>
              <a:ext uri="{28A0092B-C50C-407E-A947-70E740481C1C}">
                <a14:useLocalDpi xmlns:a14="http://schemas.microsoft.com/office/drawing/2010/main" val="0"/>
              </a:ext>
            </a:extLst>
          </a:blip>
          <a:srcRect l="13824" t="7886" r="16477" b="6182"/>
          <a:stretch/>
        </p:blipFill>
        <p:spPr bwMode="auto">
          <a:xfrm>
            <a:off x="1404964" y="3541767"/>
            <a:ext cx="646756" cy="696380"/>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http://clusteraudiovisual.cat/wp-content/uploads/2013/09/minoria_absoluta_on-150x132.jpg"/>
          <p:cNvPicPr>
            <a:picLocks noChangeAspect="1" noChangeArrowheads="1"/>
          </p:cNvPicPr>
          <p:nvPr/>
        </p:nvPicPr>
        <p:blipFill rotWithShape="1">
          <a:blip r:embed="rId51">
            <a:extLst>
              <a:ext uri="{28A0092B-C50C-407E-A947-70E740481C1C}">
                <a14:useLocalDpi xmlns:a14="http://schemas.microsoft.com/office/drawing/2010/main" val="0"/>
              </a:ext>
            </a:extLst>
          </a:blip>
          <a:srcRect t="18539" b="18898"/>
          <a:stretch/>
        </p:blipFill>
        <p:spPr bwMode="auto">
          <a:xfrm>
            <a:off x="2140971" y="3596132"/>
            <a:ext cx="1067364" cy="587649"/>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http://clusteraudiovisual.cat/wp-content/uploads/2016/11/minushu-ON-01-150x132.png"/>
          <p:cNvPicPr>
            <a:picLocks noChangeAspect="1" noChangeArrowheads="1"/>
          </p:cNvPicPr>
          <p:nvPr/>
        </p:nvPicPr>
        <p:blipFill rotWithShape="1">
          <a:blip r:embed="rId52">
            <a:extLst>
              <a:ext uri="{28A0092B-C50C-407E-A947-70E740481C1C}">
                <a14:useLocalDpi xmlns:a14="http://schemas.microsoft.com/office/drawing/2010/main" val="0"/>
              </a:ext>
            </a:extLst>
          </a:blip>
          <a:srcRect t="22880" r="-2626" b="23135"/>
          <a:stretch/>
        </p:blipFill>
        <p:spPr bwMode="auto">
          <a:xfrm>
            <a:off x="4427984" y="3499588"/>
            <a:ext cx="936378" cy="433468"/>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http://clusteraudiovisual.cat/wp-content/uploads/2013/09/neapolis_on-150x132.jpg"/>
          <p:cNvPicPr>
            <a:picLocks noChangeAspect="1" noChangeArrowheads="1"/>
          </p:cNvPicPr>
          <p:nvPr/>
        </p:nvPicPr>
        <p:blipFill rotWithShape="1">
          <a:blip r:embed="rId53">
            <a:extLst>
              <a:ext uri="{28A0092B-C50C-407E-A947-70E740481C1C}">
                <a14:useLocalDpi xmlns:a14="http://schemas.microsoft.com/office/drawing/2010/main" val="0"/>
              </a:ext>
            </a:extLst>
          </a:blip>
          <a:srcRect t="30131" r="-1387" b="44273"/>
          <a:stretch/>
        </p:blipFill>
        <p:spPr bwMode="auto">
          <a:xfrm>
            <a:off x="6579815" y="3645024"/>
            <a:ext cx="1448569" cy="321818"/>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http://clusteraudiovisual.cat/wp-content/uploads/2016/10/Ostia-ON-01-150x132.jpg"/>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013890" y="3663953"/>
            <a:ext cx="878589" cy="773159"/>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http://clusteraudiovisual.cat/wp-content/uploads/2016/12/Ottokar-ON-01-150x132.png"/>
          <p:cNvPicPr>
            <a:picLocks noChangeAspect="1" noChangeArrowheads="1"/>
          </p:cNvPicPr>
          <p:nvPr/>
        </p:nvPicPr>
        <p:blipFill rotWithShape="1">
          <a:blip r:embed="rId55">
            <a:extLst>
              <a:ext uri="{28A0092B-C50C-407E-A947-70E740481C1C}">
                <a14:useLocalDpi xmlns:a14="http://schemas.microsoft.com/office/drawing/2010/main" val="0"/>
              </a:ext>
            </a:extLst>
          </a:blip>
          <a:srcRect t="29557" b="35222"/>
          <a:stretch/>
        </p:blipFill>
        <p:spPr bwMode="auto">
          <a:xfrm>
            <a:off x="3203848" y="3645024"/>
            <a:ext cx="1088469" cy="337369"/>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descr="http://clusteraudiovisual.cat/wp-content/uploads/2014/03/ovide_on-150x132.jpg"/>
          <p:cNvPicPr>
            <a:picLocks noChangeAspect="1" noChangeArrowheads="1"/>
          </p:cNvPicPr>
          <p:nvPr/>
        </p:nvPicPr>
        <p:blipFill rotWithShape="1">
          <a:blip r:embed="rId56">
            <a:extLst>
              <a:ext uri="{28A0092B-C50C-407E-A947-70E740481C1C}">
                <a14:useLocalDpi xmlns:a14="http://schemas.microsoft.com/office/drawing/2010/main" val="0"/>
              </a:ext>
            </a:extLst>
          </a:blip>
          <a:srcRect t="22954" b="28604"/>
          <a:stretch/>
        </p:blipFill>
        <p:spPr bwMode="auto">
          <a:xfrm>
            <a:off x="5436096" y="3592768"/>
            <a:ext cx="967173" cy="412296"/>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14" descr="http://clusteraudiovisual.cat/wp-content/uploads/2014/03/parc_audiovisual_on-150x132.jpg"/>
          <p:cNvPicPr>
            <a:picLocks noChangeAspect="1" noChangeArrowheads="1"/>
          </p:cNvPicPr>
          <p:nvPr/>
        </p:nvPicPr>
        <p:blipFill rotWithShape="1">
          <a:blip r:embed="rId57">
            <a:extLst>
              <a:ext uri="{28A0092B-C50C-407E-A947-70E740481C1C}">
                <a14:useLocalDpi xmlns:a14="http://schemas.microsoft.com/office/drawing/2010/main" val="0"/>
              </a:ext>
            </a:extLst>
          </a:blip>
          <a:srcRect t="28927" b="30120"/>
          <a:stretch/>
        </p:blipFill>
        <p:spPr bwMode="auto">
          <a:xfrm>
            <a:off x="99659" y="4183781"/>
            <a:ext cx="1129714" cy="407136"/>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descr="http://clusteraudiovisual.cat/wp-content/uploads/2014/04/Park-Media-ON-01-150x132.png"/>
          <p:cNvPicPr>
            <a:picLocks noChangeAspect="1" noChangeArrowheads="1"/>
          </p:cNvPicPr>
          <p:nvPr/>
        </p:nvPicPr>
        <p:blipFill rotWithShape="1">
          <a:blip r:embed="rId58">
            <a:extLst>
              <a:ext uri="{28A0092B-C50C-407E-A947-70E740481C1C}">
                <a14:useLocalDpi xmlns:a14="http://schemas.microsoft.com/office/drawing/2010/main" val="0"/>
              </a:ext>
            </a:extLst>
          </a:blip>
          <a:srcRect t="22317" b="24727"/>
          <a:stretch/>
        </p:blipFill>
        <p:spPr bwMode="auto">
          <a:xfrm>
            <a:off x="1331640" y="4349196"/>
            <a:ext cx="961239" cy="447956"/>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http://clusteraudiovisual.cat/wp-content/uploads/2014/12/Poolar-Star-Films-2-ON1-150x131.jpg"/>
          <p:cNvPicPr>
            <a:picLocks noChangeAspect="1" noChangeArrowheads="1"/>
          </p:cNvPicPr>
          <p:nvPr/>
        </p:nvPicPr>
        <p:blipFill rotWithShape="1">
          <a:blip r:embed="rId59">
            <a:extLst>
              <a:ext uri="{28A0092B-C50C-407E-A947-70E740481C1C}">
                <a14:useLocalDpi xmlns:a14="http://schemas.microsoft.com/office/drawing/2010/main" val="0"/>
              </a:ext>
            </a:extLst>
          </a:blip>
          <a:srcRect t="12869" b="15457"/>
          <a:stretch/>
        </p:blipFill>
        <p:spPr bwMode="auto">
          <a:xfrm>
            <a:off x="158819" y="4846314"/>
            <a:ext cx="956797" cy="598910"/>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20" descr="http://clusteraudiovisual.cat/wp-content/uploads/2017/06/UPF-ON-01-150x132.jpg"/>
          <p:cNvPicPr>
            <a:picLocks noChangeAspect="1" noChangeArrowheads="1"/>
          </p:cNvPicPr>
          <p:nvPr/>
        </p:nvPicPr>
        <p:blipFill rotWithShape="1">
          <a:blip r:embed="rId60">
            <a:extLst>
              <a:ext uri="{28A0092B-C50C-407E-A947-70E740481C1C}">
                <a14:useLocalDpi xmlns:a14="http://schemas.microsoft.com/office/drawing/2010/main" val="0"/>
              </a:ext>
            </a:extLst>
          </a:blip>
          <a:srcRect t="24976" b="25598"/>
          <a:stretch/>
        </p:blipFill>
        <p:spPr bwMode="auto">
          <a:xfrm>
            <a:off x="3377434" y="4271687"/>
            <a:ext cx="1208101" cy="525465"/>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http://clusteraudiovisual.cat/wp-content/uploads/2016/05/Polford-ON-150x131.jpg"/>
          <p:cNvPicPr>
            <a:picLocks noChangeAspect="1" noChangeArrowheads="1"/>
          </p:cNvPicPr>
          <p:nvPr/>
        </p:nvPicPr>
        <p:blipFill rotWithShape="1">
          <a:blip r:embed="rId61">
            <a:extLst>
              <a:ext uri="{28A0092B-C50C-407E-A947-70E740481C1C}">
                <a14:useLocalDpi xmlns:a14="http://schemas.microsoft.com/office/drawing/2010/main" val="0"/>
              </a:ext>
            </a:extLst>
          </a:blip>
          <a:srcRect t="21680" b="21682"/>
          <a:stretch/>
        </p:blipFill>
        <p:spPr bwMode="auto">
          <a:xfrm>
            <a:off x="2433536" y="4387349"/>
            <a:ext cx="770312" cy="381027"/>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http://clusteraudiovisual.cat/wp-content/uploads/2013/09/reset_on1-150x132.jpg"/>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625271" y="4151994"/>
            <a:ext cx="765479" cy="673622"/>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descr="http://clusteraudiovisual.cat/wp-content/uploads/2013/09/riba-vidal_on-150x132.jpg"/>
          <p:cNvPicPr>
            <a:picLocks noChangeAspect="1" noChangeArrowheads="1"/>
          </p:cNvPicPr>
          <p:nvPr/>
        </p:nvPicPr>
        <p:blipFill rotWithShape="1">
          <a:blip r:embed="rId63">
            <a:extLst>
              <a:ext uri="{28A0092B-C50C-407E-A947-70E740481C1C}">
                <a14:useLocalDpi xmlns:a14="http://schemas.microsoft.com/office/drawing/2010/main" val="0"/>
              </a:ext>
            </a:extLst>
          </a:blip>
          <a:srcRect t="27609" b="34053"/>
          <a:stretch/>
        </p:blipFill>
        <p:spPr bwMode="auto">
          <a:xfrm>
            <a:off x="5456412" y="4350724"/>
            <a:ext cx="950906" cy="320811"/>
          </a:xfrm>
          <a:prstGeom prst="rect">
            <a:avLst/>
          </a:prstGeom>
          <a:noFill/>
          <a:extLst>
            <a:ext uri="{909E8E84-426E-40DD-AFC4-6F175D3DCCD1}">
              <a14:hiddenFill xmlns:a14="http://schemas.microsoft.com/office/drawing/2010/main">
                <a:solidFill>
                  <a:srgbClr val="FFFFFF"/>
                </a:solidFill>
              </a14:hiddenFill>
            </a:ext>
          </a:extLst>
        </p:spPr>
      </p:pic>
      <p:pic>
        <p:nvPicPr>
          <p:cNvPr id="1154" name="Picture 130" descr="http://clusteraudiovisual.cat/wp-content/uploads/2014/11/Roca-Umbert-ON-01-150x132.png"/>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6444208" y="4077072"/>
            <a:ext cx="779420" cy="685891"/>
          </a:xfrm>
          <a:prstGeom prst="rect">
            <a:avLst/>
          </a:prstGeom>
          <a:noFill/>
          <a:extLst>
            <a:ext uri="{909E8E84-426E-40DD-AFC4-6F175D3DCCD1}">
              <a14:hiddenFill xmlns:a14="http://schemas.microsoft.com/office/drawing/2010/main">
                <a:solidFill>
                  <a:srgbClr val="FFFFFF"/>
                </a:solidFill>
              </a14:hiddenFill>
            </a:ext>
          </a:extLst>
        </p:spPr>
      </p:pic>
      <p:pic>
        <p:nvPicPr>
          <p:cNvPr id="1156" name="Picture 132" descr="http://clusteraudiovisual.cat/wp-content/uploads/2017/05/Salo-ON-01-150x132.jpg"/>
          <p:cNvPicPr>
            <a:picLocks noChangeAspect="1" noChangeArrowheads="1"/>
          </p:cNvPicPr>
          <p:nvPr/>
        </p:nvPicPr>
        <p:blipFill rotWithShape="1">
          <a:blip r:embed="rId65">
            <a:extLst>
              <a:ext uri="{28A0092B-C50C-407E-A947-70E740481C1C}">
                <a14:useLocalDpi xmlns:a14="http://schemas.microsoft.com/office/drawing/2010/main" val="0"/>
              </a:ext>
            </a:extLst>
          </a:blip>
          <a:srcRect l="11909" r="10374"/>
          <a:stretch/>
        </p:blipFill>
        <p:spPr bwMode="auto">
          <a:xfrm>
            <a:off x="7310667" y="4101256"/>
            <a:ext cx="704802" cy="798060"/>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34" descr="http://clusteraudiovisual.cat/wp-content/uploads/2016/11/Segarra-Films-ON-01-150x132.png"/>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8028999" y="4168501"/>
            <a:ext cx="714375" cy="628651"/>
          </a:xfrm>
          <a:prstGeom prst="rect">
            <a:avLst/>
          </a:prstGeom>
          <a:noFill/>
          <a:extLst>
            <a:ext uri="{909E8E84-426E-40DD-AFC4-6F175D3DCCD1}">
              <a14:hiddenFill xmlns:a14="http://schemas.microsoft.com/office/drawing/2010/main">
                <a:solidFill>
                  <a:srgbClr val="FFFFFF"/>
                </a:solidFill>
              </a14:hiddenFill>
            </a:ext>
          </a:extLst>
        </p:spPr>
      </p:pic>
      <p:pic>
        <p:nvPicPr>
          <p:cNvPr id="1162" name="Picture 138" descr="http://clusteraudiovisual.cat/wp-content/uploads/2016/05/TVISO-ON-150x131.jpg"/>
          <p:cNvPicPr>
            <a:picLocks noChangeAspect="1" noChangeArrowheads="1"/>
          </p:cNvPicPr>
          <p:nvPr/>
        </p:nvPicPr>
        <p:blipFill rotWithShape="1">
          <a:blip r:embed="rId67">
            <a:extLst>
              <a:ext uri="{28A0092B-C50C-407E-A947-70E740481C1C}">
                <a14:useLocalDpi xmlns:a14="http://schemas.microsoft.com/office/drawing/2010/main" val="0"/>
              </a:ext>
            </a:extLst>
          </a:blip>
          <a:srcRect t="11961" b="11200"/>
          <a:stretch/>
        </p:blipFill>
        <p:spPr bwMode="auto">
          <a:xfrm>
            <a:off x="2777505" y="4965830"/>
            <a:ext cx="714375" cy="479394"/>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descr="http://clusteraudiovisual.cat/wp-content/uploads/2017/06/UAB-ON-01-150x132.jpg"/>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3635189" y="4888581"/>
            <a:ext cx="785677" cy="691397"/>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http://clusteraudiovisual.cat/wp-content/uploads/2017/06/UB-ON-01-150x132.jpg"/>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4568590" y="4825836"/>
            <a:ext cx="757244" cy="666374"/>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144" descr="http://clusteraudiovisual.cat/wp-content/uploads/2015/02/UpVideo-ON-150x131.jpg"/>
          <p:cNvPicPr>
            <a:picLocks noChangeAspect="1" noChangeArrowheads="1"/>
          </p:cNvPicPr>
          <p:nvPr/>
        </p:nvPicPr>
        <p:blipFill rotWithShape="1">
          <a:blip r:embed="rId70">
            <a:extLst>
              <a:ext uri="{28A0092B-C50C-407E-A947-70E740481C1C}">
                <a14:useLocalDpi xmlns:a14="http://schemas.microsoft.com/office/drawing/2010/main" val="0"/>
              </a:ext>
            </a:extLst>
          </a:blip>
          <a:srcRect l="17568" t="11653" r="12977" b="10783"/>
          <a:stretch/>
        </p:blipFill>
        <p:spPr bwMode="auto">
          <a:xfrm>
            <a:off x="6059069" y="5724188"/>
            <a:ext cx="745179" cy="726772"/>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http://clusteraudiovisual.cat/wp-content/uploads/2013/09/utopia_on-150x132.jpg"/>
          <p:cNvPicPr>
            <a:picLocks noChangeAspect="1" noChangeArrowheads="1"/>
          </p:cNvPicPr>
          <p:nvPr/>
        </p:nvPicPr>
        <p:blipFill rotWithShape="1">
          <a:blip r:embed="rId71">
            <a:extLst>
              <a:ext uri="{28A0092B-C50C-407E-A947-70E740481C1C}">
                <a14:useLocalDpi xmlns:a14="http://schemas.microsoft.com/office/drawing/2010/main" val="0"/>
              </a:ext>
            </a:extLst>
          </a:blip>
          <a:srcRect l="12948" r="16493"/>
          <a:stretch/>
        </p:blipFill>
        <p:spPr bwMode="auto">
          <a:xfrm>
            <a:off x="6844716" y="5589240"/>
            <a:ext cx="679612" cy="847601"/>
          </a:xfrm>
          <a:prstGeom prst="rect">
            <a:avLst/>
          </a:prstGeom>
          <a:noFill/>
          <a:extLst>
            <a:ext uri="{909E8E84-426E-40DD-AFC4-6F175D3DCCD1}">
              <a14:hiddenFill xmlns:a14="http://schemas.microsoft.com/office/drawing/2010/main">
                <a:solidFill>
                  <a:srgbClr val="FFFFFF"/>
                </a:solidFill>
              </a14:hiddenFill>
            </a:ext>
          </a:extLst>
        </p:spPr>
      </p:pic>
      <p:pic>
        <p:nvPicPr>
          <p:cNvPr id="1172" name="Picture 148" descr="http://clusteraudiovisual.cat/wp-content/uploads/2013/10/verandatv_on-150x132.jpg"/>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6808408" y="4950589"/>
            <a:ext cx="643912" cy="566643"/>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descr="http://clusteraudiovisual.cat/wp-content/uploads/2016/12/Verkami-ON-01-150x132.png"/>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7567898" y="4950198"/>
            <a:ext cx="691563" cy="608576"/>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http://clusteraudiovisual.cat/wp-content/uploads/2016/09/Visyon-ON-01-150x132.jpg"/>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8408852" y="4928473"/>
            <a:ext cx="669044" cy="588759"/>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http://clusteraudiovisual.cat/wp-content/uploads/2017/04/Vodity-ON-01-150x132.png"/>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2051720" y="5589240"/>
            <a:ext cx="845646" cy="744169"/>
          </a:xfrm>
          <a:prstGeom prst="rect">
            <a:avLst/>
          </a:prstGeom>
          <a:noFill/>
          <a:extLst>
            <a:ext uri="{909E8E84-426E-40DD-AFC4-6F175D3DCCD1}">
              <a14:hiddenFill xmlns:a14="http://schemas.microsoft.com/office/drawing/2010/main">
                <a:solidFill>
                  <a:srgbClr val="FFFFFF"/>
                </a:solidFill>
              </a14:hiddenFill>
            </a:ext>
          </a:extLst>
        </p:spPr>
      </p:pic>
      <p:pic>
        <p:nvPicPr>
          <p:cNvPr id="1180" name="Picture 156" descr="http://clusteraudiovisual.cat/wp-content/uploads/2017/04/Watchity-ON-01-150x132.png"/>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3025024" y="5630059"/>
            <a:ext cx="752874" cy="662529"/>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descr="http://clusteraudiovisual.cat/wp-content/uploads/2016/12/Ymagis-ON-01-150x132.png"/>
          <p:cNvPicPr>
            <a:picLocks noChangeAspect="1" noChangeArrowheads="1"/>
          </p:cNvPicPr>
          <p:nvPr/>
        </p:nvPicPr>
        <p:blipFill rotWithShape="1">
          <a:blip r:embed="rId77">
            <a:extLst>
              <a:ext uri="{28A0092B-C50C-407E-A947-70E740481C1C}">
                <a14:useLocalDpi xmlns:a14="http://schemas.microsoft.com/office/drawing/2010/main" val="0"/>
              </a:ext>
            </a:extLst>
          </a:blip>
          <a:srcRect t="36804" b="37071"/>
          <a:stretch/>
        </p:blipFill>
        <p:spPr bwMode="auto">
          <a:xfrm>
            <a:off x="3926695" y="5921382"/>
            <a:ext cx="1086783" cy="249855"/>
          </a:xfrm>
          <a:prstGeom prst="rect">
            <a:avLst/>
          </a:prstGeom>
          <a:noFill/>
          <a:extLst>
            <a:ext uri="{909E8E84-426E-40DD-AFC4-6F175D3DCCD1}">
              <a14:hiddenFill xmlns:a14="http://schemas.microsoft.com/office/drawing/2010/main">
                <a:solidFill>
                  <a:srgbClr val="FFFFFF"/>
                </a:solidFill>
              </a14:hiddenFill>
            </a:ext>
          </a:extLst>
        </p:spPr>
      </p:pic>
      <p:pic>
        <p:nvPicPr>
          <p:cNvPr id="1184" name="Picture 160" descr="http://clusteraudiovisual.cat/wp-content/uploads/2014/11/Zoopa-150x132-ON-150x131.jpg"/>
          <p:cNvPicPr>
            <a:picLocks noChangeAspect="1" noChangeArrowheads="1"/>
          </p:cNvPicPr>
          <p:nvPr/>
        </p:nvPicPr>
        <p:blipFill rotWithShape="1">
          <a:blip r:embed="rId78">
            <a:extLst>
              <a:ext uri="{28A0092B-C50C-407E-A947-70E740481C1C}">
                <a14:useLocalDpi xmlns:a14="http://schemas.microsoft.com/office/drawing/2010/main" val="0"/>
              </a:ext>
            </a:extLst>
          </a:blip>
          <a:srcRect t="30578" b="34711"/>
          <a:stretch/>
        </p:blipFill>
        <p:spPr bwMode="auto">
          <a:xfrm>
            <a:off x="5163725" y="5972170"/>
            <a:ext cx="721474" cy="218712"/>
          </a:xfrm>
          <a:prstGeom prst="rect">
            <a:avLst/>
          </a:prstGeom>
          <a:noFill/>
          <a:extLst>
            <a:ext uri="{909E8E84-426E-40DD-AFC4-6F175D3DCCD1}">
              <a14:hiddenFill xmlns:a14="http://schemas.microsoft.com/office/drawing/2010/main">
                <a:solidFill>
                  <a:srgbClr val="FFFFFF"/>
                </a:solidFill>
              </a14:hiddenFill>
            </a:ext>
          </a:extLst>
        </p:spPr>
      </p:pic>
      <p:pic>
        <p:nvPicPr>
          <p:cNvPr id="1186" name="Picture 162" descr="Resultado de imagen de uoc"/>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5547590" y="4999181"/>
            <a:ext cx="1073156" cy="389857"/>
          </a:xfrm>
          <a:prstGeom prst="rect">
            <a:avLst/>
          </a:prstGeom>
          <a:noFill/>
          <a:extLst>
            <a:ext uri="{909E8E84-426E-40DD-AFC4-6F175D3DCCD1}">
              <a14:hiddenFill xmlns:a14="http://schemas.microsoft.com/office/drawing/2010/main">
                <a:solidFill>
                  <a:srgbClr val="FFFFFF"/>
                </a:solidFill>
              </a14:hiddenFill>
            </a:ext>
          </a:extLst>
        </p:spPr>
      </p:pic>
      <p:pic>
        <p:nvPicPr>
          <p:cNvPr id="1188" name="Picture 164" descr="https://dades.naciodigital.cat/logos/catorze.gif"/>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7680789" y="5949280"/>
            <a:ext cx="1084547" cy="234316"/>
          </a:xfrm>
          <a:prstGeom prst="rect">
            <a:avLst/>
          </a:prstGeom>
          <a:noFill/>
          <a:extLst>
            <a:ext uri="{909E8E84-426E-40DD-AFC4-6F175D3DCCD1}">
              <a14:hiddenFill xmlns:a14="http://schemas.microsoft.com/office/drawing/2010/main">
                <a:solidFill>
                  <a:srgbClr val="FFFFFF"/>
                </a:solidFill>
              </a14:hiddenFill>
            </a:ext>
          </a:extLst>
        </p:spPr>
      </p:pic>
      <p:pic>
        <p:nvPicPr>
          <p:cNvPr id="86" name="85 Imagen" descr="logo_Cluster_audiovisual.JPG"/>
          <p:cNvPicPr>
            <a:picLocks noChangeAspect="1"/>
          </p:cNvPicPr>
          <p:nvPr/>
        </p:nvPicPr>
        <p:blipFill>
          <a:blip r:embed="rId81" cstate="print"/>
          <a:stretch>
            <a:fillRect/>
          </a:stretch>
        </p:blipFill>
        <p:spPr>
          <a:xfrm>
            <a:off x="55867" y="6381328"/>
            <a:ext cx="1440162" cy="417647"/>
          </a:xfrm>
          <a:prstGeom prst="rect">
            <a:avLst/>
          </a:prstGeom>
        </p:spPr>
      </p:pic>
    </p:spTree>
    <p:extLst>
      <p:ext uri="{BB962C8B-B14F-4D97-AF65-F5344CB8AC3E}">
        <p14:creationId xmlns:p14="http://schemas.microsoft.com/office/powerpoint/2010/main" val="6201586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6541</TotalTime>
  <Words>1325</Words>
  <Application>Microsoft Office PowerPoint</Application>
  <PresentationFormat>Presentación en pantalla (4:3)</PresentationFormat>
  <Paragraphs>310</Paragraphs>
  <Slides>32</Slides>
  <Notes>7</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Concurrencia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    </vt:lpstr>
      <vt:lpstr>      </vt:lpstr>
      <vt:lpst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Cluster</cp:lastModifiedBy>
  <cp:revision>576</cp:revision>
  <cp:lastPrinted>2017-06-28T14:27:23Z</cp:lastPrinted>
  <dcterms:created xsi:type="dcterms:W3CDTF">2016-02-01T16:21:59Z</dcterms:created>
  <dcterms:modified xsi:type="dcterms:W3CDTF">2017-09-28T15:10:04Z</dcterms:modified>
</cp:coreProperties>
</file>