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75" r:id="rId5"/>
    <p:sldId id="324" r:id="rId6"/>
    <p:sldId id="342" r:id="rId7"/>
    <p:sldId id="276" r:id="rId8"/>
    <p:sldId id="336" r:id="rId9"/>
    <p:sldId id="326" r:id="rId10"/>
    <p:sldId id="334" r:id="rId11"/>
    <p:sldId id="330" r:id="rId12"/>
    <p:sldId id="335" r:id="rId13"/>
    <p:sldId id="321" r:id="rId14"/>
    <p:sldId id="332" r:id="rId15"/>
    <p:sldId id="343" r:id="rId16"/>
    <p:sldId id="345" r:id="rId17"/>
    <p:sldId id="347" r:id="rId18"/>
    <p:sldId id="331" r:id="rId19"/>
    <p:sldId id="328" r:id="rId20"/>
    <p:sldId id="329" r:id="rId21"/>
    <p:sldId id="325" r:id="rId22"/>
    <p:sldId id="340" r:id="rId23"/>
    <p:sldId id="341" r:id="rId24"/>
  </p:sldIdLst>
  <p:sldSz cx="9144000" cy="6858000" type="screen4x3"/>
  <p:notesSz cx="6797675" cy="9926638"/>
  <p:defaultTextStyle>
    <a:defPPr>
      <a:defRPr lang="it-IT"/>
    </a:defPPr>
    <a:lvl1pPr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5pPr>
    <a:lvl6pPr marL="22860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6pPr>
    <a:lvl7pPr marL="27432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7pPr>
    <a:lvl8pPr marL="32004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8pPr>
    <a:lvl9pPr marL="3657600" algn="l" defTabSz="914400" rtl="0" eaLnBrk="1" latinLnBrk="0" hangingPunct="1">
      <a:defRPr sz="4400" kern="1200">
        <a:solidFill>
          <a:schemeClr val="tx1"/>
        </a:solidFill>
        <a:latin typeface="DecimaWE Rg" pitchFamily="2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864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144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719" autoAdjust="0"/>
    <p:restoredTop sz="94660"/>
  </p:normalViewPr>
  <p:slideViewPr>
    <p:cSldViewPr>
      <p:cViewPr>
        <p:scale>
          <a:sx n="96" d="100"/>
          <a:sy n="96" d="100"/>
        </p:scale>
        <p:origin x="-1018" y="-24"/>
      </p:cViewPr>
      <p:guideLst>
        <p:guide orient="horz" pos="864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18" y="-7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83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F399FC1A-E90D-41E4-85F1-0BAD669E3EE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945314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4538"/>
            <a:ext cx="4965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noProof="0" smtClean="0"/>
              <a:t>Fare clic per modificare gli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220712D0-D001-4D7A-B99F-A7873A6B09F8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3795807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eaLnBrk="1" hangingPunct="1"/>
            <a:fld id="{65C028A0-E1E6-466E-AFF5-EDA6D9BDD97B}" type="slidenum">
              <a:rPr lang="it-IT" sz="1200" smtClean="0">
                <a:latin typeface="Times New Roman" pitchFamily="18" charset="0"/>
              </a:rPr>
              <a:pPr eaLnBrk="1" hangingPunct="1"/>
              <a:t>4</a:t>
            </a:fld>
            <a:endParaRPr lang="it-IT" sz="1200" smtClean="0">
              <a:latin typeface="Times New Roman" pitchFamily="18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it-IT" smtClean="0"/>
              <a:t>Capo I – Sviluppo competitivo delle PMI - continua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030"/>
          <p:cNvSpPr txBox="1">
            <a:spLocks noChangeArrowheads="1"/>
          </p:cNvSpPr>
          <p:nvPr userDrawn="1"/>
        </p:nvSpPr>
        <p:spPr bwMode="auto">
          <a:xfrm>
            <a:off x="2914650" y="228600"/>
            <a:ext cx="59436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r>
              <a:rPr lang="en-US" sz="2000" smtClean="0">
                <a:solidFill>
                  <a:schemeClr val="bg1"/>
                </a:solidFill>
                <a:latin typeface="DecimaUNI02 Rg" pitchFamily="50" charset="0"/>
              </a:rPr>
              <a:t>Al servizio di gente unica</a:t>
            </a:r>
            <a:endParaRPr lang="it-IT" sz="2000" smtClean="0">
              <a:solidFill>
                <a:schemeClr val="bg1"/>
              </a:solidFill>
              <a:latin typeface="DecimaUNI02 Rg" pitchFamily="50" charset="0"/>
            </a:endParaRPr>
          </a:p>
        </p:txBody>
      </p:sp>
      <p:sp>
        <p:nvSpPr>
          <p:cNvPr id="3" name="Text Box 1032"/>
          <p:cNvSpPr txBox="1">
            <a:spLocks noChangeArrowheads="1"/>
          </p:cNvSpPr>
          <p:nvPr userDrawn="1"/>
        </p:nvSpPr>
        <p:spPr bwMode="auto">
          <a:xfrm>
            <a:off x="3257550" y="5029200"/>
            <a:ext cx="30289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it-IT" sz="2800" smtClean="0">
              <a:solidFill>
                <a:schemeClr val="bg1"/>
              </a:solidFill>
              <a:latin typeface="DecimaUNI02 Rg" pitchFamily="50" charset="0"/>
            </a:endParaRPr>
          </a:p>
        </p:txBody>
      </p:sp>
      <p:sp>
        <p:nvSpPr>
          <p:cNvPr id="4" name="Text Box 1033"/>
          <p:cNvSpPr txBox="1">
            <a:spLocks noChangeArrowheads="1"/>
          </p:cNvSpPr>
          <p:nvPr userDrawn="1"/>
        </p:nvSpPr>
        <p:spPr bwMode="auto">
          <a:xfrm>
            <a:off x="0" y="6096000"/>
            <a:ext cx="24003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it-IT" smtClean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2153626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5080162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443663" y="990600"/>
            <a:ext cx="2014537" cy="44958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00050" y="990600"/>
            <a:ext cx="5891213" cy="44958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427512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olo, testo e gra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sz="half" idx="1"/>
          </p:nvPr>
        </p:nvSpPr>
        <p:spPr>
          <a:xfrm>
            <a:off x="400050" y="1981200"/>
            <a:ext cx="3952875" cy="3505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grafico 3"/>
          <p:cNvSpPr>
            <a:spLocks noGrp="1"/>
          </p:cNvSpPr>
          <p:nvPr>
            <p:ph type="chart" sz="half" idx="2"/>
          </p:nvPr>
        </p:nvSpPr>
        <p:spPr>
          <a:xfrm>
            <a:off x="4505325" y="1981200"/>
            <a:ext cx="3952875" cy="3505200"/>
          </a:xfrm>
        </p:spPr>
        <p:txBody>
          <a:bodyPr/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3335907383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 preserve="1">
  <p:cSld name="Titolo, grafico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grafico 2"/>
          <p:cNvSpPr>
            <a:spLocks noGrp="1"/>
          </p:cNvSpPr>
          <p:nvPr>
            <p:ph type="chart" sz="half" idx="1"/>
          </p:nvPr>
        </p:nvSpPr>
        <p:spPr>
          <a:xfrm>
            <a:off x="400050" y="1981200"/>
            <a:ext cx="3952875" cy="3505200"/>
          </a:xfrm>
        </p:spPr>
        <p:txBody>
          <a:bodyPr/>
          <a:lstStyle/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05325" y="1981200"/>
            <a:ext cx="3952875" cy="35052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5757807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olo, diagramma o organigram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SmartArt 2"/>
          <p:cNvSpPr>
            <a:spLocks noGrp="1"/>
          </p:cNvSpPr>
          <p:nvPr>
            <p:ph type="dgm" idx="1"/>
          </p:nvPr>
        </p:nvSpPr>
        <p:spPr>
          <a:xfrm>
            <a:off x="400050" y="1981200"/>
            <a:ext cx="8058150" cy="3505200"/>
          </a:xfrm>
        </p:spPr>
        <p:txBody>
          <a:bodyPr/>
          <a:lstStyle/>
          <a:p>
            <a:pPr lvl="0"/>
            <a:endParaRPr lang="it-IT" noProof="0" smtClean="0"/>
          </a:p>
        </p:txBody>
      </p:sp>
    </p:spTree>
    <p:extLst>
      <p:ext uri="{BB962C8B-B14F-4D97-AF65-F5344CB8AC3E}">
        <p14:creationId xmlns:p14="http://schemas.microsoft.com/office/powerpoint/2010/main" val="177997084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6970205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78491230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00050" y="1981200"/>
            <a:ext cx="3952875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05325" y="1981200"/>
            <a:ext cx="3952875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0185280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71792805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159872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7627135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937855420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26578127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3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220200" cy="689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27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400050" y="990600"/>
            <a:ext cx="805815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00050" y="1981200"/>
            <a:ext cx="805815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Questo è lo stile da usare per l’elenco puntato.</a:t>
            </a:r>
          </a:p>
          <a:p>
            <a:pPr lvl="1"/>
            <a:r>
              <a:rPr lang="it-IT" smtClean="0"/>
              <a:t>Questo è lo stile per il secondo livello asdfasdfasdf asdf asdf asdfasd</a:t>
            </a:r>
          </a:p>
          <a:p>
            <a:pPr lvl="1"/>
            <a:r>
              <a:rPr lang="it-IT" smtClean="0"/>
              <a:t>	questo è lo stile per il terzo livello</a:t>
            </a:r>
          </a:p>
          <a:p>
            <a:pPr lvl="2"/>
            <a:r>
              <a:rPr lang="it-IT" smtClean="0"/>
              <a:t>questo è per il quarto</a:t>
            </a:r>
          </a:p>
          <a:p>
            <a:pPr lvl="3"/>
            <a:r>
              <a:rPr lang="it-IT" smtClean="0"/>
              <a:t>Questo è il quinto</a:t>
            </a:r>
          </a:p>
          <a:p>
            <a:pPr lvl="1"/>
            <a:endParaRPr lang="it-IT" smtClean="0"/>
          </a:p>
        </p:txBody>
      </p:sp>
      <p:sp>
        <p:nvSpPr>
          <p:cNvPr id="1029" name="Text Box 24"/>
          <p:cNvSpPr txBox="1">
            <a:spLocks noChangeArrowheads="1"/>
          </p:cNvSpPr>
          <p:nvPr userDrawn="1"/>
        </p:nvSpPr>
        <p:spPr bwMode="auto">
          <a:xfrm>
            <a:off x="457200" y="6324600"/>
            <a:ext cx="815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algn="l" eaLnBrk="1" hangingPunct="1">
              <a:spcBef>
                <a:spcPct val="50000"/>
              </a:spcBef>
              <a:defRPr/>
            </a:pPr>
            <a:endParaRPr lang="it-IT" sz="2000" smtClean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  <p:sldLayoutId id="2147483815" r:id="rId12"/>
    <p:sldLayoutId id="2147483816" r:id="rId13"/>
    <p:sldLayoutId id="2147483817" r:id="rId14"/>
  </p:sldLayoutIdLst>
  <p:transition/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DecimaWE Rg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21449C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2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DecimaW03 Rg" pitchFamily="2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DecimaW03 Rg" pitchFamily="2" charset="0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hyperlink" Target="mailto:assistenza.gest.doc@insiel.it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2553" name="Text Box 25"/>
          <p:cNvSpPr txBox="1">
            <a:spLocks noChangeArrowheads="1"/>
          </p:cNvSpPr>
          <p:nvPr/>
        </p:nvSpPr>
        <p:spPr bwMode="auto">
          <a:xfrm>
            <a:off x="179512" y="1052513"/>
            <a:ext cx="8856984" cy="5047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eaLnBrk="1" hangingPunct="1"/>
            <a:r>
              <a:rPr lang="it-IT" sz="3600" b="1" dirty="0">
                <a:solidFill>
                  <a:schemeClr val="bg1"/>
                </a:solidFill>
              </a:rPr>
              <a:t>Bandi L.R. 16/14</a:t>
            </a:r>
            <a:r>
              <a:rPr lang="it-IT" sz="3600" b="1" dirty="0" smtClean="0">
                <a:solidFill>
                  <a:schemeClr val="bg1"/>
                </a:solidFill>
              </a:rPr>
              <a:t>:</a:t>
            </a:r>
          </a:p>
          <a:p>
            <a:pPr eaLnBrk="1" hangingPunct="1"/>
            <a:endParaRPr lang="it-IT" sz="3600" b="1" dirty="0">
              <a:solidFill>
                <a:schemeClr val="bg1"/>
              </a:solidFill>
            </a:endParaRPr>
          </a:p>
          <a:p>
            <a:pPr eaLnBrk="1" hangingPunct="1"/>
            <a:r>
              <a:rPr lang="it-IT" sz="3600" b="1" dirty="0">
                <a:solidFill>
                  <a:schemeClr val="bg1"/>
                </a:solidFill>
              </a:rPr>
              <a:t>Modalità inserimento e trasmissione domande tramite il «Front-end generalizzato contributivo - FEGC</a:t>
            </a:r>
            <a:r>
              <a:rPr lang="it-IT" sz="3600" b="1" dirty="0" smtClean="0">
                <a:solidFill>
                  <a:schemeClr val="bg1"/>
                </a:solidFill>
              </a:rPr>
              <a:t>»</a:t>
            </a:r>
          </a:p>
          <a:p>
            <a:pPr eaLnBrk="1" hangingPunct="1"/>
            <a:endParaRPr lang="it-IT" sz="3600" b="1" dirty="0">
              <a:solidFill>
                <a:schemeClr val="bg1"/>
              </a:solidFill>
            </a:endParaRPr>
          </a:p>
          <a:p>
            <a:pPr eaLnBrk="1" hangingPunct="1"/>
            <a:endParaRPr lang="it-IT" sz="1800" b="1" dirty="0">
              <a:solidFill>
                <a:schemeClr val="bg1"/>
              </a:solidFill>
            </a:endParaRPr>
          </a:p>
          <a:p>
            <a:pPr eaLnBrk="1" hangingPunct="1"/>
            <a:r>
              <a:rPr lang="it-IT" sz="2800" b="1" dirty="0" smtClean="0">
                <a:solidFill>
                  <a:schemeClr val="bg1"/>
                </a:solidFill>
              </a:rPr>
              <a:t>Anno 2019 </a:t>
            </a:r>
            <a:endParaRPr lang="it-IT" sz="2800" b="1" dirty="0">
              <a:solidFill>
                <a:schemeClr val="bg1"/>
              </a:solidFill>
            </a:endParaRPr>
          </a:p>
          <a:p>
            <a:pPr eaLnBrk="1" hangingPunct="1"/>
            <a:endParaRPr lang="it-IT" sz="2800" b="1" dirty="0">
              <a:solidFill>
                <a:schemeClr val="bg1"/>
              </a:solidFill>
            </a:endParaRPr>
          </a:p>
          <a:p>
            <a:pPr eaLnBrk="1" hangingPunct="1"/>
            <a:r>
              <a:rPr lang="it-IT" sz="1600" b="1" dirty="0" smtClean="0">
                <a:solidFill>
                  <a:schemeClr val="bg1"/>
                </a:solidFill>
              </a:rPr>
              <a:t>Stefano Munarin</a:t>
            </a:r>
            <a:endParaRPr lang="it-IT" sz="1600" b="1" dirty="0">
              <a:solidFill>
                <a:schemeClr val="bg1"/>
              </a:solidFill>
            </a:endParaRPr>
          </a:p>
          <a:p>
            <a:pPr eaLnBrk="1" hangingPunct="1"/>
            <a:r>
              <a:rPr lang="it-IT" sz="1600" b="1" dirty="0" smtClean="0">
                <a:solidFill>
                  <a:schemeClr val="bg1"/>
                </a:solidFill>
              </a:rPr>
              <a:t>Insiel S.p.A.</a:t>
            </a:r>
            <a:endParaRPr lang="it-IT" sz="1600" b="1" dirty="0">
              <a:solidFill>
                <a:schemeClr val="bg1"/>
              </a:solidFill>
            </a:endParaRPr>
          </a:p>
        </p:txBody>
      </p:sp>
      <p:sp>
        <p:nvSpPr>
          <p:cNvPr id="22555" name="Text Box 27"/>
          <p:cNvSpPr txBox="1">
            <a:spLocks noChangeArrowheads="1"/>
          </p:cNvSpPr>
          <p:nvPr/>
        </p:nvSpPr>
        <p:spPr bwMode="auto">
          <a:xfrm>
            <a:off x="1143000" y="6324600"/>
            <a:ext cx="7467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1pPr>
            <a:lvl2pPr marL="742950" indent="-28575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2pPr>
            <a:lvl3pPr marL="11430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3pPr>
            <a:lvl4pPr marL="16002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4pPr>
            <a:lvl5pPr marL="2057400" indent="-228600" eaLnBrk="0" hangingPunct="0">
              <a:defRPr sz="4400">
                <a:solidFill>
                  <a:schemeClr val="tx1"/>
                </a:solidFill>
                <a:latin typeface="DecimaWE Rg" pitchFamily="2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DecimaWE Rg" pitchFamily="2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t-IT" sz="2000" dirty="0">
                <a:solidFill>
                  <a:schemeClr val="bg1"/>
                </a:solidFill>
              </a:rPr>
              <a:t>Direzione </a:t>
            </a:r>
            <a:r>
              <a:rPr lang="it-IT" sz="2000" dirty="0" smtClean="0">
                <a:solidFill>
                  <a:schemeClr val="bg1"/>
                </a:solidFill>
              </a:rPr>
              <a:t>Centrale Cultura e Sport</a:t>
            </a:r>
            <a:endParaRPr lang="it-IT" sz="2000" dirty="0">
              <a:solidFill>
                <a:schemeClr val="bg1"/>
              </a:solidFill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296" y="44670"/>
            <a:ext cx="1829788" cy="7919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557338"/>
            <a:ext cx="8856662" cy="482441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it-IT" sz="1600" i="1" dirty="0" smtClean="0"/>
          </a:p>
          <a:p>
            <a:pPr eaLnBrk="1" hangingPunct="1">
              <a:lnSpc>
                <a:spcPct val="80000"/>
              </a:lnSpc>
              <a:defRPr/>
            </a:pPr>
            <a:endParaRPr lang="it-IT" sz="1600" b="1" dirty="0" smtClean="0">
              <a:solidFill>
                <a:srgbClr val="21449C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  <a:defRPr/>
            </a:pPr>
            <a:endParaRPr lang="it-IT" sz="1600" dirty="0" smtClean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388" y="1700808"/>
            <a:ext cx="8568818" cy="3682666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724" y="44670"/>
            <a:ext cx="1829788" cy="7919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96752"/>
            <a:ext cx="6057900" cy="196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3182382"/>
            <a:ext cx="6153150" cy="2209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724" y="44670"/>
            <a:ext cx="1829788" cy="7919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 sz="32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Caricamento modulo </a:t>
            </a:r>
            <a:r>
              <a:rPr lang="it-IT" sz="3200" dirty="0">
                <a:solidFill>
                  <a:srgbClr val="FF0000"/>
                </a:solidFill>
                <a:latin typeface="Calibri" panose="020F0502020204030204" pitchFamily="34" charset="0"/>
              </a:rPr>
              <a:t>di domanda firmato e bollato</a:t>
            </a: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2348880"/>
            <a:ext cx="8466931" cy="1864819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724" y="44670"/>
            <a:ext cx="1829788" cy="79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3359752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2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Caricamento modulo </a:t>
            </a:r>
            <a:r>
              <a:rPr lang="it-IT" sz="3200" dirty="0">
                <a:solidFill>
                  <a:srgbClr val="FF0000"/>
                </a:solidFill>
                <a:latin typeface="Calibri" panose="020F0502020204030204" pitchFamily="34" charset="0"/>
              </a:rPr>
              <a:t>di domanda firmato e bollato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/>
              <a:t>aprirlo cliccando </a:t>
            </a:r>
            <a:r>
              <a:rPr lang="it-IT" dirty="0" smtClean="0"/>
              <a:t>sull’icona  </a:t>
            </a:r>
            <a:endParaRPr lang="it-IT" dirty="0"/>
          </a:p>
          <a:p>
            <a:pPr lvl="0"/>
            <a:r>
              <a:rPr lang="it-IT" dirty="0"/>
              <a:t>stamparlo</a:t>
            </a:r>
          </a:p>
          <a:p>
            <a:pPr lvl="0"/>
            <a:r>
              <a:rPr lang="it-IT" dirty="0"/>
              <a:t>firmato manualmente e bollarlo</a:t>
            </a:r>
          </a:p>
          <a:p>
            <a:pPr lvl="0"/>
            <a:r>
              <a:rPr lang="it-IT" dirty="0"/>
              <a:t>scansionarlo e salvare la scansione </a:t>
            </a:r>
            <a:r>
              <a:rPr lang="it-IT" dirty="0" smtClean="0"/>
              <a:t>PDF sul </a:t>
            </a:r>
            <a:r>
              <a:rPr lang="it-IT" dirty="0"/>
              <a:t>proprio </a:t>
            </a:r>
            <a:r>
              <a:rPr lang="it-IT" dirty="0" smtClean="0"/>
              <a:t>PC</a:t>
            </a:r>
            <a:endParaRPr lang="it-IT" dirty="0"/>
          </a:p>
          <a:p>
            <a:pPr lvl="0"/>
            <a:r>
              <a:rPr lang="it-IT" dirty="0"/>
              <a:t>ricaricarlo a sistema cliccando su “</a:t>
            </a:r>
            <a:r>
              <a:rPr lang="it-IT" b="1" dirty="0"/>
              <a:t>Sfoglia</a:t>
            </a:r>
            <a:r>
              <a:rPr lang="it-IT" dirty="0"/>
              <a:t>” e successivamente su “</a:t>
            </a:r>
            <a:r>
              <a:rPr lang="it-IT" b="1" dirty="0"/>
              <a:t>Carica PDF</a:t>
            </a:r>
            <a:r>
              <a:rPr lang="it-IT" dirty="0"/>
              <a:t>”:</a:t>
            </a:r>
          </a:p>
          <a:p>
            <a:endParaRPr lang="it-IT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60848"/>
            <a:ext cx="3143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724" y="44670"/>
            <a:ext cx="1829788" cy="79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967738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8" y="1057275"/>
            <a:ext cx="7629525" cy="4743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724" y="44670"/>
            <a:ext cx="1829788" cy="79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559019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8058150" cy="762000"/>
          </a:xfrm>
        </p:spPr>
        <p:txBody>
          <a:bodyPr/>
          <a:lstStyle/>
          <a:p>
            <a:r>
              <a:rPr lang="it-IT" sz="3200" dirty="0" smtClean="0">
                <a:solidFill>
                  <a:srgbClr val="FF0000"/>
                </a:solidFill>
                <a:latin typeface="Calibri" panose="020F0502020204030204" pitchFamily="34" charset="0"/>
              </a:rPr>
              <a:t>Caricamento altri allegati</a:t>
            </a:r>
            <a:endParaRPr lang="it-IT" sz="3200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2420888"/>
            <a:ext cx="8867132" cy="1584176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724" y="44670"/>
            <a:ext cx="1829788" cy="7919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666875"/>
            <a:ext cx="6478488" cy="2937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724" y="44670"/>
            <a:ext cx="1829788" cy="7919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88840"/>
            <a:ext cx="6197600" cy="273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724" y="44670"/>
            <a:ext cx="1829788" cy="7919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628800"/>
            <a:ext cx="8799475" cy="3067992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724" y="44670"/>
            <a:ext cx="1829788" cy="7919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96752"/>
            <a:ext cx="6346477" cy="20144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0083" y="3211162"/>
            <a:ext cx="7170762" cy="2199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724" y="44670"/>
            <a:ext cx="1829788" cy="79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178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35786" y="764704"/>
            <a:ext cx="8350250" cy="648071"/>
          </a:xfrm>
        </p:spPr>
        <p:txBody>
          <a:bodyPr/>
          <a:lstStyle/>
          <a:p>
            <a:pPr eaLnBrk="1" hangingPunct="1"/>
            <a:r>
              <a:rPr lang="it-IT" sz="3200" dirty="0">
                <a:solidFill>
                  <a:srgbClr val="FF0000"/>
                </a:solidFill>
                <a:latin typeface="Calibri" panose="020F0502020204030204" pitchFamily="34" charset="0"/>
              </a:rPr>
              <a:t>Registrazione ed accesso al sistema</a:t>
            </a:r>
            <a:endParaRPr lang="it-IT" sz="3200" dirty="0" smtClean="0">
              <a:solidFill>
                <a:srgbClr val="0070C0"/>
              </a:solidFill>
            </a:endParaRP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412776"/>
            <a:ext cx="9144000" cy="4824513"/>
          </a:xfrm>
        </p:spPr>
        <p:txBody>
          <a:bodyPr/>
          <a:lstStyle/>
          <a:p>
            <a:pPr marL="0" indent="0" algn="just" eaLnBrk="1" hangingPunct="1">
              <a:buNone/>
              <a:defRPr/>
            </a:pPr>
            <a:endParaRPr lang="it-IT" sz="1400" b="1" i="1" dirty="0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204864"/>
            <a:ext cx="6705600" cy="3371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724" y="44670"/>
            <a:ext cx="1829788" cy="7919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755575" y="2852936"/>
            <a:ext cx="7702624" cy="2345432"/>
          </a:xfrm>
        </p:spPr>
        <p:txBody>
          <a:bodyPr/>
          <a:lstStyle/>
          <a:p>
            <a:pPr marL="0" indent="0">
              <a:buNone/>
            </a:pPr>
            <a:r>
              <a:rPr lang="it-IT" sz="2000" u="sng" dirty="0">
                <a:solidFill>
                  <a:srgbClr val="FF0000"/>
                </a:solidFill>
                <a:latin typeface="Calibri" panose="020F0502020204030204" pitchFamily="34" charset="0"/>
              </a:rPr>
              <a:t>Assistenza</a:t>
            </a:r>
            <a:r>
              <a:rPr lang="it-IT" sz="2000" u="sng" dirty="0">
                <a:solidFill>
                  <a:srgbClr val="FF0000"/>
                </a:solidFill>
              </a:rPr>
              <a:t> </a:t>
            </a:r>
            <a:r>
              <a:rPr lang="it-IT" sz="2000" u="sng" dirty="0" smtClean="0">
                <a:solidFill>
                  <a:srgbClr val="FF0000"/>
                </a:solidFill>
              </a:rPr>
              <a:t>applicativa Insiel</a:t>
            </a:r>
            <a:r>
              <a:rPr lang="it-IT" sz="2000" dirty="0" smtClean="0">
                <a:solidFill>
                  <a:srgbClr val="FF0000"/>
                </a:solidFill>
              </a:rPr>
              <a:t>:</a:t>
            </a:r>
            <a:endParaRPr lang="it-IT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2000" dirty="0" smtClean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it-IT" sz="2000" dirty="0" smtClean="0">
                <a:solidFill>
                  <a:srgbClr val="FF0000"/>
                </a:solidFill>
              </a:rPr>
              <a:t>Numero Verde Gratuito: </a:t>
            </a:r>
            <a:r>
              <a:rPr lang="it-IT" sz="2000" b="1" dirty="0" smtClean="0">
                <a:solidFill>
                  <a:srgbClr val="FF0000"/>
                </a:solidFill>
              </a:rPr>
              <a:t>800 098 788 </a:t>
            </a:r>
            <a:r>
              <a:rPr lang="it-IT" sz="2000" dirty="0">
                <a:solidFill>
                  <a:srgbClr val="FF0000"/>
                </a:solidFill>
              </a:rPr>
              <a:t>(</a:t>
            </a:r>
            <a:r>
              <a:rPr lang="it-IT" sz="2000" dirty="0" err="1">
                <a:solidFill>
                  <a:srgbClr val="FF0000"/>
                </a:solidFill>
              </a:rPr>
              <a:t>lun-ven</a:t>
            </a:r>
            <a:r>
              <a:rPr lang="it-IT" sz="2000" dirty="0">
                <a:solidFill>
                  <a:srgbClr val="FF0000"/>
                </a:solidFill>
              </a:rPr>
              <a:t> 8.00 – 18.00). </a:t>
            </a:r>
            <a:endParaRPr lang="it-IT" sz="20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2000" dirty="0" smtClean="0">
                <a:solidFill>
                  <a:srgbClr val="FF0000"/>
                </a:solidFill>
              </a:rPr>
              <a:t>Per </a:t>
            </a:r>
            <a:r>
              <a:rPr lang="it-IT" sz="2000" dirty="0">
                <a:solidFill>
                  <a:srgbClr val="FF0000"/>
                </a:solidFill>
              </a:rPr>
              <a:t>chiamate* da telefoni cellulari o dall’estero, il numero da contattare sarà lo 040 06 49 013</a:t>
            </a:r>
            <a:r>
              <a:rPr lang="it-IT" sz="2000" dirty="0" smtClean="0">
                <a:solidFill>
                  <a:srgbClr val="FF0000"/>
                </a:solidFill>
              </a:rPr>
              <a:t>. *</a:t>
            </a:r>
            <a:r>
              <a:rPr lang="it-IT" sz="2000" dirty="0">
                <a:solidFill>
                  <a:srgbClr val="FF0000"/>
                </a:solidFill>
              </a:rPr>
              <a:t>costo della chiamata a carico dell’utente secondo la tariffa del gestore </a:t>
            </a:r>
            <a:r>
              <a:rPr lang="it-IT" sz="2000" dirty="0" smtClean="0">
                <a:solidFill>
                  <a:srgbClr val="FF0000"/>
                </a:solidFill>
              </a:rPr>
              <a:t>telefonico</a:t>
            </a:r>
          </a:p>
          <a:p>
            <a:pPr marL="0" indent="0">
              <a:buNone/>
            </a:pPr>
            <a:endParaRPr lang="it-IT" sz="20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it-IT" sz="2000" dirty="0">
                <a:solidFill>
                  <a:srgbClr val="FF0000"/>
                </a:solidFill>
                <a:sym typeface="Wingdings" panose="05000000000000000000" pitchFamily="2" charset="2"/>
              </a:rPr>
              <a:t></a:t>
            </a:r>
            <a:r>
              <a:rPr lang="it-IT" sz="2000" dirty="0">
                <a:solidFill>
                  <a:srgbClr val="FF0000"/>
                </a:solidFill>
              </a:rPr>
              <a:t> E-mail Insiel: </a:t>
            </a:r>
            <a:r>
              <a:rPr lang="it-IT" sz="2000" b="1" u="sng" dirty="0">
                <a:solidFill>
                  <a:schemeClr val="tx2"/>
                </a:solidFill>
                <a:hlinkClick r:id="rId2"/>
              </a:rPr>
              <a:t>assistenza.gest.doc@insiel.it</a:t>
            </a:r>
            <a:endParaRPr lang="it-IT" sz="2000" b="1" dirty="0">
              <a:solidFill>
                <a:schemeClr val="tx2"/>
              </a:solidFill>
            </a:endParaRPr>
          </a:p>
          <a:p>
            <a:endParaRPr lang="it-IT" dirty="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575" y="1484784"/>
            <a:ext cx="8810625" cy="942975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724" y="44670"/>
            <a:ext cx="1829788" cy="79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2672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00050" y="990600"/>
            <a:ext cx="7484318" cy="422176"/>
          </a:xfrm>
        </p:spPr>
        <p:txBody>
          <a:bodyPr/>
          <a:lstStyle/>
          <a:p>
            <a:r>
              <a:rPr lang="it-IT" dirty="0">
                <a:solidFill>
                  <a:srgbClr val="FF0000"/>
                </a:solidFill>
                <a:latin typeface="Calibri" panose="020F0502020204030204" pitchFamily="34" charset="0"/>
              </a:rPr>
              <a:t>Elenco Atti/Nuovo Atto</a:t>
            </a:r>
            <a:endParaRPr lang="it-IT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374" y="1772816"/>
            <a:ext cx="6775450" cy="116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9469" y="3573016"/>
            <a:ext cx="7729207" cy="1665579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724" y="44670"/>
            <a:ext cx="1829788" cy="79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17093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56792"/>
            <a:ext cx="9540552" cy="43924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it-IT" sz="1700" dirty="0" smtClean="0"/>
          </a:p>
          <a:p>
            <a:pPr eaLnBrk="1" hangingPunct="1">
              <a:lnSpc>
                <a:spcPct val="80000"/>
              </a:lnSpc>
              <a:defRPr/>
            </a:pPr>
            <a:endParaRPr lang="it-IT" sz="1700" dirty="0" smtClean="0"/>
          </a:p>
          <a:p>
            <a:pPr eaLnBrk="1" hangingPunct="1">
              <a:lnSpc>
                <a:spcPct val="80000"/>
              </a:lnSpc>
              <a:defRPr/>
            </a:pPr>
            <a:endParaRPr lang="it-IT" sz="1400" dirty="0" smtClean="0"/>
          </a:p>
          <a:p>
            <a:pPr eaLnBrk="1" hangingPunct="1">
              <a:lnSpc>
                <a:spcPct val="80000"/>
              </a:lnSpc>
              <a:defRPr/>
            </a:pPr>
            <a:endParaRPr lang="it-IT" sz="1400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it-IT" sz="1400" dirty="0" smtClean="0"/>
          </a:p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r>
              <a:rPr lang="it-IT" sz="1400" dirty="0" smtClean="0"/>
              <a:t>			</a:t>
            </a:r>
            <a:endParaRPr lang="it-IT" sz="1600" b="1" i="1" dirty="0" smtClean="0">
              <a:solidFill>
                <a:srgbClr val="21449C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220120"/>
            <a:ext cx="5976663" cy="4541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724" y="44670"/>
            <a:ext cx="1829788" cy="7919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1720" y="908720"/>
            <a:ext cx="5616624" cy="5120847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724" y="44670"/>
            <a:ext cx="1829788" cy="79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378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olo 1"/>
          <p:cNvSpPr>
            <a:spLocks noGrp="1"/>
          </p:cNvSpPr>
          <p:nvPr>
            <p:ph type="title"/>
          </p:nvPr>
        </p:nvSpPr>
        <p:spPr>
          <a:xfrm>
            <a:off x="0" y="3429000"/>
            <a:ext cx="9144000" cy="2736851"/>
          </a:xfrm>
        </p:spPr>
        <p:txBody>
          <a:bodyPr/>
          <a:lstStyle/>
          <a:p>
            <a:pPr eaLnBrk="1" hangingPunct="1">
              <a:defRPr/>
            </a:pPr>
            <a:r>
              <a:rPr lang="it-IT" sz="1500" dirty="0" smtClean="0">
                <a:solidFill>
                  <a:schemeClr val="accent2"/>
                </a:solidFill>
              </a:rPr>
              <a:t/>
            </a:r>
            <a:br>
              <a:rPr lang="it-IT" sz="1500" dirty="0" smtClean="0">
                <a:solidFill>
                  <a:schemeClr val="accent2"/>
                </a:solidFill>
              </a:rPr>
            </a:br>
            <a:r>
              <a:rPr lang="it-IT" sz="1600" dirty="0" smtClean="0"/>
              <a:t/>
            </a:r>
            <a:br>
              <a:rPr lang="it-IT" sz="1600" dirty="0" smtClean="0"/>
            </a:br>
            <a:r>
              <a:rPr lang="it-IT" sz="1600" i="1" dirty="0" smtClean="0">
                <a:solidFill>
                  <a:schemeClr val="accent2"/>
                </a:solidFill>
              </a:rPr>
              <a:t/>
            </a:r>
            <a:br>
              <a:rPr lang="it-IT" sz="1600" i="1" dirty="0" smtClean="0">
                <a:solidFill>
                  <a:schemeClr val="accent2"/>
                </a:solidFill>
              </a:rPr>
            </a:br>
            <a:r>
              <a:rPr lang="it-IT" sz="3200" dirty="0" smtClean="0">
                <a:solidFill>
                  <a:schemeClr val="accent2"/>
                </a:solidFill>
              </a:rPr>
              <a:t/>
            </a:r>
            <a:br>
              <a:rPr lang="it-IT" sz="3200" dirty="0" smtClean="0">
                <a:solidFill>
                  <a:schemeClr val="accent2"/>
                </a:solidFill>
              </a:rPr>
            </a:br>
            <a:r>
              <a:rPr lang="it-IT" dirty="0" smtClean="0">
                <a:solidFill>
                  <a:schemeClr val="accent2"/>
                </a:solidFill>
              </a:rPr>
              <a:t/>
            </a:r>
            <a:br>
              <a:rPr lang="it-IT" dirty="0" smtClean="0">
                <a:solidFill>
                  <a:schemeClr val="accent2"/>
                </a:solidFill>
              </a:rPr>
            </a:br>
            <a:r>
              <a:rPr lang="it-IT" dirty="0" smtClean="0">
                <a:solidFill>
                  <a:schemeClr val="accent2"/>
                </a:solidFill>
              </a:rPr>
              <a:t/>
            </a:r>
            <a:br>
              <a:rPr lang="it-IT" dirty="0" smtClean="0">
                <a:solidFill>
                  <a:schemeClr val="accent2"/>
                </a:solidFill>
              </a:rPr>
            </a:br>
            <a:r>
              <a:rPr lang="it-IT" dirty="0" smtClean="0">
                <a:solidFill>
                  <a:schemeClr val="accent2"/>
                </a:solidFill>
              </a:rPr>
              <a:t/>
            </a:r>
            <a:br>
              <a:rPr lang="it-IT" dirty="0" smtClean="0">
                <a:solidFill>
                  <a:schemeClr val="accent2"/>
                </a:solidFill>
              </a:rPr>
            </a:b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</p:txBody>
      </p:sp>
      <p:pic>
        <p:nvPicPr>
          <p:cNvPr id="3" name="Immagin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8150" y="1014412"/>
            <a:ext cx="8267700" cy="4829175"/>
          </a:xfrm>
          <a:prstGeom prst="rect">
            <a:avLst/>
          </a:prstGeom>
        </p:spPr>
      </p:pic>
      <p:pic>
        <p:nvPicPr>
          <p:cNvPr id="4" name="Immagin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724" y="44670"/>
            <a:ext cx="1829788" cy="7919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ttangolo 2"/>
          <p:cNvSpPr/>
          <p:nvPr/>
        </p:nvSpPr>
        <p:spPr>
          <a:xfrm>
            <a:off x="-324544" y="1052736"/>
            <a:ext cx="5472608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kern="0" cap="all" dirty="0">
                <a:solidFill>
                  <a:srgbClr val="3333CC"/>
                </a:solidFill>
                <a:latin typeface="DecimaWE Rg"/>
                <a:ea typeface="+mj-ea"/>
                <a:cs typeface="+mj-cs"/>
              </a:rPr>
              <a:t/>
            </a:r>
            <a:br>
              <a:rPr lang="it-IT" sz="3200" b="1" kern="0" cap="all" dirty="0">
                <a:solidFill>
                  <a:srgbClr val="3333CC"/>
                </a:solidFill>
                <a:latin typeface="DecimaWE Rg"/>
                <a:ea typeface="+mj-ea"/>
                <a:cs typeface="+mj-cs"/>
              </a:rPr>
            </a:br>
            <a:endParaRPr lang="it-IT" dirty="0"/>
          </a:p>
        </p:txBody>
      </p:sp>
      <p:sp>
        <p:nvSpPr>
          <p:cNvPr id="4" name="Rettangolo 3"/>
          <p:cNvSpPr/>
          <p:nvPr/>
        </p:nvSpPr>
        <p:spPr>
          <a:xfrm>
            <a:off x="0" y="1988840"/>
            <a:ext cx="9144000" cy="10002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it-IT" sz="1500" b="1" kern="0" dirty="0">
                <a:solidFill>
                  <a:srgbClr val="3333CC"/>
                </a:solidFill>
                <a:latin typeface="DecimaWE Rg"/>
                <a:ea typeface="+mj-ea"/>
                <a:cs typeface="+mj-cs"/>
              </a:rPr>
              <a:t/>
            </a:r>
            <a:br>
              <a:rPr lang="it-IT" sz="1500" b="1" kern="0" dirty="0">
                <a:solidFill>
                  <a:srgbClr val="3333CC"/>
                </a:solidFill>
                <a:latin typeface="DecimaWE Rg"/>
                <a:ea typeface="+mj-ea"/>
                <a:cs typeface="+mj-cs"/>
              </a:rPr>
            </a:br>
            <a:endParaRPr lang="it-IT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5776" y="908720"/>
            <a:ext cx="4248472" cy="5098166"/>
          </a:xfrm>
          <a:prstGeom prst="rect">
            <a:avLst/>
          </a:prstGeom>
        </p:spPr>
      </p:pic>
      <p:pic>
        <p:nvPicPr>
          <p:cNvPr id="6" name="Immagin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724" y="44670"/>
            <a:ext cx="1829788" cy="79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1850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550" y="1987550"/>
            <a:ext cx="7454900" cy="288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Immagin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724" y="44670"/>
            <a:ext cx="1829788" cy="791999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 dirty="0">
              <a:solidFill>
                <a:schemeClr val="accent2"/>
              </a:solidFill>
            </a:endParaRP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2204864"/>
            <a:ext cx="4853940" cy="1554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0724" y="44670"/>
            <a:ext cx="1829788" cy="791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0880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uttura predefinita">
  <a:themeElements>
    <a:clrScheme name="Struttura predefinita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ruttura predefinita">
      <a:majorFont>
        <a:latin typeface="DecimaWE Rg"/>
        <a:ea typeface=""/>
        <a:cs typeface=""/>
      </a:majorFont>
      <a:minorFont>
        <a:latin typeface="DecimaWE Rg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DecimaWE Rg" pitchFamily="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it-IT" sz="4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DecimaWE Rg" pitchFamily="2" charset="0"/>
          </a:defRPr>
        </a:defPPr>
      </a:lstStyle>
    </a:lnDef>
  </a:objectDefaults>
  <a:extraClrSchemeLst>
    <a:extraClrScheme>
      <a:clrScheme name="Struttura predefinita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uttura predefinita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uttura predefinit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C5D6FF73A62CBC4DB15BEFD55584D1F5" ma:contentTypeVersion="" ma:contentTypeDescription="Creare un nuovo documento." ma:contentTypeScope="" ma:versionID="87d497ed7b153937402cc9d447a62453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d1096d788cdb336a5a92c14e1fc7a82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Data inizio pianificazion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Data fine pianificazione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00134F-616D-416D-B439-C7786BCE485E}">
  <ds:schemaRefs>
    <ds:schemaRef ds:uri="http://purl.org/dc/dcmitype/"/>
    <ds:schemaRef ds:uri="http://purl.org/dc/terms/"/>
    <ds:schemaRef ds:uri="http://schemas.microsoft.com/office/infopath/2007/PartnerControls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C4074FB8-3FD3-400E-A0CE-2D8B16EA347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AF51D67-4BE3-4987-A3E3-2F99B1F43F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2589</TotalTime>
  <Words>154</Words>
  <Application>Microsoft Office PowerPoint</Application>
  <PresentationFormat>Presentazione su schermo (4:3)</PresentationFormat>
  <Paragraphs>37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1" baseType="lpstr">
      <vt:lpstr>Struttura predefinita</vt:lpstr>
      <vt:lpstr>Presentazione standard di PowerPoint</vt:lpstr>
      <vt:lpstr>Registrazione ed accesso al sistema</vt:lpstr>
      <vt:lpstr>Elenco Atti/Nuovo Atto</vt:lpstr>
      <vt:lpstr>Presentazione standard di PowerPoint</vt:lpstr>
      <vt:lpstr>Presentazione standard di PowerPoint</vt:lpstr>
      <vt:lpstr>      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Caricamento modulo di domanda firmato e bollato</vt:lpstr>
      <vt:lpstr>Caricamento modulo di domanda firmato e bollato</vt:lpstr>
      <vt:lpstr>Presentazione standard di PowerPoint</vt:lpstr>
      <vt:lpstr>Caricamento altri allegati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sandro</dc:creator>
  <cp:lastModifiedBy>Simonetti Maria Teresa</cp:lastModifiedBy>
  <cp:revision>197</cp:revision>
  <cp:lastPrinted>2015-04-15T07:47:31Z</cp:lastPrinted>
  <dcterms:created xsi:type="dcterms:W3CDTF">2006-02-07T08:20:31Z</dcterms:created>
  <dcterms:modified xsi:type="dcterms:W3CDTF">2018-11-12T11:45:42Z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0x010100C5D6FF73A62CBC4DB15BEFD55584D1F5</vt:lpwstr>
  </property>
</Properties>
</file>