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75" r:id="rId5"/>
    <p:sldId id="360" r:id="rId6"/>
    <p:sldId id="352" r:id="rId7"/>
    <p:sldId id="372" r:id="rId8"/>
    <p:sldId id="361" r:id="rId9"/>
    <p:sldId id="362" r:id="rId10"/>
    <p:sldId id="366" r:id="rId11"/>
    <p:sldId id="364" r:id="rId12"/>
    <p:sldId id="365" r:id="rId13"/>
    <p:sldId id="375" r:id="rId14"/>
    <p:sldId id="374" r:id="rId15"/>
    <p:sldId id="376" r:id="rId16"/>
    <p:sldId id="368" r:id="rId17"/>
    <p:sldId id="373" r:id="rId18"/>
    <p:sldId id="369" r:id="rId19"/>
    <p:sldId id="370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  <a:srgbClr val="663300"/>
    <a:srgbClr val="006600"/>
    <a:srgbClr val="FF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0" autoAdjust="0"/>
    <p:restoredTop sz="94705" autoAdjust="0"/>
  </p:normalViewPr>
  <p:slideViewPr>
    <p:cSldViewPr>
      <p:cViewPr varScale="1">
        <p:scale>
          <a:sx n="109" d="100"/>
          <a:sy n="109" d="100"/>
        </p:scale>
        <p:origin x="1464" y="108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48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0712D0-D001-4D7A-B99F-A7873A6B09F8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99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Questo è lo stile da usare per l’elenco puntato.</a:t>
            </a:r>
          </a:p>
          <a:p>
            <a:pPr lvl="1"/>
            <a:r>
              <a:rPr lang="it-IT" smtClean="0"/>
              <a:t>Questo è lo stile per il secondo livello asdfasdfasdf asdf asdf asdfasd</a:t>
            </a:r>
          </a:p>
          <a:p>
            <a:pPr lvl="1"/>
            <a:r>
              <a:rPr lang="it-IT" smtClean="0"/>
              <a:t>	questo è lo stile per il terzo livello</a:t>
            </a:r>
          </a:p>
          <a:p>
            <a:pPr lvl="2"/>
            <a:r>
              <a:rPr lang="it-IT" smtClean="0"/>
              <a:t>questo è per il quarto</a:t>
            </a:r>
          </a:p>
          <a:p>
            <a:pPr lvl="3"/>
            <a:r>
              <a:rPr lang="it-IT" smtClean="0"/>
              <a:t>Questo è il quinto</a:t>
            </a:r>
          </a:p>
          <a:p>
            <a:pPr lvl="1"/>
            <a:endParaRPr lang="it-IT" smtClean="0"/>
          </a:p>
        </p:txBody>
      </p:sp>
      <p:sp>
        <p:nvSpPr>
          <p:cNvPr id="1029" name="Text Box 24"/>
          <p:cNvSpPr txBox="1">
            <a:spLocks noChangeArrowheads="1"/>
          </p:cNvSpPr>
          <p:nvPr userDrawn="1"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" y="-99392"/>
            <a:ext cx="9144000" cy="70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53752" y="980728"/>
            <a:ext cx="9036496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r>
              <a:rPr lang="it-IT" sz="3600" b="1" dirty="0" smtClean="0">
                <a:solidFill>
                  <a:schemeClr val="bg1"/>
                </a:solidFill>
              </a:rPr>
              <a:t>L.R</a:t>
            </a:r>
            <a:r>
              <a:rPr lang="it-IT" sz="3600" b="1" dirty="0">
                <a:solidFill>
                  <a:schemeClr val="bg1"/>
                </a:solidFill>
              </a:rPr>
              <a:t>. 16/14:</a:t>
            </a:r>
          </a:p>
          <a:p>
            <a:pPr eaLnBrk="1" hangingPunct="1"/>
            <a:endParaRPr lang="it-IT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4800" b="1" dirty="0" smtClean="0">
                <a:solidFill>
                  <a:schemeClr val="bg1"/>
                </a:solidFill>
              </a:rPr>
              <a:t>AVVISO ATTIVITA’ CULTURALI AGGREGAZIONI DI COMUNI</a:t>
            </a:r>
          </a:p>
          <a:p>
            <a:pPr eaLnBrk="1" hangingPunct="1"/>
            <a:r>
              <a:rPr lang="it-IT" sz="2800" b="1" dirty="0" smtClean="0">
                <a:solidFill>
                  <a:schemeClr val="bg1"/>
                </a:solidFill>
              </a:rPr>
              <a:t>Anno 2017 </a:t>
            </a:r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endParaRPr lang="it-IT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it-IT" sz="2400" b="1" dirty="0" smtClean="0">
                <a:solidFill>
                  <a:schemeClr val="bg1"/>
                </a:solidFill>
              </a:rPr>
              <a:t>Info </a:t>
            </a:r>
            <a:r>
              <a:rPr lang="it-IT" sz="2400" b="1" dirty="0" err="1" smtClean="0">
                <a:solidFill>
                  <a:schemeClr val="bg1"/>
                </a:solidFill>
              </a:rPr>
              <a:t>Day</a:t>
            </a:r>
            <a:r>
              <a:rPr lang="it-IT" sz="2400" b="1" dirty="0" smtClean="0">
                <a:solidFill>
                  <a:schemeClr val="bg1"/>
                </a:solidFill>
              </a:rPr>
              <a:t> di presentazione degli Avvisi Pubblici – Udine, 13/11/2018</a:t>
            </a:r>
          </a:p>
          <a:p>
            <a:pPr eaLnBrk="1" hangingPunct="1"/>
            <a:endParaRPr lang="it-IT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600" b="1" dirty="0" smtClean="0">
                <a:solidFill>
                  <a:schemeClr val="bg1"/>
                </a:solidFill>
              </a:rPr>
              <a:t>Servizio </a:t>
            </a:r>
            <a:r>
              <a:rPr lang="it-IT" sz="1600" b="1" dirty="0">
                <a:solidFill>
                  <a:schemeClr val="bg1"/>
                </a:solidFill>
              </a:rPr>
              <a:t>Attività </a:t>
            </a:r>
            <a:r>
              <a:rPr lang="it-IT" sz="1600" b="1" dirty="0" smtClean="0">
                <a:solidFill>
                  <a:schemeClr val="bg1"/>
                </a:solidFill>
              </a:rPr>
              <a:t>Culturali</a:t>
            </a:r>
          </a:p>
          <a:p>
            <a:pPr eaLnBrk="1" hangingPunct="1"/>
            <a:r>
              <a:rPr lang="it-IT" sz="1600" b="1" dirty="0" smtClean="0">
                <a:solidFill>
                  <a:schemeClr val="bg1"/>
                </a:solidFill>
              </a:rPr>
              <a:t>Direzione Cultura e Sport</a:t>
            </a:r>
          </a:p>
          <a:p>
            <a:pPr eaLnBrk="1" hangingPunct="1"/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15698"/>
            <a:ext cx="9288016" cy="716468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>
              <a:buNone/>
            </a:pPr>
            <a:endParaRPr lang="it-IT" sz="1200" dirty="0" smtClean="0"/>
          </a:p>
          <a:p>
            <a:pPr marL="0" indent="0" algn="ctr">
              <a:buNone/>
            </a:pPr>
            <a:r>
              <a:rPr lang="it-IT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ESCLUSIONI PER PROGETTI GIA’ FINANZIATI</a:t>
            </a:r>
          </a:p>
          <a:p>
            <a:pPr marL="0" indent="0" algn="ctr">
              <a:buNone/>
            </a:pPr>
            <a:r>
              <a:rPr lang="it-IT" sz="1800" b="1" dirty="0" smtClean="0">
                <a:solidFill>
                  <a:srgbClr val="00B050"/>
                </a:solidFill>
              </a:rPr>
              <a:t>(AVVISI ORDINARI E AVVISI TEMATICI)</a:t>
            </a:r>
          </a:p>
          <a:p>
            <a:pPr marL="0" indent="0" algn="ctr">
              <a:buNone/>
            </a:pPr>
            <a:endParaRPr lang="it-IT" sz="1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2"/>
                </a:solidFill>
              </a:rPr>
              <a:t>Sono inammissibili domande di incentivo per iniziative progettuali già finanziate sui seguenti Avvisi:</a:t>
            </a:r>
          </a:p>
          <a:p>
            <a:r>
              <a:rPr lang="it-IT" b="1" dirty="0" smtClean="0">
                <a:solidFill>
                  <a:schemeClr val="accent2"/>
                </a:solidFill>
              </a:rPr>
              <a:t>Avvisi ordinari annualità 2018 (ex </a:t>
            </a:r>
            <a:r>
              <a:rPr lang="it-IT" b="1" dirty="0" err="1" smtClean="0">
                <a:solidFill>
                  <a:schemeClr val="accent2"/>
                </a:solidFill>
              </a:rPr>
              <a:t>dgr</a:t>
            </a:r>
            <a:r>
              <a:rPr lang="it-IT" b="1" dirty="0" smtClean="0">
                <a:solidFill>
                  <a:schemeClr val="accent2"/>
                </a:solidFill>
              </a:rPr>
              <a:t> 1962/2017)</a:t>
            </a:r>
          </a:p>
          <a:p>
            <a:r>
              <a:rPr lang="it-IT" b="1" dirty="0" smtClean="0">
                <a:solidFill>
                  <a:schemeClr val="accent2"/>
                </a:solidFill>
              </a:rPr>
              <a:t>Avvisi straordinari annualità 2018 (ex </a:t>
            </a:r>
            <a:r>
              <a:rPr lang="it-IT" b="1" dirty="0" err="1" smtClean="0">
                <a:solidFill>
                  <a:schemeClr val="accent2"/>
                </a:solidFill>
              </a:rPr>
              <a:t>dgr</a:t>
            </a:r>
            <a:r>
              <a:rPr lang="it-IT" b="1" dirty="0" smtClean="0">
                <a:solidFill>
                  <a:schemeClr val="accent2"/>
                </a:solidFill>
              </a:rPr>
              <a:t> 1690/2018)</a:t>
            </a:r>
          </a:p>
          <a:p>
            <a:endParaRPr lang="it-IT" sz="1200" b="1" dirty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3167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it-IT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SOGGETTO PROPONENTE: </a:t>
            </a:r>
            <a:r>
              <a:rPr lang="it-IT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SINGOLO O CAPOFILA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300" b="1" dirty="0" smtClean="0">
                <a:solidFill>
                  <a:schemeClr val="accent2"/>
                </a:solidFill>
              </a:rPr>
              <a:t>Il soggetto proponente può presentare domanda singolarmente o in qualità di capofila nell’ambito di un rapporto di partenariato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300" b="1" dirty="0" smtClean="0">
                <a:solidFill>
                  <a:schemeClr val="accent2"/>
                </a:solidFill>
              </a:rPr>
              <a:t>Il Capofila è unico beneficiario e referente dell’Amministrazione regionale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300" b="1" dirty="0" smtClean="0">
                <a:solidFill>
                  <a:schemeClr val="accent2"/>
                </a:solidFill>
              </a:rPr>
              <a:t>Il soggetto proponente può presentare un solo progetto su un uno degli Avvisi ordinari </a:t>
            </a:r>
            <a:r>
              <a:rPr lang="it-IT" sz="2300" b="1" dirty="0" smtClean="0">
                <a:solidFill>
                  <a:srgbClr val="FF0000"/>
                </a:solidFill>
              </a:rPr>
              <a:t>(a pena inammissibilità domande pervenute dopo la prima) </a:t>
            </a:r>
            <a:r>
              <a:rPr lang="it-IT" sz="2300" b="1" dirty="0" smtClean="0">
                <a:solidFill>
                  <a:schemeClr val="accent2"/>
                </a:solidFill>
              </a:rPr>
              <a:t>+ un ulteriore progetto su uno degli Avvisi tematici: </a:t>
            </a:r>
            <a:r>
              <a:rPr lang="it-IT" sz="2300" b="1" dirty="0" smtClean="0">
                <a:solidFill>
                  <a:srgbClr val="00B050"/>
                </a:solidFill>
              </a:rPr>
              <a:t>1+1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300" b="1" dirty="0" smtClean="0">
                <a:solidFill>
                  <a:schemeClr val="accent2"/>
                </a:solidFill>
              </a:rPr>
              <a:t>Può fare anche il partner un’unica volta su un altro progetto sugli Avvisi ordinari, </a:t>
            </a:r>
            <a:r>
              <a:rPr lang="it-IT" sz="2300" b="1" dirty="0" smtClean="0">
                <a:solidFill>
                  <a:srgbClr val="FF0000"/>
                </a:solidFill>
              </a:rPr>
              <a:t>a pena di esclusione dalla partnership di tutti i progetti </a:t>
            </a:r>
            <a:r>
              <a:rPr lang="it-IT" sz="2300" b="1" dirty="0" smtClean="0">
                <a:solidFill>
                  <a:srgbClr val="00B050"/>
                </a:solidFill>
              </a:rPr>
              <a:t>(tale limitazione non opera in relazione agli Avvisi tematici)</a:t>
            </a:r>
          </a:p>
          <a:p>
            <a:pPr marL="0" indent="0">
              <a:buNone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4285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it-IT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PARTNER: NATURA SOGGETTI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accent2"/>
                </a:solidFill>
              </a:rPr>
              <a:t>Enti </a:t>
            </a:r>
            <a:r>
              <a:rPr lang="it-IT" sz="2400" b="1" dirty="0">
                <a:solidFill>
                  <a:schemeClr val="accent2"/>
                </a:solidFill>
              </a:rPr>
              <a:t>pubblici </a:t>
            </a:r>
            <a:endParaRPr lang="it-IT" sz="2400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accent2"/>
                </a:solidFill>
              </a:rPr>
              <a:t>Soggetti </a:t>
            </a:r>
            <a:r>
              <a:rPr lang="it-IT" sz="2400" b="1" dirty="0">
                <a:solidFill>
                  <a:schemeClr val="accent2"/>
                </a:solidFill>
              </a:rPr>
              <a:t>di diritto privato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it-IT" b="1" dirty="0"/>
              <a:t>senza finalità di lucro  o con obbligo statutario di reinvestire gli utili e gli avanzi di gestione  nello svolgimento delle attività previste nell’oggetto sociale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it-IT" b="1" dirty="0"/>
              <a:t>con statuto inerente esclusivamente o prevalentemente le attività culturali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2"/>
                </a:solidFill>
              </a:rPr>
              <a:t>Cooperative: </a:t>
            </a:r>
            <a:r>
              <a:rPr lang="it-IT" sz="2400" b="1" dirty="0"/>
              <a:t>con statuto inerente esclusivamente o prevalentemente le attività culturali</a:t>
            </a:r>
          </a:p>
          <a:p>
            <a:pPr marL="0" indent="0">
              <a:buNone/>
            </a:pPr>
            <a:r>
              <a:rPr lang="it-IT" sz="2000" b="1" dirty="0" smtClean="0">
                <a:solidFill>
                  <a:srgbClr val="00B050"/>
                </a:solidFill>
                <a:cs typeface="Times New Roman" pitchFamily="18" charset="0"/>
              </a:rPr>
              <a:t>► </a:t>
            </a:r>
            <a:r>
              <a:rPr lang="it-IT" sz="2000" b="1" cap="all" dirty="0">
                <a:solidFill>
                  <a:srgbClr val="00B050"/>
                </a:solidFill>
              </a:rPr>
              <a:t>E’ previsto un numero massimo di 10 partner per progetto </a:t>
            </a:r>
          </a:p>
          <a:p>
            <a:pPr marL="0" indent="0">
              <a:buNone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389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it-IT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PARTNER: </a:t>
            </a:r>
            <a:r>
              <a:rPr lang="it-IT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AVVISI ORDINARI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b="1" dirty="0" smtClean="0">
                <a:solidFill>
                  <a:srgbClr val="FF0000"/>
                </a:solidFill>
              </a:rPr>
              <a:t>Regola </a:t>
            </a:r>
            <a:r>
              <a:rPr lang="it-IT" b="1" dirty="0">
                <a:solidFill>
                  <a:srgbClr val="FF0000"/>
                </a:solidFill>
              </a:rPr>
              <a:t>generale: </a:t>
            </a:r>
            <a:r>
              <a:rPr lang="it-IT" b="1" dirty="0">
                <a:solidFill>
                  <a:schemeClr val="accent2"/>
                </a:solidFill>
              </a:rPr>
              <a:t>i partner possono partecipare ad un solo progetto su </a:t>
            </a:r>
            <a:r>
              <a:rPr lang="it-IT" b="1" dirty="0" smtClean="0">
                <a:solidFill>
                  <a:schemeClr val="accent2"/>
                </a:solidFill>
              </a:rPr>
              <a:t>uno dei 9 Avvisi ordinari, a </a:t>
            </a:r>
            <a:r>
              <a:rPr lang="it-IT" b="1" dirty="0">
                <a:solidFill>
                  <a:schemeClr val="accent2"/>
                </a:solidFill>
              </a:rPr>
              <a:t>pena di esclusione dal ruolo di partner da tutti gli </a:t>
            </a:r>
            <a:r>
              <a:rPr lang="it-IT" b="1" dirty="0" smtClean="0">
                <a:solidFill>
                  <a:schemeClr val="accent2"/>
                </a:solidFill>
              </a:rPr>
              <a:t>Avvisi. (</a:t>
            </a:r>
            <a:r>
              <a:rPr lang="it-IT" sz="2400" b="1" dirty="0" smtClean="0">
                <a:solidFill>
                  <a:srgbClr val="00B050"/>
                </a:solidFill>
              </a:rPr>
              <a:t>Tale limitazione non opera nei confronti degli Avvisi tematici).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it-IT" sz="2400" b="1" dirty="0">
              <a:solidFill>
                <a:srgbClr val="00B05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b="1" dirty="0" smtClean="0">
                <a:solidFill>
                  <a:srgbClr val="FF0000"/>
                </a:solidFill>
              </a:rPr>
              <a:t>Eccezione</a:t>
            </a:r>
            <a:r>
              <a:rPr lang="it-IT" b="1" dirty="0">
                <a:solidFill>
                  <a:srgbClr val="FF0000"/>
                </a:solidFill>
              </a:rPr>
              <a:t>: </a:t>
            </a:r>
            <a:endParaRPr lang="it-IT" b="1" dirty="0" smtClean="0">
              <a:solidFill>
                <a:srgbClr val="FF0000"/>
              </a:solidFill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it-IT" b="1" dirty="0" smtClean="0">
                <a:solidFill>
                  <a:schemeClr val="accent2"/>
                </a:solidFill>
              </a:rPr>
              <a:t>gli Enti </a:t>
            </a:r>
            <a:r>
              <a:rPr lang="it-IT" b="1" dirty="0">
                <a:solidFill>
                  <a:schemeClr val="accent2"/>
                </a:solidFill>
              </a:rPr>
              <a:t>pubblici territoriali possono partecipare </a:t>
            </a:r>
            <a:r>
              <a:rPr lang="it-IT" b="1" dirty="0" smtClean="0">
                <a:solidFill>
                  <a:schemeClr val="accent2"/>
                </a:solidFill>
              </a:rPr>
              <a:t>a più progetti, </a:t>
            </a:r>
            <a:r>
              <a:rPr lang="it-IT" b="1" dirty="0" err="1" smtClean="0">
                <a:solidFill>
                  <a:schemeClr val="accent2"/>
                </a:solidFill>
              </a:rPr>
              <a:t>purchè</a:t>
            </a:r>
            <a:r>
              <a:rPr lang="it-IT" b="1" dirty="0" smtClean="0">
                <a:solidFill>
                  <a:schemeClr val="accent2"/>
                </a:solidFill>
              </a:rPr>
              <a:t> non sul medesimo Avviso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it-IT" b="1" dirty="0" smtClean="0">
                <a:solidFill>
                  <a:schemeClr val="accent2"/>
                </a:solidFill>
              </a:rPr>
              <a:t>L’Ente pubblico territoriale capofila può concedere la partnership sia su un diverso progetto che concorre allo stesso Avviso nel quale partecipa come Capofila, sia una volta su ciascuno dei 9 Avvisi. </a:t>
            </a:r>
            <a:endParaRPr lang="it-IT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it-IT" sz="3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73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endParaRPr lang="it-IT" sz="1200" b="1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it-IT" sz="4800" b="1" dirty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it-IT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PARTNER: </a:t>
            </a:r>
            <a:r>
              <a:rPr lang="it-IT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AVVISI TEMATICI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sz="4800" b="1" dirty="0" smtClean="0">
                <a:solidFill>
                  <a:srgbClr val="FF0000"/>
                </a:solidFill>
              </a:rPr>
              <a:t>Regola generale: </a:t>
            </a:r>
            <a:r>
              <a:rPr lang="it-IT" sz="4800" b="1" dirty="0" smtClean="0">
                <a:solidFill>
                  <a:schemeClr val="accent2"/>
                </a:solidFill>
              </a:rPr>
              <a:t>partenariato libero</a:t>
            </a:r>
            <a:endParaRPr lang="it-IT" sz="48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2410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24744"/>
            <a:ext cx="8928992" cy="4896544"/>
          </a:xfrm>
        </p:spPr>
        <p:txBody>
          <a:bodyPr/>
          <a:lstStyle/>
          <a:p>
            <a:pPr marL="0" indent="0" algn="ctr">
              <a:buNone/>
            </a:pPr>
            <a:r>
              <a:rPr lang="it-IT" sz="3200" b="1" cap="all" dirty="0">
                <a:solidFill>
                  <a:srgbClr val="3333CC"/>
                </a:solidFill>
              </a:rPr>
              <a:t>TERMINI E MODALITA’ PRESENTAZIONE DOMANDA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accent2"/>
                </a:solidFill>
              </a:rPr>
              <a:t>Termini: </a:t>
            </a:r>
            <a:r>
              <a:rPr lang="it-IT" sz="1800" b="1" dirty="0">
                <a:solidFill>
                  <a:srgbClr val="FF0000"/>
                </a:solidFill>
              </a:rPr>
              <a:t>dalle ore 8:00:00 del 15 novembre 2018 ed entro le ore 16:00:00. del 11 dicembre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accent2"/>
                </a:solidFill>
              </a:rPr>
              <a:t>Modalità: </a:t>
            </a:r>
            <a:r>
              <a:rPr lang="it-IT" sz="1800" b="1" dirty="0"/>
              <a:t>piattaforma web per la presentazione delle domande on line (accessibile dal sito www.regione.fvg.it)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accent2"/>
                </a:solidFill>
              </a:rPr>
              <a:t>Contenuto: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b="1" dirty="0"/>
              <a:t>Domanda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b="1" dirty="0"/>
              <a:t>Descrizione progetto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b="1" dirty="0"/>
              <a:t>Dichiarazioni ex </a:t>
            </a:r>
            <a:r>
              <a:rPr lang="it-IT" sz="1800" b="1" dirty="0" err="1"/>
              <a:t>dpr</a:t>
            </a:r>
            <a:r>
              <a:rPr lang="it-IT" sz="1800" b="1" dirty="0"/>
              <a:t> 445/2000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b="1" dirty="0"/>
              <a:t>Ulteriori dichiarazioni e impegni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b="1" dirty="0"/>
              <a:t>Eventuale/i scheda/e partner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b="1" dirty="0"/>
              <a:t>Curriculum vitae responsabile culturale/direttore artistico del progetto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b="1" dirty="0"/>
              <a:t>Documento di identità del legale rappresentante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it-IT" sz="3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6868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>
              <a:buNone/>
            </a:pPr>
            <a:r>
              <a:rPr lang="it-IT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ISTRUTTORIA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u="sng" dirty="0" smtClean="0">
                <a:solidFill>
                  <a:srgbClr val="3333CC"/>
                </a:solidFill>
              </a:rPr>
              <a:t>Graduatoria</a:t>
            </a:r>
            <a:r>
              <a:rPr lang="it-IT" sz="2000" b="1" dirty="0">
                <a:solidFill>
                  <a:srgbClr val="3333CC"/>
                </a:solidFill>
              </a:rPr>
              <a:t>: </a:t>
            </a:r>
            <a:r>
              <a:rPr lang="it-IT" sz="2000" dirty="0"/>
              <a:t>decreto del Direttore centrale entro </a:t>
            </a:r>
            <a:r>
              <a:rPr lang="it-IT" sz="2000" dirty="0">
                <a:solidFill>
                  <a:srgbClr val="FF0000"/>
                </a:solidFill>
              </a:rPr>
              <a:t>90 giorni </a:t>
            </a:r>
            <a:r>
              <a:rPr lang="it-IT" sz="2000" dirty="0"/>
              <a:t>dal termine di presentazione delle domande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3333CC"/>
                </a:solidFill>
              </a:rPr>
              <a:t>Concessione</a:t>
            </a:r>
            <a:r>
              <a:rPr lang="it-IT" sz="2000" b="1" dirty="0"/>
              <a:t>: </a:t>
            </a:r>
            <a:r>
              <a:rPr lang="it-IT" sz="2000" dirty="0"/>
              <a:t>decreto del Direttore del Servizio entro </a:t>
            </a:r>
            <a:r>
              <a:rPr lang="it-IT" sz="2000" dirty="0">
                <a:solidFill>
                  <a:srgbClr val="FF0000"/>
                </a:solidFill>
              </a:rPr>
              <a:t>90 giorni </a:t>
            </a:r>
            <a:r>
              <a:rPr lang="it-IT" sz="2000" dirty="0"/>
              <a:t>dalla pubblicazione della graduatoria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3333CC"/>
                </a:solidFill>
              </a:rPr>
              <a:t>Erogazione anticipata</a:t>
            </a:r>
            <a:r>
              <a:rPr lang="it-IT" sz="2000" b="1" dirty="0">
                <a:solidFill>
                  <a:srgbClr val="3333CC"/>
                </a:solidFill>
              </a:rPr>
              <a:t>  </a:t>
            </a:r>
            <a:r>
              <a:rPr lang="it-IT" sz="2000" dirty="0"/>
              <a:t>(100% dell’incentivo): contestuale a concessione (se richiesta all’atto di presentazione della domanda</a:t>
            </a:r>
            <a:r>
              <a:rPr lang="it-IT" sz="2000" dirty="0">
                <a:solidFill>
                  <a:srgbClr val="3333CC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3333CC"/>
                </a:solidFill>
              </a:rPr>
              <a:t>Rendicontazione: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CC"/>
                </a:solidFill>
              </a:rPr>
              <a:t>termine presentazione rendiconto: </a:t>
            </a:r>
            <a:r>
              <a:rPr lang="it-IT" sz="2000" dirty="0" smtClean="0">
                <a:solidFill>
                  <a:srgbClr val="FF0000"/>
                </a:solidFill>
              </a:rPr>
              <a:t>31 marzo 2020</a:t>
            </a:r>
            <a:endParaRPr lang="it-IT" sz="20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CC"/>
                </a:solidFill>
              </a:rPr>
              <a:t>approvazione rendiconto: </a:t>
            </a:r>
            <a:r>
              <a:rPr lang="it-IT" sz="2000" dirty="0"/>
              <a:t>entro </a:t>
            </a:r>
            <a:r>
              <a:rPr lang="it-IT" sz="2000" dirty="0">
                <a:solidFill>
                  <a:srgbClr val="FF0000"/>
                </a:solidFill>
              </a:rPr>
              <a:t>120 giorni </a:t>
            </a:r>
            <a:r>
              <a:rPr lang="it-IT" sz="2000" dirty="0"/>
              <a:t>dalla presentazione del </a:t>
            </a:r>
            <a:r>
              <a:rPr lang="it-IT" sz="2000" dirty="0" smtClean="0"/>
              <a:t>rendiconto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b="1" u="sng" dirty="0" smtClean="0">
                <a:solidFill>
                  <a:srgbClr val="3333CC"/>
                </a:solidFill>
              </a:rPr>
              <a:t>Erogazione</a:t>
            </a:r>
            <a:r>
              <a:rPr lang="it-IT" sz="2000" b="1" dirty="0"/>
              <a:t>: </a:t>
            </a:r>
            <a:r>
              <a:rPr lang="it-IT" sz="2000" dirty="0"/>
              <a:t>entro </a:t>
            </a:r>
            <a:r>
              <a:rPr lang="it-IT" sz="2000" dirty="0">
                <a:solidFill>
                  <a:srgbClr val="FF0000"/>
                </a:solidFill>
              </a:rPr>
              <a:t>60 giorni </a:t>
            </a:r>
            <a:r>
              <a:rPr lang="it-IT" sz="2000" dirty="0"/>
              <a:t>dall’approvazione del rendiconto (in assenza di erogazione anticipata)</a:t>
            </a:r>
            <a:endParaRPr lang="it-IT" sz="2000" b="1" dirty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it-IT" sz="3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198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712968" cy="5688631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it-IT" sz="3600" b="1" cap="all" dirty="0" smtClean="0">
                <a:solidFill>
                  <a:srgbClr val="3333CC"/>
                </a:solidFill>
                <a:ea typeface="+mj-ea"/>
                <a:cs typeface="+mj-cs"/>
              </a:rPr>
              <a:t>CRITERI di valutazione</a:t>
            </a: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1200" b="1" cap="all" dirty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it-IT" sz="2000" b="1" cap="all" dirty="0" smtClean="0">
                <a:solidFill>
                  <a:srgbClr val="3333CC"/>
                </a:solidFill>
                <a:ea typeface="+mj-ea"/>
                <a:cs typeface="+mj-cs"/>
              </a:rPr>
              <a:t>Qualitativi oggettivi (30/40 punti)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it-IT" sz="2000" b="1" cap="all" dirty="0">
              <a:solidFill>
                <a:srgbClr val="3333CC"/>
              </a:solidFill>
              <a:ea typeface="+mj-ea"/>
              <a:cs typeface="+mj-cs"/>
            </a:endParaRPr>
          </a:p>
          <a:p>
            <a:pPr algn="just" defTabSz="57600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La storicità (durata della gestione di teatro/auditorium, numero spettacoli/concerti/edizioni pregressi) </a:t>
            </a:r>
          </a:p>
          <a:p>
            <a:pPr algn="just" defTabSz="57600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Capacità di attrarre finanziamenti</a:t>
            </a:r>
          </a:p>
          <a:p>
            <a:pPr algn="just" defTabSz="57600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L’apporto </a:t>
            </a:r>
            <a:r>
              <a:rPr lang="it-IT" sz="2000" b="1" dirty="0">
                <a:solidFill>
                  <a:srgbClr val="3333CC"/>
                </a:solidFill>
                <a:ea typeface="+mj-ea"/>
                <a:cs typeface="+mj-cs"/>
              </a:rPr>
              <a:t>d</a:t>
            </a: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i fondi al progetto/contributo richiesto</a:t>
            </a:r>
          </a:p>
          <a:p>
            <a:pPr algn="just" defTabSz="57600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Estensione territoriale </a:t>
            </a:r>
          </a:p>
          <a:p>
            <a:pPr algn="just" defTabSz="57600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Carattere internazionale (</a:t>
            </a:r>
            <a:r>
              <a:rPr lang="it-IT" sz="1600" b="1" dirty="0" smtClean="0">
                <a:solidFill>
                  <a:srgbClr val="3333CC"/>
                </a:solidFill>
                <a:ea typeface="+mj-ea"/>
                <a:cs typeface="+mj-cs"/>
              </a:rPr>
              <a:t>festival cinematografici</a:t>
            </a: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) </a:t>
            </a:r>
          </a:p>
          <a:p>
            <a:pPr algn="just" defTabSz="57600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Articolazione in settori (</a:t>
            </a:r>
            <a:r>
              <a:rPr lang="it-IT" sz="1600" b="1" dirty="0" smtClean="0">
                <a:solidFill>
                  <a:srgbClr val="3333CC"/>
                </a:solidFill>
                <a:ea typeface="+mj-ea"/>
                <a:cs typeface="+mj-cs"/>
              </a:rPr>
              <a:t>avvisi Leonardo e Aquileia</a:t>
            </a: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)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endParaRPr lang="it-IT" sz="14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it-IT" sz="16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6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8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2100" b="1" dirty="0">
              <a:solidFill>
                <a:srgbClr val="3333CC"/>
              </a:solidFill>
              <a:ea typeface="+mj-ea"/>
              <a:cs typeface="+mj-cs"/>
            </a:endParaRP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it-IT" sz="2600" b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100" kern="1200" dirty="0" smtClean="0">
              <a:solidFill>
                <a:srgbClr val="000000"/>
              </a:solidFill>
              <a:latin typeface="DecimaWE Rg" pitchFamily="2" charset="0"/>
            </a:endParaRPr>
          </a:p>
          <a:p>
            <a:pPr algn="just" eaLnBrk="1" hangingPunct="1">
              <a:defRPr/>
            </a:pPr>
            <a:endParaRPr lang="it-IT" sz="1400" b="1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2632"/>
            <a:ext cx="1703550" cy="8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9117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8280920" cy="5688631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it-IT" sz="3600" b="1" cap="all" dirty="0" smtClean="0">
                <a:solidFill>
                  <a:srgbClr val="3333CC"/>
                </a:solidFill>
                <a:ea typeface="+mj-ea"/>
                <a:cs typeface="+mj-cs"/>
              </a:rPr>
              <a:t>CRITERI di valutazione</a:t>
            </a: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1200" b="1" cap="all" dirty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it-IT" sz="2000" b="1" cap="all" dirty="0" smtClean="0">
                <a:solidFill>
                  <a:srgbClr val="3333CC"/>
                </a:solidFill>
                <a:ea typeface="+mj-ea"/>
                <a:cs typeface="+mj-cs"/>
              </a:rPr>
              <a:t>Qualitativi valutativi (60/70 punti)</a:t>
            </a: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Criterio «Leonardo» </a:t>
            </a:r>
            <a:r>
              <a:rPr lang="it-IT" sz="2000" dirty="0">
                <a:solidFill>
                  <a:srgbClr val="3333CC"/>
                </a:solidFill>
                <a:ea typeface="+mj-ea"/>
                <a:cs typeface="+mj-cs"/>
              </a:rPr>
              <a:t>(per gli avvisi non </a:t>
            </a:r>
            <a:r>
              <a:rPr lang="it-IT" sz="2000" dirty="0" smtClean="0">
                <a:solidFill>
                  <a:srgbClr val="3333CC"/>
                </a:solidFill>
                <a:ea typeface="+mj-ea"/>
                <a:cs typeface="+mj-cs"/>
              </a:rPr>
              <a:t>tematici)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Curriculum direttore artistico/responsabile culturale/comitato direzione artistica</a:t>
            </a:r>
          </a:p>
          <a:p>
            <a:pPr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Qualità artistica/innovatività e originalità/impatto culturale delle attività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Partenariato 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</a:rPr>
              <a:t>Piano </a:t>
            </a:r>
            <a:r>
              <a:rPr lang="it-IT" sz="2000" b="1" dirty="0">
                <a:solidFill>
                  <a:srgbClr val="3333CC"/>
                </a:solidFill>
              </a:rPr>
              <a:t>di </a:t>
            </a:r>
            <a:r>
              <a:rPr lang="it-IT" sz="2000" b="1" dirty="0" smtClean="0">
                <a:solidFill>
                  <a:srgbClr val="3333CC"/>
                </a:solidFill>
              </a:rPr>
              <a:t>comunicazione/didattica</a:t>
            </a:r>
            <a:endParaRPr lang="it-IT" sz="2000" b="1" dirty="0">
              <a:solidFill>
                <a:srgbClr val="3333CC"/>
              </a:solidFill>
              <a:ea typeface="+mj-ea"/>
              <a:cs typeface="+mj-cs"/>
            </a:endParaRP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endParaRPr lang="it-IT" sz="2000" b="1" dirty="0">
              <a:solidFill>
                <a:srgbClr val="3333CC"/>
              </a:solidFill>
            </a:endParaRPr>
          </a:p>
          <a:p>
            <a:pPr defTabSz="576000" eaLnBrk="1" hangingPunct="1">
              <a:spcBef>
                <a:spcPct val="0"/>
              </a:spcBef>
              <a:buClrTx/>
              <a:buFontTx/>
              <a:buChar char="-"/>
            </a:pPr>
            <a:endParaRPr lang="it-IT" sz="800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6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8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2100" b="1" dirty="0">
              <a:solidFill>
                <a:srgbClr val="3333CC"/>
              </a:solidFill>
              <a:ea typeface="+mj-ea"/>
              <a:cs typeface="+mj-cs"/>
            </a:endParaRP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it-IT" sz="2600" b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100" kern="1200" dirty="0" smtClean="0">
              <a:solidFill>
                <a:srgbClr val="000000"/>
              </a:solidFill>
              <a:latin typeface="DecimaWE Rg" pitchFamily="2" charset="0"/>
            </a:endParaRPr>
          </a:p>
          <a:p>
            <a:pPr algn="just" eaLnBrk="1" hangingPunct="1">
              <a:defRPr/>
            </a:pPr>
            <a:endParaRPr lang="it-IT" sz="1400" b="1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624"/>
            <a:ext cx="18288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1555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188640"/>
            <a:ext cx="3597722" cy="504056"/>
          </a:xfrm>
        </p:spPr>
        <p:txBody>
          <a:bodyPr/>
          <a:lstStyle/>
          <a:p>
            <a:pPr algn="ctr" eaLnBrk="1" hangingPunct="1"/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3"/>
            <a:ext cx="8280920" cy="5112568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it-IT" sz="3600" b="1" cap="all" dirty="0" smtClean="0">
                <a:solidFill>
                  <a:srgbClr val="3333CC"/>
                </a:solidFill>
                <a:ea typeface="+mj-ea"/>
                <a:cs typeface="+mj-cs"/>
              </a:rPr>
              <a:t>CRITERI di valutazione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it-IT" sz="1200" b="1" cap="all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it-IT" sz="2000" b="1" cap="all" dirty="0" smtClean="0">
                <a:solidFill>
                  <a:srgbClr val="3333CC"/>
                </a:solidFill>
                <a:ea typeface="+mj-ea"/>
                <a:cs typeface="+mj-cs"/>
              </a:rPr>
              <a:t>Qualitativi valutativi (60/70 punti)</a:t>
            </a:r>
          </a:p>
          <a:p>
            <a:pPr marL="0" indent="0" algn="just" defTabSz="576000" eaLnBrk="1" hangingPunct="1">
              <a:spcBef>
                <a:spcPct val="0"/>
              </a:spcBef>
              <a:buClrTx/>
              <a:buNone/>
            </a:pPr>
            <a:endParaRPr lang="it-IT" sz="1200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indent="0" algn="just" defTabSz="576000" eaLnBrk="1" hangingPunct="1">
              <a:spcBef>
                <a:spcPct val="0"/>
              </a:spcBef>
              <a:buClrTx/>
              <a:buNone/>
            </a:pPr>
            <a:r>
              <a:rPr lang="it-IT" sz="2000" dirty="0" smtClean="0">
                <a:solidFill>
                  <a:srgbClr val="3333CC"/>
                </a:solidFill>
                <a:ea typeface="+mj-ea"/>
                <a:cs typeface="+mj-cs"/>
              </a:rPr>
              <a:t>E in </a:t>
            </a:r>
            <a:r>
              <a:rPr lang="it-IT" sz="2000" dirty="0">
                <a:solidFill>
                  <a:srgbClr val="3333CC"/>
                </a:solidFill>
                <a:ea typeface="+mj-ea"/>
                <a:cs typeface="+mj-cs"/>
              </a:rPr>
              <a:t>relazione </a:t>
            </a:r>
            <a:r>
              <a:rPr lang="it-IT" sz="2000" dirty="0" smtClean="0">
                <a:solidFill>
                  <a:srgbClr val="3333CC"/>
                </a:solidFill>
                <a:ea typeface="+mj-ea"/>
                <a:cs typeface="+mj-cs"/>
              </a:rPr>
              <a:t>all’iniziativa </a:t>
            </a:r>
            <a:r>
              <a:rPr lang="it-IT" sz="2000" dirty="0">
                <a:solidFill>
                  <a:srgbClr val="3333CC"/>
                </a:solidFill>
                <a:ea typeface="+mj-ea"/>
                <a:cs typeface="+mj-cs"/>
              </a:rPr>
              <a:t>incentivata su ciascun </a:t>
            </a:r>
            <a:r>
              <a:rPr lang="it-IT" sz="2000" dirty="0" smtClean="0">
                <a:solidFill>
                  <a:srgbClr val="3333CC"/>
                </a:solidFill>
                <a:ea typeface="+mj-ea"/>
                <a:cs typeface="+mj-cs"/>
              </a:rPr>
              <a:t>avviso: </a:t>
            </a:r>
            <a:endParaRPr lang="it-IT" sz="2000" b="1" dirty="0">
              <a:solidFill>
                <a:srgbClr val="3333CC"/>
              </a:solidFill>
              <a:ea typeface="+mj-ea"/>
              <a:cs typeface="+mj-cs"/>
            </a:endParaRPr>
          </a:p>
          <a:p>
            <a:pPr marL="0" indent="0" algn="just" defTabSz="576000" eaLnBrk="1" hangingPunct="1">
              <a:spcBef>
                <a:spcPct val="0"/>
              </a:spcBef>
              <a:buClrTx/>
              <a:buNone/>
            </a:pPr>
            <a:endParaRPr lang="it-IT" sz="12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1800" b="1" dirty="0" smtClean="0">
                <a:solidFill>
                  <a:srgbClr val="3333CC"/>
                </a:solidFill>
                <a:ea typeface="+mj-ea"/>
                <a:cs typeface="+mj-cs"/>
              </a:rPr>
              <a:t>Ampiezza programmazione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1800" b="1" dirty="0" smtClean="0">
                <a:solidFill>
                  <a:srgbClr val="3333CC"/>
                </a:solidFill>
                <a:ea typeface="+mj-ea"/>
                <a:cs typeface="+mj-cs"/>
              </a:rPr>
              <a:t>Valenza internazionale 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1800" b="1" dirty="0" smtClean="0">
                <a:solidFill>
                  <a:srgbClr val="3333CC"/>
                </a:solidFill>
                <a:ea typeface="+mj-ea"/>
                <a:cs typeface="+mj-cs"/>
              </a:rPr>
              <a:t>Capacità </a:t>
            </a:r>
            <a:r>
              <a:rPr lang="it-IT" sz="1800" b="1" dirty="0">
                <a:solidFill>
                  <a:srgbClr val="3333CC"/>
                </a:solidFill>
                <a:ea typeface="+mj-ea"/>
                <a:cs typeface="+mj-cs"/>
              </a:rPr>
              <a:t>di creazione </a:t>
            </a:r>
            <a:r>
              <a:rPr lang="it-IT" sz="1800" b="1" dirty="0" smtClean="0">
                <a:solidFill>
                  <a:srgbClr val="3333CC"/>
                </a:solidFill>
                <a:ea typeface="+mj-ea"/>
                <a:cs typeface="+mj-cs"/>
              </a:rPr>
              <a:t>indotto</a:t>
            </a:r>
            <a:endParaRPr lang="it-IT" sz="1800" b="1" dirty="0">
              <a:solidFill>
                <a:srgbClr val="3333CC"/>
              </a:solidFill>
              <a:ea typeface="+mj-ea"/>
              <a:cs typeface="+mj-cs"/>
            </a:endParaRP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1800" b="1" dirty="0" smtClean="0">
                <a:solidFill>
                  <a:srgbClr val="3333CC"/>
                </a:solidFill>
                <a:ea typeface="+mj-ea"/>
                <a:cs typeface="+mj-cs"/>
              </a:rPr>
              <a:t>Valorizzazione lingue minoritarie o</a:t>
            </a:r>
            <a:r>
              <a:rPr lang="it-IT" sz="1800" b="1" dirty="0">
                <a:solidFill>
                  <a:srgbClr val="3333CC"/>
                </a:solidFill>
                <a:ea typeface="+mj-ea"/>
                <a:cs typeface="+mj-cs"/>
              </a:rPr>
              <a:t>, in armonia con l'attuale programmazione di studi delle scuole superiori di primo e secondo grado, </a:t>
            </a:r>
            <a:r>
              <a:rPr lang="it-IT" sz="1800" b="1" dirty="0" smtClean="0">
                <a:solidFill>
                  <a:srgbClr val="3333CC"/>
                </a:solidFill>
                <a:ea typeface="+mj-ea"/>
                <a:cs typeface="+mj-cs"/>
              </a:rPr>
              <a:t>francese</a:t>
            </a:r>
            <a:r>
              <a:rPr lang="it-IT" sz="1800" b="1" dirty="0">
                <a:solidFill>
                  <a:srgbClr val="3333CC"/>
                </a:solidFill>
                <a:ea typeface="+mj-ea"/>
                <a:cs typeface="+mj-cs"/>
              </a:rPr>
              <a:t>, inglese o </a:t>
            </a:r>
            <a:r>
              <a:rPr lang="it-IT" sz="1800" b="1" dirty="0" smtClean="0">
                <a:solidFill>
                  <a:srgbClr val="3333CC"/>
                </a:solidFill>
                <a:ea typeface="+mj-ea"/>
                <a:cs typeface="+mj-cs"/>
              </a:rPr>
              <a:t>spagnolo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1800" b="1" dirty="0" smtClean="0">
                <a:solidFill>
                  <a:srgbClr val="3333CC"/>
                </a:solidFill>
                <a:ea typeface="+mj-ea"/>
                <a:cs typeface="+mj-cs"/>
              </a:rPr>
              <a:t>Produzione di spettacoli di ricerca o di figura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1800" b="1" dirty="0">
                <a:solidFill>
                  <a:srgbClr val="3333CC"/>
                </a:solidFill>
                <a:ea typeface="+mj-ea"/>
                <a:cs typeface="+mj-cs"/>
              </a:rPr>
              <a:t>Output di progetto (pubblicazioni, audiovisivi, pagine web….)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1800" b="1" dirty="0">
                <a:solidFill>
                  <a:srgbClr val="3333CC"/>
                </a:solidFill>
                <a:ea typeface="+mj-ea"/>
                <a:cs typeface="+mj-cs"/>
              </a:rPr>
              <a:t>Valenza didattica del  progetto in relazione al coinvolgimento di scuole, università o altri enti di formazione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1800" b="1" dirty="0">
                <a:solidFill>
                  <a:srgbClr val="3333CC"/>
                </a:solidFill>
                <a:ea typeface="+mj-ea"/>
                <a:cs typeface="+mj-cs"/>
              </a:rPr>
              <a:t>Capacità del progetto di valorizzare la presenza romana  nel territorio regionale (Aquileia)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endParaRPr lang="it-IT" sz="20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defTabSz="576000" eaLnBrk="1" hangingPunct="1">
              <a:spcBef>
                <a:spcPct val="0"/>
              </a:spcBef>
              <a:buClrTx/>
              <a:buNone/>
            </a:pPr>
            <a:endParaRPr lang="it-IT" sz="2000" b="1" cap="all" dirty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it-IT" sz="16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6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8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2100" b="1" dirty="0">
              <a:solidFill>
                <a:srgbClr val="3333CC"/>
              </a:solidFill>
              <a:ea typeface="+mj-ea"/>
              <a:cs typeface="+mj-cs"/>
            </a:endParaRP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it-IT" sz="2600" b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100" kern="1200" dirty="0" smtClean="0">
              <a:solidFill>
                <a:srgbClr val="000000"/>
              </a:solidFill>
              <a:latin typeface="DecimaWE Rg" pitchFamily="2" charset="0"/>
            </a:endParaRPr>
          </a:p>
          <a:p>
            <a:pPr algn="just" eaLnBrk="1" hangingPunct="1">
              <a:defRPr/>
            </a:pPr>
            <a:endParaRPr lang="it-IT" sz="1400" b="1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8288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9923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80728"/>
            <a:ext cx="8928992" cy="504056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INQUADRAMENTO NORMATIVO</a:t>
            </a:r>
          </a:p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chemeClr val="accent2"/>
                </a:solidFill>
              </a:rPr>
              <a:t>  </a:t>
            </a:r>
            <a:r>
              <a:rPr lang="it-IT" sz="2400" b="1" dirty="0" smtClean="0">
                <a:solidFill>
                  <a:schemeClr val="accent2"/>
                </a:solidFill>
              </a:rPr>
              <a:t>(con riferimento a ripartizione materie)</a:t>
            </a:r>
          </a:p>
          <a:p>
            <a:pPr algn="just" eaLnBrk="1" hangingPunct="1"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Legge </a:t>
            </a:r>
            <a:r>
              <a:rPr lang="it-IT" sz="2000" b="1" dirty="0">
                <a:solidFill>
                  <a:schemeClr val="accent2"/>
                </a:solidFill>
              </a:rPr>
              <a:t>regionale 16/2014 </a:t>
            </a:r>
            <a:r>
              <a:rPr lang="it-IT" sz="2000" b="1" dirty="0"/>
              <a:t>(Norme regionali in materia di attività culturali</a:t>
            </a:r>
            <a:r>
              <a:rPr lang="it-IT" sz="2000" b="1" dirty="0" smtClean="0"/>
              <a:t>): legge di settore</a:t>
            </a:r>
          </a:p>
          <a:p>
            <a:pPr algn="just" eaLnBrk="1" hangingPunct="1"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Decreto del Presidente della Regione 33/2015 </a:t>
            </a:r>
            <a:r>
              <a:rPr lang="it-IT" sz="2000" b="1" dirty="0" smtClean="0"/>
              <a:t>(regolamento attuativo </a:t>
            </a:r>
            <a:r>
              <a:rPr lang="it-IT" sz="2000" b="1" dirty="0" err="1" smtClean="0"/>
              <a:t>l.r</a:t>
            </a:r>
            <a:r>
              <a:rPr lang="it-IT" sz="2000" b="1" dirty="0" smtClean="0"/>
              <a:t>. 16/2014): strumento giuridico individuato dalla legge regionale 16/2014 per definire:</a:t>
            </a:r>
          </a:p>
          <a:p>
            <a:pPr lvl="1" algn="just" eaLnBrk="1" hangingPunct="1">
              <a:defRPr/>
            </a:pPr>
            <a:r>
              <a:rPr lang="it-IT" sz="2000" b="1" dirty="0" smtClean="0"/>
              <a:t>Modalità </a:t>
            </a:r>
            <a:r>
              <a:rPr lang="it-IT" sz="2000" b="1" dirty="0"/>
              <a:t>selezione progetti: procedimento valutativo a bando (ai sensi dell’articolo 36, commi 1 e 3 della </a:t>
            </a:r>
            <a:r>
              <a:rPr lang="it-IT" sz="2000" b="1" dirty="0" err="1"/>
              <a:t>l.r</a:t>
            </a:r>
            <a:r>
              <a:rPr lang="it-IT" sz="2000" b="1" dirty="0"/>
              <a:t>. 7/2000)</a:t>
            </a:r>
          </a:p>
          <a:p>
            <a:pPr lvl="1" algn="just" eaLnBrk="1" hangingPunct="1">
              <a:defRPr/>
            </a:pPr>
            <a:r>
              <a:rPr lang="it-IT" sz="2000" b="1" dirty="0"/>
              <a:t>Spese ammissibili (e principi generali per ammissibilità spese)</a:t>
            </a:r>
          </a:p>
          <a:p>
            <a:pPr lvl="1" algn="just" eaLnBrk="1" hangingPunct="1">
              <a:defRPr/>
            </a:pPr>
            <a:r>
              <a:rPr lang="it-IT" sz="2000" b="1" dirty="0"/>
              <a:t>Spese non ammissibili</a:t>
            </a:r>
          </a:p>
          <a:p>
            <a:pPr lvl="1" algn="just" eaLnBrk="1" hangingPunct="1">
              <a:defRPr/>
            </a:pPr>
            <a:r>
              <a:rPr lang="it-IT" sz="2000" b="1" dirty="0"/>
              <a:t>Documentazione di spesa</a:t>
            </a:r>
          </a:p>
          <a:p>
            <a:pPr lvl="1" algn="just" eaLnBrk="1" hangingPunct="1">
              <a:defRPr/>
            </a:pPr>
            <a:r>
              <a:rPr lang="it-IT" sz="2000" b="1" dirty="0"/>
              <a:t>Termini del procedimento</a:t>
            </a:r>
          </a:p>
          <a:p>
            <a:pPr marL="457200" indent="-457200" eaLnBrk="1" hangingPunct="1">
              <a:buAutoNum type="arabicPeriod"/>
              <a:defRPr/>
            </a:pPr>
            <a:endParaRPr lang="it-IT" sz="2400" b="1" dirty="0" smtClean="0"/>
          </a:p>
          <a:p>
            <a:pPr marL="457200" indent="-457200" eaLnBrk="1" hangingPunct="1">
              <a:buAutoNum type="arabicPeriod"/>
              <a:defRPr/>
            </a:pPr>
            <a:endParaRPr lang="it-IT" sz="2400" b="1" dirty="0"/>
          </a:p>
          <a:p>
            <a:pPr marL="0" indent="0" algn="ctr" eaLnBrk="1" hangingPunct="1">
              <a:buNone/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793276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8527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sz="3200" dirty="0" smtClean="0">
                <a:solidFill>
                  <a:schemeClr val="accent2"/>
                </a:solidFill>
              </a:rPr>
              <a:t>IL CONTRIBUTO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856662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60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FABBISOGNO FINANZIAMENTO  </a:t>
            </a:r>
            <a:r>
              <a:rPr lang="it-IT" sz="2000" b="1" dirty="0" smtClean="0"/>
              <a:t>=  costi previsti– entrate complessive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2000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b="1" dirty="0" smtClean="0">
                <a:solidFill>
                  <a:srgbClr val="FF0000"/>
                </a:solidFill>
              </a:rPr>
              <a:t>L’importo della partecipazione finanziaria della Regione può arrivare fino al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b="1" dirty="0" smtClean="0">
                <a:solidFill>
                  <a:srgbClr val="FF0000"/>
                </a:solidFill>
              </a:rPr>
              <a:t>			</a:t>
            </a:r>
            <a:r>
              <a:rPr lang="it-IT" sz="2000" b="1" u="sng" dirty="0" smtClean="0">
                <a:solidFill>
                  <a:srgbClr val="FF0000"/>
                </a:solidFill>
              </a:rPr>
              <a:t>100% dei costi ammissibili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000" dirty="0" smtClean="0"/>
              <a:t>I </a:t>
            </a:r>
            <a:r>
              <a:rPr lang="it-IT" sz="2000" b="1" dirty="0" smtClean="0"/>
              <a:t>Costi previsti devono rientrare tra le spese ammissibili</a:t>
            </a:r>
            <a:r>
              <a:rPr lang="it-IT" sz="2000" dirty="0" smtClean="0"/>
              <a:t> (in sintesi: </a:t>
            </a:r>
            <a:r>
              <a:rPr lang="it-IT" sz="2000" i="1" dirty="0" smtClean="0"/>
              <a:t>spese di personale, produzione…</a:t>
            </a:r>
            <a:r>
              <a:rPr lang="it-IT" sz="2000" dirty="0" smtClean="0"/>
              <a:t>,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000" dirty="0" smtClean="0"/>
              <a:t>Per </a:t>
            </a:r>
            <a:r>
              <a:rPr lang="it-IT" sz="2000" b="1" dirty="0" smtClean="0"/>
              <a:t> Entrate </a:t>
            </a:r>
            <a:r>
              <a:rPr lang="it-IT" sz="2000" dirty="0" smtClean="0"/>
              <a:t>si intendono le fonti di finanziamento direttamente connesse con il progetto (ad es. le entrate generate dalla realizzazione del progetto,  i fondi propri del proponente e/o partner, le donazioni, le raccolte fondi e sponsorizzazioni, i contributi pubblici etc..)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600" i="1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it-IT" sz="2400" b="1" i="1" dirty="0" smtClean="0">
                <a:solidFill>
                  <a:srgbClr val="FF0000"/>
                </a:solidFill>
              </a:rPr>
              <a:t>E’ previsto un anticipo del 100%, su richiesta del beneficiario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600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600" b="1" dirty="0" smtClean="0">
              <a:solidFill>
                <a:srgbClr val="21449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6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632"/>
            <a:ext cx="1919574" cy="8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45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492430" cy="762000"/>
          </a:xfrm>
        </p:spPr>
        <p:txBody>
          <a:bodyPr/>
          <a:lstStyle/>
          <a:p>
            <a:pPr algn="ctr"/>
            <a:r>
              <a:rPr lang="it-IT" cap="all" dirty="0">
                <a:solidFill>
                  <a:srgbClr val="3333CC"/>
                </a:solidFill>
              </a:rPr>
              <a:t>SPESE AMMISSIBILI</a:t>
            </a:r>
            <a:br>
              <a:rPr lang="it-IT" cap="all" dirty="0">
                <a:solidFill>
                  <a:srgbClr val="3333CC"/>
                </a:solidFill>
              </a:rPr>
            </a:br>
            <a:r>
              <a:rPr lang="it-IT" cap="all" dirty="0">
                <a:solidFill>
                  <a:srgbClr val="3333CC"/>
                </a:solidFill>
              </a:rPr>
              <a:t>(Art. 7 del Regolamento):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1981200"/>
            <a:ext cx="8420422" cy="3505200"/>
          </a:xfrm>
        </p:spPr>
        <p:txBody>
          <a:bodyPr/>
          <a:lstStyle/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it-IT" sz="2600" b="1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it-IT" sz="2600" b="1" dirty="0" smtClean="0">
                <a:solidFill>
                  <a:srgbClr val="000000"/>
                </a:solidFill>
                <a:ea typeface="+mj-ea"/>
                <a:cs typeface="+mj-cs"/>
              </a:rPr>
              <a:t>Spese di personale</a:t>
            </a: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it-IT" sz="2600" b="1" dirty="0" smtClean="0">
                <a:solidFill>
                  <a:srgbClr val="000000"/>
                </a:solidFill>
                <a:ea typeface="+mj-ea"/>
                <a:cs typeface="+mj-cs"/>
              </a:rPr>
              <a:t>Spese </a:t>
            </a:r>
            <a:r>
              <a:rPr lang="it-IT" sz="2600" b="1" dirty="0">
                <a:solidFill>
                  <a:srgbClr val="000000"/>
                </a:solidFill>
                <a:ea typeface="+mj-ea"/>
                <a:cs typeface="+mj-cs"/>
              </a:rPr>
              <a:t>di produzione </a:t>
            </a:r>
            <a:endParaRPr lang="it-IT" sz="2600" b="1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it-IT" sz="2600" b="1" dirty="0" smtClean="0">
                <a:solidFill>
                  <a:srgbClr val="000000"/>
                </a:solidFill>
                <a:ea typeface="+mj-ea"/>
                <a:cs typeface="+mj-cs"/>
              </a:rPr>
              <a:t>Spese </a:t>
            </a:r>
            <a:r>
              <a:rPr lang="it-IT" sz="2600" b="1" dirty="0">
                <a:solidFill>
                  <a:srgbClr val="000000"/>
                </a:solidFill>
                <a:ea typeface="+mj-ea"/>
                <a:cs typeface="+mj-cs"/>
              </a:rPr>
              <a:t>di pubblicità e di promozione </a:t>
            </a:r>
            <a:endParaRPr lang="it-IT" sz="2600" b="1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it-IT" sz="2600" b="1" dirty="0" smtClean="0">
                <a:solidFill>
                  <a:srgbClr val="000000"/>
                </a:solidFill>
                <a:ea typeface="+mj-ea"/>
                <a:cs typeface="+mj-cs"/>
              </a:rPr>
              <a:t>Spese </a:t>
            </a:r>
            <a:r>
              <a:rPr lang="it-IT" sz="2600" b="1" dirty="0">
                <a:solidFill>
                  <a:srgbClr val="000000"/>
                </a:solidFill>
                <a:ea typeface="+mj-ea"/>
                <a:cs typeface="+mj-cs"/>
              </a:rPr>
              <a:t>per la gestione di spazi </a:t>
            </a: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000000"/>
                </a:solidFill>
                <a:ea typeface="+mj-ea"/>
                <a:cs typeface="+mj-cs"/>
              </a:rPr>
              <a:t>Spese generali di funzionamento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800" b="1" kern="1200" dirty="0" smtClean="0">
              <a:solidFill>
                <a:srgbClr val="00B050"/>
              </a:solidFill>
              <a:latin typeface="DecimaWE Rg" pitchFamily="2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800" b="1" kern="1200" dirty="0">
              <a:solidFill>
                <a:srgbClr val="00B050"/>
              </a:solidFill>
              <a:latin typeface="DecimaWE Rg" pitchFamily="2" charset="0"/>
              <a:cs typeface="Times New Roman" pitchFamily="18" charset="0"/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32632"/>
            <a:ext cx="1938279" cy="8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76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755576" y="836712"/>
            <a:ext cx="7704856" cy="5184576"/>
          </a:xfrm>
        </p:spPr>
        <p:txBody>
          <a:bodyPr/>
          <a:lstStyle/>
          <a:p>
            <a:pPr marL="0" lvl="0" indent="0" algn="ctr" eaLnBrk="1" hangingPunct="1">
              <a:buNone/>
              <a:defRPr/>
            </a:pPr>
            <a:r>
              <a:rPr lang="it-IT" sz="3600" b="1" cap="all" dirty="0">
                <a:solidFill>
                  <a:srgbClr val="3333CC"/>
                </a:solidFill>
              </a:rPr>
              <a:t>SPESE </a:t>
            </a:r>
            <a:r>
              <a:rPr lang="it-IT" sz="3600" b="1" cap="all" dirty="0" smtClean="0">
                <a:solidFill>
                  <a:srgbClr val="3333CC"/>
                </a:solidFill>
              </a:rPr>
              <a:t>AMMISSIBILI</a:t>
            </a:r>
          </a:p>
          <a:p>
            <a:pPr marL="0" indent="0" algn="ctr">
              <a:buNone/>
              <a:defRPr/>
            </a:pPr>
            <a:r>
              <a:rPr lang="it-IT" b="1" dirty="0" smtClean="0">
                <a:solidFill>
                  <a:srgbClr val="000000"/>
                </a:solidFill>
              </a:rPr>
              <a:t>Spese di personale relative al progetto</a:t>
            </a:r>
          </a:p>
          <a:p>
            <a:pPr marL="0" lvl="0" indent="0" algn="ctr">
              <a:buNone/>
              <a:defRPr/>
            </a:pPr>
            <a:r>
              <a:rPr lang="it-IT" sz="1800" b="1" dirty="0">
                <a:solidFill>
                  <a:srgbClr val="000000"/>
                </a:solidFill>
              </a:rPr>
              <a:t>(art. 7, comma 1, </a:t>
            </a:r>
            <a:r>
              <a:rPr lang="it-IT" sz="1800" b="1" dirty="0" err="1">
                <a:solidFill>
                  <a:srgbClr val="000000"/>
                </a:solidFill>
              </a:rPr>
              <a:t>lett</a:t>
            </a:r>
            <a:r>
              <a:rPr lang="it-IT" sz="1800" b="1" dirty="0">
                <a:solidFill>
                  <a:srgbClr val="000000"/>
                </a:solidFill>
              </a:rPr>
              <a:t>. a) </a:t>
            </a:r>
            <a:r>
              <a:rPr lang="it-IT" sz="1800" b="1" dirty="0" err="1">
                <a:solidFill>
                  <a:srgbClr val="000000"/>
                </a:solidFill>
              </a:rPr>
              <a:t>dpreg</a:t>
            </a:r>
            <a:r>
              <a:rPr lang="it-IT" sz="1800" b="1" dirty="0">
                <a:solidFill>
                  <a:srgbClr val="000000"/>
                </a:solidFill>
              </a:rPr>
              <a:t> 33/2015)</a:t>
            </a:r>
          </a:p>
          <a:p>
            <a:pPr lvl="0"/>
            <a:r>
              <a:rPr lang="it-IT" sz="2200" dirty="0" smtClean="0">
                <a:solidFill>
                  <a:srgbClr val="000000"/>
                </a:solidFill>
              </a:rPr>
              <a:t>direttore </a:t>
            </a:r>
            <a:r>
              <a:rPr lang="it-IT" sz="2200" dirty="0">
                <a:solidFill>
                  <a:srgbClr val="000000"/>
                </a:solidFill>
              </a:rPr>
              <a:t>artistico</a:t>
            </a:r>
          </a:p>
          <a:p>
            <a:pPr lvl="0"/>
            <a:r>
              <a:rPr lang="it-IT" sz="2200" dirty="0">
                <a:solidFill>
                  <a:srgbClr val="000000"/>
                </a:solidFill>
              </a:rPr>
              <a:t>consulenti</a:t>
            </a:r>
          </a:p>
          <a:p>
            <a:pPr lvl="0"/>
            <a:r>
              <a:rPr lang="it-IT" sz="2200" dirty="0">
                <a:solidFill>
                  <a:srgbClr val="000000"/>
                </a:solidFill>
              </a:rPr>
              <a:t>organizzatori</a:t>
            </a:r>
          </a:p>
          <a:p>
            <a:pPr lvl="0"/>
            <a:r>
              <a:rPr lang="it-IT" sz="2200" dirty="0">
                <a:solidFill>
                  <a:srgbClr val="000000"/>
                </a:solidFill>
              </a:rPr>
              <a:t>personale artistico</a:t>
            </a:r>
          </a:p>
          <a:p>
            <a:pPr lvl="0"/>
            <a:r>
              <a:rPr lang="it-IT" sz="2200" dirty="0">
                <a:solidFill>
                  <a:srgbClr val="000000"/>
                </a:solidFill>
              </a:rPr>
              <a:t>personale tecnico</a:t>
            </a:r>
          </a:p>
          <a:p>
            <a:pPr lvl="0"/>
            <a:r>
              <a:rPr lang="it-IT" sz="2200" dirty="0">
                <a:solidFill>
                  <a:srgbClr val="000000"/>
                </a:solidFill>
              </a:rPr>
              <a:t>relatori</a:t>
            </a:r>
          </a:p>
          <a:p>
            <a:pPr lvl="0"/>
            <a:r>
              <a:rPr lang="it-IT" sz="2200" dirty="0">
                <a:solidFill>
                  <a:srgbClr val="000000"/>
                </a:solidFill>
              </a:rPr>
              <a:t>studiosi</a:t>
            </a:r>
          </a:p>
          <a:p>
            <a:pPr lvl="0"/>
            <a:r>
              <a:rPr lang="it-IT" sz="2200" dirty="0">
                <a:solidFill>
                  <a:srgbClr val="000000"/>
                </a:solidFill>
              </a:rPr>
              <a:t>personale </a:t>
            </a:r>
            <a:r>
              <a:rPr lang="it-IT" sz="2200" dirty="0" smtClean="0">
                <a:solidFill>
                  <a:srgbClr val="000000"/>
                </a:solidFill>
              </a:rPr>
              <a:t>amministrativo</a:t>
            </a:r>
            <a:r>
              <a:rPr lang="it-IT" sz="2200" b="1" dirty="0" smtClean="0">
                <a:solidFill>
                  <a:srgbClr val="FF0000"/>
                </a:solidFill>
              </a:rPr>
              <a:t>*</a:t>
            </a:r>
          </a:p>
          <a:p>
            <a:pPr marL="0" lvl="0" indent="0">
              <a:buNone/>
            </a:pPr>
            <a:r>
              <a:rPr lang="it-IT" sz="1600" b="1" dirty="0">
                <a:solidFill>
                  <a:srgbClr val="FF0000"/>
                </a:solidFill>
              </a:rPr>
              <a:t>*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kern="1200" dirty="0" smtClean="0">
                <a:solidFill>
                  <a:srgbClr val="FF0000"/>
                </a:solidFill>
                <a:latin typeface="DecimaWE Rg" pitchFamily="2" charset="0"/>
                <a:cs typeface="Times New Roman" pitchFamily="18" charset="0"/>
              </a:rPr>
              <a:t>(</a:t>
            </a:r>
            <a:r>
              <a:rPr lang="it-IT" sz="1600" b="1" kern="1200" dirty="0">
                <a:solidFill>
                  <a:srgbClr val="FF0000"/>
                </a:solidFill>
                <a:latin typeface="DecimaWE Rg" pitchFamily="2" charset="0"/>
                <a:cs typeface="Times New Roman" pitchFamily="18" charset="0"/>
              </a:rPr>
              <a:t>nella misura </a:t>
            </a:r>
            <a:r>
              <a:rPr lang="it-IT" sz="1600" b="1" kern="1200" dirty="0" err="1">
                <a:solidFill>
                  <a:srgbClr val="FF0000"/>
                </a:solidFill>
                <a:latin typeface="DecimaWE Rg" pitchFamily="2" charset="0"/>
                <a:cs typeface="Times New Roman" pitchFamily="18" charset="0"/>
              </a:rPr>
              <a:t>max</a:t>
            </a:r>
            <a:r>
              <a:rPr lang="it-IT" sz="1600" b="1" kern="1200" dirty="0">
                <a:solidFill>
                  <a:srgbClr val="FF0000"/>
                </a:solidFill>
                <a:latin typeface="DecimaWE Rg" pitchFamily="2" charset="0"/>
                <a:cs typeface="Times New Roman" pitchFamily="18" charset="0"/>
              </a:rPr>
              <a:t> 30% dell’importo </a:t>
            </a:r>
            <a:r>
              <a:rPr lang="it-IT" sz="1600" b="1" kern="1200" dirty="0" smtClean="0">
                <a:solidFill>
                  <a:srgbClr val="FF0000"/>
                </a:solidFill>
                <a:latin typeface="DecimaWE Rg" pitchFamily="2" charset="0"/>
                <a:cs typeface="Times New Roman" pitchFamily="18" charset="0"/>
              </a:rPr>
              <a:t>dell’incentivo: spese</a:t>
            </a:r>
            <a:r>
              <a:rPr lang="it-IT" sz="1600" b="1" kern="1200" dirty="0">
                <a:solidFill>
                  <a:srgbClr val="FF0000"/>
                </a:solidFill>
                <a:latin typeface="DecimaWE Rg" pitchFamily="2" charset="0"/>
                <a:cs typeface="Times New Roman" pitchFamily="18" charset="0"/>
              </a:rPr>
              <a:t>, oneri fiscali, previdenziali, </a:t>
            </a:r>
            <a:r>
              <a:rPr lang="it-IT" sz="1600" b="1" kern="1200" dirty="0" smtClean="0">
                <a:solidFill>
                  <a:srgbClr val="FF0000"/>
                </a:solidFill>
                <a:latin typeface="DecimaWE Rg" pitchFamily="2" charset="0"/>
                <a:cs typeface="Times New Roman" pitchFamily="18" charset="0"/>
              </a:rPr>
              <a:t>assicurativi)</a:t>
            </a:r>
            <a:endParaRPr lang="it-IT" sz="1600" b="1" kern="1200" dirty="0">
              <a:solidFill>
                <a:srgbClr val="FF0000"/>
              </a:solidFill>
              <a:latin typeface="DecimaWE Rg" pitchFamily="2" charset="0"/>
              <a:cs typeface="Times New Roman" pitchFamily="18" charset="0"/>
            </a:endParaRP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632"/>
            <a:ext cx="1907704" cy="8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5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107504" y="908720"/>
            <a:ext cx="9036496" cy="648618"/>
          </a:xfrm>
        </p:spPr>
        <p:txBody>
          <a:bodyPr/>
          <a:lstStyle/>
          <a:p>
            <a:pPr lvl="0" algn="ctr"/>
            <a:r>
              <a:rPr lang="it-IT" sz="2600" cap="all" dirty="0">
                <a:solidFill>
                  <a:srgbClr val="3333CC"/>
                </a:solidFill>
              </a:rPr>
              <a:t/>
            </a:r>
            <a:br>
              <a:rPr lang="it-IT" sz="2600" cap="all" dirty="0">
                <a:solidFill>
                  <a:srgbClr val="3333CC"/>
                </a:solidFill>
              </a:rPr>
            </a:br>
            <a:r>
              <a:rPr lang="it-IT" cap="all" dirty="0" smtClean="0">
                <a:solidFill>
                  <a:srgbClr val="3333CC"/>
                </a:solidFill>
              </a:rPr>
              <a:t>SPESE </a:t>
            </a:r>
            <a:r>
              <a:rPr lang="it-IT" cap="all" dirty="0">
                <a:solidFill>
                  <a:srgbClr val="3333CC"/>
                </a:solidFill>
              </a:rPr>
              <a:t>AMMISSIBILI</a:t>
            </a:r>
            <a:r>
              <a:rPr lang="it-IT" sz="2600" cap="all" dirty="0">
                <a:solidFill>
                  <a:srgbClr val="3333CC"/>
                </a:solidFill>
              </a:rPr>
              <a:t/>
            </a:r>
            <a:br>
              <a:rPr lang="it-IT" sz="2600" cap="all" dirty="0">
                <a:solidFill>
                  <a:srgbClr val="3333CC"/>
                </a:solidFill>
              </a:rPr>
            </a:br>
            <a:endParaRPr lang="it-IT" sz="2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4294967295"/>
          </p:nvPr>
        </p:nvSpPr>
        <p:spPr>
          <a:xfrm>
            <a:off x="35496" y="1628800"/>
            <a:ext cx="9108504" cy="720080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000000"/>
                </a:solidFill>
              </a:rPr>
              <a:t>Spese di personale relative al progetto</a:t>
            </a:r>
          </a:p>
          <a:p>
            <a:pPr mar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(Art. 7, comma 1, </a:t>
            </a:r>
            <a:r>
              <a:rPr lang="it-IT" sz="1800" b="1" dirty="0" err="1" smtClean="0">
                <a:solidFill>
                  <a:srgbClr val="000000"/>
                </a:solidFill>
              </a:rPr>
              <a:t>lett</a:t>
            </a:r>
            <a:r>
              <a:rPr lang="it-IT" sz="1800" b="1" dirty="0" smtClean="0">
                <a:solidFill>
                  <a:srgbClr val="000000"/>
                </a:solidFill>
              </a:rPr>
              <a:t>. a) DPREG 33/2015)</a:t>
            </a:r>
            <a:endParaRPr lang="it-IT" sz="1800" b="1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4294967295"/>
          </p:nvPr>
        </p:nvSpPr>
        <p:spPr>
          <a:xfrm>
            <a:off x="179512" y="2276872"/>
            <a:ext cx="4608512" cy="3600400"/>
          </a:xfrm>
        </p:spPr>
        <p:txBody>
          <a:bodyPr/>
          <a:lstStyle/>
          <a:p>
            <a:pPr marL="0" indent="0" algn="ctr">
              <a:buNone/>
            </a:pPr>
            <a:endParaRPr lang="it-IT" sz="2600" b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it-IT" sz="2600" b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it-IT" sz="2600" b="1" dirty="0" smtClean="0">
                <a:solidFill>
                  <a:srgbClr val="000000"/>
                </a:solidFill>
                <a:ea typeface="+mj-ea"/>
                <a:cs typeface="+mj-cs"/>
              </a:rPr>
              <a:t>Retribuzione </a:t>
            </a:r>
          </a:p>
          <a:p>
            <a:pPr marL="0" indent="0" algn="ctr">
              <a:buNone/>
            </a:pPr>
            <a:r>
              <a:rPr lang="it-IT" sz="1600" b="1" dirty="0" smtClean="0">
                <a:solidFill>
                  <a:srgbClr val="000000"/>
                </a:solidFill>
                <a:ea typeface="+mj-ea"/>
                <a:cs typeface="+mj-cs"/>
              </a:rPr>
              <a:t>compresi oneri fiscali previdenziali assicurativi a carico del beneficiario</a:t>
            </a:r>
          </a:p>
          <a:p>
            <a:pPr marL="0" indent="0" algn="ctr">
              <a:buNone/>
            </a:pPr>
            <a:endParaRPr lang="it-IT" sz="2600" b="1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>
              <a:buFontTx/>
              <a:buChar char="-"/>
            </a:pP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4294967295"/>
          </p:nvPr>
        </p:nvSpPr>
        <p:spPr>
          <a:xfrm>
            <a:off x="4716017" y="2276872"/>
            <a:ext cx="4427984" cy="3528392"/>
          </a:xfrm>
        </p:spPr>
        <p:txBody>
          <a:bodyPr/>
          <a:lstStyle/>
          <a:p>
            <a:pPr marL="0" lvl="0" indent="0" algn="ctr">
              <a:buNone/>
            </a:pPr>
            <a:endParaRPr lang="it-IT" sz="1000" b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lvl="0" indent="0" algn="ctr">
              <a:buNone/>
            </a:pPr>
            <a:r>
              <a:rPr lang="it-IT" sz="2600" b="1" dirty="0" smtClean="0">
                <a:solidFill>
                  <a:srgbClr val="000000"/>
                </a:solidFill>
                <a:ea typeface="+mj-ea"/>
                <a:cs typeface="+mj-cs"/>
              </a:rPr>
              <a:t>Rimborsi spese</a:t>
            </a:r>
          </a:p>
          <a:p>
            <a:pPr marL="0" lvl="0" indent="0" algn="ctr">
              <a:buNone/>
            </a:pPr>
            <a:endParaRPr lang="it-IT" sz="1000" b="1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  <a:ea typeface="+mj-ea"/>
                <a:cs typeface="+mj-cs"/>
              </a:rPr>
              <a:t>viaggio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  <a:ea typeface="+mj-ea"/>
                <a:cs typeface="+mj-cs"/>
              </a:rPr>
              <a:t>vitto 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FF0000"/>
                </a:solidFill>
                <a:ea typeface="+mj-ea"/>
                <a:cs typeface="+mj-cs"/>
              </a:rPr>
              <a:t>(solo pranzi e cene)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  <a:ea typeface="+mj-ea"/>
                <a:cs typeface="+mj-cs"/>
              </a:rPr>
              <a:t>alloggio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  <a:ea typeface="+mj-ea"/>
                <a:cs typeface="+mj-cs"/>
              </a:rPr>
              <a:t>diarie forfettarie 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FF0000"/>
                </a:solidFill>
                <a:ea typeface="+mj-ea"/>
                <a:cs typeface="+mj-cs"/>
              </a:rPr>
              <a:t>(se predeterminate contrattualmente)</a:t>
            </a:r>
            <a:endParaRPr lang="it-IT" sz="1800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endParaRPr lang="it-IT" b="1" dirty="0" smtClean="0">
              <a:solidFill>
                <a:srgbClr val="92D05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13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1"/>
            <a:ext cx="9036496" cy="504056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cap="all" dirty="0">
                <a:solidFill>
                  <a:srgbClr val="3333CC"/>
                </a:solidFill>
              </a:rPr>
              <a:t>SPESE </a:t>
            </a:r>
            <a:r>
              <a:rPr lang="it-IT" sz="3600" b="1" cap="all" dirty="0" smtClean="0">
                <a:solidFill>
                  <a:srgbClr val="3333CC"/>
                </a:solidFill>
              </a:rPr>
              <a:t>AMMISSIBILI</a:t>
            </a:r>
          </a:p>
          <a:p>
            <a:pPr marL="0" lvl="0" indent="0" algn="ctr">
              <a:buNone/>
            </a:pPr>
            <a:r>
              <a:rPr lang="it-IT" b="1" dirty="0" smtClean="0">
                <a:solidFill>
                  <a:srgbClr val="000000"/>
                </a:solidFill>
              </a:rPr>
              <a:t>Spese </a:t>
            </a:r>
            <a:r>
              <a:rPr lang="it-IT" b="1" dirty="0">
                <a:solidFill>
                  <a:srgbClr val="000000"/>
                </a:solidFill>
              </a:rPr>
              <a:t>di </a:t>
            </a:r>
            <a:r>
              <a:rPr lang="it-IT" b="1" dirty="0" smtClean="0">
                <a:solidFill>
                  <a:srgbClr val="000000"/>
                </a:solidFill>
              </a:rPr>
              <a:t>produzione </a:t>
            </a:r>
            <a:r>
              <a:rPr lang="it-IT" b="1" dirty="0">
                <a:solidFill>
                  <a:srgbClr val="000000"/>
                </a:solidFill>
              </a:rPr>
              <a:t>relative al </a:t>
            </a:r>
            <a:r>
              <a:rPr lang="it-IT" b="1" dirty="0" smtClean="0">
                <a:solidFill>
                  <a:srgbClr val="000000"/>
                </a:solidFill>
              </a:rPr>
              <a:t>progetto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(art. 7, comma 1, </a:t>
            </a:r>
            <a:r>
              <a:rPr lang="it-IT" sz="1800" b="1" dirty="0" err="1" smtClean="0">
                <a:solidFill>
                  <a:srgbClr val="000000"/>
                </a:solidFill>
              </a:rPr>
              <a:t>lett</a:t>
            </a:r>
            <a:r>
              <a:rPr lang="it-IT" sz="1800" b="1" dirty="0" smtClean="0">
                <a:solidFill>
                  <a:srgbClr val="000000"/>
                </a:solidFill>
              </a:rPr>
              <a:t>. b) DPREG 33/2015)</a:t>
            </a:r>
          </a:p>
          <a:p>
            <a:pPr marL="0" lvl="0" indent="0" algn="ctr">
              <a:buNone/>
            </a:pPr>
            <a:endParaRPr lang="it-IT" b="1" dirty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- Acquisto o noleggio scenografie, costumi, strumentazione tecnica, luce e suoni</a:t>
            </a:r>
          </a:p>
          <a:p>
            <a:pPr marL="0" lvl="0" indent="0" algn="just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- Prestazioni di terzi per allestimenti di strutture architettoniche mobili e scenografie (montaggio, smontaggio facchinaggio)</a:t>
            </a:r>
          </a:p>
          <a:p>
            <a:pPr marL="0" lvl="0" indent="0" algn="just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- Accesso opere protette dal diritto di autore o contenuti protetti da diritti di proprietà intellettuale</a:t>
            </a:r>
          </a:p>
          <a:p>
            <a:pPr marL="0" lvl="0" indent="0" algn="just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- Trasporto o spedizione strumenti e altre attrezzature e connesse spese assicurative</a:t>
            </a:r>
          </a:p>
          <a:p>
            <a:pPr marL="0" lvl="0" indent="0" algn="just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- Oneri di sicurezza e servizi antincendio</a:t>
            </a:r>
          </a:p>
          <a:p>
            <a:pPr marL="0" lvl="0" indent="0">
              <a:buNone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it-IT" sz="1400" b="1" dirty="0" smtClean="0">
                <a:solidFill>
                  <a:srgbClr val="00B0F0"/>
                </a:solidFill>
              </a:rPr>
              <a:t>NB: LE SPESE SOSTENUTE PER L’ACQUISTO DI BENI STRUMENTALI SONO AMMISSIBILI MAX 20% DELL’IMPORTO DELL’INCENTIVO</a:t>
            </a:r>
            <a:endParaRPr lang="it-IT" sz="1400" b="1" dirty="0">
              <a:solidFill>
                <a:srgbClr val="00B0F0"/>
              </a:solidFill>
            </a:endParaRPr>
          </a:p>
          <a:p>
            <a:pPr marL="0" indent="0" eaLnBrk="1" hangingPunct="1">
              <a:buNone/>
              <a:defRPr/>
            </a:pPr>
            <a:endParaRPr lang="it-IT" sz="1400" b="1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1701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1"/>
            <a:ext cx="9036496" cy="504056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cap="all" dirty="0">
                <a:solidFill>
                  <a:srgbClr val="3333CC"/>
                </a:solidFill>
              </a:rPr>
              <a:t>SPESE </a:t>
            </a:r>
            <a:r>
              <a:rPr lang="it-IT" sz="3600" b="1" cap="all" dirty="0" smtClean="0">
                <a:solidFill>
                  <a:srgbClr val="3333CC"/>
                </a:solidFill>
              </a:rPr>
              <a:t>AMMISSIBILI</a:t>
            </a:r>
          </a:p>
          <a:p>
            <a:pPr marL="0" lvl="0" indent="0" algn="ctr">
              <a:buNone/>
            </a:pPr>
            <a:r>
              <a:rPr lang="it-IT" b="1" dirty="0" smtClean="0">
                <a:solidFill>
                  <a:srgbClr val="000000"/>
                </a:solidFill>
              </a:rPr>
              <a:t>Spese </a:t>
            </a:r>
            <a:r>
              <a:rPr lang="it-IT" b="1" dirty="0">
                <a:solidFill>
                  <a:srgbClr val="000000"/>
                </a:solidFill>
              </a:rPr>
              <a:t>di </a:t>
            </a:r>
            <a:r>
              <a:rPr lang="it-IT" b="1" dirty="0" smtClean="0">
                <a:solidFill>
                  <a:srgbClr val="000000"/>
                </a:solidFill>
              </a:rPr>
              <a:t>pubblicità e promozione relative al progetto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(art. 7, comma 1, </a:t>
            </a:r>
            <a:r>
              <a:rPr lang="it-IT" sz="1800" b="1" dirty="0" err="1" smtClean="0">
                <a:solidFill>
                  <a:srgbClr val="000000"/>
                </a:solidFill>
              </a:rPr>
              <a:t>lett</a:t>
            </a:r>
            <a:r>
              <a:rPr lang="it-IT" sz="1800" b="1" dirty="0" smtClean="0">
                <a:solidFill>
                  <a:srgbClr val="000000"/>
                </a:solidFill>
              </a:rPr>
              <a:t>. c) DPREG 33/2015)</a:t>
            </a:r>
          </a:p>
          <a:p>
            <a:pPr marL="0" lvl="0" indent="0" algn="ctr">
              <a:buNone/>
            </a:pPr>
            <a:endParaRPr lang="it-IT" b="1" dirty="0" smtClean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Servizi ufficio stampa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Stampe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Distribuzione e affissione locandine e manifesti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Prestazioni professionali di ripresa video, registrazione audio, servizi fotografici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Pubblicità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Gestione e manutenzione sito web</a:t>
            </a:r>
          </a:p>
          <a:p>
            <a:pPr marL="0" lvl="0" indent="0">
              <a:buNone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it-IT" sz="1400" b="1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endParaRPr lang="it-IT" sz="1400" b="1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4938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1"/>
            <a:ext cx="9036496" cy="504056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cap="all" dirty="0">
                <a:solidFill>
                  <a:srgbClr val="3333CC"/>
                </a:solidFill>
              </a:rPr>
              <a:t>SPESE </a:t>
            </a:r>
            <a:r>
              <a:rPr lang="it-IT" sz="3600" b="1" cap="all" dirty="0" smtClean="0">
                <a:solidFill>
                  <a:srgbClr val="3333CC"/>
                </a:solidFill>
              </a:rPr>
              <a:t>AMMISSIBILI</a:t>
            </a:r>
          </a:p>
          <a:p>
            <a:pPr marL="0" lvl="0" indent="0" algn="ctr">
              <a:buNone/>
            </a:pPr>
            <a:r>
              <a:rPr lang="it-IT" b="1" dirty="0" smtClean="0">
                <a:solidFill>
                  <a:srgbClr val="000000"/>
                </a:solidFill>
              </a:rPr>
              <a:t>Spese </a:t>
            </a:r>
            <a:r>
              <a:rPr lang="it-IT" b="1" dirty="0">
                <a:solidFill>
                  <a:srgbClr val="000000"/>
                </a:solidFill>
              </a:rPr>
              <a:t>di </a:t>
            </a:r>
            <a:r>
              <a:rPr lang="it-IT" b="1" dirty="0" smtClean="0">
                <a:solidFill>
                  <a:srgbClr val="000000"/>
                </a:solidFill>
              </a:rPr>
              <a:t>gestione spazi relative al progetto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(art. 7, comma 1, </a:t>
            </a:r>
            <a:r>
              <a:rPr lang="it-IT" sz="1800" b="1" dirty="0" err="1" smtClean="0">
                <a:solidFill>
                  <a:srgbClr val="000000"/>
                </a:solidFill>
              </a:rPr>
              <a:t>lett</a:t>
            </a:r>
            <a:r>
              <a:rPr lang="it-IT" sz="1800" b="1" dirty="0" smtClean="0">
                <a:solidFill>
                  <a:srgbClr val="000000"/>
                </a:solidFill>
              </a:rPr>
              <a:t>. d) DPREG 33/2017)</a:t>
            </a:r>
          </a:p>
          <a:p>
            <a:pPr marL="0" lvl="0" indent="0" algn="ctr">
              <a:buNone/>
            </a:pPr>
            <a:endParaRPr lang="it-IT" b="1" dirty="0" smtClean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endParaRPr lang="it-IT" b="1" dirty="0" smtClean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Locazione di spazi per spettacoli/attività culturali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Manutenzione, utenze e pulizia di spazi per spettacoli /attività culturali</a:t>
            </a:r>
          </a:p>
          <a:p>
            <a:pPr marL="0" lvl="0" indent="0">
              <a:buNone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it-IT" sz="1400" b="1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endParaRPr lang="it-IT" sz="1400" b="1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736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36713"/>
            <a:ext cx="9036496" cy="5328591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cap="all" dirty="0">
                <a:solidFill>
                  <a:srgbClr val="3333CC"/>
                </a:solidFill>
              </a:rPr>
              <a:t>SPESE </a:t>
            </a:r>
            <a:r>
              <a:rPr lang="it-IT" sz="3600" b="1" cap="all" dirty="0" smtClean="0">
                <a:solidFill>
                  <a:srgbClr val="3333CC"/>
                </a:solidFill>
              </a:rPr>
              <a:t>AMMISSIBILI</a:t>
            </a:r>
          </a:p>
          <a:p>
            <a:pPr marL="0" lvl="0" indent="0" algn="ctr">
              <a:buNone/>
            </a:pPr>
            <a:r>
              <a:rPr lang="it-IT" b="1" dirty="0" smtClean="0">
                <a:solidFill>
                  <a:srgbClr val="000000"/>
                </a:solidFill>
              </a:rPr>
              <a:t>Spese generali di funzionamento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(art. 7, comma 1, </a:t>
            </a:r>
            <a:r>
              <a:rPr lang="it-IT" sz="1800" b="1" dirty="0" err="1" smtClean="0">
                <a:solidFill>
                  <a:srgbClr val="000000"/>
                </a:solidFill>
              </a:rPr>
              <a:t>lett</a:t>
            </a:r>
            <a:r>
              <a:rPr lang="it-IT" sz="1800" b="1" dirty="0" smtClean="0">
                <a:solidFill>
                  <a:srgbClr val="000000"/>
                </a:solidFill>
              </a:rPr>
              <a:t>. e) DPREG 33/2015)</a:t>
            </a:r>
          </a:p>
          <a:p>
            <a:pPr marL="0" lvl="0" indent="0" algn="ctr">
              <a:buNone/>
            </a:pPr>
            <a:endParaRPr lang="it-IT" sz="800" b="1" dirty="0" smtClean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Fornitura  elettricità, gas, acqua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Canoni locazione, spese condominiali, assicurative delle sedi legali/operative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Acquisto/spese per noleggio-leasing (escluso riscatto) di </a:t>
            </a:r>
            <a:r>
              <a:rPr lang="it-IT" sz="1800" b="1" dirty="0" smtClean="0">
                <a:solidFill>
                  <a:srgbClr val="00B0F0"/>
                </a:solidFill>
              </a:rPr>
              <a:t>beni strumentali </a:t>
            </a:r>
            <a:r>
              <a:rPr lang="it-IT" sz="1800" b="1" dirty="0" smtClean="0">
                <a:solidFill>
                  <a:srgbClr val="000000"/>
                </a:solidFill>
              </a:rPr>
              <a:t>per sede legale/operative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Pulizia e manutenzione locali sede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Spese telefoniche, assistenza/manutenzione tecnica reti/apparecchiature informatiche/multimediali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Spese postali, cancelleria, bancarie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Servizi professionali di commercialisti/avvocati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Spese per </a:t>
            </a:r>
            <a:r>
              <a:rPr lang="it-IT" sz="1800" b="1" dirty="0">
                <a:solidFill>
                  <a:srgbClr val="000000"/>
                </a:solidFill>
              </a:rPr>
              <a:t>a</a:t>
            </a:r>
            <a:r>
              <a:rPr lang="it-IT" sz="1800" b="1" dirty="0" smtClean="0">
                <a:solidFill>
                  <a:srgbClr val="000000"/>
                </a:solidFill>
              </a:rPr>
              <a:t>utomezzi intestati al beneficiario (comprese spese assicurative)</a:t>
            </a:r>
          </a:p>
          <a:p>
            <a:pPr marL="0" lvl="0" indent="0">
              <a:buNone/>
            </a:pPr>
            <a:r>
              <a:rPr lang="it-IT" sz="1400" b="1" dirty="0">
                <a:solidFill>
                  <a:srgbClr val="00B0F0"/>
                </a:solidFill>
              </a:rPr>
              <a:t>NB: LE SPESE SOSTENUTE PER L’ACQUISTO DI BENI STRUMENTALI SONO AMMISSIBILI MAX 20</a:t>
            </a:r>
            <a:r>
              <a:rPr lang="it-IT" sz="1400" b="1" dirty="0" smtClean="0">
                <a:solidFill>
                  <a:srgbClr val="00B0F0"/>
                </a:solidFill>
              </a:rPr>
              <a:t>% DELL’IMPORTO </a:t>
            </a:r>
            <a:r>
              <a:rPr lang="it-IT" sz="1400" b="1" dirty="0">
                <a:solidFill>
                  <a:srgbClr val="00B0F0"/>
                </a:solidFill>
              </a:rPr>
              <a:t>DELL’INCENTIVO</a:t>
            </a:r>
          </a:p>
          <a:p>
            <a:pPr lvl="0">
              <a:buFontTx/>
              <a:buChar char="-"/>
            </a:pPr>
            <a:endParaRPr lang="it-IT" sz="18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it-IT" sz="1400" b="1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endParaRPr lang="it-IT" sz="1400" b="1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1868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36712"/>
            <a:ext cx="9036496" cy="5256583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cap="all" dirty="0">
                <a:solidFill>
                  <a:srgbClr val="3333CC"/>
                </a:solidFill>
              </a:rPr>
              <a:t>SPESE </a:t>
            </a:r>
            <a:r>
              <a:rPr lang="it-IT" sz="3600" b="1" cap="all" dirty="0" smtClean="0">
                <a:solidFill>
                  <a:srgbClr val="3333CC"/>
                </a:solidFill>
              </a:rPr>
              <a:t>AMMISSIBILI</a:t>
            </a:r>
          </a:p>
          <a:p>
            <a:pPr marL="0" indent="0" algn="ctr" eaLnBrk="1" hangingPunct="1">
              <a:buNone/>
              <a:defRPr/>
            </a:pPr>
            <a:endParaRPr lang="it-IT" sz="800" b="1" i="1" cap="all" dirty="0">
              <a:solidFill>
                <a:srgbClr val="3333CC"/>
              </a:solidFill>
            </a:endParaRPr>
          </a:p>
          <a:p>
            <a:pPr marL="0" lvl="0" indent="0" algn="ctr">
              <a:buNone/>
            </a:pPr>
            <a:r>
              <a:rPr lang="it-IT" b="1" dirty="0">
                <a:solidFill>
                  <a:srgbClr val="000000"/>
                </a:solidFill>
              </a:rPr>
              <a:t>Spese </a:t>
            </a:r>
            <a:r>
              <a:rPr lang="it-IT" b="1" dirty="0" smtClean="0">
                <a:solidFill>
                  <a:srgbClr val="000000"/>
                </a:solidFill>
              </a:rPr>
              <a:t>generali di funzionamento</a:t>
            </a:r>
          </a:p>
          <a:p>
            <a:pPr marL="0" lvl="0" indent="0" algn="ctr">
              <a:buNone/>
            </a:pPr>
            <a:endParaRPr lang="it-IT" sz="16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92D050"/>
                </a:solidFill>
              </a:rPr>
              <a:t>SE ESCLUSIVAMENTE </a:t>
            </a:r>
            <a:r>
              <a:rPr lang="it-IT" b="1" dirty="0">
                <a:solidFill>
                  <a:srgbClr val="92D050"/>
                </a:solidFill>
              </a:rPr>
              <a:t>RIFERIBILI AL </a:t>
            </a:r>
            <a:r>
              <a:rPr lang="it-IT" b="1" dirty="0" smtClean="0">
                <a:solidFill>
                  <a:srgbClr val="92D050"/>
                </a:solidFill>
              </a:rPr>
              <a:t>PROGETTO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00B0F0"/>
                </a:solidFill>
              </a:rPr>
              <a:t>SONO </a:t>
            </a:r>
            <a:r>
              <a:rPr lang="it-IT" b="1" dirty="0" smtClean="0">
                <a:solidFill>
                  <a:srgbClr val="00B0F0"/>
                </a:solidFill>
              </a:rPr>
              <a:t>AMMISSIBILI FINO </a:t>
            </a:r>
            <a:r>
              <a:rPr lang="it-IT" b="1" dirty="0">
                <a:solidFill>
                  <a:srgbClr val="00B0F0"/>
                </a:solidFill>
              </a:rPr>
              <a:t>AL 30% DELL’IMPORTO </a:t>
            </a:r>
            <a:r>
              <a:rPr lang="it-IT" b="1" dirty="0" smtClean="0">
                <a:solidFill>
                  <a:srgbClr val="00B0F0"/>
                </a:solidFill>
              </a:rPr>
              <a:t>DELL’INCENTIVO</a:t>
            </a:r>
          </a:p>
          <a:p>
            <a:pPr marL="0" indent="0" algn="ctr">
              <a:buNone/>
            </a:pPr>
            <a:endParaRPr lang="it-IT" b="1" dirty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r>
              <a:rPr lang="it-IT" b="1" dirty="0">
                <a:solidFill>
                  <a:srgbClr val="FF0000"/>
                </a:solidFill>
              </a:rPr>
              <a:t>SE </a:t>
            </a:r>
            <a:r>
              <a:rPr lang="it-IT" b="1" dirty="0" smtClean="0">
                <a:solidFill>
                  <a:srgbClr val="FF0000"/>
                </a:solidFill>
              </a:rPr>
              <a:t>NON ESCLUSIVAMENTE </a:t>
            </a:r>
            <a:r>
              <a:rPr lang="it-IT" b="1" dirty="0">
                <a:solidFill>
                  <a:srgbClr val="FF0000"/>
                </a:solidFill>
              </a:rPr>
              <a:t>RIFERIBILI AL PROGETTO</a:t>
            </a:r>
          </a:p>
          <a:p>
            <a:pPr marL="0" lvl="0" indent="0" algn="ctr">
              <a:buNone/>
            </a:pPr>
            <a:r>
              <a:rPr lang="it-IT" b="1" dirty="0">
                <a:solidFill>
                  <a:srgbClr val="00B0F0"/>
                </a:solidFill>
              </a:rPr>
              <a:t>SONO AMMISSIBILI FINO AL 1</a:t>
            </a:r>
            <a:r>
              <a:rPr lang="it-IT" b="1" dirty="0" smtClean="0">
                <a:solidFill>
                  <a:srgbClr val="00B0F0"/>
                </a:solidFill>
              </a:rPr>
              <a:t>0</a:t>
            </a:r>
            <a:r>
              <a:rPr lang="it-IT" b="1" dirty="0">
                <a:solidFill>
                  <a:srgbClr val="00B0F0"/>
                </a:solidFill>
              </a:rPr>
              <a:t>% DELL’IMPORTO DELL’INCENTIVO</a:t>
            </a:r>
            <a:endParaRPr lang="it-IT" b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it-IT" sz="1400" b="1" dirty="0" smtClean="0">
              <a:solidFill>
                <a:srgbClr val="00B0F0"/>
              </a:solidFill>
            </a:endParaRPr>
          </a:p>
          <a:p>
            <a:pPr marL="0" lvl="0" indent="0">
              <a:buNone/>
            </a:pPr>
            <a:endParaRPr lang="it-IT" sz="14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it-IT" sz="1400" b="1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endParaRPr lang="it-IT" sz="1400" b="1" dirty="0" smtClean="0">
              <a:solidFill>
                <a:srgbClr val="00B0F0"/>
              </a:solidFill>
            </a:endParaRPr>
          </a:p>
          <a:p>
            <a:pPr lvl="0">
              <a:buFontTx/>
              <a:buChar char="-"/>
            </a:pPr>
            <a:endParaRPr lang="it-IT" sz="18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it-IT" sz="1400" b="1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endParaRPr lang="it-IT" sz="1400" b="1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0435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8280920" cy="5688631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it-IT" sz="3600" b="1" cap="all" dirty="0">
                <a:solidFill>
                  <a:srgbClr val="3333CC"/>
                </a:solidFill>
                <a:ea typeface="+mj-ea"/>
                <a:cs typeface="+mj-cs"/>
              </a:rPr>
              <a:t>SPESE </a:t>
            </a:r>
            <a:r>
              <a:rPr lang="it-IT" sz="3600" b="1" cap="all" dirty="0" smtClean="0">
                <a:solidFill>
                  <a:srgbClr val="3333CC"/>
                </a:solidFill>
                <a:ea typeface="+mj-ea"/>
                <a:cs typeface="+mj-cs"/>
              </a:rPr>
              <a:t>non AMMISSIBILI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it-IT" sz="16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it-IT" sz="3200" b="1" dirty="0" smtClean="0">
                <a:solidFill>
                  <a:srgbClr val="3333CC"/>
                </a:solidFill>
                <a:ea typeface="+mj-ea"/>
                <a:cs typeface="+mj-cs"/>
              </a:rPr>
              <a:t>(</a:t>
            </a:r>
            <a:r>
              <a:rPr lang="it-IT" sz="3200" b="1" dirty="0">
                <a:solidFill>
                  <a:srgbClr val="3333CC"/>
                </a:solidFill>
                <a:ea typeface="+mj-ea"/>
                <a:cs typeface="+mj-cs"/>
              </a:rPr>
              <a:t>Art. </a:t>
            </a:r>
            <a:r>
              <a:rPr lang="it-IT" sz="3200" b="1" dirty="0" smtClean="0">
                <a:solidFill>
                  <a:srgbClr val="3333CC"/>
                </a:solidFill>
                <a:ea typeface="+mj-ea"/>
                <a:cs typeface="+mj-cs"/>
              </a:rPr>
              <a:t>8 </a:t>
            </a:r>
            <a:r>
              <a:rPr lang="it-IT" sz="3200" b="1" dirty="0">
                <a:solidFill>
                  <a:srgbClr val="3333CC"/>
                </a:solidFill>
                <a:ea typeface="+mj-ea"/>
                <a:cs typeface="+mj-cs"/>
              </a:rPr>
              <a:t>del Regolamento</a:t>
            </a:r>
            <a:r>
              <a:rPr lang="it-IT" sz="3200" b="1" dirty="0" smtClean="0">
                <a:solidFill>
                  <a:srgbClr val="3333CC"/>
                </a:solidFill>
                <a:ea typeface="+mj-ea"/>
                <a:cs typeface="+mj-cs"/>
              </a:rPr>
              <a:t>):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it-IT" sz="32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 smtClean="0"/>
              <a:t>imposta </a:t>
            </a:r>
            <a:r>
              <a:rPr lang="it-IT" sz="1800" dirty="0"/>
              <a:t>sul valore aggiunto (IVA), salvo che costituisca un costo a carico del soggetto beneficiario;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dirty="0"/>
              <a:t>contributi in natura;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dirty="0"/>
              <a:t>spese per l’acquisto di beni immobili, mobili </a:t>
            </a:r>
            <a:r>
              <a:rPr lang="it-IT" sz="1800" dirty="0" smtClean="0"/>
              <a:t>registrati; </a:t>
            </a:r>
            <a:endParaRPr lang="it-IT" sz="1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dirty="0"/>
              <a:t>ammende, sanzioni, penali ed interessi;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dirty="0"/>
              <a:t>altre spese prive di una specifica destinazione;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dirty="0"/>
              <a:t>liberalità, necrologi, doni e omaggi;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dirty="0" smtClean="0"/>
              <a:t>spese </a:t>
            </a:r>
            <a:r>
              <a:rPr lang="it-IT" sz="1800" dirty="0"/>
              <a:t>per oneri finanziari; 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8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2100" b="1" dirty="0">
              <a:solidFill>
                <a:srgbClr val="3333CC"/>
              </a:solidFill>
              <a:ea typeface="+mj-ea"/>
              <a:cs typeface="+mj-cs"/>
            </a:endParaRP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it-IT" sz="2600" b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100" kern="1200" dirty="0" smtClean="0">
              <a:solidFill>
                <a:srgbClr val="000000"/>
              </a:solidFill>
              <a:latin typeface="DecimaWE Rg" pitchFamily="2" charset="0"/>
            </a:endParaRPr>
          </a:p>
          <a:p>
            <a:pPr algn="just" eaLnBrk="1" hangingPunct="1">
              <a:defRPr/>
            </a:pPr>
            <a:endParaRPr lang="it-IT" sz="1400" b="1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5737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algn="just" eaLnBrk="1" hangingPunct="1">
              <a:defRPr/>
            </a:pPr>
            <a:r>
              <a:rPr lang="it-IT" sz="3600" dirty="0" smtClean="0">
                <a:solidFill>
                  <a:schemeClr val="accent2"/>
                </a:solidFill>
              </a:rPr>
              <a:t>Avvisi: </a:t>
            </a:r>
            <a:r>
              <a:rPr lang="it-IT" sz="1800" dirty="0" smtClean="0">
                <a:solidFill>
                  <a:schemeClr val="accent2"/>
                </a:solidFill>
              </a:rPr>
              <a:t>strumento giuridico individuato dalla legge regionale per definire:</a:t>
            </a:r>
            <a:endParaRPr lang="it-IT" sz="1800" dirty="0">
              <a:solidFill>
                <a:schemeClr val="accent2"/>
              </a:solidFill>
            </a:endParaRPr>
          </a:p>
          <a:p>
            <a:pPr lvl="1" algn="just" eaLnBrk="1" hangingPunct="1">
              <a:defRPr/>
            </a:pPr>
            <a:r>
              <a:rPr lang="it-IT" sz="2000" b="1" dirty="0"/>
              <a:t>Settori di intervento</a:t>
            </a:r>
          </a:p>
          <a:p>
            <a:pPr lvl="1" algn="just" eaLnBrk="1" hangingPunct="1">
              <a:defRPr/>
            </a:pPr>
            <a:r>
              <a:rPr lang="it-IT" sz="2000" b="1" dirty="0"/>
              <a:t>Risorse finanziarie</a:t>
            </a:r>
          </a:p>
          <a:p>
            <a:pPr lvl="1" algn="just" eaLnBrk="1" hangingPunct="1">
              <a:defRPr/>
            </a:pPr>
            <a:r>
              <a:rPr lang="it-IT" sz="2000" b="1" dirty="0"/>
              <a:t>Requisiti beneficiari</a:t>
            </a:r>
          </a:p>
          <a:p>
            <a:pPr lvl="1" algn="just" eaLnBrk="1" hangingPunct="1">
              <a:defRPr/>
            </a:pPr>
            <a:r>
              <a:rPr lang="it-IT" sz="2000" b="1" dirty="0"/>
              <a:t>Modalità presentazione domanda</a:t>
            </a:r>
          </a:p>
          <a:p>
            <a:pPr lvl="1" algn="just" eaLnBrk="1" hangingPunct="1">
              <a:defRPr/>
            </a:pPr>
            <a:r>
              <a:rPr lang="it-IT" sz="2000" b="1" dirty="0"/>
              <a:t>Criteri e punteggi</a:t>
            </a:r>
          </a:p>
          <a:p>
            <a:pPr lvl="1" algn="just" eaLnBrk="1" hangingPunct="1">
              <a:defRPr/>
            </a:pPr>
            <a:r>
              <a:rPr lang="it-IT" sz="2000" b="1" dirty="0"/>
              <a:t>Limiti massimi e minimi degli incentivi</a:t>
            </a:r>
          </a:p>
          <a:p>
            <a:pPr lvl="1" algn="just" eaLnBrk="1" hangingPunct="1">
              <a:defRPr/>
            </a:pPr>
            <a:r>
              <a:rPr lang="it-IT" sz="2000" b="1" dirty="0"/>
              <a:t>Modalità di rendicontazione</a:t>
            </a:r>
          </a:p>
          <a:p>
            <a:pPr lvl="1" algn="just" eaLnBrk="1" hangingPunct="1">
              <a:defRPr/>
            </a:pPr>
            <a:r>
              <a:rPr lang="it-IT" sz="2000" b="1" dirty="0"/>
              <a:t>Ipotesi di rideterminazione e revoca</a:t>
            </a:r>
          </a:p>
          <a:p>
            <a:pPr eaLnBrk="1" hangingPunct="1">
              <a:defRPr/>
            </a:pPr>
            <a:endParaRPr lang="it-IT" sz="2400" b="1" dirty="0"/>
          </a:p>
          <a:p>
            <a:pPr algn="ctr" eaLnBrk="1" hangingPunct="1"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8155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DOCUMENTAZIONE DI SPESA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1700808"/>
            <a:ext cx="8420422" cy="4320480"/>
          </a:xfrm>
        </p:spPr>
        <p:txBody>
          <a:bodyPr/>
          <a:lstStyle/>
          <a:p>
            <a:r>
              <a:rPr lang="it-IT" sz="2200" dirty="0" smtClean="0"/>
              <a:t>Deve essere </a:t>
            </a:r>
            <a:r>
              <a:rPr lang="it-IT" sz="2200" b="1" dirty="0" smtClean="0"/>
              <a:t>intestata al soggetto beneficiario</a:t>
            </a:r>
          </a:p>
          <a:p>
            <a:pPr algn="just"/>
            <a:r>
              <a:rPr lang="it-IT" sz="2200" dirty="0" smtClean="0"/>
              <a:t>E’ una </a:t>
            </a:r>
            <a:r>
              <a:rPr lang="it-IT" sz="2200" b="1" dirty="0" smtClean="0"/>
              <a:t>fattura o un documento equivalente </a:t>
            </a:r>
            <a:r>
              <a:rPr lang="it-IT" sz="2200" dirty="0" smtClean="0"/>
              <a:t>con </a:t>
            </a:r>
            <a:r>
              <a:rPr lang="it-IT" sz="2200" b="1" dirty="0" smtClean="0"/>
              <a:t>attestazione dell’avvenuto pagamento </a:t>
            </a:r>
            <a:r>
              <a:rPr lang="it-IT" sz="2200" dirty="0" smtClean="0"/>
              <a:t>(es. estratto conto, ricevuta di eseguito bonifico etc.)</a:t>
            </a:r>
          </a:p>
          <a:p>
            <a:r>
              <a:rPr lang="it-IT" sz="2200" dirty="0" smtClean="0"/>
              <a:t>Per retribuzioni da lavoro dipendente: </a:t>
            </a:r>
            <a:r>
              <a:rPr lang="it-IT" sz="2200" b="1" dirty="0" smtClean="0"/>
              <a:t>CU</a:t>
            </a:r>
            <a:r>
              <a:rPr lang="it-IT" sz="2200" dirty="0" smtClean="0"/>
              <a:t>,</a:t>
            </a:r>
            <a:r>
              <a:rPr lang="it-IT" sz="2200" b="1" dirty="0" smtClean="0"/>
              <a:t> busta paga</a:t>
            </a:r>
            <a:r>
              <a:rPr lang="it-IT" sz="2200" dirty="0" smtClean="0"/>
              <a:t>, </a:t>
            </a:r>
            <a:r>
              <a:rPr lang="it-IT" sz="2200" b="1" dirty="0" smtClean="0"/>
              <a:t>F24</a:t>
            </a:r>
          </a:p>
          <a:p>
            <a:r>
              <a:rPr lang="it-IT" sz="2200" b="1" dirty="0" smtClean="0"/>
              <a:t>Scontrino fiscale «parlante</a:t>
            </a:r>
            <a:r>
              <a:rPr lang="it-IT" sz="2200" dirty="0" smtClean="0"/>
              <a:t>»</a:t>
            </a:r>
          </a:p>
          <a:p>
            <a:pPr algn="just"/>
            <a:r>
              <a:rPr lang="it-IT" sz="2200" b="1" dirty="0" smtClean="0"/>
              <a:t>Pagamento in contanti solo entro i limiti di legge </a:t>
            </a:r>
            <a:r>
              <a:rPr lang="it-IT" sz="1800" dirty="0" smtClean="0"/>
              <a:t>(in questo caso la fattura è quietanzata e sottoscritta dal fornitore con data di pagamento o viene fornita  di dichiarazione liberatoria del fornitore datata e firmata)</a:t>
            </a:r>
          </a:p>
          <a:p>
            <a:pPr marL="0" lvl="0" indent="0" algn="ctr">
              <a:buNone/>
              <a:defRPr/>
            </a:pPr>
            <a:r>
              <a:rPr lang="it-IT" b="1" dirty="0" smtClean="0">
                <a:solidFill>
                  <a:srgbClr val="3333CC"/>
                </a:solidFill>
                <a:sym typeface="Symbol"/>
              </a:rPr>
              <a:t></a:t>
            </a:r>
            <a:endParaRPr lang="it-IT" b="1" dirty="0">
              <a:solidFill>
                <a:srgbClr val="3333CC"/>
              </a:solidFill>
              <a:sym typeface="Symbol"/>
            </a:endParaRPr>
          </a:p>
          <a:p>
            <a:pPr marL="0" indent="0" algn="ctr">
              <a:buNone/>
            </a:pPr>
            <a:r>
              <a:rPr lang="it-IT" b="1" i="1" dirty="0" smtClean="0">
                <a:solidFill>
                  <a:schemeClr val="accent2"/>
                </a:solidFill>
              </a:rPr>
              <a:t>NB: verificare art. 9 del Regolamento!</a:t>
            </a:r>
            <a:endParaRPr lang="it-IT" b="1" i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156" y="0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28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490198" cy="834008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chemeClr val="accent2"/>
                </a:solidFill>
              </a:rPr>
              <a:t>AVVIO DEI PROGETTI E AMMISSIBILITA’ DI SPESA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916832"/>
            <a:ext cx="8568952" cy="4104456"/>
          </a:xfrm>
        </p:spPr>
        <p:txBody>
          <a:bodyPr/>
          <a:lstStyle/>
          <a:p>
            <a:pPr>
              <a:buFontTx/>
              <a:buChar char="-"/>
              <a:defRPr/>
            </a:pPr>
            <a:endParaRPr lang="it-IT" sz="2400" b="1" dirty="0" smtClean="0"/>
          </a:p>
          <a:p>
            <a:pPr algn="just">
              <a:defRPr/>
            </a:pPr>
            <a:r>
              <a:rPr lang="it-IT" sz="3200" b="1" dirty="0" smtClean="0"/>
              <a:t>I progetti devono essere avviati </a:t>
            </a:r>
            <a:r>
              <a:rPr lang="it-IT" sz="3200" b="1" dirty="0" smtClean="0">
                <a:solidFill>
                  <a:srgbClr val="FF0000"/>
                </a:solidFill>
              </a:rPr>
              <a:t> successivamente al 1 gennaio 2019</a:t>
            </a:r>
          </a:p>
          <a:p>
            <a:pPr>
              <a:defRPr/>
            </a:pPr>
            <a:r>
              <a:rPr lang="it-IT" sz="3200" b="1" dirty="0" smtClean="0"/>
              <a:t>Documentazione di spesa a rendiconto </a:t>
            </a:r>
            <a:r>
              <a:rPr lang="it-IT" sz="3200" b="1" dirty="0" smtClean="0">
                <a:solidFill>
                  <a:srgbClr val="FF0000"/>
                </a:solidFill>
              </a:rPr>
              <a:t>non </a:t>
            </a:r>
            <a:r>
              <a:rPr lang="it-IT" sz="3200" b="1" dirty="0" smtClean="0"/>
              <a:t>può essere datata </a:t>
            </a:r>
            <a:r>
              <a:rPr lang="it-IT" sz="3200" b="1" dirty="0" smtClean="0">
                <a:solidFill>
                  <a:srgbClr val="FF0000"/>
                </a:solidFill>
              </a:rPr>
              <a:t>anteriormente al 1 gennaio 2019</a:t>
            </a:r>
            <a:endParaRPr lang="it-IT" sz="32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it-IT" sz="32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it-IT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it-IT" sz="2400" b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625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cap="all" dirty="0">
                <a:solidFill>
                  <a:schemeClr val="accent2"/>
                </a:solidFill>
              </a:rPr>
              <a:t>Variazioni in itinere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i="1" dirty="0">
                <a:solidFill>
                  <a:srgbClr val="FF0000"/>
                </a:solidFill>
              </a:rPr>
              <a:t>MODIFICHE SOSTANZIALI:</a:t>
            </a:r>
          </a:p>
          <a:p>
            <a:pPr algn="just"/>
            <a:r>
              <a:rPr lang="it-IT" dirty="0" smtClean="0"/>
              <a:t>comportano </a:t>
            </a:r>
            <a:r>
              <a:rPr lang="it-IT" dirty="0"/>
              <a:t>variazioni all’attività tali da ridurre il punteggio di valutazione in misura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superiore al 10 per cento e</a:t>
            </a:r>
          </a:p>
          <a:p>
            <a:pPr algn="just"/>
            <a:r>
              <a:rPr lang="it-IT" dirty="0" smtClean="0"/>
              <a:t>a </a:t>
            </a:r>
            <a:r>
              <a:rPr lang="it-IT" dirty="0"/>
              <a:t>seguito della </a:t>
            </a:r>
            <a:r>
              <a:rPr lang="it-IT" dirty="0" smtClean="0"/>
              <a:t>riduzione, </a:t>
            </a:r>
            <a:r>
              <a:rPr lang="it-IT" dirty="0"/>
              <a:t>il punteggio derivante sia inferiore a quello dell’ultimo progetto utilmente collocato nella graduatoria.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77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638200"/>
          </a:xfrm>
        </p:spPr>
        <p:txBody>
          <a:bodyPr/>
          <a:lstStyle/>
          <a:p>
            <a:pPr algn="ctr"/>
            <a:r>
              <a:rPr lang="it-IT" cap="all" dirty="0" smtClean="0">
                <a:solidFill>
                  <a:schemeClr val="accent2"/>
                </a:solidFill>
              </a:rPr>
              <a:t>Variazioni in itinere</a:t>
            </a:r>
            <a:endParaRPr lang="it-IT" cap="all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320480"/>
          </a:xfrm>
        </p:spPr>
        <p:txBody>
          <a:bodyPr/>
          <a:lstStyle/>
          <a:p>
            <a:pPr marL="0" indent="0" algn="ctr">
              <a:buNone/>
            </a:pPr>
            <a:r>
              <a:rPr lang="it-IT" sz="3200" b="1" i="1" dirty="0" smtClean="0">
                <a:solidFill>
                  <a:srgbClr val="FF0000"/>
                </a:solidFill>
              </a:rPr>
              <a:t>MODIFICHE SOSTANZIALI:</a:t>
            </a:r>
          </a:p>
          <a:p>
            <a:pPr marL="0" indent="0" algn="ctr">
              <a:buNone/>
            </a:pPr>
            <a:r>
              <a:rPr lang="it-IT" sz="2400" b="1" cap="all" dirty="0" smtClean="0">
                <a:solidFill>
                  <a:srgbClr val="FF0000"/>
                </a:solidFill>
              </a:rPr>
              <a:t>vanno comunicate agli uffici via PEC </a:t>
            </a:r>
          </a:p>
          <a:p>
            <a:pPr marL="0" indent="0" algn="ctr">
              <a:buNone/>
            </a:pPr>
            <a:r>
              <a:rPr lang="it-IT" sz="2400" b="1" cap="all" dirty="0" smtClean="0">
                <a:solidFill>
                  <a:srgbClr val="FF0000"/>
                </a:solidFill>
              </a:rPr>
              <a:t>con richiesta di autorizzazione!</a:t>
            </a:r>
          </a:p>
          <a:p>
            <a:pPr marL="0" indent="0" algn="ctr">
              <a:buNone/>
            </a:pPr>
            <a:r>
              <a:rPr lang="it-IT" sz="2400" b="1" dirty="0">
                <a:solidFill>
                  <a:srgbClr val="FF0000"/>
                </a:solidFill>
                <a:sym typeface="Symbol"/>
              </a:rPr>
              <a:t></a:t>
            </a:r>
          </a:p>
          <a:p>
            <a:pPr marL="0" indent="0" algn="just">
              <a:buNone/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autorizzate le 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modifiche che </a:t>
            </a:r>
            <a:r>
              <a:rPr lang="it-IT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comportano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variazioni all’attività tali da ridurre il punteggio in misura </a:t>
            </a:r>
            <a:r>
              <a:rPr lang="it-IT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superiore al 20 per cento</a:t>
            </a:r>
            <a:endParaRPr lang="it-IT" sz="3200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1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84976" cy="792088"/>
          </a:xfrm>
        </p:spPr>
        <p:txBody>
          <a:bodyPr/>
          <a:lstStyle/>
          <a:p>
            <a:pPr algn="ctr">
              <a:defRPr/>
            </a:pPr>
            <a:r>
              <a:rPr lang="it-IT" sz="3200" cap="all" dirty="0" smtClean="0">
                <a:solidFill>
                  <a:schemeClr val="accent2"/>
                </a:solidFill>
              </a:rPr>
              <a:t>Rendicontazione</a:t>
            </a:r>
            <a:endParaRPr lang="it-IT" sz="3200" cap="all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484785"/>
            <a:ext cx="8713664" cy="4608512"/>
          </a:xfrm>
        </p:spPr>
        <p:txBody>
          <a:bodyPr/>
          <a:lstStyle/>
          <a:p>
            <a:pPr marL="0" indent="0" algn="ctr">
              <a:buNone/>
              <a:defRPr/>
            </a:pPr>
            <a:endParaRPr lang="it-IT" b="1" dirty="0" smtClean="0"/>
          </a:p>
          <a:p>
            <a:pPr marL="0" indent="0" algn="ctr">
              <a:buNone/>
              <a:defRPr/>
            </a:pPr>
            <a:r>
              <a:rPr lang="it-IT" b="1" dirty="0" smtClean="0"/>
              <a:t>Normativa di riferimento: LR 7/2000, titolo II, capo III</a:t>
            </a:r>
          </a:p>
          <a:p>
            <a:pPr marL="0" indent="0" algn="ctr">
              <a:buNone/>
              <a:defRPr/>
            </a:pPr>
            <a:endParaRPr lang="it-IT" b="1" dirty="0" smtClean="0"/>
          </a:p>
          <a:p>
            <a:pPr>
              <a:defRPr/>
            </a:pPr>
            <a:r>
              <a:rPr lang="it-IT" sz="1800" b="1" dirty="0" smtClean="0">
                <a:solidFill>
                  <a:schemeClr val="accent2"/>
                </a:solidFill>
              </a:rPr>
              <a:t>Dichiarazione che l’attività è realizzata nel rispetto delle disposizioni normative e decreto di concessione (art. 42 LR 7/2000 per enti pubblici FVG) + bilancio consuntivo dell’iniziativa</a:t>
            </a:r>
          </a:p>
          <a:p>
            <a:pPr>
              <a:defRPr/>
            </a:pPr>
            <a:r>
              <a:rPr lang="it-IT" sz="1800" b="1" dirty="0" smtClean="0">
                <a:solidFill>
                  <a:schemeClr val="accent2"/>
                </a:solidFill>
              </a:rPr>
              <a:t>Elenco </a:t>
            </a:r>
            <a:r>
              <a:rPr lang="it-IT" sz="1800" b="1" dirty="0">
                <a:solidFill>
                  <a:schemeClr val="accent2"/>
                </a:solidFill>
              </a:rPr>
              <a:t>analitico documentazione giustificativa </a:t>
            </a:r>
            <a:r>
              <a:rPr lang="it-IT" sz="1800" b="1" dirty="0" smtClean="0">
                <a:solidFill>
                  <a:schemeClr val="accent2"/>
                </a:solidFill>
              </a:rPr>
              <a:t>(art</a:t>
            </a:r>
            <a:r>
              <a:rPr lang="it-IT" sz="1800" b="1" dirty="0">
                <a:solidFill>
                  <a:schemeClr val="accent2"/>
                </a:solidFill>
              </a:rPr>
              <a:t>. 43 </a:t>
            </a:r>
            <a:r>
              <a:rPr lang="it-IT" sz="1800" b="1" dirty="0" smtClean="0">
                <a:solidFill>
                  <a:schemeClr val="accent2"/>
                </a:solidFill>
              </a:rPr>
              <a:t>LR 7/2000 per associazioni, fondazioni, parrocchie…) + bilancio consuntivo dell’iniziativa</a:t>
            </a:r>
            <a:endParaRPr lang="it-IT" sz="18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it-IT" sz="1800" b="1" dirty="0" smtClean="0">
                <a:solidFill>
                  <a:schemeClr val="accent2"/>
                </a:solidFill>
              </a:rPr>
              <a:t>Copia non autenticata della documentazione di spesa annullata in originale (art. 41 della LR 7/2000 per società cooperative e altri soggetti diversi da associazioni, fondazioni, parrocchie …) + bilancio consuntivo dell’iniziativa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54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cap="all" dirty="0">
                <a:solidFill>
                  <a:schemeClr val="accent2"/>
                </a:solidFill>
              </a:rPr>
              <a:t>Rendicontazione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it-IT" b="1" dirty="0" smtClean="0">
                <a:solidFill>
                  <a:srgbClr val="FF0000"/>
                </a:solidFill>
              </a:rPr>
              <a:t>IN </a:t>
            </a:r>
            <a:r>
              <a:rPr lang="it-IT" b="1" dirty="0">
                <a:solidFill>
                  <a:srgbClr val="FF0000"/>
                </a:solidFill>
              </a:rPr>
              <a:t>OGNI CASO, </a:t>
            </a:r>
          </a:p>
          <a:p>
            <a:pPr marL="0" indent="0" algn="ctr">
              <a:buNone/>
              <a:defRPr/>
            </a:pPr>
            <a:r>
              <a:rPr lang="it-IT" b="1" dirty="0">
                <a:solidFill>
                  <a:srgbClr val="FF0000"/>
                </a:solidFill>
              </a:rPr>
              <a:t>E’ RICHIESTA UNA RENDICONTAZIONE PARI ALMENO</a:t>
            </a:r>
          </a:p>
          <a:p>
            <a:pPr marL="0" indent="0" algn="ctr">
              <a:buNone/>
              <a:defRPr/>
            </a:pPr>
            <a:r>
              <a:rPr lang="it-IT" b="1" dirty="0">
                <a:solidFill>
                  <a:srgbClr val="FF0000"/>
                </a:solidFill>
              </a:rPr>
              <a:t>ALL’AMMONTARE DELL’INCENTIVO CONCESSO </a:t>
            </a:r>
          </a:p>
          <a:p>
            <a:pPr marL="0" indent="0" algn="ctr">
              <a:buNone/>
              <a:defRPr/>
            </a:pPr>
            <a:r>
              <a:rPr lang="it-IT" sz="2000" b="1" dirty="0">
                <a:solidFill>
                  <a:srgbClr val="FF0000"/>
                </a:solidFill>
              </a:rPr>
              <a:t>(ART. 32 L.R. 16/2014)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286000" y="7359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sz="3600" b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09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990600"/>
            <a:ext cx="8424863" cy="762000"/>
          </a:xfrm>
        </p:spPr>
        <p:txBody>
          <a:bodyPr/>
          <a:lstStyle/>
          <a:p>
            <a:pPr algn="ctr">
              <a:defRPr/>
            </a:pPr>
            <a:r>
              <a:rPr lang="it-IT" sz="2800" cap="all" dirty="0" smtClean="0">
                <a:solidFill>
                  <a:schemeClr val="accent2"/>
                </a:solidFill>
              </a:rPr>
              <a:t>Rideterminazione dell’incentivo</a:t>
            </a:r>
            <a:br>
              <a:rPr lang="it-IT" sz="2800" cap="all" dirty="0" smtClean="0">
                <a:solidFill>
                  <a:schemeClr val="accent2"/>
                </a:solidFill>
              </a:rPr>
            </a:br>
            <a:endParaRPr lang="it-IT" sz="1800" i="1" cap="all" dirty="0">
              <a:solidFill>
                <a:schemeClr val="accent2"/>
              </a:solidFill>
            </a:endParaRPr>
          </a:p>
        </p:txBody>
      </p:sp>
      <p:sp>
        <p:nvSpPr>
          <p:cNvPr id="30723" name="Segnaposto contenuto 2"/>
          <p:cNvSpPr>
            <a:spLocks noGrp="1"/>
          </p:cNvSpPr>
          <p:nvPr>
            <p:ph idx="1"/>
          </p:nvPr>
        </p:nvSpPr>
        <p:spPr>
          <a:xfrm>
            <a:off x="107504" y="1844824"/>
            <a:ext cx="9036496" cy="4824536"/>
          </a:xfrm>
        </p:spPr>
        <p:txBody>
          <a:bodyPr/>
          <a:lstStyle/>
          <a:p>
            <a:pPr marL="0" indent="0">
              <a:buFontTx/>
              <a:buNone/>
            </a:pPr>
            <a:endParaRPr lang="it-IT" sz="22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it-IT" sz="22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it-IT" sz="2200" dirty="0" smtClean="0"/>
          </a:p>
          <a:p>
            <a:pPr algn="just">
              <a:buFontTx/>
              <a:buChar char="-"/>
            </a:pPr>
            <a:r>
              <a:rPr lang="it-IT" sz="2200" dirty="0" smtClean="0"/>
              <a:t>diminuzione fabbisogno finanziamento</a:t>
            </a:r>
          </a:p>
          <a:p>
            <a:pPr algn="just">
              <a:buFontTx/>
              <a:buChar char="-"/>
            </a:pPr>
            <a:endParaRPr lang="it-IT" sz="2200" dirty="0" smtClean="0"/>
          </a:p>
          <a:p>
            <a:pPr algn="just">
              <a:buFontTx/>
              <a:buChar char="-"/>
            </a:pPr>
            <a:r>
              <a:rPr lang="it-IT" sz="2200" dirty="0" smtClean="0"/>
              <a:t>spesa rendicontata inferiore all’incentivo</a:t>
            </a:r>
          </a:p>
          <a:p>
            <a:pPr marL="0" indent="0">
              <a:buFontTx/>
              <a:buNone/>
            </a:pPr>
            <a:endParaRPr lang="it-IT" sz="2200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9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cap="all" dirty="0">
                <a:solidFill>
                  <a:schemeClr val="accent2"/>
                </a:solidFill>
              </a:rPr>
              <a:t>revoca </a:t>
            </a:r>
            <a:r>
              <a:rPr lang="it-IT" cap="all" dirty="0" smtClean="0">
                <a:solidFill>
                  <a:schemeClr val="accent2"/>
                </a:solidFill>
              </a:rPr>
              <a:t>dell’incentivo</a:t>
            </a:r>
            <a:br>
              <a:rPr lang="it-IT" cap="all" dirty="0" smtClean="0">
                <a:solidFill>
                  <a:schemeClr val="accent2"/>
                </a:solidFill>
              </a:rPr>
            </a:br>
            <a:r>
              <a:rPr lang="it-IT" sz="1800" i="1" cap="all" dirty="0">
                <a:solidFill>
                  <a:srgbClr val="3333CC"/>
                </a:solidFill>
              </a:rPr>
              <a:t>(ELENCO NON TASSATIVO DI ALCUNI SIGNIFICATIVI CASI)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sz="1600" dirty="0">
                <a:solidFill>
                  <a:schemeClr val="accent2"/>
                </a:solidFill>
                <a:cs typeface="Times New Roman" pitchFamily="18" charset="0"/>
              </a:rPr>
              <a:t>► </a:t>
            </a:r>
            <a:r>
              <a:rPr lang="it-IT" sz="1800" b="1" dirty="0">
                <a:solidFill>
                  <a:schemeClr val="accent2"/>
                </a:solidFill>
              </a:rPr>
              <a:t>Revoca in caso di:</a:t>
            </a:r>
            <a:r>
              <a:rPr lang="it-IT" sz="1800" dirty="0">
                <a:solidFill>
                  <a:schemeClr val="accent2"/>
                </a:solidFill>
              </a:rPr>
              <a:t>	</a:t>
            </a:r>
            <a:endParaRPr lang="it-IT" sz="1800" dirty="0" smtClean="0">
              <a:solidFill>
                <a:schemeClr val="accent2"/>
              </a:solidFill>
            </a:endParaRPr>
          </a:p>
          <a:p>
            <a:pPr algn="just">
              <a:buFontTx/>
              <a:buChar char="-"/>
            </a:pPr>
            <a:r>
              <a:rPr lang="it-IT" sz="2000" dirty="0" smtClean="0"/>
              <a:t>rinuncia </a:t>
            </a:r>
            <a:r>
              <a:rPr lang="it-IT" sz="2000" dirty="0"/>
              <a:t>del beneficiario</a:t>
            </a:r>
          </a:p>
          <a:p>
            <a:pPr algn="just">
              <a:buFontTx/>
              <a:buChar char="-"/>
            </a:pPr>
            <a:r>
              <a:rPr lang="it-IT" sz="2000" dirty="0" smtClean="0"/>
              <a:t>mancato </a:t>
            </a:r>
            <a:r>
              <a:rPr lang="it-IT" sz="2000" dirty="0"/>
              <a:t>riscontro ovvero perdita dei </a:t>
            </a:r>
            <a:r>
              <a:rPr lang="it-IT" sz="2000" dirty="0" smtClean="0"/>
              <a:t>requisiti </a:t>
            </a:r>
            <a:r>
              <a:rPr lang="it-IT" sz="2000" dirty="0"/>
              <a:t>di </a:t>
            </a:r>
            <a:r>
              <a:rPr lang="it-IT" sz="2000" dirty="0" smtClean="0"/>
              <a:t>ammissibilità dichiarati </a:t>
            </a:r>
            <a:r>
              <a:rPr lang="it-IT" sz="2000" dirty="0"/>
              <a:t>all’atto di </a:t>
            </a:r>
            <a:r>
              <a:rPr lang="it-IT" sz="2000" dirty="0" smtClean="0"/>
              <a:t>presentazione </a:t>
            </a:r>
            <a:r>
              <a:rPr lang="it-IT" sz="2000" dirty="0"/>
              <a:t>della </a:t>
            </a:r>
            <a:r>
              <a:rPr lang="it-IT" sz="2000" dirty="0" smtClean="0"/>
              <a:t>domanda</a:t>
            </a:r>
          </a:p>
          <a:p>
            <a:pPr algn="just">
              <a:buFontTx/>
              <a:buChar char="-"/>
            </a:pPr>
            <a:r>
              <a:rPr lang="it-IT" sz="2000" dirty="0" smtClean="0"/>
              <a:t>mancato </a:t>
            </a:r>
            <a:r>
              <a:rPr lang="it-IT" sz="2000" dirty="0"/>
              <a:t>rispetto termini </a:t>
            </a:r>
            <a:r>
              <a:rPr lang="it-IT" sz="2000" dirty="0" smtClean="0"/>
              <a:t>rendiconto</a:t>
            </a:r>
          </a:p>
          <a:p>
            <a:pPr algn="just">
              <a:buFontTx/>
              <a:buChar char="-"/>
            </a:pPr>
            <a:r>
              <a:rPr lang="it-IT" sz="2000" dirty="0" smtClean="0"/>
              <a:t>mancata </a:t>
            </a:r>
            <a:r>
              <a:rPr lang="it-IT" sz="2000" dirty="0"/>
              <a:t>realizzazione o modifiche sostanziali </a:t>
            </a:r>
            <a:r>
              <a:rPr lang="it-IT" sz="2000" dirty="0" smtClean="0"/>
              <a:t>del </a:t>
            </a:r>
            <a:r>
              <a:rPr lang="it-IT" sz="2000" dirty="0"/>
              <a:t>progetto originariamente </a:t>
            </a:r>
            <a:r>
              <a:rPr lang="it-IT" sz="2000" dirty="0" smtClean="0"/>
              <a:t>presentato </a:t>
            </a:r>
            <a:r>
              <a:rPr lang="it-IT" sz="2000" dirty="0"/>
              <a:t>non </a:t>
            </a:r>
            <a:r>
              <a:rPr lang="it-IT" sz="2000" dirty="0" smtClean="0"/>
              <a:t>comunicate </a:t>
            </a:r>
            <a:r>
              <a:rPr lang="it-IT" sz="2000" dirty="0"/>
              <a:t>o non </a:t>
            </a:r>
            <a:r>
              <a:rPr lang="it-IT" sz="2000" dirty="0" smtClean="0"/>
              <a:t>autorizzate </a:t>
            </a:r>
          </a:p>
          <a:p>
            <a:pPr algn="just">
              <a:buFontTx/>
              <a:buChar char="-"/>
            </a:pPr>
            <a:r>
              <a:rPr lang="it-IT" sz="2000" dirty="0" smtClean="0"/>
              <a:t>rendicontazione </a:t>
            </a:r>
            <a:r>
              <a:rPr lang="it-IT" sz="2000" dirty="0"/>
              <a:t>della spesa in misura inferiore all’importo minimo </a:t>
            </a:r>
            <a:r>
              <a:rPr lang="it-IT" sz="2000" dirty="0" smtClean="0"/>
              <a:t>dell’incentivo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26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936" y="116632"/>
            <a:ext cx="5148064" cy="648072"/>
          </a:xfrm>
        </p:spPr>
        <p:txBody>
          <a:bodyPr/>
          <a:lstStyle/>
          <a:p>
            <a:pPr eaLnBrk="1" hangingPunct="1"/>
            <a:r>
              <a:rPr lang="it-IT" dirty="0" smtClean="0">
                <a:solidFill>
                  <a:srgbClr val="FF0000"/>
                </a:solidFill>
              </a:rPr>
              <a:t>Per ulteriori informazioni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9001000" cy="5112568"/>
          </a:xfrm>
        </p:spPr>
        <p:txBody>
          <a:bodyPr numCol="2"/>
          <a:lstStyle/>
          <a:p>
            <a:pPr eaLnBrk="1" hangingPunct="1">
              <a:defRPr/>
            </a:pPr>
            <a:endParaRPr lang="it-IT" sz="1800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Stagioni e rassegne		</a:t>
            </a:r>
          </a:p>
          <a:p>
            <a:pPr eaLnBrk="1" hangingPunct="1"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Produzione di prosa</a:t>
            </a:r>
          </a:p>
          <a:p>
            <a:pPr eaLnBrk="1" hangingPunct="1"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Spettacolo dal vivo</a:t>
            </a:r>
          </a:p>
          <a:p>
            <a:pPr eaLnBrk="1" hangingPunct="1"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Orchestre </a:t>
            </a:r>
          </a:p>
          <a:p>
            <a:pPr eaLnBrk="1" hangingPunct="1"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Leonardo</a:t>
            </a:r>
          </a:p>
          <a:p>
            <a:pPr eaLnBrk="1" hangingPunct="1">
              <a:defRPr/>
            </a:pPr>
            <a:endParaRPr lang="it-IT" sz="1800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Manifestazioni cinematografiche   </a:t>
            </a:r>
          </a:p>
          <a:p>
            <a:pPr eaLnBrk="1" hangingPunct="1"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Festival cinematografici    </a:t>
            </a:r>
          </a:p>
          <a:p>
            <a:pPr marL="0" indent="0" eaLnBrk="1" hangingPunct="1">
              <a:buNone/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          	</a:t>
            </a:r>
          </a:p>
          <a:p>
            <a:pPr eaLnBrk="1" hangingPunct="1"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Divulgazione </a:t>
            </a:r>
            <a:r>
              <a:rPr lang="it-IT" sz="1800" b="1" dirty="0">
                <a:solidFill>
                  <a:srgbClr val="00B050"/>
                </a:solidFill>
              </a:rPr>
              <a:t>scientifica</a:t>
            </a:r>
          </a:p>
          <a:p>
            <a:pPr eaLnBrk="1" hangingPunct="1">
              <a:defRPr/>
            </a:pPr>
            <a:r>
              <a:rPr lang="it-IT" sz="1800" b="1" dirty="0">
                <a:solidFill>
                  <a:srgbClr val="00B050"/>
                </a:solidFill>
              </a:rPr>
              <a:t>Divulgazione </a:t>
            </a:r>
            <a:r>
              <a:rPr lang="it-IT" sz="1800" b="1" dirty="0" smtClean="0">
                <a:solidFill>
                  <a:srgbClr val="00B050"/>
                </a:solidFill>
              </a:rPr>
              <a:t>umanistica</a:t>
            </a:r>
          </a:p>
          <a:p>
            <a:pPr eaLnBrk="1" hangingPunct="1"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Manifestazioni </a:t>
            </a:r>
            <a:r>
              <a:rPr lang="it-IT" sz="1800" b="1" dirty="0">
                <a:solidFill>
                  <a:srgbClr val="00B050"/>
                </a:solidFill>
              </a:rPr>
              <a:t>espositive</a:t>
            </a:r>
          </a:p>
          <a:p>
            <a:pPr eaLnBrk="1" hangingPunct="1"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Aquileia</a:t>
            </a:r>
            <a:endParaRPr lang="it-IT" sz="1800" b="1" dirty="0">
              <a:solidFill>
                <a:srgbClr val="00B050"/>
              </a:solidFill>
            </a:endParaRPr>
          </a:p>
          <a:p>
            <a:pPr marL="0" indent="0" eaLnBrk="1" hangingPunct="1">
              <a:buNone/>
              <a:defRPr/>
            </a:pPr>
            <a:endParaRPr lang="it-IT" sz="2000" b="1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4427984" y="836712"/>
            <a:ext cx="460851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sz="1800" b="1" dirty="0" smtClean="0"/>
          </a:p>
          <a:p>
            <a:pPr algn="l"/>
            <a:endParaRPr lang="it-IT" sz="1800" b="1" dirty="0" smtClean="0"/>
          </a:p>
          <a:p>
            <a:pPr algn="l"/>
            <a:endParaRPr lang="it-IT" sz="1800" b="1" dirty="0" smtClean="0"/>
          </a:p>
          <a:p>
            <a:pPr algn="l"/>
            <a:endParaRPr lang="it-IT" sz="1800" b="1" dirty="0"/>
          </a:p>
          <a:p>
            <a:pPr algn="l"/>
            <a:r>
              <a:rPr lang="it-IT" sz="1800" b="1" dirty="0" smtClean="0"/>
              <a:t>Francesca Gelsomini	</a:t>
            </a:r>
            <a:r>
              <a:rPr lang="it-IT" sz="1800" dirty="0" smtClean="0"/>
              <a:t>0434231384</a:t>
            </a:r>
            <a:endParaRPr lang="it-IT" sz="1800" dirty="0"/>
          </a:p>
          <a:p>
            <a:pPr algn="just"/>
            <a:endParaRPr lang="it-IT" sz="1800" b="1" dirty="0" smtClean="0"/>
          </a:p>
          <a:p>
            <a:pPr algn="just"/>
            <a:endParaRPr lang="it-IT" sz="1800" b="1" dirty="0" smtClean="0"/>
          </a:p>
          <a:p>
            <a:pPr algn="just"/>
            <a:endParaRPr lang="it-IT" sz="1800" b="1" dirty="0" smtClean="0"/>
          </a:p>
          <a:p>
            <a:pPr algn="just"/>
            <a:endParaRPr lang="it-IT" sz="1800" b="1" dirty="0" smtClean="0"/>
          </a:p>
          <a:p>
            <a:pPr algn="just"/>
            <a:r>
              <a:rPr lang="it-IT" sz="1800" b="1" dirty="0" smtClean="0"/>
              <a:t>Susanna Abatangelo 	</a:t>
            </a:r>
            <a:r>
              <a:rPr lang="it-IT" sz="1800" dirty="0" smtClean="0"/>
              <a:t>0403773403</a:t>
            </a:r>
          </a:p>
          <a:p>
            <a:pPr algn="just"/>
            <a:endParaRPr lang="it-IT" sz="1800" dirty="0" smtClean="0"/>
          </a:p>
          <a:p>
            <a:pPr algn="l"/>
            <a:endParaRPr lang="it-IT" sz="1800" b="1" dirty="0" smtClean="0"/>
          </a:p>
          <a:p>
            <a:pPr algn="l"/>
            <a:r>
              <a:rPr lang="it-IT" sz="1800" b="1" dirty="0" smtClean="0"/>
              <a:t>Francesca Turrini		</a:t>
            </a:r>
            <a:r>
              <a:rPr lang="it-IT" sz="1800" dirty="0" smtClean="0"/>
              <a:t>0432555544</a:t>
            </a:r>
          </a:p>
          <a:p>
            <a:pPr algn="l"/>
            <a:r>
              <a:rPr lang="it-IT" sz="1800" b="1" dirty="0" smtClean="0"/>
              <a:t>Cristina Cristofoli		</a:t>
            </a:r>
            <a:r>
              <a:rPr lang="it-IT" sz="1800" dirty="0" smtClean="0"/>
              <a:t>0432555518</a:t>
            </a:r>
          </a:p>
          <a:p>
            <a:pPr algn="l"/>
            <a:r>
              <a:rPr lang="it-IT" sz="1800" b="1" dirty="0" smtClean="0"/>
              <a:t>Maria Teresa Simonetti 	</a:t>
            </a:r>
            <a:r>
              <a:rPr lang="it-IT" sz="1800" dirty="0" smtClean="0"/>
              <a:t>0432555820</a:t>
            </a:r>
          </a:p>
          <a:p>
            <a:pPr algn="l"/>
            <a:r>
              <a:rPr lang="it-IT" sz="1800" b="1" dirty="0" smtClean="0"/>
              <a:t>Marina Castiglione 	</a:t>
            </a:r>
            <a:r>
              <a:rPr lang="it-IT" sz="1800" dirty="0" smtClean="0"/>
              <a:t>0432555963</a:t>
            </a:r>
            <a:endParaRPr lang="it-IT" sz="1800" dirty="0"/>
          </a:p>
          <a:p>
            <a:pPr algn="l"/>
            <a:r>
              <a:rPr lang="it-IT" sz="1800" b="1" dirty="0"/>
              <a:t>Franca Milanese </a:t>
            </a:r>
            <a:r>
              <a:rPr lang="it-IT" sz="2000" b="1" dirty="0" smtClean="0"/>
              <a:t>		</a:t>
            </a:r>
            <a:r>
              <a:rPr lang="it-IT" sz="1800" dirty="0" smtClean="0"/>
              <a:t>0432555239</a:t>
            </a:r>
            <a:endParaRPr lang="it-IT" sz="18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83390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</a:t>
            </a:r>
          </a:p>
          <a:p>
            <a:pPr marL="0" indent="0" algn="just" eaLnBrk="1" hangingPunct="1"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9 Avvisi ordinari</a:t>
            </a:r>
          </a:p>
          <a:p>
            <a:pPr algn="just" eaLnBrk="1" hangingPunct="1">
              <a:defRPr/>
            </a:pPr>
            <a:r>
              <a:rPr lang="it-IT" sz="1600" b="1" dirty="0" smtClean="0">
                <a:solidFill>
                  <a:schemeClr val="accent2"/>
                </a:solidFill>
              </a:rPr>
              <a:t>Stagioni </a:t>
            </a:r>
            <a:r>
              <a:rPr lang="it-IT" sz="1600" b="1" dirty="0">
                <a:solidFill>
                  <a:schemeClr val="accent2"/>
                </a:solidFill>
              </a:rPr>
              <a:t>e rassegne:  </a:t>
            </a:r>
            <a:r>
              <a:rPr lang="it-IT" sz="1600" b="1" dirty="0">
                <a:solidFill>
                  <a:srgbClr val="FF0000"/>
                </a:solidFill>
              </a:rPr>
              <a:t>euro 15.000 – euro 30.000</a:t>
            </a:r>
          </a:p>
          <a:p>
            <a:pPr algn="just" eaLnBrk="1" hangingPunct="1">
              <a:defRPr/>
            </a:pPr>
            <a:r>
              <a:rPr lang="it-IT" sz="1600" b="1" dirty="0">
                <a:solidFill>
                  <a:schemeClr val="accent2"/>
                </a:solidFill>
              </a:rPr>
              <a:t>Produzione teatrale di prosa: </a:t>
            </a:r>
            <a:r>
              <a:rPr lang="it-IT" sz="1600" b="1" dirty="0" smtClean="0">
                <a:solidFill>
                  <a:schemeClr val="accent2"/>
                </a:solidFill>
              </a:rPr>
              <a:t> </a:t>
            </a:r>
            <a:r>
              <a:rPr lang="it-IT" sz="1600" b="1" dirty="0">
                <a:solidFill>
                  <a:srgbClr val="FF0000"/>
                </a:solidFill>
              </a:rPr>
              <a:t>euro 20.000 – euro 40.000</a:t>
            </a:r>
          </a:p>
          <a:p>
            <a:pPr algn="just" eaLnBrk="1" hangingPunct="1">
              <a:defRPr/>
            </a:pPr>
            <a:r>
              <a:rPr lang="it-IT" sz="1600" b="1" dirty="0">
                <a:solidFill>
                  <a:schemeClr val="accent2"/>
                </a:solidFill>
              </a:rPr>
              <a:t>Eventi e festival: </a:t>
            </a:r>
            <a:r>
              <a:rPr lang="it-IT" sz="1600" b="1" dirty="0">
                <a:solidFill>
                  <a:srgbClr val="FF0000"/>
                </a:solidFill>
              </a:rPr>
              <a:t>euro 20.000 – euro 40.000</a:t>
            </a:r>
          </a:p>
          <a:p>
            <a:pPr algn="just" eaLnBrk="1" hangingPunct="1">
              <a:defRPr/>
            </a:pPr>
            <a:r>
              <a:rPr lang="it-IT" sz="1600" b="1" dirty="0" smtClean="0">
                <a:solidFill>
                  <a:schemeClr val="accent2"/>
                </a:solidFill>
              </a:rPr>
              <a:t>Orchestre</a:t>
            </a:r>
            <a:r>
              <a:rPr lang="it-IT" sz="1600" b="1" dirty="0">
                <a:solidFill>
                  <a:schemeClr val="accent2"/>
                </a:solidFill>
              </a:rPr>
              <a:t>: </a:t>
            </a:r>
            <a:r>
              <a:rPr lang="it-IT" sz="1600" b="1" dirty="0">
                <a:solidFill>
                  <a:srgbClr val="FF0000"/>
                </a:solidFill>
              </a:rPr>
              <a:t>euro 10.000 – euro 30.000</a:t>
            </a:r>
          </a:p>
          <a:p>
            <a:pPr algn="just" eaLnBrk="1" hangingPunct="1">
              <a:defRPr/>
            </a:pPr>
            <a:r>
              <a:rPr lang="it-IT" sz="1600" b="1" dirty="0">
                <a:solidFill>
                  <a:schemeClr val="accent2"/>
                </a:solidFill>
              </a:rPr>
              <a:t>Manifestazioni cinematografiche: </a:t>
            </a:r>
            <a:r>
              <a:rPr lang="it-IT" sz="1600" b="1" dirty="0">
                <a:solidFill>
                  <a:srgbClr val="FF0000"/>
                </a:solidFill>
              </a:rPr>
              <a:t>euro 15.000 – euro 25.000</a:t>
            </a:r>
          </a:p>
          <a:p>
            <a:pPr algn="just" eaLnBrk="1" hangingPunct="1">
              <a:defRPr/>
            </a:pPr>
            <a:r>
              <a:rPr lang="it-IT" sz="1600" b="1" dirty="0">
                <a:solidFill>
                  <a:schemeClr val="accent2"/>
                </a:solidFill>
              </a:rPr>
              <a:t>Festival cinematografici internazionali: </a:t>
            </a:r>
            <a:r>
              <a:rPr lang="it-IT" sz="1600" b="1" dirty="0">
                <a:solidFill>
                  <a:srgbClr val="FF0000"/>
                </a:solidFill>
              </a:rPr>
              <a:t>euro 25.000 – euro 50.000</a:t>
            </a:r>
          </a:p>
          <a:p>
            <a:pPr algn="just" eaLnBrk="1" hangingPunct="1">
              <a:defRPr/>
            </a:pPr>
            <a:r>
              <a:rPr lang="it-IT" sz="1600" b="1" dirty="0">
                <a:solidFill>
                  <a:schemeClr val="accent2"/>
                </a:solidFill>
              </a:rPr>
              <a:t>Divulgazione umanistica: </a:t>
            </a:r>
            <a:r>
              <a:rPr lang="it-IT" sz="1600" b="1" dirty="0">
                <a:solidFill>
                  <a:srgbClr val="FF0000"/>
                </a:solidFill>
              </a:rPr>
              <a:t>euro 10.000 – euro 25.000</a:t>
            </a:r>
          </a:p>
          <a:p>
            <a:pPr algn="just" eaLnBrk="1" hangingPunct="1">
              <a:defRPr/>
            </a:pPr>
            <a:r>
              <a:rPr lang="it-IT" sz="1600" b="1" dirty="0">
                <a:solidFill>
                  <a:schemeClr val="accent2"/>
                </a:solidFill>
              </a:rPr>
              <a:t>Divulgazione scientifica: </a:t>
            </a:r>
            <a:r>
              <a:rPr lang="it-IT" sz="1600" b="1" dirty="0">
                <a:solidFill>
                  <a:srgbClr val="FF0000"/>
                </a:solidFill>
              </a:rPr>
              <a:t>euro 10.000 – euro </a:t>
            </a:r>
            <a:r>
              <a:rPr lang="it-IT" sz="1600" b="1" dirty="0" smtClean="0">
                <a:solidFill>
                  <a:srgbClr val="FF0000"/>
                </a:solidFill>
              </a:rPr>
              <a:t>25.000</a:t>
            </a:r>
          </a:p>
          <a:p>
            <a:pPr algn="just" eaLnBrk="1" hangingPunct="1">
              <a:defRPr/>
            </a:pPr>
            <a:r>
              <a:rPr lang="it-IT" sz="1600" b="1" dirty="0" smtClean="0">
                <a:solidFill>
                  <a:schemeClr val="accent2"/>
                </a:solidFill>
              </a:rPr>
              <a:t>Manifestazioni espositive: </a:t>
            </a:r>
            <a:r>
              <a:rPr lang="it-IT" sz="1600" b="1" dirty="0">
                <a:solidFill>
                  <a:srgbClr val="FF0000"/>
                </a:solidFill>
              </a:rPr>
              <a:t>euro 10.000 – euro 25.000</a:t>
            </a:r>
          </a:p>
          <a:p>
            <a:pPr marL="0" indent="0" algn="just" eaLnBrk="1" hangingPunct="1"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2 Avvisi tematici</a:t>
            </a:r>
            <a:endParaRPr lang="it-IT" sz="2400" b="1" dirty="0">
              <a:solidFill>
                <a:srgbClr val="00B050"/>
              </a:solidFill>
            </a:endParaRPr>
          </a:p>
          <a:p>
            <a:pPr algn="just" eaLnBrk="1" hangingPunct="1">
              <a:defRPr/>
            </a:pPr>
            <a:r>
              <a:rPr lang="it-IT" sz="1600" b="1" dirty="0" smtClean="0">
                <a:solidFill>
                  <a:schemeClr val="accent2"/>
                </a:solidFill>
              </a:rPr>
              <a:t>Aquileia</a:t>
            </a:r>
            <a:r>
              <a:rPr lang="it-IT" sz="1600" b="1" dirty="0">
                <a:solidFill>
                  <a:schemeClr val="accent2"/>
                </a:solidFill>
              </a:rPr>
              <a:t>: </a:t>
            </a:r>
            <a:r>
              <a:rPr lang="it-IT" sz="1600" b="1" dirty="0">
                <a:solidFill>
                  <a:srgbClr val="FF0000"/>
                </a:solidFill>
              </a:rPr>
              <a:t>euro 20.000 – euro 40.000</a:t>
            </a:r>
          </a:p>
          <a:p>
            <a:pPr algn="just" eaLnBrk="1" hangingPunct="1">
              <a:defRPr/>
            </a:pPr>
            <a:r>
              <a:rPr lang="it-IT" sz="1600" b="1" dirty="0">
                <a:solidFill>
                  <a:schemeClr val="accent2"/>
                </a:solidFill>
              </a:rPr>
              <a:t>Leonardo: </a:t>
            </a:r>
            <a:r>
              <a:rPr lang="it-IT" sz="1600" b="1" dirty="0">
                <a:solidFill>
                  <a:srgbClr val="FF0000"/>
                </a:solidFill>
              </a:rPr>
              <a:t>euro 20.000 – euro 40.000</a:t>
            </a:r>
          </a:p>
          <a:p>
            <a:pPr eaLnBrk="1" hangingPunct="1">
              <a:defRPr/>
            </a:pPr>
            <a:endParaRPr lang="it-IT" sz="2400" b="1" dirty="0"/>
          </a:p>
          <a:p>
            <a:pPr algn="ctr" eaLnBrk="1" hangingPunct="1"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4718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BENEFICIARI</a:t>
            </a:r>
            <a:r>
              <a:rPr lang="it-IT" sz="3600" b="1" dirty="0" smtClean="0">
                <a:solidFill>
                  <a:schemeClr val="accent2"/>
                </a:solidFill>
              </a:rPr>
              <a:t> </a:t>
            </a:r>
            <a:r>
              <a:rPr lang="it-IT" sz="2400" b="1" dirty="0" smtClean="0">
                <a:solidFill>
                  <a:schemeClr val="accent2"/>
                </a:solidFill>
              </a:rPr>
              <a:t>(Avvisi ordinari e Avvisi tematici)</a:t>
            </a:r>
            <a:r>
              <a:rPr lang="it-IT" sz="2400" dirty="0">
                <a:solidFill>
                  <a:srgbClr val="7030A0"/>
                </a:solidFill>
              </a:rPr>
              <a:t>	</a:t>
            </a:r>
          </a:p>
          <a:p>
            <a:pPr marL="0" indent="0" algn="ctr" eaLnBrk="1" hangingPunct="1">
              <a:buNone/>
              <a:defRPr/>
            </a:pPr>
            <a:endParaRPr lang="it-IT" sz="2400" dirty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b="1" u="sng" dirty="0">
                <a:solidFill>
                  <a:schemeClr val="accent2"/>
                </a:solidFill>
              </a:rPr>
              <a:t>Enti pubblici del Friuli Venezia Giulia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b="1" u="sng" dirty="0">
                <a:solidFill>
                  <a:schemeClr val="accent2"/>
                </a:solidFill>
              </a:rPr>
              <a:t>Soggetti di diritto privato </a:t>
            </a:r>
            <a:r>
              <a:rPr lang="it-IT" sz="2400" b="1" dirty="0" smtClean="0">
                <a:solidFill>
                  <a:srgbClr val="00B050"/>
                </a:solidFill>
              </a:rPr>
              <a:t>(no persone fisiche):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 senza </a:t>
            </a:r>
            <a:r>
              <a:rPr lang="it-IT" sz="2000" b="1" dirty="0">
                <a:solidFill>
                  <a:schemeClr val="accent2"/>
                </a:solidFill>
              </a:rPr>
              <a:t>finalità di lucro  o con obbligo di reinvestire gli utili e gli avanzi di gestione nello svolgimento delle attività previste nell’oggetto </a:t>
            </a:r>
            <a:r>
              <a:rPr lang="it-IT" sz="2000" b="1" dirty="0" smtClean="0">
                <a:solidFill>
                  <a:schemeClr val="accent2"/>
                </a:solidFill>
              </a:rPr>
              <a:t>sociale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 </a:t>
            </a:r>
            <a:r>
              <a:rPr lang="it-IT" sz="2000" b="1" dirty="0">
                <a:solidFill>
                  <a:schemeClr val="accent2"/>
                </a:solidFill>
              </a:rPr>
              <a:t>con statuto inerente esclusivamente o prevalentemente  le attività </a:t>
            </a:r>
            <a:r>
              <a:rPr lang="it-IT" sz="2000" b="1" dirty="0" smtClean="0">
                <a:solidFill>
                  <a:schemeClr val="accent2"/>
                </a:solidFill>
              </a:rPr>
              <a:t>culturali </a:t>
            </a:r>
            <a:r>
              <a:rPr lang="it-IT" sz="2000" b="1" dirty="0" smtClean="0">
                <a:solidFill>
                  <a:srgbClr val="00B050"/>
                </a:solidFill>
              </a:rPr>
              <a:t>(operanti nel </a:t>
            </a:r>
            <a:r>
              <a:rPr lang="it-IT" sz="2000" b="1" dirty="0" smtClean="0">
                <a:solidFill>
                  <a:srgbClr val="00B050"/>
                </a:solidFill>
              </a:rPr>
              <a:t>settore di intervento dell’Avviso)</a:t>
            </a:r>
            <a:endParaRPr lang="it-IT" sz="2000" b="1" dirty="0">
              <a:solidFill>
                <a:srgbClr val="00B05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it-IT" sz="2400" b="1" dirty="0" smtClean="0"/>
              <a:t>   </a:t>
            </a:r>
            <a:endParaRPr lang="it-IT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b="1" u="sng" dirty="0">
                <a:solidFill>
                  <a:schemeClr val="accent2"/>
                </a:solidFill>
              </a:rPr>
              <a:t>Società cooperative </a:t>
            </a:r>
            <a:r>
              <a:rPr lang="it-IT" sz="2000" b="1" dirty="0" smtClean="0">
                <a:solidFill>
                  <a:schemeClr val="accent2"/>
                </a:solidFill>
              </a:rPr>
              <a:t>con </a:t>
            </a:r>
            <a:r>
              <a:rPr lang="it-IT" sz="2000" b="1" dirty="0">
                <a:solidFill>
                  <a:schemeClr val="accent2"/>
                </a:solidFill>
              </a:rPr>
              <a:t>statuto inerente esclusivamente o prevalentemente  le attività </a:t>
            </a:r>
            <a:r>
              <a:rPr lang="it-IT" sz="2000" b="1" dirty="0" smtClean="0">
                <a:solidFill>
                  <a:schemeClr val="accent2"/>
                </a:solidFill>
              </a:rPr>
              <a:t>culturali </a:t>
            </a:r>
            <a:r>
              <a:rPr lang="it-IT" sz="2000" b="1" dirty="0" smtClean="0">
                <a:solidFill>
                  <a:srgbClr val="00B050"/>
                </a:solidFill>
              </a:rPr>
              <a:t>(operanti nel </a:t>
            </a:r>
            <a:r>
              <a:rPr lang="it-IT" sz="2000" b="1" dirty="0" smtClean="0">
                <a:solidFill>
                  <a:srgbClr val="00B050"/>
                </a:solidFill>
              </a:rPr>
              <a:t>settore di intervento dell’Avviso)</a:t>
            </a:r>
            <a:endParaRPr lang="it-IT" sz="2000" b="1" dirty="0">
              <a:solidFill>
                <a:srgbClr val="00B050"/>
              </a:solidFill>
            </a:endParaRPr>
          </a:p>
          <a:p>
            <a:pPr algn="ctr" eaLnBrk="1" hangingPunct="1"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748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928992" cy="496855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BENEFICIARI: </a:t>
            </a:r>
            <a:r>
              <a:rPr lang="it-IT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ESCLUSIONI</a:t>
            </a:r>
          </a:p>
          <a:p>
            <a:pPr marL="0" indent="0" algn="ctr" eaLnBrk="1" hangingPunct="1">
              <a:buNone/>
              <a:defRPr/>
            </a:pPr>
            <a:r>
              <a:rPr lang="it-IT" sz="3200" b="1" dirty="0" smtClean="0">
                <a:solidFill>
                  <a:srgbClr val="00B050"/>
                </a:solidFill>
              </a:rPr>
              <a:t>AVVISI ORDINARI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b="1" dirty="0" smtClean="0">
                <a:solidFill>
                  <a:schemeClr val="tx2"/>
                </a:solidFill>
              </a:rPr>
              <a:t>Soggetti </a:t>
            </a:r>
            <a:r>
              <a:rPr lang="it-IT" sz="2400" b="1" dirty="0">
                <a:solidFill>
                  <a:schemeClr val="tx2"/>
                </a:solidFill>
              </a:rPr>
              <a:t>beneficiari degli incentivi concessi </a:t>
            </a:r>
            <a:r>
              <a:rPr lang="it-IT" sz="2400" b="1" dirty="0" smtClean="0">
                <a:solidFill>
                  <a:schemeClr val="tx2"/>
                </a:solidFill>
              </a:rPr>
              <a:t>nell’anno 2018 per progetti triennali dal Servizio attività culturali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b="1" dirty="0" smtClean="0">
                <a:solidFill>
                  <a:schemeClr val="tx2"/>
                </a:solidFill>
              </a:rPr>
              <a:t>Soggetti </a:t>
            </a:r>
            <a:r>
              <a:rPr lang="it-IT" sz="2400" b="1" dirty="0">
                <a:solidFill>
                  <a:schemeClr val="tx2"/>
                </a:solidFill>
              </a:rPr>
              <a:t>individuati puntualmente da legge regionale 16/2014:</a:t>
            </a:r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b="1" dirty="0">
                <a:solidFill>
                  <a:schemeClr val="accent2"/>
                </a:solidFill>
              </a:rPr>
              <a:t>Ente regionale Teatrale del Friuli Venezia Giulia (ERT)</a:t>
            </a:r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b="1" dirty="0">
                <a:solidFill>
                  <a:schemeClr val="accent2"/>
                </a:solidFill>
              </a:rPr>
              <a:t>Orchestra regionale del </a:t>
            </a:r>
            <a:r>
              <a:rPr lang="it-IT" b="1" dirty="0" err="1">
                <a:solidFill>
                  <a:schemeClr val="accent2"/>
                </a:solidFill>
              </a:rPr>
              <a:t>Fvg</a:t>
            </a:r>
            <a:endParaRPr lang="it-IT" b="1" dirty="0">
              <a:solidFill>
                <a:schemeClr val="accent2"/>
              </a:solidFill>
            </a:endParaRPr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b="1" dirty="0">
                <a:solidFill>
                  <a:schemeClr val="accent2"/>
                </a:solidFill>
              </a:rPr>
              <a:t>Centro di ricerca e archiviazione della fotografia</a:t>
            </a:r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b="1" dirty="0">
                <a:solidFill>
                  <a:schemeClr val="accent2"/>
                </a:solidFill>
              </a:rPr>
              <a:t>Università popolare di Trieste</a:t>
            </a:r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b="1" dirty="0" smtClean="0">
                <a:solidFill>
                  <a:schemeClr val="accent2"/>
                </a:solidFill>
              </a:rPr>
              <a:t>Associazione regionale </a:t>
            </a:r>
            <a:r>
              <a:rPr lang="it-IT" b="1" dirty="0" smtClean="0">
                <a:solidFill>
                  <a:srgbClr val="00B050"/>
                </a:solidFill>
              </a:rPr>
              <a:t>FITA </a:t>
            </a:r>
            <a:r>
              <a:rPr lang="it-IT" b="1" dirty="0">
                <a:solidFill>
                  <a:srgbClr val="00B050"/>
                </a:solidFill>
              </a:rPr>
              <a:t>UILT</a:t>
            </a:r>
            <a:r>
              <a:rPr lang="it-IT" b="1" dirty="0">
                <a:solidFill>
                  <a:schemeClr val="accent2"/>
                </a:solidFill>
              </a:rPr>
              <a:t>, </a:t>
            </a:r>
            <a:r>
              <a:rPr lang="it-IT" b="1" dirty="0" smtClean="0">
                <a:solidFill>
                  <a:schemeClr val="accent2"/>
                </a:solidFill>
              </a:rPr>
              <a:t>Unione dei Gruppi Folcloristici del </a:t>
            </a:r>
            <a:r>
              <a:rPr lang="it-IT" b="1" dirty="0" err="1" smtClean="0">
                <a:solidFill>
                  <a:schemeClr val="accent2"/>
                </a:solidFill>
              </a:rPr>
              <a:t>Fvg</a:t>
            </a:r>
            <a:r>
              <a:rPr lang="it-IT" b="1" dirty="0" smtClean="0">
                <a:solidFill>
                  <a:schemeClr val="accent2"/>
                </a:solidFill>
              </a:rPr>
              <a:t> </a:t>
            </a:r>
            <a:r>
              <a:rPr lang="it-IT" b="1" dirty="0" smtClean="0">
                <a:solidFill>
                  <a:srgbClr val="00B050"/>
                </a:solidFill>
              </a:rPr>
              <a:t>(UGF FVG), </a:t>
            </a:r>
            <a:r>
              <a:rPr lang="it-IT" b="1" dirty="0" smtClean="0">
                <a:solidFill>
                  <a:schemeClr val="accent2"/>
                </a:solidFill>
              </a:rPr>
              <a:t>Unione Società  Corali del </a:t>
            </a:r>
            <a:r>
              <a:rPr lang="it-IT" b="1" dirty="0" err="1" smtClean="0">
                <a:solidFill>
                  <a:schemeClr val="accent2"/>
                </a:solidFill>
              </a:rPr>
              <a:t>Fvg</a:t>
            </a:r>
            <a:r>
              <a:rPr lang="it-IT" b="1" dirty="0" smtClean="0">
                <a:solidFill>
                  <a:schemeClr val="accent2"/>
                </a:solidFill>
              </a:rPr>
              <a:t> </a:t>
            </a:r>
            <a:r>
              <a:rPr lang="it-IT" b="1" dirty="0" smtClean="0">
                <a:solidFill>
                  <a:srgbClr val="00B050"/>
                </a:solidFill>
              </a:rPr>
              <a:t>(USCI FVG), </a:t>
            </a:r>
            <a:r>
              <a:rPr lang="it-IT" b="1" dirty="0" smtClean="0">
                <a:solidFill>
                  <a:schemeClr val="accent2"/>
                </a:solidFill>
              </a:rPr>
              <a:t>Associazione Nazionale Bande Italiane musicali Autonome -</a:t>
            </a:r>
            <a:r>
              <a:rPr lang="it-IT" b="1" dirty="0" err="1" smtClean="0">
                <a:solidFill>
                  <a:schemeClr val="accent2"/>
                </a:solidFill>
              </a:rPr>
              <a:t>Fvg</a:t>
            </a:r>
            <a:r>
              <a:rPr lang="it-IT" b="1" dirty="0" smtClean="0">
                <a:solidFill>
                  <a:schemeClr val="accent2"/>
                </a:solidFill>
              </a:rPr>
              <a:t> </a:t>
            </a:r>
            <a:r>
              <a:rPr lang="it-IT" b="1" dirty="0" smtClean="0">
                <a:solidFill>
                  <a:srgbClr val="00B050"/>
                </a:solidFill>
              </a:rPr>
              <a:t>(ANBIMA FVG)</a:t>
            </a:r>
          </a:p>
          <a:p>
            <a:pPr marL="685800" lvl="1" eaLnBrk="1" hangingPunct="1">
              <a:lnSpc>
                <a:spcPct val="80000"/>
              </a:lnSpc>
              <a:defRPr/>
            </a:pPr>
            <a:endParaRPr lang="it-IT" sz="2000" b="1" dirty="0" smtClean="0">
              <a:solidFill>
                <a:schemeClr val="accent2"/>
              </a:solidFill>
            </a:endParaRPr>
          </a:p>
          <a:p>
            <a:pPr marL="285750" eaLnBrk="1" hangingPunct="1">
              <a:lnSpc>
                <a:spcPct val="80000"/>
              </a:lnSpc>
              <a:defRPr/>
            </a:pPr>
            <a:endParaRPr lang="it-IT" sz="2000" b="1" dirty="0">
              <a:solidFill>
                <a:schemeClr val="accent2"/>
              </a:solidFill>
            </a:endParaRPr>
          </a:p>
          <a:p>
            <a:pPr marL="285750" eaLnBrk="1" hangingPunct="1">
              <a:lnSpc>
                <a:spcPct val="80000"/>
              </a:lnSpc>
              <a:defRPr/>
            </a:pPr>
            <a:endParaRPr lang="it-IT" sz="3200" b="1" dirty="0" smtClean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8097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BENEFICIARI: </a:t>
            </a:r>
            <a:r>
              <a:rPr lang="it-IT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ESCLUSIONI</a:t>
            </a:r>
          </a:p>
          <a:p>
            <a:pPr marL="0" indent="0" algn="ctr" eaLnBrk="1" hangingPunct="1">
              <a:buNone/>
              <a:defRPr/>
            </a:pPr>
            <a:r>
              <a:rPr lang="it-IT" sz="3600" b="1" dirty="0" smtClean="0">
                <a:solidFill>
                  <a:srgbClr val="00B050"/>
                </a:solidFill>
              </a:rPr>
              <a:t>AVVISI ORDINARI</a:t>
            </a:r>
          </a:p>
          <a:p>
            <a:pPr marL="285750" eaLnBrk="1" hangingPunct="1">
              <a:lnSpc>
                <a:spcPct val="80000"/>
              </a:lnSpc>
              <a:defRPr/>
            </a:pPr>
            <a:endParaRPr lang="it-IT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b="1" dirty="0"/>
              <a:t>Scuole statali e paritarie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b="1" dirty="0"/>
              <a:t>Fondazioni bancarie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b="1" dirty="0"/>
              <a:t>Università </a:t>
            </a:r>
            <a:r>
              <a:rPr lang="it-IT" b="1" dirty="0">
                <a:solidFill>
                  <a:srgbClr val="FF0000"/>
                </a:solidFill>
              </a:rPr>
              <a:t>(possono fare domanda solo sugli </a:t>
            </a:r>
            <a:r>
              <a:rPr lang="it-IT" b="1" dirty="0" smtClean="0">
                <a:solidFill>
                  <a:srgbClr val="FF0000"/>
                </a:solidFill>
              </a:rPr>
              <a:t>Avvisi </a:t>
            </a:r>
            <a:r>
              <a:rPr lang="it-IT" b="1" dirty="0">
                <a:solidFill>
                  <a:srgbClr val="FF0000"/>
                </a:solidFill>
              </a:rPr>
              <a:t>di divulgazione della cultura scientifica e umanistica)</a:t>
            </a:r>
          </a:p>
          <a:p>
            <a:pPr marL="285750" eaLnBrk="1" hangingPunct="1">
              <a:lnSpc>
                <a:spcPct val="80000"/>
              </a:lnSpc>
              <a:defRPr/>
            </a:pPr>
            <a:r>
              <a:rPr lang="it-IT" b="1" dirty="0" smtClean="0"/>
              <a:t>Soggetti divenuti beneficiari all’esito dei procedimenti contributivi disciplinati dai «regolamenti triennali cinema» (approvati con </a:t>
            </a:r>
            <a:r>
              <a:rPr lang="it-IT" b="1" dirty="0" err="1" smtClean="0"/>
              <a:t>dpReg</a:t>
            </a:r>
            <a:r>
              <a:rPr lang="it-IT" b="1" dirty="0" smtClean="0"/>
              <a:t>. 15/2016, 16/2016 e 17/2016)</a:t>
            </a: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5809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BENEFICIARI: </a:t>
            </a:r>
            <a:r>
              <a:rPr lang="it-IT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ESCLUSIONI</a:t>
            </a:r>
          </a:p>
          <a:p>
            <a:pPr marL="0" indent="0" algn="ctr" eaLnBrk="1" hangingPunct="1">
              <a:buNone/>
              <a:defRPr/>
            </a:pPr>
            <a:r>
              <a:rPr lang="it-IT" sz="3600" b="1" dirty="0" smtClean="0">
                <a:solidFill>
                  <a:srgbClr val="00B050"/>
                </a:solidFill>
              </a:rPr>
              <a:t>AVVISI TEMATICI</a:t>
            </a:r>
          </a:p>
          <a:p>
            <a:pPr marL="0" indent="0" algn="ctr" eaLnBrk="1" hangingPunct="1">
              <a:buNone/>
              <a:defRPr/>
            </a:pPr>
            <a:endParaRPr lang="it-IT" sz="2400" b="1" dirty="0" smtClean="0">
              <a:solidFill>
                <a:srgbClr val="00B050"/>
              </a:solidFill>
            </a:endParaRPr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sz="3200" b="1" dirty="0" smtClean="0">
                <a:solidFill>
                  <a:schemeClr val="accent2"/>
                </a:solidFill>
              </a:rPr>
              <a:t>Università </a:t>
            </a:r>
            <a:r>
              <a:rPr lang="it-IT" sz="3200" b="1" dirty="0">
                <a:solidFill>
                  <a:schemeClr val="accent2"/>
                </a:solidFill>
              </a:rPr>
              <a:t>popolare di </a:t>
            </a:r>
            <a:r>
              <a:rPr lang="it-IT" sz="3200" b="1" dirty="0" smtClean="0">
                <a:solidFill>
                  <a:schemeClr val="accent2"/>
                </a:solidFill>
              </a:rPr>
              <a:t>Trieste</a:t>
            </a:r>
          </a:p>
          <a:p>
            <a:pPr marL="685800" lvl="1" eaLnBrk="1" hangingPunct="1">
              <a:lnSpc>
                <a:spcPct val="80000"/>
              </a:lnSpc>
              <a:defRPr/>
            </a:pPr>
            <a:endParaRPr lang="it-IT" sz="3200" b="1" dirty="0">
              <a:solidFill>
                <a:schemeClr val="accent2"/>
              </a:solidFill>
            </a:endParaRPr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sz="3200" b="1" dirty="0">
                <a:solidFill>
                  <a:schemeClr val="accent2"/>
                </a:solidFill>
              </a:rPr>
              <a:t>Associazione regionale </a:t>
            </a:r>
            <a:r>
              <a:rPr lang="it-IT" sz="3200" b="1" dirty="0">
                <a:solidFill>
                  <a:srgbClr val="00B050"/>
                </a:solidFill>
              </a:rPr>
              <a:t>FITA UILT</a:t>
            </a:r>
            <a:r>
              <a:rPr lang="it-IT" sz="3200" b="1" dirty="0">
                <a:solidFill>
                  <a:schemeClr val="accent2"/>
                </a:solidFill>
              </a:rPr>
              <a:t>, Unione dei Gruppi Folcloristici del </a:t>
            </a:r>
            <a:r>
              <a:rPr lang="it-IT" sz="3200" b="1" dirty="0" err="1">
                <a:solidFill>
                  <a:schemeClr val="accent2"/>
                </a:solidFill>
              </a:rPr>
              <a:t>Fvg</a:t>
            </a:r>
            <a:r>
              <a:rPr lang="it-IT" sz="3200" b="1" dirty="0">
                <a:solidFill>
                  <a:schemeClr val="accent2"/>
                </a:solidFill>
              </a:rPr>
              <a:t> </a:t>
            </a:r>
            <a:r>
              <a:rPr lang="it-IT" sz="3200" b="1" dirty="0">
                <a:solidFill>
                  <a:srgbClr val="00B050"/>
                </a:solidFill>
              </a:rPr>
              <a:t>(UGF FVG), </a:t>
            </a:r>
            <a:r>
              <a:rPr lang="it-IT" sz="3200" b="1" dirty="0">
                <a:solidFill>
                  <a:schemeClr val="accent2"/>
                </a:solidFill>
              </a:rPr>
              <a:t>Unione Società  Corali del </a:t>
            </a:r>
            <a:r>
              <a:rPr lang="it-IT" sz="3200" b="1" dirty="0" err="1">
                <a:solidFill>
                  <a:schemeClr val="accent2"/>
                </a:solidFill>
              </a:rPr>
              <a:t>Fvg</a:t>
            </a:r>
            <a:r>
              <a:rPr lang="it-IT" sz="3200" b="1" dirty="0">
                <a:solidFill>
                  <a:schemeClr val="accent2"/>
                </a:solidFill>
              </a:rPr>
              <a:t> </a:t>
            </a:r>
            <a:r>
              <a:rPr lang="it-IT" sz="3200" b="1" dirty="0">
                <a:solidFill>
                  <a:srgbClr val="00B050"/>
                </a:solidFill>
              </a:rPr>
              <a:t>(USCI FVG), </a:t>
            </a:r>
            <a:r>
              <a:rPr lang="it-IT" sz="3200" b="1" dirty="0">
                <a:solidFill>
                  <a:schemeClr val="accent2"/>
                </a:solidFill>
              </a:rPr>
              <a:t>Associazione Nazionale Bande Italiane musicali Autonome -</a:t>
            </a:r>
            <a:r>
              <a:rPr lang="it-IT" sz="3200" b="1" dirty="0" err="1">
                <a:solidFill>
                  <a:schemeClr val="accent2"/>
                </a:solidFill>
              </a:rPr>
              <a:t>Fvg</a:t>
            </a:r>
            <a:r>
              <a:rPr lang="it-IT" sz="3200" b="1" dirty="0">
                <a:solidFill>
                  <a:schemeClr val="accent2"/>
                </a:solidFill>
              </a:rPr>
              <a:t> </a:t>
            </a:r>
            <a:r>
              <a:rPr lang="it-IT" sz="3200" b="1" dirty="0">
                <a:solidFill>
                  <a:srgbClr val="00B050"/>
                </a:solidFill>
              </a:rPr>
              <a:t>(ANBIMA FVG)</a:t>
            </a:r>
          </a:p>
          <a:p>
            <a:pPr marL="685800" lvl="1" eaLnBrk="1" hangingPunct="1">
              <a:lnSpc>
                <a:spcPct val="80000"/>
              </a:lnSpc>
              <a:defRPr/>
            </a:pPr>
            <a:endParaRPr lang="it-IT" sz="2000" b="1" dirty="0" smtClean="0">
              <a:solidFill>
                <a:schemeClr val="accent2"/>
              </a:solidFill>
            </a:endParaRPr>
          </a:p>
          <a:p>
            <a:pPr marL="285750" eaLnBrk="1" hangingPunct="1">
              <a:lnSpc>
                <a:spcPct val="80000"/>
              </a:lnSpc>
              <a:defRPr/>
            </a:pPr>
            <a:endParaRPr lang="it-IT" sz="2000" b="1" dirty="0">
              <a:solidFill>
                <a:schemeClr val="accent2"/>
              </a:solidFill>
            </a:endParaRPr>
          </a:p>
          <a:p>
            <a:pPr marL="285750" eaLnBrk="1" hangingPunct="1">
              <a:lnSpc>
                <a:spcPct val="80000"/>
              </a:lnSpc>
              <a:defRPr/>
            </a:pPr>
            <a:endParaRPr lang="it-IT" sz="3200" b="1" dirty="0" smtClean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971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>
              <a:buNone/>
            </a:pPr>
            <a:endParaRPr lang="it-IT" sz="1200" dirty="0" smtClean="0"/>
          </a:p>
          <a:p>
            <a:pPr marL="0" indent="0" algn="ctr">
              <a:buNone/>
            </a:pPr>
            <a:r>
              <a:rPr lang="it-IT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ESCLUSIONI PER MATERIA</a:t>
            </a:r>
          </a:p>
          <a:p>
            <a:pPr marL="0" indent="0" algn="ctr">
              <a:buNone/>
            </a:pPr>
            <a:r>
              <a:rPr lang="it-IT" sz="1800" b="1" dirty="0" smtClean="0">
                <a:solidFill>
                  <a:srgbClr val="00B050"/>
                </a:solidFill>
              </a:rPr>
              <a:t>(AVVISI ORDINARI E AVVISI TEMATICI)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2"/>
                </a:solidFill>
              </a:rPr>
              <a:t>Sono inammissibili i progetti finalizzati ad iniziative aventi ad oggetto in via principale o esclusiva:</a:t>
            </a:r>
          </a:p>
          <a:p>
            <a:pPr marL="0" indent="0">
              <a:buNone/>
            </a:pPr>
            <a:endParaRPr lang="it-IT" sz="1200" dirty="0"/>
          </a:p>
          <a:p>
            <a:r>
              <a:rPr lang="it-IT" b="1" dirty="0" smtClean="0">
                <a:solidFill>
                  <a:schemeClr val="accent2"/>
                </a:solidFill>
              </a:rPr>
              <a:t>Canto </a:t>
            </a:r>
            <a:r>
              <a:rPr lang="it-IT" b="1" dirty="0">
                <a:solidFill>
                  <a:schemeClr val="accent2"/>
                </a:solidFill>
              </a:rPr>
              <a:t>corale e attività bandistica </a:t>
            </a:r>
            <a:endParaRPr lang="it-IT" b="1" dirty="0" smtClean="0">
              <a:solidFill>
                <a:schemeClr val="accent2"/>
              </a:solidFill>
            </a:endParaRPr>
          </a:p>
          <a:p>
            <a:r>
              <a:rPr lang="it-IT" b="1" dirty="0" smtClean="0">
                <a:solidFill>
                  <a:schemeClr val="accent2"/>
                </a:solidFill>
              </a:rPr>
              <a:t>Folclore</a:t>
            </a:r>
          </a:p>
          <a:p>
            <a:r>
              <a:rPr lang="it-IT" b="1" dirty="0" smtClean="0">
                <a:solidFill>
                  <a:schemeClr val="accent2"/>
                </a:solidFill>
              </a:rPr>
              <a:t>Valorizzazione lingue minoritarie</a:t>
            </a:r>
          </a:p>
          <a:p>
            <a:r>
              <a:rPr lang="it-IT" b="1" dirty="0" smtClean="0">
                <a:solidFill>
                  <a:schemeClr val="accent2"/>
                </a:solidFill>
              </a:rPr>
              <a:t>Teatro amatoriale</a:t>
            </a:r>
          </a:p>
          <a:p>
            <a:endParaRPr lang="it-IT" sz="1200" b="1" dirty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7997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D6FF73A62CBC4DB15BEFD55584D1F5" ma:contentTypeVersion="" ma:contentTypeDescription="Creare un nuovo documento." ma:contentTypeScope="" ma:versionID="87d497ed7b153937402cc9d447a6245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d1096d788cdb336a5a92c14e1fc7a8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CC922C7-649B-4D20-BAA4-5D71C48637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379408-49EE-4E6E-A07D-E517356641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72558D-8573-401B-8E07-8C27A0599EB6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4755</TotalTime>
  <Words>2074</Words>
  <Application>Microsoft Office PowerPoint</Application>
  <PresentationFormat>Presentazione su schermo (4:3)</PresentationFormat>
  <Paragraphs>423</Paragraphs>
  <Slides>38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6" baseType="lpstr">
      <vt:lpstr>Arial</vt:lpstr>
      <vt:lpstr>DecimaUNI02 Rg</vt:lpstr>
      <vt:lpstr>DecimaW03 Rg</vt:lpstr>
      <vt:lpstr>DecimaWE Rg</vt:lpstr>
      <vt:lpstr>Symbol</vt:lpstr>
      <vt:lpstr>Times New Roman</vt:lpstr>
      <vt:lpstr>Wingdings</vt:lpstr>
      <vt:lpstr>Struttura predefinita</vt:lpstr>
      <vt:lpstr>Presentazione standard di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Presentazione standard di PowerPoint</vt:lpstr>
      <vt:lpstr>Presentazione standard di PowerPoint</vt:lpstr>
      <vt:lpstr>Presentazione standard di PowerPoint</vt:lpstr>
      <vt:lpstr>IL CONTRIBUTO</vt:lpstr>
      <vt:lpstr>SPESE AMMISSIBILI (Art. 7 del Regolamento):</vt:lpstr>
      <vt:lpstr>Presentazione standard di PowerPoint</vt:lpstr>
      <vt:lpstr> SPESE AMMISSIBILI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DOCUMENTAZIONE DI SPESA</vt:lpstr>
      <vt:lpstr>AVVIO DEI PROGETTI E AMMISSIBILITA’ DI SPESA</vt:lpstr>
      <vt:lpstr>Variazioni in itinere</vt:lpstr>
      <vt:lpstr>Variazioni in itinere</vt:lpstr>
      <vt:lpstr>Rendicontazione</vt:lpstr>
      <vt:lpstr>Rendicontazione</vt:lpstr>
      <vt:lpstr>Rideterminazione dell’incentivo </vt:lpstr>
      <vt:lpstr>revoca dell’incentivo (ELENCO NON TASSATIVO DI ALCUNI SIGNIFICATIVI CASI)</vt:lpstr>
      <vt:lpstr>Per ulteriori informazioni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Turrini Francesca</cp:lastModifiedBy>
  <cp:revision>384</cp:revision>
  <cp:lastPrinted>2018-11-09T16:42:21Z</cp:lastPrinted>
  <dcterms:created xsi:type="dcterms:W3CDTF">2006-02-07T08:20:31Z</dcterms:created>
  <dcterms:modified xsi:type="dcterms:W3CDTF">2018-11-14T11:51:22Z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0x010100C5D6FF73A62CBC4DB15BEFD55584D1F5</vt:lpwstr>
  </property>
</Properties>
</file>